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ppt/presentation.xml" ContentType="application/vnd.openxmlformats-officedocument.presentationml.presentation.main+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custom-properties" Target="docProps/custom.xml"/><Relationship Id="rId2" Type="http://schemas.openxmlformats.org/officeDocument/2006/relationships/officeDocument" Target="ppt/presentation.xml"/><Relationship Id="rId1"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35" roundtripDataSignature="AMtx7mjdFRL1uB2v0714AY7WKqh7mf6m4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13" Type="http://schemas.openxmlformats.org/officeDocument/2006/relationships/slide" Target="slides/slide8.xml"/><Relationship Id="rId18" Type="http://schemas.openxmlformats.org/officeDocument/2006/relationships/slide" Target="slides/slide13.xml"/><Relationship Id="rId21" Type="http://schemas.openxmlformats.org/officeDocument/2006/relationships/slide" Target="slides/slide16.xml"/><Relationship Id="rId34" Type="http://schemas.openxmlformats.org/officeDocument/2006/relationships/slide" Target="slides/slide29.xml"/><Relationship Id="rId25" Type="http://schemas.openxmlformats.org/officeDocument/2006/relationships/slide" Target="slides/slide20.xml"/><Relationship Id="rId7" Type="http://schemas.openxmlformats.org/officeDocument/2006/relationships/slide" Target="slides/slide2.xml"/><Relationship Id="rId33" Type="http://schemas.openxmlformats.org/officeDocument/2006/relationships/slide" Target="slides/slide28.xml"/><Relationship Id="rId12" Type="http://schemas.openxmlformats.org/officeDocument/2006/relationships/slide" Target="slides/slide7.xml"/><Relationship Id="rId17" Type="http://schemas.openxmlformats.org/officeDocument/2006/relationships/slide" Target="slides/slide12.xml"/><Relationship Id="rId38" Type="http://schemas.openxmlformats.org/officeDocument/2006/relationships/customXml" Target="../customXml/item3.xml"/><Relationship Id="rId20" Type="http://schemas.openxmlformats.org/officeDocument/2006/relationships/slide" Target="slides/slide15.xml"/><Relationship Id="rId2" Type="http://schemas.openxmlformats.org/officeDocument/2006/relationships/viewProps" Target="viewProps.xml"/><Relationship Id="rId29" Type="http://schemas.openxmlformats.org/officeDocument/2006/relationships/slide" Target="slides/slide24.xml"/><Relationship Id="rId16" Type="http://schemas.openxmlformats.org/officeDocument/2006/relationships/slide" Target="slides/slide11.xml"/><Relationship Id="rId24" Type="http://schemas.openxmlformats.org/officeDocument/2006/relationships/slide" Target="slides/slide19.xml"/><Relationship Id="rId1" Type="http://schemas.openxmlformats.org/officeDocument/2006/relationships/theme" Target="theme/theme2.xml"/><Relationship Id="rId6" Type="http://schemas.openxmlformats.org/officeDocument/2006/relationships/slide" Target="slides/slide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customXml" Target="../customXml/item2.xml"/><Relationship Id="rId23" Type="http://schemas.openxmlformats.org/officeDocument/2006/relationships/slide" Target="slides/slide18.xml"/><Relationship Id="rId28" Type="http://schemas.openxmlformats.org/officeDocument/2006/relationships/slide" Target="slides/slide23.xml"/><Relationship Id="rId5" Type="http://schemas.openxmlformats.org/officeDocument/2006/relationships/notesMaster" Target="notesMasters/notesMaster1.xml"/><Relationship Id="rId15" Type="http://schemas.openxmlformats.org/officeDocument/2006/relationships/slide" Target="slides/slide10.xml"/><Relationship Id="rId36" Type="http://schemas.openxmlformats.org/officeDocument/2006/relationships/customXml" Target="../customXml/item1.xml"/><Relationship Id="rId31" Type="http://schemas.openxmlformats.org/officeDocument/2006/relationships/slide" Target="slides/slide26.xml"/><Relationship Id="rId10" Type="http://schemas.openxmlformats.org/officeDocument/2006/relationships/slide" Target="slides/slide5.xml"/><Relationship Id="rId19" Type="http://schemas.openxmlformats.org/officeDocument/2006/relationships/slide" Target="slides/slide14.xml"/><Relationship Id="rId22" Type="http://schemas.openxmlformats.org/officeDocument/2006/relationships/slide" Target="slides/slide17.xml"/><Relationship Id="rId4" Type="http://schemas.openxmlformats.org/officeDocument/2006/relationships/slideMaster" Target="slideMasters/slideMaster1.xml"/><Relationship Id="rId9" Type="http://schemas.openxmlformats.org/officeDocument/2006/relationships/slide" Target="slides/slide4.xml"/><Relationship Id="rId27" Type="http://schemas.openxmlformats.org/officeDocument/2006/relationships/slide" Target="slides/slide22.xml"/><Relationship Id="rId30" Type="http://schemas.openxmlformats.org/officeDocument/2006/relationships/slide" Target="slides/slide25.xml"/><Relationship Id="rId35" Type="http://customschemas.google.com/relationships/presentationmetadata" Target="metadata"/><Relationship Id="rId14" Type="http://schemas.openxmlformats.org/officeDocument/2006/relationships/slide" Target="slides/slide9.xml"/><Relationship Id="rId8" Type="http://schemas.openxmlformats.org/officeDocument/2006/relationships/slide" Target="slides/slide3.xml"/><Relationship Id="rId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4" name="Google Shape;214;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0" name="Google Shape;220;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3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4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43"/>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4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4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4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44"/>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44"/>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4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4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4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3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3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3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3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37"/>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37"/>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3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3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3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3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3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3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3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3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3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3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3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3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3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4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4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4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4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4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4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4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4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42"/>
          <p:cNvSpPr/>
          <p:nvPr>
            <p:ph idx="2" type="pic"/>
          </p:nvPr>
        </p:nvSpPr>
        <p:spPr>
          <a:xfrm>
            <a:off x="1792288" y="612775"/>
            <a:ext cx="5486400" cy="4114800"/>
          </a:xfrm>
          <a:prstGeom prst="rect">
            <a:avLst/>
          </a:prstGeom>
          <a:noFill/>
          <a:ln>
            <a:noFill/>
          </a:ln>
        </p:spPr>
      </p:sp>
      <p:sp>
        <p:nvSpPr>
          <p:cNvPr id="64" name="Google Shape;64;p4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4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4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4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3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3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3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3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3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hyperlink" Target="https://www.youtube.com/watch?v=I65o2RQCtEc" TargetMode="External"/><Relationship Id="rId4" Type="http://schemas.openxmlformats.org/officeDocument/2006/relationships/hyperlink" Target="https://www.youtube.com/watch?v=1MpK09DyHyE" TargetMode="External"/><Relationship Id="rId5" Type="http://schemas.openxmlformats.org/officeDocument/2006/relationships/hyperlink" Target="https://www.youtube.com/watch?v=StoOPSqcCOI"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hyperlink" Target="https://www.youtube.com/watch?v=zXiCyKIZk90" TargetMode="External"/><Relationship Id="rId4" Type="http://schemas.openxmlformats.org/officeDocument/2006/relationships/hyperlink" Target="https://www.youtube.com/watch?v=xbqFZRIaKyM" TargetMode="External"/><Relationship Id="rId5" Type="http://schemas.openxmlformats.org/officeDocument/2006/relationships/hyperlink" Target="https://www.youtube.com/watch?v=-dH81VsKYgY"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hyperlink" Target="https://www.youtube.com/watch?v=b2qbYHCTuzM" TargetMode="External"/><Relationship Id="rId4" Type="http://schemas.openxmlformats.org/officeDocument/2006/relationships/hyperlink" Target="https://www.youtube.com/watch?v=q0LB201928I"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hyperlink" Target="https://www.greencarcongress.com/2016/09/20160911-doe.html" TargetMode="External"/><Relationship Id="rId4" Type="http://schemas.openxmlformats.org/officeDocument/2006/relationships/hyperlink" Target="https://www.mdpi.com/2077-0375/12/2/173"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lt-LT">
                <a:latin typeface="Arial"/>
                <a:ea typeface="Arial"/>
                <a:cs typeface="Arial"/>
                <a:sym typeface="Arial"/>
              </a:rPr>
              <a:t>Vandenilio energetika</a:t>
            </a:r>
            <a:endParaRPr>
              <a:latin typeface="Arial"/>
              <a:ea typeface="Arial"/>
              <a:cs typeface="Arial"/>
              <a:sym typeface="Arial"/>
            </a:endParaRPr>
          </a:p>
        </p:txBody>
      </p:sp>
      <p:sp>
        <p:nvSpPr>
          <p:cNvPr id="85" name="Google Shape;85;p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888888"/>
              </a:buClr>
              <a:buSzPts val="3200"/>
              <a:buNone/>
            </a:pPr>
            <a:r>
              <a:rPr lang="lt-LT">
                <a:latin typeface="Arial"/>
                <a:ea typeface="Arial"/>
                <a:cs typeface="Arial"/>
                <a:sym typeface="Arial"/>
              </a:rPr>
              <a:t>10 klasė</a:t>
            </a:r>
            <a:endParaRPr>
              <a:latin typeface="Arial"/>
              <a:ea typeface="Arial"/>
              <a:cs typeface="Arial"/>
              <a:sym typeface="Arial"/>
            </a:endParaRPr>
          </a:p>
          <a:p>
            <a:pPr indent="0" lvl="0" marL="0" rtl="0" algn="ctr">
              <a:spcBef>
                <a:spcPts val="640"/>
              </a:spcBef>
              <a:spcAft>
                <a:spcPts val="0"/>
              </a:spcAft>
              <a:buClr>
                <a:srgbClr val="888888"/>
              </a:buClr>
              <a:buSzPts val="3200"/>
              <a:buNone/>
            </a:pPr>
            <a:r>
              <a:rPr lang="lt-LT">
                <a:latin typeface="Arial"/>
                <a:ea typeface="Arial"/>
                <a:cs typeface="Arial"/>
                <a:sym typeface="Arial"/>
              </a:rPr>
              <a:t>II gimnazijos</a:t>
            </a:r>
            <a:endParaRPr>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lt-LT">
                <a:latin typeface="Arial"/>
                <a:ea typeface="Arial"/>
                <a:cs typeface="Arial"/>
                <a:sym typeface="Arial"/>
              </a:rPr>
              <a:t>Vandenilio energetika</a:t>
            </a:r>
            <a:endParaRPr>
              <a:latin typeface="Arial"/>
              <a:ea typeface="Arial"/>
              <a:cs typeface="Arial"/>
              <a:sym typeface="Arial"/>
            </a:endParaRPr>
          </a:p>
        </p:txBody>
      </p:sp>
      <p:sp>
        <p:nvSpPr>
          <p:cNvPr id="144" name="Google Shape;144;p1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lt-LT">
                <a:latin typeface="Arial"/>
                <a:ea typeface="Arial"/>
                <a:cs typeface="Arial"/>
                <a:sym typeface="Arial"/>
              </a:rPr>
              <a:t>Vandenilio energetika yra plati tema, kuri apima visus būdus, kaip vandenilis gali būti naudojamas kaip energijos šaltinis. Tai apima tiek vandenilio kaip kuro šaltinio naudojimą, tiek vandenilio kaip energijos saugojimo būdą.</a:t>
            </a:r>
            <a:r>
              <a:rPr lang="lt-LT"/>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Vandenilio naudojamas energetikos srityje</a:t>
            </a:r>
            <a:endParaRPr>
              <a:latin typeface="Arial"/>
              <a:ea typeface="Arial"/>
              <a:cs typeface="Arial"/>
              <a:sym typeface="Arial"/>
            </a:endParaRPr>
          </a:p>
        </p:txBody>
      </p:sp>
      <p:sp>
        <p:nvSpPr>
          <p:cNvPr id="150" name="Google Shape;150;p11"/>
          <p:cNvSpPr txBox="1"/>
          <p:nvPr>
            <p:ph idx="1" type="body"/>
          </p:nvPr>
        </p:nvSpPr>
        <p:spPr>
          <a:xfrm>
            <a:off x="457200" y="1600200"/>
            <a:ext cx="8229600" cy="5257800"/>
          </a:xfrm>
          <a:prstGeom prst="rect">
            <a:avLst/>
          </a:prstGeom>
          <a:noFill/>
          <a:ln>
            <a:noFill/>
          </a:ln>
        </p:spPr>
        <p:txBody>
          <a:bodyPr anchorCtr="0" anchor="t" bIns="45700" lIns="91425" spcFirstLastPara="1" rIns="91425" wrap="square" tIns="45700">
            <a:normAutofit lnSpcReduction="10000"/>
          </a:bodyPr>
          <a:lstStyle/>
          <a:p>
            <a:pPr indent="-349250" lvl="0" marL="342900" rtl="0" algn="l">
              <a:spcBef>
                <a:spcPts val="0"/>
              </a:spcBef>
              <a:spcAft>
                <a:spcPts val="0"/>
              </a:spcAft>
              <a:buClr>
                <a:schemeClr val="dk1"/>
              </a:buClr>
              <a:buSzPts val="3300"/>
              <a:buChar char="•"/>
            </a:pPr>
            <a:r>
              <a:rPr lang="lt-LT" sz="3300">
                <a:latin typeface="Arial"/>
                <a:ea typeface="Arial"/>
                <a:cs typeface="Arial"/>
                <a:sym typeface="Arial"/>
              </a:rPr>
              <a:t>Vandenilis kaip kuras</a:t>
            </a:r>
            <a:endParaRPr sz="3300">
              <a:latin typeface="Arial"/>
              <a:ea typeface="Arial"/>
              <a:cs typeface="Arial"/>
              <a:sym typeface="Arial"/>
            </a:endParaRPr>
          </a:p>
          <a:p>
            <a:pPr indent="-349250" lvl="0" marL="342900" rtl="0" algn="l">
              <a:spcBef>
                <a:spcPts val="640"/>
              </a:spcBef>
              <a:spcAft>
                <a:spcPts val="0"/>
              </a:spcAft>
              <a:buClr>
                <a:schemeClr val="dk1"/>
              </a:buClr>
              <a:buSzPts val="3300"/>
              <a:buChar char="•"/>
            </a:pPr>
            <a:r>
              <a:rPr lang="lt-LT" sz="3300">
                <a:latin typeface="Arial"/>
                <a:ea typeface="Arial"/>
                <a:cs typeface="Arial"/>
                <a:sym typeface="Arial"/>
              </a:rPr>
              <a:t>Vandenilis kaip energijos saugojimo būdas</a:t>
            </a:r>
            <a:endParaRPr sz="3300">
              <a:latin typeface="Arial"/>
              <a:ea typeface="Arial"/>
              <a:cs typeface="Arial"/>
              <a:sym typeface="Arial"/>
            </a:endParaRPr>
          </a:p>
          <a:p>
            <a:pPr indent="-349250" lvl="0" marL="342900" rtl="0" algn="l">
              <a:spcBef>
                <a:spcPts val="640"/>
              </a:spcBef>
              <a:spcAft>
                <a:spcPts val="0"/>
              </a:spcAft>
              <a:buClr>
                <a:schemeClr val="dk1"/>
              </a:buClr>
              <a:buSzPts val="3300"/>
              <a:buChar char="•"/>
            </a:pPr>
            <a:r>
              <a:rPr lang="lt-LT" sz="3300">
                <a:latin typeface="Arial"/>
                <a:ea typeface="Arial"/>
                <a:cs typeface="Arial"/>
                <a:sym typeface="Arial"/>
              </a:rPr>
              <a:t>Vandenilis kaip švari teikiama energija</a:t>
            </a:r>
            <a:endParaRPr sz="3300">
              <a:latin typeface="Arial"/>
              <a:ea typeface="Arial"/>
              <a:cs typeface="Arial"/>
              <a:sym typeface="Arial"/>
            </a:endParaRPr>
          </a:p>
          <a:p>
            <a:pPr indent="-349250" lvl="0" marL="342900" rtl="0" algn="l">
              <a:spcBef>
                <a:spcPts val="640"/>
              </a:spcBef>
              <a:spcAft>
                <a:spcPts val="0"/>
              </a:spcAft>
              <a:buClr>
                <a:schemeClr val="dk1"/>
              </a:buClr>
              <a:buSzPts val="3300"/>
              <a:buChar char="•"/>
            </a:pPr>
            <a:r>
              <a:rPr lang="lt-LT" sz="3300">
                <a:latin typeface="Arial"/>
                <a:ea typeface="Arial"/>
                <a:cs typeface="Arial"/>
                <a:sym typeface="Arial"/>
              </a:rPr>
              <a:t>Vandenilis kaip Energetikos efektyvumas</a:t>
            </a:r>
            <a:endParaRPr sz="3300">
              <a:latin typeface="Arial"/>
              <a:ea typeface="Arial"/>
              <a:cs typeface="Arial"/>
              <a:sym typeface="Arial"/>
            </a:endParaRPr>
          </a:p>
          <a:p>
            <a:pPr indent="-349250" lvl="0" marL="342900" rtl="0" algn="l">
              <a:spcBef>
                <a:spcPts val="640"/>
              </a:spcBef>
              <a:spcAft>
                <a:spcPts val="0"/>
              </a:spcAft>
              <a:buClr>
                <a:schemeClr val="dk1"/>
              </a:buClr>
              <a:buSzPts val="3300"/>
              <a:buChar char="•"/>
            </a:pPr>
            <a:r>
              <a:rPr lang="lt-LT" sz="3300">
                <a:latin typeface="Arial"/>
                <a:ea typeface="Arial"/>
                <a:cs typeface="Arial"/>
                <a:sym typeface="Arial"/>
              </a:rPr>
              <a:t>Vandenilis kaip energijos šaltinis kosmoso  misijose </a:t>
            </a:r>
            <a:endParaRPr sz="3300">
              <a:latin typeface="Arial"/>
              <a:ea typeface="Arial"/>
              <a:cs typeface="Arial"/>
              <a:sym typeface="Arial"/>
            </a:endParaRPr>
          </a:p>
          <a:p>
            <a:pPr indent="-349250" lvl="0" marL="342900" rtl="0" algn="l">
              <a:spcBef>
                <a:spcPts val="640"/>
              </a:spcBef>
              <a:spcAft>
                <a:spcPts val="0"/>
              </a:spcAft>
              <a:buClr>
                <a:schemeClr val="dk1"/>
              </a:buClr>
              <a:buSzPts val="3300"/>
              <a:buChar char="•"/>
            </a:pPr>
            <a:r>
              <a:rPr lang="lt-LT" sz="3300">
                <a:latin typeface="Arial"/>
                <a:ea typeface="Arial"/>
                <a:cs typeface="Arial"/>
                <a:sym typeface="Arial"/>
              </a:rPr>
              <a:t>Vandenilis kaip branduolinė energija</a:t>
            </a:r>
            <a:endParaRPr sz="3300">
              <a:latin typeface="Arial"/>
              <a:ea typeface="Arial"/>
              <a:cs typeface="Arial"/>
              <a:sym typeface="Arial"/>
            </a:endParaRPr>
          </a:p>
          <a:p>
            <a:pPr indent="-139700" lvl="0" marL="342900" rtl="0" algn="l">
              <a:spcBef>
                <a:spcPts val="640"/>
              </a:spcBef>
              <a:spcAft>
                <a:spcPts val="0"/>
              </a:spcAft>
              <a:buClr>
                <a:schemeClr val="dk1"/>
              </a:buClr>
              <a:buSzPts val="3200"/>
              <a:buNone/>
            </a:pPr>
            <a:r>
              <a:t/>
            </a:r>
            <a:endParaRPr b="1"/>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Vandenilio naudojamas energetikos srityje (1)</a:t>
            </a:r>
            <a:endParaRPr b="1">
              <a:latin typeface="Arial"/>
              <a:ea typeface="Arial"/>
              <a:cs typeface="Arial"/>
              <a:sym typeface="Arial"/>
            </a:endParaRPr>
          </a:p>
        </p:txBody>
      </p:sp>
      <p:sp>
        <p:nvSpPr>
          <p:cNvPr id="156" name="Google Shape;156;p1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l">
              <a:spcBef>
                <a:spcPts val="0"/>
              </a:spcBef>
              <a:spcAft>
                <a:spcPts val="0"/>
              </a:spcAft>
              <a:buClr>
                <a:schemeClr val="dk1"/>
              </a:buClr>
              <a:buSzPct val="100000"/>
              <a:buChar char="•"/>
            </a:pPr>
            <a:r>
              <a:rPr b="1" lang="lt-LT">
                <a:latin typeface="Arial"/>
                <a:ea typeface="Arial"/>
                <a:cs typeface="Arial"/>
                <a:sym typeface="Arial"/>
              </a:rPr>
              <a:t>Vandenilio kuras</a:t>
            </a:r>
            <a:r>
              <a:rPr lang="lt-LT">
                <a:latin typeface="Arial"/>
                <a:ea typeface="Arial"/>
                <a:cs typeface="Arial"/>
                <a:sym typeface="Arial"/>
              </a:rPr>
              <a:t>: Vandenilio kuras yra vienas iš pagrindinių vandenilio energetikos aspektų. Vandenilio degimas su deguonimi gali generuoti elektros energiją ir šilumą. Vandenilio kuro elementai (VKE) yra naudojami transporto priemonėse, tokiuose kaip vandenilio automobiliai ir traukiniai, nes jie gali būti efektyvūs ir mažinti aplinkos teršimą. Taip pat VKE gali būti naudojami energijos gamybos įrenginiuose ir netgi individualiuose namuose.</a:t>
            </a:r>
            <a:endParaRPr>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Vandenilio naudojamas energetikos srityje (2)</a:t>
            </a:r>
            <a:endParaRPr b="1">
              <a:latin typeface="Arial"/>
              <a:ea typeface="Arial"/>
              <a:cs typeface="Arial"/>
              <a:sym typeface="Arial"/>
            </a:endParaRPr>
          </a:p>
        </p:txBody>
      </p:sp>
      <p:sp>
        <p:nvSpPr>
          <p:cNvPr id="162" name="Google Shape;162;p1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3200"/>
              <a:buChar char="•"/>
            </a:pPr>
            <a:r>
              <a:rPr b="1" lang="lt-LT">
                <a:latin typeface="Arial"/>
                <a:ea typeface="Arial"/>
                <a:cs typeface="Arial"/>
                <a:sym typeface="Arial"/>
              </a:rPr>
              <a:t>Vandenilio saugojimas</a:t>
            </a:r>
            <a:r>
              <a:rPr lang="lt-LT">
                <a:latin typeface="Arial"/>
                <a:ea typeface="Arial"/>
                <a:cs typeface="Arial"/>
                <a:sym typeface="Arial"/>
              </a:rPr>
              <a:t>: Vandenilis gali būti naudojamas kaip energijos saugojimo būdas. Tai ypač svarbu atsinaujinančios energijos šaltiniams, tokiems kaip saulės ar vėjo energija, kur energija gaminama ne visą laiką. Pertvarkant šią energiją į vandenilio dujas elektrolizės metu ir vėliau naudojant vandenilio kuro elementus, galima efektyviai laikyti ir naudoti šią energiją, kai ji reikalinga.</a:t>
            </a:r>
            <a:endParaRPr>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Vandenilio naudojamas energetikos srityje (3)</a:t>
            </a:r>
            <a:endParaRPr b="1">
              <a:latin typeface="Arial"/>
              <a:ea typeface="Arial"/>
              <a:cs typeface="Arial"/>
              <a:sym typeface="Arial"/>
            </a:endParaRPr>
          </a:p>
        </p:txBody>
      </p:sp>
      <p:sp>
        <p:nvSpPr>
          <p:cNvPr id="168" name="Google Shape;168;p1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b="1" lang="lt-LT">
                <a:latin typeface="Arial"/>
                <a:ea typeface="Arial"/>
                <a:cs typeface="Arial"/>
                <a:sym typeface="Arial"/>
              </a:rPr>
              <a:t>Energetikos tiekimas švaria energija</a:t>
            </a:r>
            <a:r>
              <a:rPr lang="lt-LT">
                <a:latin typeface="Arial"/>
                <a:ea typeface="Arial"/>
                <a:cs typeface="Arial"/>
                <a:sym typeface="Arial"/>
              </a:rPr>
              <a:t>: Vandenilio kuras yra švarus energijos šaltinis, nes deginant vandenilį su deguonimi susidaro tik vandens garai. Todėl vandenilis gali prisidėti prie iškastinio kuro naudojimo mažinimo ir kartu sumažinant šiltnamio efektą sukeliančių dujų </a:t>
            </a:r>
            <a:r>
              <a:rPr lang="lt-LT">
                <a:latin typeface="Arial"/>
                <a:ea typeface="Arial"/>
                <a:cs typeface="Arial"/>
                <a:sym typeface="Arial"/>
              </a:rPr>
              <a:t>išsiskyrimą</a:t>
            </a:r>
            <a:r>
              <a:rPr lang="lt-LT">
                <a:latin typeface="Arial"/>
                <a:ea typeface="Arial"/>
                <a:cs typeface="Arial"/>
                <a:sym typeface="Arial"/>
              </a:rPr>
              <a:t>.</a:t>
            </a:r>
            <a:endParaRPr>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Vandenilio naudojamas energetikos srityje (4)</a:t>
            </a:r>
            <a:endParaRPr b="1">
              <a:latin typeface="Arial"/>
              <a:ea typeface="Arial"/>
              <a:cs typeface="Arial"/>
              <a:sym typeface="Arial"/>
            </a:endParaRPr>
          </a:p>
        </p:txBody>
      </p:sp>
      <p:sp>
        <p:nvSpPr>
          <p:cNvPr id="174" name="Google Shape;174;p15"/>
          <p:cNvSpPr txBox="1"/>
          <p:nvPr>
            <p:ph idx="1" type="body"/>
          </p:nvPr>
        </p:nvSpPr>
        <p:spPr>
          <a:xfrm>
            <a:off x="457200" y="1600200"/>
            <a:ext cx="8229600" cy="5344800"/>
          </a:xfrm>
          <a:prstGeom prst="rect">
            <a:avLst/>
          </a:prstGeom>
          <a:noFill/>
          <a:ln>
            <a:noFill/>
          </a:ln>
        </p:spPr>
        <p:txBody>
          <a:bodyPr anchorCtr="0" anchor="t" bIns="45700" lIns="91425" spcFirstLastPara="1" rIns="91425" wrap="square" tIns="45700">
            <a:normAutofit lnSpcReduction="20000"/>
          </a:bodyPr>
          <a:lstStyle/>
          <a:p>
            <a:pPr indent="-342900" lvl="0" marL="342900" rtl="0" algn="l">
              <a:spcBef>
                <a:spcPts val="0"/>
              </a:spcBef>
              <a:spcAft>
                <a:spcPts val="0"/>
              </a:spcAft>
              <a:buClr>
                <a:schemeClr val="dk1"/>
              </a:buClr>
              <a:buSzPts val="3200"/>
              <a:buChar char="•"/>
            </a:pPr>
            <a:r>
              <a:rPr b="1" lang="lt-LT">
                <a:latin typeface="Arial"/>
                <a:ea typeface="Arial"/>
                <a:cs typeface="Arial"/>
                <a:sym typeface="Arial"/>
              </a:rPr>
              <a:t>Energetikos efektyvumas</a:t>
            </a:r>
            <a:r>
              <a:rPr lang="lt-LT">
                <a:latin typeface="Arial"/>
                <a:ea typeface="Arial"/>
                <a:cs typeface="Arial"/>
                <a:sym typeface="Arial"/>
              </a:rPr>
              <a:t>: Vandenilio kuro elementai gali būti labai efektyvūs, nes jie gali konvertuoti vandenilį į elektros energiją su mažu energijos praradimu. Tai padeda didinti bendrą energijos gamybos efektyvumą.</a:t>
            </a:r>
            <a:endParaRPr>
              <a:latin typeface="Arial"/>
              <a:ea typeface="Arial"/>
              <a:cs typeface="Arial"/>
              <a:sym typeface="Arial"/>
            </a:endParaRPr>
          </a:p>
          <a:p>
            <a:pPr indent="-342900" lvl="0" marL="342900" rtl="0" algn="l">
              <a:spcBef>
                <a:spcPts val="640"/>
              </a:spcBef>
              <a:spcAft>
                <a:spcPts val="0"/>
              </a:spcAft>
              <a:buClr>
                <a:schemeClr val="dk1"/>
              </a:buClr>
              <a:buSzPts val="3200"/>
              <a:buChar char="•"/>
            </a:pPr>
            <a:r>
              <a:rPr b="1" lang="lt-LT">
                <a:latin typeface="Arial"/>
                <a:ea typeface="Arial"/>
                <a:cs typeface="Arial"/>
                <a:sym typeface="Arial"/>
              </a:rPr>
              <a:t>Kosmoso energetika</a:t>
            </a:r>
            <a:r>
              <a:rPr lang="lt-LT">
                <a:latin typeface="Arial"/>
                <a:ea typeface="Arial"/>
                <a:cs typeface="Arial"/>
                <a:sym typeface="Arial"/>
              </a:rPr>
              <a:t>: Vandenilio kuras yra naudojamas kosminėse misijose ir raketose, nes jis yra efektyvus ir lengvas kuras, kuris gali generuoti daug energijos per trumpą laiką.</a:t>
            </a:r>
            <a:endParaRPr>
              <a:latin typeface="Arial"/>
              <a:ea typeface="Arial"/>
              <a:cs typeface="Arial"/>
              <a:sym typeface="Arial"/>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Vandenilio naudojamas energetikos srityje (5)</a:t>
            </a:r>
            <a:endParaRPr b="1">
              <a:latin typeface="Arial"/>
              <a:ea typeface="Arial"/>
              <a:cs typeface="Arial"/>
              <a:sym typeface="Arial"/>
            </a:endParaRPr>
          </a:p>
        </p:txBody>
      </p:sp>
      <p:sp>
        <p:nvSpPr>
          <p:cNvPr id="180" name="Google Shape;180;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b="1" lang="lt-LT">
                <a:latin typeface="Arial"/>
                <a:ea typeface="Arial"/>
                <a:cs typeface="Arial"/>
                <a:sym typeface="Arial"/>
              </a:rPr>
              <a:t>Branduolinė energija</a:t>
            </a:r>
            <a:r>
              <a:rPr lang="lt-LT">
                <a:latin typeface="Arial"/>
                <a:ea typeface="Arial"/>
                <a:cs typeface="Arial"/>
                <a:sym typeface="Arial"/>
              </a:rPr>
              <a:t>: Vandenilis yra vienas iš potencialių kuro šaltinių branduolinėje energijos reaktoriuose. Tai yra ilgalaikis tikslas siekiant saugios ir besibaigiančios energijos gamybos.</a:t>
            </a:r>
            <a:endParaRPr>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lt-LT">
                <a:latin typeface="Arial"/>
                <a:ea typeface="Arial"/>
                <a:cs typeface="Arial"/>
                <a:sym typeface="Arial"/>
              </a:rPr>
              <a:t>Žaliasis vandenilis</a:t>
            </a:r>
            <a:endParaRPr b="1">
              <a:latin typeface="Arial"/>
              <a:ea typeface="Arial"/>
              <a:cs typeface="Arial"/>
              <a:sym typeface="Arial"/>
            </a:endParaRPr>
          </a:p>
        </p:txBody>
      </p:sp>
      <p:sp>
        <p:nvSpPr>
          <p:cNvPr id="186" name="Google Shape;186;p1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10000"/>
          </a:bodyPr>
          <a:lstStyle/>
          <a:p>
            <a:pPr indent="0" lvl="0" marL="342900" rtl="0" algn="l">
              <a:spcBef>
                <a:spcPts val="0"/>
              </a:spcBef>
              <a:spcAft>
                <a:spcPts val="0"/>
              </a:spcAft>
              <a:buNone/>
            </a:pPr>
            <a:r>
              <a:rPr lang="lt-LT">
                <a:latin typeface="Arial"/>
                <a:ea typeface="Arial"/>
                <a:cs typeface="Arial"/>
                <a:sym typeface="Arial"/>
              </a:rPr>
              <a:t>"Žaliasis vandenilis" tai terminas, kuris dažnai naudojamas apibūdinant vandenilio gamybą ir naudojimą su minimaliu aplinkos poveikiu ir mažinant šiltnamio efektą sukeliančių dujų išskyrimą. Šiame kontekste "žaliasis vandenilis" reiškia, kad vandenilio gamybai naudojami atsinaujinantys energijos šaltiniai ir/arba švarūs, aplinką tausojantys procesai. Tai yra svarbus žingsnis siekiant sumažinti iškastinio kuro naudojimą ir aplinkos teršimą.</a:t>
            </a:r>
            <a:endParaRPr>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lt-LT">
                <a:latin typeface="Arial"/>
                <a:ea typeface="Arial"/>
                <a:cs typeface="Arial"/>
                <a:sym typeface="Arial"/>
              </a:rPr>
              <a:t>Vandenilio energetikos privalumai (1)</a:t>
            </a:r>
            <a:endParaRPr>
              <a:latin typeface="Arial"/>
              <a:ea typeface="Arial"/>
              <a:cs typeface="Arial"/>
              <a:sym typeface="Arial"/>
            </a:endParaRPr>
          </a:p>
        </p:txBody>
      </p:sp>
      <p:sp>
        <p:nvSpPr>
          <p:cNvPr id="192" name="Google Shape;192;p2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77500" lnSpcReduction="10000"/>
          </a:bodyPr>
          <a:lstStyle/>
          <a:p>
            <a:pPr indent="-334009" lvl="0" marL="342900" rtl="0" algn="l">
              <a:spcBef>
                <a:spcPts val="0"/>
              </a:spcBef>
              <a:spcAft>
                <a:spcPts val="0"/>
              </a:spcAft>
              <a:buClr>
                <a:schemeClr val="dk1"/>
              </a:buClr>
              <a:buSzPct val="100000"/>
              <a:buChar char="•"/>
            </a:pPr>
            <a:r>
              <a:rPr b="1" lang="lt-LT" sz="3329">
                <a:latin typeface="Arial"/>
                <a:ea typeface="Arial"/>
                <a:cs typeface="Arial"/>
                <a:sym typeface="Arial"/>
              </a:rPr>
              <a:t>Švara ir aplinkosauga</a:t>
            </a:r>
            <a:r>
              <a:rPr lang="lt-LT" sz="3329">
                <a:latin typeface="Arial"/>
                <a:ea typeface="Arial"/>
                <a:cs typeface="Arial"/>
                <a:sym typeface="Arial"/>
              </a:rPr>
              <a:t>: Vandenilio degimo proceso metu išskiriami tik vandens garai (H</a:t>
            </a:r>
            <a:r>
              <a:rPr baseline="-25000" lang="lt-LT" sz="3329">
                <a:latin typeface="Arial"/>
                <a:ea typeface="Arial"/>
                <a:cs typeface="Arial"/>
                <a:sym typeface="Arial"/>
              </a:rPr>
              <a:t>2</a:t>
            </a:r>
            <a:r>
              <a:rPr lang="lt-LT" sz="3329">
                <a:latin typeface="Arial"/>
                <a:ea typeface="Arial"/>
                <a:cs typeface="Arial"/>
                <a:sym typeface="Arial"/>
              </a:rPr>
              <a:t>O), taigi vandenilio naudojimas kaip kuro šaltinio neprisideda prie šiltnamio efektą sukeliančių dujų, tokių kaip anglies (IV) oksido (CO</a:t>
            </a:r>
            <a:r>
              <a:rPr baseline="-25000" lang="lt-LT" sz="3329">
                <a:latin typeface="Arial"/>
                <a:ea typeface="Arial"/>
                <a:cs typeface="Arial"/>
                <a:sym typeface="Arial"/>
              </a:rPr>
              <a:t>2</a:t>
            </a:r>
            <a:r>
              <a:rPr lang="lt-LT" sz="3329">
                <a:latin typeface="Arial"/>
                <a:ea typeface="Arial"/>
                <a:cs typeface="Arial"/>
                <a:sym typeface="Arial"/>
              </a:rPr>
              <a:t>), išskyrimo. Tai padeda mažinti klimato kaitos poveikį ir aplinkos taršą.</a:t>
            </a:r>
            <a:endParaRPr sz="3329">
              <a:latin typeface="Arial"/>
              <a:ea typeface="Arial"/>
              <a:cs typeface="Arial"/>
              <a:sym typeface="Arial"/>
            </a:endParaRPr>
          </a:p>
          <a:p>
            <a:pPr indent="-334009" lvl="0" marL="342900" rtl="0" algn="l">
              <a:spcBef>
                <a:spcPts val="544"/>
              </a:spcBef>
              <a:spcAft>
                <a:spcPts val="0"/>
              </a:spcAft>
              <a:buClr>
                <a:schemeClr val="dk1"/>
              </a:buClr>
              <a:buSzPct val="100000"/>
              <a:buChar char="•"/>
            </a:pPr>
            <a:r>
              <a:rPr b="1" lang="lt-LT" sz="3329">
                <a:latin typeface="Arial"/>
                <a:ea typeface="Arial"/>
                <a:cs typeface="Arial"/>
                <a:sym typeface="Arial"/>
              </a:rPr>
              <a:t>Efektyvumas</a:t>
            </a:r>
            <a:r>
              <a:rPr lang="lt-LT" sz="3329">
                <a:latin typeface="Arial"/>
                <a:ea typeface="Arial"/>
                <a:cs typeface="Arial"/>
                <a:sym typeface="Arial"/>
              </a:rPr>
              <a:t>: Vandenilio kuro elementai (VKE) yra efektyvūs energijos konvertavimo įrenginiai, kurie gali pasiekti aukštą konversijos efektyvumą. Tai reiškia, kad vandenilio naudojimas gali padidinti bendrą energijos gamybos efektyvumą.</a:t>
            </a:r>
            <a:endParaRPr sz="3329">
              <a:latin typeface="Arial"/>
              <a:ea typeface="Arial"/>
              <a:cs typeface="Arial"/>
              <a:sym typeface="Arial"/>
            </a:endParaRPr>
          </a:p>
          <a:p>
            <a:pPr indent="-170180" lvl="0" marL="342900" rtl="0" algn="l">
              <a:spcBef>
                <a:spcPts val="544"/>
              </a:spcBef>
              <a:spcAft>
                <a:spcPts val="0"/>
              </a:spcAft>
              <a:buClr>
                <a:schemeClr val="dk1"/>
              </a:buClr>
              <a:buSzPct val="100000"/>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lt-LT">
                <a:latin typeface="Arial"/>
                <a:ea typeface="Arial"/>
                <a:cs typeface="Arial"/>
                <a:sym typeface="Arial"/>
              </a:rPr>
              <a:t>Vandenilio energetikos privalumai (2)</a:t>
            </a:r>
            <a:endParaRPr>
              <a:latin typeface="Arial"/>
              <a:ea typeface="Arial"/>
              <a:cs typeface="Arial"/>
              <a:sym typeface="Arial"/>
            </a:endParaRPr>
          </a:p>
        </p:txBody>
      </p:sp>
      <p:sp>
        <p:nvSpPr>
          <p:cNvPr id="198" name="Google Shape;198;p2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85000" lnSpcReduction="20000"/>
          </a:bodyPr>
          <a:lstStyle/>
          <a:p>
            <a:pPr indent="-342900" lvl="0" marL="342900" rtl="0" algn="l">
              <a:spcBef>
                <a:spcPts val="0"/>
              </a:spcBef>
              <a:spcAft>
                <a:spcPts val="0"/>
              </a:spcAft>
              <a:buClr>
                <a:schemeClr val="dk1"/>
              </a:buClr>
              <a:buSzPct val="100000"/>
              <a:buChar char="•"/>
            </a:pPr>
            <a:r>
              <a:rPr b="1" lang="lt-LT">
                <a:latin typeface="Arial"/>
                <a:ea typeface="Arial"/>
                <a:cs typeface="Arial"/>
                <a:sym typeface="Arial"/>
              </a:rPr>
              <a:t>Atsinaujinantieji energijos šaltiniai</a:t>
            </a:r>
            <a:r>
              <a:rPr lang="lt-LT">
                <a:latin typeface="Arial"/>
                <a:ea typeface="Arial"/>
                <a:cs typeface="Arial"/>
                <a:sym typeface="Arial"/>
              </a:rPr>
              <a:t>: Vandenilis gali būti pagamintas iš vandens naudojant elektrolizės procesą, kurio metu elektros energiją galima gauti iš atsinaujinančių energijos šaltinių, tokių kaip saulės energija ar vėjo energija. Tai reiškia, kad vandenilio gamyba gali būti švari, jei naudojama švari energija.</a:t>
            </a:r>
            <a:endParaRPr>
              <a:latin typeface="Arial"/>
              <a:ea typeface="Arial"/>
              <a:cs typeface="Arial"/>
              <a:sym typeface="Arial"/>
            </a:endParaRPr>
          </a:p>
          <a:p>
            <a:pPr indent="-342900" lvl="0" marL="342900" rtl="0" algn="l">
              <a:spcBef>
                <a:spcPts val="544"/>
              </a:spcBef>
              <a:spcAft>
                <a:spcPts val="0"/>
              </a:spcAft>
              <a:buClr>
                <a:schemeClr val="dk1"/>
              </a:buClr>
              <a:buSzPct val="100000"/>
              <a:buChar char="•"/>
            </a:pPr>
            <a:r>
              <a:rPr b="1" lang="lt-LT">
                <a:latin typeface="Arial"/>
                <a:ea typeface="Arial"/>
                <a:cs typeface="Arial"/>
                <a:sym typeface="Arial"/>
              </a:rPr>
              <a:t>Tinkamumas transportui</a:t>
            </a:r>
            <a:r>
              <a:rPr lang="lt-LT">
                <a:latin typeface="Arial"/>
                <a:ea typeface="Arial"/>
                <a:cs typeface="Arial"/>
                <a:sym typeface="Arial"/>
              </a:rPr>
              <a:t>: Vandenilio kuras yra naudojamas transporto priemonėse, pvz., vandenilio automobiliuose, traukiniuose ir net lėktuvuose. Jis turi potencialą pakeisti benzino ir dyzelino naudojimą transportui, mažinant teršalų išskyrimą iš transporto sektoriaus.</a:t>
            </a:r>
            <a:endParaRPr>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lt-LT">
                <a:latin typeface="Arial"/>
                <a:ea typeface="Arial"/>
                <a:cs typeface="Arial"/>
                <a:sym typeface="Arial"/>
              </a:rPr>
              <a:t>Pamokos tikslas</a:t>
            </a:r>
            <a:endParaRPr b="1">
              <a:latin typeface="Arial"/>
              <a:ea typeface="Arial"/>
              <a:cs typeface="Arial"/>
              <a:sym typeface="Arial"/>
            </a:endParaRPr>
          </a:p>
        </p:txBody>
      </p:sp>
      <p:sp>
        <p:nvSpPr>
          <p:cNvPr id="91" name="Google Shape;91;p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None/>
            </a:pPr>
            <a:r>
              <a:rPr lang="lt-LT">
                <a:latin typeface="Arial"/>
                <a:ea typeface="Arial"/>
                <a:cs typeface="Arial"/>
                <a:sym typeface="Arial"/>
              </a:rPr>
              <a:t>Naudodamiesi internete esančia medžiaga ir klausydami mokytojo aiškinimo gausite žinių ir supratimo apie vandenilio kaip energijos šaltinio naudojimą, jo privalumus ir iššūkius, taip pat įvairius būdus, kaip vandenilis gali būti panaudojamas energetikos srityje.</a:t>
            </a:r>
            <a:endParaRPr>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2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lt-LT">
                <a:latin typeface="Arial"/>
                <a:ea typeface="Arial"/>
                <a:cs typeface="Arial"/>
                <a:sym typeface="Arial"/>
              </a:rPr>
              <a:t>Vandenilio energetikos privalumai (3)</a:t>
            </a:r>
            <a:endParaRPr>
              <a:latin typeface="Arial"/>
              <a:ea typeface="Arial"/>
              <a:cs typeface="Arial"/>
              <a:sym typeface="Arial"/>
            </a:endParaRPr>
          </a:p>
        </p:txBody>
      </p:sp>
      <p:sp>
        <p:nvSpPr>
          <p:cNvPr id="204" name="Google Shape;204;p2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20000"/>
          </a:bodyPr>
          <a:lstStyle/>
          <a:p>
            <a:pPr indent="-349250" lvl="0" marL="342900" rtl="0" algn="l">
              <a:spcBef>
                <a:spcPts val="0"/>
              </a:spcBef>
              <a:spcAft>
                <a:spcPts val="0"/>
              </a:spcAft>
              <a:buClr>
                <a:schemeClr val="dk1"/>
              </a:buClr>
              <a:buSzPct val="100000"/>
              <a:buChar char="•"/>
            </a:pPr>
            <a:r>
              <a:rPr b="1" lang="lt-LT" sz="3308">
                <a:latin typeface="Arial"/>
                <a:ea typeface="Arial"/>
                <a:cs typeface="Arial"/>
                <a:sym typeface="Arial"/>
              </a:rPr>
              <a:t>Energetikos saugumas</a:t>
            </a:r>
            <a:r>
              <a:rPr lang="lt-LT" sz="3308">
                <a:latin typeface="Arial"/>
                <a:ea typeface="Arial"/>
                <a:cs typeface="Arial"/>
                <a:sym typeface="Arial"/>
              </a:rPr>
              <a:t>: Vandenilį galima gauti iš įvairių šaltinių. Tai mažina priklausomybę nuo importuoto iškastinio kuro ir galimą energetinį saugumą.</a:t>
            </a:r>
            <a:endParaRPr sz="3308">
              <a:latin typeface="Arial"/>
              <a:ea typeface="Arial"/>
              <a:cs typeface="Arial"/>
              <a:sym typeface="Arial"/>
            </a:endParaRPr>
          </a:p>
          <a:p>
            <a:pPr indent="-349250" lvl="0" marL="342900" rtl="0" algn="l">
              <a:spcBef>
                <a:spcPts val="592"/>
              </a:spcBef>
              <a:spcAft>
                <a:spcPts val="0"/>
              </a:spcAft>
              <a:buClr>
                <a:schemeClr val="dk1"/>
              </a:buClr>
              <a:buSzPct val="100000"/>
              <a:buChar char="•"/>
            </a:pPr>
            <a:r>
              <a:rPr b="1" lang="lt-LT" sz="3308">
                <a:latin typeface="Arial"/>
                <a:ea typeface="Arial"/>
                <a:cs typeface="Arial"/>
                <a:sym typeface="Arial"/>
              </a:rPr>
              <a:t>Kosminės ir branduolinės galimybės</a:t>
            </a:r>
            <a:r>
              <a:rPr lang="lt-LT" sz="3308">
                <a:latin typeface="Arial"/>
                <a:ea typeface="Arial"/>
                <a:cs typeface="Arial"/>
                <a:sym typeface="Arial"/>
              </a:rPr>
              <a:t>: Vandenilio kuras naudojamas kosminėse misijose ir taip pat yra vienas iš galimų kuro šaltinių branduoliniuose reaktoriuose, kurie turi ilgalaikį potencialą tapti švarių ir galingų energijos šaltinių tiekimo šaltiniu.</a:t>
            </a:r>
            <a:endParaRPr sz="3308">
              <a:latin typeface="Arial"/>
              <a:ea typeface="Arial"/>
              <a:cs typeface="Arial"/>
              <a:sym typeface="Arial"/>
            </a:endParaRPr>
          </a:p>
          <a:p>
            <a:pPr indent="-154940" lvl="0" marL="342900" rtl="0" algn="l">
              <a:spcBef>
                <a:spcPts val="592"/>
              </a:spcBef>
              <a:spcAft>
                <a:spcPts val="0"/>
              </a:spcAft>
              <a:buClr>
                <a:schemeClr val="dk1"/>
              </a:buClr>
              <a:buSzPct val="10000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2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t/>
            </a:r>
            <a:endParaRPr/>
          </a:p>
        </p:txBody>
      </p:sp>
      <p:sp>
        <p:nvSpPr>
          <p:cNvPr id="210" name="Google Shape;210;p2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139700" lvl="0" marL="342900" rtl="0" algn="l">
              <a:spcBef>
                <a:spcPts val="0"/>
              </a:spcBef>
              <a:spcAft>
                <a:spcPts val="0"/>
              </a:spcAft>
              <a:buClr>
                <a:schemeClr val="dk1"/>
              </a:buClr>
              <a:buSzPts val="3200"/>
              <a:buNone/>
            </a:pPr>
            <a:r>
              <a:t/>
            </a:r>
            <a:endParaRPr/>
          </a:p>
        </p:txBody>
      </p:sp>
      <p:pic>
        <p:nvPicPr>
          <p:cNvPr id="211" name="Google Shape;211;p24"/>
          <p:cNvPicPr preferRelativeResize="0"/>
          <p:nvPr/>
        </p:nvPicPr>
        <p:blipFill rotWithShape="1">
          <a:blip r:embed="rId3">
            <a:alphaModFix/>
          </a:blip>
          <a:srcRect b="0" l="0" r="0" t="0"/>
          <a:stretch/>
        </p:blipFill>
        <p:spPr>
          <a:xfrm>
            <a:off x="0" y="-99392"/>
            <a:ext cx="9144000" cy="6957392"/>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lt-LT">
                <a:latin typeface="Arial"/>
                <a:ea typeface="Arial"/>
                <a:cs typeface="Arial"/>
                <a:sym typeface="Arial"/>
              </a:rPr>
              <a:t>Vandenilio energetikos trūkumai (1)</a:t>
            </a:r>
            <a:endParaRPr>
              <a:latin typeface="Arial"/>
              <a:ea typeface="Arial"/>
              <a:cs typeface="Arial"/>
              <a:sym typeface="Arial"/>
            </a:endParaRPr>
          </a:p>
        </p:txBody>
      </p:sp>
      <p:sp>
        <p:nvSpPr>
          <p:cNvPr id="217" name="Google Shape;217;p25"/>
          <p:cNvSpPr txBox="1"/>
          <p:nvPr>
            <p:ph idx="1" type="body"/>
          </p:nvPr>
        </p:nvSpPr>
        <p:spPr>
          <a:xfrm>
            <a:off x="457200" y="1600200"/>
            <a:ext cx="8229600" cy="5257800"/>
          </a:xfrm>
          <a:prstGeom prst="rect">
            <a:avLst/>
          </a:prstGeom>
          <a:noFill/>
          <a:ln>
            <a:noFill/>
          </a:ln>
        </p:spPr>
        <p:txBody>
          <a:bodyPr anchorCtr="0" anchor="t" bIns="45700" lIns="91425" spcFirstLastPara="1" rIns="91425" wrap="square" tIns="45700">
            <a:noAutofit/>
          </a:bodyPr>
          <a:lstStyle/>
          <a:p>
            <a:pPr indent="-340360" lvl="0" marL="342900" rtl="0" algn="l">
              <a:lnSpc>
                <a:spcPct val="80000"/>
              </a:lnSpc>
              <a:spcBef>
                <a:spcPts val="0"/>
              </a:spcBef>
              <a:spcAft>
                <a:spcPts val="0"/>
              </a:spcAft>
              <a:buClr>
                <a:schemeClr val="dk1"/>
              </a:buClr>
              <a:buSzPts val="2680"/>
              <a:buChar char="•"/>
            </a:pPr>
            <a:r>
              <a:rPr b="1" lang="lt-LT" sz="2680">
                <a:latin typeface="Arial"/>
                <a:ea typeface="Arial"/>
                <a:cs typeface="Arial"/>
                <a:sym typeface="Arial"/>
              </a:rPr>
              <a:t>Vandenilio gamybos iššūkiai</a:t>
            </a:r>
            <a:r>
              <a:rPr lang="lt-LT" sz="2680">
                <a:latin typeface="Arial"/>
                <a:ea typeface="Arial"/>
                <a:cs typeface="Arial"/>
                <a:sym typeface="Arial"/>
              </a:rPr>
              <a:t>: Pagrindinis vandenilio energetikos iššūkis yra vandenilio gamyba. Dauguma komercinių vandenilio gamybos metodų yra energetiškai išlaidūs ir dažnai reikalingas iškastinis kuras, tokiu kaip gamtines dujas arba nafta. Jei vandenilį gaminsime naudojant iškastinį kurą, tai sumažins jo švariąją naudą.</a:t>
            </a:r>
            <a:endParaRPr sz="2680">
              <a:latin typeface="Arial"/>
              <a:ea typeface="Arial"/>
              <a:cs typeface="Arial"/>
              <a:sym typeface="Arial"/>
            </a:endParaRPr>
          </a:p>
          <a:p>
            <a:pPr indent="-340360" lvl="0" marL="342900" rtl="0" algn="l">
              <a:lnSpc>
                <a:spcPct val="80000"/>
              </a:lnSpc>
              <a:spcBef>
                <a:spcPts val="544"/>
              </a:spcBef>
              <a:spcAft>
                <a:spcPts val="0"/>
              </a:spcAft>
              <a:buClr>
                <a:schemeClr val="dk1"/>
              </a:buClr>
              <a:buSzPts val="2680"/>
              <a:buChar char="•"/>
            </a:pPr>
            <a:r>
              <a:rPr b="1" lang="lt-LT" sz="2680">
                <a:latin typeface="Arial"/>
                <a:ea typeface="Arial"/>
                <a:cs typeface="Arial"/>
                <a:sym typeface="Arial"/>
              </a:rPr>
              <a:t>Saugojimo iššūkiai</a:t>
            </a:r>
            <a:r>
              <a:rPr lang="lt-LT" sz="2680">
                <a:latin typeface="Arial"/>
                <a:ea typeface="Arial"/>
                <a:cs typeface="Arial"/>
                <a:sym typeface="Arial"/>
              </a:rPr>
              <a:t>: Vandenilio saugojimas yra sudėtingas uždavinys. Vandenilis turi būti saugomas labai aukštose slėgio ir žemos temperatūros sąlygose arba absorbuojamas kietoje medžiagoje. Tai gali reikalauti brangių ir sudėtingų technologijų.</a:t>
            </a:r>
            <a:endParaRPr sz="2680">
              <a:latin typeface="Arial"/>
              <a:ea typeface="Arial"/>
              <a:cs typeface="Arial"/>
              <a:sym typeface="Arial"/>
            </a:endParaRPr>
          </a:p>
          <a:p>
            <a:pPr indent="-170180" lvl="0" marL="342900" rtl="0" algn="l">
              <a:lnSpc>
                <a:spcPct val="80000"/>
              </a:lnSpc>
              <a:spcBef>
                <a:spcPts val="544"/>
              </a:spcBef>
              <a:spcAft>
                <a:spcPts val="0"/>
              </a:spcAft>
              <a:buClr>
                <a:schemeClr val="dk1"/>
              </a:buClr>
              <a:buSzPts val="2480"/>
              <a:buNone/>
            </a:pPr>
            <a:r>
              <a:t/>
            </a:r>
            <a:endParaRPr sz="248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2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lt-LT">
                <a:latin typeface="Arial"/>
                <a:ea typeface="Arial"/>
                <a:cs typeface="Arial"/>
                <a:sym typeface="Arial"/>
              </a:rPr>
              <a:t>Vandenilio energetikos trūkumai (2)</a:t>
            </a:r>
            <a:endParaRPr>
              <a:latin typeface="Arial"/>
              <a:ea typeface="Arial"/>
              <a:cs typeface="Arial"/>
              <a:sym typeface="Arial"/>
            </a:endParaRPr>
          </a:p>
        </p:txBody>
      </p:sp>
      <p:sp>
        <p:nvSpPr>
          <p:cNvPr id="223" name="Google Shape;223;p2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58140" lvl="0" marL="342900" rtl="0" algn="l">
              <a:spcBef>
                <a:spcPts val="0"/>
              </a:spcBef>
              <a:spcAft>
                <a:spcPts val="0"/>
              </a:spcAft>
              <a:buClr>
                <a:schemeClr val="dk1"/>
              </a:buClr>
              <a:buSzPts val="3200"/>
              <a:buChar char="•"/>
            </a:pPr>
            <a:r>
              <a:rPr b="1" lang="lt-LT">
                <a:latin typeface="Arial"/>
                <a:ea typeface="Arial"/>
                <a:cs typeface="Arial"/>
                <a:sym typeface="Arial"/>
              </a:rPr>
              <a:t>Transportavimo iššūkiai</a:t>
            </a:r>
            <a:r>
              <a:rPr lang="lt-LT">
                <a:latin typeface="Arial"/>
                <a:ea typeface="Arial"/>
                <a:cs typeface="Arial"/>
                <a:sym typeface="Arial"/>
              </a:rPr>
              <a:t>: Transportuojant vandenilį reikia specialių talpų ir greitų pristatymo būdų. </a:t>
            </a:r>
            <a:endParaRPr>
              <a:latin typeface="Arial"/>
              <a:ea typeface="Arial"/>
              <a:cs typeface="Arial"/>
              <a:sym typeface="Arial"/>
            </a:endParaRPr>
          </a:p>
          <a:p>
            <a:pPr indent="-358140" lvl="0" marL="342900" rtl="0" algn="l">
              <a:spcBef>
                <a:spcPts val="0"/>
              </a:spcBef>
              <a:spcAft>
                <a:spcPts val="0"/>
              </a:spcAft>
              <a:buClr>
                <a:schemeClr val="dk1"/>
              </a:buClr>
              <a:buSzPts val="3200"/>
              <a:buChar char="•"/>
            </a:pPr>
            <a:r>
              <a:rPr b="1" lang="lt-LT">
                <a:latin typeface="Arial"/>
                <a:ea typeface="Arial"/>
                <a:cs typeface="Arial"/>
                <a:sym typeface="Arial"/>
              </a:rPr>
              <a:t>Efektyvumo praradimai</a:t>
            </a:r>
            <a:r>
              <a:rPr lang="lt-LT">
                <a:latin typeface="Arial"/>
                <a:ea typeface="Arial"/>
                <a:cs typeface="Arial"/>
                <a:sym typeface="Arial"/>
              </a:rPr>
              <a:t>: Vandenilio gamyba, saugojimas ir pervežimas dažnai susiję su energijos nuostoliais. Šie nuostoliai gali sumažinti bendrą vandenilio energetikos efektyvumą.</a:t>
            </a:r>
            <a:endParaRPr>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2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lt-LT">
                <a:latin typeface="Arial"/>
                <a:ea typeface="Arial"/>
                <a:cs typeface="Arial"/>
                <a:sym typeface="Arial"/>
              </a:rPr>
              <a:t>Vandenilio energetikos trūkumai (2)</a:t>
            </a:r>
            <a:endParaRPr>
              <a:latin typeface="Arial"/>
              <a:ea typeface="Arial"/>
              <a:cs typeface="Arial"/>
              <a:sym typeface="Arial"/>
            </a:endParaRPr>
          </a:p>
        </p:txBody>
      </p:sp>
      <p:sp>
        <p:nvSpPr>
          <p:cNvPr id="229" name="Google Shape;229;p2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9250" lvl="0" marL="342900" rtl="0" algn="l">
              <a:lnSpc>
                <a:spcPct val="80000"/>
              </a:lnSpc>
              <a:spcBef>
                <a:spcPts val="0"/>
              </a:spcBef>
              <a:spcAft>
                <a:spcPts val="0"/>
              </a:spcAft>
              <a:buClr>
                <a:schemeClr val="dk1"/>
              </a:buClr>
              <a:buSzPts val="3060"/>
              <a:buChar char="•"/>
            </a:pPr>
            <a:r>
              <a:rPr b="1" lang="lt-LT" sz="3060">
                <a:latin typeface="Arial"/>
                <a:ea typeface="Arial"/>
                <a:cs typeface="Arial"/>
                <a:sym typeface="Arial"/>
              </a:rPr>
              <a:t>Sausros grėsmė</a:t>
            </a:r>
            <a:r>
              <a:rPr lang="lt-LT" sz="3060">
                <a:latin typeface="Arial"/>
                <a:ea typeface="Arial"/>
                <a:cs typeface="Arial"/>
                <a:sym typeface="Arial"/>
              </a:rPr>
              <a:t>: Vandenilis yra gaunamas iš vandens, todėl jis gali būti ribotas regionuose, kurie patiria ilgalaikę sausrą. Tai gali sukelti gamybos trūkumus ir panaikinti vieną iš vandenilio švarių gamybos pranašumų.</a:t>
            </a:r>
            <a:endParaRPr sz="3060">
              <a:latin typeface="Arial"/>
              <a:ea typeface="Arial"/>
              <a:cs typeface="Arial"/>
              <a:sym typeface="Arial"/>
            </a:endParaRPr>
          </a:p>
          <a:p>
            <a:pPr indent="-349250" lvl="0" marL="342900" rtl="0" algn="l">
              <a:lnSpc>
                <a:spcPct val="80000"/>
              </a:lnSpc>
              <a:spcBef>
                <a:spcPts val="592"/>
              </a:spcBef>
              <a:spcAft>
                <a:spcPts val="0"/>
              </a:spcAft>
              <a:buClr>
                <a:schemeClr val="dk1"/>
              </a:buClr>
              <a:buSzPts val="3060"/>
              <a:buChar char="•"/>
            </a:pPr>
            <a:r>
              <a:rPr b="1" lang="lt-LT" sz="3060">
                <a:latin typeface="Arial"/>
                <a:ea typeface="Arial"/>
                <a:cs typeface="Arial"/>
                <a:sym typeface="Arial"/>
              </a:rPr>
              <a:t>Infrastruktūros kūrimo iššūkiai</a:t>
            </a:r>
            <a:r>
              <a:rPr lang="lt-LT" sz="3060">
                <a:latin typeface="Arial"/>
                <a:ea typeface="Arial"/>
                <a:cs typeface="Arial"/>
                <a:sym typeface="Arial"/>
              </a:rPr>
              <a:t>: Vandenilio energetikos plėtra reikalauja didelių investicijų į naujų infrastruktūrų kūrimą, tokias kaip vandenilio degalų siuntos, degalinės ir kt. Šie projektai gali būti brangūs ir užtrukti ilgą laiką.</a:t>
            </a:r>
            <a:endParaRPr sz="3060">
              <a:latin typeface="Arial"/>
              <a:ea typeface="Arial"/>
              <a:cs typeface="Arial"/>
              <a:sym typeface="Arial"/>
            </a:endParaRPr>
          </a:p>
          <a:p>
            <a:pPr indent="-154940" lvl="0" marL="342900" rtl="0" algn="l">
              <a:lnSpc>
                <a:spcPct val="80000"/>
              </a:lnSpc>
              <a:spcBef>
                <a:spcPts val="592"/>
              </a:spcBef>
              <a:spcAft>
                <a:spcPts val="0"/>
              </a:spcAft>
              <a:buClr>
                <a:schemeClr val="dk1"/>
              </a:buClr>
              <a:buSzPts val="2960"/>
              <a:buNone/>
            </a:pPr>
            <a:r>
              <a:t/>
            </a:r>
            <a:endParaRPr sz="296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2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lt-LT">
                <a:latin typeface="Arial"/>
                <a:ea typeface="Arial"/>
                <a:cs typeface="Arial"/>
                <a:sym typeface="Arial"/>
              </a:rPr>
              <a:t>Rekomendacijos pamokai</a:t>
            </a:r>
            <a:endParaRPr>
              <a:latin typeface="Arial"/>
              <a:ea typeface="Arial"/>
              <a:cs typeface="Arial"/>
              <a:sym typeface="Arial"/>
            </a:endParaRPr>
          </a:p>
        </p:txBody>
      </p:sp>
      <p:sp>
        <p:nvSpPr>
          <p:cNvPr id="235" name="Google Shape;235;p28"/>
          <p:cNvSpPr txBox="1"/>
          <p:nvPr>
            <p:ph idx="1" type="body"/>
          </p:nvPr>
        </p:nvSpPr>
        <p:spPr>
          <a:xfrm>
            <a:off x="457200" y="1600200"/>
            <a:ext cx="8229600" cy="5257800"/>
          </a:xfrm>
          <a:prstGeom prst="rect">
            <a:avLst/>
          </a:prstGeom>
          <a:noFill/>
          <a:ln>
            <a:noFill/>
          </a:ln>
        </p:spPr>
        <p:txBody>
          <a:bodyPr anchorCtr="0" anchor="t" bIns="45700" lIns="91425" spcFirstLastPara="1" rIns="91425" wrap="square" tIns="45700">
            <a:normAutofit fontScale="70000" lnSpcReduction="20000"/>
          </a:bodyPr>
          <a:lstStyle/>
          <a:p>
            <a:pPr indent="-514350" lvl="0" marL="514350" rtl="0" algn="l">
              <a:spcBef>
                <a:spcPts val="0"/>
              </a:spcBef>
              <a:spcAft>
                <a:spcPts val="0"/>
              </a:spcAft>
              <a:buClr>
                <a:schemeClr val="dk1"/>
              </a:buClr>
              <a:buSzPct val="100000"/>
              <a:buAutoNum type="arabicPeriod"/>
            </a:pPr>
            <a:r>
              <a:rPr lang="lt-LT">
                <a:latin typeface="Arial"/>
                <a:ea typeface="Arial"/>
                <a:cs typeface="Arial"/>
                <a:sym typeface="Arial"/>
              </a:rPr>
              <a:t>Pamoką galima pradėti nuo diskusijos, aptariant klausimus: a) Kam reikalingos vandenilio energija? b) Kur naudojama vandenilio energija? c) Kokiomis savybėmis turi pasižymėti šiuolaikinės energijos naudojimas?</a:t>
            </a:r>
            <a:endParaRPr>
              <a:latin typeface="Arial"/>
              <a:ea typeface="Arial"/>
              <a:cs typeface="Arial"/>
              <a:sym typeface="Arial"/>
            </a:endParaRPr>
          </a:p>
          <a:p>
            <a:pPr indent="-514350" lvl="0" marL="514350" rtl="0" algn="l">
              <a:spcBef>
                <a:spcPts val="448"/>
              </a:spcBef>
              <a:spcAft>
                <a:spcPts val="0"/>
              </a:spcAft>
              <a:buClr>
                <a:schemeClr val="dk1"/>
              </a:buClr>
              <a:buSzPct val="100000"/>
              <a:buAutoNum type="arabicPeriod"/>
            </a:pPr>
            <a:r>
              <a:rPr lang="lt-LT">
                <a:latin typeface="Arial"/>
                <a:ea typeface="Arial"/>
                <a:cs typeface="Arial"/>
                <a:sym typeface="Arial"/>
              </a:rPr>
              <a:t>Pamokos metu mokiniai gali dirbti grupėse patys rinkdami informaciją iš įvairių šaltinių, ją sistemindami ir pristatyti klasės draugams.</a:t>
            </a:r>
            <a:endParaRPr>
              <a:latin typeface="Arial"/>
              <a:ea typeface="Arial"/>
              <a:cs typeface="Arial"/>
              <a:sym typeface="Arial"/>
            </a:endParaRPr>
          </a:p>
          <a:p>
            <a:pPr indent="-514350" lvl="0" marL="514350" rtl="0" algn="l">
              <a:spcBef>
                <a:spcPts val="448"/>
              </a:spcBef>
              <a:spcAft>
                <a:spcPts val="0"/>
              </a:spcAft>
              <a:buClr>
                <a:schemeClr val="dk1"/>
              </a:buClr>
              <a:buSzPct val="100000"/>
              <a:buAutoNum type="arabicPeriod"/>
            </a:pPr>
            <a:r>
              <a:rPr lang="lt-LT">
                <a:latin typeface="Arial"/>
                <a:ea typeface="Arial"/>
                <a:cs typeface="Arial"/>
                <a:sym typeface="Arial"/>
              </a:rPr>
              <a:t>Pamoką galima užbaigti diskusija, aptariant klausimus: a) Kokie yra pagrindiniai vandenilio energetikos privalumai ir trūkumai? </a:t>
            </a:r>
            <a:endParaRPr>
              <a:latin typeface="Arial"/>
              <a:ea typeface="Arial"/>
              <a:cs typeface="Arial"/>
              <a:sym typeface="Arial"/>
            </a:endParaRPr>
          </a:p>
          <a:p>
            <a:pPr indent="-514350" lvl="0" marL="514350" rtl="0" algn="l">
              <a:spcBef>
                <a:spcPts val="448"/>
              </a:spcBef>
              <a:spcAft>
                <a:spcPts val="0"/>
              </a:spcAft>
              <a:buClr>
                <a:schemeClr val="dk1"/>
              </a:buClr>
              <a:buSzPct val="100000"/>
              <a:buAutoNum type="arabicPeriod"/>
            </a:pPr>
            <a:r>
              <a:rPr lang="lt-LT">
                <a:latin typeface="Arial"/>
                <a:ea typeface="Arial"/>
                <a:cs typeface="Arial"/>
                <a:sym typeface="Arial"/>
              </a:rPr>
              <a:t>Palyginkite vandenilio energetikos pranašumus ir trūkumus lyginant su kitais energijos šaltiniais, pvz., elektros energija arba kietuoju kuru.</a:t>
            </a:r>
            <a:endParaRPr>
              <a:latin typeface="Arial"/>
              <a:ea typeface="Arial"/>
              <a:cs typeface="Arial"/>
              <a:sym typeface="Arial"/>
            </a:endParaRPr>
          </a:p>
          <a:p>
            <a:pPr indent="-514350" lvl="0" marL="514350" rtl="0" algn="l">
              <a:spcBef>
                <a:spcPts val="448"/>
              </a:spcBef>
              <a:spcAft>
                <a:spcPts val="0"/>
              </a:spcAft>
              <a:buClr>
                <a:schemeClr val="dk1"/>
              </a:buClr>
              <a:buSzPct val="100000"/>
              <a:buAutoNum type="arabicPeriod"/>
            </a:pPr>
            <a:r>
              <a:rPr lang="lt-LT">
                <a:latin typeface="Arial"/>
                <a:ea typeface="Arial"/>
                <a:cs typeface="Arial"/>
                <a:sym typeface="Arial"/>
              </a:rPr>
              <a:t>Prieš pamoką vandenilio energetika galima skirti laiko praktiniam vandenilio dujų gavimui, surinkimui ir atpažinimui.</a:t>
            </a:r>
            <a:br>
              <a:rPr lang="lt-LT">
                <a:latin typeface="Arial"/>
                <a:ea typeface="Arial"/>
                <a:cs typeface="Arial"/>
                <a:sym typeface="Arial"/>
              </a:rPr>
            </a:br>
            <a:endParaRPr>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2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lt-LT"/>
              <a:t>Nuorodos pamokoms (1)</a:t>
            </a:r>
            <a:endParaRPr>
              <a:latin typeface="Arial"/>
              <a:ea typeface="Arial"/>
              <a:cs typeface="Arial"/>
              <a:sym typeface="Arial"/>
            </a:endParaRPr>
          </a:p>
        </p:txBody>
      </p:sp>
      <p:sp>
        <p:nvSpPr>
          <p:cNvPr id="241" name="Google Shape;241;p29"/>
          <p:cNvSpPr txBox="1"/>
          <p:nvPr>
            <p:ph idx="1" type="body"/>
          </p:nvPr>
        </p:nvSpPr>
        <p:spPr>
          <a:xfrm>
            <a:off x="457200" y="1600200"/>
            <a:ext cx="8229600" cy="5188200"/>
          </a:xfrm>
          <a:prstGeom prst="rect">
            <a:avLst/>
          </a:prstGeom>
          <a:noFill/>
          <a:ln>
            <a:noFill/>
          </a:ln>
        </p:spPr>
        <p:txBody>
          <a:bodyPr anchorCtr="0" anchor="t" bIns="45700" lIns="91425" spcFirstLastPara="1" rIns="91425" wrap="square" tIns="45700">
            <a:normAutofit fontScale="85000"/>
          </a:bodyPr>
          <a:lstStyle/>
          <a:p>
            <a:pPr indent="-499110" lvl="0" marL="514350" rtl="0" algn="l">
              <a:spcBef>
                <a:spcPts val="0"/>
              </a:spcBef>
              <a:spcAft>
                <a:spcPts val="0"/>
              </a:spcAft>
              <a:buClr>
                <a:schemeClr val="dk1"/>
              </a:buClr>
              <a:buSzPct val="100000"/>
              <a:buAutoNum type="arabicPeriod"/>
            </a:pPr>
            <a:r>
              <a:rPr lang="lt-LT">
                <a:latin typeface="Arial"/>
                <a:ea typeface="Arial"/>
                <a:cs typeface="Arial"/>
                <a:sym typeface="Arial"/>
              </a:rPr>
              <a:t>Vandenilio gavimas, surinkimas ir atpažinimas:</a:t>
            </a:r>
            <a:endParaRPr>
              <a:latin typeface="Arial"/>
              <a:ea typeface="Arial"/>
              <a:cs typeface="Arial"/>
              <a:sym typeface="Arial"/>
            </a:endParaRPr>
          </a:p>
          <a:p>
            <a:pPr indent="0" lvl="0" marL="0" rtl="0" algn="l">
              <a:spcBef>
                <a:spcPts val="592"/>
              </a:spcBef>
              <a:spcAft>
                <a:spcPts val="0"/>
              </a:spcAft>
              <a:buClr>
                <a:schemeClr val="dk1"/>
              </a:buClr>
              <a:buSzPct val="100000"/>
              <a:buNone/>
            </a:pPr>
            <a:r>
              <a:rPr lang="lt-LT" u="sng">
                <a:solidFill>
                  <a:schemeClr val="hlink"/>
                </a:solidFill>
                <a:latin typeface="Arial"/>
                <a:ea typeface="Arial"/>
                <a:cs typeface="Arial"/>
                <a:sym typeface="Arial"/>
                <a:hlinkClick r:id="rId3"/>
              </a:rPr>
              <a:t>https://www.youtube.com/watch?v=I65o2RQCtEc</a:t>
            </a:r>
            <a:endParaRPr>
              <a:latin typeface="Arial"/>
              <a:ea typeface="Arial"/>
              <a:cs typeface="Arial"/>
              <a:sym typeface="Arial"/>
            </a:endParaRPr>
          </a:p>
          <a:p>
            <a:pPr indent="0" lvl="0" marL="0" rtl="0" algn="l">
              <a:spcBef>
                <a:spcPts val="592"/>
              </a:spcBef>
              <a:spcAft>
                <a:spcPts val="0"/>
              </a:spcAft>
              <a:buClr>
                <a:schemeClr val="dk1"/>
              </a:buClr>
              <a:buSzPct val="100000"/>
              <a:buNone/>
            </a:pPr>
            <a:r>
              <a:rPr lang="lt-LT">
                <a:latin typeface="Arial"/>
                <a:ea typeface="Arial"/>
                <a:cs typeface="Arial"/>
                <a:sym typeface="Arial"/>
              </a:rPr>
              <a:t>2. Mokslo sriuba: vandenilis - ateities nafta?</a:t>
            </a:r>
            <a:endParaRPr>
              <a:latin typeface="Arial"/>
              <a:ea typeface="Arial"/>
              <a:cs typeface="Arial"/>
              <a:sym typeface="Arial"/>
            </a:endParaRPr>
          </a:p>
          <a:p>
            <a:pPr indent="0" lvl="0" marL="0" rtl="0" algn="l">
              <a:spcBef>
                <a:spcPts val="592"/>
              </a:spcBef>
              <a:spcAft>
                <a:spcPts val="0"/>
              </a:spcAft>
              <a:buClr>
                <a:schemeClr val="dk1"/>
              </a:buClr>
              <a:buSzPct val="100000"/>
              <a:buNone/>
            </a:pPr>
            <a:r>
              <a:rPr lang="lt-LT" u="sng">
                <a:solidFill>
                  <a:schemeClr val="hlink"/>
                </a:solidFill>
                <a:latin typeface="Arial"/>
                <a:ea typeface="Arial"/>
                <a:cs typeface="Arial"/>
                <a:sym typeface="Arial"/>
                <a:hlinkClick r:id="rId4"/>
              </a:rPr>
              <a:t>https://www.youtube.com/watch?v=1MpK09DyHyE</a:t>
            </a:r>
            <a:endParaRPr>
              <a:latin typeface="Arial"/>
              <a:ea typeface="Arial"/>
              <a:cs typeface="Arial"/>
              <a:sym typeface="Arial"/>
            </a:endParaRPr>
          </a:p>
          <a:p>
            <a:pPr indent="0" lvl="0" marL="0" rtl="0" algn="l">
              <a:spcBef>
                <a:spcPts val="592"/>
              </a:spcBef>
              <a:spcAft>
                <a:spcPts val="0"/>
              </a:spcAft>
              <a:buClr>
                <a:schemeClr val="dk1"/>
              </a:buClr>
              <a:buSzPct val="100000"/>
              <a:buNone/>
            </a:pPr>
            <a:r>
              <a:rPr lang="lt-LT">
                <a:latin typeface="Arial"/>
                <a:ea typeface="Arial"/>
                <a:cs typeface="Arial"/>
                <a:sym typeface="Arial"/>
              </a:rPr>
              <a:t>3. Mokslo sriuba: kokias vandenilio technologijas kuria mūsų mokslininkai?</a:t>
            </a:r>
            <a:endParaRPr>
              <a:latin typeface="Arial"/>
              <a:ea typeface="Arial"/>
              <a:cs typeface="Arial"/>
              <a:sym typeface="Arial"/>
            </a:endParaRPr>
          </a:p>
          <a:p>
            <a:pPr indent="0" lvl="0" marL="0" rtl="0" algn="l">
              <a:spcBef>
                <a:spcPts val="592"/>
              </a:spcBef>
              <a:spcAft>
                <a:spcPts val="0"/>
              </a:spcAft>
              <a:buClr>
                <a:schemeClr val="dk1"/>
              </a:buClr>
              <a:buSzPct val="100000"/>
              <a:buNone/>
            </a:pPr>
            <a:r>
              <a:rPr lang="lt-LT" u="sng">
                <a:solidFill>
                  <a:schemeClr val="hlink"/>
                </a:solidFill>
                <a:latin typeface="Arial"/>
                <a:ea typeface="Arial"/>
                <a:cs typeface="Arial"/>
                <a:sym typeface="Arial"/>
                <a:hlinkClick r:id="rId5"/>
              </a:rPr>
              <a:t>https://www.youtube.com/watch?v=StoOPSqcCOI</a:t>
            </a:r>
            <a:endParaRPr>
              <a:latin typeface="Arial"/>
              <a:ea typeface="Arial"/>
              <a:cs typeface="Arial"/>
              <a:sym typeface="Arial"/>
            </a:endParaRPr>
          </a:p>
          <a:p>
            <a:pPr indent="0" lvl="0" marL="0" rtl="0" algn="l">
              <a:spcBef>
                <a:spcPts val="592"/>
              </a:spcBef>
              <a:spcAft>
                <a:spcPts val="0"/>
              </a:spcAft>
              <a:buClr>
                <a:schemeClr val="dk1"/>
              </a:buClr>
              <a:buSzPct val="100000"/>
              <a:buNone/>
            </a:pPr>
            <a:r>
              <a:t/>
            </a:r>
            <a:endParaRPr/>
          </a:p>
          <a:p>
            <a:pPr indent="0" lvl="0" marL="0" rtl="0" algn="l">
              <a:spcBef>
                <a:spcPts val="592"/>
              </a:spcBef>
              <a:spcAft>
                <a:spcPts val="0"/>
              </a:spcAft>
              <a:buClr>
                <a:schemeClr val="dk1"/>
              </a:buClr>
              <a:buSzPct val="100000"/>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lt-LT">
                <a:latin typeface="Arial"/>
                <a:ea typeface="Arial"/>
                <a:cs typeface="Arial"/>
                <a:sym typeface="Arial"/>
              </a:rPr>
              <a:t>Nuorodos pamokoms (2)</a:t>
            </a:r>
            <a:endParaRPr>
              <a:latin typeface="Arial"/>
              <a:ea typeface="Arial"/>
              <a:cs typeface="Arial"/>
              <a:sym typeface="Arial"/>
            </a:endParaRPr>
          </a:p>
        </p:txBody>
      </p:sp>
      <p:sp>
        <p:nvSpPr>
          <p:cNvPr id="247" name="Google Shape;247;p30"/>
          <p:cNvSpPr txBox="1"/>
          <p:nvPr>
            <p:ph idx="1" type="body"/>
          </p:nvPr>
        </p:nvSpPr>
        <p:spPr>
          <a:xfrm>
            <a:off x="457200" y="1600200"/>
            <a:ext cx="8229600" cy="52578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spcBef>
                <a:spcPts val="0"/>
              </a:spcBef>
              <a:spcAft>
                <a:spcPts val="0"/>
              </a:spcAft>
              <a:buClr>
                <a:schemeClr val="dk1"/>
              </a:buClr>
              <a:buSzPct val="100000"/>
              <a:buNone/>
            </a:pPr>
            <a:r>
              <a:rPr lang="lt-LT">
                <a:latin typeface="Arial"/>
                <a:ea typeface="Arial"/>
                <a:cs typeface="Arial"/>
                <a:sym typeface="Arial"/>
              </a:rPr>
              <a:t>4. Vandenilio panaudojimas automobilyje</a:t>
            </a:r>
            <a:endParaRPr>
              <a:latin typeface="Arial"/>
              <a:ea typeface="Arial"/>
              <a:cs typeface="Arial"/>
              <a:sym typeface="Arial"/>
            </a:endParaRPr>
          </a:p>
          <a:p>
            <a:pPr indent="0" lvl="0" marL="0" rtl="0" algn="l">
              <a:spcBef>
                <a:spcPts val="592"/>
              </a:spcBef>
              <a:spcAft>
                <a:spcPts val="0"/>
              </a:spcAft>
              <a:buClr>
                <a:schemeClr val="dk1"/>
              </a:buClr>
              <a:buSzPct val="100000"/>
              <a:buNone/>
            </a:pPr>
            <a:r>
              <a:rPr lang="lt-LT" u="sng">
                <a:solidFill>
                  <a:schemeClr val="hlink"/>
                </a:solidFill>
                <a:latin typeface="Arial"/>
                <a:ea typeface="Arial"/>
                <a:cs typeface="Arial"/>
                <a:sym typeface="Arial"/>
                <a:hlinkClick r:id="rId3"/>
              </a:rPr>
              <a:t>https://www.youtube.com/watch?v=zXiCyKIZk90</a:t>
            </a:r>
            <a:endParaRPr>
              <a:latin typeface="Arial"/>
              <a:ea typeface="Arial"/>
              <a:cs typeface="Arial"/>
              <a:sym typeface="Arial"/>
            </a:endParaRPr>
          </a:p>
          <a:p>
            <a:pPr indent="0" lvl="0" marL="0" rtl="0" algn="l">
              <a:spcBef>
                <a:spcPts val="592"/>
              </a:spcBef>
              <a:spcAft>
                <a:spcPts val="0"/>
              </a:spcAft>
              <a:buClr>
                <a:schemeClr val="dk1"/>
              </a:buClr>
              <a:buSzPct val="100000"/>
              <a:buNone/>
            </a:pPr>
            <a:r>
              <a:rPr lang="lt-LT">
                <a:latin typeface="Arial"/>
                <a:ea typeface="Arial"/>
                <a:cs typeface="Arial"/>
                <a:sym typeface="Arial"/>
              </a:rPr>
              <a:t>5. Pirmasis lietuviškas vandeniliu varomas automobilis!</a:t>
            </a:r>
            <a:endParaRPr>
              <a:latin typeface="Arial"/>
              <a:ea typeface="Arial"/>
              <a:cs typeface="Arial"/>
              <a:sym typeface="Arial"/>
            </a:endParaRPr>
          </a:p>
          <a:p>
            <a:pPr indent="0" lvl="0" marL="0" rtl="0" algn="l">
              <a:spcBef>
                <a:spcPts val="592"/>
              </a:spcBef>
              <a:spcAft>
                <a:spcPts val="0"/>
              </a:spcAft>
              <a:buClr>
                <a:schemeClr val="dk1"/>
              </a:buClr>
              <a:buSzPct val="100000"/>
              <a:buNone/>
            </a:pPr>
            <a:r>
              <a:rPr lang="lt-LT" u="sng">
                <a:solidFill>
                  <a:schemeClr val="hlink"/>
                </a:solidFill>
                <a:latin typeface="Arial"/>
                <a:ea typeface="Arial"/>
                <a:cs typeface="Arial"/>
                <a:sym typeface="Arial"/>
                <a:hlinkClick r:id="rId4"/>
              </a:rPr>
              <a:t>https://www.youtube.com/watch?v=xbqFZRIaKyM</a:t>
            </a:r>
            <a:endParaRPr>
              <a:latin typeface="Arial"/>
              <a:ea typeface="Arial"/>
              <a:cs typeface="Arial"/>
              <a:sym typeface="Arial"/>
            </a:endParaRPr>
          </a:p>
          <a:p>
            <a:pPr indent="0" lvl="0" marL="0" rtl="0" algn="l">
              <a:spcBef>
                <a:spcPts val="592"/>
              </a:spcBef>
              <a:spcAft>
                <a:spcPts val="0"/>
              </a:spcAft>
              <a:buClr>
                <a:schemeClr val="dk1"/>
              </a:buClr>
              <a:buSzPct val="100000"/>
              <a:buNone/>
            </a:pPr>
            <a:r>
              <a:rPr lang="lt-LT">
                <a:latin typeface="Arial"/>
                <a:ea typeface="Arial"/>
                <a:cs typeface="Arial"/>
                <a:sym typeface="Arial"/>
              </a:rPr>
              <a:t>6. With this technology you can produce your own Hydrogen at home for free (</a:t>
            </a:r>
            <a:r>
              <a:rPr i="1" lang="lt-LT">
                <a:latin typeface="Arial"/>
                <a:ea typeface="Arial"/>
                <a:cs typeface="Arial"/>
                <a:sym typeface="Arial"/>
              </a:rPr>
              <a:t>Naudodami šią technologiją galite nemokamai gaminti savo vandenilį namuose</a:t>
            </a:r>
            <a:r>
              <a:rPr lang="lt-LT">
                <a:latin typeface="Arial"/>
                <a:ea typeface="Arial"/>
                <a:cs typeface="Arial"/>
                <a:sym typeface="Arial"/>
              </a:rPr>
              <a:t>)</a:t>
            </a:r>
            <a:endParaRPr>
              <a:latin typeface="Arial"/>
              <a:ea typeface="Arial"/>
              <a:cs typeface="Arial"/>
              <a:sym typeface="Arial"/>
            </a:endParaRPr>
          </a:p>
          <a:p>
            <a:pPr indent="0" lvl="0" marL="0" rtl="0" algn="l">
              <a:spcBef>
                <a:spcPts val="592"/>
              </a:spcBef>
              <a:spcAft>
                <a:spcPts val="0"/>
              </a:spcAft>
              <a:buClr>
                <a:schemeClr val="dk1"/>
              </a:buClr>
              <a:buSzPct val="100000"/>
              <a:buNone/>
            </a:pPr>
            <a:r>
              <a:rPr lang="lt-LT" u="sng">
                <a:solidFill>
                  <a:schemeClr val="hlink"/>
                </a:solidFill>
                <a:latin typeface="Arial"/>
                <a:ea typeface="Arial"/>
                <a:cs typeface="Arial"/>
                <a:sym typeface="Arial"/>
                <a:hlinkClick r:id="rId5"/>
              </a:rPr>
              <a:t>https://www.youtube.com/watch?v=-dH81VsKYgY</a:t>
            </a:r>
            <a:endParaRPr>
              <a:latin typeface="Arial"/>
              <a:ea typeface="Arial"/>
              <a:cs typeface="Arial"/>
              <a:sym typeface="Arial"/>
            </a:endParaRPr>
          </a:p>
          <a:p>
            <a:pPr indent="0" lvl="0" marL="0" rtl="0" algn="l">
              <a:spcBef>
                <a:spcPts val="592"/>
              </a:spcBef>
              <a:spcAft>
                <a:spcPts val="0"/>
              </a:spcAft>
              <a:buClr>
                <a:schemeClr val="dk1"/>
              </a:buClr>
              <a:buSzPct val="100000"/>
              <a:buNone/>
            </a:pPr>
            <a:r>
              <a:t/>
            </a:r>
            <a:endParaRPr/>
          </a:p>
          <a:p>
            <a:pPr indent="0" lvl="0" marL="0" rtl="0" algn="l">
              <a:spcBef>
                <a:spcPts val="592"/>
              </a:spcBef>
              <a:spcAft>
                <a:spcPts val="0"/>
              </a:spcAft>
              <a:buClr>
                <a:schemeClr val="dk1"/>
              </a:buClr>
              <a:buSzPct val="100000"/>
              <a:buNone/>
            </a:pPr>
            <a:r>
              <a:t/>
            </a:r>
            <a:endParaRPr/>
          </a:p>
          <a:p>
            <a:pPr indent="0" lvl="0" marL="0" rtl="0" algn="l">
              <a:spcBef>
                <a:spcPts val="592"/>
              </a:spcBef>
              <a:spcAft>
                <a:spcPts val="0"/>
              </a:spcAft>
              <a:buClr>
                <a:schemeClr val="dk1"/>
              </a:buClr>
              <a:buSzPct val="100000"/>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3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lt-LT">
                <a:latin typeface="Arial"/>
                <a:ea typeface="Arial"/>
                <a:cs typeface="Arial"/>
                <a:sym typeface="Arial"/>
              </a:rPr>
              <a:t>Nuorodos pamokoms (3)</a:t>
            </a:r>
            <a:endParaRPr>
              <a:latin typeface="Arial"/>
              <a:ea typeface="Arial"/>
              <a:cs typeface="Arial"/>
              <a:sym typeface="Arial"/>
            </a:endParaRPr>
          </a:p>
        </p:txBody>
      </p:sp>
      <p:sp>
        <p:nvSpPr>
          <p:cNvPr id="253" name="Google Shape;253;p3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85000"/>
          </a:bodyPr>
          <a:lstStyle/>
          <a:p>
            <a:pPr indent="0" lvl="0" marL="0" rtl="0" algn="l">
              <a:spcBef>
                <a:spcPts val="0"/>
              </a:spcBef>
              <a:spcAft>
                <a:spcPts val="0"/>
              </a:spcAft>
              <a:buClr>
                <a:schemeClr val="dk1"/>
              </a:buClr>
              <a:buSzPct val="96731"/>
              <a:buNone/>
            </a:pPr>
            <a:r>
              <a:rPr lang="lt-LT" sz="3308">
                <a:latin typeface="Arial"/>
                <a:ea typeface="Arial"/>
                <a:cs typeface="Arial"/>
                <a:sym typeface="Arial"/>
              </a:rPr>
              <a:t>7. Green hydrogen production </a:t>
            </a:r>
            <a:r>
              <a:rPr i="1" lang="lt-LT" sz="3308">
                <a:latin typeface="Arial"/>
                <a:ea typeface="Arial"/>
                <a:cs typeface="Arial"/>
                <a:sym typeface="Arial"/>
              </a:rPr>
              <a:t>(Žaliojo vandenilio gamyba)</a:t>
            </a:r>
            <a:endParaRPr sz="3308">
              <a:latin typeface="Arial"/>
              <a:ea typeface="Arial"/>
              <a:cs typeface="Arial"/>
              <a:sym typeface="Arial"/>
            </a:endParaRPr>
          </a:p>
          <a:p>
            <a:pPr indent="0" lvl="0" marL="0" rtl="0" algn="l">
              <a:spcBef>
                <a:spcPts val="640"/>
              </a:spcBef>
              <a:spcAft>
                <a:spcPts val="0"/>
              </a:spcAft>
              <a:buClr>
                <a:schemeClr val="dk1"/>
              </a:buClr>
              <a:buSzPct val="96731"/>
              <a:buNone/>
            </a:pPr>
            <a:r>
              <a:rPr lang="lt-LT" sz="3308" u="sng">
                <a:solidFill>
                  <a:schemeClr val="hlink"/>
                </a:solidFill>
                <a:latin typeface="Arial"/>
                <a:ea typeface="Arial"/>
                <a:cs typeface="Arial"/>
                <a:sym typeface="Arial"/>
                <a:hlinkClick r:id="rId3"/>
              </a:rPr>
              <a:t>https://www.youtube.com/watch?v=b2qbYHCTuzM</a:t>
            </a:r>
            <a:endParaRPr sz="3308">
              <a:latin typeface="Arial"/>
              <a:ea typeface="Arial"/>
              <a:cs typeface="Arial"/>
              <a:sym typeface="Arial"/>
            </a:endParaRPr>
          </a:p>
          <a:p>
            <a:pPr indent="0" lvl="0" marL="0" rtl="0" algn="l">
              <a:spcBef>
                <a:spcPts val="640"/>
              </a:spcBef>
              <a:spcAft>
                <a:spcPts val="0"/>
              </a:spcAft>
              <a:buClr>
                <a:schemeClr val="dk1"/>
              </a:buClr>
              <a:buSzPct val="96731"/>
              <a:buNone/>
            </a:pPr>
            <a:r>
              <a:rPr lang="lt-LT" sz="3308">
                <a:latin typeface="Arial"/>
                <a:ea typeface="Arial"/>
                <a:cs typeface="Arial"/>
                <a:sym typeface="Arial"/>
              </a:rPr>
              <a:t>8. GREEN HYDROGEN- Capstone Project </a:t>
            </a:r>
            <a:r>
              <a:rPr i="1" lang="lt-LT" sz="3308">
                <a:latin typeface="Arial"/>
                <a:ea typeface="Arial"/>
                <a:cs typeface="Arial"/>
                <a:sym typeface="Arial"/>
              </a:rPr>
              <a:t>(ŽALIASIS VANDENILIS - "Capstone" projektas)</a:t>
            </a:r>
            <a:endParaRPr sz="3308">
              <a:latin typeface="Arial"/>
              <a:ea typeface="Arial"/>
              <a:cs typeface="Arial"/>
              <a:sym typeface="Arial"/>
            </a:endParaRPr>
          </a:p>
          <a:p>
            <a:pPr indent="0" lvl="0" marL="0" rtl="0" algn="l">
              <a:spcBef>
                <a:spcPts val="640"/>
              </a:spcBef>
              <a:spcAft>
                <a:spcPts val="0"/>
              </a:spcAft>
              <a:buClr>
                <a:schemeClr val="dk1"/>
              </a:buClr>
              <a:buSzPct val="96731"/>
              <a:buNone/>
            </a:pPr>
            <a:r>
              <a:rPr lang="lt-LT" sz="3308" u="sng">
                <a:solidFill>
                  <a:schemeClr val="hlink"/>
                </a:solidFill>
                <a:latin typeface="Arial"/>
                <a:ea typeface="Arial"/>
                <a:cs typeface="Arial"/>
                <a:sym typeface="Arial"/>
                <a:hlinkClick r:id="rId4"/>
              </a:rPr>
              <a:t>https://www.youtube.com/watch?v=q0LB201928I</a:t>
            </a:r>
            <a:endParaRPr sz="3308">
              <a:latin typeface="Arial"/>
              <a:ea typeface="Arial"/>
              <a:cs typeface="Arial"/>
              <a:sym typeface="Arial"/>
            </a:endParaRPr>
          </a:p>
          <a:p>
            <a:pPr indent="0" lvl="0" marL="0" rtl="0" algn="l">
              <a:spcBef>
                <a:spcPts val="640"/>
              </a:spcBef>
              <a:spcAft>
                <a:spcPts val="0"/>
              </a:spcAft>
              <a:buClr>
                <a:schemeClr val="dk1"/>
              </a:buClr>
              <a:buSzPct val="100000"/>
              <a:buNone/>
            </a:pPr>
            <a:r>
              <a:t/>
            </a:r>
            <a:endParaRPr/>
          </a:p>
          <a:p>
            <a:pPr indent="0" lvl="0" marL="0" rtl="0" algn="l">
              <a:spcBef>
                <a:spcPts val="640"/>
              </a:spcBef>
              <a:spcAft>
                <a:spcPts val="0"/>
              </a:spcAft>
              <a:buClr>
                <a:schemeClr val="dk1"/>
              </a:buClr>
              <a:buSzPct val="100000"/>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3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lang="lt-LT">
                <a:latin typeface="Arial"/>
                <a:ea typeface="Arial"/>
                <a:cs typeface="Arial"/>
                <a:sym typeface="Arial"/>
              </a:rPr>
              <a:t>Naudoti straipsniai ir juose esančios vaizdinės medžiagos:</a:t>
            </a:r>
            <a:endParaRPr>
              <a:latin typeface="Arial"/>
              <a:ea typeface="Arial"/>
              <a:cs typeface="Arial"/>
              <a:sym typeface="Arial"/>
            </a:endParaRPr>
          </a:p>
        </p:txBody>
      </p:sp>
      <p:sp>
        <p:nvSpPr>
          <p:cNvPr id="259" name="Google Shape;259;p3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lt-LT" u="sng">
                <a:solidFill>
                  <a:schemeClr val="hlink"/>
                </a:solidFill>
                <a:hlinkClick r:id="rId3"/>
              </a:rPr>
              <a:t>https://www.greencarcongress.com/2016/09/20160911-doe.html</a:t>
            </a:r>
            <a:endParaRPr/>
          </a:p>
          <a:p>
            <a:pPr indent="-342900" lvl="0" marL="342900" rtl="0" algn="l">
              <a:spcBef>
                <a:spcPts val="640"/>
              </a:spcBef>
              <a:spcAft>
                <a:spcPts val="0"/>
              </a:spcAft>
              <a:buClr>
                <a:schemeClr val="dk1"/>
              </a:buClr>
              <a:buSzPts val="3200"/>
              <a:buChar char="•"/>
            </a:pPr>
            <a:r>
              <a:rPr lang="lt-LT" u="sng">
                <a:solidFill>
                  <a:schemeClr val="hlink"/>
                </a:solidFill>
                <a:hlinkClick r:id="rId4"/>
              </a:rPr>
              <a:t>https://www.mdpi.com/2077-0375/12/2/173</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lt-LT">
                <a:latin typeface="Arial"/>
                <a:ea typeface="Arial"/>
                <a:cs typeface="Arial"/>
                <a:sym typeface="Arial"/>
              </a:rPr>
              <a:t>Pamokos planas</a:t>
            </a:r>
            <a:endParaRPr b="1">
              <a:latin typeface="Arial"/>
              <a:ea typeface="Arial"/>
              <a:cs typeface="Arial"/>
              <a:sym typeface="Arial"/>
            </a:endParaRPr>
          </a:p>
        </p:txBody>
      </p:sp>
      <p:sp>
        <p:nvSpPr>
          <p:cNvPr id="97" name="Google Shape;97;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514350" lvl="0" marL="514350" rtl="0" algn="l">
              <a:spcBef>
                <a:spcPts val="0"/>
              </a:spcBef>
              <a:spcAft>
                <a:spcPts val="0"/>
              </a:spcAft>
              <a:buClr>
                <a:schemeClr val="dk1"/>
              </a:buClr>
              <a:buSzPts val="3200"/>
              <a:buAutoNum type="arabicPeriod"/>
            </a:pPr>
            <a:r>
              <a:rPr lang="lt-LT">
                <a:latin typeface="Arial"/>
                <a:ea typeface="Arial"/>
                <a:cs typeface="Arial"/>
                <a:sym typeface="Arial"/>
              </a:rPr>
              <a:t>Vandenilio fizikinės ir cheminės savybės.</a:t>
            </a:r>
            <a:endParaRPr>
              <a:latin typeface="Arial"/>
              <a:ea typeface="Arial"/>
              <a:cs typeface="Arial"/>
              <a:sym typeface="Arial"/>
            </a:endParaRPr>
          </a:p>
          <a:p>
            <a:pPr indent="-514350" lvl="0" marL="514350" rtl="0" algn="l">
              <a:spcBef>
                <a:spcPts val="640"/>
              </a:spcBef>
              <a:spcAft>
                <a:spcPts val="0"/>
              </a:spcAft>
              <a:buClr>
                <a:schemeClr val="dk1"/>
              </a:buClr>
              <a:buSzPts val="3200"/>
              <a:buAutoNum type="arabicPeriod"/>
            </a:pPr>
            <a:r>
              <a:rPr lang="lt-LT">
                <a:latin typeface="Arial"/>
                <a:ea typeface="Arial"/>
                <a:cs typeface="Arial"/>
                <a:sym typeface="Arial"/>
              </a:rPr>
              <a:t>Vandenilio gavimas laboratorijoje ir pramonėje.</a:t>
            </a:r>
            <a:endParaRPr>
              <a:latin typeface="Arial"/>
              <a:ea typeface="Arial"/>
              <a:cs typeface="Arial"/>
              <a:sym typeface="Arial"/>
            </a:endParaRPr>
          </a:p>
          <a:p>
            <a:pPr indent="-514350" lvl="0" marL="514350" rtl="0" algn="l">
              <a:spcBef>
                <a:spcPts val="640"/>
              </a:spcBef>
              <a:spcAft>
                <a:spcPts val="0"/>
              </a:spcAft>
              <a:buClr>
                <a:schemeClr val="dk1"/>
              </a:buClr>
              <a:buSzPts val="3200"/>
              <a:buAutoNum type="arabicPeriod"/>
            </a:pPr>
            <a:r>
              <a:rPr lang="lt-LT">
                <a:latin typeface="Arial"/>
                <a:ea typeface="Arial"/>
                <a:cs typeface="Arial"/>
                <a:sym typeface="Arial"/>
              </a:rPr>
              <a:t>Vandenilio energetika</a:t>
            </a:r>
            <a:endParaRPr>
              <a:latin typeface="Arial"/>
              <a:ea typeface="Arial"/>
              <a:cs typeface="Arial"/>
              <a:sym typeface="Arial"/>
            </a:endParaRPr>
          </a:p>
          <a:p>
            <a:pPr indent="-514350" lvl="0" marL="514350" rtl="0" algn="l">
              <a:spcBef>
                <a:spcPts val="640"/>
              </a:spcBef>
              <a:spcAft>
                <a:spcPts val="0"/>
              </a:spcAft>
              <a:buClr>
                <a:schemeClr val="dk1"/>
              </a:buClr>
              <a:buSzPts val="3200"/>
              <a:buAutoNum type="arabicPeriod"/>
            </a:pPr>
            <a:r>
              <a:rPr lang="lt-LT">
                <a:latin typeface="Arial"/>
                <a:ea typeface="Arial"/>
                <a:cs typeface="Arial"/>
                <a:sym typeface="Arial"/>
              </a:rPr>
              <a:t>Vandenilio kuro elementai.</a:t>
            </a:r>
            <a:endParaRPr>
              <a:latin typeface="Arial"/>
              <a:ea typeface="Arial"/>
              <a:cs typeface="Arial"/>
              <a:sym typeface="Arial"/>
            </a:endParaRPr>
          </a:p>
          <a:p>
            <a:pPr indent="-514350" lvl="0" marL="514350" rtl="0" algn="l">
              <a:spcBef>
                <a:spcPts val="640"/>
              </a:spcBef>
              <a:spcAft>
                <a:spcPts val="0"/>
              </a:spcAft>
              <a:buClr>
                <a:schemeClr val="dk1"/>
              </a:buClr>
              <a:buSzPts val="3200"/>
              <a:buAutoNum type="arabicPeriod"/>
            </a:pPr>
            <a:r>
              <a:rPr lang="lt-LT">
                <a:latin typeface="Arial"/>
                <a:ea typeface="Arial"/>
                <a:cs typeface="Arial"/>
                <a:sym typeface="Arial"/>
              </a:rPr>
              <a:t>Vandenilio panaudojimas.</a:t>
            </a:r>
            <a:endParaRPr>
              <a:latin typeface="Arial"/>
              <a:ea typeface="Arial"/>
              <a:cs typeface="Arial"/>
              <a:sym typeface="Arial"/>
            </a:endParaRPr>
          </a:p>
          <a:p>
            <a:pPr indent="-514350" lvl="0" marL="514350" rtl="0" algn="l">
              <a:spcBef>
                <a:spcPts val="640"/>
              </a:spcBef>
              <a:spcAft>
                <a:spcPts val="0"/>
              </a:spcAft>
              <a:buClr>
                <a:schemeClr val="dk1"/>
              </a:buClr>
              <a:buSzPts val="3200"/>
              <a:buAutoNum type="arabicPeriod"/>
            </a:pPr>
            <a:r>
              <a:rPr lang="lt-LT">
                <a:latin typeface="Arial"/>
                <a:ea typeface="Arial"/>
                <a:cs typeface="Arial"/>
                <a:sym typeface="Arial"/>
              </a:rPr>
              <a:t>Vandenilio energetikos privalumai ir trūkumai.</a:t>
            </a:r>
            <a:endParaRPr>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lt-LT">
                <a:latin typeface="Arial"/>
                <a:ea typeface="Arial"/>
                <a:cs typeface="Arial"/>
                <a:sym typeface="Arial"/>
              </a:rPr>
              <a:t>Vandenilis</a:t>
            </a:r>
            <a:endParaRPr b="1">
              <a:latin typeface="Arial"/>
              <a:ea typeface="Arial"/>
              <a:cs typeface="Arial"/>
              <a:sym typeface="Arial"/>
            </a:endParaRPr>
          </a:p>
        </p:txBody>
      </p:sp>
      <p:sp>
        <p:nvSpPr>
          <p:cNvPr id="103" name="Google Shape;103;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l">
              <a:spcBef>
                <a:spcPts val="0"/>
              </a:spcBef>
              <a:spcAft>
                <a:spcPts val="0"/>
              </a:spcAft>
              <a:buClr>
                <a:schemeClr val="dk1"/>
              </a:buClr>
              <a:buSzPct val="100000"/>
              <a:buChar char="•"/>
            </a:pPr>
            <a:r>
              <a:rPr lang="lt-LT">
                <a:latin typeface="Arial"/>
                <a:ea typeface="Arial"/>
                <a:cs typeface="Arial"/>
                <a:sym typeface="Arial"/>
              </a:rPr>
              <a:t>Cheminių elementų periodinėje sistemoje vandenilis žymėjimas H</a:t>
            </a:r>
            <a:endParaRPr>
              <a:latin typeface="Arial"/>
              <a:ea typeface="Arial"/>
              <a:cs typeface="Arial"/>
              <a:sym typeface="Arial"/>
            </a:endParaRPr>
          </a:p>
          <a:p>
            <a:pPr indent="-342900" lvl="0" marL="342900" rtl="0" algn="l">
              <a:spcBef>
                <a:spcPts val="592"/>
              </a:spcBef>
              <a:spcAft>
                <a:spcPts val="0"/>
              </a:spcAft>
              <a:buClr>
                <a:schemeClr val="dk1"/>
              </a:buClr>
              <a:buSzPct val="100000"/>
              <a:buChar char="•"/>
            </a:pPr>
            <a:r>
              <a:rPr lang="lt-LT">
                <a:latin typeface="Arial"/>
                <a:ea typeface="Arial"/>
                <a:cs typeface="Arial"/>
                <a:sym typeface="Arial"/>
              </a:rPr>
              <a:t>Molekulė dviatomė H</a:t>
            </a:r>
            <a:r>
              <a:rPr lang="lt-LT" sz="2200">
                <a:latin typeface="Arial"/>
                <a:ea typeface="Arial"/>
                <a:cs typeface="Arial"/>
                <a:sym typeface="Arial"/>
              </a:rPr>
              <a:t>2</a:t>
            </a:r>
            <a:endParaRPr>
              <a:latin typeface="Arial"/>
              <a:ea typeface="Arial"/>
              <a:cs typeface="Arial"/>
              <a:sym typeface="Arial"/>
            </a:endParaRPr>
          </a:p>
          <a:p>
            <a:pPr indent="-154940" lvl="0" marL="342900" rtl="0" algn="l">
              <a:spcBef>
                <a:spcPts val="592"/>
              </a:spcBef>
              <a:spcAft>
                <a:spcPts val="0"/>
              </a:spcAft>
              <a:buClr>
                <a:schemeClr val="dk1"/>
              </a:buClr>
              <a:buSzPct val="100000"/>
              <a:buNone/>
            </a:pPr>
            <a:r>
              <a:t/>
            </a:r>
            <a:endParaRPr/>
          </a:p>
          <a:p>
            <a:pPr indent="0" lvl="0" marL="0" rtl="0" algn="l">
              <a:spcBef>
                <a:spcPts val="592"/>
              </a:spcBef>
              <a:spcAft>
                <a:spcPts val="0"/>
              </a:spcAft>
              <a:buClr>
                <a:schemeClr val="dk1"/>
              </a:buClr>
              <a:buSzPct val="100000"/>
              <a:buNone/>
            </a:pPr>
            <a:r>
              <a:t/>
            </a:r>
            <a:endParaRPr/>
          </a:p>
          <a:p>
            <a:pPr indent="0" lvl="0" marL="0" rtl="0" algn="l">
              <a:spcBef>
                <a:spcPts val="592"/>
              </a:spcBef>
              <a:spcAft>
                <a:spcPts val="0"/>
              </a:spcAft>
              <a:buClr>
                <a:schemeClr val="dk1"/>
              </a:buClr>
              <a:buSzPct val="100000"/>
              <a:buNone/>
            </a:pPr>
            <a:r>
              <a:t/>
            </a:r>
            <a:endParaRPr/>
          </a:p>
          <a:p>
            <a:pPr indent="0" lvl="0" marL="0" rtl="0" algn="l">
              <a:spcBef>
                <a:spcPts val="592"/>
              </a:spcBef>
              <a:spcAft>
                <a:spcPts val="0"/>
              </a:spcAft>
              <a:buClr>
                <a:schemeClr val="dk1"/>
              </a:buClr>
              <a:buSzPct val="100000"/>
              <a:buNone/>
            </a:pPr>
            <a:r>
              <a:t/>
            </a:r>
            <a:endParaRPr/>
          </a:p>
          <a:p>
            <a:pPr indent="-154940" lvl="0" marL="342900" rtl="0" algn="l">
              <a:spcBef>
                <a:spcPts val="592"/>
              </a:spcBef>
              <a:spcAft>
                <a:spcPts val="0"/>
              </a:spcAft>
              <a:buClr>
                <a:schemeClr val="dk1"/>
              </a:buClr>
              <a:buSzPct val="100000"/>
              <a:buNone/>
            </a:pPr>
            <a:r>
              <a:t/>
            </a:r>
            <a:endParaRPr/>
          </a:p>
          <a:p>
            <a:pPr indent="-342900" lvl="0" marL="342900" rtl="0" algn="l">
              <a:spcBef>
                <a:spcPts val="592"/>
              </a:spcBef>
              <a:spcAft>
                <a:spcPts val="0"/>
              </a:spcAft>
              <a:buClr>
                <a:schemeClr val="dk1"/>
              </a:buClr>
              <a:buSzPct val="100000"/>
              <a:buChar char="•"/>
            </a:pPr>
            <a:r>
              <a:rPr lang="lt-LT">
                <a:latin typeface="Arial"/>
                <a:ea typeface="Arial"/>
                <a:cs typeface="Arial"/>
                <a:sym typeface="Arial"/>
              </a:rPr>
              <a:t>Plačiausiai visatoje paplitęs elementas</a:t>
            </a:r>
            <a:endParaRPr>
              <a:latin typeface="Arial"/>
              <a:ea typeface="Arial"/>
              <a:cs typeface="Arial"/>
              <a:sym typeface="Arial"/>
            </a:endParaRPr>
          </a:p>
          <a:p>
            <a:pPr indent="0" lvl="0" marL="0" rtl="0" algn="l">
              <a:spcBef>
                <a:spcPts val="592"/>
              </a:spcBef>
              <a:spcAft>
                <a:spcPts val="0"/>
              </a:spcAft>
              <a:buClr>
                <a:schemeClr val="dk1"/>
              </a:buClr>
              <a:buSzPct val="100000"/>
              <a:buNone/>
            </a:pPr>
            <a:r>
              <a:t/>
            </a:r>
            <a:endParaRPr/>
          </a:p>
        </p:txBody>
      </p:sp>
      <p:pic>
        <p:nvPicPr>
          <p:cNvPr id="104" name="Google Shape;104;p4"/>
          <p:cNvPicPr preferRelativeResize="0"/>
          <p:nvPr/>
        </p:nvPicPr>
        <p:blipFill rotWithShape="1">
          <a:blip r:embed="rId3">
            <a:alphaModFix/>
          </a:blip>
          <a:srcRect b="0" l="0" r="0" t="0"/>
          <a:stretch/>
        </p:blipFill>
        <p:spPr>
          <a:xfrm>
            <a:off x="5036465" y="2029521"/>
            <a:ext cx="3096344" cy="279895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lt-LT">
                <a:latin typeface="Arial"/>
                <a:ea typeface="Arial"/>
                <a:cs typeface="Arial"/>
                <a:sym typeface="Arial"/>
              </a:rPr>
              <a:t>Vandenilio fizikinės savybės</a:t>
            </a:r>
            <a:endParaRPr b="1">
              <a:latin typeface="Arial"/>
              <a:ea typeface="Arial"/>
              <a:cs typeface="Arial"/>
              <a:sym typeface="Arial"/>
            </a:endParaRPr>
          </a:p>
        </p:txBody>
      </p:sp>
      <p:sp>
        <p:nvSpPr>
          <p:cNvPr id="110" name="Google Shape;110;p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lt-LT">
                <a:latin typeface="Arial"/>
                <a:ea typeface="Arial"/>
                <a:cs typeface="Arial"/>
                <a:sym typeface="Arial"/>
              </a:rPr>
              <a:t>Bespalvės dujos</a:t>
            </a:r>
            <a:endParaRPr>
              <a:latin typeface="Arial"/>
              <a:ea typeface="Arial"/>
              <a:cs typeface="Arial"/>
              <a:sym typeface="Arial"/>
            </a:endParaRPr>
          </a:p>
          <a:p>
            <a:pPr indent="-342900" lvl="0" marL="342900" rtl="0" algn="l">
              <a:spcBef>
                <a:spcPts val="640"/>
              </a:spcBef>
              <a:spcAft>
                <a:spcPts val="0"/>
              </a:spcAft>
              <a:buClr>
                <a:schemeClr val="dk1"/>
              </a:buClr>
              <a:buSzPts val="3200"/>
              <a:buChar char="•"/>
            </a:pPr>
            <a:r>
              <a:rPr lang="lt-LT">
                <a:latin typeface="Arial"/>
                <a:ea typeface="Arial"/>
                <a:cs typeface="Arial"/>
                <a:sym typeface="Arial"/>
              </a:rPr>
              <a:t>Bekvapės dujos</a:t>
            </a:r>
            <a:endParaRPr>
              <a:latin typeface="Arial"/>
              <a:ea typeface="Arial"/>
              <a:cs typeface="Arial"/>
              <a:sym typeface="Arial"/>
            </a:endParaRPr>
          </a:p>
          <a:p>
            <a:pPr indent="-342900" lvl="0" marL="342900" rtl="0" algn="l">
              <a:spcBef>
                <a:spcPts val="640"/>
              </a:spcBef>
              <a:spcAft>
                <a:spcPts val="0"/>
              </a:spcAft>
              <a:buClr>
                <a:schemeClr val="dk1"/>
              </a:buClr>
              <a:buSzPts val="3200"/>
              <a:buChar char="•"/>
            </a:pPr>
            <a:r>
              <a:rPr lang="lt-LT">
                <a:latin typeface="Arial"/>
                <a:ea typeface="Arial"/>
                <a:cs typeface="Arial"/>
                <a:sym typeface="Arial"/>
              </a:rPr>
              <a:t>Nenuodingos dujos</a:t>
            </a:r>
            <a:endParaRPr>
              <a:latin typeface="Arial"/>
              <a:ea typeface="Arial"/>
              <a:cs typeface="Arial"/>
              <a:sym typeface="Arial"/>
            </a:endParaRPr>
          </a:p>
          <a:p>
            <a:pPr indent="-342900" lvl="0" marL="342900" rtl="0" algn="l">
              <a:spcBef>
                <a:spcPts val="640"/>
              </a:spcBef>
              <a:spcAft>
                <a:spcPts val="0"/>
              </a:spcAft>
              <a:buClr>
                <a:schemeClr val="dk1"/>
              </a:buClr>
              <a:buSzPts val="3200"/>
              <a:buChar char="•"/>
            </a:pPr>
            <a:r>
              <a:rPr lang="lt-LT">
                <a:latin typeface="Arial"/>
                <a:ea typeface="Arial"/>
                <a:cs typeface="Arial"/>
                <a:sym typeface="Arial"/>
              </a:rPr>
              <a:t>Degios dujos</a:t>
            </a:r>
            <a:endParaRPr>
              <a:latin typeface="Arial"/>
              <a:ea typeface="Arial"/>
              <a:cs typeface="Arial"/>
              <a:sym typeface="Arial"/>
            </a:endParaRPr>
          </a:p>
          <a:p>
            <a:pPr indent="-342900" lvl="0" marL="342900" rtl="0" algn="l">
              <a:spcBef>
                <a:spcPts val="640"/>
              </a:spcBef>
              <a:spcAft>
                <a:spcPts val="0"/>
              </a:spcAft>
              <a:buClr>
                <a:schemeClr val="dk1"/>
              </a:buClr>
              <a:buSzPts val="3200"/>
              <a:buChar char="•"/>
            </a:pPr>
            <a:r>
              <a:rPr lang="lt-LT">
                <a:latin typeface="Arial"/>
                <a:ea typeface="Arial"/>
                <a:cs typeface="Arial"/>
                <a:sym typeface="Arial"/>
              </a:rPr>
              <a:t>Sunkiai suskystinamos dujos</a:t>
            </a:r>
            <a:endParaRPr>
              <a:latin typeface="Arial"/>
              <a:ea typeface="Arial"/>
              <a:cs typeface="Arial"/>
              <a:sym typeface="Arial"/>
            </a:endParaRPr>
          </a:p>
          <a:p>
            <a:pPr indent="-342900" lvl="0" marL="342900" rtl="0" algn="l">
              <a:spcBef>
                <a:spcPts val="640"/>
              </a:spcBef>
              <a:spcAft>
                <a:spcPts val="0"/>
              </a:spcAft>
              <a:buClr>
                <a:schemeClr val="dk1"/>
              </a:buClr>
              <a:buSzPts val="3200"/>
              <a:buChar char="•"/>
            </a:pPr>
            <a:r>
              <a:rPr lang="lt-LT">
                <a:latin typeface="Arial"/>
                <a:ea typeface="Arial"/>
                <a:cs typeface="Arial"/>
                <a:sym typeface="Arial"/>
              </a:rPr>
              <a:t>Pačios lengviausios dujos</a:t>
            </a:r>
            <a:endParaRPr>
              <a:latin typeface="Arial"/>
              <a:ea typeface="Arial"/>
              <a:cs typeface="Arial"/>
              <a:sym typeface="Arial"/>
            </a:endParaRPr>
          </a:p>
          <a:p>
            <a:pPr indent="-342900" lvl="0" marL="342900" rtl="0" algn="l">
              <a:spcBef>
                <a:spcPts val="640"/>
              </a:spcBef>
              <a:spcAft>
                <a:spcPts val="0"/>
              </a:spcAft>
              <a:buClr>
                <a:schemeClr val="dk1"/>
              </a:buClr>
              <a:buSzPts val="3200"/>
              <a:buChar char="•"/>
            </a:pPr>
            <a:r>
              <a:rPr lang="lt-LT">
                <a:latin typeface="Arial"/>
                <a:ea typeface="Arial"/>
                <a:cs typeface="Arial"/>
                <a:sym typeface="Arial"/>
              </a:rPr>
              <a:t>Mažai tirpios vandenyje dujos</a:t>
            </a:r>
            <a:endParaRPr>
              <a:latin typeface="Arial"/>
              <a:ea typeface="Arial"/>
              <a:cs typeface="Arial"/>
              <a:sym typeface="Arial"/>
            </a:endParaRPr>
          </a:p>
        </p:txBody>
      </p:sp>
      <p:pic>
        <p:nvPicPr>
          <p:cNvPr id="111" name="Google Shape;111;p5"/>
          <p:cNvPicPr preferRelativeResize="0"/>
          <p:nvPr/>
        </p:nvPicPr>
        <p:blipFill rotWithShape="1">
          <a:blip r:embed="rId3">
            <a:alphaModFix/>
          </a:blip>
          <a:srcRect b="0" l="0" r="0" t="0"/>
          <a:stretch/>
        </p:blipFill>
        <p:spPr>
          <a:xfrm>
            <a:off x="5868144" y="1412776"/>
            <a:ext cx="3096344" cy="279895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Vandenilio cheminės savybės (1)</a:t>
            </a:r>
            <a:endParaRPr b="1">
              <a:latin typeface="Arial"/>
              <a:ea typeface="Arial"/>
              <a:cs typeface="Arial"/>
              <a:sym typeface="Arial"/>
            </a:endParaRPr>
          </a:p>
        </p:txBody>
      </p:sp>
      <p:sp>
        <p:nvSpPr>
          <p:cNvPr id="117" name="Google Shape;117;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3200"/>
              <a:buChar char="•"/>
            </a:pPr>
            <a:r>
              <a:rPr lang="lt-LT"/>
              <a:t>R</a:t>
            </a:r>
            <a:r>
              <a:rPr lang="lt-LT">
                <a:latin typeface="Arial"/>
                <a:ea typeface="Arial"/>
                <a:cs typeface="Arial"/>
                <a:sym typeface="Arial"/>
              </a:rPr>
              <a:t>eaguoja su IA ir IIA grupės metalais išskyrus Be ir Mg sudarydamas metalų hidridus (vandenilis yra oksidatorius):</a:t>
            </a:r>
            <a:endParaRPr>
              <a:latin typeface="Arial"/>
              <a:ea typeface="Arial"/>
              <a:cs typeface="Arial"/>
              <a:sym typeface="Arial"/>
            </a:endParaRPr>
          </a:p>
          <a:p>
            <a:pPr indent="0" lvl="0" marL="0" rtl="0" algn="ctr">
              <a:spcBef>
                <a:spcPts val="640"/>
              </a:spcBef>
              <a:spcAft>
                <a:spcPts val="0"/>
              </a:spcAft>
              <a:buClr>
                <a:schemeClr val="dk1"/>
              </a:buClr>
              <a:buSzPts val="3200"/>
              <a:buNone/>
            </a:pPr>
            <a:r>
              <a:rPr lang="lt-LT">
                <a:latin typeface="Arial"/>
                <a:ea typeface="Arial"/>
                <a:cs typeface="Arial"/>
                <a:sym typeface="Arial"/>
              </a:rPr>
              <a:t>2Na(k) + H</a:t>
            </a:r>
            <a:r>
              <a:rPr baseline="-25000" lang="lt-LT">
                <a:latin typeface="Arial"/>
                <a:ea typeface="Arial"/>
                <a:cs typeface="Arial"/>
                <a:sym typeface="Arial"/>
              </a:rPr>
              <a:t>2</a:t>
            </a:r>
            <a:r>
              <a:rPr lang="lt-LT">
                <a:latin typeface="Arial"/>
                <a:ea typeface="Arial"/>
                <a:cs typeface="Arial"/>
                <a:sym typeface="Arial"/>
              </a:rPr>
              <a:t>(d)🡪2NaH(k) (natrio hidridas)</a:t>
            </a:r>
            <a:endParaRPr>
              <a:latin typeface="Arial"/>
              <a:ea typeface="Arial"/>
              <a:cs typeface="Arial"/>
              <a:sym typeface="Arial"/>
            </a:endParaRPr>
          </a:p>
          <a:p>
            <a:pPr indent="-342900" lvl="0" marL="342900" rtl="0" algn="l">
              <a:spcBef>
                <a:spcPts val="640"/>
              </a:spcBef>
              <a:spcAft>
                <a:spcPts val="0"/>
              </a:spcAft>
              <a:buClr>
                <a:schemeClr val="dk1"/>
              </a:buClr>
              <a:buSzPts val="3200"/>
              <a:buChar char="•"/>
            </a:pPr>
            <a:r>
              <a:rPr lang="lt-LT">
                <a:latin typeface="Arial"/>
                <a:ea typeface="Arial"/>
                <a:cs typeface="Arial"/>
                <a:sym typeface="Arial"/>
              </a:rPr>
              <a:t>Reaguoja nemetalais (vandenilis yra reduktorius):</a:t>
            </a:r>
            <a:endParaRPr>
              <a:latin typeface="Arial"/>
              <a:ea typeface="Arial"/>
              <a:cs typeface="Arial"/>
              <a:sym typeface="Arial"/>
            </a:endParaRPr>
          </a:p>
          <a:p>
            <a:pPr indent="0" lvl="0" marL="0" rtl="0" algn="ctr">
              <a:spcBef>
                <a:spcPts val="640"/>
              </a:spcBef>
              <a:spcAft>
                <a:spcPts val="0"/>
              </a:spcAft>
              <a:buClr>
                <a:schemeClr val="dk1"/>
              </a:buClr>
              <a:buSzPts val="3200"/>
              <a:buNone/>
            </a:pPr>
            <a:r>
              <a:rPr lang="lt-LT">
                <a:latin typeface="Arial"/>
                <a:ea typeface="Arial"/>
                <a:cs typeface="Arial"/>
                <a:sym typeface="Arial"/>
              </a:rPr>
              <a:t>2H</a:t>
            </a:r>
            <a:r>
              <a:rPr baseline="-25000" lang="lt-LT">
                <a:latin typeface="Arial"/>
                <a:ea typeface="Arial"/>
                <a:cs typeface="Arial"/>
                <a:sym typeface="Arial"/>
              </a:rPr>
              <a:t>2</a:t>
            </a:r>
            <a:r>
              <a:rPr lang="lt-LT">
                <a:latin typeface="Arial"/>
                <a:ea typeface="Arial"/>
                <a:cs typeface="Arial"/>
                <a:sym typeface="Arial"/>
              </a:rPr>
              <a:t>(d) + O</a:t>
            </a:r>
            <a:r>
              <a:rPr baseline="-25000" lang="lt-LT">
                <a:latin typeface="Arial"/>
                <a:ea typeface="Arial"/>
                <a:cs typeface="Arial"/>
                <a:sym typeface="Arial"/>
              </a:rPr>
              <a:t>2</a:t>
            </a:r>
            <a:r>
              <a:rPr lang="lt-LT">
                <a:latin typeface="Arial"/>
                <a:ea typeface="Arial"/>
                <a:cs typeface="Arial"/>
                <a:sym typeface="Arial"/>
              </a:rPr>
              <a:t>(d)🡪 2H</a:t>
            </a:r>
            <a:r>
              <a:rPr baseline="-25000" lang="lt-LT">
                <a:latin typeface="Arial"/>
                <a:ea typeface="Arial"/>
                <a:cs typeface="Arial"/>
                <a:sym typeface="Arial"/>
              </a:rPr>
              <a:t>2</a:t>
            </a:r>
            <a:r>
              <a:rPr lang="lt-LT">
                <a:latin typeface="Arial"/>
                <a:ea typeface="Arial"/>
                <a:cs typeface="Arial"/>
                <a:sym typeface="Arial"/>
              </a:rPr>
              <a:t>O(s)</a:t>
            </a:r>
            <a:endParaRPr>
              <a:latin typeface="Arial"/>
              <a:ea typeface="Arial"/>
              <a:cs typeface="Arial"/>
              <a:sym typeface="Arial"/>
            </a:endParaRPr>
          </a:p>
          <a:p>
            <a:pPr indent="0" lvl="0" marL="0" rtl="0" algn="l">
              <a:spcBef>
                <a:spcPts val="640"/>
              </a:spcBef>
              <a:spcAft>
                <a:spcPts val="0"/>
              </a:spcAft>
              <a:buClr>
                <a:schemeClr val="dk1"/>
              </a:buClr>
              <a:buSzPts val="3200"/>
              <a:buNone/>
            </a:pPr>
            <a:r>
              <a:t/>
            </a:r>
            <a:endParaRPr/>
          </a:p>
          <a:p>
            <a:pPr indent="0" lvl="0" marL="0" rtl="0" algn="ctr">
              <a:spcBef>
                <a:spcPts val="640"/>
              </a:spcBef>
              <a:spcAft>
                <a:spcPts val="0"/>
              </a:spcAft>
              <a:buClr>
                <a:schemeClr val="dk1"/>
              </a:buClr>
              <a:buSzPts val="32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0000"/>
              <a:buFont typeface="Calibri"/>
              <a:buNone/>
            </a:pPr>
            <a:r>
              <a:rPr b="1" lang="lt-LT">
                <a:latin typeface="Arial"/>
                <a:ea typeface="Arial"/>
                <a:cs typeface="Arial"/>
                <a:sym typeface="Arial"/>
              </a:rPr>
              <a:t>Vandenilio cheminės savybės (2)</a:t>
            </a:r>
            <a:endParaRPr b="1">
              <a:latin typeface="Arial"/>
              <a:ea typeface="Arial"/>
              <a:cs typeface="Arial"/>
              <a:sym typeface="Arial"/>
            </a:endParaRPr>
          </a:p>
        </p:txBody>
      </p:sp>
      <p:sp>
        <p:nvSpPr>
          <p:cNvPr id="123" name="Google Shape;123;p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lt-LT">
                <a:latin typeface="Arial"/>
                <a:ea typeface="Arial"/>
                <a:cs typeface="Arial"/>
                <a:sym typeface="Arial"/>
              </a:rPr>
              <a:t>Reaguoja su metalų oksidais (vandenilis yra reduktorius):</a:t>
            </a:r>
            <a:endParaRPr>
              <a:latin typeface="Arial"/>
              <a:ea typeface="Arial"/>
              <a:cs typeface="Arial"/>
              <a:sym typeface="Arial"/>
            </a:endParaRPr>
          </a:p>
          <a:p>
            <a:pPr indent="0" lvl="0" marL="0" rtl="0" algn="ctr">
              <a:spcBef>
                <a:spcPts val="640"/>
              </a:spcBef>
              <a:spcAft>
                <a:spcPts val="0"/>
              </a:spcAft>
              <a:buClr>
                <a:schemeClr val="dk1"/>
              </a:buClr>
              <a:buSzPts val="3200"/>
              <a:buNone/>
            </a:pPr>
            <a:r>
              <a:rPr lang="lt-LT">
                <a:latin typeface="Arial"/>
                <a:ea typeface="Arial"/>
                <a:cs typeface="Arial"/>
                <a:sym typeface="Arial"/>
              </a:rPr>
              <a:t>CuO(k) + H</a:t>
            </a:r>
            <a:r>
              <a:rPr baseline="-25000" lang="lt-LT">
                <a:latin typeface="Arial"/>
                <a:ea typeface="Arial"/>
                <a:cs typeface="Arial"/>
                <a:sym typeface="Arial"/>
              </a:rPr>
              <a:t>2</a:t>
            </a:r>
            <a:r>
              <a:rPr lang="lt-LT">
                <a:latin typeface="Arial"/>
                <a:ea typeface="Arial"/>
                <a:cs typeface="Arial"/>
                <a:sym typeface="Arial"/>
              </a:rPr>
              <a:t>(d)🡪Cu(k) + 2H</a:t>
            </a:r>
            <a:r>
              <a:rPr baseline="-25000" lang="lt-LT">
                <a:latin typeface="Arial"/>
                <a:ea typeface="Arial"/>
                <a:cs typeface="Arial"/>
                <a:sym typeface="Arial"/>
              </a:rPr>
              <a:t>2</a:t>
            </a:r>
            <a:r>
              <a:rPr lang="lt-LT">
                <a:latin typeface="Arial"/>
                <a:ea typeface="Arial"/>
                <a:cs typeface="Arial"/>
                <a:sym typeface="Arial"/>
              </a:rPr>
              <a:t>O(s)</a:t>
            </a:r>
            <a:endParaRPr>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lt-LT">
                <a:latin typeface="Arial"/>
                <a:ea typeface="Arial"/>
                <a:cs typeface="Arial"/>
                <a:sym typeface="Arial"/>
              </a:rPr>
              <a:t>Vandenilio gavimas</a:t>
            </a:r>
            <a:endParaRPr b="1">
              <a:latin typeface="Arial"/>
              <a:ea typeface="Arial"/>
              <a:cs typeface="Arial"/>
              <a:sym typeface="Arial"/>
            </a:endParaRPr>
          </a:p>
        </p:txBody>
      </p:sp>
      <p:sp>
        <p:nvSpPr>
          <p:cNvPr id="129" name="Google Shape;129;p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lt-LT">
                <a:latin typeface="Arial"/>
                <a:ea typeface="Arial"/>
                <a:cs typeface="Arial"/>
                <a:sym typeface="Arial"/>
              </a:rPr>
              <a:t>Elektrolizuojant vandenį:</a:t>
            </a:r>
            <a:endParaRPr>
              <a:latin typeface="Arial"/>
              <a:ea typeface="Arial"/>
              <a:cs typeface="Arial"/>
              <a:sym typeface="Arial"/>
            </a:endParaRPr>
          </a:p>
          <a:p>
            <a:pPr indent="0" lvl="0" marL="0" rtl="0" algn="ctr">
              <a:spcBef>
                <a:spcPts val="640"/>
              </a:spcBef>
              <a:spcAft>
                <a:spcPts val="0"/>
              </a:spcAft>
              <a:buClr>
                <a:schemeClr val="dk1"/>
              </a:buClr>
              <a:buSzPts val="3200"/>
              <a:buNone/>
            </a:pPr>
            <a:r>
              <a:rPr lang="lt-LT">
                <a:latin typeface="Arial"/>
                <a:ea typeface="Arial"/>
                <a:cs typeface="Arial"/>
                <a:sym typeface="Arial"/>
              </a:rPr>
              <a:t>2H</a:t>
            </a:r>
            <a:r>
              <a:rPr baseline="-25000" lang="lt-LT">
                <a:latin typeface="Arial"/>
                <a:ea typeface="Arial"/>
                <a:cs typeface="Arial"/>
                <a:sym typeface="Arial"/>
              </a:rPr>
              <a:t>2</a:t>
            </a:r>
            <a:r>
              <a:rPr lang="lt-LT">
                <a:latin typeface="Arial"/>
                <a:ea typeface="Arial"/>
                <a:cs typeface="Arial"/>
                <a:sym typeface="Arial"/>
              </a:rPr>
              <a:t>O(s) -</a:t>
            </a:r>
            <a:r>
              <a:rPr baseline="30000" lang="lt-LT">
                <a:latin typeface="Arial"/>
                <a:ea typeface="Arial"/>
                <a:cs typeface="Arial"/>
                <a:sym typeface="Arial"/>
              </a:rPr>
              <a:t>elektros</a:t>
            </a:r>
            <a:r>
              <a:rPr lang="lt-LT">
                <a:latin typeface="Arial"/>
                <a:ea typeface="Arial"/>
                <a:cs typeface="Arial"/>
                <a:sym typeface="Arial"/>
              </a:rPr>
              <a:t> </a:t>
            </a:r>
            <a:r>
              <a:rPr baseline="30000" lang="lt-LT">
                <a:latin typeface="Arial"/>
                <a:ea typeface="Arial"/>
                <a:cs typeface="Arial"/>
                <a:sym typeface="Arial"/>
              </a:rPr>
              <a:t>srovė</a:t>
            </a:r>
            <a:r>
              <a:rPr lang="lt-LT">
                <a:latin typeface="Arial"/>
                <a:ea typeface="Arial"/>
                <a:cs typeface="Arial"/>
                <a:sym typeface="Arial"/>
              </a:rPr>
              <a:t>🡪2H</a:t>
            </a:r>
            <a:r>
              <a:rPr baseline="-25000" lang="lt-LT">
                <a:latin typeface="Arial"/>
                <a:ea typeface="Arial"/>
                <a:cs typeface="Arial"/>
                <a:sym typeface="Arial"/>
              </a:rPr>
              <a:t>2</a:t>
            </a:r>
            <a:r>
              <a:rPr lang="lt-LT">
                <a:latin typeface="Arial"/>
                <a:ea typeface="Arial"/>
                <a:cs typeface="Arial"/>
                <a:sym typeface="Arial"/>
              </a:rPr>
              <a:t>(d) + O</a:t>
            </a:r>
            <a:r>
              <a:rPr baseline="-25000" lang="lt-LT">
                <a:latin typeface="Arial"/>
                <a:ea typeface="Arial"/>
                <a:cs typeface="Arial"/>
                <a:sym typeface="Arial"/>
              </a:rPr>
              <a:t>2</a:t>
            </a:r>
            <a:r>
              <a:rPr lang="lt-LT">
                <a:latin typeface="Arial"/>
                <a:ea typeface="Arial"/>
                <a:cs typeface="Arial"/>
                <a:sym typeface="Arial"/>
              </a:rPr>
              <a:t>(d)</a:t>
            </a:r>
            <a:endParaRPr>
              <a:latin typeface="Arial"/>
              <a:ea typeface="Arial"/>
              <a:cs typeface="Arial"/>
              <a:sym typeface="Arial"/>
            </a:endParaRPr>
          </a:p>
          <a:p>
            <a:pPr indent="-342900" lvl="0" marL="342900" rtl="0" algn="l">
              <a:spcBef>
                <a:spcPts val="640"/>
              </a:spcBef>
              <a:spcAft>
                <a:spcPts val="0"/>
              </a:spcAft>
              <a:buClr>
                <a:schemeClr val="dk1"/>
              </a:buClr>
              <a:buSzPts val="3200"/>
              <a:buChar char="•"/>
            </a:pPr>
            <a:r>
              <a:rPr lang="lt-LT">
                <a:latin typeface="Arial"/>
                <a:ea typeface="Arial"/>
                <a:cs typeface="Arial"/>
                <a:sym typeface="Arial"/>
              </a:rPr>
              <a:t>Metano dujų pirolizė(organinių junginių skaidymas aukštoje temperatūroje be oro):</a:t>
            </a:r>
            <a:endParaRPr>
              <a:latin typeface="Arial"/>
              <a:ea typeface="Arial"/>
              <a:cs typeface="Arial"/>
              <a:sym typeface="Arial"/>
            </a:endParaRPr>
          </a:p>
          <a:p>
            <a:pPr indent="0" lvl="0" marL="0" rtl="0" algn="ctr">
              <a:spcBef>
                <a:spcPts val="640"/>
              </a:spcBef>
              <a:spcAft>
                <a:spcPts val="0"/>
              </a:spcAft>
              <a:buClr>
                <a:schemeClr val="dk1"/>
              </a:buClr>
              <a:buSzPts val="3200"/>
              <a:buNone/>
            </a:pPr>
            <a:r>
              <a:rPr lang="lt-LT">
                <a:latin typeface="Arial"/>
                <a:ea typeface="Arial"/>
                <a:cs typeface="Arial"/>
                <a:sym typeface="Arial"/>
              </a:rPr>
              <a:t>CH</a:t>
            </a:r>
            <a:r>
              <a:rPr baseline="-25000" lang="lt-LT">
                <a:latin typeface="Arial"/>
                <a:ea typeface="Arial"/>
                <a:cs typeface="Arial"/>
                <a:sym typeface="Arial"/>
              </a:rPr>
              <a:t>4</a:t>
            </a:r>
            <a:r>
              <a:rPr lang="lt-LT">
                <a:latin typeface="Arial"/>
                <a:ea typeface="Arial"/>
                <a:cs typeface="Arial"/>
                <a:sym typeface="Arial"/>
              </a:rPr>
              <a:t> (d) 🡪 C(k) + 2H</a:t>
            </a:r>
            <a:r>
              <a:rPr baseline="-25000" lang="lt-LT">
                <a:latin typeface="Arial"/>
                <a:ea typeface="Arial"/>
                <a:cs typeface="Arial"/>
                <a:sym typeface="Arial"/>
              </a:rPr>
              <a:t>2</a:t>
            </a:r>
            <a:r>
              <a:rPr lang="lt-LT">
                <a:latin typeface="Arial"/>
                <a:ea typeface="Arial"/>
                <a:cs typeface="Arial"/>
                <a:sym typeface="Arial"/>
              </a:rPr>
              <a:t>(d)</a:t>
            </a:r>
            <a:endParaRPr>
              <a:latin typeface="Arial"/>
              <a:ea typeface="Arial"/>
              <a:cs typeface="Arial"/>
              <a:sym typeface="Arial"/>
            </a:endParaRPr>
          </a:p>
          <a:p>
            <a:pPr indent="-342900" lvl="0" marL="342900" rtl="0" algn="l">
              <a:spcBef>
                <a:spcPts val="640"/>
              </a:spcBef>
              <a:spcAft>
                <a:spcPts val="0"/>
              </a:spcAft>
              <a:buClr>
                <a:schemeClr val="dk1"/>
              </a:buClr>
              <a:buSzPts val="3200"/>
              <a:buChar char="•"/>
            </a:pPr>
            <a:r>
              <a:rPr lang="lt-LT">
                <a:latin typeface="Arial"/>
                <a:ea typeface="Arial"/>
                <a:cs typeface="Arial"/>
                <a:sym typeface="Arial"/>
              </a:rPr>
              <a:t>Metano konversija vandens garais:</a:t>
            </a:r>
            <a:endParaRPr>
              <a:latin typeface="Arial"/>
              <a:ea typeface="Arial"/>
              <a:cs typeface="Arial"/>
              <a:sym typeface="Arial"/>
            </a:endParaRPr>
          </a:p>
          <a:p>
            <a:pPr indent="0" lvl="0" marL="0" rtl="0" algn="ctr">
              <a:spcBef>
                <a:spcPts val="640"/>
              </a:spcBef>
              <a:spcAft>
                <a:spcPts val="0"/>
              </a:spcAft>
              <a:buClr>
                <a:schemeClr val="dk1"/>
              </a:buClr>
              <a:buSzPts val="3200"/>
              <a:buNone/>
            </a:pPr>
            <a:r>
              <a:rPr lang="lt-LT">
                <a:latin typeface="Arial"/>
                <a:ea typeface="Arial"/>
                <a:cs typeface="Arial"/>
                <a:sym typeface="Arial"/>
              </a:rPr>
              <a:t>CH</a:t>
            </a:r>
            <a:r>
              <a:rPr baseline="-25000" lang="lt-LT">
                <a:latin typeface="Arial"/>
                <a:ea typeface="Arial"/>
                <a:cs typeface="Arial"/>
                <a:sym typeface="Arial"/>
              </a:rPr>
              <a:t>4</a:t>
            </a:r>
            <a:r>
              <a:rPr lang="lt-LT">
                <a:latin typeface="Arial"/>
                <a:ea typeface="Arial"/>
                <a:cs typeface="Arial"/>
                <a:sym typeface="Arial"/>
              </a:rPr>
              <a:t> (d) + H</a:t>
            </a:r>
            <a:r>
              <a:rPr baseline="-25000" lang="lt-LT">
                <a:latin typeface="Arial"/>
                <a:ea typeface="Arial"/>
                <a:cs typeface="Arial"/>
                <a:sym typeface="Arial"/>
              </a:rPr>
              <a:t>2</a:t>
            </a:r>
            <a:r>
              <a:rPr lang="lt-LT">
                <a:latin typeface="Arial"/>
                <a:ea typeface="Arial"/>
                <a:cs typeface="Arial"/>
                <a:sym typeface="Arial"/>
              </a:rPr>
              <a:t>O(s) 🡪CO(d) + 3H</a:t>
            </a:r>
            <a:r>
              <a:rPr baseline="-25000" lang="lt-LT">
                <a:latin typeface="Arial"/>
                <a:ea typeface="Arial"/>
                <a:cs typeface="Arial"/>
                <a:sym typeface="Arial"/>
              </a:rPr>
              <a:t>2</a:t>
            </a:r>
            <a:r>
              <a:rPr lang="lt-LT">
                <a:latin typeface="Arial"/>
                <a:ea typeface="Arial"/>
                <a:cs typeface="Arial"/>
                <a:sym typeface="Arial"/>
              </a:rPr>
              <a:t>(d)</a:t>
            </a:r>
            <a:endParaRPr>
              <a:latin typeface="Arial"/>
              <a:ea typeface="Arial"/>
              <a:cs typeface="Arial"/>
              <a:sym typeface="Arial"/>
            </a:endParaRPr>
          </a:p>
        </p:txBody>
      </p:sp>
      <p:sp>
        <p:nvSpPr>
          <p:cNvPr id="130" name="Google Shape;130;p8"/>
          <p:cNvSpPr/>
          <p:nvPr/>
        </p:nvSpPr>
        <p:spPr>
          <a:xfrm>
            <a:off x="3923928" y="3853853"/>
            <a:ext cx="144016" cy="216024"/>
          </a:xfrm>
          <a:prstGeom prst="triangle">
            <a:avLst>
              <a:gd fmla="val 50000"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1" name="Google Shape;131;p8"/>
          <p:cNvSpPr/>
          <p:nvPr/>
        </p:nvSpPr>
        <p:spPr>
          <a:xfrm>
            <a:off x="4572000" y="4994328"/>
            <a:ext cx="144016" cy="216024"/>
          </a:xfrm>
          <a:prstGeom prst="triangle">
            <a:avLst>
              <a:gd fmla="val 50000"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9"/>
          <p:cNvSpPr txBox="1"/>
          <p:nvPr>
            <p:ph type="title"/>
          </p:nvPr>
        </p:nvSpPr>
        <p:spPr>
          <a:xfrm>
            <a:off x="457200" y="239813"/>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b="1" lang="lt-LT">
                <a:latin typeface="Arial"/>
                <a:ea typeface="Arial"/>
                <a:cs typeface="Arial"/>
                <a:sym typeface="Arial"/>
              </a:rPr>
              <a:t>Vandenilio gavimas</a:t>
            </a:r>
            <a:endParaRPr>
              <a:latin typeface="Arial"/>
              <a:ea typeface="Arial"/>
              <a:cs typeface="Arial"/>
              <a:sym typeface="Arial"/>
            </a:endParaRPr>
          </a:p>
        </p:txBody>
      </p:sp>
      <p:sp>
        <p:nvSpPr>
          <p:cNvPr id="137" name="Google Shape;137;p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3200"/>
              <a:buChar char="•"/>
            </a:pPr>
            <a:r>
              <a:rPr lang="lt-LT">
                <a:latin typeface="Arial"/>
                <a:ea typeface="Arial"/>
                <a:cs typeface="Arial"/>
                <a:sym typeface="Arial"/>
              </a:rPr>
              <a:t>Laboratorijoje cinkui sąveikaujant su druskos rūgštimi:</a:t>
            </a:r>
            <a:endParaRPr>
              <a:latin typeface="Arial"/>
              <a:ea typeface="Arial"/>
              <a:cs typeface="Arial"/>
              <a:sym typeface="Arial"/>
            </a:endParaRPr>
          </a:p>
          <a:p>
            <a:pPr indent="0" lvl="0" marL="0" rtl="0" algn="ctr">
              <a:spcBef>
                <a:spcPts val="640"/>
              </a:spcBef>
              <a:spcAft>
                <a:spcPts val="0"/>
              </a:spcAft>
              <a:buClr>
                <a:schemeClr val="dk1"/>
              </a:buClr>
              <a:buSzPts val="3200"/>
              <a:buNone/>
            </a:pPr>
            <a:r>
              <a:rPr lang="lt-LT">
                <a:latin typeface="Arial"/>
                <a:ea typeface="Arial"/>
                <a:cs typeface="Arial"/>
                <a:sym typeface="Arial"/>
              </a:rPr>
              <a:t>Zn(k) + 2HCl(aq)🡪ZnCl</a:t>
            </a:r>
            <a:r>
              <a:rPr baseline="-25000" lang="lt-LT">
                <a:latin typeface="Arial"/>
                <a:ea typeface="Arial"/>
                <a:cs typeface="Arial"/>
                <a:sym typeface="Arial"/>
              </a:rPr>
              <a:t>2</a:t>
            </a:r>
            <a:r>
              <a:rPr lang="lt-LT">
                <a:latin typeface="Arial"/>
                <a:ea typeface="Arial"/>
                <a:cs typeface="Arial"/>
                <a:sym typeface="Arial"/>
              </a:rPr>
              <a:t>(aq) + H</a:t>
            </a:r>
            <a:r>
              <a:rPr baseline="-25000" lang="lt-LT">
                <a:latin typeface="Arial"/>
                <a:ea typeface="Arial"/>
                <a:cs typeface="Arial"/>
                <a:sym typeface="Arial"/>
              </a:rPr>
              <a:t>2</a:t>
            </a:r>
            <a:r>
              <a:rPr lang="lt-LT">
                <a:latin typeface="Arial"/>
                <a:ea typeface="Arial"/>
                <a:cs typeface="Arial"/>
                <a:sym typeface="Arial"/>
              </a:rPr>
              <a:t>(d)</a:t>
            </a:r>
            <a:endParaRPr>
              <a:latin typeface="Arial"/>
              <a:ea typeface="Arial"/>
              <a:cs typeface="Arial"/>
              <a:sym typeface="Arial"/>
            </a:endParaRPr>
          </a:p>
        </p:txBody>
      </p:sp>
      <p:pic>
        <p:nvPicPr>
          <p:cNvPr id="138" name="Google Shape;138;p9"/>
          <p:cNvPicPr preferRelativeResize="0"/>
          <p:nvPr/>
        </p:nvPicPr>
        <p:blipFill rotWithShape="1">
          <a:blip r:embed="rId3">
            <a:alphaModFix/>
          </a:blip>
          <a:srcRect b="0" l="0" r="0" t="0"/>
          <a:stretch/>
        </p:blipFill>
        <p:spPr>
          <a:xfrm>
            <a:off x="3419516" y="3284984"/>
            <a:ext cx="1979712" cy="329071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as" ma:contentTypeID="0x0101007DD360A5AE058E48B608F8E82876A3B4" ma:contentTypeVersion="17" ma:contentTypeDescription="Kurkite naują dokumentą." ma:contentTypeScope="" ma:versionID="ba0ee4624a6ffe9f896c0b29d94c2dc3">
  <xsd:schema xmlns:xsd="http://www.w3.org/2001/XMLSchema" xmlns:xs="http://www.w3.org/2001/XMLSchema" xmlns:p="http://schemas.microsoft.com/office/2006/metadata/properties" xmlns:ns2="395fa40d-cb69-404e-8f04-41199545fccc" xmlns:ns3="13393c10-a869-462d-8718-85d3f21a3c08" targetNamespace="http://schemas.microsoft.com/office/2006/metadata/properties" ma:root="true" ma:fieldsID="ba7e906b2aa2c1073a589d8ed2af9af8" ns2:_="" ns3:_="">
    <xsd:import namespace="395fa40d-cb69-404e-8f04-41199545fccc"/>
    <xsd:import namespace="13393c10-a869-462d-8718-85d3f21a3c0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5fa40d-cb69-404e-8f04-41199545fc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Vaizdų žymės" ma:readOnly="false" ma:fieldId="{5cf76f15-5ced-4ddc-b409-7134ff3c332f}" ma:taxonomyMulti="true" ma:sspId="dee11391-bdff-4962-ac8c-5d8544a2ed3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393c10-a869-462d-8718-85d3f21a3c08" elementFormDefault="qualified">
    <xsd:import namespace="http://schemas.microsoft.com/office/2006/documentManagement/types"/>
    <xsd:import namespace="http://schemas.microsoft.com/office/infopath/2007/PartnerControls"/>
    <xsd:element name="SharedWithUsers" ma:index="10" nillable="true" ma:displayName="Bendrinama s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Bendrinta su išsamia informacija" ma:internalName="SharedWithDetails" ma:readOnly="true">
      <xsd:simpleType>
        <xsd:restriction base="dms:Note">
          <xsd:maxLength value="255"/>
        </xsd:restriction>
      </xsd:simpleType>
    </xsd:element>
    <xsd:element name="TaxCatchAll" ma:index="22" nillable="true" ma:displayName="Taxonomy Catch All Column" ma:hidden="true" ma:list="{e7809e08-a476-480e-839f-f8c568a8ccae}" ma:internalName="TaxCatchAll" ma:showField="CatchAllData" ma:web="13393c10-a869-462d-8718-85d3f21a3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95fa40d-cb69-404e-8f04-41199545fccc">
      <Terms xmlns="http://schemas.microsoft.com/office/infopath/2007/PartnerControls"/>
    </lcf76f155ced4ddcb4097134ff3c332f>
    <TaxCatchAll xmlns="13393c10-a869-462d-8718-85d3f21a3c08" xsi:nil="true"/>
  </documentManagement>
</p:properties>
</file>

<file path=customXml/itemProps1.xml><?xml version="1.0" encoding="utf-8"?>
<ds:datastoreItem xmlns:ds="http://schemas.openxmlformats.org/officeDocument/2006/customXml" ds:itemID="{B67337AB-8B20-425E-B08E-E1809A401E65}"/>
</file>

<file path=customXml/itemProps2.xml><?xml version="1.0" encoding="utf-8"?>
<ds:datastoreItem xmlns:ds="http://schemas.openxmlformats.org/officeDocument/2006/customXml" ds:itemID="{D30E28FF-D982-4F99-AB75-E010F023DFD4}"/>
</file>

<file path=customXml/itemProps3.xml><?xml version="1.0" encoding="utf-8"?>
<ds:datastoreItem xmlns:ds="http://schemas.openxmlformats.org/officeDocument/2006/customXml" ds:itemID="{98D46168-5761-4F97-B34A-B3C3A6A0E7C9}"/>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Kristina Žekonytė</dc:creator>
  <dcterms:created xsi:type="dcterms:W3CDTF">2023-08-18T05:25:44Z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0x0101007DD360A5AE058E48B608F8E82876A3B4</vt:lpwstr>
  </property>
</Properties>
</file>