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1" roundtripDataSignature="AMtx7mjbUpxZ6EMui5gWOvsouf+fDdd0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E505071-02D9-4DDD-9422-65CFDE5533D9}">
  <a:tblStyle styleId="{8E505071-02D9-4DDD-9422-65CFDE5533D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fill>
          <a:solidFill>
            <a:srgbClr val="CDD8FB"/>
          </a:solidFill>
        </a:fill>
      </a:tcStyle>
    </a:band1H>
    <a:band2H>
      <a:tcTxStyle/>
    </a:band2H>
    <a:band1V>
      <a:tcTxStyle/>
      <a:tcStyle>
        <a:fill>
          <a:solidFill>
            <a:srgbClr val="CDD8FB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8" Type="http://schemas.openxmlformats.org/officeDocument/2006/relationships/slide" Target="slides/slide2.xml"/><Relationship Id="rId21" Type="http://customschemas.google.com/relationships/presentationmetadata" Target="metadata"/><Relationship Id="rId3" Type="http://schemas.openxmlformats.org/officeDocument/2006/relationships/presProps" Target="presProps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7" Type="http://schemas.openxmlformats.org/officeDocument/2006/relationships/slide" Target="slides/slide1.xml"/><Relationship Id="rId20" Type="http://schemas.openxmlformats.org/officeDocument/2006/relationships/slide" Target="slides/slide14.xml"/><Relationship Id="rId2" Type="http://schemas.openxmlformats.org/officeDocument/2006/relationships/viewProps" Target="viewProps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1" Type="http://schemas.openxmlformats.org/officeDocument/2006/relationships/theme" Target="theme/theme1.xml"/><Relationship Id="rId6" Type="http://schemas.openxmlformats.org/officeDocument/2006/relationships/notesMaster" Target="notesMasters/notesMaster1.xml"/><Relationship Id="rId24" Type="http://schemas.openxmlformats.org/officeDocument/2006/relationships/customXml" Target="../customXml/item3.xml"/><Relationship Id="rId15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3f07b5ce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3f07b5ce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" name="Google Shape;4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2" name="Google Shape;2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6" name="Google Shape;26;p3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7" name="Google Shape;27;p3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1" name="Google Shape;3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4" name="Google Shape;34;p3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5" name="Google Shape;35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6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cbc-uged.asc.ohio-state.edu/anim_spectra/index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#_ftn1" TargetMode="External"/><Relationship Id="rId4" Type="http://schemas.openxmlformats.org/officeDocument/2006/relationships/hyperlink" Target="#_ftnref1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/>
          <p:nvPr>
            <p:ph type="ctrTitle"/>
          </p:nvPr>
        </p:nvSpPr>
        <p:spPr>
          <a:xfrm>
            <a:off x="311708" y="12674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lt-LT"/>
              <a:t>Medžiagų tyrimo metodai: masių spektrometrija MS</a:t>
            </a:r>
            <a:endParaRPr/>
          </a:p>
        </p:txBody>
      </p:sp>
      <p:sp>
        <p:nvSpPr>
          <p:cNvPr id="41" name="Google Shape;41;p1"/>
          <p:cNvSpPr txBox="1"/>
          <p:nvPr>
            <p:ph idx="1" type="subTitle"/>
          </p:nvPr>
        </p:nvSpPr>
        <p:spPr>
          <a:xfrm>
            <a:off x="397050" y="37198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lt-LT">
                <a:solidFill>
                  <a:schemeClr val="dk1"/>
                </a:solidFill>
              </a:rPr>
              <a:t>11 klasė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Masių spektras 1-propanolio - atsakymai</a:t>
            </a:r>
            <a:endParaRPr/>
          </a:p>
        </p:txBody>
      </p:sp>
      <p:pic>
        <p:nvPicPr>
          <p:cNvPr id="129" name="Google Shape;12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204" y="1688649"/>
            <a:ext cx="5998504" cy="312043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0"/>
          <p:cNvSpPr txBox="1"/>
          <p:nvPr/>
        </p:nvSpPr>
        <p:spPr>
          <a:xfrm>
            <a:off x="311700" y="1051640"/>
            <a:ext cx="785503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Pagal duotą lentelę su galimais fragmentais ir m/z duomenimis nustatykite molekulės fragmentus.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0"/>
          <p:cNvSpPr txBox="1"/>
          <p:nvPr/>
        </p:nvSpPr>
        <p:spPr>
          <a:xfrm>
            <a:off x="6152708" y="2048538"/>
            <a:ext cx="2103461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m/z = 60 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-OH</a:t>
            </a:r>
            <a:r>
              <a:rPr b="0" baseline="30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m/z = 59 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-O</a:t>
            </a:r>
            <a:r>
              <a:rPr b="0" baseline="30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m/z = 43 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baseline="30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m/z = 31 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-OH</a:t>
            </a:r>
            <a:r>
              <a:rPr b="0" baseline="30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m/z = 29 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-CH</a:t>
            </a:r>
            <a:r>
              <a:rPr b="0" baseline="-25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baseline="30000" i="1" lang="lt-LT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baseline="3000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"/>
          <p:cNvSpPr txBox="1"/>
          <p:nvPr>
            <p:ph type="title"/>
          </p:nvPr>
        </p:nvSpPr>
        <p:spPr>
          <a:xfrm>
            <a:off x="275035" y="196932"/>
            <a:ext cx="8520600" cy="3984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lt-LT" sz="1800"/>
              <a:t>Duoti trys tos paties junginio spektrai A, B, C. Nustatykite junginio struktūrinę formulę</a:t>
            </a:r>
            <a:endParaRPr sz="1800"/>
          </a:p>
        </p:txBody>
      </p:sp>
      <p:pic>
        <p:nvPicPr>
          <p:cNvPr id="137" name="Google Shape;13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1" cy="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1" cy="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5035" y="930811"/>
            <a:ext cx="4081868" cy="1885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06219" y="930811"/>
            <a:ext cx="4189416" cy="1943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352633" y="2963246"/>
            <a:ext cx="4388407" cy="203552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1"/>
          <p:cNvSpPr txBox="1"/>
          <p:nvPr/>
        </p:nvSpPr>
        <p:spPr>
          <a:xfrm>
            <a:off x="275035" y="1098698"/>
            <a:ext cx="30489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1"/>
          <p:cNvSpPr txBox="1"/>
          <p:nvPr/>
        </p:nvSpPr>
        <p:spPr>
          <a:xfrm>
            <a:off x="4546836" y="1181703"/>
            <a:ext cx="30489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1"/>
          <p:cNvSpPr txBox="1"/>
          <p:nvPr/>
        </p:nvSpPr>
        <p:spPr>
          <a:xfrm>
            <a:off x="2352633" y="3076660"/>
            <a:ext cx="31451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/>
          <p:nvPr>
            <p:ph type="title"/>
          </p:nvPr>
        </p:nvSpPr>
        <p:spPr>
          <a:xfrm>
            <a:off x="311700" y="445025"/>
            <a:ext cx="8520600" cy="4197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r>
              <a:rPr lang="lt-LT" sz="2000"/>
              <a:t>Atsakymas</a:t>
            </a:r>
            <a:endParaRPr sz="2000"/>
          </a:p>
        </p:txBody>
      </p:sp>
      <p:sp>
        <p:nvSpPr>
          <p:cNvPr id="150" name="Google Shape;150;p12"/>
          <p:cNvSpPr txBox="1"/>
          <p:nvPr>
            <p:ph idx="1" type="body"/>
          </p:nvPr>
        </p:nvSpPr>
        <p:spPr>
          <a:xfrm>
            <a:off x="311700" y="86478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1. Pirmiausia atpažįstame kokie tai spektrai: A – IR, B – </a:t>
            </a:r>
            <a:r>
              <a:rPr baseline="30000" lang="lt-LT">
                <a:solidFill>
                  <a:schemeClr val="dk1"/>
                </a:solidFill>
              </a:rPr>
              <a:t>1</a:t>
            </a:r>
            <a:r>
              <a:rPr lang="lt-LT">
                <a:solidFill>
                  <a:schemeClr val="dk1"/>
                </a:solidFill>
              </a:rPr>
              <a:t>H BMR, C – masių.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2. Iš A spektro pagal būdingąsias juostas nustatome, kad junginyje yra &gt;C=O grupė (1700-1800 1/cm). Matome </a:t>
            </a:r>
            <a:r>
              <a:rPr lang="lt-LT">
                <a:solidFill>
                  <a:schemeClr val="dk1"/>
                </a:solidFill>
              </a:rPr>
              <a:t>būdingą</a:t>
            </a:r>
            <a:r>
              <a:rPr lang="lt-LT">
                <a:solidFill>
                  <a:schemeClr val="dk1"/>
                </a:solidFill>
              </a:rPr>
              <a:t> absorbcijos juostą 1700-1800 1/cm srityje, vadinasi yra &gt;C=O grupė.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b="1" lang="lt-LT">
                <a:solidFill>
                  <a:schemeClr val="dk1"/>
                </a:solidFill>
              </a:rPr>
              <a:t>Nematome</a:t>
            </a:r>
            <a:r>
              <a:rPr lang="lt-LT">
                <a:solidFill>
                  <a:schemeClr val="dk1"/>
                </a:solidFill>
              </a:rPr>
              <a:t> būdingosios juostos ties 2700-2800 1/cm srityje, C-H ryšio CHO grupėje.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b="1" lang="lt-LT">
                <a:solidFill>
                  <a:schemeClr val="dk1"/>
                </a:solidFill>
              </a:rPr>
              <a:t>Nematome</a:t>
            </a:r>
            <a:r>
              <a:rPr lang="lt-LT">
                <a:solidFill>
                  <a:schemeClr val="dk1"/>
                </a:solidFill>
              </a:rPr>
              <a:t> plačios O-H ryšio būdingosios juostos ties 3200-3600 1/cm srityje.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Matome signalus ties 2900 1/cm, molekulėje yra alkilo grupės.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Iš A spektro galime daryti išvada, kad tai ketonas. 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3. Iš B spektro matome trys vandenilio aplinkas. Pagal cheminius poslinkius matome yra CH</a:t>
            </a:r>
            <a:r>
              <a:rPr baseline="-25000" lang="lt-LT">
                <a:solidFill>
                  <a:schemeClr val="dk1"/>
                </a:solidFill>
              </a:rPr>
              <a:t>3</a:t>
            </a:r>
            <a:r>
              <a:rPr lang="lt-LT">
                <a:solidFill>
                  <a:schemeClr val="dk1"/>
                </a:solidFill>
              </a:rPr>
              <a:t> ir CH</a:t>
            </a:r>
            <a:r>
              <a:rPr baseline="-25000" lang="lt-LT">
                <a:solidFill>
                  <a:schemeClr val="dk1"/>
                </a:solidFill>
              </a:rPr>
              <a:t>2</a:t>
            </a:r>
            <a:r>
              <a:rPr lang="lt-LT">
                <a:solidFill>
                  <a:schemeClr val="dk1"/>
                </a:solidFill>
              </a:rPr>
              <a:t> grupės.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4. Iš masių spektro C </a:t>
            </a:r>
            <a:r>
              <a:rPr lang="lt-LT">
                <a:solidFill>
                  <a:schemeClr val="dk1"/>
                </a:solidFill>
              </a:rPr>
              <a:t>nustatyta</a:t>
            </a:r>
            <a:r>
              <a:rPr lang="lt-LT">
                <a:solidFill>
                  <a:schemeClr val="dk1"/>
                </a:solidFill>
              </a:rPr>
              <a:t> junginio molekulinę masę – 72. </a:t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lt-LT">
                <a:solidFill>
                  <a:schemeClr val="dk1"/>
                </a:solidFill>
              </a:rPr>
              <a:t>Išvada junginys CH</a:t>
            </a:r>
            <a:r>
              <a:rPr baseline="-25000" lang="lt-LT">
                <a:solidFill>
                  <a:schemeClr val="dk1"/>
                </a:solidFill>
              </a:rPr>
              <a:t>3</a:t>
            </a:r>
            <a:r>
              <a:rPr lang="lt-LT">
                <a:solidFill>
                  <a:schemeClr val="dk1"/>
                </a:solidFill>
              </a:rPr>
              <a:t>-CH</a:t>
            </a:r>
            <a:r>
              <a:rPr baseline="-25000" lang="lt-LT">
                <a:solidFill>
                  <a:schemeClr val="dk1"/>
                </a:solidFill>
              </a:rPr>
              <a:t>2</a:t>
            </a:r>
            <a:r>
              <a:rPr lang="lt-LT">
                <a:solidFill>
                  <a:schemeClr val="dk1"/>
                </a:solidFill>
              </a:rPr>
              <a:t>-CO-CH</a:t>
            </a:r>
            <a:r>
              <a:rPr baseline="-25000" lang="lt-LT">
                <a:solidFill>
                  <a:schemeClr val="dk1"/>
                </a:solidFill>
              </a:rPr>
              <a:t>3</a:t>
            </a:r>
            <a:endParaRPr baseline="-25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3f07b5cef1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lt-LT"/>
              <a:t>Masių spektrometrijos panaudojimas</a:t>
            </a:r>
            <a:endParaRPr/>
          </a:p>
        </p:txBody>
      </p:sp>
      <p:sp>
        <p:nvSpPr>
          <p:cNvPr id="156" name="Google Shape;156;g23f07b5cef1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Masių spektrometrija naudojama: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chemijoje ir fizikoje medžiagų elementinei ir </a:t>
            </a: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molekulinei</a:t>
            </a: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 analizei: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geochemijoje – izotopinės sudėties tyrimams nustatant uolienų amžių;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medicinoje – klinikiniams tyrimams;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aplinkotyroje – taršos, vandens kokybės tyrimams;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biotechnologijoje – baltymų, peptidų analizei;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farmacijoje;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teisminėje</a:t>
            </a:r>
            <a:r>
              <a:rPr lang="lt-LT">
                <a:solidFill>
                  <a:schemeClr val="dk1"/>
                </a:solidFill>
                <a:highlight>
                  <a:srgbClr val="FBFBFB"/>
                </a:highlight>
              </a:rPr>
              <a:t> ekspertizėje. </a:t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BFBFB"/>
              </a:highlight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1000">
                <a:solidFill>
                  <a:schemeClr val="dk1"/>
                </a:solidFill>
                <a:highlight>
                  <a:srgbClr val="FBFBFB"/>
                </a:highlight>
              </a:rPr>
              <a:t>https://www.vle.lt/straipsnis/masiu-spektrometrija/</a:t>
            </a:r>
            <a:endParaRPr sz="1000">
              <a:solidFill>
                <a:schemeClr val="dk1"/>
              </a:solidFill>
              <a:highlight>
                <a:srgbClr val="FBFBFB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Nuorodos pamokai</a:t>
            </a:r>
            <a:endParaRPr/>
          </a:p>
        </p:txBody>
      </p:sp>
      <p:sp>
        <p:nvSpPr>
          <p:cNvPr id="162" name="Google Shape;16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lt-LT"/>
              <a:t>Nagrinėti įvairių medžiagų spektrus naudojantis šia nuoroda </a:t>
            </a:r>
            <a:r>
              <a:rPr lang="lt-LT" u="sng">
                <a:solidFill>
                  <a:schemeClr val="hlink"/>
                </a:solidFill>
                <a:hlinkClick r:id="rId3"/>
              </a:rPr>
              <a:t>https://cbc-uged.asc.ohio-state.edu/anim_spectra/index.html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Pamokos tikslas ir sėkmės kriterijai</a:t>
            </a:r>
            <a:endParaRPr/>
          </a:p>
        </p:txBody>
      </p:sp>
      <p:sp>
        <p:nvSpPr>
          <p:cNvPr id="47" name="Google Shape;4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lt-LT">
                <a:solidFill>
                  <a:schemeClr val="dk1"/>
                </a:solidFill>
              </a:rPr>
              <a:t>Susipažinti su medžiagų tyrimo metodu: masių spektrometrija.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lt-LT">
                <a:solidFill>
                  <a:schemeClr val="dk1"/>
                </a:solidFill>
              </a:rPr>
              <a:t>Pamokos pabaigoje mokinys gebės atpažinti MS spektrą.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t-LT">
                <a:solidFill>
                  <a:schemeClr val="dk1"/>
                </a:solidFill>
              </a:rPr>
              <a:t>Nagrinėdamas pateiktus IR, </a:t>
            </a:r>
            <a:r>
              <a:rPr baseline="30000" lang="lt-LT">
                <a:solidFill>
                  <a:schemeClr val="dk1"/>
                </a:solidFill>
              </a:rPr>
              <a:t>1</a:t>
            </a:r>
            <a:r>
              <a:rPr lang="lt-LT">
                <a:solidFill>
                  <a:schemeClr val="dk1"/>
                </a:solidFill>
              </a:rPr>
              <a:t>H BMR ir MS spektrus nustatys organinių junginių struktūras/chemines formules.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Pamokos planas</a:t>
            </a:r>
            <a:endParaRPr/>
          </a:p>
        </p:txBody>
      </p:sp>
      <p:sp>
        <p:nvSpPr>
          <p:cNvPr id="53" name="Google Shape;53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lt-LT">
                <a:solidFill>
                  <a:schemeClr val="dk1"/>
                </a:solidFill>
              </a:rPr>
              <a:t>Masių spektrometrija (MS)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lt-LT">
                <a:solidFill>
                  <a:schemeClr val="dk1"/>
                </a:solidFill>
              </a:rPr>
              <a:t>MS spektrų analizavimas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lt-LT">
                <a:solidFill>
                  <a:schemeClr val="dk1"/>
                </a:solidFill>
              </a:rPr>
              <a:t>Junginių atpažinimas naudojantis IR, </a:t>
            </a:r>
            <a:r>
              <a:rPr baseline="30000" lang="lt-LT">
                <a:solidFill>
                  <a:schemeClr val="dk1"/>
                </a:solidFill>
              </a:rPr>
              <a:t>1</a:t>
            </a:r>
            <a:r>
              <a:rPr lang="lt-LT">
                <a:solidFill>
                  <a:schemeClr val="dk1"/>
                </a:solidFill>
              </a:rPr>
              <a:t>H BMR ir MS spektrais.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Masių spektroskopija</a:t>
            </a:r>
            <a:endParaRPr/>
          </a:p>
        </p:txBody>
      </p:sp>
      <p:sp>
        <p:nvSpPr>
          <p:cNvPr id="59" name="Google Shape;5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lt-LT">
                <a:solidFill>
                  <a:schemeClr val="dk1"/>
                </a:solidFill>
              </a:rPr>
              <a:t>Masių spektroskopinė analizė – tai medžiagų tyrimo metodas, kuriuo nustatoma medžiagos </a:t>
            </a:r>
            <a:r>
              <a:rPr lang="lt-LT">
                <a:solidFill>
                  <a:schemeClr val="dk1"/>
                </a:solidFill>
              </a:rPr>
              <a:t>jonizuotų</a:t>
            </a:r>
            <a:r>
              <a:rPr lang="lt-LT">
                <a:solidFill>
                  <a:schemeClr val="dk1"/>
                </a:solidFill>
              </a:rPr>
              <a:t> atomų (molekulių) masės ir santykinis kiekis.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lt-LT">
                <a:solidFill>
                  <a:schemeClr val="dk1"/>
                </a:solidFill>
              </a:rPr>
              <a:t>Tiriamoji medžiaga paverčiama dujomis, jonizuojama ir gauti skirtingos masės jonai, dažniausiai turintys teigiamą krūvį, atskiriami elektriniu lauku priklausomai nuo jono masės ir jo krūvio santykio </a:t>
            </a:r>
            <a:r>
              <a:rPr i="1" lang="lt-LT">
                <a:solidFill>
                  <a:schemeClr val="dk1"/>
                </a:solidFill>
              </a:rPr>
              <a:t>m/z</a:t>
            </a:r>
            <a:r>
              <a:rPr lang="lt-LT">
                <a:solidFill>
                  <a:schemeClr val="dk1"/>
                </a:solidFill>
              </a:rPr>
              <a:t> dydžio.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lt-LT">
                <a:solidFill>
                  <a:schemeClr val="dk1"/>
                </a:solidFill>
              </a:rPr>
              <a:t>Jonizacijos metu vyksta reakcija:</a:t>
            </a:r>
            <a:endParaRPr>
              <a:solidFill>
                <a:schemeClr val="dk1"/>
              </a:solidFill>
            </a:endParaRPr>
          </a:p>
          <a:p>
            <a:pPr indent="0" lvl="0" marL="1143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t-LT">
                <a:solidFill>
                  <a:schemeClr val="dk1"/>
                </a:solidFill>
              </a:rPr>
              <a:t>                        M + </a:t>
            </a:r>
            <a:r>
              <a:rPr i="1" lang="lt-LT">
                <a:solidFill>
                  <a:schemeClr val="dk1"/>
                </a:solidFill>
              </a:rPr>
              <a:t>e</a:t>
            </a:r>
            <a:r>
              <a:rPr lang="lt-LT">
                <a:solidFill>
                  <a:schemeClr val="dk1"/>
                </a:solidFill>
              </a:rPr>
              <a:t> → M</a:t>
            </a:r>
            <a:r>
              <a:rPr b="1" baseline="30000" lang="lt-LT" sz="2400">
                <a:solidFill>
                  <a:schemeClr val="dk1"/>
                </a:solidFill>
              </a:rPr>
              <a:t>·</a:t>
            </a:r>
            <a:r>
              <a:rPr baseline="30000" lang="lt-LT">
                <a:solidFill>
                  <a:schemeClr val="dk1"/>
                </a:solidFill>
              </a:rPr>
              <a:t>+ </a:t>
            </a:r>
            <a:r>
              <a:rPr lang="lt-LT">
                <a:solidFill>
                  <a:schemeClr val="dk1"/>
                </a:solidFill>
              </a:rPr>
              <a:t>+ 2</a:t>
            </a:r>
            <a:r>
              <a:rPr i="1" lang="lt-LT">
                <a:solidFill>
                  <a:schemeClr val="dk1"/>
                </a:solidFill>
              </a:rPr>
              <a:t>e</a:t>
            </a:r>
            <a:endParaRPr i="1"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lt-LT">
                <a:solidFill>
                  <a:schemeClr val="dk1"/>
                </a:solidFill>
              </a:rPr>
              <a:t>Susidaręs jonas turi nelyginį skaičių elektronų, todėl lygtyse kartu su jono krūviu tašku nurodomas ir nesuporuotas elektronas.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/>
          <p:nvPr>
            <p:ph type="title"/>
          </p:nvPr>
        </p:nvSpPr>
        <p:spPr>
          <a:xfrm>
            <a:off x="291064" y="16258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Molekulinio jono </a:t>
            </a:r>
            <a:r>
              <a:rPr lang="lt-LT"/>
              <a:t>skilimai</a:t>
            </a:r>
            <a:endParaRPr/>
          </a:p>
        </p:txBody>
      </p:sp>
      <p:grpSp>
        <p:nvGrpSpPr>
          <p:cNvPr id="65" name="Google Shape;65;p5"/>
          <p:cNvGrpSpPr/>
          <p:nvPr/>
        </p:nvGrpSpPr>
        <p:grpSpPr>
          <a:xfrm>
            <a:off x="739480" y="865225"/>
            <a:ext cx="7610478" cy="2190751"/>
            <a:chOff x="746568" y="829783"/>
            <a:chExt cx="7610478" cy="2190751"/>
          </a:xfrm>
        </p:grpSpPr>
        <p:cxnSp>
          <p:nvCxnSpPr>
            <p:cNvPr id="66" name="Google Shape;66;p5"/>
            <p:cNvCxnSpPr/>
            <p:nvPr/>
          </p:nvCxnSpPr>
          <p:spPr>
            <a:xfrm flipH="1">
              <a:off x="3173856" y="1825145"/>
              <a:ext cx="1046162" cy="258763"/>
            </a:xfrm>
            <a:prstGeom prst="straightConnector1">
              <a:avLst/>
            </a:prstGeom>
            <a:noFill/>
            <a:ln cap="flat" cmpd="sng" w="57150">
              <a:solidFill>
                <a:srgbClr val="339933"/>
              </a:solidFill>
              <a:prstDash val="solid"/>
              <a:round/>
              <a:headEnd len="med" w="med" type="none"/>
              <a:tailEnd len="sm" w="sm" type="triangle"/>
            </a:ln>
          </p:spPr>
        </p:cxnSp>
        <p:grpSp>
          <p:nvGrpSpPr>
            <p:cNvPr id="67" name="Google Shape;67;p5"/>
            <p:cNvGrpSpPr/>
            <p:nvPr/>
          </p:nvGrpSpPr>
          <p:grpSpPr>
            <a:xfrm>
              <a:off x="746568" y="2044220"/>
              <a:ext cx="1271588" cy="844550"/>
              <a:chOff x="3471" y="2671"/>
              <a:chExt cx="801" cy="532"/>
            </a:xfrm>
          </p:grpSpPr>
          <p:sp>
            <p:nvSpPr>
              <p:cNvPr id="68" name="Google Shape;68;p5"/>
              <p:cNvSpPr txBox="1"/>
              <p:nvPr/>
            </p:nvSpPr>
            <p:spPr>
              <a:xfrm>
                <a:off x="3471" y="2671"/>
                <a:ext cx="801" cy="5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        </a:t>
                </a:r>
                <a:r>
                  <a:rPr b="1" baseline="-25000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 </a:t>
                </a: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 </a:t>
                </a:r>
                <a:r>
                  <a:rPr b="1" i="0" lang="lt-LT" sz="1800" u="none" cap="none" strike="noStrike">
                    <a:solidFill>
                      <a:srgbClr val="CC0000"/>
                    </a:solidFill>
                    <a:latin typeface="Arial"/>
                    <a:ea typeface="Arial"/>
                    <a:cs typeface="Arial"/>
                    <a:sym typeface="Arial"/>
                  </a:rPr>
                  <a:t>O</a:t>
                </a:r>
                <a:endParaRPr/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1400"/>
                  </a:spcBef>
                  <a:spcAft>
                    <a:spcPts val="0"/>
                  </a:spcAft>
                  <a:buNone/>
                </a:pPr>
                <a:r>
                  <a:rPr b="1" i="0" lang="lt-LT" sz="1800" u="none" cap="none" strike="noStrike">
                    <a:solidFill>
                      <a:srgbClr val="CC0000"/>
                    </a:solidFill>
                    <a:latin typeface="Arial"/>
                    <a:ea typeface="Arial"/>
                    <a:cs typeface="Arial"/>
                    <a:sym typeface="Arial"/>
                  </a:rPr>
                  <a:t> CH</a:t>
                </a:r>
                <a:r>
                  <a:rPr b="1" baseline="-25000" i="0" lang="lt-LT" sz="1800" u="none" cap="none" strike="noStrike">
                    <a:solidFill>
                      <a:srgbClr val="CC0000"/>
                    </a:solidFill>
                    <a:latin typeface="Arial"/>
                    <a:ea typeface="Arial"/>
                    <a:cs typeface="Arial"/>
                    <a:sym typeface="Arial"/>
                  </a:rPr>
                  <a:t>3     </a:t>
                </a:r>
                <a:r>
                  <a:rPr b="1" i="0" lang="lt-LT" sz="1800" u="none" cap="none" strike="noStrike">
                    <a:solidFill>
                      <a:srgbClr val="CC0000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  <a:r>
                  <a:rPr b="1" baseline="30000" i="0" lang="lt-LT" sz="2000" u="none" cap="none" strike="noStrike">
                    <a:solidFill>
                      <a:srgbClr val="CC0000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  <a:endParaRPr b="1" baseline="-25000" i="0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69" name="Google Shape;69;p5"/>
              <p:cNvCxnSpPr/>
              <p:nvPr/>
            </p:nvCxnSpPr>
            <p:spPr>
              <a:xfrm>
                <a:off x="3858" y="3075"/>
                <a:ext cx="105" cy="7"/>
              </a:xfrm>
              <a:prstGeom prst="straightConnector1">
                <a:avLst/>
              </a:prstGeom>
              <a:noFill/>
              <a:ln cap="flat" cmpd="sng" w="38100">
                <a:solidFill>
                  <a:srgbClr val="CC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70" name="Google Shape;70;p5"/>
              <p:cNvGrpSpPr/>
              <p:nvPr/>
            </p:nvGrpSpPr>
            <p:grpSpPr>
              <a:xfrm>
                <a:off x="4050" y="2870"/>
                <a:ext cx="36" cy="124"/>
                <a:chOff x="1752" y="2352"/>
                <a:chExt cx="36" cy="124"/>
              </a:xfrm>
            </p:grpSpPr>
            <p:cxnSp>
              <p:nvCxnSpPr>
                <p:cNvPr id="71" name="Google Shape;71;p5"/>
                <p:cNvCxnSpPr/>
                <p:nvPr/>
              </p:nvCxnSpPr>
              <p:spPr>
                <a:xfrm>
                  <a:off x="1752" y="2352"/>
                  <a:ext cx="0" cy="124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CC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2" name="Google Shape;72;p5"/>
                <p:cNvCxnSpPr/>
                <p:nvPr/>
              </p:nvCxnSpPr>
              <p:spPr>
                <a:xfrm>
                  <a:off x="1788" y="2352"/>
                  <a:ext cx="0" cy="124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CC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73" name="Google Shape;73;p5"/>
            <p:cNvSpPr txBox="1"/>
            <p:nvPr/>
          </p:nvSpPr>
          <p:spPr>
            <a:xfrm>
              <a:off x="2584895" y="2360133"/>
              <a:ext cx="881062" cy="3794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lt-LT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</a:t>
              </a:r>
              <a:r>
                <a:rPr b="1" baseline="-25000" i="0" lang="lt-LT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1" i="0" lang="lt-LT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•</a:t>
              </a:r>
              <a:endParaRPr b="1" baseline="-2500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4" name="Google Shape;74;p5"/>
            <p:cNvGrpSpPr/>
            <p:nvPr/>
          </p:nvGrpSpPr>
          <p:grpSpPr>
            <a:xfrm>
              <a:off x="6971158" y="2175984"/>
              <a:ext cx="1385888" cy="844550"/>
              <a:chOff x="7392" y="2465"/>
              <a:chExt cx="873" cy="532"/>
            </a:xfrm>
          </p:grpSpPr>
          <p:sp>
            <p:nvSpPr>
              <p:cNvPr id="75" name="Google Shape;75;p5"/>
              <p:cNvSpPr txBox="1"/>
              <p:nvPr/>
            </p:nvSpPr>
            <p:spPr>
              <a:xfrm>
                <a:off x="7392" y="2465"/>
                <a:ext cx="873" cy="5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         </a:t>
                </a:r>
                <a:r>
                  <a:rPr b="1" baseline="-25000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 </a:t>
                </a: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O</a:t>
                </a:r>
                <a:endParaRPr b="1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1400"/>
                  </a:spcBef>
                  <a:spcAft>
                    <a:spcPts val="0"/>
                  </a:spcAft>
                  <a:buNone/>
                </a:pP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CH</a:t>
                </a:r>
                <a:r>
                  <a:rPr b="1" baseline="-25000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3 </a:t>
                </a: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b="1" baseline="-25000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   </a:t>
                </a:r>
                <a:r>
                  <a:rPr b="1" i="0" lang="lt-LT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C•</a:t>
                </a:r>
                <a:endParaRPr/>
              </a:p>
            </p:txBody>
          </p:sp>
          <p:cxnSp>
            <p:nvCxnSpPr>
              <p:cNvPr id="76" name="Google Shape;76;p5"/>
              <p:cNvCxnSpPr/>
              <p:nvPr/>
            </p:nvCxnSpPr>
            <p:spPr>
              <a:xfrm>
                <a:off x="7742" y="2867"/>
                <a:ext cx="105" cy="7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77" name="Google Shape;77;p5"/>
              <p:cNvGrpSpPr/>
              <p:nvPr/>
            </p:nvGrpSpPr>
            <p:grpSpPr>
              <a:xfrm>
                <a:off x="7915" y="2663"/>
                <a:ext cx="45" cy="130"/>
                <a:chOff x="5641" y="1501"/>
                <a:chExt cx="45" cy="130"/>
              </a:xfrm>
            </p:grpSpPr>
            <p:cxnSp>
              <p:nvCxnSpPr>
                <p:cNvPr id="78" name="Google Shape;78;p5"/>
                <p:cNvCxnSpPr/>
                <p:nvPr/>
              </p:nvCxnSpPr>
              <p:spPr>
                <a:xfrm>
                  <a:off x="5686" y="1501"/>
                  <a:ext cx="0" cy="124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9" name="Google Shape;79;p5"/>
                <p:cNvCxnSpPr/>
                <p:nvPr/>
              </p:nvCxnSpPr>
              <p:spPr>
                <a:xfrm>
                  <a:off x="5641" y="1507"/>
                  <a:ext cx="0" cy="124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80" name="Google Shape;80;p5"/>
            <p:cNvSpPr txBox="1"/>
            <p:nvPr/>
          </p:nvSpPr>
          <p:spPr>
            <a:xfrm>
              <a:off x="5794191" y="2301352"/>
              <a:ext cx="881062" cy="3794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lt-LT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CH</a:t>
              </a:r>
              <a:r>
                <a:rPr b="1" baseline="-25000" i="0" lang="lt-LT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1" baseline="30000" i="0" lang="lt-LT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 b="1" i="0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5"/>
            <p:cNvSpPr txBox="1"/>
            <p:nvPr/>
          </p:nvSpPr>
          <p:spPr>
            <a:xfrm>
              <a:off x="5670920" y="2649822"/>
              <a:ext cx="1360488" cy="349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lt-LT" sz="16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m/z = 15</a:t>
              </a:r>
              <a:endParaRPr b="1" baseline="-25000" i="0" sz="1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2" name="Google Shape;82;p5"/>
            <p:cNvGrpSpPr/>
            <p:nvPr/>
          </p:nvGrpSpPr>
          <p:grpSpPr>
            <a:xfrm>
              <a:off x="3532631" y="829783"/>
              <a:ext cx="1920875" cy="893762"/>
              <a:chOff x="3589338" y="2201863"/>
              <a:chExt cx="1920875" cy="893762"/>
            </a:xfrm>
          </p:grpSpPr>
          <p:grpSp>
            <p:nvGrpSpPr>
              <p:cNvPr id="83" name="Google Shape;83;p5"/>
              <p:cNvGrpSpPr/>
              <p:nvPr/>
            </p:nvGrpSpPr>
            <p:grpSpPr>
              <a:xfrm>
                <a:off x="3589338" y="2201863"/>
                <a:ext cx="1920875" cy="844550"/>
                <a:chOff x="2125" y="2179"/>
                <a:chExt cx="1210" cy="532"/>
              </a:xfrm>
            </p:grpSpPr>
            <p:sp>
              <p:nvSpPr>
                <p:cNvPr id="84" name="Google Shape;84;p5"/>
                <p:cNvSpPr txBox="1"/>
                <p:nvPr/>
              </p:nvSpPr>
              <p:spPr>
                <a:xfrm>
                  <a:off x="2125" y="2179"/>
                  <a:ext cx="1210" cy="5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lt-LT" sz="18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            O</a:t>
                  </a:r>
                  <a:endParaRPr/>
                </a:p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1400"/>
                    </a:spcBef>
                    <a:spcAft>
                      <a:spcPts val="0"/>
                    </a:spcAft>
                    <a:buNone/>
                  </a:pPr>
                  <a:r>
                    <a:rPr b="1" i="0" lang="lt-LT" sz="18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  CH</a:t>
                  </a:r>
                  <a:r>
                    <a:rPr b="1" baseline="-25000" i="0" lang="lt-LT" sz="18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3     </a:t>
                  </a:r>
                  <a:r>
                    <a:rPr b="1" i="0" lang="lt-LT" sz="18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    CH</a:t>
                  </a:r>
                  <a:r>
                    <a:rPr b="1" baseline="-25000" i="0" lang="lt-LT" sz="18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3</a:t>
                  </a:r>
                  <a:endParaRPr b="1" baseline="-25000" i="0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85" name="Google Shape;85;p5"/>
                <p:cNvCxnSpPr/>
                <p:nvPr/>
              </p:nvCxnSpPr>
              <p:spPr>
                <a:xfrm>
                  <a:off x="2566" y="2580"/>
                  <a:ext cx="105" cy="7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grpSp>
              <p:nvGrpSpPr>
                <p:cNvPr id="86" name="Google Shape;86;p5"/>
                <p:cNvGrpSpPr/>
                <p:nvPr/>
              </p:nvGrpSpPr>
              <p:grpSpPr>
                <a:xfrm>
                  <a:off x="2734" y="2378"/>
                  <a:ext cx="36" cy="124"/>
                  <a:chOff x="1752" y="2352"/>
                  <a:chExt cx="36" cy="124"/>
                </a:xfrm>
              </p:grpSpPr>
              <p:cxnSp>
                <p:nvCxnSpPr>
                  <p:cNvPr id="87" name="Google Shape;87;p5"/>
                  <p:cNvCxnSpPr/>
                  <p:nvPr/>
                </p:nvCxnSpPr>
                <p:spPr>
                  <a:xfrm>
                    <a:off x="1752" y="2352"/>
                    <a:ext cx="0" cy="124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88" name="Google Shape;88;p5"/>
                  <p:cNvCxnSpPr/>
                  <p:nvPr/>
                </p:nvCxnSpPr>
                <p:spPr>
                  <a:xfrm>
                    <a:off x="1788" y="2352"/>
                    <a:ext cx="0" cy="124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cxnSp>
              <p:nvCxnSpPr>
                <p:cNvPr id="89" name="Google Shape;89;p5"/>
                <p:cNvCxnSpPr/>
                <p:nvPr/>
              </p:nvCxnSpPr>
              <p:spPr>
                <a:xfrm>
                  <a:off x="2818" y="2580"/>
                  <a:ext cx="105" cy="7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90" name="Google Shape;90;p5"/>
              <p:cNvSpPr txBox="1"/>
              <p:nvPr/>
            </p:nvSpPr>
            <p:spPr>
              <a:xfrm>
                <a:off x="4389438" y="2830513"/>
                <a:ext cx="441325" cy="2651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lt-LT" sz="16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• +</a:t>
                </a:r>
                <a:endParaRPr/>
              </a:p>
            </p:txBody>
          </p:sp>
        </p:grpSp>
      </p:grpSp>
      <p:sp>
        <p:nvSpPr>
          <p:cNvPr id="91" name="Google Shape;91;p5"/>
          <p:cNvSpPr txBox="1"/>
          <p:nvPr/>
        </p:nvSpPr>
        <p:spPr>
          <a:xfrm>
            <a:off x="5313630" y="1159251"/>
            <a:ext cx="22894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Molekulinis jonas m/z = 58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"/>
          <p:cNvSpPr txBox="1"/>
          <p:nvPr/>
        </p:nvSpPr>
        <p:spPr>
          <a:xfrm>
            <a:off x="3815977" y="2005753"/>
            <a:ext cx="14606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Vyksta </a:t>
            </a:r>
            <a:r>
              <a:rPr lang="lt-LT"/>
              <a:t>skilimas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"/>
          <p:cNvSpPr txBox="1"/>
          <p:nvPr/>
        </p:nvSpPr>
        <p:spPr>
          <a:xfrm>
            <a:off x="471333" y="2872201"/>
            <a:ext cx="23887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Molekulinis jonas m/z = 43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Google Shape;94;p5"/>
          <p:cNvCxnSpPr/>
          <p:nvPr/>
        </p:nvCxnSpPr>
        <p:spPr>
          <a:xfrm>
            <a:off x="5123597" y="1876174"/>
            <a:ext cx="894242" cy="483928"/>
          </a:xfrm>
          <a:prstGeom prst="straightConnector1">
            <a:avLst/>
          </a:prstGeom>
          <a:noFill/>
          <a:ln cap="flat" cmpd="sng" w="57150">
            <a:solidFill>
              <a:srgbClr val="339933"/>
            </a:solidFill>
            <a:prstDash val="solid"/>
            <a:round/>
            <a:headEnd len="med" w="med" type="none"/>
            <a:tailEnd len="sm" w="sm" type="triangle"/>
          </a:ln>
        </p:spPr>
      </p:cxnSp>
      <p:sp>
        <p:nvSpPr>
          <p:cNvPr id="95" name="Google Shape;95;p5"/>
          <p:cNvSpPr txBox="1"/>
          <p:nvPr/>
        </p:nvSpPr>
        <p:spPr>
          <a:xfrm>
            <a:off x="739475" y="3693050"/>
            <a:ext cx="6133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Spektre matomos trys smailės M</a:t>
            </a:r>
            <a:r>
              <a:rPr b="0" baseline="3000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m/z = 58; M</a:t>
            </a:r>
            <a:r>
              <a:rPr b="0" baseline="3000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m/z = 43; M</a:t>
            </a:r>
            <a:r>
              <a:rPr b="0" baseline="3000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m/z = 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lt-LT">
                <a:solidFill>
                  <a:schemeClr val="dk1"/>
                </a:solidFill>
              </a:rPr>
              <a:t>Vienalytės medžiagos masių spektre didžiausią m/z vertę gali turėti molekulinis jonas M</a:t>
            </a:r>
            <a:r>
              <a:rPr baseline="30000" lang="lt-LT">
                <a:solidFill>
                  <a:schemeClr val="dk1"/>
                </a:solidFill>
              </a:rPr>
              <a:t>+</a:t>
            </a:r>
            <a:r>
              <a:rPr lang="lt-LT">
                <a:solidFill>
                  <a:schemeClr val="dk1"/>
                </a:solidFill>
              </a:rPr>
              <a:t>, jo masė lygi tiriamojo junginio molekulinei masei.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lt-LT">
                <a:solidFill>
                  <a:schemeClr val="dk1"/>
                </a:solidFill>
              </a:rPr>
              <a:t>Molekulinio jono smailė yra tuo didesnė, kuo šis jonas patvaresnis. </a:t>
            </a:r>
            <a:endParaRPr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01" name="Google Shape;101;p6"/>
          <p:cNvGraphicFramePr/>
          <p:nvPr/>
        </p:nvGraphicFramePr>
        <p:xfrm>
          <a:off x="1441791" y="277343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{8E505071-02D9-4DDD-9422-65CFDE5533D9}</a:tableStyleId>
              </a:tblPr>
              <a:tblGrid>
                <a:gridCol w="1772925"/>
                <a:gridCol w="1985250"/>
              </a:tblGrid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200" u="none" cap="none" strike="noStrike"/>
                        <a:t>Galimas fragmentas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200" u="none" cap="none" strike="noStrike"/>
                        <a:t>Masė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CH</a:t>
                      </a:r>
                      <a:r>
                        <a:rPr baseline="-25000" lang="lt-LT" sz="1500" u="none" cap="none" strike="noStrike"/>
                        <a:t>2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14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CH</a:t>
                      </a:r>
                      <a:r>
                        <a:rPr baseline="-25000" lang="lt-LT" sz="1500" u="none" cap="none" strike="noStrike"/>
                        <a:t>3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15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OH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17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C</a:t>
                      </a:r>
                      <a:r>
                        <a:rPr baseline="-25000" lang="lt-LT" sz="1500" u="none" cap="none" strike="noStrike"/>
                        <a:t>2</a:t>
                      </a:r>
                      <a:r>
                        <a:rPr lang="lt-LT" sz="1500" u="none" cap="none" strike="noStrike"/>
                        <a:t>H</a:t>
                      </a:r>
                      <a:r>
                        <a:rPr baseline="-25000" lang="lt-LT" sz="1500" u="none" cap="none" strike="noStrike"/>
                        <a:t>5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29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/>
                        <a:t>CHO</a:t>
                      </a:r>
                      <a:endParaRPr sz="1500" u="none" cap="none" strike="noStrike"/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/>
                        <a:t>29</a:t>
                      </a:r>
                      <a:endParaRPr sz="1500" u="none" cap="none" strike="noStrike"/>
                    </a:p>
                  </a:txBody>
                  <a:tcPr marT="0" marB="0" marR="68575" marL="68575"/>
                </a:tc>
              </a:tr>
              <a:tr h="21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COOH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500" u="none" cap="none" strike="noStrike"/>
                        <a:t>45</a:t>
                      </a:r>
                      <a:endParaRPr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sp>
        <p:nvSpPr>
          <p:cNvPr id="102" name="Google Shape;102;p6"/>
          <p:cNvSpPr/>
          <p:nvPr/>
        </p:nvSpPr>
        <p:spPr>
          <a:xfrm>
            <a:off x="311700" y="254483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449263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lt-L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Masių spektroskopijos duomenys. Molekulių fragmentų masės</a:t>
            </a:r>
            <a:r>
              <a:rPr b="0" baseline="30000" i="0" lang="lt-LT" sz="1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[1]</a:t>
            </a:r>
            <a:endParaRPr b="0" i="0" sz="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49263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b="0" i="0" lang="lt-L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681522" y="4372427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baseline="30000" i="0" lang="lt-LT" sz="11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[1]</a:t>
            </a:r>
            <a:r>
              <a:rPr b="0" i="0" lang="lt-LT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Duomenys paimti iš D. Mickevičius Cheminės analizės metodai, Vilnius 1998.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type="title"/>
          </p:nvPr>
        </p:nvSpPr>
        <p:spPr>
          <a:xfrm>
            <a:off x="474922" y="211109"/>
            <a:ext cx="8229788" cy="2709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Propanono MS spektras</a:t>
            </a:r>
            <a:endParaRPr/>
          </a:p>
        </p:txBody>
      </p:sp>
      <p:pic>
        <p:nvPicPr>
          <p:cNvPr id="109" name="Google Shape;10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73" cy="55212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3759" y="1032044"/>
            <a:ext cx="6237767" cy="4111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Masių spektro interpretavimas</a:t>
            </a:r>
            <a:endParaRPr/>
          </a:p>
        </p:txBody>
      </p:sp>
      <p:pic>
        <p:nvPicPr>
          <p:cNvPr id="116" name="Google Shape;11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1708298"/>
            <a:ext cx="8763759" cy="2651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lt-LT"/>
              <a:t>Masių spektras 1-propanolio</a:t>
            </a:r>
            <a:endParaRPr/>
          </a:p>
        </p:txBody>
      </p:sp>
      <p:pic>
        <p:nvPicPr>
          <p:cNvPr id="122" name="Google Shape;1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219" y="1600421"/>
            <a:ext cx="5998504" cy="312043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9"/>
          <p:cNvSpPr txBox="1"/>
          <p:nvPr/>
        </p:nvSpPr>
        <p:spPr>
          <a:xfrm>
            <a:off x="382584" y="1077201"/>
            <a:ext cx="795442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Pagal duotą lentelę su galimais fragmentais ir m/z duomenimis nustatykite molekulės fragmentus,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lt-L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kuriuos vaizduoja smailės spektre.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7DD360A5AE058E48B608F8E82876A3B4" ma:contentTypeVersion="17" ma:contentTypeDescription="Kurkite naują dokumentą." ma:contentTypeScope="" ma:versionID="ba0ee4624a6ffe9f896c0b29d94c2dc3">
  <xsd:schema xmlns:xsd="http://www.w3.org/2001/XMLSchema" xmlns:xs="http://www.w3.org/2001/XMLSchema" xmlns:p="http://schemas.microsoft.com/office/2006/metadata/properties" xmlns:ns2="395fa40d-cb69-404e-8f04-41199545fccc" xmlns:ns3="13393c10-a869-462d-8718-85d3f21a3c08" targetNamespace="http://schemas.microsoft.com/office/2006/metadata/properties" ma:root="true" ma:fieldsID="ba7e906b2aa2c1073a589d8ed2af9af8" ns2:_="" ns3:_="">
    <xsd:import namespace="395fa40d-cb69-404e-8f04-41199545fccc"/>
    <xsd:import namespace="13393c10-a869-462d-8718-85d3f21a3c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fa40d-cb69-404e-8f04-41199545f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Vaizdų žymės" ma:readOnly="false" ma:fieldId="{5cf76f15-5ced-4ddc-b409-7134ff3c332f}" ma:taxonomyMulti="true" ma:sspId="dee11391-bdff-4962-ac8c-5d8544a2ed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93c10-a869-462d-8718-85d3f21a3c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7809e08-a476-480e-839f-f8c568a8ccae}" ma:internalName="TaxCatchAll" ma:showField="CatchAllData" ma:web="13393c10-a869-462d-8718-85d3f21a3c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95fa40d-cb69-404e-8f04-41199545fccc">
      <Terms xmlns="http://schemas.microsoft.com/office/infopath/2007/PartnerControls"/>
    </lcf76f155ced4ddcb4097134ff3c332f>
    <TaxCatchAll xmlns="13393c10-a869-462d-8718-85d3f21a3c08" xsi:nil="true"/>
  </documentManagement>
</p:properties>
</file>

<file path=customXml/itemProps1.xml><?xml version="1.0" encoding="utf-8"?>
<ds:datastoreItem xmlns:ds="http://schemas.openxmlformats.org/officeDocument/2006/customXml" ds:itemID="{8FE016E9-72B3-4D92-80FA-0DF2BA378CC8}"/>
</file>

<file path=customXml/itemProps2.xml><?xml version="1.0" encoding="utf-8"?>
<ds:datastoreItem xmlns:ds="http://schemas.openxmlformats.org/officeDocument/2006/customXml" ds:itemID="{9361FE87-5BE0-47CA-BBD4-FAFBB0D8C206}"/>
</file>

<file path=customXml/itemProps3.xml><?xml version="1.0" encoding="utf-8"?>
<ds:datastoreItem xmlns:ds="http://schemas.openxmlformats.org/officeDocument/2006/customXml" ds:itemID="{74DDE362-3CE1-4841-B4BA-226F86B117C3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Pedagogas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0x0101007DD360A5AE058E48B608F8E82876A3B4</vt:lpwstr>
  </property>
</Properties>
</file>