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621f0aa0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621f0aa0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902932002_3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902932002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5b8bfcaa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5b8bfcaa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5b8bfcaa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5b8bfcaa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5a4f6b1f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5a4f6b1f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621f0aa0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7621f0aa0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621f0aa0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7621f0aa0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621f0aa0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7621f0aa0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621f0aa0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621f0aa0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621f0aa0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621f0aa0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90293200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9029320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621f0aa0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621f0aa0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621f0aa0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7621f0aa0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621f0aa0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7621f0aa0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7621f0aa0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7621f0aa0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621f0aa0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621f0aa0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621f0aa0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621f0aa0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621f0aa08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7621f0aa0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5b8bfcaa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75b8bfcaa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75be20f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775be20f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902932002_3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902932002_3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902932002_3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902932002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902932002_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902932002_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5b8bfcaa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5b8bfcaa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902932002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902932002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902932002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902932002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5a4f6b1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5a4f6b1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6.jpg"/><Relationship Id="rId5"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youtu.be/hri0ig1nW3M?si=f24LOzbsjxrRzLbf" TargetMode="External"/><Relationship Id="rId4" Type="http://schemas.openxmlformats.org/officeDocument/2006/relationships/hyperlink" Target="https://youtu.be/nIt3l0UTgjQ?si=ikWaKdh6HweTmCoL" TargetMode="External"/><Relationship Id="rId5" Type="http://schemas.openxmlformats.org/officeDocument/2006/relationships/hyperlink" Target="https://youtu.be/XF5BTk-iUHk?si=XGjqS6t6534Bw32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Organinės chemijos reakcijų nukleofilinis mechanizmas</a:t>
            </a:r>
            <a:endParaRPr/>
          </a:p>
        </p:txBody>
      </p:sp>
      <p:sp>
        <p:nvSpPr>
          <p:cNvPr id="55" name="Google Shape;55;p13"/>
          <p:cNvSpPr txBox="1"/>
          <p:nvPr>
            <p:ph idx="1" type="subTitle"/>
          </p:nvPr>
        </p:nvSpPr>
        <p:spPr>
          <a:xfrm>
            <a:off x="311700" y="31248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11 klasė</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t>
            </a:r>
            <a:r>
              <a:rPr lang="en"/>
              <a:t>ukleofilinio p</a:t>
            </a:r>
            <a:r>
              <a:rPr lang="en"/>
              <a:t>akeitimo reakcijos (S</a:t>
            </a:r>
            <a:r>
              <a:rPr baseline="-25000" lang="en"/>
              <a:t>N</a:t>
            </a:r>
            <a:r>
              <a:rPr lang="en"/>
              <a:t>) mechanizmas</a:t>
            </a:r>
            <a:endParaRPr/>
          </a:p>
        </p:txBody>
      </p:sp>
      <p:sp>
        <p:nvSpPr>
          <p:cNvPr id="113" name="Google Shape;113;p22"/>
          <p:cNvSpPr txBox="1"/>
          <p:nvPr>
            <p:ph idx="1" type="body"/>
          </p:nvPr>
        </p:nvSpPr>
        <p:spPr>
          <a:xfrm>
            <a:off x="311700" y="706925"/>
            <a:ext cx="8520600" cy="377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Mechanizmo užrašymas Luiso formulėmis.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Mechanizmą galima užrašyti ir be tarpinio produkto.</a:t>
            </a:r>
            <a:endParaRPr>
              <a:solidFill>
                <a:schemeClr val="dk1"/>
              </a:solidFill>
            </a:endParaRPr>
          </a:p>
        </p:txBody>
      </p:sp>
      <p:pic>
        <p:nvPicPr>
          <p:cNvPr id="114" name="Google Shape;114;p22"/>
          <p:cNvPicPr preferRelativeResize="0"/>
          <p:nvPr/>
        </p:nvPicPr>
        <p:blipFill>
          <a:blip r:embed="rId3">
            <a:alphaModFix/>
          </a:blip>
          <a:stretch>
            <a:fillRect/>
          </a:stretch>
        </p:blipFill>
        <p:spPr>
          <a:xfrm>
            <a:off x="419100" y="1440202"/>
            <a:ext cx="7496177" cy="174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381875" y="2690525"/>
            <a:ext cx="4617682" cy="572700"/>
          </a:xfrm>
          <a:prstGeom prst="rect">
            <a:avLst/>
          </a:prstGeom>
          <a:noFill/>
          <a:ln>
            <a:noFill/>
          </a:ln>
        </p:spPr>
      </p:pic>
      <p:sp>
        <p:nvSpPr>
          <p:cNvPr id="120" name="Google Shape;120;p23"/>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Brometano reakcija su kalio hidroksidu</a:t>
            </a:r>
            <a:endParaRPr/>
          </a:p>
        </p:txBody>
      </p:sp>
      <p:sp>
        <p:nvSpPr>
          <p:cNvPr id="121" name="Google Shape;121;p23"/>
          <p:cNvSpPr txBox="1"/>
          <p:nvPr>
            <p:ph idx="1" type="body"/>
          </p:nvPr>
        </p:nvSpPr>
        <p:spPr>
          <a:xfrm>
            <a:off x="311700" y="776400"/>
            <a:ext cx="8520600" cy="39903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solidFill>
                  <a:schemeClr val="dk1"/>
                </a:solidFill>
              </a:rPr>
              <a:t>Brometanas yra pirminis halogenalkanas, todėl reakcija vyksta taip pat kaip su chlormetanu.</a:t>
            </a:r>
            <a:endParaRPr>
              <a:solidFill>
                <a:schemeClr val="dk1"/>
              </a:solidFill>
            </a:endParaRPr>
          </a:p>
          <a:p>
            <a:pPr indent="0" lvl="0" marL="0" rtl="0" algn="l">
              <a:spcBef>
                <a:spcPts val="1000"/>
              </a:spcBef>
              <a:spcAft>
                <a:spcPts val="0"/>
              </a:spcAft>
              <a:buNone/>
            </a:pPr>
            <a:r>
              <a:rPr b="1" lang="en">
                <a:solidFill>
                  <a:schemeClr val="dk1"/>
                </a:solidFill>
              </a:rPr>
              <a:t>Bendroji reakcijos lygtis: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–Br + KOH(aq)→ CH</a:t>
            </a:r>
            <a:r>
              <a:rPr baseline="-25000" lang="en">
                <a:solidFill>
                  <a:schemeClr val="dk1"/>
                </a:solidFill>
              </a:rPr>
              <a:t>3</a:t>
            </a:r>
            <a:r>
              <a:rPr lang="en">
                <a:solidFill>
                  <a:schemeClr val="dk1"/>
                </a:solidFill>
              </a:rPr>
              <a:t>–CH</a:t>
            </a:r>
            <a:r>
              <a:rPr baseline="-25000" lang="en">
                <a:solidFill>
                  <a:schemeClr val="dk1"/>
                </a:solidFill>
              </a:rPr>
              <a:t>2</a:t>
            </a:r>
            <a:r>
              <a:rPr lang="en">
                <a:solidFill>
                  <a:schemeClr val="dk1"/>
                </a:solidFill>
              </a:rPr>
              <a:t>–OH + KBr</a:t>
            </a:r>
            <a:endParaRPr>
              <a:solidFill>
                <a:schemeClr val="dk1"/>
              </a:solidFill>
            </a:endParaRPr>
          </a:p>
          <a:p>
            <a:pPr indent="0" lvl="0" marL="0" rtl="0" algn="l">
              <a:spcBef>
                <a:spcPts val="1000"/>
              </a:spcBef>
              <a:spcAft>
                <a:spcPts val="0"/>
              </a:spcAft>
              <a:buNone/>
            </a:pPr>
            <a:r>
              <a:rPr b="1" lang="en">
                <a:solidFill>
                  <a:schemeClr val="dk1"/>
                </a:solidFill>
              </a:rPr>
              <a:t>Pakeitimo reakcijos nukleofilinis (S</a:t>
            </a:r>
            <a:r>
              <a:rPr b="1" baseline="-25000" lang="en">
                <a:solidFill>
                  <a:schemeClr val="dk1"/>
                </a:solidFill>
              </a:rPr>
              <a:t>N</a:t>
            </a:r>
            <a:r>
              <a:rPr b="1" lang="en">
                <a:solidFill>
                  <a:schemeClr val="dk1"/>
                </a:solidFill>
              </a:rPr>
              <a:t>2) mechanizmas:</a:t>
            </a:r>
            <a:endParaRPr b="1" baseline="-25000">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Pabrėžtina, kad kuo silpnesnis ryšys tarp C ir halogeno atomo, tuo lengviau ir greičiau vyksta reakcija. Ryšio stiprumas didėja eilėje:</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C–I   &lt;   C–Br   &lt;   C–Cl   &lt;   C–F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Lengviausiai su šarmais reaguoja halogenalkanai, turintys jodo atomų.</a:t>
            </a:r>
            <a:endParaRPr>
              <a:solidFill>
                <a:schemeClr val="dk1"/>
              </a:solidFill>
            </a:endParaRPr>
          </a:p>
        </p:txBody>
      </p:sp>
      <p:sp>
        <p:nvSpPr>
          <p:cNvPr id="122" name="Google Shape;122;p23"/>
          <p:cNvSpPr txBox="1"/>
          <p:nvPr/>
        </p:nvSpPr>
        <p:spPr>
          <a:xfrm>
            <a:off x="381875" y="3868325"/>
            <a:ext cx="300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1700">
                <a:solidFill>
                  <a:srgbClr val="FF0000"/>
                </a:solidFill>
              </a:rPr>
              <a:t>Silpniausias ryšys</a:t>
            </a:r>
            <a:endParaRPr sz="1700">
              <a:solidFill>
                <a:srgbClr val="FF0000"/>
              </a:solidFill>
            </a:endParaRPr>
          </a:p>
        </p:txBody>
      </p:sp>
      <p:sp>
        <p:nvSpPr>
          <p:cNvPr id="123" name="Google Shape;123;p23"/>
          <p:cNvSpPr txBox="1"/>
          <p:nvPr/>
        </p:nvSpPr>
        <p:spPr>
          <a:xfrm>
            <a:off x="5756100" y="3868325"/>
            <a:ext cx="3000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8761D"/>
                </a:solidFill>
              </a:rPr>
              <a:t>Stipriausias</a:t>
            </a:r>
            <a:r>
              <a:rPr lang="en" sz="1700">
                <a:solidFill>
                  <a:srgbClr val="38761D"/>
                </a:solidFill>
              </a:rPr>
              <a:t> ryšys</a:t>
            </a:r>
            <a:endParaRPr sz="1700">
              <a:solidFill>
                <a:srgbClr val="38761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sz="4500"/>
              <a:t>Nukleofilinio jungimosi</a:t>
            </a:r>
            <a:r>
              <a:rPr lang="en" sz="4500"/>
              <a:t> (A</a:t>
            </a:r>
            <a:r>
              <a:rPr baseline="-25000" lang="en" sz="4500"/>
              <a:t>N</a:t>
            </a:r>
            <a:r>
              <a:rPr lang="en" sz="4500"/>
              <a:t>) reakcijos mechanizmas</a:t>
            </a:r>
            <a:endParaRPr sz="4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Aldehidų reakcija su pirminiais alkoholiais</a:t>
            </a:r>
            <a:endParaRPr/>
          </a:p>
        </p:txBody>
      </p:sp>
      <p:sp>
        <p:nvSpPr>
          <p:cNvPr id="134" name="Google Shape;134;p25"/>
          <p:cNvSpPr txBox="1"/>
          <p:nvPr>
            <p:ph idx="1" type="body"/>
          </p:nvPr>
        </p:nvSpPr>
        <p:spPr>
          <a:xfrm>
            <a:off x="311700" y="636725"/>
            <a:ext cx="8520600" cy="4326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
                <a:solidFill>
                  <a:schemeClr val="dk1"/>
                </a:solidFill>
              </a:rPr>
              <a:t>Aldehiduose esanti karbonilo –C=O grupė yra polinė. </a:t>
            </a:r>
            <a:endParaRPr b="1">
              <a:solidFill>
                <a:schemeClr val="dk1"/>
              </a:solidFill>
            </a:endParaRPr>
          </a:p>
          <a:p>
            <a:pPr indent="0" lvl="0" marL="0" rtl="0" algn="just">
              <a:spcBef>
                <a:spcPts val="0"/>
              </a:spcBef>
              <a:spcAft>
                <a:spcPts val="0"/>
              </a:spcAft>
              <a:buNone/>
            </a:pPr>
            <a:r>
              <a:rPr lang="en">
                <a:solidFill>
                  <a:schemeClr val="dk1"/>
                </a:solidFill>
              </a:rPr>
              <a:t>Elektronus arčiau savęs yra pritraukęs elektroneigiamesnis O atomas, todėl C atomas yra dalinai teigiamas. Teigiamesnį C atomą gali atakuoti nukleofilai.</a:t>
            </a:r>
            <a:endParaRPr>
              <a:solidFill>
                <a:schemeClr val="dk1"/>
              </a:solidFill>
            </a:endParaRPr>
          </a:p>
          <a:p>
            <a:pPr indent="0" lvl="0" marL="0" rtl="0" algn="just">
              <a:spcBef>
                <a:spcPts val="0"/>
              </a:spcBef>
              <a:spcAft>
                <a:spcPts val="0"/>
              </a:spcAft>
              <a:buNone/>
            </a:pPr>
            <a:r>
              <a:rPr lang="en">
                <a:solidFill>
                  <a:schemeClr val="dk1"/>
                </a:solidFill>
              </a:rPr>
              <a:t>Aldehidams reaguojant su alkoholiais </a:t>
            </a:r>
            <a:r>
              <a:rPr b="1" lang="en">
                <a:solidFill>
                  <a:srgbClr val="1155CC"/>
                </a:solidFill>
              </a:rPr>
              <a:t>šarminėje</a:t>
            </a:r>
            <a:r>
              <a:rPr lang="en">
                <a:solidFill>
                  <a:schemeClr val="dk1"/>
                </a:solidFill>
              </a:rPr>
              <a:t> terpėje susidaro </a:t>
            </a:r>
            <a:r>
              <a:rPr b="1" lang="en">
                <a:solidFill>
                  <a:schemeClr val="dk1"/>
                </a:solidFill>
              </a:rPr>
              <a:t>hemiacetaliai</a:t>
            </a:r>
            <a:r>
              <a:rPr lang="en">
                <a:solidFill>
                  <a:schemeClr val="dk1"/>
                </a:solidFill>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ctr">
              <a:spcBef>
                <a:spcPts val="0"/>
              </a:spcBef>
              <a:spcAft>
                <a:spcPts val="0"/>
              </a:spcAft>
              <a:buClr>
                <a:schemeClr val="dk1"/>
              </a:buClr>
              <a:buSzPts val="1100"/>
              <a:buFont typeface="Arial"/>
              <a:buNone/>
            </a:pPr>
            <a:r>
              <a:t/>
            </a:r>
            <a:endParaRPr b="1">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Aldehidams reaguojant su alkoholiais </a:t>
            </a:r>
            <a:r>
              <a:rPr b="1" lang="en">
                <a:solidFill>
                  <a:srgbClr val="FF0000"/>
                </a:solidFill>
              </a:rPr>
              <a:t>rūgštinėje</a:t>
            </a:r>
            <a:r>
              <a:rPr lang="en">
                <a:solidFill>
                  <a:schemeClr val="dk1"/>
                </a:solidFill>
              </a:rPr>
              <a:t> terpėje susidaro pradžioje hemiacetaliai (pusiau acetaliai), o paskui </a:t>
            </a:r>
            <a:r>
              <a:rPr b="1" lang="en">
                <a:solidFill>
                  <a:schemeClr val="dk1"/>
                </a:solidFill>
              </a:rPr>
              <a:t>acetaliai</a:t>
            </a:r>
            <a:r>
              <a:rPr lang="en">
                <a:solidFill>
                  <a:schemeClr val="dk1"/>
                </a:solidFill>
              </a:rPr>
              <a:t>.</a:t>
            </a:r>
            <a:endParaRPr>
              <a:solidFill>
                <a:schemeClr val="dk1"/>
              </a:solidFill>
            </a:endParaRPr>
          </a:p>
        </p:txBody>
      </p:sp>
      <p:pic>
        <p:nvPicPr>
          <p:cNvPr id="135" name="Google Shape;135;p25"/>
          <p:cNvPicPr preferRelativeResize="0"/>
          <p:nvPr/>
        </p:nvPicPr>
        <p:blipFill>
          <a:blip r:embed="rId3">
            <a:alphaModFix/>
          </a:blip>
          <a:stretch>
            <a:fillRect/>
          </a:stretch>
        </p:blipFill>
        <p:spPr>
          <a:xfrm>
            <a:off x="391050" y="2097398"/>
            <a:ext cx="4251125" cy="1165750"/>
          </a:xfrm>
          <a:prstGeom prst="rect">
            <a:avLst/>
          </a:prstGeom>
          <a:noFill/>
          <a:ln>
            <a:noFill/>
          </a:ln>
        </p:spPr>
      </p:pic>
      <p:pic>
        <p:nvPicPr>
          <p:cNvPr id="136" name="Google Shape;136;p25"/>
          <p:cNvPicPr preferRelativeResize="0"/>
          <p:nvPr/>
        </p:nvPicPr>
        <p:blipFill>
          <a:blip r:embed="rId4">
            <a:alphaModFix/>
          </a:blip>
          <a:stretch>
            <a:fillRect/>
          </a:stretch>
        </p:blipFill>
        <p:spPr>
          <a:xfrm>
            <a:off x="435050" y="3874000"/>
            <a:ext cx="5404576" cy="1209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t>
            </a:r>
            <a:r>
              <a:rPr lang="en"/>
              <a:t>ukleofilinio j</a:t>
            </a:r>
            <a:r>
              <a:rPr lang="en"/>
              <a:t>ungimosi reakcijos (А</a:t>
            </a:r>
            <a:r>
              <a:rPr baseline="-25000" lang="en"/>
              <a:t>N</a:t>
            </a:r>
            <a:r>
              <a:rPr lang="en"/>
              <a:t>) mechanizmas</a:t>
            </a:r>
            <a:endParaRPr/>
          </a:p>
        </p:txBody>
      </p:sp>
      <p:sp>
        <p:nvSpPr>
          <p:cNvPr id="142" name="Google Shape;142;p26"/>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b="1" lang="en">
                <a:solidFill>
                  <a:schemeClr val="dk1"/>
                </a:solidFill>
              </a:rPr>
              <a:t>Aldehido jungimosi reakcijos su alkoholiu, kai reakciją katalizuoja rūgštis ir susidaro acetalis, mechanizmą sudaro septynios stadijos.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Aldehido protonizacija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Nukleofilinė alkoholio ataka</a:t>
            </a:r>
            <a:endParaRPr>
              <a:solidFill>
                <a:schemeClr val="dk1"/>
              </a:solidFill>
            </a:endParaRPr>
          </a:p>
          <a:p>
            <a:pPr indent="0" lvl="0" marL="0" rtl="0" algn="l">
              <a:spcBef>
                <a:spcPts val="0"/>
              </a:spcBef>
              <a:spcAft>
                <a:spcPts val="0"/>
              </a:spcAft>
              <a:buNone/>
            </a:pPr>
            <a:r>
              <a:rPr lang="en">
                <a:solidFill>
                  <a:schemeClr val="dk1"/>
                </a:solidFill>
              </a:rPr>
              <a:t>3. Deprotonizavimas, kai susidaro hemiacetalis</a:t>
            </a:r>
            <a:endParaRPr>
              <a:solidFill>
                <a:schemeClr val="dk1"/>
              </a:solidFill>
            </a:endParaRPr>
          </a:p>
          <a:p>
            <a:pPr indent="0" lvl="0" marL="0" rtl="0" algn="l">
              <a:spcBef>
                <a:spcPts val="0"/>
              </a:spcBef>
              <a:spcAft>
                <a:spcPts val="0"/>
              </a:spcAft>
              <a:buNone/>
            </a:pPr>
            <a:r>
              <a:rPr lang="en">
                <a:solidFill>
                  <a:schemeClr val="dk1"/>
                </a:solidFill>
              </a:rPr>
              <a:t>4. Hidroksigrupės protonizacija</a:t>
            </a:r>
            <a:endParaRPr>
              <a:solidFill>
                <a:schemeClr val="dk1"/>
              </a:solidFill>
            </a:endParaRPr>
          </a:p>
          <a:p>
            <a:pPr indent="0" lvl="0" marL="0" rtl="0" algn="l">
              <a:spcBef>
                <a:spcPts val="0"/>
              </a:spcBef>
              <a:spcAft>
                <a:spcPts val="0"/>
              </a:spcAft>
              <a:buNone/>
            </a:pPr>
            <a:r>
              <a:rPr lang="en">
                <a:solidFill>
                  <a:schemeClr val="dk1"/>
                </a:solidFill>
              </a:rPr>
              <a:t>5. Vandens atskelimas (dehidratacija)</a:t>
            </a:r>
            <a:endParaRPr>
              <a:solidFill>
                <a:schemeClr val="dk1"/>
              </a:solidFill>
            </a:endParaRPr>
          </a:p>
          <a:p>
            <a:pPr indent="0" lvl="0" marL="0" rtl="0" algn="l">
              <a:spcBef>
                <a:spcPts val="0"/>
              </a:spcBef>
              <a:spcAft>
                <a:spcPts val="0"/>
              </a:spcAft>
              <a:buNone/>
            </a:pPr>
            <a:r>
              <a:rPr lang="en">
                <a:solidFill>
                  <a:schemeClr val="dk1"/>
                </a:solidFill>
              </a:rPr>
              <a:t>6. Nukleofilinė alkoholio ataka</a:t>
            </a:r>
            <a:endParaRPr>
              <a:solidFill>
                <a:schemeClr val="dk1"/>
              </a:solidFill>
            </a:endParaRPr>
          </a:p>
          <a:p>
            <a:pPr indent="0" lvl="0" marL="0" rtl="0" algn="l">
              <a:spcBef>
                <a:spcPts val="0"/>
              </a:spcBef>
              <a:spcAft>
                <a:spcPts val="0"/>
              </a:spcAft>
              <a:buNone/>
            </a:pPr>
            <a:r>
              <a:rPr lang="en">
                <a:solidFill>
                  <a:schemeClr val="dk1"/>
                </a:solidFill>
              </a:rPr>
              <a:t>7. Deprotonizavimas, kai susidaro acetalis</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7"/>
          <p:cNvPicPr preferRelativeResize="0"/>
          <p:nvPr/>
        </p:nvPicPr>
        <p:blipFill>
          <a:blip r:embed="rId3">
            <a:alphaModFix/>
          </a:blip>
          <a:stretch>
            <a:fillRect/>
          </a:stretch>
        </p:blipFill>
        <p:spPr>
          <a:xfrm>
            <a:off x="514250" y="2140325"/>
            <a:ext cx="7412949" cy="1812049"/>
          </a:xfrm>
          <a:prstGeom prst="rect">
            <a:avLst/>
          </a:prstGeom>
          <a:noFill/>
          <a:ln>
            <a:noFill/>
          </a:ln>
        </p:spPr>
      </p:pic>
      <p:sp>
        <p:nvSpPr>
          <p:cNvPr id="148" name="Google Shape;148;p27"/>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 </a:t>
            </a:r>
            <a:r>
              <a:rPr lang="en"/>
              <a:t>Aldehido protonizacija</a:t>
            </a:r>
            <a:endParaRPr/>
          </a:p>
        </p:txBody>
      </p:sp>
      <p:sp>
        <p:nvSpPr>
          <p:cNvPr id="149" name="Google Shape;149;p27"/>
          <p:cNvSpPr txBox="1"/>
          <p:nvPr>
            <p:ph idx="1" type="body"/>
          </p:nvPr>
        </p:nvSpPr>
        <p:spPr>
          <a:xfrm>
            <a:off x="311700" y="661725"/>
            <a:ext cx="8520600" cy="2235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Kadangi reakciją katalizuoja rūgštis, vandenilio jonas H</a:t>
            </a:r>
            <a:r>
              <a:rPr baseline="30000" lang="en">
                <a:solidFill>
                  <a:schemeClr val="dk1"/>
                </a:solidFill>
              </a:rPr>
              <a:t>+</a:t>
            </a:r>
            <a:r>
              <a:rPr lang="en">
                <a:solidFill>
                  <a:schemeClr val="dk1"/>
                </a:solidFill>
              </a:rPr>
              <a:t> (protonas) rūgšties tirpale, prisijungia prie O atomo laisvosios elektronų poros. Vandenilio jonas atskyla nuo oksonio jono 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a:t>
            </a:r>
            <a:endParaRPr>
              <a:solidFill>
                <a:schemeClr val="dk1"/>
              </a:solidFill>
            </a:endParaRPr>
          </a:p>
          <a:p>
            <a:pPr indent="0" lvl="0" marL="0" rtl="0" algn="l">
              <a:spcBef>
                <a:spcPts val="1000"/>
              </a:spcBef>
              <a:spcAft>
                <a:spcPts val="0"/>
              </a:spcAft>
              <a:buNone/>
            </a:pPr>
            <a:r>
              <a:t/>
            </a:r>
            <a:endParaRPr>
              <a:solidFill>
                <a:schemeClr val="dk1"/>
              </a:solidFill>
            </a:endParaRPr>
          </a:p>
        </p:txBody>
      </p:sp>
      <p:sp>
        <p:nvSpPr>
          <p:cNvPr id="150" name="Google Shape;150;p27"/>
          <p:cNvSpPr txBox="1"/>
          <p:nvPr/>
        </p:nvSpPr>
        <p:spPr>
          <a:xfrm>
            <a:off x="2697100" y="1625650"/>
            <a:ext cx="2373000" cy="78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200">
                <a:solidFill>
                  <a:srgbClr val="FF0000"/>
                </a:solidFill>
              </a:rPr>
              <a:t>→</a:t>
            </a:r>
            <a:r>
              <a:rPr lang="en">
                <a:solidFill>
                  <a:srgbClr val="000000"/>
                </a:solidFill>
              </a:rPr>
              <a:t> </a:t>
            </a:r>
            <a:r>
              <a:rPr lang="en">
                <a:solidFill>
                  <a:srgbClr val="FF0000"/>
                </a:solidFill>
              </a:rPr>
              <a:t>rodyklė rodo dviejų elektronų judėjimo kryptį</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2. </a:t>
            </a:r>
            <a:r>
              <a:rPr lang="en"/>
              <a:t>Nukleofilinė alkoholio ataka</a:t>
            </a:r>
            <a:endParaRPr/>
          </a:p>
        </p:txBody>
      </p:sp>
      <p:sp>
        <p:nvSpPr>
          <p:cNvPr id="156" name="Google Shape;156;p28"/>
          <p:cNvSpPr txBox="1"/>
          <p:nvPr>
            <p:ph idx="1" type="body"/>
          </p:nvPr>
        </p:nvSpPr>
        <p:spPr>
          <a:xfrm>
            <a:off x="311700" y="4903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Alkoholio hidroksigrupės deguonies atomas turi laisvą elektronų porą, kurią panaudoja prisijungimui prie C atomo. Alkoholis šioje reakcijoje yra nukleofilas.</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57" name="Google Shape;157;p28"/>
          <p:cNvPicPr preferRelativeResize="0"/>
          <p:nvPr/>
        </p:nvPicPr>
        <p:blipFill>
          <a:blip r:embed="rId3">
            <a:alphaModFix/>
          </a:blip>
          <a:stretch>
            <a:fillRect/>
          </a:stretch>
        </p:blipFill>
        <p:spPr>
          <a:xfrm>
            <a:off x="411050" y="1343825"/>
            <a:ext cx="6687551" cy="2455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3. </a:t>
            </a:r>
            <a:r>
              <a:rPr lang="en"/>
              <a:t>Deprotonizavimas, kai susidaro hemiacetalis</a:t>
            </a:r>
            <a:endParaRPr/>
          </a:p>
        </p:txBody>
      </p:sp>
      <p:sp>
        <p:nvSpPr>
          <p:cNvPr id="163" name="Google Shape;163;p29"/>
          <p:cNvSpPr txBox="1"/>
          <p:nvPr>
            <p:ph idx="1" type="body"/>
          </p:nvPr>
        </p:nvSpPr>
        <p:spPr>
          <a:xfrm>
            <a:off x="311700" y="5665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Katalizatorius po šios stadijos atsistato (regeneruoja). Vandenilio jonas H</a:t>
            </a:r>
            <a:r>
              <a:rPr baseline="30000" lang="en">
                <a:solidFill>
                  <a:schemeClr val="dk1"/>
                </a:solidFill>
              </a:rPr>
              <a:t>+</a:t>
            </a:r>
            <a:r>
              <a:rPr lang="en">
                <a:solidFill>
                  <a:schemeClr val="dk1"/>
                </a:solidFill>
              </a:rPr>
              <a:t> </a:t>
            </a:r>
            <a:r>
              <a:rPr lang="en">
                <a:solidFill>
                  <a:schemeClr val="dk1"/>
                </a:solidFill>
              </a:rPr>
              <a:t>atskyla</a:t>
            </a:r>
            <a:r>
              <a:rPr lang="en">
                <a:solidFill>
                  <a:schemeClr val="dk1"/>
                </a:solidFill>
              </a:rPr>
              <a:t> nuo susidariusio junginio ir prisijungia prie vandens molekulės, sudarydamas oksonio joną </a:t>
            </a:r>
            <a:r>
              <a:rPr lang="en">
                <a:solidFill>
                  <a:schemeClr val="dk1"/>
                </a:solidFill>
              </a:rPr>
              <a:t>H</a:t>
            </a:r>
            <a:r>
              <a:rPr baseline="-25000" lang="en">
                <a:solidFill>
                  <a:schemeClr val="dk1"/>
                </a:solidFill>
              </a:rPr>
              <a:t>3</a:t>
            </a:r>
            <a:r>
              <a:rPr lang="en">
                <a:solidFill>
                  <a:schemeClr val="dk1"/>
                </a:solidFill>
              </a:rPr>
              <a:t>O</a:t>
            </a:r>
            <a:r>
              <a:rPr baseline="30000" lang="en">
                <a:solidFill>
                  <a:schemeClr val="dk1"/>
                </a:solidFill>
              </a:rPr>
              <a:t>+</a:t>
            </a:r>
            <a:r>
              <a:rPr lang="en">
                <a:solidFill>
                  <a:schemeClr val="dk1"/>
                </a:solidFill>
              </a:rPr>
              <a:t>. </a:t>
            </a:r>
            <a:r>
              <a:rPr lang="en">
                <a:solidFill>
                  <a:schemeClr val="dk1"/>
                </a:solidFill>
              </a:rPr>
              <a:t>Susidaro </a:t>
            </a:r>
            <a:r>
              <a:rPr b="1" lang="en">
                <a:solidFill>
                  <a:schemeClr val="dk1"/>
                </a:solidFill>
              </a:rPr>
              <a:t>hemiacetalis</a:t>
            </a:r>
            <a:r>
              <a:rPr lang="en">
                <a:solidFill>
                  <a:schemeClr val="dk1"/>
                </a:solidFill>
              </a:rPr>
              <a:t>.</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64" name="Google Shape;164;p29"/>
          <p:cNvPicPr preferRelativeResize="0"/>
          <p:nvPr/>
        </p:nvPicPr>
        <p:blipFill>
          <a:blip r:embed="rId3">
            <a:alphaModFix/>
          </a:blip>
          <a:stretch>
            <a:fillRect/>
          </a:stretch>
        </p:blipFill>
        <p:spPr>
          <a:xfrm>
            <a:off x="401075" y="1757875"/>
            <a:ext cx="7769549" cy="2022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4. </a:t>
            </a:r>
            <a:r>
              <a:rPr lang="en"/>
              <a:t>Hidroksigrupės protonizacija</a:t>
            </a:r>
            <a:endParaRPr/>
          </a:p>
        </p:txBody>
      </p:sp>
      <p:sp>
        <p:nvSpPr>
          <p:cNvPr id="170" name="Google Shape;170;p30"/>
          <p:cNvSpPr txBox="1"/>
          <p:nvPr>
            <p:ph idx="1" type="body"/>
          </p:nvPr>
        </p:nvSpPr>
        <p:spPr>
          <a:xfrm>
            <a:off x="311700" y="5665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Hemiacetalis yra pusiau acetalis. Likusi –OH grupė taip pat gali pavirsti –OR grupe ir susidarys tikras acetalis. Pradinė šio virsmo stadija prasideda nuo hidroksigrupės protonizacijos.</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71" name="Google Shape;171;p30"/>
          <p:cNvPicPr preferRelativeResize="0"/>
          <p:nvPr/>
        </p:nvPicPr>
        <p:blipFill>
          <a:blip r:embed="rId3">
            <a:alphaModFix/>
          </a:blip>
          <a:stretch>
            <a:fillRect/>
          </a:stretch>
        </p:blipFill>
        <p:spPr>
          <a:xfrm>
            <a:off x="422550" y="1738500"/>
            <a:ext cx="7994201" cy="2408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5. Vandens atskelimas (dehidratacija)</a:t>
            </a:r>
            <a:endParaRPr/>
          </a:p>
        </p:txBody>
      </p:sp>
      <p:sp>
        <p:nvSpPr>
          <p:cNvPr id="177" name="Google Shape;177;p31"/>
          <p:cNvSpPr txBox="1"/>
          <p:nvPr>
            <p:ph idx="1" type="body"/>
          </p:nvPr>
        </p:nvSpPr>
        <p:spPr>
          <a:xfrm>
            <a:off x="311700" y="5665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Persiskirsčius elektronams, atskyla H</a:t>
            </a:r>
            <a:r>
              <a:rPr baseline="-25000" lang="en">
                <a:solidFill>
                  <a:schemeClr val="dk1"/>
                </a:solidFill>
              </a:rPr>
              <a:t>2</a:t>
            </a:r>
            <a:r>
              <a:rPr lang="en">
                <a:solidFill>
                  <a:schemeClr val="dk1"/>
                </a:solidFill>
              </a:rPr>
              <a:t>O molekulė. </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78" name="Google Shape;178;p31"/>
          <p:cNvPicPr preferRelativeResize="0"/>
          <p:nvPr/>
        </p:nvPicPr>
        <p:blipFill>
          <a:blip r:embed="rId3">
            <a:alphaModFix/>
          </a:blip>
          <a:stretch>
            <a:fillRect/>
          </a:stretch>
        </p:blipFill>
        <p:spPr>
          <a:xfrm>
            <a:off x="445475" y="1104076"/>
            <a:ext cx="6943276" cy="2463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tikslas</a:t>
            </a:r>
            <a:endParaRPr/>
          </a:p>
        </p:txBody>
      </p:sp>
      <p:sp>
        <p:nvSpPr>
          <p:cNvPr id="61" name="Google Shape;61;p1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Išmokyti mokinius nukleofilinio pakeitimo ir jungimosi reakcijų mechanizmų užrašymo principų.</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en">
                <a:solidFill>
                  <a:schemeClr val="dk1"/>
                </a:solidFill>
              </a:rPr>
              <a:t>Pamokos pabaigoje mokiniai turėtų gebėti paaiškinti ir struktūrinėmis arba Luiso formulėmis užrašyti nukleofilinio pakeitimo reakcijos (pirminių halogenalkanų reakcijos su šarmų vandeniniais tirpalais) ir nukleofilinio jungimosi reakcijų (aldehidų reakcijos su pirminiu alkoholiu, vandenilio cianidu) mechanizmus.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6. Nukleofilinė alkoholio ataka</a:t>
            </a:r>
            <a:endParaRPr/>
          </a:p>
        </p:txBody>
      </p:sp>
      <p:sp>
        <p:nvSpPr>
          <p:cNvPr id="184" name="Google Shape;184;p32"/>
          <p:cNvSpPr txBox="1"/>
          <p:nvPr>
            <p:ph idx="1" type="body"/>
          </p:nvPr>
        </p:nvSpPr>
        <p:spPr>
          <a:xfrm>
            <a:off x="311700" y="5665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Taip pat kaip 2 stadijoje, alkoholis atakuoja C atoma.</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85" name="Google Shape;185;p32"/>
          <p:cNvPicPr preferRelativeResize="0"/>
          <p:nvPr/>
        </p:nvPicPr>
        <p:blipFill>
          <a:blip r:embed="rId3">
            <a:alphaModFix/>
          </a:blip>
          <a:stretch>
            <a:fillRect/>
          </a:stretch>
        </p:blipFill>
        <p:spPr>
          <a:xfrm>
            <a:off x="456950" y="1110775"/>
            <a:ext cx="6794351" cy="2315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7. Deprotonizavimas, kai susidaro acetalis</a:t>
            </a:r>
            <a:endParaRPr/>
          </a:p>
        </p:txBody>
      </p:sp>
      <p:sp>
        <p:nvSpPr>
          <p:cNvPr id="191" name="Google Shape;191;p33"/>
          <p:cNvSpPr txBox="1"/>
          <p:nvPr>
            <p:ph idx="1" type="body"/>
          </p:nvPr>
        </p:nvSpPr>
        <p:spPr>
          <a:xfrm>
            <a:off x="311700" y="566550"/>
            <a:ext cx="8520600" cy="3920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Per paskutinę stadiją, taip pat kaip per 3, atsistato (regeneruoja) katalizatorius, nuo junginio atskilus vandenilio jonui H</a:t>
            </a:r>
            <a:r>
              <a:rPr baseline="30000" lang="en">
                <a:solidFill>
                  <a:schemeClr val="dk1"/>
                </a:solidFill>
              </a:rPr>
              <a:t>+</a:t>
            </a:r>
            <a:r>
              <a:rPr lang="en">
                <a:solidFill>
                  <a:schemeClr val="dk1"/>
                </a:solidFill>
              </a:rPr>
              <a:t>. Susidaro </a:t>
            </a:r>
            <a:r>
              <a:rPr b="1" lang="en">
                <a:solidFill>
                  <a:schemeClr val="dk1"/>
                </a:solidFill>
              </a:rPr>
              <a:t>acetalis</a:t>
            </a:r>
            <a:r>
              <a:rPr lang="en">
                <a:solidFill>
                  <a:schemeClr val="dk1"/>
                </a:solidFill>
              </a:rPr>
              <a:t>.</a:t>
            </a:r>
            <a:endParaRPr>
              <a:solidFill>
                <a:schemeClr val="dk1"/>
              </a:solidFill>
            </a:endParaRPr>
          </a:p>
          <a:p>
            <a:pPr indent="0" lvl="0" marL="0" rtl="0" algn="l">
              <a:spcBef>
                <a:spcPts val="1000"/>
              </a:spcBef>
              <a:spcAft>
                <a:spcPts val="0"/>
              </a:spcAft>
              <a:buNone/>
            </a:pPr>
            <a:r>
              <a:t/>
            </a:r>
            <a:endParaRPr>
              <a:solidFill>
                <a:schemeClr val="dk1"/>
              </a:solidFill>
            </a:endParaRPr>
          </a:p>
        </p:txBody>
      </p:sp>
      <p:pic>
        <p:nvPicPr>
          <p:cNvPr id="192" name="Google Shape;192;p33"/>
          <p:cNvPicPr preferRelativeResize="0"/>
          <p:nvPr/>
        </p:nvPicPr>
        <p:blipFill>
          <a:blip r:embed="rId3">
            <a:alphaModFix/>
          </a:blip>
          <a:stretch>
            <a:fillRect/>
          </a:stretch>
        </p:blipFill>
        <p:spPr>
          <a:xfrm>
            <a:off x="456950" y="1447649"/>
            <a:ext cx="7768074" cy="2036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Acetalių panaudojimas</a:t>
            </a:r>
            <a:endParaRPr/>
          </a:p>
        </p:txBody>
      </p:sp>
      <p:sp>
        <p:nvSpPr>
          <p:cNvPr id="198" name="Google Shape;198;p34"/>
          <p:cNvSpPr txBox="1"/>
          <p:nvPr>
            <p:ph idx="1" type="body"/>
          </p:nvPr>
        </p:nvSpPr>
        <p:spPr>
          <a:xfrm>
            <a:off x="311700" y="636725"/>
            <a:ext cx="8520600" cy="4326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
                <a:solidFill>
                  <a:schemeClr val="dk1"/>
                </a:solidFill>
              </a:rPr>
              <a:t>Iš acetalių gamina labai patvarius </a:t>
            </a:r>
            <a:r>
              <a:rPr b="1" lang="en">
                <a:solidFill>
                  <a:schemeClr val="dk1"/>
                </a:solidFill>
              </a:rPr>
              <a:t>termoplastikus</a:t>
            </a:r>
            <a:r>
              <a:rPr lang="en">
                <a:solidFill>
                  <a:schemeClr val="dk1"/>
                </a:solidFill>
              </a:rPr>
              <a:t>, t. y. tokius plastikus, kuriuos galima išlydyti ir iš jų vėl kažką pagaminti.</a:t>
            </a:r>
            <a:endParaRPr>
              <a:solidFill>
                <a:schemeClr val="dk1"/>
              </a:solidFill>
            </a:endParaRPr>
          </a:p>
          <a:p>
            <a:pPr indent="0" lvl="0" marL="0" rtl="0" algn="just">
              <a:spcBef>
                <a:spcPts val="0"/>
              </a:spcBef>
              <a:spcAft>
                <a:spcPts val="0"/>
              </a:spcAft>
              <a:buClr>
                <a:schemeClr val="dk1"/>
              </a:buClr>
              <a:buSzPts val="1100"/>
              <a:buFont typeface="Arial"/>
              <a:buNone/>
            </a:pPr>
            <a:r>
              <a:rPr lang="en" u="sng">
                <a:solidFill>
                  <a:schemeClr val="dk1"/>
                </a:solidFill>
              </a:rPr>
              <a:t>Iš acetalių pagamintas plastikai yra:</a:t>
            </a:r>
            <a:endParaRPr u="sng">
              <a:solidFill>
                <a:schemeClr val="dk1"/>
              </a:solidFill>
            </a:endParaRPr>
          </a:p>
          <a:p>
            <a:pPr indent="-342900" lvl="0" marL="457200" rtl="0" algn="just">
              <a:spcBef>
                <a:spcPts val="0"/>
              </a:spcBef>
              <a:spcAft>
                <a:spcPts val="0"/>
              </a:spcAft>
              <a:buClr>
                <a:schemeClr val="dk1"/>
              </a:buClr>
              <a:buSzPts val="1800"/>
              <a:buChar char="●"/>
            </a:pPr>
            <a:r>
              <a:rPr lang="en">
                <a:solidFill>
                  <a:schemeClr val="dk1"/>
                </a:solidFill>
              </a:rPr>
              <a:t>Tvirti, kieti, atsparūs mechaniniam </a:t>
            </a:r>
            <a:r>
              <a:rPr lang="en">
                <a:solidFill>
                  <a:schemeClr val="dk1"/>
                </a:solidFill>
              </a:rPr>
              <a:t>nusidėvėjimui</a:t>
            </a:r>
            <a:endParaRPr>
              <a:solidFill>
                <a:schemeClr val="dk1"/>
              </a:solidFill>
            </a:endParaRPr>
          </a:p>
          <a:p>
            <a:pPr indent="-342900" lvl="0" marL="457200" rtl="0" algn="just">
              <a:spcBef>
                <a:spcPts val="0"/>
              </a:spcBef>
              <a:spcAft>
                <a:spcPts val="0"/>
              </a:spcAft>
              <a:buClr>
                <a:schemeClr val="dk1"/>
              </a:buClr>
              <a:buSzPts val="1800"/>
              <a:buChar char="●"/>
            </a:pPr>
            <a:r>
              <a:rPr lang="en">
                <a:solidFill>
                  <a:schemeClr val="dk1"/>
                </a:solidFill>
              </a:rPr>
              <a:t>Mažai plečiasi nuo šilumos</a:t>
            </a:r>
            <a:endParaRPr>
              <a:solidFill>
                <a:schemeClr val="dk1"/>
              </a:solidFill>
            </a:endParaRPr>
          </a:p>
          <a:p>
            <a:pPr indent="-342900" lvl="0" marL="457200" rtl="0" algn="just">
              <a:spcBef>
                <a:spcPts val="0"/>
              </a:spcBef>
              <a:spcAft>
                <a:spcPts val="0"/>
              </a:spcAft>
              <a:buClr>
                <a:schemeClr val="dk1"/>
              </a:buClr>
              <a:buSzPts val="1800"/>
              <a:buChar char="●"/>
            </a:pPr>
            <a:r>
              <a:rPr lang="en">
                <a:solidFill>
                  <a:schemeClr val="dk1"/>
                </a:solidFill>
              </a:rPr>
              <a:t>Atsparūs korozijai ir aplinkos poveikiui</a:t>
            </a:r>
            <a:endParaRPr>
              <a:solidFill>
                <a:schemeClr val="dk1"/>
              </a:solidFill>
            </a:endParaRPr>
          </a:p>
          <a:p>
            <a:pPr indent="-342900" lvl="0" marL="457200" rtl="0" algn="just">
              <a:spcBef>
                <a:spcPts val="0"/>
              </a:spcBef>
              <a:spcAft>
                <a:spcPts val="0"/>
              </a:spcAft>
              <a:buClr>
                <a:schemeClr val="dk1"/>
              </a:buClr>
              <a:buSzPts val="1800"/>
              <a:buChar char="●"/>
            </a:pPr>
            <a:r>
              <a:rPr lang="en">
                <a:solidFill>
                  <a:schemeClr val="dk1"/>
                </a:solidFill>
              </a:rPr>
              <a:t>Tinka sąlyčiui su maistu</a:t>
            </a:r>
            <a:endParaRPr>
              <a:solidFill>
                <a:schemeClr val="dk1"/>
              </a:solidFill>
            </a:endParaRPr>
          </a:p>
        </p:txBody>
      </p:sp>
      <p:pic>
        <p:nvPicPr>
          <p:cNvPr id="199" name="Google Shape;199;p34"/>
          <p:cNvPicPr preferRelativeResize="0"/>
          <p:nvPr/>
        </p:nvPicPr>
        <p:blipFill>
          <a:blip r:embed="rId3">
            <a:alphaModFix/>
          </a:blip>
          <a:stretch>
            <a:fillRect/>
          </a:stretch>
        </p:blipFill>
        <p:spPr>
          <a:xfrm>
            <a:off x="6266750" y="2571759"/>
            <a:ext cx="2185424" cy="2255040"/>
          </a:xfrm>
          <a:prstGeom prst="rect">
            <a:avLst/>
          </a:prstGeom>
          <a:noFill/>
          <a:ln>
            <a:noFill/>
          </a:ln>
        </p:spPr>
      </p:pic>
      <p:pic>
        <p:nvPicPr>
          <p:cNvPr id="200" name="Google Shape;200;p34"/>
          <p:cNvPicPr preferRelativeResize="0"/>
          <p:nvPr/>
        </p:nvPicPr>
        <p:blipFill>
          <a:blip r:embed="rId4">
            <a:alphaModFix/>
          </a:blip>
          <a:stretch>
            <a:fillRect/>
          </a:stretch>
        </p:blipFill>
        <p:spPr>
          <a:xfrm>
            <a:off x="356199" y="3177853"/>
            <a:ext cx="2521076" cy="1429770"/>
          </a:xfrm>
          <a:prstGeom prst="rect">
            <a:avLst/>
          </a:prstGeom>
          <a:noFill/>
          <a:ln>
            <a:noFill/>
          </a:ln>
        </p:spPr>
      </p:pic>
      <p:pic>
        <p:nvPicPr>
          <p:cNvPr id="201" name="Google Shape;201;p34"/>
          <p:cNvPicPr preferRelativeResize="0"/>
          <p:nvPr/>
        </p:nvPicPr>
        <p:blipFill>
          <a:blip r:embed="rId5">
            <a:alphaModFix/>
          </a:blip>
          <a:stretch>
            <a:fillRect/>
          </a:stretch>
        </p:blipFill>
        <p:spPr>
          <a:xfrm>
            <a:off x="3460224" y="3107903"/>
            <a:ext cx="2357338" cy="1718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Aldehidų reakcija su vandenilio cianidu</a:t>
            </a:r>
            <a:endParaRPr/>
          </a:p>
        </p:txBody>
      </p:sp>
      <p:sp>
        <p:nvSpPr>
          <p:cNvPr id="207" name="Google Shape;207;p35"/>
          <p:cNvSpPr txBox="1"/>
          <p:nvPr>
            <p:ph idx="1" type="body"/>
          </p:nvPr>
        </p:nvSpPr>
        <p:spPr>
          <a:xfrm>
            <a:off x="311700" y="636725"/>
            <a:ext cx="8520600" cy="4326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
                <a:solidFill>
                  <a:schemeClr val="dk1"/>
                </a:solidFill>
              </a:rPr>
              <a:t>Kaip buvo minėta, a</a:t>
            </a:r>
            <a:r>
              <a:rPr lang="en">
                <a:solidFill>
                  <a:schemeClr val="dk1"/>
                </a:solidFill>
              </a:rPr>
              <a:t>ldehidų karbonilo –C=O grupė yra polinė, todėl ją gali atakuoti nukleofilai. Prisiminkite, kad nukleofilai visuomet turi laisvų elektronų porų, kuriomis jie gali pasidalinti su atomais, kuriems trūksta elektronų.</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Vienas iš nukleofilų, galinčių prisijungti prie karbonilo grupės C atomo, yra cianido jonas CN</a:t>
            </a:r>
            <a:r>
              <a:rPr baseline="30000" lang="en">
                <a:solidFill>
                  <a:schemeClr val="dk1"/>
                </a:solidFill>
              </a:rPr>
              <a:t>–</a:t>
            </a:r>
            <a:r>
              <a:rPr lang="en">
                <a:solidFill>
                  <a:schemeClr val="dk1"/>
                </a:solidFill>
              </a:rPr>
              <a:t>. Vandenilio cianidas HCN yra labai nuodingos dujos, dėl to reakcija yra atliekama su parūgštintu NaCN tirpalu. Vis dėlto reakcija reikalauja ypatingo saugumo, nes šis tirpalas irgi yra labai nuodingas.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Bendroji reakcijos lygtis: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p:txBody>
      </p:sp>
      <p:pic>
        <p:nvPicPr>
          <p:cNvPr id="208" name="Google Shape;208;p35"/>
          <p:cNvPicPr preferRelativeResize="0"/>
          <p:nvPr/>
        </p:nvPicPr>
        <p:blipFill>
          <a:blip r:embed="rId3">
            <a:alphaModFix/>
          </a:blip>
          <a:stretch>
            <a:fillRect/>
          </a:stretch>
        </p:blipFill>
        <p:spPr>
          <a:xfrm>
            <a:off x="381025" y="3314970"/>
            <a:ext cx="5213676" cy="1496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t>
            </a:r>
            <a:r>
              <a:rPr lang="en"/>
              <a:t>ukleofilinio j</a:t>
            </a:r>
            <a:r>
              <a:rPr lang="en"/>
              <a:t>ungimosi reakcijos (А</a:t>
            </a:r>
            <a:r>
              <a:rPr baseline="-25000" lang="en"/>
              <a:t>N</a:t>
            </a:r>
            <a:r>
              <a:rPr lang="en"/>
              <a:t>) mechanizmas</a:t>
            </a:r>
            <a:endParaRPr/>
          </a:p>
        </p:txBody>
      </p:sp>
      <p:sp>
        <p:nvSpPr>
          <p:cNvPr id="214" name="Google Shape;214;p36"/>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just">
              <a:spcBef>
                <a:spcPts val="1000"/>
              </a:spcBef>
              <a:spcAft>
                <a:spcPts val="0"/>
              </a:spcAft>
              <a:buNone/>
            </a:pPr>
            <a:r>
              <a:rPr b="1" lang="en">
                <a:solidFill>
                  <a:schemeClr val="dk1"/>
                </a:solidFill>
              </a:rPr>
              <a:t>Aldehido nukleofilinio jungimosi reakcijos su vandenilio cianidu mechanizmą sudaro dvi stadijos:</a:t>
            </a:r>
            <a:endParaRPr b="1">
              <a:solidFill>
                <a:schemeClr val="dk1"/>
              </a:solidFill>
            </a:endParaRPr>
          </a:p>
          <a:p>
            <a:pPr indent="0" lvl="0" marL="0" rtl="0" algn="l">
              <a:spcBef>
                <a:spcPts val="0"/>
              </a:spcBef>
              <a:spcAft>
                <a:spcPts val="0"/>
              </a:spcAft>
              <a:buNone/>
            </a:pPr>
            <a:r>
              <a:rPr lang="en">
                <a:solidFill>
                  <a:schemeClr val="dk1"/>
                </a:solidFill>
              </a:rPr>
              <a:t>1. </a:t>
            </a:r>
            <a:r>
              <a:rPr lang="en">
                <a:solidFill>
                  <a:schemeClr val="dk1"/>
                </a:solidFill>
              </a:rPr>
              <a:t>Nukleofilinė cianido ataka</a:t>
            </a:r>
            <a:endParaRPr>
              <a:solidFill>
                <a:schemeClr val="dk1"/>
              </a:solidFill>
            </a:endParaRPr>
          </a:p>
          <a:p>
            <a:pPr indent="0" lvl="0" marL="0" rtl="0" algn="l">
              <a:spcBef>
                <a:spcPts val="0"/>
              </a:spcBef>
              <a:spcAft>
                <a:spcPts val="0"/>
              </a:spcAft>
              <a:buNone/>
            </a:pPr>
            <a:r>
              <a:rPr lang="en">
                <a:solidFill>
                  <a:schemeClr val="dk1"/>
                </a:solidFill>
              </a:rPr>
              <a:t>2. Protonizacija</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7"/>
          <p:cNvPicPr preferRelativeResize="0"/>
          <p:nvPr/>
        </p:nvPicPr>
        <p:blipFill>
          <a:blip r:embed="rId3">
            <a:alphaModFix/>
          </a:blip>
          <a:stretch>
            <a:fillRect/>
          </a:stretch>
        </p:blipFill>
        <p:spPr>
          <a:xfrm>
            <a:off x="461225" y="2214700"/>
            <a:ext cx="6196251" cy="1945400"/>
          </a:xfrm>
          <a:prstGeom prst="rect">
            <a:avLst/>
          </a:prstGeom>
          <a:noFill/>
          <a:ln>
            <a:noFill/>
          </a:ln>
        </p:spPr>
      </p:pic>
      <p:sp>
        <p:nvSpPr>
          <p:cNvPr id="220" name="Google Shape;220;p37"/>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 </a:t>
            </a:r>
            <a:r>
              <a:rPr lang="en"/>
              <a:t>Nukleofilinė cianido ataka</a:t>
            </a:r>
            <a:endParaRPr/>
          </a:p>
        </p:txBody>
      </p:sp>
      <p:sp>
        <p:nvSpPr>
          <p:cNvPr id="221" name="Google Shape;221;p37"/>
          <p:cNvSpPr txBox="1"/>
          <p:nvPr>
            <p:ph idx="1" type="body"/>
          </p:nvPr>
        </p:nvSpPr>
        <p:spPr>
          <a:xfrm>
            <a:off x="311700" y="661725"/>
            <a:ext cx="8520600" cy="1223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Reagentų tirpale esantys cianido jonai CN</a:t>
            </a:r>
            <a:r>
              <a:rPr baseline="30000" lang="en">
                <a:solidFill>
                  <a:schemeClr val="dk1"/>
                </a:solidFill>
              </a:rPr>
              <a:t>–</a:t>
            </a:r>
            <a:r>
              <a:rPr lang="en">
                <a:solidFill>
                  <a:schemeClr val="dk1"/>
                </a:solidFill>
              </a:rPr>
              <a:t> atakuoja dalinai teigiamą karbonilo –C=O grupės C atomą.</a:t>
            </a:r>
            <a:endParaRPr>
              <a:solidFill>
                <a:schemeClr val="dk1"/>
              </a:solidFill>
            </a:endParaRPr>
          </a:p>
          <a:p>
            <a:pPr indent="0" lvl="0" marL="0" rtl="0" algn="l">
              <a:spcBef>
                <a:spcPts val="1000"/>
              </a:spcBef>
              <a:spcAft>
                <a:spcPts val="0"/>
              </a:spcAft>
              <a:buNone/>
            </a:pPr>
            <a:r>
              <a:t/>
            </a:r>
            <a:endParaRPr>
              <a:solidFill>
                <a:schemeClr val="dk1"/>
              </a:solidFill>
            </a:endParaRPr>
          </a:p>
        </p:txBody>
      </p:sp>
      <p:sp>
        <p:nvSpPr>
          <p:cNvPr id="222" name="Google Shape;222;p37"/>
          <p:cNvSpPr txBox="1"/>
          <p:nvPr/>
        </p:nvSpPr>
        <p:spPr>
          <a:xfrm>
            <a:off x="358150" y="1358800"/>
            <a:ext cx="2373000" cy="85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400">
                <a:solidFill>
                  <a:srgbClr val="FF0000"/>
                </a:solidFill>
              </a:rPr>
              <a:t>→</a:t>
            </a:r>
            <a:r>
              <a:rPr lang="en" sz="1600">
                <a:solidFill>
                  <a:srgbClr val="000000"/>
                </a:solidFill>
              </a:rPr>
              <a:t> </a:t>
            </a:r>
            <a:r>
              <a:rPr lang="en" sz="1600">
                <a:solidFill>
                  <a:srgbClr val="FF0000"/>
                </a:solidFill>
              </a:rPr>
              <a:t>rodyklė rodo dviejų elektronų judėjimo kryptį</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2</a:t>
            </a:r>
            <a:r>
              <a:rPr lang="en"/>
              <a:t>. </a:t>
            </a:r>
            <a:r>
              <a:rPr lang="en"/>
              <a:t>Protonizacija</a:t>
            </a:r>
            <a:endParaRPr/>
          </a:p>
        </p:txBody>
      </p:sp>
      <p:sp>
        <p:nvSpPr>
          <p:cNvPr id="228" name="Google Shape;228;p38"/>
          <p:cNvSpPr txBox="1"/>
          <p:nvPr>
            <p:ph idx="1" type="body"/>
          </p:nvPr>
        </p:nvSpPr>
        <p:spPr>
          <a:xfrm>
            <a:off x="311700" y="661725"/>
            <a:ext cx="8520600" cy="437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solidFill>
                  <a:schemeClr val="dk1"/>
                </a:solidFill>
              </a:rPr>
              <a:t>Kadangi reakcija vyksta rūgštinėje terpėje, vandenilio jonas H</a:t>
            </a:r>
            <a:r>
              <a:rPr baseline="30000" lang="en">
                <a:solidFill>
                  <a:schemeClr val="dk1"/>
                </a:solidFill>
              </a:rPr>
              <a:t>+</a:t>
            </a:r>
            <a:r>
              <a:rPr lang="en">
                <a:solidFill>
                  <a:schemeClr val="dk1"/>
                </a:solidFill>
              </a:rPr>
              <a:t> (protonas) prisijungia prie O laisvosios elektronų poros.</a:t>
            </a:r>
            <a:endParaRPr>
              <a:solidFill>
                <a:schemeClr val="dk1"/>
              </a:solidFill>
            </a:endParaRPr>
          </a:p>
          <a:p>
            <a:pPr indent="0" lvl="0" marL="0" rtl="0" algn="just">
              <a:spcBef>
                <a:spcPts val="0"/>
              </a:spcBef>
              <a:spcAft>
                <a:spcPts val="0"/>
              </a:spcAft>
              <a:buNone/>
            </a:pPr>
            <a:r>
              <a:rPr lang="en">
                <a:solidFill>
                  <a:schemeClr val="dk1"/>
                </a:solidFill>
              </a:rPr>
              <a:t>Susidaręs produktas vadinamas </a:t>
            </a:r>
            <a:r>
              <a:rPr b="1" lang="en">
                <a:solidFill>
                  <a:schemeClr val="dk1"/>
                </a:solidFill>
              </a:rPr>
              <a:t>hidroksinitrilu</a:t>
            </a:r>
            <a:r>
              <a:rPr lang="en">
                <a:solidFill>
                  <a:schemeClr val="dk1"/>
                </a:solidFill>
              </a:rPr>
              <a:t> arba </a:t>
            </a:r>
            <a:r>
              <a:rPr b="1" lang="en">
                <a:solidFill>
                  <a:schemeClr val="dk1"/>
                </a:solidFill>
              </a:rPr>
              <a:t>cianohidrinu</a:t>
            </a:r>
            <a:r>
              <a:rPr lang="en">
                <a:solidFill>
                  <a:schemeClr val="dk1"/>
                </a:solidFill>
              </a:rPr>
              <a:t>.</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en">
                <a:solidFill>
                  <a:schemeClr val="dk1"/>
                </a:solidFill>
              </a:rPr>
              <a:t>Susidariusį junginį lengva paversti nitrilu CH</a:t>
            </a:r>
            <a:r>
              <a:rPr baseline="-25000" lang="en">
                <a:solidFill>
                  <a:schemeClr val="dk1"/>
                </a:solidFill>
              </a:rPr>
              <a:t>3</a:t>
            </a:r>
            <a:r>
              <a:rPr lang="en">
                <a:solidFill>
                  <a:schemeClr val="dk1"/>
                </a:solidFill>
              </a:rPr>
              <a:t>–CN, kuris naudojamas kaip žaliava, pramonėje, gaminant karboksirūgštis, aminus ir kitus junginius. Nitriluose tarp C ir N atomų yra trigubasis ryšys –C≡N.</a:t>
            </a:r>
            <a:endParaRPr>
              <a:solidFill>
                <a:schemeClr val="dk1"/>
              </a:solidFill>
            </a:endParaRPr>
          </a:p>
        </p:txBody>
      </p:sp>
      <p:pic>
        <p:nvPicPr>
          <p:cNvPr id="229" name="Google Shape;229;p38"/>
          <p:cNvPicPr preferRelativeResize="0"/>
          <p:nvPr/>
        </p:nvPicPr>
        <p:blipFill>
          <a:blip r:embed="rId3">
            <a:alphaModFix/>
          </a:blip>
          <a:stretch>
            <a:fillRect/>
          </a:stretch>
        </p:blipFill>
        <p:spPr>
          <a:xfrm>
            <a:off x="360950" y="1724625"/>
            <a:ext cx="5684924" cy="1957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Rekomendacijos</a:t>
            </a:r>
            <a:r>
              <a:rPr lang="en"/>
              <a:t> pamokai</a:t>
            </a:r>
            <a:endParaRPr/>
          </a:p>
        </p:txBody>
      </p:sp>
      <p:sp>
        <p:nvSpPr>
          <p:cNvPr id="235" name="Google Shape;235;p39"/>
          <p:cNvSpPr txBox="1"/>
          <p:nvPr>
            <p:ph idx="1" type="body"/>
          </p:nvPr>
        </p:nvSpPr>
        <p:spPr>
          <a:xfrm>
            <a:off x="311700" y="772050"/>
            <a:ext cx="8520600" cy="3920400"/>
          </a:xfrm>
          <a:prstGeom prst="rect">
            <a:avLst/>
          </a:prstGeom>
        </p:spPr>
        <p:txBody>
          <a:bodyPr anchorCtr="0" anchor="t" bIns="91425" lIns="91425" spcFirstLastPara="1" rIns="91425" wrap="square" tIns="91425">
            <a:normAutofit/>
          </a:bodyPr>
          <a:lstStyle/>
          <a:p>
            <a:pPr indent="0" lvl="0" marL="0" rtl="0" algn="just">
              <a:spcBef>
                <a:spcPts val="1000"/>
              </a:spcBef>
              <a:spcAft>
                <a:spcPts val="0"/>
              </a:spcAft>
              <a:buClr>
                <a:schemeClr val="dk1"/>
              </a:buClr>
              <a:buSzPts val="1100"/>
              <a:buFont typeface="Arial"/>
              <a:buNone/>
            </a:pPr>
            <a:r>
              <a:rPr lang="en">
                <a:solidFill>
                  <a:schemeClr val="dk1"/>
                </a:solidFill>
              </a:rPr>
              <a:t>1. Rekomenduojama pamoką pradėti nuo ryšių tipų prisiminimo. Mokantis mechanizmus, mokiniams svarbu suprasti, kokie ryšiai (poliniai, nepoliniai) jungia atomus molekulėje, tuomet surasti, kurios reagentų dalelių vietos galėtų reaguoti, galiausiai – nustatyti, kaip nutrūksta ryšys (homolitiškai ar heterolitiškai) ir kokios dalelės susidaro. </a:t>
            </a:r>
            <a:endParaRPr>
              <a:solidFill>
                <a:schemeClr val="dk1"/>
              </a:solidFill>
            </a:endParaRPr>
          </a:p>
          <a:p>
            <a:pPr indent="0" lvl="0" marL="0" rtl="0" algn="just">
              <a:spcBef>
                <a:spcPts val="1000"/>
              </a:spcBef>
              <a:spcAft>
                <a:spcPts val="0"/>
              </a:spcAft>
              <a:buClr>
                <a:schemeClr val="dk1"/>
              </a:buClr>
              <a:buSzPts val="1100"/>
              <a:buFont typeface="Arial"/>
              <a:buNone/>
            </a:pPr>
            <a:r>
              <a:rPr lang="en">
                <a:solidFill>
                  <a:schemeClr val="dk1"/>
                </a:solidFill>
              </a:rPr>
              <a:t>2. Prieš aiškinant mechanizmą, rekomenduojama užrašyti bendrąją reakcijos lygtį, kad mokiniams būtų aišku, koks galutinis produktas turi susidaryti.</a:t>
            </a:r>
            <a:endParaRPr>
              <a:solidFill>
                <a:schemeClr val="dk1"/>
              </a:solidFill>
            </a:endParaRPr>
          </a:p>
          <a:p>
            <a:pPr indent="0" lvl="0" marL="0" rtl="0" algn="just">
              <a:spcBef>
                <a:spcPts val="1000"/>
              </a:spcBef>
              <a:spcAft>
                <a:spcPts val="0"/>
              </a:spcAft>
              <a:buClr>
                <a:schemeClr val="dk1"/>
              </a:buClr>
              <a:buSzPts val="1100"/>
              <a:buFont typeface="Arial"/>
              <a:buNone/>
            </a:pPr>
            <a:r>
              <a:rPr lang="en">
                <a:solidFill>
                  <a:schemeClr val="dk1"/>
                </a:solidFill>
              </a:rPr>
              <a:t>3. Svarbu, kad mokiniai gerai suprastų, kuo skiriasi radikalinis, elektrofilinis ir nukleofilinis mechanizmai. Lengviau suprasti skirtumą tarp šių mechanizmų, rašant Luiso formules, nes jose matosi kaip pasiskirsto elektronai ir kaip susidaro radikalai bei karbokatijonai.</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Nuorodos pamokai</a:t>
            </a:r>
            <a:endParaRPr/>
          </a:p>
        </p:txBody>
      </p:sp>
      <p:sp>
        <p:nvSpPr>
          <p:cNvPr id="241" name="Google Shape;241;p40"/>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rPr>
              <a:t>1. Pirminių halogenalkanų reakcijos su šarmais nukleofilinio pakeitimo mechanizmo paaiškinimas (anglų k.)</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https://youtu.be/hri0ig1nW3M?si=f24LOzbsjxrRzLbf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Aldehidų reakcijos su alkoholiais nukleofilinio jungimosi mechanizmo paaiškinimas, kai susidaro hemiacetaliai ir acetaliai (anglų k.)</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https://youtu.be/nIt3l0UTgjQ?si=ikWaKdh6HweTmCoL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 Aldehidų reakcijos su cianidais nukleofilinio jungimosi mechanizmo paaiškinimas (anglų k.)</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5"/>
              </a:rPr>
              <a:t>https://youtu.be/XF5BTk-iUHk?si=XGjqS6t6534Bw32i</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planas</a:t>
            </a:r>
            <a:endParaRPr/>
          </a:p>
        </p:txBody>
      </p:sp>
      <p:sp>
        <p:nvSpPr>
          <p:cNvPr id="67" name="Google Shape;67;p1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Cheminė reakcija ir reakcijos mechanizmas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Nukleofilinio pakeitimo reakcijos mechanizmas S</a:t>
            </a:r>
            <a:r>
              <a:rPr baseline="-25000" lang="en">
                <a:solidFill>
                  <a:schemeClr val="dk1"/>
                </a:solidFill>
              </a:rPr>
              <a:t>N</a:t>
            </a:r>
            <a:endParaRPr baseline="-25000">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Halogenalkanų reakcijos su šarmų vandeniniais tirpalais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Nukleofilinio jungimosi reakcijos mechanizmas A</a:t>
            </a:r>
            <a:r>
              <a:rPr baseline="-25000" lang="en">
                <a:solidFill>
                  <a:schemeClr val="dk1"/>
                </a:solidFill>
              </a:rPr>
              <a:t>N</a:t>
            </a:r>
            <a:endParaRPr baseline="-25000">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Aldehidų reakcijos su pirminiu alkoholiu ir vandenilio cianidu</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Cheminė reakcija ir reakcijos mechanizmas</a:t>
            </a:r>
            <a:endParaRPr/>
          </a:p>
        </p:txBody>
      </p:sp>
      <p:sp>
        <p:nvSpPr>
          <p:cNvPr id="73" name="Google Shape;73;p16"/>
          <p:cNvSpPr txBox="1"/>
          <p:nvPr>
            <p:ph idx="1" type="body"/>
          </p:nvPr>
        </p:nvSpPr>
        <p:spPr>
          <a:xfrm>
            <a:off x="311700" y="743550"/>
            <a:ext cx="8520600" cy="365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b="1" lang="en">
                <a:solidFill>
                  <a:schemeClr val="dk1"/>
                </a:solidFill>
              </a:rPr>
              <a:t>Cheminė reakcija </a:t>
            </a:r>
            <a:r>
              <a:rPr lang="en">
                <a:solidFill>
                  <a:schemeClr val="dk1"/>
                </a:solidFill>
              </a:rPr>
              <a:t>–</a:t>
            </a:r>
            <a:r>
              <a:rPr b="1" lang="en">
                <a:solidFill>
                  <a:schemeClr val="dk1"/>
                </a:solidFill>
              </a:rPr>
              <a:t> </a:t>
            </a:r>
            <a:r>
              <a:rPr lang="en">
                <a:solidFill>
                  <a:schemeClr val="dk1"/>
                </a:solidFill>
              </a:rPr>
              <a:t>tai procesas, kurio metu viena ar daugiau cheminių medžiagų (reagentų) virsta kitokios sudėties naujomis cheminėmis medžiagomis (produktais).</a:t>
            </a:r>
            <a:endParaRPr>
              <a:solidFill>
                <a:schemeClr val="dk1"/>
              </a:solidFill>
            </a:endParaRPr>
          </a:p>
          <a:p>
            <a:pPr indent="0" lvl="0" marL="0" rtl="0" algn="just">
              <a:spcBef>
                <a:spcPts val="1200"/>
              </a:spcBef>
              <a:spcAft>
                <a:spcPts val="0"/>
              </a:spcAft>
              <a:buClr>
                <a:schemeClr val="dk1"/>
              </a:buClr>
              <a:buSzPts val="1100"/>
              <a:buFont typeface="Arial"/>
              <a:buNone/>
            </a:pPr>
            <a:r>
              <a:rPr b="1" lang="en">
                <a:solidFill>
                  <a:schemeClr val="dk1"/>
                </a:solidFill>
              </a:rPr>
              <a:t>Cheminės reakcijos mechanizmas </a:t>
            </a:r>
            <a:r>
              <a:rPr lang="en">
                <a:solidFill>
                  <a:schemeClr val="dk1"/>
                </a:solidFill>
              </a:rPr>
              <a:t>– tai elementariųjų cheminių reakcijų seka, kurių metu reagentai virsta galutiniu produktai. </a:t>
            </a:r>
            <a:endParaRPr>
              <a:solidFill>
                <a:schemeClr val="dk1"/>
              </a:solidFill>
            </a:endParaRPr>
          </a:p>
          <a:p>
            <a:pPr indent="0" lvl="0" marL="0" rtl="0" algn="just">
              <a:spcBef>
                <a:spcPts val="1200"/>
              </a:spcBef>
              <a:spcAft>
                <a:spcPts val="0"/>
              </a:spcAft>
              <a:buClr>
                <a:schemeClr val="dk1"/>
              </a:buClr>
              <a:buSzPts val="1100"/>
              <a:buFont typeface="Arial"/>
              <a:buNone/>
            </a:pPr>
            <a:r>
              <a:rPr lang="en">
                <a:solidFill>
                  <a:schemeClr val="dk1"/>
                </a:solidFill>
              </a:rPr>
              <a:t>Mechanizmą sudaro viena ar kelios stadijų (pakopų), kuriose susidaro ir sureaguoja tarpinės dalelės, tokios kaip radikalai, karbokatijonai arba karboanijonai.</a:t>
            </a:r>
            <a:endParaRPr b="1">
              <a:solidFill>
                <a:schemeClr val="dk1"/>
              </a:solidFill>
            </a:endParaRPr>
          </a:p>
          <a:p>
            <a:pPr indent="0" lvl="0" marL="0" rtl="0" algn="l">
              <a:spcBef>
                <a:spcPts val="1200"/>
              </a:spcBef>
              <a:spcAft>
                <a:spcPts val="1200"/>
              </a:spcAft>
              <a:buNone/>
            </a:pPr>
            <a:r>
              <a:t/>
            </a:r>
            <a:endParaRPr baseline="-25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Mechanizmų klasifikacija</a:t>
            </a:r>
            <a:endParaRPr/>
          </a:p>
        </p:txBody>
      </p:sp>
      <p:sp>
        <p:nvSpPr>
          <p:cNvPr id="79" name="Google Shape;79;p17"/>
          <p:cNvSpPr txBox="1"/>
          <p:nvPr>
            <p:ph idx="1" type="body"/>
          </p:nvPr>
        </p:nvSpPr>
        <p:spPr>
          <a:xfrm>
            <a:off x="311700" y="666800"/>
            <a:ext cx="8520600" cy="420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chemeClr val="dk1"/>
                </a:solidFill>
              </a:rPr>
              <a:t>Organinėje chemijoje reakcijos skirstomos į tipus:</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Jungimosi (angl. </a:t>
            </a:r>
            <a:r>
              <a:rPr i="1" lang="en" sz="1700">
                <a:solidFill>
                  <a:schemeClr val="dk1"/>
                </a:solidFill>
              </a:rPr>
              <a:t>addition</a:t>
            </a:r>
            <a:r>
              <a:rPr lang="en" sz="1700">
                <a:solidFill>
                  <a:schemeClr val="dk1"/>
                </a:solidFill>
              </a:rPr>
              <a:t> – simbolis A)</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Pakeitimo arba pakaitų (angl. </a:t>
            </a:r>
            <a:r>
              <a:rPr i="1" lang="en" sz="1700">
                <a:solidFill>
                  <a:schemeClr val="dk1"/>
                </a:solidFill>
              </a:rPr>
              <a:t>substitution</a:t>
            </a:r>
            <a:r>
              <a:rPr lang="en" sz="1700">
                <a:solidFill>
                  <a:schemeClr val="dk1"/>
                </a:solidFill>
              </a:rPr>
              <a:t> – simbolis 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Eliminavimo arba atskėlimo (angl. </a:t>
            </a:r>
            <a:r>
              <a:rPr i="1" lang="en" sz="1700">
                <a:solidFill>
                  <a:schemeClr val="dk1"/>
                </a:solidFill>
              </a:rPr>
              <a:t>elimination</a:t>
            </a:r>
            <a:r>
              <a:rPr lang="en" sz="1700">
                <a:solidFill>
                  <a:schemeClr val="dk1"/>
                </a:solidFill>
              </a:rPr>
              <a:t> – simbolis 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Oksidacijos-redukcijos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Persigrupavimo</a:t>
            </a:r>
            <a:endParaRPr sz="1700">
              <a:solidFill>
                <a:schemeClr val="dk1"/>
              </a:solidFill>
            </a:endParaRPr>
          </a:p>
          <a:p>
            <a:pPr indent="0" lvl="0" marL="0" rtl="0" algn="l">
              <a:spcBef>
                <a:spcPts val="0"/>
              </a:spcBef>
              <a:spcAft>
                <a:spcPts val="0"/>
              </a:spcAft>
              <a:buNone/>
            </a:pPr>
            <a:r>
              <a:rPr b="1" lang="en" sz="1700">
                <a:solidFill>
                  <a:schemeClr val="dk1"/>
                </a:solidFill>
              </a:rPr>
              <a:t>Pagal atakuojančio reagento tipą organinės reakcijos gali būti:</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Radikalinės </a:t>
            </a:r>
            <a:r>
              <a:rPr lang="en" sz="1700">
                <a:solidFill>
                  <a:schemeClr val="dk1"/>
                </a:solidFill>
              </a:rPr>
              <a:t>(R)</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Elektrofilinės (E)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Nukleofilinės (N)</a:t>
            </a:r>
            <a:endParaRPr sz="1700">
              <a:solidFill>
                <a:schemeClr val="dk1"/>
              </a:solidFill>
            </a:endParaRPr>
          </a:p>
          <a:p>
            <a:pPr indent="0" lvl="0" marL="0" rtl="0" algn="l">
              <a:spcBef>
                <a:spcPts val="0"/>
              </a:spcBef>
              <a:spcAft>
                <a:spcPts val="0"/>
              </a:spcAft>
              <a:buNone/>
            </a:pPr>
            <a:r>
              <a:rPr b="1" lang="en" sz="1700">
                <a:solidFill>
                  <a:schemeClr val="dk1"/>
                </a:solidFill>
              </a:rPr>
              <a:t>Jungiant abi šias klasifikacijas sudaromi mechanizmų pavadinimai, pvz.:</a:t>
            </a:r>
            <a:endParaRPr b="1" sz="1700">
              <a:solidFill>
                <a:schemeClr val="dk1"/>
              </a:solidFill>
            </a:endParaRPr>
          </a:p>
          <a:p>
            <a:pPr indent="0" lvl="0" marL="0" rtl="0" algn="l">
              <a:spcBef>
                <a:spcPts val="0"/>
              </a:spcBef>
              <a:spcAft>
                <a:spcPts val="0"/>
              </a:spcAft>
              <a:buNone/>
            </a:pPr>
            <a:r>
              <a:rPr lang="en" sz="1700">
                <a:solidFill>
                  <a:schemeClr val="dk1"/>
                </a:solidFill>
              </a:rPr>
              <a:t>Nukleofilinio pakeitimo reakcija žymima S</a:t>
            </a:r>
            <a:r>
              <a:rPr baseline="-25000" lang="en" sz="1700">
                <a:solidFill>
                  <a:schemeClr val="dk1"/>
                </a:solidFill>
              </a:rPr>
              <a:t>N</a:t>
            </a:r>
            <a:r>
              <a:rPr lang="en" sz="1700">
                <a:solidFill>
                  <a:schemeClr val="dk1"/>
                </a:solidFill>
              </a:rPr>
              <a:t>.</a:t>
            </a:r>
            <a:endParaRPr sz="1700">
              <a:solidFill>
                <a:schemeClr val="dk1"/>
              </a:solidFill>
            </a:endParaRPr>
          </a:p>
          <a:p>
            <a:pPr indent="0" lvl="0" marL="0" rtl="0" algn="l">
              <a:spcBef>
                <a:spcPts val="0"/>
              </a:spcBef>
              <a:spcAft>
                <a:spcPts val="0"/>
              </a:spcAft>
              <a:buNone/>
            </a:pPr>
            <a:r>
              <a:rPr lang="en" sz="1700">
                <a:solidFill>
                  <a:schemeClr val="dk1"/>
                </a:solidFill>
              </a:rPr>
              <a:t>Nukleofilinio jungimosi reakcija žymima A</a:t>
            </a:r>
            <a:r>
              <a:rPr baseline="-25000" lang="en" sz="1700">
                <a:solidFill>
                  <a:schemeClr val="dk1"/>
                </a:solidFill>
              </a:rPr>
              <a:t>N</a:t>
            </a:r>
            <a:r>
              <a:rPr lang="en" sz="1700">
                <a:solidFill>
                  <a:schemeClr val="dk1"/>
                </a:solidFill>
              </a:rPr>
              <a:t>.</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sz="4500"/>
              <a:t>Nukleofilinio pakeitimo (S</a:t>
            </a:r>
            <a:r>
              <a:rPr baseline="-25000" lang="en" sz="4500"/>
              <a:t>N</a:t>
            </a:r>
            <a:r>
              <a:rPr lang="en" sz="4500"/>
              <a:t>) reakcijos mechanizmas</a:t>
            </a:r>
            <a:endParaRPr sz="4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Nukleofilas</a:t>
            </a:r>
            <a:endParaRPr/>
          </a:p>
        </p:txBody>
      </p:sp>
      <p:sp>
        <p:nvSpPr>
          <p:cNvPr id="90" name="Google Shape;90;p19"/>
          <p:cNvSpPr txBox="1"/>
          <p:nvPr>
            <p:ph idx="1" type="body"/>
          </p:nvPr>
        </p:nvSpPr>
        <p:spPr>
          <a:xfrm>
            <a:off x="311700" y="566550"/>
            <a:ext cx="8520600" cy="43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Nukleofilinio pakeitimo reakcijoje dalyvauja nukleofilai.</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just">
              <a:spcBef>
                <a:spcPts val="0"/>
              </a:spcBef>
              <a:spcAft>
                <a:spcPts val="0"/>
              </a:spcAft>
              <a:buNone/>
            </a:pPr>
            <a:r>
              <a:rPr b="1" lang="en">
                <a:solidFill>
                  <a:schemeClr val="dk1"/>
                </a:solidFill>
              </a:rPr>
              <a:t>Nukleofilas </a:t>
            </a:r>
            <a:r>
              <a:rPr lang="en">
                <a:solidFill>
                  <a:schemeClr val="dk1"/>
                </a:solidFill>
              </a:rPr>
              <a:t>– tai, dažniausiai, neigiamą arba dalinį neigiamą krūvį turinti dalelė, traukianti teigiamą arba dalinį teigiamą krūvį turinčias daleles. Nukleofilai visuomet turi bent vieną laisvą elektronų porą.</a:t>
            </a:r>
            <a:endParaRPr>
              <a:solidFill>
                <a:schemeClr val="dk1"/>
              </a:solidFill>
            </a:endParaRPr>
          </a:p>
          <a:p>
            <a:pPr indent="0" lvl="0" marL="0" rtl="0" algn="just">
              <a:spcBef>
                <a:spcPts val="0"/>
              </a:spcBef>
              <a:spcAft>
                <a:spcPts val="0"/>
              </a:spcAft>
              <a:buNone/>
            </a:pPr>
            <a:r>
              <a:rPr lang="en">
                <a:solidFill>
                  <a:schemeClr val="dk1"/>
                </a:solidFill>
              </a:rPr>
              <a:t>Organinių reakcijų mechanizmuose nukleofilas užrašomas su „</a:t>
            </a:r>
            <a:r>
              <a:rPr b="1" lang="en">
                <a:solidFill>
                  <a:schemeClr val="dk1"/>
                </a:solidFill>
              </a:rPr>
              <a:t>–</a:t>
            </a:r>
            <a:r>
              <a:rPr lang="en">
                <a:solidFill>
                  <a:schemeClr val="dk1"/>
                </a:solidFill>
              </a:rPr>
              <a:t>” ženklu. Neigiami angliavandenilių jonai vadinami </a:t>
            </a:r>
            <a:r>
              <a:rPr b="1" lang="en">
                <a:solidFill>
                  <a:schemeClr val="dk1"/>
                </a:solidFill>
              </a:rPr>
              <a:t>karboanijonais</a:t>
            </a:r>
            <a:r>
              <a:rPr lang="en">
                <a:solidFill>
                  <a:schemeClr val="dk1"/>
                </a:solidFill>
              </a:rPr>
              <a:t>, pvz., CH</a:t>
            </a:r>
            <a:r>
              <a:rPr baseline="-25000" lang="en">
                <a:solidFill>
                  <a:schemeClr val="dk1"/>
                </a:solidFill>
              </a:rPr>
              <a:t>3</a:t>
            </a:r>
            <a:r>
              <a:rPr b="1" baseline="30000" lang="en">
                <a:solidFill>
                  <a:schemeClr val="dk1"/>
                </a:solidFill>
              </a:rPr>
              <a:t>–</a:t>
            </a:r>
            <a:r>
              <a:rPr lang="en">
                <a:solidFill>
                  <a:schemeClr val="dk1"/>
                </a:solidFill>
              </a:rPr>
              <a:t>, CH</a:t>
            </a:r>
            <a:r>
              <a:rPr baseline="-25000" lang="en">
                <a:solidFill>
                  <a:schemeClr val="dk1"/>
                </a:solidFill>
              </a:rPr>
              <a:t>3</a:t>
            </a:r>
            <a:r>
              <a:rPr lang="en">
                <a:solidFill>
                  <a:schemeClr val="dk1"/>
                </a:solidFill>
              </a:rPr>
              <a:t>–CH</a:t>
            </a:r>
            <a:r>
              <a:rPr baseline="-25000" lang="en">
                <a:solidFill>
                  <a:schemeClr val="dk1"/>
                </a:solidFill>
              </a:rPr>
              <a:t>2</a:t>
            </a:r>
            <a:r>
              <a:rPr b="1" baseline="30000" lang="en">
                <a:solidFill>
                  <a:schemeClr val="dk1"/>
                </a:solidFill>
              </a:rPr>
              <a:t>–</a:t>
            </a:r>
            <a:r>
              <a:rPr lang="en">
                <a:solidFill>
                  <a:schemeClr val="dk1"/>
                </a:solidFill>
              </a:rPr>
              <a:t> ir kt.</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a:t>
            </a:r>
            <a:r>
              <a:rPr lang="en"/>
              <a:t>alogenalkanų reakcijos su šarmų vandeniniais tirpalais</a:t>
            </a:r>
            <a:endParaRPr/>
          </a:p>
        </p:txBody>
      </p:sp>
      <p:sp>
        <p:nvSpPr>
          <p:cNvPr id="96" name="Google Shape;96;p20"/>
          <p:cNvSpPr txBox="1"/>
          <p:nvPr>
            <p:ph idx="1" type="body"/>
          </p:nvPr>
        </p:nvSpPr>
        <p:spPr>
          <a:xfrm>
            <a:off x="311700" y="792075"/>
            <a:ext cx="8520600" cy="3776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
                <a:solidFill>
                  <a:schemeClr val="dk1"/>
                </a:solidFill>
              </a:rPr>
              <a:t>Halogenalkanai </a:t>
            </a:r>
            <a:r>
              <a:rPr lang="en">
                <a:solidFill>
                  <a:schemeClr val="dk1"/>
                </a:solidFill>
              </a:rPr>
              <a:t>– tai alkanų dariniai, kuriuose bent vienas H atomas yra pakeistas halogeno (F, Cl, Br, I) atomu.</a:t>
            </a:r>
            <a:endParaRPr>
              <a:solidFill>
                <a:schemeClr val="dk1"/>
              </a:solidFill>
            </a:endParaRPr>
          </a:p>
          <a:p>
            <a:pPr indent="0" lvl="0" marL="0" rtl="0" algn="just">
              <a:spcBef>
                <a:spcPts val="0"/>
              </a:spcBef>
              <a:spcAft>
                <a:spcPts val="0"/>
              </a:spcAft>
              <a:buNone/>
            </a:pPr>
            <a:r>
              <a:rPr lang="en">
                <a:solidFill>
                  <a:schemeClr val="dk1"/>
                </a:solidFill>
              </a:rPr>
              <a:t>Halogenalkanus veikiant šarmų vandeniniais tirpalais, susidaro alkoholiai.</a:t>
            </a:r>
            <a:endParaRPr>
              <a:solidFill>
                <a:schemeClr val="dk1"/>
              </a:solidFill>
            </a:endParaRPr>
          </a:p>
          <a:p>
            <a:pPr indent="0" lvl="0" marL="0" rtl="0" algn="just">
              <a:spcBef>
                <a:spcPts val="0"/>
              </a:spcBef>
              <a:spcAft>
                <a:spcPts val="0"/>
              </a:spcAft>
              <a:buNone/>
            </a:pPr>
            <a:r>
              <a:rPr b="1" lang="en">
                <a:solidFill>
                  <a:schemeClr val="dk1"/>
                </a:solidFill>
              </a:rPr>
              <a:t>Bendroji reakcijos lygtis sutrumpintosiomis struktūrinėmis formulėmis</a:t>
            </a:r>
            <a:endParaRPr b="1">
              <a:solidFill>
                <a:schemeClr val="dk1"/>
              </a:solidFill>
            </a:endParaRPr>
          </a:p>
          <a:p>
            <a:pPr indent="0" lvl="0" marL="0" rtl="0" algn="just">
              <a:spcBef>
                <a:spcPts val="0"/>
              </a:spcBef>
              <a:spcAft>
                <a:spcPts val="0"/>
              </a:spcAft>
              <a:buNone/>
            </a:pPr>
            <a:r>
              <a:rPr lang="en">
                <a:solidFill>
                  <a:schemeClr val="dk1"/>
                </a:solidFill>
              </a:rPr>
              <a:t>CH</a:t>
            </a:r>
            <a:r>
              <a:rPr baseline="-25000" lang="en">
                <a:solidFill>
                  <a:schemeClr val="dk1"/>
                </a:solidFill>
              </a:rPr>
              <a:t>3</a:t>
            </a:r>
            <a:r>
              <a:rPr lang="en">
                <a:solidFill>
                  <a:schemeClr val="dk1"/>
                </a:solidFill>
              </a:rPr>
              <a:t>–Cl + NaOH(aq)→ CH</a:t>
            </a:r>
            <a:r>
              <a:rPr baseline="-25000" lang="en">
                <a:solidFill>
                  <a:schemeClr val="dk1"/>
                </a:solidFill>
              </a:rPr>
              <a:t>3</a:t>
            </a:r>
            <a:r>
              <a:rPr lang="en">
                <a:solidFill>
                  <a:schemeClr val="dk1"/>
                </a:solidFill>
              </a:rPr>
              <a:t>–</a:t>
            </a:r>
            <a:r>
              <a:rPr lang="en">
                <a:solidFill>
                  <a:schemeClr val="dk1"/>
                </a:solidFill>
              </a:rPr>
              <a:t>OH + NaCl</a:t>
            </a:r>
            <a:endParaRPr b="1">
              <a:solidFill>
                <a:schemeClr val="dk1"/>
              </a:solidFill>
            </a:endParaRPr>
          </a:p>
          <a:p>
            <a:pPr indent="0" lvl="0" marL="0" rtl="0" algn="just">
              <a:spcBef>
                <a:spcPts val="0"/>
              </a:spcBef>
              <a:spcAft>
                <a:spcPts val="0"/>
              </a:spcAft>
              <a:buNone/>
            </a:pPr>
            <a:r>
              <a:rPr b="1" lang="en">
                <a:solidFill>
                  <a:schemeClr val="dk1"/>
                </a:solidFill>
              </a:rPr>
              <a:t>Bendroji reakcijos lygtis nesutrumpintosiomis struktūrinėmis formulėmis</a:t>
            </a:r>
            <a:endParaRPr b="1">
              <a:solidFill>
                <a:schemeClr val="dk1"/>
              </a:solidFill>
            </a:endParaRPr>
          </a:p>
        </p:txBody>
      </p:sp>
      <p:pic>
        <p:nvPicPr>
          <p:cNvPr id="97" name="Google Shape;97;p20"/>
          <p:cNvPicPr preferRelativeResize="0"/>
          <p:nvPr/>
        </p:nvPicPr>
        <p:blipFill>
          <a:blip r:embed="rId3">
            <a:alphaModFix/>
          </a:blip>
          <a:stretch>
            <a:fillRect/>
          </a:stretch>
        </p:blipFill>
        <p:spPr>
          <a:xfrm>
            <a:off x="311700" y="2907825"/>
            <a:ext cx="6466975" cy="187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510450" y="2731475"/>
            <a:ext cx="8321848" cy="1787925"/>
          </a:xfrm>
          <a:prstGeom prst="rect">
            <a:avLst/>
          </a:prstGeom>
          <a:noFill/>
          <a:ln>
            <a:noFill/>
          </a:ln>
        </p:spPr>
      </p:pic>
      <p:sp>
        <p:nvSpPr>
          <p:cNvPr id="103" name="Google Shape;103;p21"/>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t>
            </a:r>
            <a:r>
              <a:rPr lang="en"/>
              <a:t>ukleofilinio pakeitimo reakcijos (S</a:t>
            </a:r>
            <a:r>
              <a:rPr baseline="-25000" lang="en"/>
              <a:t>N</a:t>
            </a:r>
            <a:r>
              <a:rPr lang="en"/>
              <a:t>) mechanizmas</a:t>
            </a:r>
            <a:endParaRPr/>
          </a:p>
        </p:txBody>
      </p:sp>
      <p:sp>
        <p:nvSpPr>
          <p:cNvPr id="104" name="Google Shape;104;p21"/>
          <p:cNvSpPr txBox="1"/>
          <p:nvPr>
            <p:ph idx="1" type="body"/>
          </p:nvPr>
        </p:nvSpPr>
        <p:spPr>
          <a:xfrm>
            <a:off x="311700" y="706925"/>
            <a:ext cx="8520600" cy="259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Mechanizmą sudaro viena stadija.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Šioje reakcijoje toje pačioje stadijoje dalyvauja ir halogenalkanas, ir hidroksido jonas, dėl to ji vyksta pagal </a:t>
            </a:r>
            <a:r>
              <a:rPr b="1" lang="en">
                <a:solidFill>
                  <a:schemeClr val="dk1"/>
                </a:solidFill>
              </a:rPr>
              <a:t>S</a:t>
            </a:r>
            <a:r>
              <a:rPr b="1" baseline="-25000" lang="en">
                <a:solidFill>
                  <a:schemeClr val="dk1"/>
                </a:solidFill>
              </a:rPr>
              <a:t>N</a:t>
            </a:r>
            <a:r>
              <a:rPr b="1" lang="en">
                <a:solidFill>
                  <a:schemeClr val="dk1"/>
                </a:solidFill>
              </a:rPr>
              <a:t>2</a:t>
            </a:r>
            <a:r>
              <a:rPr lang="en">
                <a:solidFill>
                  <a:schemeClr val="dk1"/>
                </a:solidFill>
              </a:rPr>
              <a:t> mechanizmą.</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Mokykloje mokomasi tik pirminių halogenalkanų sąveikos su šarmų vandeniniais tirpalais. Visos šios reakcijos vyks pagal </a:t>
            </a:r>
            <a:r>
              <a:rPr lang="en">
                <a:solidFill>
                  <a:schemeClr val="dk1"/>
                </a:solidFill>
              </a:rPr>
              <a:t>S</a:t>
            </a:r>
            <a:r>
              <a:rPr baseline="-25000" lang="en">
                <a:solidFill>
                  <a:schemeClr val="dk1"/>
                </a:solidFill>
              </a:rPr>
              <a:t>N</a:t>
            </a:r>
            <a:r>
              <a:rPr lang="en">
                <a:solidFill>
                  <a:schemeClr val="dk1"/>
                </a:solidFill>
              </a:rPr>
              <a:t>2 mechanizmą.</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Šioje reakcijoje nukleofilas yra hidroksido OH</a:t>
            </a:r>
            <a:r>
              <a:rPr b="1" baseline="30000" lang="en">
                <a:solidFill>
                  <a:schemeClr val="dk1"/>
                </a:solidFill>
              </a:rPr>
              <a:t>–</a:t>
            </a:r>
            <a:r>
              <a:rPr b="1" lang="en">
                <a:solidFill>
                  <a:schemeClr val="dk1"/>
                </a:solidFill>
              </a:rPr>
              <a:t> jonas.</a:t>
            </a:r>
            <a:endParaRPr b="1">
              <a:solidFill>
                <a:schemeClr val="dk1"/>
              </a:solidFill>
            </a:endParaRPr>
          </a:p>
        </p:txBody>
      </p:sp>
      <p:sp>
        <p:nvSpPr>
          <p:cNvPr id="105" name="Google Shape;105;p21"/>
          <p:cNvSpPr txBox="1"/>
          <p:nvPr/>
        </p:nvSpPr>
        <p:spPr>
          <a:xfrm>
            <a:off x="3671625" y="4363300"/>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Tarpinis produktas</a:t>
            </a:r>
            <a:endParaRPr/>
          </a:p>
        </p:txBody>
      </p:sp>
      <p:sp>
        <p:nvSpPr>
          <p:cNvPr id="106" name="Google Shape;106;p21"/>
          <p:cNvSpPr txBox="1"/>
          <p:nvPr/>
        </p:nvSpPr>
        <p:spPr>
          <a:xfrm>
            <a:off x="451175" y="4370950"/>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8761D"/>
                </a:solidFill>
              </a:rPr>
              <a:t>Ryšys C–Cl yra polinis</a:t>
            </a:r>
            <a:endParaRPr sz="1700">
              <a:solidFill>
                <a:srgbClr val="38761D"/>
              </a:solidFill>
            </a:endParaRPr>
          </a:p>
        </p:txBody>
      </p:sp>
      <p:sp>
        <p:nvSpPr>
          <p:cNvPr id="107" name="Google Shape;107;p21"/>
          <p:cNvSpPr txBox="1"/>
          <p:nvPr/>
        </p:nvSpPr>
        <p:spPr>
          <a:xfrm>
            <a:off x="1524000" y="2511575"/>
            <a:ext cx="2373000" cy="72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000">
                <a:solidFill>
                  <a:srgbClr val="FF0000"/>
                </a:solidFill>
              </a:rPr>
              <a:t>→</a:t>
            </a:r>
            <a:r>
              <a:rPr lang="en" sz="1200">
                <a:solidFill>
                  <a:srgbClr val="000000"/>
                </a:solidFill>
              </a:rPr>
              <a:t> </a:t>
            </a:r>
            <a:r>
              <a:rPr lang="en" sz="1200">
                <a:solidFill>
                  <a:srgbClr val="FF0000"/>
                </a:solidFill>
              </a:rPr>
              <a:t>rodyklė rodo dviejų elektronų judėjimo kryptį</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AB2A08BB-93D6-4298-BC59-D05BFC87AEE5}"/>
</file>

<file path=customXml/itemProps2.xml><?xml version="1.0" encoding="utf-8"?>
<ds:datastoreItem xmlns:ds="http://schemas.openxmlformats.org/officeDocument/2006/customXml" ds:itemID="{D1300D6F-C38E-480B-AFA3-16486F535BCE}"/>
</file>

<file path=customXml/itemProps3.xml><?xml version="1.0" encoding="utf-8"?>
<ds:datastoreItem xmlns:ds="http://schemas.openxmlformats.org/officeDocument/2006/customXml" ds:itemID="{1EA05B0A-F9A7-4791-AA09-054FC625787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