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2" roundtripDataSignature="AMtx7misGihPJZXoVUuWHLvpl8DOkEsq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7C9BCB-6437-45DB-9627-DB26E3968D46}">
  <a:tblStyle styleId="{037C9BCB-6437-45DB-9627-DB26E3968D46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fill>
          <a:solidFill>
            <a:srgbClr val="CDD8FB"/>
          </a:solidFill>
        </a:fill>
      </a:tcStyle>
    </a:band1H>
    <a:band2H>
      <a:tcTxStyle/>
    </a:band2H>
    <a:band1V>
      <a:tcTxStyle/>
      <a:tcStyle>
        <a:fill>
          <a:solidFill>
            <a:srgbClr val="CDD8F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3" Type="http://schemas.openxmlformats.org/officeDocument/2006/relationships/slide" Target="slides/slide7.xml"/><Relationship Id="rId39" Type="http://schemas.openxmlformats.org/officeDocument/2006/relationships/slide" Target="slides/slide33.xml"/><Relationship Id="rId18" Type="http://schemas.openxmlformats.org/officeDocument/2006/relationships/slide" Target="slides/slide12.xml"/><Relationship Id="rId42" Type="http://customschemas.google.com/relationships/presentationmetadata" Target="metadata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viewProps" Target="viewProps.xml"/><Relationship Id="rId29" Type="http://schemas.openxmlformats.org/officeDocument/2006/relationships/slide" Target="slides/slide23.xml"/><Relationship Id="rId16" Type="http://schemas.openxmlformats.org/officeDocument/2006/relationships/slide" Target="slides/slide10.xml"/><Relationship Id="rId40" Type="http://schemas.openxmlformats.org/officeDocument/2006/relationships/slide" Target="slides/slide34.xml"/><Relationship Id="rId24" Type="http://schemas.openxmlformats.org/officeDocument/2006/relationships/slide" Target="slides/slide18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5" Type="http://schemas.openxmlformats.org/officeDocument/2006/relationships/customXml" Target="../customXml/item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31" Type="http://schemas.openxmlformats.org/officeDocument/2006/relationships/slide" Target="slides/slide2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4" Type="http://schemas.openxmlformats.org/officeDocument/2006/relationships/customXml" Target="../customXml/item2.xml"/><Relationship Id="rId22" Type="http://schemas.openxmlformats.org/officeDocument/2006/relationships/slide" Target="slides/slide1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14" Type="http://schemas.openxmlformats.org/officeDocument/2006/relationships/slide" Target="slides/slide8.xml"/><Relationship Id="rId43" Type="http://schemas.openxmlformats.org/officeDocument/2006/relationships/customXml" Target="../customXml/item1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d91051d1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8d91051d1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d91051d1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8d91051d1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8d91051d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8d91051d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8f0939a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8f0939a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" name="Google Shape;22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3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Google Shape;3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chemistrysteps.com/nmr-chemical-shift-values-table/" TargetMode="External"/><Relationship Id="rId4" Type="http://schemas.openxmlformats.org/officeDocument/2006/relationships/hyperlink" Target="https://www.chemistrysteps.com/nmr-chemical-shift-values-table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vle.lt/10805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youtube.com/watch?v=1PQqDfJKXvA" TargetMode="External"/><Relationship Id="rId4" Type="http://schemas.openxmlformats.org/officeDocument/2006/relationships/hyperlink" Target="https://www.youtube.com/watch?app=desktop&amp;v=_vggWQCnC2I" TargetMode="External"/><Relationship Id="rId5" Type="http://schemas.openxmlformats.org/officeDocument/2006/relationships/hyperlink" Target="https://cbc-uged.asc.ohio-state.edu/anim_spectra/index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hyperlink" Target="https://www.youtube.com/watch?v=1PQqDfJKXvA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>
            <p:ph type="ctrTitle"/>
          </p:nvPr>
        </p:nvSpPr>
        <p:spPr>
          <a:xfrm>
            <a:off x="311708" y="12674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Medžiagų tyrimo metodai: infraraudonoji spinduliuotė (IR) ir branduolių magnetinis rezonansas (</a:t>
            </a:r>
            <a:r>
              <a:rPr baseline="30000" lang="lt-LT"/>
              <a:t>1</a:t>
            </a:r>
            <a:r>
              <a:rPr lang="lt-LT"/>
              <a:t>H BMR)</a:t>
            </a:r>
            <a:endParaRPr/>
          </a:p>
        </p:txBody>
      </p:sp>
      <p:sp>
        <p:nvSpPr>
          <p:cNvPr id="53" name="Google Shape;53;p1"/>
          <p:cNvSpPr txBox="1"/>
          <p:nvPr>
            <p:ph idx="1" type="subTitle"/>
          </p:nvPr>
        </p:nvSpPr>
        <p:spPr>
          <a:xfrm>
            <a:off x="397050" y="3719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>
                <a:solidFill>
                  <a:schemeClr val="dk1"/>
                </a:solidFill>
              </a:rPr>
              <a:t>11 klasė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392" y="571159"/>
            <a:ext cx="7895896" cy="406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954" y="446568"/>
            <a:ext cx="7153275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>
            <p:ph type="title"/>
          </p:nvPr>
        </p:nvSpPr>
        <p:spPr>
          <a:xfrm>
            <a:off x="403849" y="1602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IR spektras</a:t>
            </a:r>
            <a:endParaRPr/>
          </a:p>
        </p:txBody>
      </p:sp>
      <p:pic>
        <p:nvPicPr>
          <p:cNvPr id="115" name="Google Shape;1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21" y="-1309652"/>
            <a:ext cx="157" cy="776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3715" y="4113693"/>
            <a:ext cx="39433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Spektro skaitymas</a:t>
            </a:r>
            <a:endParaRPr/>
          </a:p>
        </p:txBody>
      </p:sp>
      <p:sp>
        <p:nvSpPr>
          <p:cNvPr id="122" name="Google Shape;122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/>
              <a:t>Pirmiausia spektre ieškome būdingosios –OH arba &gt;C=O grupių absorbcijos juostos.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/>
              <a:t>Absorbcijos juostos bangos skaičių palyginame su lentelėje duotais absorbcijų juostų duomenimis.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3" name="Google Shape;1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8440" y="2513594"/>
            <a:ext cx="4604494" cy="2370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311700" y="2909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Alkoholių būdingosios absorbcijos juostos</a:t>
            </a:r>
            <a:endParaRPr/>
          </a:p>
        </p:txBody>
      </p:sp>
      <p:sp>
        <p:nvSpPr>
          <p:cNvPr id="129" name="Google Shape;129;p13"/>
          <p:cNvSpPr txBox="1"/>
          <p:nvPr>
            <p:ph idx="1" type="body"/>
          </p:nvPr>
        </p:nvSpPr>
        <p:spPr>
          <a:xfrm>
            <a:off x="172975" y="863618"/>
            <a:ext cx="85206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Alkoholių molekulėse O-H virpesių absorbcijos juosta yra 3200-3600 1/cm srityje.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C-O absorbcijos juosta ties 1100 1/cm sritimi.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Ties 2900 1/cm sritimi fiksuojami C-H ryšiai alkilo </a:t>
            </a:r>
            <a:r>
              <a:rPr lang="lt-LT">
                <a:solidFill>
                  <a:schemeClr val="dk1"/>
                </a:solidFill>
              </a:rPr>
              <a:t>grupėse</a:t>
            </a:r>
            <a:r>
              <a:rPr lang="lt-LT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30" name="Google Shape;130;p13"/>
          <p:cNvGrpSpPr/>
          <p:nvPr/>
        </p:nvGrpSpPr>
        <p:grpSpPr>
          <a:xfrm>
            <a:off x="311707" y="1942068"/>
            <a:ext cx="8687553" cy="2872989"/>
            <a:chOff x="368407" y="1984743"/>
            <a:chExt cx="8687553" cy="2872989"/>
          </a:xfrm>
        </p:grpSpPr>
        <p:grpSp>
          <p:nvGrpSpPr>
            <p:cNvPr id="131" name="Google Shape;131;p13"/>
            <p:cNvGrpSpPr/>
            <p:nvPr/>
          </p:nvGrpSpPr>
          <p:grpSpPr>
            <a:xfrm>
              <a:off x="368407" y="1984743"/>
              <a:ext cx="8687553" cy="2872989"/>
              <a:chOff x="382584" y="1750827"/>
              <a:chExt cx="8687553" cy="2872989"/>
            </a:xfrm>
          </p:grpSpPr>
          <p:pic>
            <p:nvPicPr>
              <p:cNvPr id="132" name="Google Shape;132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82584" y="1750827"/>
                <a:ext cx="8687553" cy="28729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3" name="Google Shape;133;p13"/>
              <p:cNvSpPr/>
              <p:nvPr/>
            </p:nvSpPr>
            <p:spPr>
              <a:xfrm>
                <a:off x="6804837" y="2516372"/>
                <a:ext cx="1034903" cy="985284"/>
              </a:xfrm>
              <a:prstGeom prst="ellipse">
                <a:avLst/>
              </a:prstGeom>
              <a:noFill/>
              <a:ln cap="flat" cmpd="sng" w="25400">
                <a:solidFill>
                  <a:srgbClr val="00206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" name="Google Shape;134;p13"/>
            <p:cNvSpPr/>
            <p:nvPr/>
          </p:nvSpPr>
          <p:spPr>
            <a:xfrm>
              <a:off x="2431312" y="4004930"/>
              <a:ext cx="141767" cy="496186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8300484" y="2778642"/>
              <a:ext cx="755476" cy="1084521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25563" y="2347349"/>
              <a:ext cx="368595" cy="1073888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311700" y="20851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Karbonilų būdingosios absorbcijos juostos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311700" y="971107"/>
            <a:ext cx="8520600" cy="35977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&gt;C=O virpesių absorbcijos juosta yra 1700-1800 1/cm srityje.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 Ties 2900 1/cm sritimi fiksuojami C-H ryšiai alkilo grupėse.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43" name="Google Shape;143;p14"/>
          <p:cNvGrpSpPr/>
          <p:nvPr/>
        </p:nvGrpSpPr>
        <p:grpSpPr>
          <a:xfrm>
            <a:off x="361319" y="1986509"/>
            <a:ext cx="8653878" cy="2872989"/>
            <a:chOff x="361319" y="1986509"/>
            <a:chExt cx="8653878" cy="2872989"/>
          </a:xfrm>
        </p:grpSpPr>
        <p:grpSp>
          <p:nvGrpSpPr>
            <p:cNvPr id="144" name="Google Shape;144;p14"/>
            <p:cNvGrpSpPr/>
            <p:nvPr/>
          </p:nvGrpSpPr>
          <p:grpSpPr>
            <a:xfrm>
              <a:off x="361319" y="1986509"/>
              <a:ext cx="8611346" cy="2872989"/>
              <a:chOff x="311700" y="1695886"/>
              <a:chExt cx="8611346" cy="2872989"/>
            </a:xfrm>
          </p:grpSpPr>
          <p:pic>
            <p:nvPicPr>
              <p:cNvPr id="145" name="Google Shape;145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11700" y="1695886"/>
                <a:ext cx="8611346" cy="28729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6" name="Google Shape;146;p14"/>
              <p:cNvSpPr/>
              <p:nvPr/>
            </p:nvSpPr>
            <p:spPr>
              <a:xfrm>
                <a:off x="7690884" y="2438400"/>
                <a:ext cx="517451" cy="1417674"/>
              </a:xfrm>
              <a:prstGeom prst="ellipse">
                <a:avLst/>
              </a:prstGeom>
              <a:noFill/>
              <a:ln cap="flat" cmpd="sng" w="25400">
                <a:solidFill>
                  <a:srgbClr val="00206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47;p14"/>
            <p:cNvSpPr/>
            <p:nvPr/>
          </p:nvSpPr>
          <p:spPr>
            <a:xfrm>
              <a:off x="2388781" y="2729023"/>
              <a:ext cx="134679" cy="602512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7017488" y="3530009"/>
              <a:ext cx="630865" cy="1038866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8384332" y="3530009"/>
              <a:ext cx="630865" cy="1038866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Karbonilų būdingosios absorbcijos juostos</a:t>
            </a:r>
            <a:endParaRPr/>
          </a:p>
        </p:txBody>
      </p:sp>
      <p:sp>
        <p:nvSpPr>
          <p:cNvPr id="155" name="Google Shape;155;p15"/>
          <p:cNvSpPr txBox="1"/>
          <p:nvPr>
            <p:ph idx="1" type="body"/>
          </p:nvPr>
        </p:nvSpPr>
        <p:spPr>
          <a:xfrm>
            <a:off x="226640" y="1017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&gt;C=O virpesių absorbcijos juosta yra 1700-1800 1/cm srityje.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Aldehiduose 2700-2800 1/cm srityje juosta fiksuoja C-H ryšį CHO grupėje.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Ties 2900 1/cm sritimi fiksuojami C-H ryšiai alkilo grupėse.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/>
              <a:t>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56" name="Google Shape;156;p15"/>
          <p:cNvGrpSpPr/>
          <p:nvPr/>
        </p:nvGrpSpPr>
        <p:grpSpPr>
          <a:xfrm>
            <a:off x="311690" y="2204949"/>
            <a:ext cx="8649450" cy="2895851"/>
            <a:chOff x="226640" y="2247649"/>
            <a:chExt cx="8649450" cy="2895851"/>
          </a:xfrm>
        </p:grpSpPr>
        <p:pic>
          <p:nvPicPr>
            <p:cNvPr id="157" name="Google Shape;157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6640" y="2247649"/>
              <a:ext cx="8649450" cy="2895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5"/>
            <p:cNvSpPr/>
            <p:nvPr/>
          </p:nvSpPr>
          <p:spPr>
            <a:xfrm>
              <a:off x="7251405" y="3665024"/>
              <a:ext cx="737190" cy="743943"/>
            </a:xfrm>
            <a:prstGeom prst="ellipse">
              <a:avLst/>
            </a:prstGeom>
            <a:noFill/>
            <a:ln cap="flat" cmpd="sng" w="25400">
              <a:solidFill>
                <a:srgbClr val="3061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2261191" y="3423684"/>
              <a:ext cx="326065" cy="1279941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669620" y="3182679"/>
              <a:ext cx="318976" cy="914400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062716" y="2977116"/>
              <a:ext cx="198475" cy="687908"/>
            </a:xfrm>
            <a:prstGeom prst="ellipse">
              <a:avLst/>
            </a:prstGeom>
            <a:noFill/>
            <a:ln cap="flat" cmpd="sng" w="254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8179981" y="3665024"/>
              <a:ext cx="652319" cy="1038601"/>
            </a:xfrm>
            <a:prstGeom prst="ellipse">
              <a:avLst/>
            </a:prstGeom>
            <a:noFill/>
            <a:ln cap="flat" cmpd="sng" w="254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type="title"/>
          </p:nvPr>
        </p:nvSpPr>
        <p:spPr>
          <a:xfrm>
            <a:off x="342966" y="24432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Karboksirūgščių būdingosios absorbcijos juostos</a:t>
            </a:r>
            <a:endParaRPr/>
          </a:p>
        </p:txBody>
      </p:sp>
      <p:sp>
        <p:nvSpPr>
          <p:cNvPr id="168" name="Google Shape;168;p16"/>
          <p:cNvSpPr txBox="1"/>
          <p:nvPr>
            <p:ph idx="1" type="body"/>
          </p:nvPr>
        </p:nvSpPr>
        <p:spPr>
          <a:xfrm>
            <a:off x="177021" y="72908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Karboksirūgščių spektruose randame dvi būdingąsias virpesių juostas: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t-LT">
                <a:solidFill>
                  <a:schemeClr val="dk1"/>
                </a:solidFill>
              </a:rPr>
              <a:t>O-H (3200-3600 1/cm srityje), kuri yra platesnė nei alkoholiuose.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t-LT">
                <a:solidFill>
                  <a:schemeClr val="dk1"/>
                </a:solidFill>
              </a:rPr>
              <a:t>&gt;C=O virpesių absorbcijos juosta yra 1700-1800 1/cm srityje. 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Ties 2900 1/cm sritimi fiksuojami C-H ryšiai alkilo grupėse.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69" name="Google Shape;169;p16"/>
          <p:cNvGrpSpPr/>
          <p:nvPr/>
        </p:nvGrpSpPr>
        <p:grpSpPr>
          <a:xfrm>
            <a:off x="177021" y="2109335"/>
            <a:ext cx="8852491" cy="2966361"/>
            <a:chOff x="177021" y="2109335"/>
            <a:chExt cx="8852491" cy="2966361"/>
          </a:xfrm>
        </p:grpSpPr>
        <p:grpSp>
          <p:nvGrpSpPr>
            <p:cNvPr id="170" name="Google Shape;170;p16"/>
            <p:cNvGrpSpPr/>
            <p:nvPr/>
          </p:nvGrpSpPr>
          <p:grpSpPr>
            <a:xfrm>
              <a:off x="177021" y="2109335"/>
              <a:ext cx="8852491" cy="2966361"/>
              <a:chOff x="145753" y="2116423"/>
              <a:chExt cx="8852491" cy="2966361"/>
            </a:xfrm>
          </p:grpSpPr>
          <p:pic>
            <p:nvPicPr>
              <p:cNvPr id="171" name="Google Shape;171;p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45753" y="2116423"/>
                <a:ext cx="8852491" cy="296636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2" name="Google Shape;172;p16"/>
              <p:cNvSpPr/>
              <p:nvPr/>
            </p:nvSpPr>
            <p:spPr>
              <a:xfrm>
                <a:off x="8038213" y="3919870"/>
                <a:ext cx="960031" cy="616688"/>
              </a:xfrm>
              <a:prstGeom prst="ellipse">
                <a:avLst/>
              </a:prstGeom>
              <a:noFill/>
              <a:ln cap="flat" cmpd="sng" w="25400">
                <a:solidFill>
                  <a:srgbClr val="00206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 rot="1978591">
                <a:off x="7874497" y="2834534"/>
                <a:ext cx="559982" cy="1247553"/>
              </a:xfrm>
              <a:prstGeom prst="ellipse">
                <a:avLst/>
              </a:prstGeom>
              <a:noFill/>
              <a:ln cap="flat" cmpd="sng" w="25400">
                <a:solidFill>
                  <a:srgbClr val="00206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4" name="Google Shape;174;p16"/>
            <p:cNvSpPr/>
            <p:nvPr/>
          </p:nvSpPr>
          <p:spPr>
            <a:xfrm>
              <a:off x="2289544" y="4085059"/>
              <a:ext cx="163033" cy="673396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6939516" y="3083442"/>
              <a:ext cx="671838" cy="1446028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sz="2400"/>
              <a:t>Nustatykite, kurios funkcinės grupės yra šiuose junginiuose.</a:t>
            </a:r>
            <a:endParaRPr sz="2400"/>
          </a:p>
        </p:txBody>
      </p:sp>
      <p:pic>
        <p:nvPicPr>
          <p:cNvPr id="181" name="Google Shape;18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60" y="1109874"/>
            <a:ext cx="4055619" cy="188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60" y="3087530"/>
            <a:ext cx="4055619" cy="188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8558" y="1109874"/>
            <a:ext cx="4073742" cy="1921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58558" y="3123888"/>
            <a:ext cx="4089621" cy="18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400"/>
              <a:t>Atsakymas</a:t>
            </a:r>
            <a:endParaRPr sz="2400"/>
          </a:p>
        </p:txBody>
      </p:sp>
      <p:sp>
        <p:nvSpPr>
          <p:cNvPr id="190" name="Google Shape;190;p18"/>
          <p:cNvSpPr txBox="1"/>
          <p:nvPr>
            <p:ph idx="1" type="body"/>
          </p:nvPr>
        </p:nvSpPr>
        <p:spPr>
          <a:xfrm>
            <a:off x="5436593" y="13113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būdingąją absorbcijos juosta 1700-1800 1/cm srityje, vadinasi yra &gt;C=O grupė.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juostą ties 2700-2800 1/cm srityje, C-H ryšis CHO grupėje.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signalus ties 2900 1/cm, molekulėje yra alkilo grupės.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lt-LT"/>
              <a:t>Išvada, tai yra aldehidas.</a:t>
            </a:r>
            <a:endParaRPr/>
          </a:p>
        </p:txBody>
      </p:sp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62" y="1736602"/>
            <a:ext cx="5016267" cy="233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400"/>
              <a:t>Atsakymas</a:t>
            </a:r>
            <a:endParaRPr sz="2400"/>
          </a:p>
        </p:txBody>
      </p:sp>
      <p:sp>
        <p:nvSpPr>
          <p:cNvPr id="197" name="Google Shape;197;p19"/>
          <p:cNvSpPr txBox="1"/>
          <p:nvPr>
            <p:ph idx="1" type="body"/>
          </p:nvPr>
        </p:nvSpPr>
        <p:spPr>
          <a:xfrm>
            <a:off x="5436593" y="13113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būdingąją absorbcijos juosta 1700-1800 1/cm srityje, vadinasi yra &gt;C=O grupė.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juostą ties 3200-3600 1/cm srityje, O-H ryšis.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signalus ties 2900 1/cm, molekulėje yra alkilo grupės.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lt-LT"/>
              <a:t>Išvada, tai yra karboksirūgštis.</a:t>
            </a:r>
            <a:endParaRPr/>
          </a:p>
        </p:txBody>
      </p:sp>
      <p:pic>
        <p:nvPicPr>
          <p:cNvPr id="198" name="Google Shape;1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25" y="1635329"/>
            <a:ext cx="5138220" cy="238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Pamokos tikslas ir sėkmės kriterijai</a:t>
            </a:r>
            <a:endParaRPr/>
          </a:p>
        </p:txBody>
      </p:sp>
      <p:sp>
        <p:nvSpPr>
          <p:cNvPr id="59" name="Google Shape;59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Susipažinti su medžiagų tyrimo metodais: infraraudonaja spinduliuote (IR) ir branduolių magnetiniu rezonansu (</a:t>
            </a:r>
            <a:r>
              <a:rPr baseline="30000" lang="lt-LT">
                <a:solidFill>
                  <a:schemeClr val="dk1"/>
                </a:solidFill>
              </a:rPr>
              <a:t>1</a:t>
            </a:r>
            <a:r>
              <a:rPr lang="lt-LT">
                <a:solidFill>
                  <a:schemeClr val="dk1"/>
                </a:solidFill>
              </a:rPr>
              <a:t>H BMR).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Pamokos pabaigoje mokinys gebės atpažinti IR ir </a:t>
            </a:r>
            <a:r>
              <a:rPr baseline="30000" lang="lt-LT">
                <a:solidFill>
                  <a:schemeClr val="dk1"/>
                </a:solidFill>
              </a:rPr>
              <a:t>1</a:t>
            </a:r>
            <a:r>
              <a:rPr lang="lt-LT">
                <a:solidFill>
                  <a:schemeClr val="dk1"/>
                </a:solidFill>
              </a:rPr>
              <a:t>H BMR spektrus.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>
                <a:solidFill>
                  <a:schemeClr val="dk1"/>
                </a:solidFill>
              </a:rPr>
              <a:t>Nagrinėdami pateiktus IR ir </a:t>
            </a:r>
            <a:r>
              <a:rPr baseline="30000" lang="lt-LT">
                <a:solidFill>
                  <a:schemeClr val="dk1"/>
                </a:solidFill>
              </a:rPr>
              <a:t>1</a:t>
            </a:r>
            <a:r>
              <a:rPr lang="lt-LT">
                <a:solidFill>
                  <a:schemeClr val="dk1"/>
                </a:solidFill>
              </a:rPr>
              <a:t>H BMR spektrus nustatys organinių junginių struktūras/chemines formules.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400"/>
              <a:t>Atsakymas</a:t>
            </a:r>
            <a:endParaRPr sz="2400"/>
          </a:p>
        </p:txBody>
      </p:sp>
      <p:sp>
        <p:nvSpPr>
          <p:cNvPr id="204" name="Google Shape;204;p20"/>
          <p:cNvSpPr txBox="1"/>
          <p:nvPr>
            <p:ph idx="1" type="body"/>
          </p:nvPr>
        </p:nvSpPr>
        <p:spPr>
          <a:xfrm>
            <a:off x="5649243" y="1311300"/>
            <a:ext cx="2906421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būdingąją absorbcijos juosta 1700-1800 1/cm srityje, vadinasi yra &gt;C=O grupė.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lt-LT"/>
              <a:t>Nematome</a:t>
            </a:r>
            <a:r>
              <a:rPr lang="lt-LT"/>
              <a:t> būdingosios juostos ties 2700-2800 1/cm srityje, C-H ryšio CHO grupėje.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lt-LT"/>
              <a:t>Nematome</a:t>
            </a:r>
            <a:r>
              <a:rPr lang="lt-LT"/>
              <a:t> plačios O-H ryšio būdingosios juostos ties 3200-3600 1/cm srityje.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signalus ties 2900 1/cm, molekulėje yra alkilo grupės.</a:t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lt-LT"/>
              <a:t>Išvada, tai yra ketonas.</a:t>
            </a:r>
            <a:endParaRPr/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767" y="1485557"/>
            <a:ext cx="5295064" cy="246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lt-LT" sz="2400"/>
              <a:t>Atsakymas</a:t>
            </a:r>
            <a:endParaRPr sz="2400"/>
          </a:p>
        </p:txBody>
      </p:sp>
      <p:sp>
        <p:nvSpPr>
          <p:cNvPr id="211" name="Google Shape;211;p21"/>
          <p:cNvSpPr txBox="1"/>
          <p:nvPr>
            <p:ph idx="1" type="body"/>
          </p:nvPr>
        </p:nvSpPr>
        <p:spPr>
          <a:xfrm>
            <a:off x="5436593" y="13113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būdingąją absorbcijos juosta 1100 1/cm srityje, vadinasi yra C-O ryšys.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juostą ties 3200-3600 1/cm srityje, O-H ryšis.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lt-LT"/>
              <a:t>Matome signalus ties 2900 1/cm, molekulėje yra alkilo grupės.</a:t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1" lang="lt-LT"/>
              <a:t>Nematome</a:t>
            </a:r>
            <a:r>
              <a:rPr lang="lt-LT"/>
              <a:t> būdingosios absorbcijos juosta 1700-1800 1/cm srityje, vadinasi nėra &gt;C=O grupės.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lt-LT"/>
              <a:t>Išvada, tai yra alkoholis</a:t>
            </a:r>
            <a:endParaRPr/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99" y="1549352"/>
            <a:ext cx="5190017" cy="2448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d91051d15_0_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Infraraudonosios spinduliuotės naudojimas</a:t>
            </a:r>
            <a:endParaRPr/>
          </a:p>
        </p:txBody>
      </p:sp>
      <p:sp>
        <p:nvSpPr>
          <p:cNvPr id="218" name="Google Shape;218;g28d91051d15_0_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Infraraudonoji spinduliuotė naudojama: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pramonėje įvairioms medžiagoms ir gaminiams šildyti, kaitinti ir džiovinti, patalpoms šildyti; 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karo technikoje (lokatoriai, tolimačiai)elektroniniuose optiniuose prietaisuose;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antžeminiam ir kosminiam ryšiui (infraraudonieji lazeriai);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kriminalistikoje;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skaičiavimo įrenginiuose;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organinių ir biologinių audinių bei kraujagyslių tyrimui; 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infraraudonąja spinduliuote gydomi poūmiai ir lėtiniai uždegimai, neuralgijos, malšinamas skausmas.</a:t>
            </a:r>
            <a:endParaRPr sz="2100"/>
          </a:p>
        </p:txBody>
      </p:sp>
      <p:sp>
        <p:nvSpPr>
          <p:cNvPr id="219" name="Google Shape;219;g28d91051d15_0_13"/>
          <p:cNvSpPr txBox="1"/>
          <p:nvPr/>
        </p:nvSpPr>
        <p:spPr>
          <a:xfrm>
            <a:off x="2237700" y="4789500"/>
            <a:ext cx="690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100"/>
              <a:t>https://www.vle.lt/straipsnis/infraraudonoji-spinduliuote/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d91051d15_0_8"/>
          <p:cNvSpPr txBox="1"/>
          <p:nvPr>
            <p:ph type="title"/>
          </p:nvPr>
        </p:nvSpPr>
        <p:spPr>
          <a:xfrm>
            <a:off x="397050" y="1999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337"/>
              <a:buFont typeface="Arial"/>
              <a:buNone/>
            </a:pPr>
            <a:r>
              <a:rPr lang="lt-LT" sz="3688"/>
              <a:t>Branduolių magnetinis rezonansas</a:t>
            </a:r>
            <a:endParaRPr sz="3688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/>
          <p:nvPr>
            <p:ph idx="1" type="body"/>
          </p:nvPr>
        </p:nvSpPr>
        <p:spPr>
          <a:xfrm>
            <a:off x="311700" y="1152475"/>
            <a:ext cx="8520600" cy="3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Magnetinio branduolių rezonanso spektroskopijos esmę sudaro kietųjų kūnų, skysčių ir dujų branduolių magnetizmo lemiama elektromagnetinių bangų energijos absorbcija.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Labiausiai paplitusi magnetinio branduolių rezonanso spektroskopijos atmaina yra magnetinio protonų rezonanso spektroskopija, pagrįsta vandenilio branduolių sukinių orientacijos kitimu.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Magnetiniu protonų rezonansu galima nustatyti protonų tipų skaičių molekulėje, kitaip tariant, protonų branduolių magnetinio rezonanso spektroskopija suteikia informaciją apie molekulėje esančius vandenilio atomus. 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30" name="Google Shape;2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Branduolių magnetinis rezonansas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Branduolių magnetinis rezonansas</a:t>
            </a:r>
            <a:endParaRPr/>
          </a:p>
        </p:txBody>
      </p:sp>
      <p:sp>
        <p:nvSpPr>
          <p:cNvPr id="236" name="Google Shape;23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Protonų branduolių magnetinio rezonanso spektroskopija suteikia informaciją apie molekulėje esančius vandenilio atomus.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Sukant junginio mėginį magnetiniame lauke skirtingose aplinkose esantys vandenilio atomai skirtingai reaguoja į lauką ir kiekviena skirtinga vandenilio aplinka sukuria signalą skirtingoje padėtyje.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Spektro skaitymas</a:t>
            </a:r>
            <a:endParaRPr/>
          </a:p>
        </p:txBody>
      </p:sp>
      <p:sp>
        <p:nvSpPr>
          <p:cNvPr id="242" name="Google Shape;24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Iš magnetinių branduolių rezonanso spektro galime pasakyti, kiek yra skirtingų vandenilio aplinkų ir kiek vandenilio atomų yra kiekvienoje aplinkoje.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Kiek skirtingų vandenilio aplinkų mums parodo signalų skaičius spektre.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Pagal duomenų lentelėje pateiktus cheminius poslinkius galime nustatyti vandenilio aplinką.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Protonų cheminiai poslinkiai įvairiose grupėse</a:t>
            </a:r>
            <a:endParaRPr/>
          </a:p>
        </p:txBody>
      </p:sp>
      <p:graphicFrame>
        <p:nvGraphicFramePr>
          <p:cNvPr id="248" name="Google Shape;248;p25"/>
          <p:cNvGraphicFramePr/>
          <p:nvPr/>
        </p:nvGraphicFramePr>
        <p:xfrm>
          <a:off x="2036035" y="1073206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{037C9BCB-6437-45DB-9627-DB26E3968D46}</a:tableStyleId>
              </a:tblPr>
              <a:tblGrid>
                <a:gridCol w="2671450"/>
                <a:gridCol w="1984650"/>
              </a:tblGrid>
              <a:tr h="24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Protono padėtis molekulėje</a:t>
                      </a:r>
                      <a:endParaRPr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7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Cheminis poslinkis</a:t>
                      </a:r>
                      <a:endParaRPr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24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R-C</a:t>
                      </a:r>
                      <a:r>
                        <a:rPr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aseline="-25000"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0,7-1,3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4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R-O</a:t>
                      </a:r>
                      <a:r>
                        <a:rPr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1,0-5,0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4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R-C</a:t>
                      </a:r>
                      <a:r>
                        <a:rPr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aseline="-25000"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-R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1,2-1,4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36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RCOC</a:t>
                      </a:r>
                      <a:r>
                        <a:rPr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aseline="-25000"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2,1-2,6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713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RO-C</a:t>
                      </a:r>
                      <a:r>
                        <a:rPr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baseline="-25000"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3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 = H arba alkilo grupei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3,2-3,8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4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R-C</a:t>
                      </a:r>
                      <a:r>
                        <a:rPr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9,0-10,0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44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R-COO</a:t>
                      </a:r>
                      <a:r>
                        <a:rPr lang="lt-LT" sz="18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lt-LT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11,0-12,0</a:t>
                      </a:r>
                      <a:endParaRPr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49" name="Google Shape;249;p25"/>
          <p:cNvSpPr txBox="1"/>
          <p:nvPr>
            <p:ph idx="1" type="body"/>
          </p:nvPr>
        </p:nvSpPr>
        <p:spPr>
          <a:xfrm>
            <a:off x="588460" y="4140570"/>
            <a:ext cx="601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baseline="3000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BMR spektroskopija. Protonų cheminiai poslinkiai įvairiose grupėse. R=alkilo grupė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t/>
            </a:r>
            <a:endParaRPr b="0" i="0" sz="12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None/>
            </a:pPr>
            <a:r>
              <a:rPr b="0" i="0" lang="lt-LT" sz="1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NMR Chemical Shift Values Table - Chemistry Steps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 txBox="1"/>
          <p:nvPr>
            <p:ph type="title"/>
          </p:nvPr>
        </p:nvSpPr>
        <p:spPr>
          <a:xfrm>
            <a:off x="311700" y="225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Spektrų analizavimas</a:t>
            </a:r>
            <a:endParaRPr/>
          </a:p>
        </p:txBody>
      </p:sp>
      <p:pic>
        <p:nvPicPr>
          <p:cNvPr id="255" name="Google Shape;2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728" y="2260055"/>
            <a:ext cx="8687553" cy="300773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6"/>
          <p:cNvSpPr txBox="1"/>
          <p:nvPr>
            <p:ph idx="1" type="body"/>
          </p:nvPr>
        </p:nvSpPr>
        <p:spPr>
          <a:xfrm>
            <a:off x="262081" y="693728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3 smailės vaizduoja tris skirtingas vandenilio aplinkas: O-H; CH</a:t>
            </a:r>
            <a:r>
              <a:rPr baseline="-25000" lang="lt-LT">
                <a:solidFill>
                  <a:schemeClr val="dk1"/>
                </a:solidFill>
              </a:rPr>
              <a:t>2</a:t>
            </a:r>
            <a:r>
              <a:rPr lang="lt-LT">
                <a:solidFill>
                  <a:schemeClr val="dk1"/>
                </a:solidFill>
              </a:rPr>
              <a:t> ir CH</a:t>
            </a:r>
            <a:r>
              <a:rPr baseline="-25000" lang="lt-LT">
                <a:solidFill>
                  <a:schemeClr val="dk1"/>
                </a:solidFill>
              </a:rPr>
              <a:t>3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Pagal cheminių poslinkių duomenis iš lentelės nustatome vandenilio aplinkas: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Poslinkis ties 1,1-1,2 ppm fiksuoja vandenilį CH</a:t>
            </a:r>
            <a:r>
              <a:rPr baseline="-25000" lang="lt-LT">
                <a:solidFill>
                  <a:schemeClr val="dk1"/>
                </a:solidFill>
              </a:rPr>
              <a:t>3</a:t>
            </a:r>
            <a:r>
              <a:rPr lang="lt-LT">
                <a:solidFill>
                  <a:schemeClr val="dk1"/>
                </a:solidFill>
              </a:rPr>
              <a:t> grupėje; 3,2-3,8 ppm CH</a:t>
            </a:r>
            <a:r>
              <a:rPr baseline="-25000" lang="lt-LT">
                <a:solidFill>
                  <a:schemeClr val="dk1"/>
                </a:solidFill>
              </a:rPr>
              <a:t>2</a:t>
            </a:r>
            <a:r>
              <a:rPr lang="lt-LT">
                <a:solidFill>
                  <a:schemeClr val="dk1"/>
                </a:solidFill>
              </a:rPr>
              <a:t> grupę, ties 4 ppm – OH grupėje.</a:t>
            </a:r>
            <a:endParaRPr baseline="-25000">
              <a:solidFill>
                <a:schemeClr val="dk1"/>
              </a:solidFill>
            </a:endParaRPr>
          </a:p>
        </p:txBody>
      </p:sp>
      <p:grpSp>
        <p:nvGrpSpPr>
          <p:cNvPr id="257" name="Google Shape;257;p26"/>
          <p:cNvGrpSpPr/>
          <p:nvPr/>
        </p:nvGrpSpPr>
        <p:grpSpPr>
          <a:xfrm>
            <a:off x="3785191" y="2530549"/>
            <a:ext cx="5164443" cy="2473842"/>
            <a:chOff x="3785191" y="2530549"/>
            <a:chExt cx="5164443" cy="2473842"/>
          </a:xfrm>
        </p:grpSpPr>
        <p:sp>
          <p:nvSpPr>
            <p:cNvPr id="258" name="Google Shape;258;p26"/>
            <p:cNvSpPr/>
            <p:nvPr/>
          </p:nvSpPr>
          <p:spPr>
            <a:xfrm>
              <a:off x="5167423" y="2530549"/>
              <a:ext cx="177210" cy="2473842"/>
            </a:xfrm>
            <a:prstGeom prst="ellipse">
              <a:avLst/>
            </a:prstGeom>
            <a:noFill/>
            <a:ln cap="flat" cmpd="sng" w="254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8080744" y="3140149"/>
              <a:ext cx="868890" cy="1502735"/>
            </a:xfrm>
            <a:prstGeom prst="ellipse">
              <a:avLst/>
            </a:prstGeom>
            <a:noFill/>
            <a:ln cap="flat" cmpd="sng" w="254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3983665" y="4359349"/>
              <a:ext cx="170121" cy="645042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 rot="982022">
              <a:off x="7614278" y="3529742"/>
              <a:ext cx="412327" cy="1366265"/>
            </a:xfrm>
            <a:prstGeom prst="ellipse">
              <a:avLst/>
            </a:prstGeom>
            <a:noFill/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3785191" y="4210493"/>
              <a:ext cx="198474" cy="793898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6808583" y="3444949"/>
              <a:ext cx="740533" cy="637953"/>
            </a:xfrm>
            <a:prstGeom prst="ellipse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068" y="1992064"/>
            <a:ext cx="8733277" cy="283488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 txBox="1"/>
          <p:nvPr>
            <p:ph idx="1" type="body"/>
          </p:nvPr>
        </p:nvSpPr>
        <p:spPr>
          <a:xfrm>
            <a:off x="283347" y="599582"/>
            <a:ext cx="8520600" cy="35400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3 vandenilio aplinkos, nes trys smailės. Ties 1 ppm vandenilio atomai prie ketvirto anglies atomo, 2,1 ir 2,6 ppm CH</a:t>
            </a:r>
            <a:r>
              <a:rPr baseline="-25000" lang="lt-LT">
                <a:solidFill>
                  <a:schemeClr val="dk1"/>
                </a:solidFill>
              </a:rPr>
              <a:t>3</a:t>
            </a:r>
            <a:r>
              <a:rPr lang="lt-LT">
                <a:solidFill>
                  <a:schemeClr val="dk1"/>
                </a:solidFill>
              </a:rPr>
              <a:t> ir CH</a:t>
            </a:r>
            <a:r>
              <a:rPr baseline="-25000" lang="lt-LT">
                <a:solidFill>
                  <a:schemeClr val="dk1"/>
                </a:solidFill>
              </a:rPr>
              <a:t>2</a:t>
            </a:r>
            <a:r>
              <a:rPr lang="lt-LT">
                <a:solidFill>
                  <a:schemeClr val="dk1"/>
                </a:solidFill>
              </a:rPr>
              <a:t> aukštesnė smailė su 3 vandenilio atomais.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5252484" y="2934586"/>
            <a:ext cx="255181" cy="1772093"/>
          </a:xfrm>
          <a:prstGeom prst="ellipse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"/>
          <p:cNvSpPr/>
          <p:nvPr/>
        </p:nvSpPr>
        <p:spPr>
          <a:xfrm>
            <a:off x="6797749" y="2948763"/>
            <a:ext cx="623777" cy="1212111"/>
          </a:xfrm>
          <a:prstGeom prst="ellipse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/>
          <p:nvPr/>
        </p:nvSpPr>
        <p:spPr>
          <a:xfrm>
            <a:off x="4713767" y="2303755"/>
            <a:ext cx="255182" cy="233207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8449340" y="3260651"/>
            <a:ext cx="546018" cy="104199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4543647" y="3707219"/>
            <a:ext cx="170120" cy="864781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7598735" y="3409507"/>
            <a:ext cx="283535" cy="1084521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Pamokos planas</a:t>
            </a:r>
            <a:endParaRPr/>
          </a:p>
        </p:txBody>
      </p:sp>
      <p:sp>
        <p:nvSpPr>
          <p:cNvPr id="65" name="Google Shape;6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lt-LT">
                <a:solidFill>
                  <a:schemeClr val="dk1"/>
                </a:solidFill>
              </a:rPr>
              <a:t>Infraraudonoji spektroskopija (IR) ir jos taikymas.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lt-LT">
                <a:solidFill>
                  <a:schemeClr val="dk1"/>
                </a:solidFill>
              </a:rPr>
              <a:t>Branduolių magnetinis rezonansas </a:t>
            </a:r>
            <a:r>
              <a:rPr baseline="30000" lang="lt-LT">
                <a:solidFill>
                  <a:schemeClr val="dk1"/>
                </a:solidFill>
              </a:rPr>
              <a:t>1</a:t>
            </a:r>
            <a:r>
              <a:rPr lang="lt-LT">
                <a:solidFill>
                  <a:schemeClr val="dk1"/>
                </a:solidFill>
              </a:rPr>
              <a:t>H BMR ir jo taikymas.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lt-LT">
                <a:solidFill>
                  <a:schemeClr val="dk1"/>
                </a:solidFill>
              </a:rPr>
              <a:t>Spektrų analizavimas.</a:t>
            </a:r>
            <a:endParaRPr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63913"/>
            <a:ext cx="8725656" cy="313971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8"/>
          <p:cNvSpPr txBox="1"/>
          <p:nvPr>
            <p:ph idx="1" type="body"/>
          </p:nvPr>
        </p:nvSpPr>
        <p:spPr>
          <a:xfrm>
            <a:off x="414228" y="565859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3 smailės – trys vandenilio aplinkos. Smailė 9-10 ppm vaizduoją H atomą aldehido grupėje. 2,6 ppm – CH</a:t>
            </a:r>
            <a:r>
              <a:rPr baseline="-25000" lang="lt-LT">
                <a:solidFill>
                  <a:schemeClr val="dk1"/>
                </a:solidFill>
              </a:rPr>
              <a:t>2</a:t>
            </a:r>
            <a:r>
              <a:rPr lang="lt-LT">
                <a:solidFill>
                  <a:schemeClr val="dk1"/>
                </a:solidFill>
              </a:rPr>
              <a:t> prisijungusi prie karbonilo gr, 1,1 pmm – CH</a:t>
            </a:r>
            <a:r>
              <a:rPr baseline="-25000" lang="lt-LT">
                <a:solidFill>
                  <a:schemeClr val="dk1"/>
                </a:solidFill>
              </a:rPr>
              <a:t>3</a:t>
            </a:r>
            <a:r>
              <a:rPr lang="lt-LT">
                <a:solidFill>
                  <a:schemeClr val="dk1"/>
                </a:solidFill>
              </a:rPr>
              <a:t> grupė.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5287926" y="1984744"/>
            <a:ext cx="354418" cy="2247014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6932428" y="2771554"/>
            <a:ext cx="715926" cy="1112874"/>
          </a:xfrm>
          <a:prstGeom prst="ellipse">
            <a:avLst/>
          </a:prstGeom>
          <a:noFill/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1346790" y="3327991"/>
            <a:ext cx="262270" cy="1077432"/>
          </a:xfrm>
          <a:prstGeom prst="ellipse">
            <a:avLst/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/>
          <p:nvPr/>
        </p:nvSpPr>
        <p:spPr>
          <a:xfrm>
            <a:off x="8576930" y="3108251"/>
            <a:ext cx="460426" cy="776177"/>
          </a:xfrm>
          <a:prstGeom prst="ellipse">
            <a:avLst/>
          </a:prstGeom>
          <a:noFill/>
          <a:ln cap="flat" cmpd="sng" w="2540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7747591" y="2984205"/>
            <a:ext cx="460744" cy="130426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4692502" y="3218121"/>
            <a:ext cx="226828" cy="118730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882453"/>
            <a:ext cx="8664691" cy="2857748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3" name="Google Shape;293;p29"/>
          <p:cNvSpPr txBox="1"/>
          <p:nvPr>
            <p:ph idx="1" type="body"/>
          </p:nvPr>
        </p:nvSpPr>
        <p:spPr>
          <a:xfrm>
            <a:off x="311700" y="8547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lt-LT">
                <a:solidFill>
                  <a:schemeClr val="dk1"/>
                </a:solidFill>
              </a:rPr>
              <a:t>Vienas signalas – viena smailė, nes vandeniliai CH</a:t>
            </a:r>
            <a:r>
              <a:rPr baseline="-25000" lang="lt-LT">
                <a:solidFill>
                  <a:schemeClr val="dk1"/>
                </a:solidFill>
              </a:rPr>
              <a:t>3</a:t>
            </a:r>
            <a:r>
              <a:rPr lang="lt-LT">
                <a:solidFill>
                  <a:schemeClr val="dk1"/>
                </a:solidFill>
              </a:rPr>
              <a:t> grupėse, kurios yra identiškos.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4" name="Google Shape;294;p29"/>
          <p:cNvSpPr/>
          <p:nvPr/>
        </p:nvSpPr>
        <p:spPr>
          <a:xfrm>
            <a:off x="4572000" y="2126512"/>
            <a:ext cx="467833" cy="2367516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9"/>
          <p:cNvSpPr/>
          <p:nvPr/>
        </p:nvSpPr>
        <p:spPr>
          <a:xfrm>
            <a:off x="6819014" y="3147237"/>
            <a:ext cx="836428" cy="1247554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/>
          <p:nvPr/>
        </p:nvSpPr>
        <p:spPr>
          <a:xfrm rot="2162793">
            <a:off x="8251781" y="3184001"/>
            <a:ext cx="552893" cy="1268819"/>
          </a:xfrm>
          <a:prstGeom prst="ellipse">
            <a:avLst/>
          </a:prstGeom>
          <a:noFill/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Kelių spektrų analizavimas</a:t>
            </a:r>
            <a:endParaRPr/>
          </a:p>
        </p:txBody>
      </p:sp>
      <p:sp>
        <p:nvSpPr>
          <p:cNvPr id="302" name="Google Shape;302;p30"/>
          <p:cNvSpPr txBox="1"/>
          <p:nvPr>
            <p:ph idx="1" type="body"/>
          </p:nvPr>
        </p:nvSpPr>
        <p:spPr>
          <a:xfrm>
            <a:off x="311700" y="10177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b="1" lang="lt-LT" sz="1200"/>
              <a:t>Matome </a:t>
            </a:r>
            <a:r>
              <a:rPr b="1" lang="lt-LT" sz="1200"/>
              <a:t>būdingą</a:t>
            </a:r>
            <a:r>
              <a:rPr b="1" lang="lt-LT" sz="1200"/>
              <a:t> absorbcijos juosta 1700-1800 1/cm srityje, vadinasi yra &gt;C=O grupė.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b="1" lang="lt-LT" sz="1200"/>
              <a:t>Matome juostą ties 3200-3600 1/cm srityje, O-H ryšis.</a:t>
            </a:r>
            <a:endParaRPr b="1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b="1" lang="lt-LT" sz="1200"/>
              <a:t>Matome signalus ties 2900 1/cm, molekulėje yra alkilo grupės.</a:t>
            </a:r>
            <a:endParaRPr b="1"/>
          </a:p>
          <a:p>
            <a:pPr indent="0" lvl="0" marL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lt-LT" sz="1200"/>
              <a:t>Išvada, tai yra karboksirūgštis.</a:t>
            </a:r>
            <a:endParaRPr b="1" sz="1200"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30"/>
          <p:cNvSpPr txBox="1"/>
          <p:nvPr>
            <p:ph idx="2" type="body"/>
          </p:nvPr>
        </p:nvSpPr>
        <p:spPr>
          <a:xfrm>
            <a:off x="4832400" y="10177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Keturios vandenilio aplinkos, nes keturios smailės.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Cheminis poslinkis 11-12 ppm fiksuoja H karboksigrupėje.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CH</a:t>
            </a:r>
            <a:r>
              <a:rPr baseline="-25000" lang="lt-LT">
                <a:solidFill>
                  <a:schemeClr val="dk1"/>
                </a:solidFill>
              </a:rPr>
              <a:t>3</a:t>
            </a:r>
            <a:r>
              <a:rPr lang="lt-LT">
                <a:solidFill>
                  <a:schemeClr val="dk1"/>
                </a:solidFill>
              </a:rPr>
              <a:t>-CH</a:t>
            </a:r>
            <a:r>
              <a:rPr baseline="-25000" lang="lt-LT">
                <a:solidFill>
                  <a:schemeClr val="dk1"/>
                </a:solidFill>
              </a:rPr>
              <a:t>2</a:t>
            </a:r>
            <a:r>
              <a:rPr lang="lt-LT">
                <a:solidFill>
                  <a:schemeClr val="dk1"/>
                </a:solidFill>
              </a:rPr>
              <a:t>-CH</a:t>
            </a:r>
            <a:r>
              <a:rPr baseline="-25000" lang="lt-LT">
                <a:solidFill>
                  <a:schemeClr val="dk1"/>
                </a:solidFill>
              </a:rPr>
              <a:t>2</a:t>
            </a:r>
            <a:r>
              <a:rPr lang="lt-LT">
                <a:solidFill>
                  <a:schemeClr val="dk1"/>
                </a:solidFill>
              </a:rPr>
              <a:t>-COOH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04" name="Google Shape;30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6425" y="2916545"/>
            <a:ext cx="4012018" cy="189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856" y="3091726"/>
            <a:ext cx="4071587" cy="1888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8d91051d15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Magnetinio branduolių rezonanso taikymas</a:t>
            </a:r>
            <a:endParaRPr/>
          </a:p>
        </p:txBody>
      </p:sp>
      <p:sp>
        <p:nvSpPr>
          <p:cNvPr id="311" name="Google Shape;311;g28d91051d15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Magnetinis branduolių rezonansas plačiai taikomas: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puslaidininkiams tirti;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medicinoje diagnostikos tikslams (</a:t>
            </a:r>
            <a:r>
              <a:rPr lang="lt-LT">
                <a:solidFill>
                  <a:schemeClr val="dk1"/>
                </a:solidFill>
                <a:highlight>
                  <a:srgbClr val="FBFBFB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magnetinio rezonanso aparatai</a:t>
            </a: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);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botanikoje augalų šaknims tirti;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lt-LT">
                <a:solidFill>
                  <a:schemeClr val="dk1"/>
                </a:solidFill>
                <a:highlight>
                  <a:srgbClr val="FBFBFB"/>
                </a:highlight>
              </a:rPr>
              <a:t> medžiagotyroje.</a:t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BFBFB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200">
                <a:solidFill>
                  <a:schemeClr val="dk1"/>
                </a:solidFill>
                <a:highlight>
                  <a:srgbClr val="FBFBFB"/>
                </a:highlight>
              </a:rPr>
              <a:t>https://www.vle.lt/straipsnis/magnetinis-branduoliu-rezonansas/</a:t>
            </a:r>
            <a:endParaRPr sz="1200">
              <a:solidFill>
                <a:schemeClr val="dk1"/>
              </a:solidFill>
              <a:highlight>
                <a:srgbClr val="FBFBFB"/>
              </a:highligh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Apibendrinimas</a:t>
            </a:r>
            <a:endParaRPr/>
          </a:p>
        </p:txBody>
      </p:sp>
      <p:sp>
        <p:nvSpPr>
          <p:cNvPr id="317" name="Google Shape;31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Infraraudonoji spektroskopija padeda nustatyti funkcines grupes molekulėje.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Branduolių magnetinis rezonansas – vandenilio aplinkas.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Iš vieno spektro niekada </a:t>
            </a:r>
            <a:r>
              <a:rPr lang="lt-LT">
                <a:solidFill>
                  <a:schemeClr val="dk1"/>
                </a:solidFill>
              </a:rPr>
              <a:t>negalime</a:t>
            </a:r>
            <a:r>
              <a:rPr lang="lt-LT">
                <a:solidFill>
                  <a:schemeClr val="dk1"/>
                </a:solidFill>
              </a:rPr>
              <a:t> pasakyti konkrečios junginio struktūros. </a:t>
            </a:r>
            <a:endParaRPr>
              <a:solidFill>
                <a:schemeClr val="dk1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Nuorodos pamokai</a:t>
            </a:r>
            <a:endParaRPr/>
          </a:p>
        </p:txBody>
      </p:sp>
      <p:sp>
        <p:nvSpPr>
          <p:cNvPr id="323" name="Google Shape;32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-LT"/>
              <a:t>Cheminės analizės metodai, Donatas Mickevičius, 1998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lt-LT"/>
              <a:t>3D molekulių virpesių animacija: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https://www.youtube.com/watch?v=1PQqDfJKXvA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lt-LT" u="sng">
                <a:solidFill>
                  <a:schemeClr val="hlink"/>
                </a:solidFill>
                <a:hlinkClick r:id="rId4"/>
              </a:rPr>
              <a:t>https://www.youtube.com/watch?app=desktop&amp;v=_vggWQCnC2I</a:t>
            </a:r>
            <a:r>
              <a:rPr lang="lt-LT"/>
              <a:t> </a:t>
            </a:r>
            <a:endParaRPr/>
          </a:p>
          <a:p>
            <a:pPr indent="0" lvl="0" marL="1143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lt-LT"/>
              <a:t>2. Spektrai </a:t>
            </a:r>
            <a:r>
              <a:rPr lang="lt-LT" u="sng">
                <a:solidFill>
                  <a:schemeClr val="hlink"/>
                </a:solidFill>
                <a:hlinkClick r:id="rId5"/>
              </a:rPr>
              <a:t>https://cbc-uged.asc.ohio-state.edu/anim_spectra/index.html</a:t>
            </a:r>
            <a:r>
              <a:rPr lang="lt-LT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8f0939af0_0_0"/>
          <p:cNvSpPr txBox="1"/>
          <p:nvPr>
            <p:ph type="title"/>
          </p:nvPr>
        </p:nvSpPr>
        <p:spPr>
          <a:xfrm>
            <a:off x="311700" y="327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Elektromagnetinis spektras</a:t>
            </a:r>
            <a:endParaRPr/>
          </a:p>
        </p:txBody>
      </p:sp>
      <p:pic>
        <p:nvPicPr>
          <p:cNvPr id="71" name="Google Shape;71;g278f0939af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775" y="900350"/>
            <a:ext cx="7005375" cy="41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78f0939af0_0_0"/>
          <p:cNvSpPr txBox="1"/>
          <p:nvPr/>
        </p:nvSpPr>
        <p:spPr>
          <a:xfrm>
            <a:off x="0" y="4820400"/>
            <a:ext cx="852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900"/>
              <a:t>Pagal </a:t>
            </a:r>
            <a:r>
              <a:rPr lang="lt-LT" sz="900"/>
              <a:t>https://mynasadata.larc.nasa.gov/basic-page/electromagnetic-spectrum-diagram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>
            <p:ph type="title"/>
          </p:nvPr>
        </p:nvSpPr>
        <p:spPr>
          <a:xfrm>
            <a:off x="311700" y="26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Infraraudonoji spektroskopija IR</a:t>
            </a:r>
            <a:endParaRPr/>
          </a:p>
        </p:txBody>
      </p:sp>
      <p:sp>
        <p:nvSpPr>
          <p:cNvPr id="78" name="Google Shape;78;p5"/>
          <p:cNvSpPr txBox="1"/>
          <p:nvPr>
            <p:ph idx="1" type="body"/>
          </p:nvPr>
        </p:nvSpPr>
        <p:spPr>
          <a:xfrm>
            <a:off x="311700" y="1017725"/>
            <a:ext cx="8520600" cy="2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Infraraudonoji spektroskopija - tai metodas, kuriuo galima nustatyti organiniame junginyje esančias funkcines grupes. 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Atliekant infraraudonąją spektroskopiją organinio junginio mėginys yra veikiamas IR spinduliuote.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</a:rPr>
              <a:t>Organinės molekulės sugeria IR spinduliuotę ir tam tikri ryšiai pradeda virpėti ir todėl infraraudonajame spektre stebimi signalai, kurie priklauso įvairioms funkcinėms grupėms.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>
            <p:ph idx="1" type="body"/>
          </p:nvPr>
        </p:nvSpPr>
        <p:spPr>
          <a:xfrm>
            <a:off x="311700" y="256100"/>
            <a:ext cx="8520600" cy="4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98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Skirtingi kovalentiniai ryšiai yra skirtingo stiprumo dėl skirtingų atomų, esančių abiejuose ryšio galuose, masės.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Todėl ryšiai vibruoja skirtingais dažniais.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Virpesių dažnį galima nustatyti nustačius, ka</a:t>
            </a:r>
            <a:r>
              <a:rPr lang="lt-LT">
                <a:solidFill>
                  <a:schemeClr val="dk1"/>
                </a:solidFill>
              </a:rPr>
              <a:t>d</a:t>
            </a:r>
            <a:r>
              <a:rPr lang="lt-L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molekulės sugeria elektromagnetinę spinduliuotę (IR).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98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lt-LT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Galimi įvairūs virpesių tipai: tempimas ir lenkimas.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86" y="2955318"/>
            <a:ext cx="7285028" cy="9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>
            <p:ph type="title"/>
          </p:nvPr>
        </p:nvSpPr>
        <p:spPr>
          <a:xfrm>
            <a:off x="311700" y="188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Molekulių virpesiai</a:t>
            </a:r>
            <a:endParaRPr/>
          </a:p>
        </p:txBody>
      </p:sp>
      <p:pic>
        <p:nvPicPr>
          <p:cNvPr id="90" name="Google Shape;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575" y="761625"/>
            <a:ext cx="6832150" cy="40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"/>
          <p:cNvSpPr txBox="1"/>
          <p:nvPr/>
        </p:nvSpPr>
        <p:spPr>
          <a:xfrm>
            <a:off x="0" y="4758600"/>
            <a:ext cx="894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300">
                <a:solidFill>
                  <a:schemeClr val="dk2"/>
                </a:solidFill>
              </a:rPr>
              <a:t>3D molekulių virpesių animacija: </a:t>
            </a:r>
            <a:r>
              <a:rPr lang="lt-LT" sz="13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https://www.youtube.com/watch?v=1PQqDfJKXvA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IR </a:t>
            </a:r>
            <a:r>
              <a:rPr lang="lt-LT"/>
              <a:t>spektras</a:t>
            </a:r>
            <a:endParaRPr/>
          </a:p>
        </p:txBody>
      </p:sp>
      <p:sp>
        <p:nvSpPr>
          <p:cNvPr id="97" name="Google Shape;9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Infraraudonasis spektras yra molekulių virpesių spektras, tai jį registruojant abscisių ašyje atidedame ne bangos ilgis, o dažnis (dažnis proporcingas energijai).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>
                <a:solidFill>
                  <a:schemeClr val="dk1"/>
                </a:solidFill>
              </a:rPr>
              <a:t>Tačiau IR spektrinėje analizėje dažniau vartojamas ne dažnis, o jam proporcingas dydis - bangos skaičius, cm</a:t>
            </a:r>
            <a:r>
              <a:rPr baseline="30000" lang="lt-LT">
                <a:solidFill>
                  <a:schemeClr val="dk1"/>
                </a:solidFill>
              </a:rPr>
              <a:t>-1</a:t>
            </a:r>
            <a:r>
              <a:rPr lang="lt-LT">
                <a:solidFill>
                  <a:schemeClr val="dk1"/>
                </a:solidFill>
              </a:rPr>
              <a:t> arba 1/cm.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lt-LT"/>
              <a:t>IR spektro taikymas</a:t>
            </a:r>
            <a:endParaRPr/>
          </a:p>
        </p:txBody>
      </p:sp>
      <p:sp>
        <p:nvSpPr>
          <p:cNvPr id="103" name="Google Shape;103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285750" lvl="0" marL="298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Noto Sans Symbols"/>
              <a:buChar char="⮚"/>
            </a:pPr>
            <a:r>
              <a:rPr lang="lt-L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Konkrečių ryšių molekulėje nustatymas.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Noto Sans Symbols"/>
              <a:buChar char="⮚"/>
            </a:pPr>
            <a:r>
              <a:rPr lang="lt-L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Tokių ryšių kaip O-H ir C=O buvimą molekulėje galima patvirtinti, nes jie turi būdingų absorbcijos juostų atitinkamose spektro dalyse.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Noto Sans Symbols"/>
              <a:buChar char="⮚"/>
            </a:pPr>
            <a:r>
              <a:rPr lang="lt-L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Junginių identifikavimas tiesiogiai lyginant spektrus.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984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Noto Sans Symbols"/>
              <a:buChar char="⮚"/>
            </a:pPr>
            <a:r>
              <a:rPr lang="lt-L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Vienintelis būdas visiškai identifikuoti junginį naudojant IR spinduliuotę - palyginti jo spektrą su žinomo pavyzdžio spektru.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7" ma:contentTypeDescription="Kurkite naują dokumentą." ma:contentTypeScope="" ma:versionID="ba0ee4624a6ffe9f896c0b29d94c2dc3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ba7e906b2aa2c1073a589d8ed2af9af8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8CF26A55-C137-4E3C-9865-427E04672D4C}"/>
</file>

<file path=customXml/itemProps2.xml><?xml version="1.0" encoding="utf-8"?>
<ds:datastoreItem xmlns:ds="http://schemas.openxmlformats.org/officeDocument/2006/customXml" ds:itemID="{174F36E6-9A13-4E75-B6AA-E62BA4DD027D}"/>
</file>

<file path=customXml/itemProps3.xml><?xml version="1.0" encoding="utf-8"?>
<ds:datastoreItem xmlns:ds="http://schemas.openxmlformats.org/officeDocument/2006/customXml" ds:itemID="{1E79BA6C-9F93-45AD-A1C0-90512F82151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