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slide" Target="slides/slide34.xml"/><Relationship Id="rId18" Type="http://schemas.openxmlformats.org/officeDocument/2006/relationships/slide" Target="slides/slide1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3.xml"/><Relationship Id="rId7" Type="http://schemas.openxmlformats.org/officeDocument/2006/relationships/slide" Target="slides/slide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1" Type="http://schemas.openxmlformats.org/officeDocument/2006/relationships/customXml" Target="../customXml/item2.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ustomXml" Target="../customXml/item1.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902932002_3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5902932002_3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5a4f6b1f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75a4f6b1f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75a4f6b1f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75a4f6b1f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75b8bfcaa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75b8bfcaa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902932002_3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5902932002_3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75b8bfcaa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75b8bfcaa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75b8bfcaa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75b8bfcaa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75b8bfcaa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75b8bfcaa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75b8bfcaa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75b8bfcaa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5b8bfcaa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75b8bfcaa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90293200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90293200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75b8bfcaa5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75b8bfcaa5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774faedc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774faedc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621f0aa21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7621f0aa21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75b8bfcaa5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75b8bfcaa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774faedc0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774faedc0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75b8bfcaa5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75b8bfcaa5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75b8bfcaa5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75b8bfcaa5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7621f0aa21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7621f0aa21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7621f0aa21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7621f0aa21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774faedc0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774faedc0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902932002_3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902932002_3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774faedc0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774faedc0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774faedc0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774faedc0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75b8bfcaa5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75b8bfcaa5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75a4f6b1f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75a4f6b1f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75b8bfcaa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75b8bfcaa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902932002_3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902932002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902932002_3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5902932002_3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5b8bfcaa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5b8bfcaa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5902932002_3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5902932002_3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902932002_3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5902932002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75a4f6b1f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75a4f6b1f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youtu.be/Uz1_n9ZnksY?si=_AMtNTa3hh2emgFU" TargetMode="External"/><Relationship Id="rId4" Type="http://schemas.openxmlformats.org/officeDocument/2006/relationships/hyperlink" Target="https://youtu.be/96fad-2L-sQ?si=aE5vxPkYOLb6bA5O" TargetMode="External"/><Relationship Id="rId5" Type="http://schemas.openxmlformats.org/officeDocument/2006/relationships/hyperlink" Target="https://youtu.be/8vwmeg5dIjI?si=y2yrndl363k3m2Zq" TargetMode="External"/><Relationship Id="rId6" Type="http://schemas.openxmlformats.org/officeDocument/2006/relationships/hyperlink" Target="https://youtu.be/h6Rza8vXVB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Organinės chemijos reakcijų radikalinis ir elektrofilinis mechanizmai</a:t>
            </a:r>
            <a:endParaRPr/>
          </a:p>
        </p:txBody>
      </p:sp>
      <p:sp>
        <p:nvSpPr>
          <p:cNvPr id="55" name="Google Shape;55;p13"/>
          <p:cNvSpPr txBox="1"/>
          <p:nvPr>
            <p:ph idx="1" type="subTitle"/>
          </p:nvPr>
        </p:nvSpPr>
        <p:spPr>
          <a:xfrm>
            <a:off x="311700" y="31248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11 klasė</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1. </a:t>
            </a:r>
            <a:r>
              <a:rPr lang="en"/>
              <a:t>R</a:t>
            </a:r>
            <a:r>
              <a:rPr lang="en"/>
              <a:t>eakcijos </a:t>
            </a:r>
            <a:r>
              <a:rPr lang="en"/>
              <a:t>inicijavimas</a:t>
            </a:r>
            <a:endParaRPr/>
          </a:p>
        </p:txBody>
      </p:sp>
      <p:sp>
        <p:nvSpPr>
          <p:cNvPr id="114" name="Google Shape;114;p22"/>
          <p:cNvSpPr txBox="1"/>
          <p:nvPr>
            <p:ph idx="1" type="body"/>
          </p:nvPr>
        </p:nvSpPr>
        <p:spPr>
          <a:xfrm>
            <a:off x="311700" y="852225"/>
            <a:ext cx="8520600" cy="392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Apšvitinus, ryšys tarp chloro atomų molekulėje suskyla, susidaro du chloro atomai.</a:t>
            </a:r>
            <a:endParaRPr>
              <a:solidFill>
                <a:schemeClr val="dk1"/>
              </a:solidFill>
            </a:endParaRPr>
          </a:p>
          <a:p>
            <a:pPr indent="0" lvl="0" marL="0" rtl="0" algn="l">
              <a:spcBef>
                <a:spcPts val="1200"/>
              </a:spcBef>
              <a:spcAft>
                <a:spcPts val="0"/>
              </a:spcAft>
              <a:buNone/>
            </a:pPr>
            <a:r>
              <a:rPr lang="en">
                <a:solidFill>
                  <a:schemeClr val="dk1"/>
                </a:solidFill>
              </a:rPr>
              <a:t>Cl</a:t>
            </a:r>
            <a:r>
              <a:rPr baseline="-25000" lang="en">
                <a:solidFill>
                  <a:schemeClr val="dk1"/>
                </a:solidFill>
              </a:rPr>
              <a:t>2</a:t>
            </a:r>
            <a:r>
              <a:rPr lang="en">
                <a:solidFill>
                  <a:schemeClr val="dk1"/>
                </a:solidFill>
              </a:rPr>
              <a:t> → 2Cl</a:t>
            </a:r>
            <a:r>
              <a:rPr b="1" lang="en">
                <a:solidFill>
                  <a:schemeClr val="dk1"/>
                </a:solidFill>
              </a:rPr>
              <a:t>· </a:t>
            </a:r>
            <a:r>
              <a:rPr lang="en">
                <a:solidFill>
                  <a:srgbClr val="38761D"/>
                </a:solidFill>
              </a:rPr>
              <a:t>– tai chloro </a:t>
            </a:r>
            <a:r>
              <a:rPr b="1" lang="en">
                <a:solidFill>
                  <a:srgbClr val="38761D"/>
                </a:solidFill>
              </a:rPr>
              <a:t>radikalas</a:t>
            </a:r>
            <a:endParaRPr b="1">
              <a:solidFill>
                <a:srgbClr val="38761D"/>
              </a:solidFill>
            </a:endParaRPr>
          </a:p>
          <a:p>
            <a:pPr indent="0" lvl="0" marL="0" rtl="0" algn="l">
              <a:spcBef>
                <a:spcPts val="1200"/>
              </a:spcBef>
              <a:spcAft>
                <a:spcPts val="0"/>
              </a:spcAft>
              <a:buNone/>
            </a:pPr>
            <a:r>
              <a:rPr lang="en">
                <a:solidFill>
                  <a:schemeClr val="dk1"/>
                </a:solidFill>
              </a:rPr>
              <a:t>Tą patį galima užrašyti Luiso formulėmis:</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sz="2600">
                <a:solidFill>
                  <a:srgbClr val="FF0000"/>
                </a:solidFill>
              </a:rPr>
              <a:t>⇀</a:t>
            </a:r>
            <a:r>
              <a:rPr lang="en">
                <a:solidFill>
                  <a:schemeClr val="dk1"/>
                </a:solidFill>
              </a:rPr>
              <a:t> </a:t>
            </a:r>
            <a:r>
              <a:rPr lang="en">
                <a:solidFill>
                  <a:srgbClr val="FF0000"/>
                </a:solidFill>
              </a:rPr>
              <a:t>rodyklė rodo vieno elektrono judėjimo kryptį</a:t>
            </a:r>
            <a:endParaRPr>
              <a:solidFill>
                <a:srgbClr val="FF0000"/>
              </a:solidFill>
            </a:endParaRPr>
          </a:p>
          <a:p>
            <a:pPr indent="0" lvl="0" marL="0" rtl="0" algn="l">
              <a:spcBef>
                <a:spcPts val="1200"/>
              </a:spcBef>
              <a:spcAft>
                <a:spcPts val="1200"/>
              </a:spcAft>
              <a:buNone/>
            </a:pPr>
            <a:r>
              <a:rPr lang="en">
                <a:solidFill>
                  <a:srgbClr val="38761D"/>
                </a:solidFill>
              </a:rPr>
              <a:t>Toks ryšio nutrūkimas vadinamas </a:t>
            </a:r>
            <a:r>
              <a:rPr b="1" lang="en">
                <a:solidFill>
                  <a:srgbClr val="38761D"/>
                </a:solidFill>
              </a:rPr>
              <a:t>homolitiniu</a:t>
            </a:r>
            <a:r>
              <a:rPr lang="en">
                <a:solidFill>
                  <a:srgbClr val="38761D"/>
                </a:solidFill>
              </a:rPr>
              <a:t>, nes elektronai pasiskirsto po lygiai tarp dviejų susidariusių dalelių.</a:t>
            </a:r>
            <a:endParaRPr>
              <a:solidFill>
                <a:srgbClr val="38761D"/>
              </a:solidFill>
            </a:endParaRPr>
          </a:p>
        </p:txBody>
      </p:sp>
      <p:pic>
        <p:nvPicPr>
          <p:cNvPr id="115" name="Google Shape;115;p22"/>
          <p:cNvPicPr preferRelativeResize="0"/>
          <p:nvPr/>
        </p:nvPicPr>
        <p:blipFill>
          <a:blip r:embed="rId3">
            <a:alphaModFix/>
          </a:blip>
          <a:stretch>
            <a:fillRect/>
          </a:stretch>
        </p:blipFill>
        <p:spPr>
          <a:xfrm>
            <a:off x="440100" y="2285975"/>
            <a:ext cx="5532024" cy="102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41825"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2. Reakcijos g</a:t>
            </a:r>
            <a:r>
              <a:rPr lang="en"/>
              <a:t>randinės augimas</a:t>
            </a:r>
            <a:endParaRPr/>
          </a:p>
        </p:txBody>
      </p:sp>
      <p:sp>
        <p:nvSpPr>
          <p:cNvPr id="121" name="Google Shape;121;p23"/>
          <p:cNvSpPr txBox="1"/>
          <p:nvPr>
            <p:ph idx="1" type="body"/>
          </p:nvPr>
        </p:nvSpPr>
        <p:spPr>
          <a:xfrm>
            <a:off x="200525" y="441100"/>
            <a:ext cx="8803200" cy="3920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700">
                <a:solidFill>
                  <a:schemeClr val="dk1"/>
                </a:solidFill>
              </a:rPr>
              <a:t>1. </a:t>
            </a:r>
            <a:r>
              <a:rPr lang="en" sz="1700">
                <a:solidFill>
                  <a:schemeClr val="dk1"/>
                </a:solidFill>
              </a:rPr>
              <a:t>Susidaręs chloro radikalas yra aktyvi dalelė, kuri nori surasti porą savo nesuporuotam elektronui. Sutikusi metano molekulę, ji atima vandenilį:</a:t>
            </a:r>
            <a:endParaRPr sz="1700">
              <a:solidFill>
                <a:schemeClr val="dk1"/>
              </a:solidFill>
            </a:endParaRPr>
          </a:p>
          <a:p>
            <a:pPr indent="0" lvl="0" marL="0" rtl="0" algn="l">
              <a:lnSpc>
                <a:spcPct val="100000"/>
              </a:lnSpc>
              <a:spcBef>
                <a:spcPts val="1200"/>
              </a:spcBef>
              <a:spcAft>
                <a:spcPts val="0"/>
              </a:spcAft>
              <a:buNone/>
            </a:pPr>
            <a:r>
              <a:rPr lang="en" sz="1700">
                <a:solidFill>
                  <a:schemeClr val="dk1"/>
                </a:solidFill>
              </a:rPr>
              <a:t>CH</a:t>
            </a:r>
            <a:r>
              <a:rPr baseline="-25000" lang="en" sz="1700">
                <a:solidFill>
                  <a:schemeClr val="dk1"/>
                </a:solidFill>
              </a:rPr>
              <a:t>4</a:t>
            </a:r>
            <a:r>
              <a:rPr lang="en" sz="1700">
                <a:solidFill>
                  <a:schemeClr val="dk1"/>
                </a:solidFill>
              </a:rPr>
              <a:t> + </a:t>
            </a:r>
            <a:r>
              <a:rPr lang="en" sz="1700">
                <a:solidFill>
                  <a:schemeClr val="dk1"/>
                </a:solidFill>
              </a:rPr>
              <a:t>Cl</a:t>
            </a:r>
            <a:r>
              <a:rPr b="1" lang="en" sz="1700">
                <a:solidFill>
                  <a:schemeClr val="dk1"/>
                </a:solidFill>
              </a:rPr>
              <a:t>· </a:t>
            </a:r>
            <a:r>
              <a:rPr lang="en" sz="1700">
                <a:solidFill>
                  <a:schemeClr val="dk1"/>
                </a:solidFill>
              </a:rPr>
              <a:t>→ CH</a:t>
            </a:r>
            <a:r>
              <a:rPr baseline="-25000" lang="en" sz="1700">
                <a:solidFill>
                  <a:schemeClr val="dk1"/>
                </a:solidFill>
              </a:rPr>
              <a:t>3</a:t>
            </a:r>
            <a:r>
              <a:rPr b="1" lang="en" sz="1700">
                <a:solidFill>
                  <a:schemeClr val="dk1"/>
                </a:solidFill>
              </a:rPr>
              <a:t>·</a:t>
            </a:r>
            <a:r>
              <a:rPr lang="en" sz="1700">
                <a:solidFill>
                  <a:schemeClr val="dk1"/>
                </a:solidFill>
              </a:rPr>
              <a:t> + HCl</a:t>
            </a:r>
            <a:endParaRPr sz="1700">
              <a:solidFill>
                <a:schemeClr val="dk1"/>
              </a:solidFill>
            </a:endParaRPr>
          </a:p>
          <a:p>
            <a:pPr indent="0" lvl="0" marL="0" rtl="0" algn="l">
              <a:lnSpc>
                <a:spcPct val="100000"/>
              </a:lnSpc>
              <a:spcBef>
                <a:spcPts val="1200"/>
              </a:spcBef>
              <a:spcAft>
                <a:spcPts val="0"/>
              </a:spcAft>
              <a:buNone/>
            </a:pPr>
            <a:r>
              <a:rPr lang="en" sz="1700">
                <a:solidFill>
                  <a:schemeClr val="dk1"/>
                </a:solidFill>
              </a:rPr>
              <a:t>Tą patį galima užrašyti Luiso formulėmis:</a:t>
            </a:r>
            <a:endParaRPr sz="1400">
              <a:solidFill>
                <a:schemeClr val="dk1"/>
              </a:solidFill>
            </a:endParaRPr>
          </a:p>
          <a:p>
            <a:pPr indent="0" lvl="0" marL="0" rtl="0" algn="l">
              <a:lnSpc>
                <a:spcPct val="100000"/>
              </a:lnSpc>
              <a:spcBef>
                <a:spcPts val="1200"/>
              </a:spcBef>
              <a:spcAft>
                <a:spcPts val="0"/>
              </a:spcAft>
              <a:buNone/>
            </a:pPr>
            <a:r>
              <a:t/>
            </a:r>
            <a:endParaRPr sz="900">
              <a:solidFill>
                <a:schemeClr val="dk1"/>
              </a:solidFill>
            </a:endParaRPr>
          </a:p>
          <a:p>
            <a:pPr indent="0" lvl="0" marL="0" rtl="0" algn="l">
              <a:lnSpc>
                <a:spcPct val="100000"/>
              </a:lnSpc>
              <a:spcBef>
                <a:spcPts val="1200"/>
              </a:spcBef>
              <a:spcAft>
                <a:spcPts val="0"/>
              </a:spcAft>
              <a:buNone/>
            </a:pPr>
            <a:r>
              <a:t/>
            </a:r>
            <a:endParaRPr sz="900">
              <a:solidFill>
                <a:schemeClr val="dk1"/>
              </a:solidFill>
            </a:endParaRPr>
          </a:p>
          <a:p>
            <a:pPr indent="0" lvl="0" marL="0" rtl="0" algn="l">
              <a:lnSpc>
                <a:spcPct val="100000"/>
              </a:lnSpc>
              <a:spcBef>
                <a:spcPts val="1200"/>
              </a:spcBef>
              <a:spcAft>
                <a:spcPts val="0"/>
              </a:spcAft>
              <a:buNone/>
            </a:pPr>
            <a:r>
              <a:t/>
            </a:r>
            <a:endParaRPr sz="1400">
              <a:solidFill>
                <a:schemeClr val="dk1"/>
              </a:solidFill>
            </a:endParaRPr>
          </a:p>
          <a:p>
            <a:pPr indent="0" lvl="0" marL="0" rtl="0" algn="l">
              <a:lnSpc>
                <a:spcPct val="100000"/>
              </a:lnSpc>
              <a:spcBef>
                <a:spcPts val="1200"/>
              </a:spcBef>
              <a:spcAft>
                <a:spcPts val="0"/>
              </a:spcAft>
              <a:buNone/>
            </a:pPr>
            <a:r>
              <a:rPr lang="en" sz="1700">
                <a:solidFill>
                  <a:schemeClr val="dk1"/>
                </a:solidFill>
              </a:rPr>
              <a:t>2. </a:t>
            </a:r>
            <a:r>
              <a:rPr lang="en" sz="1700">
                <a:solidFill>
                  <a:schemeClr val="dk1"/>
                </a:solidFill>
              </a:rPr>
              <a:t>Metilo radikalas ieško poros savo elektronui ir, sutikęs chloro molekulę, sureaguoja:</a:t>
            </a:r>
            <a:endParaRPr sz="1700">
              <a:solidFill>
                <a:schemeClr val="dk1"/>
              </a:solidFill>
            </a:endParaRPr>
          </a:p>
          <a:p>
            <a:pPr indent="0" lvl="0" marL="0" rtl="0" algn="l">
              <a:lnSpc>
                <a:spcPct val="100000"/>
              </a:lnSpc>
              <a:spcBef>
                <a:spcPts val="1200"/>
              </a:spcBef>
              <a:spcAft>
                <a:spcPts val="0"/>
              </a:spcAft>
              <a:buNone/>
            </a:pPr>
            <a:r>
              <a:rPr lang="en" sz="1700">
                <a:solidFill>
                  <a:schemeClr val="dk1"/>
                </a:solidFill>
              </a:rPr>
              <a:t>CH</a:t>
            </a:r>
            <a:r>
              <a:rPr baseline="-25000" lang="en" sz="1700">
                <a:solidFill>
                  <a:schemeClr val="dk1"/>
                </a:solidFill>
              </a:rPr>
              <a:t>3</a:t>
            </a:r>
            <a:r>
              <a:rPr b="1" lang="en" sz="1700">
                <a:solidFill>
                  <a:schemeClr val="dk1"/>
                </a:solidFill>
              </a:rPr>
              <a:t>·</a:t>
            </a:r>
            <a:r>
              <a:rPr lang="en" sz="1700">
                <a:solidFill>
                  <a:schemeClr val="dk1"/>
                </a:solidFill>
              </a:rPr>
              <a:t> + Cl</a:t>
            </a:r>
            <a:r>
              <a:rPr baseline="-25000" lang="en" sz="1700">
                <a:solidFill>
                  <a:schemeClr val="dk1"/>
                </a:solidFill>
              </a:rPr>
              <a:t>2</a:t>
            </a:r>
            <a:r>
              <a:rPr lang="en" sz="1700">
                <a:solidFill>
                  <a:schemeClr val="dk1"/>
                </a:solidFill>
              </a:rPr>
              <a:t>→ CH</a:t>
            </a:r>
            <a:r>
              <a:rPr baseline="-25000" lang="en" sz="1700">
                <a:solidFill>
                  <a:schemeClr val="dk1"/>
                </a:solidFill>
              </a:rPr>
              <a:t>3</a:t>
            </a:r>
            <a:r>
              <a:rPr lang="en" sz="1700">
                <a:solidFill>
                  <a:schemeClr val="dk1"/>
                </a:solidFill>
              </a:rPr>
              <a:t>Cl + Cl</a:t>
            </a:r>
            <a:r>
              <a:rPr b="1" lang="en" sz="1700">
                <a:solidFill>
                  <a:schemeClr val="dk1"/>
                </a:solidFill>
              </a:rPr>
              <a:t>· </a:t>
            </a:r>
            <a:r>
              <a:rPr lang="en" sz="1700">
                <a:solidFill>
                  <a:schemeClr val="dk1"/>
                </a:solidFill>
              </a:rPr>
              <a:t>– reakcija tęsiasi, kol lieka radikalų.</a:t>
            </a:r>
            <a:endParaRPr sz="1700">
              <a:solidFill>
                <a:schemeClr val="dk1"/>
              </a:solidFill>
            </a:endParaRPr>
          </a:p>
          <a:p>
            <a:pPr indent="0" lvl="0" marL="0" rtl="0" algn="l">
              <a:lnSpc>
                <a:spcPct val="100000"/>
              </a:lnSpc>
              <a:spcBef>
                <a:spcPts val="1200"/>
              </a:spcBef>
              <a:spcAft>
                <a:spcPts val="1200"/>
              </a:spcAft>
              <a:buNone/>
            </a:pPr>
            <a:r>
              <a:rPr lang="en" sz="1700">
                <a:solidFill>
                  <a:schemeClr val="dk1"/>
                </a:solidFill>
              </a:rPr>
              <a:t>Tą patį galima užrašyti Luiso formulėmis:</a:t>
            </a:r>
            <a:endParaRPr sz="1700">
              <a:solidFill>
                <a:schemeClr val="dk1"/>
              </a:solidFill>
            </a:endParaRPr>
          </a:p>
        </p:txBody>
      </p:sp>
      <p:pic>
        <p:nvPicPr>
          <p:cNvPr id="122" name="Google Shape;122;p23"/>
          <p:cNvPicPr preferRelativeResize="0"/>
          <p:nvPr/>
        </p:nvPicPr>
        <p:blipFill>
          <a:blip r:embed="rId3">
            <a:alphaModFix/>
          </a:blip>
          <a:stretch>
            <a:fillRect/>
          </a:stretch>
        </p:blipFill>
        <p:spPr>
          <a:xfrm>
            <a:off x="301400" y="1901300"/>
            <a:ext cx="3902325" cy="1000000"/>
          </a:xfrm>
          <a:prstGeom prst="rect">
            <a:avLst/>
          </a:prstGeom>
          <a:noFill/>
          <a:ln>
            <a:noFill/>
          </a:ln>
        </p:spPr>
      </p:pic>
      <p:pic>
        <p:nvPicPr>
          <p:cNvPr id="123" name="Google Shape;123;p23"/>
          <p:cNvPicPr preferRelativeResize="0"/>
          <p:nvPr/>
        </p:nvPicPr>
        <p:blipFill>
          <a:blip r:embed="rId4">
            <a:alphaModFix/>
          </a:blip>
          <a:stretch>
            <a:fillRect/>
          </a:stretch>
        </p:blipFill>
        <p:spPr>
          <a:xfrm>
            <a:off x="301400" y="4127450"/>
            <a:ext cx="4326600" cy="950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41825"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3. Reakcijos g</a:t>
            </a:r>
            <a:r>
              <a:rPr lang="en"/>
              <a:t>randinės nutrūkimas</a:t>
            </a:r>
            <a:endParaRPr/>
          </a:p>
        </p:txBody>
      </p:sp>
      <p:sp>
        <p:nvSpPr>
          <p:cNvPr id="129" name="Google Shape;129;p24"/>
          <p:cNvSpPr txBox="1"/>
          <p:nvPr>
            <p:ph idx="1" type="body"/>
          </p:nvPr>
        </p:nvSpPr>
        <p:spPr>
          <a:xfrm>
            <a:off x="180475" y="611550"/>
            <a:ext cx="3960300" cy="39204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n" sz="1700">
                <a:solidFill>
                  <a:schemeClr val="dk1"/>
                </a:solidFill>
              </a:rPr>
              <a:t>Reakcijoje dalyvavę radikalai gali sureaguoti tarpusavyje. Kai radikalų nelieka, reakcija sustoja.</a:t>
            </a:r>
            <a:endParaRPr sz="1700">
              <a:solidFill>
                <a:schemeClr val="dk1"/>
              </a:solidFill>
            </a:endParaRPr>
          </a:p>
          <a:p>
            <a:pPr indent="0" lvl="0" marL="0" rtl="0" algn="l">
              <a:lnSpc>
                <a:spcPct val="100000"/>
              </a:lnSpc>
              <a:spcBef>
                <a:spcPts val="1200"/>
              </a:spcBef>
              <a:spcAft>
                <a:spcPts val="0"/>
              </a:spcAft>
              <a:buNone/>
            </a:pPr>
            <a:r>
              <a:rPr lang="en" sz="1700">
                <a:solidFill>
                  <a:schemeClr val="dk1"/>
                </a:solidFill>
              </a:rPr>
              <a:t>1. CH</a:t>
            </a:r>
            <a:r>
              <a:rPr baseline="-25000" lang="en" sz="1700">
                <a:solidFill>
                  <a:schemeClr val="dk1"/>
                </a:solidFill>
              </a:rPr>
              <a:t>3</a:t>
            </a:r>
            <a:r>
              <a:rPr b="1" lang="en" sz="1700">
                <a:solidFill>
                  <a:schemeClr val="dk1"/>
                </a:solidFill>
              </a:rPr>
              <a:t>·</a:t>
            </a:r>
            <a:r>
              <a:rPr lang="en" sz="1700">
                <a:solidFill>
                  <a:schemeClr val="dk1"/>
                </a:solidFill>
              </a:rPr>
              <a:t> + </a:t>
            </a:r>
            <a:r>
              <a:rPr b="1" lang="en" sz="1700">
                <a:solidFill>
                  <a:schemeClr val="dk1"/>
                </a:solidFill>
              </a:rPr>
              <a:t>·</a:t>
            </a:r>
            <a:r>
              <a:rPr lang="en" sz="1700">
                <a:solidFill>
                  <a:schemeClr val="dk1"/>
                </a:solidFill>
              </a:rPr>
              <a:t>Cl → CH</a:t>
            </a:r>
            <a:r>
              <a:rPr baseline="-25000" lang="en" sz="1700">
                <a:solidFill>
                  <a:schemeClr val="dk1"/>
                </a:solidFill>
              </a:rPr>
              <a:t>3</a:t>
            </a:r>
            <a:r>
              <a:rPr lang="en" sz="1700">
                <a:solidFill>
                  <a:schemeClr val="dk1"/>
                </a:solidFill>
              </a:rPr>
              <a:t>Cl</a:t>
            </a:r>
            <a:endParaRPr baseline="-25000" sz="1700">
              <a:solidFill>
                <a:schemeClr val="dk1"/>
              </a:solidFill>
            </a:endParaRPr>
          </a:p>
          <a:p>
            <a:pPr indent="0" lvl="0" marL="0" rtl="0" algn="l">
              <a:lnSpc>
                <a:spcPct val="100000"/>
              </a:lnSpc>
              <a:spcBef>
                <a:spcPts val="1200"/>
              </a:spcBef>
              <a:spcAft>
                <a:spcPts val="0"/>
              </a:spcAft>
              <a:buNone/>
            </a:pPr>
            <a:r>
              <a:rPr lang="en" sz="1700">
                <a:solidFill>
                  <a:schemeClr val="dk1"/>
                </a:solidFill>
              </a:rPr>
              <a:t>2. Cl</a:t>
            </a:r>
            <a:r>
              <a:rPr b="1" lang="en" sz="1700">
                <a:solidFill>
                  <a:schemeClr val="dk1"/>
                </a:solidFill>
              </a:rPr>
              <a:t>·</a:t>
            </a:r>
            <a:r>
              <a:rPr lang="en" sz="1700">
                <a:solidFill>
                  <a:schemeClr val="dk1"/>
                </a:solidFill>
              </a:rPr>
              <a:t> + </a:t>
            </a:r>
            <a:r>
              <a:rPr b="1" lang="en" sz="1700">
                <a:solidFill>
                  <a:schemeClr val="dk1"/>
                </a:solidFill>
              </a:rPr>
              <a:t>·</a:t>
            </a:r>
            <a:r>
              <a:rPr lang="en" sz="1700">
                <a:solidFill>
                  <a:schemeClr val="dk1"/>
                </a:solidFill>
              </a:rPr>
              <a:t>Cl → Cl</a:t>
            </a:r>
            <a:r>
              <a:rPr baseline="-25000" lang="en" sz="1700">
                <a:solidFill>
                  <a:schemeClr val="dk1"/>
                </a:solidFill>
              </a:rPr>
              <a:t>2</a:t>
            </a:r>
            <a:endParaRPr sz="1700">
              <a:solidFill>
                <a:schemeClr val="dk1"/>
              </a:solidFill>
            </a:endParaRPr>
          </a:p>
          <a:p>
            <a:pPr indent="0" lvl="0" marL="0" rtl="0" algn="l">
              <a:lnSpc>
                <a:spcPct val="100000"/>
              </a:lnSpc>
              <a:spcBef>
                <a:spcPts val="1200"/>
              </a:spcBef>
              <a:spcAft>
                <a:spcPts val="0"/>
              </a:spcAft>
              <a:buNone/>
            </a:pPr>
            <a:r>
              <a:rPr lang="en" sz="1700">
                <a:solidFill>
                  <a:schemeClr val="dk1"/>
                </a:solidFill>
              </a:rPr>
              <a:t>3. CH</a:t>
            </a:r>
            <a:r>
              <a:rPr baseline="-25000" lang="en" sz="1700">
                <a:solidFill>
                  <a:schemeClr val="dk1"/>
                </a:solidFill>
              </a:rPr>
              <a:t>3</a:t>
            </a:r>
            <a:r>
              <a:rPr b="1" lang="en" sz="1700">
                <a:solidFill>
                  <a:schemeClr val="dk1"/>
                </a:solidFill>
              </a:rPr>
              <a:t>·</a:t>
            </a:r>
            <a:r>
              <a:rPr lang="en" sz="1700">
                <a:solidFill>
                  <a:schemeClr val="dk1"/>
                </a:solidFill>
              </a:rPr>
              <a:t> + </a:t>
            </a:r>
            <a:r>
              <a:rPr b="1" lang="en" sz="1700">
                <a:solidFill>
                  <a:schemeClr val="dk1"/>
                </a:solidFill>
              </a:rPr>
              <a:t>·</a:t>
            </a:r>
            <a:r>
              <a:rPr lang="en" sz="1700">
                <a:solidFill>
                  <a:schemeClr val="dk1"/>
                </a:solidFill>
              </a:rPr>
              <a:t>C</a:t>
            </a:r>
            <a:r>
              <a:rPr lang="en" sz="1700">
                <a:solidFill>
                  <a:schemeClr val="dk1"/>
                </a:solidFill>
              </a:rPr>
              <a:t>H</a:t>
            </a:r>
            <a:r>
              <a:rPr baseline="-25000" lang="en" sz="1700">
                <a:solidFill>
                  <a:schemeClr val="dk1"/>
                </a:solidFill>
              </a:rPr>
              <a:t>3</a:t>
            </a:r>
            <a:r>
              <a:rPr lang="en" sz="1700">
                <a:solidFill>
                  <a:schemeClr val="dk1"/>
                </a:solidFill>
              </a:rPr>
              <a:t> → CH</a:t>
            </a:r>
            <a:r>
              <a:rPr baseline="-25000" lang="en" sz="1700">
                <a:solidFill>
                  <a:schemeClr val="dk1"/>
                </a:solidFill>
              </a:rPr>
              <a:t>3</a:t>
            </a:r>
            <a:r>
              <a:rPr lang="en" sz="1700">
                <a:solidFill>
                  <a:schemeClr val="dk1"/>
                </a:solidFill>
              </a:rPr>
              <a:t>–CH</a:t>
            </a:r>
            <a:r>
              <a:rPr baseline="-25000" lang="en" sz="1700">
                <a:solidFill>
                  <a:schemeClr val="dk1"/>
                </a:solidFill>
              </a:rPr>
              <a:t>3</a:t>
            </a:r>
            <a:endParaRPr baseline="-25000" sz="1700">
              <a:solidFill>
                <a:schemeClr val="dk1"/>
              </a:solidFill>
            </a:endParaRPr>
          </a:p>
          <a:p>
            <a:pPr indent="0" lvl="0" marL="0" rtl="0" algn="just">
              <a:lnSpc>
                <a:spcPct val="100000"/>
              </a:lnSpc>
              <a:spcBef>
                <a:spcPts val="1200"/>
              </a:spcBef>
              <a:spcAft>
                <a:spcPts val="0"/>
              </a:spcAft>
              <a:buNone/>
            </a:pPr>
            <a:r>
              <a:rPr lang="en" sz="1700">
                <a:solidFill>
                  <a:schemeClr val="dk1"/>
                </a:solidFill>
              </a:rPr>
              <a:t>Reakcijos mechanizmas paaiškina, kokiu būdu reakcijos metu susidaro šalutinis produktas – etanas.</a:t>
            </a:r>
            <a:endParaRPr sz="1700">
              <a:solidFill>
                <a:schemeClr val="dk1"/>
              </a:solidFill>
            </a:endParaRPr>
          </a:p>
          <a:p>
            <a:pPr indent="0" lvl="0" marL="0" rtl="0" algn="l">
              <a:lnSpc>
                <a:spcPct val="100000"/>
              </a:lnSpc>
              <a:spcBef>
                <a:spcPts val="1200"/>
              </a:spcBef>
              <a:spcAft>
                <a:spcPts val="1200"/>
              </a:spcAft>
              <a:buNone/>
            </a:pPr>
            <a:r>
              <a:t/>
            </a:r>
            <a:endParaRPr sz="1700">
              <a:solidFill>
                <a:schemeClr val="dk1"/>
              </a:solidFill>
            </a:endParaRPr>
          </a:p>
        </p:txBody>
      </p:sp>
      <p:sp>
        <p:nvSpPr>
          <p:cNvPr id="130" name="Google Shape;130;p24"/>
          <p:cNvSpPr txBox="1"/>
          <p:nvPr/>
        </p:nvSpPr>
        <p:spPr>
          <a:xfrm>
            <a:off x="4422550" y="651725"/>
            <a:ext cx="459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Tą patį galima užrašyti Luiso formulėmis:</a:t>
            </a:r>
            <a:endParaRPr sz="1800"/>
          </a:p>
        </p:txBody>
      </p:sp>
      <p:pic>
        <p:nvPicPr>
          <p:cNvPr id="131" name="Google Shape;131;p24"/>
          <p:cNvPicPr preferRelativeResize="0"/>
          <p:nvPr/>
        </p:nvPicPr>
        <p:blipFill>
          <a:blip r:embed="rId3">
            <a:alphaModFix/>
          </a:blip>
          <a:stretch>
            <a:fillRect/>
          </a:stretch>
        </p:blipFill>
        <p:spPr>
          <a:xfrm>
            <a:off x="4525600" y="1113425"/>
            <a:ext cx="4207726" cy="37252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Radikalo stabilumas</a:t>
            </a:r>
            <a:endParaRPr/>
          </a:p>
        </p:txBody>
      </p:sp>
      <p:sp>
        <p:nvSpPr>
          <p:cNvPr id="137" name="Google Shape;137;p25"/>
          <p:cNvSpPr txBox="1"/>
          <p:nvPr>
            <p:ph idx="1" type="body"/>
          </p:nvPr>
        </p:nvSpPr>
        <p:spPr>
          <a:xfrm>
            <a:off x="311700" y="706925"/>
            <a:ext cx="8520600" cy="27975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en">
                <a:solidFill>
                  <a:schemeClr val="dk1"/>
                </a:solidFill>
              </a:rPr>
              <a:t>Ilgesnės grandinės alkanams reaguojant su halogenais, gali susidaryti skirtingi radikalai, kuriuose nesuporuotas elektronas bus prie pirminio, antrinio ar tretinio anglies atomo. Svarbu atsižvelgti į šių radikalų stabilumą, nes nuo to priklauso, kurio iš galutinių produktų išeiga bus didžiausia. </a:t>
            </a:r>
            <a:endParaRPr>
              <a:solidFill>
                <a:schemeClr val="dk1"/>
              </a:solidFill>
            </a:endParaRPr>
          </a:p>
          <a:p>
            <a:pPr indent="0" lvl="0" marL="0" rtl="0" algn="just">
              <a:spcBef>
                <a:spcPts val="0"/>
              </a:spcBef>
              <a:spcAft>
                <a:spcPts val="0"/>
              </a:spcAft>
              <a:buNone/>
            </a:pPr>
            <a:r>
              <a:rPr b="1" lang="en">
                <a:solidFill>
                  <a:schemeClr val="dk1"/>
                </a:solidFill>
              </a:rPr>
              <a:t>Kuo labiau šakotas radikalas – tuo jis stabilesnis.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ctr">
              <a:spcBef>
                <a:spcPts val="0"/>
              </a:spcBef>
              <a:spcAft>
                <a:spcPts val="0"/>
              </a:spcAft>
              <a:buNone/>
            </a:pPr>
            <a:r>
              <a:rPr b="1" lang="en">
                <a:solidFill>
                  <a:schemeClr val="dk1"/>
                </a:solidFill>
              </a:rPr>
              <a:t>Radikalų stabilumas didėja eilėje:</a:t>
            </a:r>
            <a:endParaRPr b="1">
              <a:solidFill>
                <a:schemeClr val="dk1"/>
              </a:solidFill>
            </a:endParaRPr>
          </a:p>
          <a:p>
            <a:pPr indent="0" lvl="0" marL="0" rtl="0" algn="ctr">
              <a:spcBef>
                <a:spcPts val="0"/>
              </a:spcBef>
              <a:spcAft>
                <a:spcPts val="0"/>
              </a:spcAft>
              <a:buNone/>
            </a:pPr>
            <a:r>
              <a:t/>
            </a:r>
            <a:endParaRPr b="1">
              <a:solidFill>
                <a:schemeClr val="dk1"/>
              </a:solidFill>
            </a:endParaRPr>
          </a:p>
          <a:p>
            <a:pPr indent="0" lvl="0" marL="0" rtl="0" algn="ctr">
              <a:spcBef>
                <a:spcPts val="0"/>
              </a:spcBef>
              <a:spcAft>
                <a:spcPts val="0"/>
              </a:spcAft>
              <a:buNone/>
            </a:pPr>
            <a:r>
              <a:rPr lang="en">
                <a:solidFill>
                  <a:schemeClr val="dk1"/>
                </a:solidFill>
              </a:rPr>
              <a:t>CH</a:t>
            </a:r>
            <a:r>
              <a:rPr baseline="-25000" lang="en" sz="1700">
                <a:solidFill>
                  <a:schemeClr val="dk1"/>
                </a:solidFill>
              </a:rPr>
              <a:t>3</a:t>
            </a:r>
            <a:r>
              <a:rPr b="1" lang="en" sz="2000">
                <a:solidFill>
                  <a:schemeClr val="dk1"/>
                </a:solidFill>
              </a:rPr>
              <a:t>·</a:t>
            </a:r>
            <a:r>
              <a:rPr lang="en">
                <a:solidFill>
                  <a:schemeClr val="dk1"/>
                </a:solidFill>
              </a:rPr>
              <a:t>    &lt;    CH</a:t>
            </a:r>
            <a:r>
              <a:rPr baseline="-25000" lang="en" sz="1700">
                <a:solidFill>
                  <a:schemeClr val="dk1"/>
                </a:solidFill>
              </a:rPr>
              <a:t>3</a:t>
            </a:r>
            <a:r>
              <a:rPr lang="en">
                <a:solidFill>
                  <a:schemeClr val="dk1"/>
                </a:solidFill>
              </a:rPr>
              <a:t>–CH</a:t>
            </a:r>
            <a:r>
              <a:rPr baseline="-25000" lang="en" sz="1700">
                <a:solidFill>
                  <a:schemeClr val="dk1"/>
                </a:solidFill>
              </a:rPr>
              <a:t>2</a:t>
            </a:r>
            <a:r>
              <a:rPr b="1" lang="en" sz="2000">
                <a:solidFill>
                  <a:schemeClr val="dk1"/>
                </a:solidFill>
              </a:rPr>
              <a:t>·</a:t>
            </a:r>
            <a:r>
              <a:rPr lang="en">
                <a:solidFill>
                  <a:schemeClr val="dk1"/>
                </a:solidFill>
              </a:rPr>
              <a:t>     &lt;     CH</a:t>
            </a:r>
            <a:r>
              <a:rPr baseline="-25000" lang="en" sz="1700">
                <a:solidFill>
                  <a:schemeClr val="dk1"/>
                </a:solidFill>
              </a:rPr>
              <a:t>3</a:t>
            </a:r>
            <a:r>
              <a:rPr lang="en">
                <a:solidFill>
                  <a:schemeClr val="dk1"/>
                </a:solidFill>
              </a:rPr>
              <a:t>–CH–CH</a:t>
            </a:r>
            <a:r>
              <a:rPr baseline="-25000" lang="en" sz="1700">
                <a:solidFill>
                  <a:schemeClr val="dk1"/>
                </a:solidFill>
              </a:rPr>
              <a:t>3</a:t>
            </a:r>
            <a:r>
              <a:rPr lang="en">
                <a:solidFill>
                  <a:schemeClr val="dk1"/>
                </a:solidFill>
              </a:rPr>
              <a:t>    &lt;     CH</a:t>
            </a:r>
            <a:r>
              <a:rPr baseline="-25000" lang="en" sz="1700">
                <a:solidFill>
                  <a:schemeClr val="dk1"/>
                </a:solidFill>
              </a:rPr>
              <a:t>3</a:t>
            </a:r>
            <a:r>
              <a:rPr lang="en">
                <a:solidFill>
                  <a:schemeClr val="dk1"/>
                </a:solidFill>
              </a:rPr>
              <a:t>–C–CH</a:t>
            </a:r>
            <a:r>
              <a:rPr baseline="-25000" lang="en" sz="1700">
                <a:solidFill>
                  <a:schemeClr val="dk1"/>
                </a:solidFill>
              </a:rPr>
              <a:t>3</a:t>
            </a:r>
            <a:endParaRPr>
              <a:solidFill>
                <a:schemeClr val="dk1"/>
              </a:solidFill>
            </a:endParaRPr>
          </a:p>
        </p:txBody>
      </p:sp>
      <p:sp>
        <p:nvSpPr>
          <p:cNvPr id="138" name="Google Shape;138;p25"/>
          <p:cNvSpPr txBox="1"/>
          <p:nvPr/>
        </p:nvSpPr>
        <p:spPr>
          <a:xfrm>
            <a:off x="4852750" y="3168325"/>
            <a:ext cx="311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a:t>
            </a:r>
            <a:endParaRPr b="1" sz="2000"/>
          </a:p>
        </p:txBody>
      </p:sp>
      <p:sp>
        <p:nvSpPr>
          <p:cNvPr id="139" name="Google Shape;139;p25"/>
          <p:cNvSpPr txBox="1"/>
          <p:nvPr/>
        </p:nvSpPr>
        <p:spPr>
          <a:xfrm>
            <a:off x="6960300" y="3168325"/>
            <a:ext cx="311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a:t>
            </a:r>
            <a:endParaRPr b="1" sz="2000"/>
          </a:p>
        </p:txBody>
      </p:sp>
      <p:sp>
        <p:nvSpPr>
          <p:cNvPr id="140" name="Google Shape;140;p25"/>
          <p:cNvSpPr txBox="1"/>
          <p:nvPr/>
        </p:nvSpPr>
        <p:spPr>
          <a:xfrm>
            <a:off x="6908125" y="2511600"/>
            <a:ext cx="3000000" cy="738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800"/>
              <a:t>CH</a:t>
            </a:r>
            <a:r>
              <a:rPr baseline="-25000" lang="en" sz="1800"/>
              <a:t>3</a:t>
            </a:r>
            <a:endParaRPr baseline="-25000" sz="1800"/>
          </a:p>
          <a:p>
            <a:pPr indent="0" lvl="0" marL="0" rtl="0" algn="l">
              <a:lnSpc>
                <a:spcPct val="100000"/>
              </a:lnSpc>
              <a:spcBef>
                <a:spcPts val="0"/>
              </a:spcBef>
              <a:spcAft>
                <a:spcPts val="0"/>
              </a:spcAft>
              <a:buNone/>
            </a:pPr>
            <a:r>
              <a:rPr lang="en" sz="1800"/>
              <a:t> |</a:t>
            </a:r>
            <a:endParaRPr sz="1800"/>
          </a:p>
        </p:txBody>
      </p:sp>
      <p:sp>
        <p:nvSpPr>
          <p:cNvPr id="141" name="Google Shape;141;p25"/>
          <p:cNvSpPr txBox="1"/>
          <p:nvPr/>
        </p:nvSpPr>
        <p:spPr>
          <a:xfrm>
            <a:off x="1572000" y="3388875"/>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t>Pirminis </a:t>
            </a:r>
            <a:endParaRPr sz="1700"/>
          </a:p>
          <a:p>
            <a:pPr indent="0" lvl="0" marL="0" rtl="0" algn="ctr">
              <a:spcBef>
                <a:spcPts val="0"/>
              </a:spcBef>
              <a:spcAft>
                <a:spcPts val="0"/>
              </a:spcAft>
              <a:buNone/>
            </a:pPr>
            <a:r>
              <a:rPr lang="en" sz="1700"/>
              <a:t>radikalas</a:t>
            </a:r>
            <a:endParaRPr sz="1700"/>
          </a:p>
        </p:txBody>
      </p:sp>
      <p:sp>
        <p:nvSpPr>
          <p:cNvPr id="142" name="Google Shape;142;p25"/>
          <p:cNvSpPr txBox="1"/>
          <p:nvPr/>
        </p:nvSpPr>
        <p:spPr>
          <a:xfrm>
            <a:off x="3597300" y="3388875"/>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t>Antrinis</a:t>
            </a:r>
            <a:r>
              <a:rPr lang="en" sz="1700"/>
              <a:t> </a:t>
            </a:r>
            <a:endParaRPr sz="1700"/>
          </a:p>
          <a:p>
            <a:pPr indent="0" lvl="0" marL="0" rtl="0" algn="ctr">
              <a:spcBef>
                <a:spcPts val="0"/>
              </a:spcBef>
              <a:spcAft>
                <a:spcPts val="0"/>
              </a:spcAft>
              <a:buNone/>
            </a:pPr>
            <a:r>
              <a:rPr lang="en" sz="1700"/>
              <a:t>radikalas</a:t>
            </a:r>
            <a:endParaRPr sz="1700"/>
          </a:p>
        </p:txBody>
      </p:sp>
      <p:sp>
        <p:nvSpPr>
          <p:cNvPr id="143" name="Google Shape;143;p25"/>
          <p:cNvSpPr txBox="1"/>
          <p:nvPr/>
        </p:nvSpPr>
        <p:spPr>
          <a:xfrm>
            <a:off x="5616150" y="3388875"/>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t>Tretinis</a:t>
            </a:r>
            <a:r>
              <a:rPr lang="en" sz="1700"/>
              <a:t> </a:t>
            </a:r>
            <a:endParaRPr sz="1700"/>
          </a:p>
          <a:p>
            <a:pPr indent="0" lvl="0" marL="0" rtl="0" algn="ctr">
              <a:spcBef>
                <a:spcPts val="0"/>
              </a:spcBef>
              <a:spcAft>
                <a:spcPts val="0"/>
              </a:spcAft>
              <a:buNone/>
            </a:pPr>
            <a:r>
              <a:rPr lang="en" sz="1700"/>
              <a:t>radikalas</a:t>
            </a:r>
            <a:endParaRPr sz="1700"/>
          </a:p>
        </p:txBody>
      </p:sp>
      <p:sp>
        <p:nvSpPr>
          <p:cNvPr id="144" name="Google Shape;144;p25"/>
          <p:cNvSpPr txBox="1"/>
          <p:nvPr/>
        </p:nvSpPr>
        <p:spPr>
          <a:xfrm>
            <a:off x="109075" y="2511600"/>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0000"/>
                </a:solidFill>
              </a:rPr>
              <a:t>Mažiausiai </a:t>
            </a:r>
            <a:endParaRPr sz="1700">
              <a:solidFill>
                <a:srgbClr val="FF0000"/>
              </a:solidFill>
            </a:endParaRPr>
          </a:p>
          <a:p>
            <a:pPr indent="0" lvl="0" marL="0" rtl="0" algn="ctr">
              <a:spcBef>
                <a:spcPts val="0"/>
              </a:spcBef>
              <a:spcAft>
                <a:spcPts val="0"/>
              </a:spcAft>
              <a:buNone/>
            </a:pPr>
            <a:r>
              <a:rPr lang="en" sz="1700">
                <a:solidFill>
                  <a:srgbClr val="FF0000"/>
                </a:solidFill>
              </a:rPr>
              <a:t>stabilus</a:t>
            </a:r>
            <a:endParaRPr sz="1700">
              <a:solidFill>
                <a:srgbClr val="FF0000"/>
              </a:solidFill>
            </a:endParaRPr>
          </a:p>
        </p:txBody>
      </p:sp>
      <p:sp>
        <p:nvSpPr>
          <p:cNvPr id="145" name="Google Shape;145;p25"/>
          <p:cNvSpPr txBox="1"/>
          <p:nvPr/>
        </p:nvSpPr>
        <p:spPr>
          <a:xfrm>
            <a:off x="6597300" y="2642400"/>
            <a:ext cx="3000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38761D"/>
                </a:solidFill>
              </a:rPr>
              <a:t>Stabiliausias</a:t>
            </a:r>
            <a:endParaRPr sz="1700">
              <a:solidFill>
                <a:srgbClr val="38761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Propano reakcija su chloru</a:t>
            </a:r>
            <a:endParaRPr/>
          </a:p>
        </p:txBody>
      </p:sp>
      <p:sp>
        <p:nvSpPr>
          <p:cNvPr id="151" name="Google Shape;151;p26"/>
          <p:cNvSpPr txBox="1"/>
          <p:nvPr>
            <p:ph idx="1" type="body"/>
          </p:nvPr>
        </p:nvSpPr>
        <p:spPr>
          <a:xfrm>
            <a:off x="311700" y="776375"/>
            <a:ext cx="8520600" cy="36999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rPr lang="en">
                <a:solidFill>
                  <a:schemeClr val="dk1"/>
                </a:solidFill>
              </a:rPr>
              <a:t>P</a:t>
            </a:r>
            <a:r>
              <a:rPr lang="en">
                <a:solidFill>
                  <a:schemeClr val="dk1"/>
                </a:solidFill>
              </a:rPr>
              <a:t>ropanui reaguojant su bromu kaitinant susidaro dviejų produktų mišinys, nes bromas gali pakeisti H atomą prie pirminio arba antrinio C atomo:</a:t>
            </a:r>
            <a:endParaRPr>
              <a:solidFill>
                <a:schemeClr val="dk1"/>
              </a:solidFill>
            </a:endParaRPr>
          </a:p>
          <a:p>
            <a:pPr indent="0" lvl="0" marL="0" rtl="0" algn="l">
              <a:spcBef>
                <a:spcPts val="1000"/>
              </a:spcBef>
              <a:spcAft>
                <a:spcPts val="0"/>
              </a:spcAft>
              <a:buNone/>
            </a:pPr>
            <a:r>
              <a:rPr lang="en">
                <a:solidFill>
                  <a:schemeClr val="dk1"/>
                </a:solidFill>
              </a:rPr>
              <a:t>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3</a:t>
            </a:r>
            <a:r>
              <a:rPr lang="en">
                <a:solidFill>
                  <a:schemeClr val="dk1"/>
                </a:solidFill>
              </a:rPr>
              <a:t> + Br</a:t>
            </a:r>
            <a:r>
              <a:rPr baseline="-25000" lang="en">
                <a:solidFill>
                  <a:schemeClr val="dk1"/>
                </a:solidFill>
              </a:rPr>
              <a:t>2</a:t>
            </a:r>
            <a:r>
              <a:rPr lang="en">
                <a:solidFill>
                  <a:schemeClr val="dk1"/>
                </a:solidFill>
              </a:rPr>
              <a:t> → HBr + 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2</a:t>
            </a:r>
            <a:r>
              <a:rPr lang="en">
                <a:solidFill>
                  <a:schemeClr val="dk1"/>
                </a:solidFill>
              </a:rPr>
              <a:t>–Br </a:t>
            </a:r>
            <a:r>
              <a:rPr lang="en">
                <a:solidFill>
                  <a:srgbClr val="38761D"/>
                </a:solidFill>
              </a:rPr>
              <a:t>(Išeiga 3 %)</a:t>
            </a:r>
            <a:endParaRPr>
              <a:solidFill>
                <a:srgbClr val="38761D"/>
              </a:solidFill>
            </a:endParaRPr>
          </a:p>
          <a:p>
            <a:pPr indent="0" lvl="0" marL="0" rtl="0" algn="l">
              <a:spcBef>
                <a:spcPts val="1000"/>
              </a:spcBef>
              <a:spcAft>
                <a:spcPts val="0"/>
              </a:spcAft>
              <a:buNone/>
            </a:pPr>
            <a:r>
              <a:rPr lang="en">
                <a:solidFill>
                  <a:schemeClr val="dk1"/>
                </a:solidFill>
              </a:rPr>
              <a:t>arba</a:t>
            </a:r>
            <a:endParaRPr>
              <a:solidFill>
                <a:schemeClr val="dk1"/>
              </a:solidFill>
            </a:endParaRPr>
          </a:p>
          <a:p>
            <a:pPr indent="0" lvl="0" marL="0" rtl="0" algn="l">
              <a:spcBef>
                <a:spcPts val="1000"/>
              </a:spcBef>
              <a:spcAft>
                <a:spcPts val="0"/>
              </a:spcAft>
              <a:buNone/>
            </a:pPr>
            <a:r>
              <a:rPr lang="en">
                <a:solidFill>
                  <a:schemeClr val="dk1"/>
                </a:solidFill>
              </a:rPr>
              <a:t>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3</a:t>
            </a:r>
            <a:r>
              <a:rPr lang="en">
                <a:solidFill>
                  <a:schemeClr val="dk1"/>
                </a:solidFill>
              </a:rPr>
              <a:t> + Br</a:t>
            </a:r>
            <a:r>
              <a:rPr baseline="-25000" lang="en">
                <a:solidFill>
                  <a:schemeClr val="dk1"/>
                </a:solidFill>
              </a:rPr>
              <a:t>2</a:t>
            </a:r>
            <a:r>
              <a:rPr lang="en">
                <a:solidFill>
                  <a:schemeClr val="dk1"/>
                </a:solidFill>
              </a:rPr>
              <a:t> → HBr + CH</a:t>
            </a:r>
            <a:r>
              <a:rPr baseline="-25000" lang="en">
                <a:solidFill>
                  <a:schemeClr val="dk1"/>
                </a:solidFill>
              </a:rPr>
              <a:t>3</a:t>
            </a:r>
            <a:r>
              <a:rPr lang="en">
                <a:solidFill>
                  <a:schemeClr val="dk1"/>
                </a:solidFill>
              </a:rPr>
              <a:t>–CH–CH</a:t>
            </a:r>
            <a:r>
              <a:rPr baseline="-25000" lang="en">
                <a:solidFill>
                  <a:schemeClr val="dk1"/>
                </a:solidFill>
              </a:rPr>
              <a:t>3 </a:t>
            </a:r>
            <a:r>
              <a:rPr lang="en">
                <a:solidFill>
                  <a:srgbClr val="38761D"/>
                </a:solidFill>
              </a:rPr>
              <a:t>(Išeiga 97 %)</a:t>
            </a:r>
            <a:endParaRPr baseline="-25000">
              <a:solidFill>
                <a:srgbClr val="38761D"/>
              </a:solidFill>
            </a:endParaRPr>
          </a:p>
          <a:p>
            <a:pPr indent="0" lvl="0" marL="0" rtl="0" algn="l">
              <a:spcBef>
                <a:spcPts val="1000"/>
              </a:spcBef>
              <a:spcAft>
                <a:spcPts val="0"/>
              </a:spcAft>
              <a:buClr>
                <a:schemeClr val="dk1"/>
              </a:buClr>
              <a:buSzPts val="1100"/>
              <a:buFont typeface="Arial"/>
              <a:buNone/>
            </a:pPr>
            <a:r>
              <a:rPr lang="en">
                <a:solidFill>
                  <a:schemeClr val="dk1"/>
                </a:solidFill>
              </a:rPr>
              <a:t>2-brompropano išeiga yra didesnė, nes reakcijos metu susidarantis antrinis radikalas yra stabilesnis.</a:t>
            </a:r>
            <a:endParaRPr>
              <a:solidFill>
                <a:schemeClr val="dk1"/>
              </a:solidFill>
            </a:endParaRPr>
          </a:p>
        </p:txBody>
      </p:sp>
      <p:sp>
        <p:nvSpPr>
          <p:cNvPr id="152" name="Google Shape;152;p26"/>
          <p:cNvSpPr txBox="1"/>
          <p:nvPr/>
        </p:nvSpPr>
        <p:spPr>
          <a:xfrm>
            <a:off x="3850275" y="1901500"/>
            <a:ext cx="491400" cy="723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800"/>
              <a:t>Br</a:t>
            </a:r>
            <a:endParaRPr baseline="-25000" sz="1800"/>
          </a:p>
          <a:p>
            <a:pPr indent="0" lvl="0" marL="0" rtl="0" algn="l">
              <a:lnSpc>
                <a:spcPct val="100000"/>
              </a:lnSpc>
              <a:spcBef>
                <a:spcPts val="0"/>
              </a:spcBef>
              <a:spcAft>
                <a:spcPts val="0"/>
              </a:spcAft>
              <a:buNone/>
            </a:pPr>
            <a:r>
              <a:rPr lang="en" sz="1700"/>
              <a:t> |</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a:t>
            </a:r>
            <a:r>
              <a:rPr lang="en"/>
              <a:t>adikalinio pakeitimo reakcijos su bromu mechanizmas</a:t>
            </a:r>
            <a:endParaRPr/>
          </a:p>
        </p:txBody>
      </p:sp>
      <p:sp>
        <p:nvSpPr>
          <p:cNvPr id="158" name="Google Shape;158;p27"/>
          <p:cNvSpPr txBox="1"/>
          <p:nvPr>
            <p:ph idx="1" type="body"/>
          </p:nvPr>
        </p:nvSpPr>
        <p:spPr>
          <a:xfrm>
            <a:off x="311700" y="901000"/>
            <a:ext cx="8520600" cy="3699900"/>
          </a:xfrm>
          <a:prstGeom prst="rect">
            <a:avLst/>
          </a:prstGeom>
        </p:spPr>
        <p:txBody>
          <a:bodyPr anchorCtr="0" anchor="t" bIns="91425" lIns="91425" spcFirstLastPara="1" rIns="91425" wrap="square" tIns="91425">
            <a:normAutofit/>
          </a:bodyPr>
          <a:lstStyle/>
          <a:p>
            <a:pPr indent="0" lvl="0" marL="0" rtl="0" algn="l">
              <a:lnSpc>
                <a:spcPct val="100000"/>
              </a:lnSpc>
              <a:spcBef>
                <a:spcPts val="1000"/>
              </a:spcBef>
              <a:spcAft>
                <a:spcPts val="0"/>
              </a:spcAft>
              <a:buNone/>
            </a:pPr>
            <a:r>
              <a:rPr lang="en" u="sng">
                <a:solidFill>
                  <a:schemeClr val="dk1"/>
                </a:solidFill>
              </a:rPr>
              <a:t>Reakcijos inicijavimas:</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Br</a:t>
            </a:r>
            <a:r>
              <a:rPr baseline="-25000" lang="en">
                <a:solidFill>
                  <a:schemeClr val="dk1"/>
                </a:solidFill>
              </a:rPr>
              <a:t>2</a:t>
            </a:r>
            <a:r>
              <a:rPr lang="en">
                <a:solidFill>
                  <a:schemeClr val="dk1"/>
                </a:solidFill>
              </a:rPr>
              <a:t> → 2Br</a:t>
            </a:r>
            <a:r>
              <a:rPr b="1" lang="en">
                <a:solidFill>
                  <a:schemeClr val="dk1"/>
                </a:solidFill>
              </a:rPr>
              <a:t>·</a:t>
            </a:r>
            <a:endParaRPr>
              <a:solidFill>
                <a:schemeClr val="dk1"/>
              </a:solidFill>
            </a:endParaRPr>
          </a:p>
          <a:p>
            <a:pPr indent="0" lvl="0" marL="0" rtl="0" algn="l">
              <a:lnSpc>
                <a:spcPct val="100000"/>
              </a:lnSpc>
              <a:spcBef>
                <a:spcPts val="1200"/>
              </a:spcBef>
              <a:spcAft>
                <a:spcPts val="0"/>
              </a:spcAft>
              <a:buNone/>
            </a:pPr>
            <a:r>
              <a:rPr lang="en" u="sng">
                <a:solidFill>
                  <a:schemeClr val="dk1"/>
                </a:solidFill>
              </a:rPr>
              <a:t>Reakcijos g</a:t>
            </a:r>
            <a:r>
              <a:rPr lang="en" u="sng">
                <a:solidFill>
                  <a:schemeClr val="dk1"/>
                </a:solidFill>
              </a:rPr>
              <a:t>randinės augimas:</a:t>
            </a:r>
            <a:endParaRPr u="sng">
              <a:solidFill>
                <a:schemeClr val="dk1"/>
              </a:solidFill>
            </a:endParaRPr>
          </a:p>
          <a:p>
            <a:pPr indent="0" lvl="0" marL="0" rtl="0" algn="l">
              <a:lnSpc>
                <a:spcPct val="100000"/>
              </a:lnSpc>
              <a:spcBef>
                <a:spcPts val="1000"/>
              </a:spcBef>
              <a:spcAft>
                <a:spcPts val="0"/>
              </a:spcAft>
              <a:buNone/>
            </a:pPr>
            <a:r>
              <a:rPr lang="en">
                <a:solidFill>
                  <a:schemeClr val="dk1"/>
                </a:solidFill>
              </a:rPr>
              <a:t>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3</a:t>
            </a:r>
            <a:r>
              <a:rPr lang="en">
                <a:solidFill>
                  <a:schemeClr val="dk1"/>
                </a:solidFill>
              </a:rPr>
              <a:t> + Br</a:t>
            </a:r>
            <a:r>
              <a:rPr b="1" lang="en" sz="2000">
                <a:solidFill>
                  <a:schemeClr val="dk1"/>
                </a:solidFill>
              </a:rPr>
              <a:t>·</a:t>
            </a:r>
            <a:r>
              <a:rPr lang="en">
                <a:solidFill>
                  <a:schemeClr val="dk1"/>
                </a:solidFill>
              </a:rPr>
              <a:t> → HBr + 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2</a:t>
            </a:r>
            <a:r>
              <a:rPr b="1" lang="en" sz="2000">
                <a:solidFill>
                  <a:schemeClr val="dk1"/>
                </a:solidFill>
              </a:rPr>
              <a:t>·</a:t>
            </a:r>
            <a:endParaRPr sz="2000">
              <a:solidFill>
                <a:schemeClr val="dk1"/>
              </a:solidFill>
            </a:endParaRPr>
          </a:p>
          <a:p>
            <a:pPr indent="0" lvl="0" marL="0" rtl="0" algn="l">
              <a:lnSpc>
                <a:spcPct val="100000"/>
              </a:lnSpc>
              <a:spcBef>
                <a:spcPts val="1000"/>
              </a:spcBef>
              <a:spcAft>
                <a:spcPts val="0"/>
              </a:spcAft>
              <a:buNone/>
            </a:pPr>
            <a:r>
              <a:rPr lang="en">
                <a:solidFill>
                  <a:schemeClr val="dk1"/>
                </a:solidFill>
              </a:rPr>
              <a:t>arba</a:t>
            </a:r>
            <a:endParaRPr>
              <a:solidFill>
                <a:schemeClr val="dk1"/>
              </a:solidFill>
            </a:endParaRPr>
          </a:p>
          <a:p>
            <a:pPr indent="0" lvl="0" marL="0" rtl="0" algn="l">
              <a:lnSpc>
                <a:spcPct val="100000"/>
              </a:lnSpc>
              <a:spcBef>
                <a:spcPts val="1000"/>
              </a:spcBef>
              <a:spcAft>
                <a:spcPts val="0"/>
              </a:spcAft>
              <a:buNone/>
            </a:pPr>
            <a:r>
              <a:rPr lang="en">
                <a:solidFill>
                  <a:schemeClr val="dk1"/>
                </a:solidFill>
              </a:rPr>
              <a:t>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3</a:t>
            </a:r>
            <a:r>
              <a:rPr lang="en">
                <a:solidFill>
                  <a:schemeClr val="dk1"/>
                </a:solidFill>
              </a:rPr>
              <a:t> + Br</a:t>
            </a:r>
            <a:r>
              <a:rPr b="1" lang="en" sz="2000">
                <a:solidFill>
                  <a:schemeClr val="dk1"/>
                </a:solidFill>
              </a:rPr>
              <a:t>·</a:t>
            </a:r>
            <a:r>
              <a:rPr lang="en">
                <a:solidFill>
                  <a:schemeClr val="dk1"/>
                </a:solidFill>
              </a:rPr>
              <a:t> → HBr + CH</a:t>
            </a:r>
            <a:r>
              <a:rPr baseline="-25000" lang="en">
                <a:solidFill>
                  <a:schemeClr val="dk1"/>
                </a:solidFill>
              </a:rPr>
              <a:t>3</a:t>
            </a:r>
            <a:r>
              <a:rPr lang="en">
                <a:solidFill>
                  <a:schemeClr val="dk1"/>
                </a:solidFill>
              </a:rPr>
              <a:t>–CH–CH</a:t>
            </a:r>
            <a:r>
              <a:rPr baseline="-25000" lang="en">
                <a:solidFill>
                  <a:schemeClr val="dk1"/>
                </a:solidFill>
              </a:rPr>
              <a:t>3</a:t>
            </a:r>
            <a:r>
              <a:rPr lang="en">
                <a:solidFill>
                  <a:schemeClr val="dk1"/>
                </a:solidFill>
              </a:rPr>
              <a:t>  </a:t>
            </a:r>
            <a:r>
              <a:rPr lang="en">
                <a:solidFill>
                  <a:srgbClr val="38761D"/>
                </a:solidFill>
              </a:rPr>
              <a:t>stabilesnis radikalas</a:t>
            </a:r>
            <a:endParaRPr>
              <a:solidFill>
                <a:srgbClr val="38761D"/>
              </a:solidFill>
            </a:endParaRPr>
          </a:p>
          <a:p>
            <a:pPr indent="0" lvl="0" marL="0" rtl="0" algn="l">
              <a:lnSpc>
                <a:spcPct val="100000"/>
              </a:lnSpc>
              <a:spcBef>
                <a:spcPts val="1000"/>
              </a:spcBef>
              <a:spcAft>
                <a:spcPts val="0"/>
              </a:spcAft>
              <a:buNone/>
            </a:pPr>
            <a:r>
              <a:rPr b="1" lang="en">
                <a:solidFill>
                  <a:schemeClr val="dk1"/>
                </a:solidFill>
              </a:rPr>
              <a:t>Toliau </a:t>
            </a:r>
            <a:r>
              <a:rPr b="1" lang="en">
                <a:solidFill>
                  <a:schemeClr val="dk1"/>
                </a:solidFill>
              </a:rPr>
              <a:t>mechanizmo užrašymą</a:t>
            </a:r>
            <a:r>
              <a:rPr b="1" lang="en">
                <a:solidFill>
                  <a:schemeClr val="dk1"/>
                </a:solidFill>
              </a:rPr>
              <a:t> tęsime su stabilesniu radikalu.</a:t>
            </a:r>
            <a:endParaRPr b="1">
              <a:solidFill>
                <a:schemeClr val="dk1"/>
              </a:solidFill>
            </a:endParaRPr>
          </a:p>
          <a:p>
            <a:pPr indent="0" lvl="0" marL="0" rtl="0" algn="l">
              <a:lnSpc>
                <a:spcPct val="100000"/>
              </a:lnSpc>
              <a:spcBef>
                <a:spcPts val="1000"/>
              </a:spcBef>
              <a:spcAft>
                <a:spcPts val="0"/>
              </a:spcAft>
              <a:buNone/>
            </a:pPr>
            <a:r>
              <a:rPr lang="en">
                <a:solidFill>
                  <a:schemeClr val="dk1"/>
                </a:solidFill>
              </a:rPr>
              <a:t>CH</a:t>
            </a:r>
            <a:r>
              <a:rPr baseline="-25000" lang="en">
                <a:solidFill>
                  <a:schemeClr val="dk1"/>
                </a:solidFill>
              </a:rPr>
              <a:t>3</a:t>
            </a:r>
            <a:r>
              <a:rPr lang="en">
                <a:solidFill>
                  <a:schemeClr val="dk1"/>
                </a:solidFill>
              </a:rPr>
              <a:t>–CH–CH</a:t>
            </a:r>
            <a:r>
              <a:rPr baseline="-25000" lang="en">
                <a:solidFill>
                  <a:schemeClr val="dk1"/>
                </a:solidFill>
              </a:rPr>
              <a:t>3</a:t>
            </a:r>
            <a:r>
              <a:rPr lang="en">
                <a:solidFill>
                  <a:schemeClr val="dk1"/>
                </a:solidFill>
              </a:rPr>
              <a:t> + Br</a:t>
            </a:r>
            <a:r>
              <a:rPr baseline="-25000" lang="en">
                <a:solidFill>
                  <a:schemeClr val="dk1"/>
                </a:solidFill>
              </a:rPr>
              <a:t>2</a:t>
            </a:r>
            <a:r>
              <a:rPr lang="en">
                <a:solidFill>
                  <a:schemeClr val="dk1"/>
                </a:solidFill>
              </a:rPr>
              <a:t> → Br</a:t>
            </a:r>
            <a:r>
              <a:rPr b="1" lang="en" sz="2000">
                <a:solidFill>
                  <a:schemeClr val="dk1"/>
                </a:solidFill>
              </a:rPr>
              <a:t>·</a:t>
            </a:r>
            <a:r>
              <a:rPr lang="en">
                <a:solidFill>
                  <a:schemeClr val="dk1"/>
                </a:solidFill>
              </a:rPr>
              <a:t> + CH</a:t>
            </a:r>
            <a:r>
              <a:rPr baseline="-25000" lang="en">
                <a:solidFill>
                  <a:schemeClr val="dk1"/>
                </a:solidFill>
              </a:rPr>
              <a:t>3</a:t>
            </a:r>
            <a:r>
              <a:rPr lang="en">
                <a:solidFill>
                  <a:schemeClr val="dk1"/>
                </a:solidFill>
              </a:rPr>
              <a:t>–CH–CH</a:t>
            </a:r>
            <a:r>
              <a:rPr baseline="-25000" lang="en">
                <a:solidFill>
                  <a:schemeClr val="dk1"/>
                </a:solidFill>
              </a:rPr>
              <a:t>3</a:t>
            </a:r>
            <a:endParaRPr>
              <a:solidFill>
                <a:schemeClr val="dk1"/>
              </a:solidFill>
            </a:endParaRPr>
          </a:p>
        </p:txBody>
      </p:sp>
      <p:sp>
        <p:nvSpPr>
          <p:cNvPr id="159" name="Google Shape;159;p27"/>
          <p:cNvSpPr txBox="1"/>
          <p:nvPr/>
        </p:nvSpPr>
        <p:spPr>
          <a:xfrm>
            <a:off x="3940575" y="2727775"/>
            <a:ext cx="360900" cy="4926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 sz="2000">
                <a:solidFill>
                  <a:schemeClr val="dk1"/>
                </a:solidFill>
              </a:rPr>
              <a:t>·</a:t>
            </a:r>
            <a:endParaRPr sz="1600"/>
          </a:p>
        </p:txBody>
      </p:sp>
      <p:sp>
        <p:nvSpPr>
          <p:cNvPr id="160" name="Google Shape;160;p27"/>
          <p:cNvSpPr txBox="1"/>
          <p:nvPr/>
        </p:nvSpPr>
        <p:spPr>
          <a:xfrm>
            <a:off x="892350" y="3570125"/>
            <a:ext cx="360900" cy="4926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 sz="2000">
                <a:solidFill>
                  <a:schemeClr val="dk1"/>
                </a:solidFill>
              </a:rPr>
              <a:t>·</a:t>
            </a:r>
            <a:endParaRPr sz="1600"/>
          </a:p>
        </p:txBody>
      </p:sp>
      <p:sp>
        <p:nvSpPr>
          <p:cNvPr id="161" name="Google Shape;161;p27"/>
          <p:cNvSpPr txBox="1"/>
          <p:nvPr/>
        </p:nvSpPr>
        <p:spPr>
          <a:xfrm>
            <a:off x="3715750" y="3961000"/>
            <a:ext cx="491400" cy="738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800"/>
              <a:t> |</a:t>
            </a:r>
            <a:endParaRPr sz="1800"/>
          </a:p>
          <a:p>
            <a:pPr indent="0" lvl="0" marL="0" rtl="0" algn="l">
              <a:lnSpc>
                <a:spcPct val="100000"/>
              </a:lnSpc>
              <a:spcBef>
                <a:spcPts val="0"/>
              </a:spcBef>
              <a:spcAft>
                <a:spcPts val="0"/>
              </a:spcAft>
              <a:buNone/>
            </a:pPr>
            <a:r>
              <a:rPr lang="en" sz="1800"/>
              <a:t>Br</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Propano radikalinio pakeitimo reakcijos su chloru mechanizmas</a:t>
            </a:r>
            <a:endParaRPr/>
          </a:p>
        </p:txBody>
      </p:sp>
      <p:sp>
        <p:nvSpPr>
          <p:cNvPr id="167" name="Google Shape;167;p28"/>
          <p:cNvSpPr txBox="1"/>
          <p:nvPr>
            <p:ph idx="1" type="body"/>
          </p:nvPr>
        </p:nvSpPr>
        <p:spPr>
          <a:xfrm>
            <a:off x="311700" y="1072825"/>
            <a:ext cx="8520600" cy="3699900"/>
          </a:xfrm>
          <a:prstGeom prst="rect">
            <a:avLst/>
          </a:prstGeom>
        </p:spPr>
        <p:txBody>
          <a:bodyPr anchorCtr="0" anchor="t" bIns="91425" lIns="91425" spcFirstLastPara="1" rIns="91425" wrap="square" tIns="91425">
            <a:normAutofit/>
          </a:bodyPr>
          <a:lstStyle/>
          <a:p>
            <a:pPr indent="0" lvl="0" marL="0" rtl="0" algn="l">
              <a:lnSpc>
                <a:spcPct val="100000"/>
              </a:lnSpc>
              <a:spcBef>
                <a:spcPts val="1000"/>
              </a:spcBef>
              <a:spcAft>
                <a:spcPts val="0"/>
              </a:spcAft>
              <a:buNone/>
            </a:pPr>
            <a:r>
              <a:rPr lang="en" u="sng">
                <a:solidFill>
                  <a:schemeClr val="dk1"/>
                </a:solidFill>
              </a:rPr>
              <a:t>Reakcijos grandinės nutrūkimas</a:t>
            </a:r>
            <a:r>
              <a:rPr lang="en" u="sng">
                <a:solidFill>
                  <a:schemeClr val="dk1"/>
                </a:solidFill>
              </a:rPr>
              <a:t>:</a:t>
            </a:r>
            <a:endParaRPr u="sng">
              <a:solidFill>
                <a:schemeClr val="dk1"/>
              </a:solidFill>
            </a:endParaRPr>
          </a:p>
          <a:p>
            <a:pPr indent="0" lvl="0" marL="0" rtl="0" algn="l">
              <a:lnSpc>
                <a:spcPct val="100000"/>
              </a:lnSpc>
              <a:spcBef>
                <a:spcPts val="0"/>
              </a:spcBef>
              <a:spcAft>
                <a:spcPts val="0"/>
              </a:spcAft>
              <a:buNone/>
            </a:pPr>
            <a:r>
              <a:rPr lang="en" sz="1700">
                <a:solidFill>
                  <a:schemeClr val="dk1"/>
                </a:solidFill>
              </a:rPr>
              <a:t>1. </a:t>
            </a:r>
            <a:r>
              <a:rPr lang="en">
                <a:solidFill>
                  <a:schemeClr val="dk1"/>
                </a:solidFill>
              </a:rPr>
              <a:t>Br</a:t>
            </a:r>
            <a:r>
              <a:rPr b="1" lang="en">
                <a:solidFill>
                  <a:schemeClr val="dk1"/>
                </a:solidFill>
              </a:rPr>
              <a:t>·</a:t>
            </a:r>
            <a:r>
              <a:rPr lang="en">
                <a:solidFill>
                  <a:schemeClr val="dk1"/>
                </a:solidFill>
              </a:rPr>
              <a:t> + </a:t>
            </a:r>
            <a:r>
              <a:rPr b="1" lang="en">
                <a:solidFill>
                  <a:schemeClr val="dk1"/>
                </a:solidFill>
              </a:rPr>
              <a:t>·</a:t>
            </a:r>
            <a:r>
              <a:rPr lang="en">
                <a:solidFill>
                  <a:schemeClr val="dk1"/>
                </a:solidFill>
              </a:rPr>
              <a:t>Br → Br</a:t>
            </a:r>
            <a:r>
              <a:rPr baseline="-25000" lang="en">
                <a:solidFill>
                  <a:schemeClr val="dk1"/>
                </a:solidFill>
              </a:rPr>
              <a:t>2</a:t>
            </a:r>
            <a:endParaRPr baseline="-25000">
              <a:solidFill>
                <a:schemeClr val="dk1"/>
              </a:solidFill>
            </a:endParaRPr>
          </a:p>
          <a:p>
            <a:pPr indent="0" lvl="0" marL="0" rtl="0" algn="l">
              <a:lnSpc>
                <a:spcPct val="100000"/>
              </a:lnSpc>
              <a:spcBef>
                <a:spcPts val="1200"/>
              </a:spcBef>
              <a:spcAft>
                <a:spcPts val="0"/>
              </a:spcAft>
              <a:buNone/>
            </a:pPr>
            <a:r>
              <a:rPr lang="en" sz="1700">
                <a:solidFill>
                  <a:schemeClr val="dk1"/>
                </a:solidFill>
              </a:rPr>
              <a:t>2. </a:t>
            </a:r>
            <a:r>
              <a:rPr lang="en">
                <a:solidFill>
                  <a:schemeClr val="dk1"/>
                </a:solidFill>
              </a:rPr>
              <a:t>CH</a:t>
            </a:r>
            <a:r>
              <a:rPr baseline="-25000" lang="en">
                <a:solidFill>
                  <a:schemeClr val="dk1"/>
                </a:solidFill>
              </a:rPr>
              <a:t>3</a:t>
            </a:r>
            <a:r>
              <a:rPr lang="en">
                <a:solidFill>
                  <a:schemeClr val="dk1"/>
                </a:solidFill>
              </a:rPr>
              <a:t>–CH–CH</a:t>
            </a:r>
            <a:r>
              <a:rPr baseline="-25000" lang="en">
                <a:solidFill>
                  <a:schemeClr val="dk1"/>
                </a:solidFill>
              </a:rPr>
              <a:t>3</a:t>
            </a:r>
            <a:r>
              <a:rPr lang="en">
                <a:solidFill>
                  <a:schemeClr val="dk1"/>
                </a:solidFill>
              </a:rPr>
              <a:t> + </a:t>
            </a:r>
            <a:r>
              <a:rPr b="1" lang="en" sz="2000">
                <a:solidFill>
                  <a:schemeClr val="dk1"/>
                </a:solidFill>
              </a:rPr>
              <a:t>·</a:t>
            </a:r>
            <a:r>
              <a:rPr lang="en">
                <a:solidFill>
                  <a:schemeClr val="dk1"/>
                </a:solidFill>
              </a:rPr>
              <a:t>Br → CH</a:t>
            </a:r>
            <a:r>
              <a:rPr baseline="-25000" lang="en">
                <a:solidFill>
                  <a:schemeClr val="dk1"/>
                </a:solidFill>
              </a:rPr>
              <a:t>3</a:t>
            </a:r>
            <a:r>
              <a:rPr lang="en">
                <a:solidFill>
                  <a:schemeClr val="dk1"/>
                </a:solidFill>
              </a:rPr>
              <a:t>–CH–CH</a:t>
            </a:r>
            <a:r>
              <a:rPr baseline="-25000" lang="en">
                <a:solidFill>
                  <a:schemeClr val="dk1"/>
                </a:solidFill>
              </a:rPr>
              <a:t>3</a:t>
            </a:r>
            <a:endParaRPr>
              <a:solidFill>
                <a:schemeClr val="dk1"/>
              </a:solidFill>
            </a:endParaRPr>
          </a:p>
          <a:p>
            <a:pPr indent="0" lvl="0" marL="0" rtl="0" algn="l">
              <a:lnSpc>
                <a:spcPct val="100000"/>
              </a:lnSpc>
              <a:spcBef>
                <a:spcPts val="1200"/>
              </a:spcBef>
              <a:spcAft>
                <a:spcPts val="0"/>
              </a:spcAft>
              <a:buNone/>
            </a:pPr>
            <a:r>
              <a:t/>
            </a:r>
            <a:endParaRPr>
              <a:solidFill>
                <a:schemeClr val="dk1"/>
              </a:solidFill>
            </a:endParaRPr>
          </a:p>
          <a:p>
            <a:pPr indent="0" lvl="0" marL="0" rtl="0" algn="l">
              <a:lnSpc>
                <a:spcPct val="100000"/>
              </a:lnSpc>
              <a:spcBef>
                <a:spcPts val="1200"/>
              </a:spcBef>
              <a:spcAft>
                <a:spcPts val="1200"/>
              </a:spcAft>
              <a:buNone/>
            </a:pPr>
            <a:r>
              <a:rPr lang="en">
                <a:solidFill>
                  <a:schemeClr val="dk1"/>
                </a:solidFill>
              </a:rPr>
              <a:t>3. </a:t>
            </a:r>
            <a:r>
              <a:rPr lang="en">
                <a:solidFill>
                  <a:schemeClr val="dk1"/>
                </a:solidFill>
              </a:rPr>
              <a:t>CH</a:t>
            </a:r>
            <a:r>
              <a:rPr baseline="-25000" lang="en">
                <a:solidFill>
                  <a:schemeClr val="dk1"/>
                </a:solidFill>
              </a:rPr>
              <a:t>3</a:t>
            </a:r>
            <a:r>
              <a:rPr lang="en">
                <a:solidFill>
                  <a:schemeClr val="dk1"/>
                </a:solidFill>
              </a:rPr>
              <a:t>–CH–CH</a:t>
            </a:r>
            <a:r>
              <a:rPr baseline="-25000" lang="en">
                <a:solidFill>
                  <a:schemeClr val="dk1"/>
                </a:solidFill>
              </a:rPr>
              <a:t>3</a:t>
            </a:r>
            <a:r>
              <a:rPr lang="en">
                <a:solidFill>
                  <a:schemeClr val="dk1"/>
                </a:solidFill>
              </a:rPr>
              <a:t> + CH</a:t>
            </a:r>
            <a:r>
              <a:rPr baseline="-25000" lang="en">
                <a:solidFill>
                  <a:schemeClr val="dk1"/>
                </a:solidFill>
              </a:rPr>
              <a:t>3</a:t>
            </a:r>
            <a:r>
              <a:rPr lang="en">
                <a:solidFill>
                  <a:schemeClr val="dk1"/>
                </a:solidFill>
              </a:rPr>
              <a:t>–CH–CH</a:t>
            </a:r>
            <a:r>
              <a:rPr baseline="-25000" lang="en">
                <a:solidFill>
                  <a:schemeClr val="dk1"/>
                </a:solidFill>
              </a:rPr>
              <a:t>3</a:t>
            </a:r>
            <a:r>
              <a:rPr lang="en">
                <a:solidFill>
                  <a:schemeClr val="dk1"/>
                </a:solidFill>
              </a:rPr>
              <a:t> → CH</a:t>
            </a:r>
            <a:r>
              <a:rPr baseline="-25000" lang="en">
                <a:solidFill>
                  <a:schemeClr val="dk1"/>
                </a:solidFill>
              </a:rPr>
              <a:t>3</a:t>
            </a:r>
            <a:r>
              <a:rPr lang="en">
                <a:solidFill>
                  <a:schemeClr val="dk1"/>
                </a:solidFill>
              </a:rPr>
              <a:t>–CH–CH</a:t>
            </a:r>
            <a:r>
              <a:rPr baseline="-25000" lang="en">
                <a:solidFill>
                  <a:schemeClr val="dk1"/>
                </a:solidFill>
              </a:rPr>
              <a:t>3</a:t>
            </a:r>
            <a:endParaRPr>
              <a:solidFill>
                <a:schemeClr val="dk1"/>
              </a:solidFill>
            </a:endParaRPr>
          </a:p>
        </p:txBody>
      </p:sp>
      <p:sp>
        <p:nvSpPr>
          <p:cNvPr id="168" name="Google Shape;168;p28"/>
          <p:cNvSpPr txBox="1"/>
          <p:nvPr/>
        </p:nvSpPr>
        <p:spPr>
          <a:xfrm>
            <a:off x="1143025" y="1957275"/>
            <a:ext cx="360900" cy="4926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 sz="2000">
                <a:solidFill>
                  <a:schemeClr val="dk1"/>
                </a:solidFill>
              </a:rPr>
              <a:t>·</a:t>
            </a:r>
            <a:endParaRPr sz="1600"/>
          </a:p>
        </p:txBody>
      </p:sp>
      <p:sp>
        <p:nvSpPr>
          <p:cNvPr id="169" name="Google Shape;169;p28"/>
          <p:cNvSpPr txBox="1"/>
          <p:nvPr/>
        </p:nvSpPr>
        <p:spPr>
          <a:xfrm>
            <a:off x="3418950" y="1981350"/>
            <a:ext cx="491400" cy="738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800"/>
              <a:t> |</a:t>
            </a:r>
            <a:endParaRPr sz="1800"/>
          </a:p>
          <a:p>
            <a:pPr indent="0" lvl="0" marL="0" rtl="0" algn="l">
              <a:lnSpc>
                <a:spcPct val="100000"/>
              </a:lnSpc>
              <a:spcBef>
                <a:spcPts val="0"/>
              </a:spcBef>
              <a:spcAft>
                <a:spcPts val="0"/>
              </a:spcAft>
              <a:buNone/>
            </a:pPr>
            <a:r>
              <a:rPr lang="en" sz="1800"/>
              <a:t>Br</a:t>
            </a:r>
            <a:endParaRPr sz="1700"/>
          </a:p>
        </p:txBody>
      </p:sp>
      <p:sp>
        <p:nvSpPr>
          <p:cNvPr id="170" name="Google Shape;170;p28"/>
          <p:cNvSpPr txBox="1"/>
          <p:nvPr/>
        </p:nvSpPr>
        <p:spPr>
          <a:xfrm>
            <a:off x="1143025" y="2796450"/>
            <a:ext cx="360900" cy="4926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 sz="2000">
                <a:solidFill>
                  <a:schemeClr val="dk1"/>
                </a:solidFill>
              </a:rPr>
              <a:t>·</a:t>
            </a:r>
            <a:endParaRPr sz="1600"/>
          </a:p>
        </p:txBody>
      </p:sp>
      <p:sp>
        <p:nvSpPr>
          <p:cNvPr id="171" name="Google Shape;171;p28"/>
          <p:cNvSpPr txBox="1"/>
          <p:nvPr/>
        </p:nvSpPr>
        <p:spPr>
          <a:xfrm>
            <a:off x="2821425" y="2796450"/>
            <a:ext cx="360900" cy="4926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 sz="2000">
                <a:solidFill>
                  <a:schemeClr val="dk1"/>
                </a:solidFill>
              </a:rPr>
              <a:t>·</a:t>
            </a:r>
            <a:endParaRPr sz="1600"/>
          </a:p>
        </p:txBody>
      </p:sp>
      <p:sp>
        <p:nvSpPr>
          <p:cNvPr id="172" name="Google Shape;172;p28"/>
          <p:cNvSpPr txBox="1"/>
          <p:nvPr/>
        </p:nvSpPr>
        <p:spPr>
          <a:xfrm>
            <a:off x="4499825" y="2881700"/>
            <a:ext cx="491400" cy="461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800"/>
              <a:t> |</a:t>
            </a:r>
            <a:endParaRPr sz="1700"/>
          </a:p>
        </p:txBody>
      </p:sp>
      <p:sp>
        <p:nvSpPr>
          <p:cNvPr id="173" name="Google Shape;173;p28"/>
          <p:cNvSpPr txBox="1"/>
          <p:nvPr/>
        </p:nvSpPr>
        <p:spPr>
          <a:xfrm>
            <a:off x="4006525" y="317032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lang="en" sz="1800">
                <a:solidFill>
                  <a:schemeClr val="dk1"/>
                </a:solidFill>
              </a:rPr>
              <a:t>CH</a:t>
            </a:r>
            <a:r>
              <a:rPr baseline="-25000" lang="en" sz="1800">
                <a:solidFill>
                  <a:schemeClr val="dk1"/>
                </a:solidFill>
              </a:rPr>
              <a:t>3</a:t>
            </a:r>
            <a:r>
              <a:rPr lang="en" sz="1800">
                <a:solidFill>
                  <a:schemeClr val="dk1"/>
                </a:solidFill>
              </a:rPr>
              <a:t>–CH–CH</a:t>
            </a:r>
            <a:r>
              <a:rPr baseline="-25000" lang="en" sz="1800">
                <a:solidFill>
                  <a:schemeClr val="dk1"/>
                </a:solidFill>
              </a:rPr>
              <a:t>3</a:t>
            </a:r>
            <a:endParaRPr/>
          </a:p>
        </p:txBody>
      </p:sp>
      <p:sp>
        <p:nvSpPr>
          <p:cNvPr id="174" name="Google Shape;174;p28"/>
          <p:cNvSpPr txBox="1"/>
          <p:nvPr/>
        </p:nvSpPr>
        <p:spPr>
          <a:xfrm>
            <a:off x="3418950" y="3632025"/>
            <a:ext cx="3000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38761D"/>
                </a:solidFill>
              </a:rPr>
              <a:t>Susidaro 2,3-dimetilbutanas</a:t>
            </a:r>
            <a:endParaRPr sz="1700">
              <a:solidFill>
                <a:srgbClr val="38761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0"/>
              </a:spcAft>
              <a:buNone/>
            </a:pPr>
            <a:r>
              <a:rPr lang="en" sz="4500"/>
              <a:t>E</a:t>
            </a:r>
            <a:r>
              <a:rPr lang="en" sz="4500"/>
              <a:t>lektrofilinio jungimosi (A</a:t>
            </a:r>
            <a:r>
              <a:rPr baseline="-25000" lang="en" sz="4500"/>
              <a:t>E</a:t>
            </a:r>
            <a:r>
              <a:rPr lang="en" sz="4500"/>
              <a:t>) reakcijos mechanizmas</a:t>
            </a:r>
            <a:endParaRPr sz="4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Elektrofilas</a:t>
            </a:r>
            <a:endParaRPr/>
          </a:p>
        </p:txBody>
      </p:sp>
      <p:sp>
        <p:nvSpPr>
          <p:cNvPr id="185" name="Google Shape;185;p30"/>
          <p:cNvSpPr txBox="1"/>
          <p:nvPr>
            <p:ph idx="1" type="body"/>
          </p:nvPr>
        </p:nvSpPr>
        <p:spPr>
          <a:xfrm>
            <a:off x="171350" y="636725"/>
            <a:ext cx="8520600" cy="432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Elektrofilinio</a:t>
            </a:r>
            <a:r>
              <a:rPr b="1" lang="en">
                <a:solidFill>
                  <a:schemeClr val="dk1"/>
                </a:solidFill>
              </a:rPr>
              <a:t> jungimosi reakcijoje dalyvauja elektrofilai.</a:t>
            </a:r>
            <a:endParaRPr b="1">
              <a:solidFill>
                <a:schemeClr val="dk1"/>
              </a:solidFill>
            </a:endParaRPr>
          </a:p>
          <a:p>
            <a:pPr indent="0" lvl="0" marL="0" rtl="0" algn="just">
              <a:spcBef>
                <a:spcPts val="0"/>
              </a:spcBef>
              <a:spcAft>
                <a:spcPts val="0"/>
              </a:spcAft>
              <a:buNone/>
            </a:pPr>
            <a:r>
              <a:rPr b="1" lang="en">
                <a:solidFill>
                  <a:schemeClr val="dk1"/>
                </a:solidFill>
              </a:rPr>
              <a:t>Elektrofilas </a:t>
            </a:r>
            <a:r>
              <a:rPr lang="en">
                <a:solidFill>
                  <a:schemeClr val="dk1"/>
                </a:solidFill>
              </a:rPr>
              <a:t>– tai, dažniausiai, teigiamą arba dalinį teigiamą krūvį turinti dalelė, traukianti neigiamą arba dalinį neigiamą krūvį turinčias daleles. Elektrofilais taip pat gali būti dalelės, turinčios tuščią elektronų orbitalę.</a:t>
            </a:r>
            <a:endParaRPr>
              <a:solidFill>
                <a:schemeClr val="dk1"/>
              </a:solidFill>
            </a:endParaRPr>
          </a:p>
          <a:p>
            <a:pPr indent="0" lvl="0" marL="0" rtl="0" algn="just">
              <a:spcBef>
                <a:spcPts val="0"/>
              </a:spcBef>
              <a:spcAft>
                <a:spcPts val="0"/>
              </a:spcAft>
              <a:buNone/>
            </a:pPr>
            <a:r>
              <a:rPr lang="en">
                <a:solidFill>
                  <a:schemeClr val="dk1"/>
                </a:solidFill>
              </a:rPr>
              <a:t>Organinių reakcijų mechanizmuose elektrofilas užrašomas su „</a:t>
            </a:r>
            <a:r>
              <a:rPr b="1" lang="en">
                <a:solidFill>
                  <a:schemeClr val="dk1"/>
                </a:solidFill>
              </a:rPr>
              <a:t>+</a:t>
            </a:r>
            <a:r>
              <a:rPr lang="en">
                <a:solidFill>
                  <a:schemeClr val="dk1"/>
                </a:solidFill>
              </a:rPr>
              <a:t>” ženklu. Teigiami angliavandenilių jonai vadinami </a:t>
            </a:r>
            <a:r>
              <a:rPr b="1" lang="en">
                <a:solidFill>
                  <a:schemeClr val="dk1"/>
                </a:solidFill>
              </a:rPr>
              <a:t>karbokatijonais</a:t>
            </a:r>
            <a:r>
              <a:rPr lang="en">
                <a:solidFill>
                  <a:schemeClr val="dk1"/>
                </a:solidFill>
              </a:rPr>
              <a:t>, pvz., CH</a:t>
            </a:r>
            <a:r>
              <a:rPr baseline="-25000" lang="en">
                <a:solidFill>
                  <a:schemeClr val="dk1"/>
                </a:solidFill>
              </a:rPr>
              <a:t>3</a:t>
            </a:r>
            <a:r>
              <a:rPr b="1" baseline="30000" lang="en">
                <a:solidFill>
                  <a:schemeClr val="dk1"/>
                </a:solidFill>
              </a:rPr>
              <a:t>+</a:t>
            </a:r>
            <a:r>
              <a:rPr lang="en">
                <a:solidFill>
                  <a:schemeClr val="dk1"/>
                </a:solidFill>
              </a:rPr>
              <a:t>, CH</a:t>
            </a:r>
            <a:r>
              <a:rPr baseline="-25000" lang="en">
                <a:solidFill>
                  <a:schemeClr val="dk1"/>
                </a:solidFill>
              </a:rPr>
              <a:t>3</a:t>
            </a:r>
            <a:r>
              <a:rPr lang="en">
                <a:solidFill>
                  <a:schemeClr val="dk1"/>
                </a:solidFill>
              </a:rPr>
              <a:t>–CH</a:t>
            </a:r>
            <a:r>
              <a:rPr baseline="-25000" lang="en">
                <a:solidFill>
                  <a:schemeClr val="dk1"/>
                </a:solidFill>
              </a:rPr>
              <a:t>2</a:t>
            </a:r>
            <a:r>
              <a:rPr b="1" baseline="30000" lang="en">
                <a:solidFill>
                  <a:schemeClr val="dk1"/>
                </a:solidFill>
              </a:rPr>
              <a:t>+</a:t>
            </a:r>
            <a:r>
              <a:rPr lang="en">
                <a:solidFill>
                  <a:schemeClr val="dk1"/>
                </a:solidFill>
              </a:rPr>
              <a:t> ir kt.</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ctr">
              <a:spcBef>
                <a:spcPts val="0"/>
              </a:spcBef>
              <a:spcAft>
                <a:spcPts val="0"/>
              </a:spcAft>
              <a:buClr>
                <a:schemeClr val="dk1"/>
              </a:buClr>
              <a:buSzPts val="1100"/>
              <a:buFont typeface="Arial"/>
              <a:buNone/>
            </a:pPr>
            <a:r>
              <a:rPr b="1" lang="en">
                <a:solidFill>
                  <a:schemeClr val="dk1"/>
                </a:solidFill>
              </a:rPr>
              <a:t>Karbokatijonų</a:t>
            </a:r>
            <a:r>
              <a:rPr b="1" lang="en">
                <a:solidFill>
                  <a:schemeClr val="dk1"/>
                </a:solidFill>
              </a:rPr>
              <a:t> stabilumas didėja eilėje:</a:t>
            </a:r>
            <a:endParaRPr b="1">
              <a:solidFill>
                <a:schemeClr val="dk1"/>
              </a:solidFill>
            </a:endParaRPr>
          </a:p>
          <a:p>
            <a:pPr indent="0" lvl="0" marL="0" rtl="0" algn="ctr">
              <a:spcBef>
                <a:spcPts val="0"/>
              </a:spcBef>
              <a:spcAft>
                <a:spcPts val="0"/>
              </a:spcAft>
              <a:buClr>
                <a:schemeClr val="dk1"/>
              </a:buClr>
              <a:buSzPts val="1100"/>
              <a:buFont typeface="Arial"/>
              <a:buNone/>
            </a:pPr>
            <a:r>
              <a:t/>
            </a:r>
            <a:endParaRPr b="1">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CH</a:t>
            </a:r>
            <a:r>
              <a:rPr baseline="-25000" lang="en" sz="1700">
                <a:solidFill>
                  <a:schemeClr val="dk1"/>
                </a:solidFill>
              </a:rPr>
              <a:t>3</a:t>
            </a:r>
            <a:r>
              <a:rPr b="1" baseline="30000" lang="en">
                <a:solidFill>
                  <a:schemeClr val="dk1"/>
                </a:solidFill>
              </a:rPr>
              <a:t>+</a:t>
            </a:r>
            <a:r>
              <a:rPr lang="en">
                <a:solidFill>
                  <a:schemeClr val="dk1"/>
                </a:solidFill>
              </a:rPr>
              <a:t>    &lt;    CH</a:t>
            </a:r>
            <a:r>
              <a:rPr baseline="-25000" lang="en" sz="1700">
                <a:solidFill>
                  <a:schemeClr val="dk1"/>
                </a:solidFill>
              </a:rPr>
              <a:t>3</a:t>
            </a:r>
            <a:r>
              <a:rPr lang="en">
                <a:solidFill>
                  <a:schemeClr val="dk1"/>
                </a:solidFill>
              </a:rPr>
              <a:t>–CH</a:t>
            </a:r>
            <a:r>
              <a:rPr baseline="-25000" lang="en" sz="1700">
                <a:solidFill>
                  <a:schemeClr val="dk1"/>
                </a:solidFill>
              </a:rPr>
              <a:t>2</a:t>
            </a:r>
            <a:r>
              <a:rPr b="1" baseline="30000" lang="en">
                <a:solidFill>
                  <a:schemeClr val="dk1"/>
                </a:solidFill>
              </a:rPr>
              <a:t>+</a:t>
            </a:r>
            <a:r>
              <a:rPr lang="en">
                <a:solidFill>
                  <a:schemeClr val="dk1"/>
                </a:solidFill>
              </a:rPr>
              <a:t>     &lt;     CH</a:t>
            </a:r>
            <a:r>
              <a:rPr baseline="-25000" lang="en" sz="1700">
                <a:solidFill>
                  <a:schemeClr val="dk1"/>
                </a:solidFill>
              </a:rPr>
              <a:t>3</a:t>
            </a:r>
            <a:r>
              <a:rPr lang="en">
                <a:solidFill>
                  <a:schemeClr val="dk1"/>
                </a:solidFill>
              </a:rPr>
              <a:t>–CH–CH</a:t>
            </a:r>
            <a:r>
              <a:rPr baseline="-25000" lang="en" sz="1700">
                <a:solidFill>
                  <a:schemeClr val="dk1"/>
                </a:solidFill>
              </a:rPr>
              <a:t>3</a:t>
            </a:r>
            <a:r>
              <a:rPr lang="en">
                <a:solidFill>
                  <a:schemeClr val="dk1"/>
                </a:solidFill>
              </a:rPr>
              <a:t>    &lt;     CH</a:t>
            </a:r>
            <a:r>
              <a:rPr baseline="-25000" lang="en" sz="1700">
                <a:solidFill>
                  <a:schemeClr val="dk1"/>
                </a:solidFill>
              </a:rPr>
              <a:t>3</a:t>
            </a:r>
            <a:r>
              <a:rPr lang="en">
                <a:solidFill>
                  <a:schemeClr val="dk1"/>
                </a:solidFill>
              </a:rPr>
              <a:t>–C–CH</a:t>
            </a:r>
            <a:r>
              <a:rPr baseline="-25000" lang="en" sz="1700">
                <a:solidFill>
                  <a:schemeClr val="dk1"/>
                </a:solidFill>
              </a:rPr>
              <a:t>3</a:t>
            </a:r>
            <a:endParaRPr b="1">
              <a:solidFill>
                <a:schemeClr val="dk1"/>
              </a:solidFill>
            </a:endParaRPr>
          </a:p>
        </p:txBody>
      </p:sp>
      <p:sp>
        <p:nvSpPr>
          <p:cNvPr id="186" name="Google Shape;186;p30"/>
          <p:cNvSpPr txBox="1"/>
          <p:nvPr/>
        </p:nvSpPr>
        <p:spPr>
          <a:xfrm>
            <a:off x="6771750" y="2946750"/>
            <a:ext cx="3000000" cy="738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800"/>
              <a:t>CH</a:t>
            </a:r>
            <a:r>
              <a:rPr baseline="-25000" lang="en" sz="1800"/>
              <a:t>3</a:t>
            </a:r>
            <a:endParaRPr baseline="-25000" sz="1800"/>
          </a:p>
          <a:p>
            <a:pPr indent="0" lvl="0" marL="0" rtl="0" algn="l">
              <a:lnSpc>
                <a:spcPct val="100000"/>
              </a:lnSpc>
              <a:spcBef>
                <a:spcPts val="0"/>
              </a:spcBef>
              <a:spcAft>
                <a:spcPts val="0"/>
              </a:spcAft>
              <a:buNone/>
            </a:pPr>
            <a:r>
              <a:rPr lang="en" sz="1800"/>
              <a:t> |</a:t>
            </a:r>
            <a:endParaRPr sz="1800"/>
          </a:p>
        </p:txBody>
      </p:sp>
      <p:sp>
        <p:nvSpPr>
          <p:cNvPr id="187" name="Google Shape;187;p30"/>
          <p:cNvSpPr txBox="1"/>
          <p:nvPr/>
        </p:nvSpPr>
        <p:spPr>
          <a:xfrm>
            <a:off x="3487000" y="3675650"/>
            <a:ext cx="3000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baseline="30000" lang="en" sz="1800">
                <a:solidFill>
                  <a:schemeClr val="dk1"/>
                </a:solidFill>
              </a:rPr>
              <a:t>+</a:t>
            </a:r>
            <a:endParaRPr b="1"/>
          </a:p>
        </p:txBody>
      </p:sp>
      <p:sp>
        <p:nvSpPr>
          <p:cNvPr id="188" name="Google Shape;188;p30"/>
          <p:cNvSpPr txBox="1"/>
          <p:nvPr/>
        </p:nvSpPr>
        <p:spPr>
          <a:xfrm>
            <a:off x="5576625" y="3675650"/>
            <a:ext cx="3000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baseline="30000" lang="en" sz="1800">
                <a:solidFill>
                  <a:schemeClr val="dk1"/>
                </a:solidFill>
              </a:rPr>
              <a:t>+</a:t>
            </a:r>
            <a:endParaRPr b="1"/>
          </a:p>
        </p:txBody>
      </p:sp>
      <p:sp>
        <p:nvSpPr>
          <p:cNvPr id="189" name="Google Shape;189;p30"/>
          <p:cNvSpPr txBox="1"/>
          <p:nvPr/>
        </p:nvSpPr>
        <p:spPr>
          <a:xfrm>
            <a:off x="1535900" y="3886175"/>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t>Pirminis </a:t>
            </a:r>
            <a:endParaRPr sz="1700"/>
          </a:p>
          <a:p>
            <a:pPr indent="0" lvl="0" marL="0" rtl="0" algn="ctr">
              <a:spcBef>
                <a:spcPts val="0"/>
              </a:spcBef>
              <a:spcAft>
                <a:spcPts val="0"/>
              </a:spcAft>
              <a:buNone/>
            </a:pPr>
            <a:r>
              <a:rPr lang="en" sz="1700"/>
              <a:t>karbokatijonas</a:t>
            </a:r>
            <a:endParaRPr sz="1700"/>
          </a:p>
        </p:txBody>
      </p:sp>
      <p:sp>
        <p:nvSpPr>
          <p:cNvPr id="190" name="Google Shape;190;p30"/>
          <p:cNvSpPr txBox="1"/>
          <p:nvPr/>
        </p:nvSpPr>
        <p:spPr>
          <a:xfrm>
            <a:off x="3485000" y="3886175"/>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t>Antrinis </a:t>
            </a:r>
            <a:endParaRPr sz="1700"/>
          </a:p>
          <a:p>
            <a:pPr indent="0" lvl="0" marL="0" rtl="0" algn="ctr">
              <a:spcBef>
                <a:spcPts val="0"/>
              </a:spcBef>
              <a:spcAft>
                <a:spcPts val="0"/>
              </a:spcAft>
              <a:buNone/>
            </a:pPr>
            <a:r>
              <a:rPr lang="en" sz="1700"/>
              <a:t>karbokatijonas</a:t>
            </a:r>
            <a:endParaRPr sz="1700"/>
          </a:p>
        </p:txBody>
      </p:sp>
      <p:sp>
        <p:nvSpPr>
          <p:cNvPr id="191" name="Google Shape;191;p30"/>
          <p:cNvSpPr txBox="1"/>
          <p:nvPr/>
        </p:nvSpPr>
        <p:spPr>
          <a:xfrm>
            <a:off x="5580050" y="3886175"/>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t>Tretinis </a:t>
            </a:r>
            <a:endParaRPr sz="1700"/>
          </a:p>
          <a:p>
            <a:pPr indent="0" lvl="0" marL="0" rtl="0" algn="ctr">
              <a:spcBef>
                <a:spcPts val="0"/>
              </a:spcBef>
              <a:spcAft>
                <a:spcPts val="0"/>
              </a:spcAft>
              <a:buNone/>
            </a:pPr>
            <a:r>
              <a:rPr lang="en" sz="1700"/>
              <a:t>karbokatijonas</a:t>
            </a:r>
            <a:endParaRPr sz="1700"/>
          </a:p>
        </p:txBody>
      </p:sp>
      <p:sp>
        <p:nvSpPr>
          <p:cNvPr id="192" name="Google Shape;192;p30"/>
          <p:cNvSpPr txBox="1"/>
          <p:nvPr/>
        </p:nvSpPr>
        <p:spPr>
          <a:xfrm>
            <a:off x="-228600" y="2891450"/>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0000"/>
                </a:solidFill>
              </a:rPr>
              <a:t>Mažiausiai </a:t>
            </a:r>
            <a:endParaRPr sz="1700">
              <a:solidFill>
                <a:srgbClr val="FF0000"/>
              </a:solidFill>
            </a:endParaRPr>
          </a:p>
          <a:p>
            <a:pPr indent="0" lvl="0" marL="0" rtl="0" algn="ctr">
              <a:spcBef>
                <a:spcPts val="0"/>
              </a:spcBef>
              <a:spcAft>
                <a:spcPts val="0"/>
              </a:spcAft>
              <a:buNone/>
            </a:pPr>
            <a:r>
              <a:rPr lang="en" sz="1700">
                <a:solidFill>
                  <a:srgbClr val="FF0000"/>
                </a:solidFill>
              </a:rPr>
              <a:t>stabilus</a:t>
            </a:r>
            <a:endParaRPr sz="1700">
              <a:solidFill>
                <a:srgbClr val="FF0000"/>
              </a:solidFill>
            </a:endParaRPr>
          </a:p>
        </p:txBody>
      </p:sp>
      <p:sp>
        <p:nvSpPr>
          <p:cNvPr id="193" name="Google Shape;193;p30"/>
          <p:cNvSpPr txBox="1"/>
          <p:nvPr/>
        </p:nvSpPr>
        <p:spPr>
          <a:xfrm>
            <a:off x="6637400" y="3093000"/>
            <a:ext cx="3000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38761D"/>
                </a:solidFill>
              </a:rPr>
              <a:t>Stabiliausias</a:t>
            </a:r>
            <a:endParaRPr sz="1700">
              <a:solidFill>
                <a:srgbClr val="38761D"/>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Eteno reakcija su bromu</a:t>
            </a:r>
            <a:endParaRPr/>
          </a:p>
        </p:txBody>
      </p:sp>
      <p:sp>
        <p:nvSpPr>
          <p:cNvPr id="199" name="Google Shape;199;p31"/>
          <p:cNvSpPr txBox="1"/>
          <p:nvPr>
            <p:ph idx="1" type="body"/>
          </p:nvPr>
        </p:nvSpPr>
        <p:spPr>
          <a:xfrm>
            <a:off x="311700" y="792075"/>
            <a:ext cx="8520600" cy="152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Bendroji reakcijos lygtis </a:t>
            </a:r>
            <a:r>
              <a:rPr b="1" lang="en">
                <a:solidFill>
                  <a:schemeClr val="dk1"/>
                </a:solidFill>
              </a:rPr>
              <a:t>sutrumpintosiomis struktūrinėmis</a:t>
            </a:r>
            <a:r>
              <a:rPr b="1" lang="en">
                <a:solidFill>
                  <a:schemeClr val="dk1"/>
                </a:solidFill>
              </a:rPr>
              <a:t> formulėmis</a:t>
            </a:r>
            <a:endParaRPr b="1">
              <a:solidFill>
                <a:schemeClr val="dk1"/>
              </a:solidFill>
            </a:endParaRPr>
          </a:p>
          <a:p>
            <a:pPr indent="0" lvl="0" marL="0" rtl="0" algn="l">
              <a:spcBef>
                <a:spcPts val="0"/>
              </a:spcBef>
              <a:spcAft>
                <a:spcPts val="0"/>
              </a:spcAft>
              <a:buNone/>
            </a:pP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2</a:t>
            </a:r>
            <a:r>
              <a:rPr lang="en">
                <a:solidFill>
                  <a:schemeClr val="dk1"/>
                </a:solidFill>
              </a:rPr>
              <a:t> + Br</a:t>
            </a:r>
            <a:r>
              <a:rPr baseline="-25000" lang="en">
                <a:solidFill>
                  <a:schemeClr val="dk1"/>
                </a:solidFill>
              </a:rPr>
              <a:t>2</a:t>
            </a:r>
            <a:r>
              <a:rPr lang="en">
                <a:solidFill>
                  <a:schemeClr val="dk1"/>
                </a:solidFill>
              </a:rPr>
              <a:t> → Br–CH</a:t>
            </a:r>
            <a:r>
              <a:rPr baseline="-25000" lang="en">
                <a:solidFill>
                  <a:schemeClr val="dk1"/>
                </a:solidFill>
              </a:rPr>
              <a:t>2</a:t>
            </a:r>
            <a:r>
              <a:rPr lang="en">
                <a:solidFill>
                  <a:schemeClr val="dk1"/>
                </a:solidFill>
              </a:rPr>
              <a:t>–CH</a:t>
            </a:r>
            <a:r>
              <a:rPr baseline="-25000" lang="en">
                <a:solidFill>
                  <a:schemeClr val="dk1"/>
                </a:solidFill>
              </a:rPr>
              <a:t>2</a:t>
            </a:r>
            <a:r>
              <a:rPr lang="en">
                <a:solidFill>
                  <a:schemeClr val="dk1"/>
                </a:solidFill>
              </a:rPr>
              <a:t>–Br</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Bendroji reakcijos lygtis nesutrumpintosiomis struktūrinėmis formulėmis</a:t>
            </a:r>
            <a:endParaRPr b="1">
              <a:solidFill>
                <a:schemeClr val="dk1"/>
              </a:solidFill>
            </a:endParaRPr>
          </a:p>
        </p:txBody>
      </p:sp>
      <p:grpSp>
        <p:nvGrpSpPr>
          <p:cNvPr id="200" name="Google Shape;200;p31"/>
          <p:cNvGrpSpPr/>
          <p:nvPr/>
        </p:nvGrpSpPr>
        <p:grpSpPr>
          <a:xfrm>
            <a:off x="481475" y="2152425"/>
            <a:ext cx="6567251" cy="2140075"/>
            <a:chOff x="451175" y="2091775"/>
            <a:chExt cx="6567251" cy="2140075"/>
          </a:xfrm>
        </p:grpSpPr>
        <p:grpSp>
          <p:nvGrpSpPr>
            <p:cNvPr id="201" name="Google Shape;201;p31"/>
            <p:cNvGrpSpPr/>
            <p:nvPr/>
          </p:nvGrpSpPr>
          <p:grpSpPr>
            <a:xfrm>
              <a:off x="451175" y="2216350"/>
              <a:ext cx="6567251" cy="2015500"/>
              <a:chOff x="451175" y="2216350"/>
              <a:chExt cx="6567251" cy="2015500"/>
            </a:xfrm>
          </p:grpSpPr>
          <p:pic>
            <p:nvPicPr>
              <p:cNvPr id="202" name="Google Shape;202;p31"/>
              <p:cNvPicPr preferRelativeResize="0"/>
              <p:nvPr/>
            </p:nvPicPr>
            <p:blipFill>
              <a:blip r:embed="rId3">
                <a:alphaModFix/>
              </a:blip>
              <a:stretch>
                <a:fillRect/>
              </a:stretch>
            </p:blipFill>
            <p:spPr>
              <a:xfrm>
                <a:off x="451175" y="2216350"/>
                <a:ext cx="6567251" cy="2015500"/>
              </a:xfrm>
              <a:prstGeom prst="rect">
                <a:avLst/>
              </a:prstGeom>
              <a:noFill/>
              <a:ln>
                <a:noFill/>
              </a:ln>
            </p:spPr>
          </p:pic>
          <p:sp>
            <p:nvSpPr>
              <p:cNvPr id="203" name="Google Shape;203;p31"/>
              <p:cNvSpPr/>
              <p:nvPr/>
            </p:nvSpPr>
            <p:spPr>
              <a:xfrm>
                <a:off x="1072825" y="2245900"/>
                <a:ext cx="3007800" cy="72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1"/>
              <p:cNvSpPr/>
              <p:nvPr/>
            </p:nvSpPr>
            <p:spPr>
              <a:xfrm>
                <a:off x="1676400" y="2319525"/>
                <a:ext cx="288900" cy="72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31"/>
            <p:cNvSpPr txBox="1"/>
            <p:nvPr/>
          </p:nvSpPr>
          <p:spPr>
            <a:xfrm>
              <a:off x="3370925" y="2834100"/>
              <a:ext cx="6306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t>Br</a:t>
              </a:r>
              <a:r>
                <a:rPr baseline="-25000" lang="en" sz="2600"/>
                <a:t>2</a:t>
              </a:r>
              <a:endParaRPr baseline="-25000" sz="2600"/>
            </a:p>
          </p:txBody>
        </p:sp>
        <p:sp>
          <p:nvSpPr>
            <p:cNvPr id="206" name="Google Shape;206;p31"/>
            <p:cNvSpPr txBox="1"/>
            <p:nvPr/>
          </p:nvSpPr>
          <p:spPr>
            <a:xfrm>
              <a:off x="5204925" y="2091775"/>
              <a:ext cx="5349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Br</a:t>
              </a:r>
              <a:endParaRPr/>
            </a:p>
          </p:txBody>
        </p:sp>
        <p:sp>
          <p:nvSpPr>
            <p:cNvPr id="207" name="Google Shape;207;p31"/>
            <p:cNvSpPr txBox="1"/>
            <p:nvPr/>
          </p:nvSpPr>
          <p:spPr>
            <a:xfrm>
              <a:off x="5953525" y="2091775"/>
              <a:ext cx="5349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Br</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94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Pamokos tikslas</a:t>
            </a:r>
            <a:endParaRPr/>
          </a:p>
        </p:txBody>
      </p:sp>
      <p:sp>
        <p:nvSpPr>
          <p:cNvPr id="61" name="Google Shape;61;p1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Išmokyti mokinius radikalinio ir elektrofilinio reakcijų mechanizmų užrašymo principų.</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rPr lang="en">
                <a:solidFill>
                  <a:schemeClr val="dk1"/>
                </a:solidFill>
              </a:rPr>
              <a:t>Pamokos pabaigoje mokiniai turėtų gebėti paaiškinti ir struktūrinėmis arba Luiso formulėmis užrašyti radikalinį pakaitų (alkanų halogeninimas) ir elektrofilinį jungimosi (alkenų reakcijos su halogenais, vandenilio halogenidais, vandeniu) reakcijų mechanizmus.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2"/>
          <p:cNvPicPr preferRelativeResize="0"/>
          <p:nvPr/>
        </p:nvPicPr>
        <p:blipFill>
          <a:blip r:embed="rId3">
            <a:alphaModFix/>
          </a:blip>
          <a:stretch>
            <a:fillRect/>
          </a:stretch>
        </p:blipFill>
        <p:spPr>
          <a:xfrm>
            <a:off x="411125" y="1964601"/>
            <a:ext cx="7134638" cy="2982049"/>
          </a:xfrm>
          <a:prstGeom prst="rect">
            <a:avLst/>
          </a:prstGeom>
          <a:noFill/>
          <a:ln>
            <a:noFill/>
          </a:ln>
        </p:spPr>
      </p:pic>
      <p:sp>
        <p:nvSpPr>
          <p:cNvPr id="213" name="Google Shape;213;p32"/>
          <p:cNvSpPr txBox="1"/>
          <p:nvPr>
            <p:ph type="title"/>
          </p:nvPr>
        </p:nvSpPr>
        <p:spPr>
          <a:xfrm>
            <a:off x="311700" y="1342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Elektrofilinis jungimosi reakcijos mechanizmas</a:t>
            </a:r>
            <a:endParaRPr sz="2500"/>
          </a:p>
        </p:txBody>
      </p:sp>
      <p:sp>
        <p:nvSpPr>
          <p:cNvPr id="214" name="Google Shape;214;p32"/>
          <p:cNvSpPr txBox="1"/>
          <p:nvPr>
            <p:ph idx="1" type="body"/>
          </p:nvPr>
        </p:nvSpPr>
        <p:spPr>
          <a:xfrm>
            <a:off x="311700" y="639675"/>
            <a:ext cx="8520600" cy="377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rPr>
              <a:t>Šios jungimosi reakcijos elektrofilinį (A</a:t>
            </a:r>
            <a:r>
              <a:rPr b="1" baseline="-25000" lang="en">
                <a:solidFill>
                  <a:schemeClr val="dk1"/>
                </a:solidFill>
              </a:rPr>
              <a:t>E</a:t>
            </a:r>
            <a:r>
              <a:rPr b="1" lang="en">
                <a:solidFill>
                  <a:schemeClr val="dk1"/>
                </a:solidFill>
              </a:rPr>
              <a:t>) mechanizmą sudaro dvi stadijos.</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CH</a:t>
            </a:r>
            <a:r>
              <a:rPr baseline="-25000" lang="en">
                <a:solidFill>
                  <a:schemeClr val="dk1"/>
                </a:solidFill>
              </a:rPr>
              <a:t>2</a:t>
            </a:r>
            <a:r>
              <a:rPr lang="en">
                <a:solidFill>
                  <a:schemeClr val="dk1"/>
                </a:solidFill>
              </a:rPr>
              <a:t>=CH</a:t>
            </a:r>
            <a:r>
              <a:rPr baseline="-25000" lang="en">
                <a:solidFill>
                  <a:schemeClr val="dk1"/>
                </a:solidFill>
              </a:rPr>
              <a:t>2</a:t>
            </a:r>
            <a:r>
              <a:rPr lang="en">
                <a:solidFill>
                  <a:schemeClr val="dk1"/>
                </a:solidFill>
              </a:rPr>
              <a:t> + Br</a:t>
            </a:r>
            <a:r>
              <a:rPr baseline="-25000" lang="en">
                <a:solidFill>
                  <a:schemeClr val="dk1"/>
                </a:solidFill>
              </a:rPr>
              <a:t>2</a:t>
            </a:r>
            <a:r>
              <a:rPr lang="en">
                <a:solidFill>
                  <a:schemeClr val="dk1"/>
                </a:solidFill>
              </a:rPr>
              <a:t> → Br–CH</a:t>
            </a:r>
            <a:r>
              <a:rPr baseline="-25000" lang="en">
                <a:solidFill>
                  <a:schemeClr val="dk1"/>
                </a:solidFill>
              </a:rPr>
              <a:t>2</a:t>
            </a:r>
            <a:r>
              <a:rPr lang="en">
                <a:solidFill>
                  <a:schemeClr val="dk1"/>
                </a:solidFill>
              </a:rPr>
              <a:t>–CH</a:t>
            </a:r>
            <a:r>
              <a:rPr baseline="-25000" lang="en">
                <a:solidFill>
                  <a:schemeClr val="dk1"/>
                </a:solidFill>
              </a:rPr>
              <a:t>2</a:t>
            </a:r>
            <a:r>
              <a:rPr b="1" baseline="30000" lang="en">
                <a:solidFill>
                  <a:schemeClr val="dk1"/>
                </a:solidFill>
              </a:rPr>
              <a:t>+</a:t>
            </a:r>
            <a:r>
              <a:rPr lang="en">
                <a:solidFill>
                  <a:schemeClr val="dk1"/>
                </a:solidFill>
              </a:rPr>
              <a:t> + Br</a:t>
            </a:r>
            <a:r>
              <a:rPr b="1" baseline="30000" lang="en">
                <a:solidFill>
                  <a:schemeClr val="dk1"/>
                </a:solidFill>
              </a:rPr>
              <a:t>–</a:t>
            </a:r>
            <a:endParaRPr b="1" baseline="30000">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 Br–CH</a:t>
            </a:r>
            <a:r>
              <a:rPr baseline="-25000" lang="en">
                <a:solidFill>
                  <a:schemeClr val="dk1"/>
                </a:solidFill>
              </a:rPr>
              <a:t>2</a:t>
            </a:r>
            <a:r>
              <a:rPr lang="en">
                <a:solidFill>
                  <a:schemeClr val="dk1"/>
                </a:solidFill>
              </a:rPr>
              <a:t>–CH</a:t>
            </a:r>
            <a:r>
              <a:rPr baseline="-25000" lang="en">
                <a:solidFill>
                  <a:schemeClr val="dk1"/>
                </a:solidFill>
              </a:rPr>
              <a:t>2</a:t>
            </a:r>
            <a:r>
              <a:rPr b="1" baseline="30000" lang="en">
                <a:solidFill>
                  <a:schemeClr val="dk1"/>
                </a:solidFill>
              </a:rPr>
              <a:t>+</a:t>
            </a:r>
            <a:r>
              <a:rPr lang="en">
                <a:solidFill>
                  <a:schemeClr val="dk1"/>
                </a:solidFill>
              </a:rPr>
              <a:t> + Br</a:t>
            </a:r>
            <a:r>
              <a:rPr b="1" baseline="30000" lang="en">
                <a:solidFill>
                  <a:schemeClr val="dk1"/>
                </a:solidFill>
              </a:rPr>
              <a:t>–</a:t>
            </a:r>
            <a:r>
              <a:rPr lang="en">
                <a:solidFill>
                  <a:schemeClr val="dk1"/>
                </a:solidFill>
              </a:rPr>
              <a:t> → Br–CH</a:t>
            </a:r>
            <a:r>
              <a:rPr baseline="-25000" lang="en">
                <a:solidFill>
                  <a:schemeClr val="dk1"/>
                </a:solidFill>
              </a:rPr>
              <a:t>2</a:t>
            </a:r>
            <a:r>
              <a:rPr lang="en">
                <a:solidFill>
                  <a:schemeClr val="dk1"/>
                </a:solidFill>
              </a:rPr>
              <a:t>–CH</a:t>
            </a:r>
            <a:r>
              <a:rPr baseline="-25000" lang="en">
                <a:solidFill>
                  <a:schemeClr val="dk1"/>
                </a:solidFill>
              </a:rPr>
              <a:t>2</a:t>
            </a:r>
            <a:r>
              <a:rPr lang="en">
                <a:solidFill>
                  <a:schemeClr val="dk1"/>
                </a:solidFill>
              </a:rPr>
              <a:t>–Br</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Tą patį galima užrašyti Luiso formulėmis:</a:t>
            </a:r>
            <a:endParaRPr b="1">
              <a:solidFill>
                <a:schemeClr val="dk1"/>
              </a:solidFill>
            </a:endParaRPr>
          </a:p>
        </p:txBody>
      </p:sp>
      <p:sp>
        <p:nvSpPr>
          <p:cNvPr id="215" name="Google Shape;215;p32"/>
          <p:cNvSpPr txBox="1"/>
          <p:nvPr/>
        </p:nvSpPr>
        <p:spPr>
          <a:xfrm>
            <a:off x="242525" y="2748575"/>
            <a:ext cx="1909800" cy="103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200">
                <a:solidFill>
                  <a:srgbClr val="FF0000"/>
                </a:solidFill>
              </a:rPr>
              <a:t>→</a:t>
            </a:r>
            <a:r>
              <a:rPr lang="en">
                <a:solidFill>
                  <a:schemeClr val="dk1"/>
                </a:solidFill>
              </a:rPr>
              <a:t> </a:t>
            </a:r>
            <a:r>
              <a:rPr lang="en">
                <a:solidFill>
                  <a:srgbClr val="FF0000"/>
                </a:solidFill>
              </a:rPr>
              <a:t>rodyklė rodo dviejų elektronų judėjimo kryptį</a:t>
            </a:r>
            <a:endParaRPr sz="1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3"/>
          <p:cNvPicPr preferRelativeResize="0"/>
          <p:nvPr/>
        </p:nvPicPr>
        <p:blipFill>
          <a:blip r:embed="rId3">
            <a:alphaModFix/>
          </a:blip>
          <a:stretch>
            <a:fillRect/>
          </a:stretch>
        </p:blipFill>
        <p:spPr>
          <a:xfrm>
            <a:off x="392950" y="1802125"/>
            <a:ext cx="5483699" cy="3194350"/>
          </a:xfrm>
          <a:prstGeom prst="rect">
            <a:avLst/>
          </a:prstGeom>
          <a:noFill/>
          <a:ln>
            <a:noFill/>
          </a:ln>
        </p:spPr>
      </p:pic>
      <p:sp>
        <p:nvSpPr>
          <p:cNvPr id="221" name="Google Shape;221;p33"/>
          <p:cNvSpPr txBox="1"/>
          <p:nvPr>
            <p:ph type="title"/>
          </p:nvPr>
        </p:nvSpPr>
        <p:spPr>
          <a:xfrm>
            <a:off x="311700" y="1342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Elektrofilinis jungimosi reakcijos mechanizmas</a:t>
            </a:r>
            <a:endParaRPr sz="2500"/>
          </a:p>
        </p:txBody>
      </p:sp>
      <p:sp>
        <p:nvSpPr>
          <p:cNvPr id="222" name="Google Shape;222;p33"/>
          <p:cNvSpPr txBox="1"/>
          <p:nvPr>
            <p:ph idx="1" type="body"/>
          </p:nvPr>
        </p:nvSpPr>
        <p:spPr>
          <a:xfrm>
            <a:off x="311700" y="639675"/>
            <a:ext cx="8520600" cy="133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rPr>
              <a:t>Mechanizmai dažnai yra užrašomi ne kaip bendrosios reakcijų lygtys – į vieną eilutę, o vaizduojant kaip realiai galėtų išsidėstyti dalelės reakcijos metu. Dėl to tą patį mechanizmą galima pavaizduoti kitaip.</a:t>
            </a:r>
            <a:endParaRPr b="1">
              <a:solidFill>
                <a:schemeClr val="dk1"/>
              </a:solidFill>
            </a:endParaRPr>
          </a:p>
        </p:txBody>
      </p:sp>
      <p:sp>
        <p:nvSpPr>
          <p:cNvPr id="223" name="Google Shape;223;p33"/>
          <p:cNvSpPr txBox="1"/>
          <p:nvPr/>
        </p:nvSpPr>
        <p:spPr>
          <a:xfrm>
            <a:off x="5727725" y="1972900"/>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38761D"/>
                </a:solidFill>
              </a:rPr>
              <a:t>Šis Br</a:t>
            </a:r>
            <a:r>
              <a:rPr baseline="30000" lang="en" sz="1700">
                <a:solidFill>
                  <a:srgbClr val="38761D"/>
                </a:solidFill>
              </a:rPr>
              <a:t>–</a:t>
            </a:r>
            <a:r>
              <a:rPr lang="en" sz="1700">
                <a:solidFill>
                  <a:srgbClr val="38761D"/>
                </a:solidFill>
              </a:rPr>
              <a:t> pasiėmė abų Br–Br ryšio elektronus</a:t>
            </a:r>
            <a:endParaRPr sz="1700">
              <a:solidFill>
                <a:srgbClr val="38761D"/>
              </a:solidFill>
            </a:endParaRPr>
          </a:p>
        </p:txBody>
      </p:sp>
      <p:sp>
        <p:nvSpPr>
          <p:cNvPr id="224" name="Google Shape;224;p33"/>
          <p:cNvSpPr txBox="1"/>
          <p:nvPr/>
        </p:nvSpPr>
        <p:spPr>
          <a:xfrm>
            <a:off x="4468900" y="3397650"/>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38761D"/>
                </a:solidFill>
              </a:rPr>
              <a:t>Abu C–Br ryšio elektronai atėjo kartu su</a:t>
            </a:r>
            <a:r>
              <a:rPr lang="en" sz="1700">
                <a:solidFill>
                  <a:srgbClr val="38761D"/>
                </a:solidFill>
              </a:rPr>
              <a:t> Br</a:t>
            </a:r>
            <a:r>
              <a:rPr baseline="30000" lang="en" sz="1700">
                <a:solidFill>
                  <a:srgbClr val="38761D"/>
                </a:solidFill>
              </a:rPr>
              <a:t>–</a:t>
            </a:r>
            <a:endParaRPr sz="1700">
              <a:solidFill>
                <a:srgbClr val="38761D"/>
              </a:solidFill>
            </a:endParaRPr>
          </a:p>
        </p:txBody>
      </p:sp>
      <p:sp>
        <p:nvSpPr>
          <p:cNvPr id="225" name="Google Shape;225;p33"/>
          <p:cNvSpPr txBox="1"/>
          <p:nvPr/>
        </p:nvSpPr>
        <p:spPr>
          <a:xfrm>
            <a:off x="4135425" y="2680900"/>
            <a:ext cx="47997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600">
                <a:solidFill>
                  <a:srgbClr val="FF0000"/>
                </a:solidFill>
              </a:rPr>
              <a:t>Toks ryšio nutrūkimas vadinamas </a:t>
            </a:r>
            <a:r>
              <a:rPr b="1" lang="en" sz="1600">
                <a:solidFill>
                  <a:srgbClr val="FF0000"/>
                </a:solidFill>
              </a:rPr>
              <a:t>heterolitiniu</a:t>
            </a:r>
            <a:r>
              <a:rPr lang="en" sz="1600">
                <a:solidFill>
                  <a:srgbClr val="FF0000"/>
                </a:solidFill>
              </a:rPr>
              <a:t>, nes elektronai tarp Br pasiskirstė ne po lygiai.</a:t>
            </a:r>
            <a:endParaRPr sz="12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Eteno reakcija su vandenilio bromidu</a:t>
            </a:r>
            <a:endParaRPr/>
          </a:p>
        </p:txBody>
      </p:sp>
      <p:sp>
        <p:nvSpPr>
          <p:cNvPr id="231" name="Google Shape;231;p34"/>
          <p:cNvSpPr txBox="1"/>
          <p:nvPr>
            <p:ph idx="1" type="body"/>
          </p:nvPr>
        </p:nvSpPr>
        <p:spPr>
          <a:xfrm>
            <a:off x="311700" y="792075"/>
            <a:ext cx="8520600" cy="152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Bendroji reakcijos lygtis sutrumpintosiomis struktūrinėmis formulėmis</a:t>
            </a:r>
            <a:endParaRPr b="1">
              <a:solidFill>
                <a:schemeClr val="dk1"/>
              </a:solidFill>
            </a:endParaRPr>
          </a:p>
          <a:p>
            <a:pPr indent="0" lvl="0" marL="0" rtl="0" algn="l">
              <a:spcBef>
                <a:spcPts val="0"/>
              </a:spcBef>
              <a:spcAft>
                <a:spcPts val="0"/>
              </a:spcAft>
              <a:buNone/>
            </a:pP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2</a:t>
            </a:r>
            <a:r>
              <a:rPr lang="en">
                <a:solidFill>
                  <a:schemeClr val="dk1"/>
                </a:solidFill>
              </a:rPr>
              <a:t> + HBr → 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–Br</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Bendroji reakcijos lygtis nesutrumpintosiomis struktūrinėmis formulėmis</a:t>
            </a:r>
            <a:endParaRPr b="1">
              <a:solidFill>
                <a:schemeClr val="dk1"/>
              </a:solidFill>
            </a:endParaRPr>
          </a:p>
        </p:txBody>
      </p:sp>
      <p:grpSp>
        <p:nvGrpSpPr>
          <p:cNvPr id="232" name="Google Shape;232;p34"/>
          <p:cNvGrpSpPr/>
          <p:nvPr/>
        </p:nvGrpSpPr>
        <p:grpSpPr>
          <a:xfrm>
            <a:off x="481475" y="2152425"/>
            <a:ext cx="6567251" cy="2140075"/>
            <a:chOff x="451175" y="2091775"/>
            <a:chExt cx="6567251" cy="2140075"/>
          </a:xfrm>
        </p:grpSpPr>
        <p:grpSp>
          <p:nvGrpSpPr>
            <p:cNvPr id="233" name="Google Shape;233;p34"/>
            <p:cNvGrpSpPr/>
            <p:nvPr/>
          </p:nvGrpSpPr>
          <p:grpSpPr>
            <a:xfrm>
              <a:off x="451175" y="2216350"/>
              <a:ext cx="6567251" cy="2015500"/>
              <a:chOff x="451175" y="2216350"/>
              <a:chExt cx="6567251" cy="2015500"/>
            </a:xfrm>
          </p:grpSpPr>
          <p:pic>
            <p:nvPicPr>
              <p:cNvPr id="234" name="Google Shape;234;p34"/>
              <p:cNvPicPr preferRelativeResize="0"/>
              <p:nvPr/>
            </p:nvPicPr>
            <p:blipFill>
              <a:blip r:embed="rId3">
                <a:alphaModFix/>
              </a:blip>
              <a:stretch>
                <a:fillRect/>
              </a:stretch>
            </p:blipFill>
            <p:spPr>
              <a:xfrm>
                <a:off x="451175" y="2216350"/>
                <a:ext cx="6567251" cy="2015500"/>
              </a:xfrm>
              <a:prstGeom prst="rect">
                <a:avLst/>
              </a:prstGeom>
              <a:noFill/>
              <a:ln>
                <a:noFill/>
              </a:ln>
            </p:spPr>
          </p:pic>
          <p:sp>
            <p:nvSpPr>
              <p:cNvPr id="235" name="Google Shape;235;p34"/>
              <p:cNvSpPr/>
              <p:nvPr/>
            </p:nvSpPr>
            <p:spPr>
              <a:xfrm>
                <a:off x="1072825" y="2245900"/>
                <a:ext cx="3007800" cy="72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4"/>
              <p:cNvSpPr/>
              <p:nvPr/>
            </p:nvSpPr>
            <p:spPr>
              <a:xfrm>
                <a:off x="1676400" y="2319525"/>
                <a:ext cx="288900" cy="72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34"/>
            <p:cNvSpPr txBox="1"/>
            <p:nvPr/>
          </p:nvSpPr>
          <p:spPr>
            <a:xfrm>
              <a:off x="3370925" y="2834100"/>
              <a:ext cx="12270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t>HBr → </a:t>
              </a:r>
              <a:endParaRPr baseline="-25000" sz="2600"/>
            </a:p>
          </p:txBody>
        </p:sp>
        <p:sp>
          <p:nvSpPr>
            <p:cNvPr id="238" name="Google Shape;238;p34"/>
            <p:cNvSpPr txBox="1"/>
            <p:nvPr/>
          </p:nvSpPr>
          <p:spPr>
            <a:xfrm>
              <a:off x="5204925" y="2091775"/>
              <a:ext cx="5349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Br</a:t>
              </a:r>
              <a:endParaRPr/>
            </a:p>
          </p:txBody>
        </p:sp>
        <p:sp>
          <p:nvSpPr>
            <p:cNvPr id="239" name="Google Shape;239;p34"/>
            <p:cNvSpPr txBox="1"/>
            <p:nvPr/>
          </p:nvSpPr>
          <p:spPr>
            <a:xfrm>
              <a:off x="5953525" y="2091775"/>
              <a:ext cx="5349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Br</a:t>
              </a:r>
              <a:endParaRPr/>
            </a:p>
          </p:txBody>
        </p:sp>
      </p:grpSp>
      <p:sp>
        <p:nvSpPr>
          <p:cNvPr id="240" name="Google Shape;240;p34"/>
          <p:cNvSpPr txBox="1"/>
          <p:nvPr/>
        </p:nvSpPr>
        <p:spPr>
          <a:xfrm>
            <a:off x="5235275" y="2152425"/>
            <a:ext cx="4134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Elektrofilinis jungimosi reakcijos mechanizmas</a:t>
            </a:r>
            <a:endParaRPr/>
          </a:p>
        </p:txBody>
      </p:sp>
      <p:sp>
        <p:nvSpPr>
          <p:cNvPr id="246" name="Google Shape;246;p35"/>
          <p:cNvSpPr txBox="1"/>
          <p:nvPr>
            <p:ph idx="1" type="body"/>
          </p:nvPr>
        </p:nvSpPr>
        <p:spPr>
          <a:xfrm>
            <a:off x="311700" y="641675"/>
            <a:ext cx="8520600" cy="22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rPr>
              <a:t>Mechanizmą sudaro dvi stadijos.</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CH</a:t>
            </a:r>
            <a:r>
              <a:rPr baseline="-25000" lang="en">
                <a:solidFill>
                  <a:schemeClr val="dk1"/>
                </a:solidFill>
              </a:rPr>
              <a:t>2</a:t>
            </a:r>
            <a:r>
              <a:rPr lang="en">
                <a:solidFill>
                  <a:schemeClr val="dk1"/>
                </a:solidFill>
              </a:rPr>
              <a:t>=CH</a:t>
            </a:r>
            <a:r>
              <a:rPr baseline="-25000" lang="en">
                <a:solidFill>
                  <a:schemeClr val="dk1"/>
                </a:solidFill>
              </a:rPr>
              <a:t>2</a:t>
            </a:r>
            <a:r>
              <a:rPr lang="en">
                <a:solidFill>
                  <a:schemeClr val="dk1"/>
                </a:solidFill>
              </a:rPr>
              <a:t> + HBr → CH</a:t>
            </a:r>
            <a:r>
              <a:rPr baseline="-25000" lang="en">
                <a:solidFill>
                  <a:schemeClr val="dk1"/>
                </a:solidFill>
              </a:rPr>
              <a:t>3</a:t>
            </a:r>
            <a:r>
              <a:rPr lang="en">
                <a:solidFill>
                  <a:schemeClr val="dk1"/>
                </a:solidFill>
              </a:rPr>
              <a:t>–CH</a:t>
            </a:r>
            <a:r>
              <a:rPr baseline="-25000" lang="en">
                <a:solidFill>
                  <a:schemeClr val="dk1"/>
                </a:solidFill>
              </a:rPr>
              <a:t>2</a:t>
            </a:r>
            <a:r>
              <a:rPr b="1" baseline="30000" lang="en">
                <a:solidFill>
                  <a:schemeClr val="dk1"/>
                </a:solidFill>
              </a:rPr>
              <a:t>+</a:t>
            </a:r>
            <a:r>
              <a:rPr lang="en">
                <a:solidFill>
                  <a:schemeClr val="dk1"/>
                </a:solidFill>
              </a:rPr>
              <a:t> + Br</a:t>
            </a:r>
            <a:r>
              <a:rPr b="1" baseline="30000" lang="en">
                <a:solidFill>
                  <a:schemeClr val="dk1"/>
                </a:solidFill>
              </a:rPr>
              <a:t>–</a:t>
            </a:r>
            <a:endParaRPr b="1" baseline="30000">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 CH</a:t>
            </a:r>
            <a:r>
              <a:rPr baseline="-25000" lang="en">
                <a:solidFill>
                  <a:schemeClr val="dk1"/>
                </a:solidFill>
              </a:rPr>
              <a:t>3</a:t>
            </a:r>
            <a:r>
              <a:rPr lang="en">
                <a:solidFill>
                  <a:schemeClr val="dk1"/>
                </a:solidFill>
              </a:rPr>
              <a:t>–CH</a:t>
            </a:r>
            <a:r>
              <a:rPr baseline="-25000" lang="en">
                <a:solidFill>
                  <a:schemeClr val="dk1"/>
                </a:solidFill>
              </a:rPr>
              <a:t>2</a:t>
            </a:r>
            <a:r>
              <a:rPr b="1" baseline="30000" lang="en">
                <a:solidFill>
                  <a:schemeClr val="dk1"/>
                </a:solidFill>
              </a:rPr>
              <a:t>+</a:t>
            </a:r>
            <a:r>
              <a:rPr lang="en">
                <a:solidFill>
                  <a:schemeClr val="dk1"/>
                </a:solidFill>
              </a:rPr>
              <a:t> + Br</a:t>
            </a:r>
            <a:r>
              <a:rPr b="1" baseline="30000" lang="en">
                <a:solidFill>
                  <a:schemeClr val="dk1"/>
                </a:solidFill>
              </a:rPr>
              <a:t>–</a:t>
            </a:r>
            <a:r>
              <a:rPr lang="en">
                <a:solidFill>
                  <a:schemeClr val="dk1"/>
                </a:solidFill>
              </a:rPr>
              <a:t> → 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–Br</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Tą patį galima užrašyti Luiso formulėmis:</a:t>
            </a:r>
            <a:endParaRPr b="1">
              <a:solidFill>
                <a:schemeClr val="dk1"/>
              </a:solidFill>
            </a:endParaRPr>
          </a:p>
        </p:txBody>
      </p:sp>
      <p:pic>
        <p:nvPicPr>
          <p:cNvPr id="247" name="Google Shape;247;p35"/>
          <p:cNvPicPr preferRelativeResize="0"/>
          <p:nvPr/>
        </p:nvPicPr>
        <p:blipFill>
          <a:blip r:embed="rId3">
            <a:alphaModFix/>
          </a:blip>
          <a:stretch>
            <a:fillRect/>
          </a:stretch>
        </p:blipFill>
        <p:spPr>
          <a:xfrm>
            <a:off x="415875" y="2099150"/>
            <a:ext cx="6869801" cy="2884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6"/>
          <p:cNvPicPr preferRelativeResize="0"/>
          <p:nvPr/>
        </p:nvPicPr>
        <p:blipFill>
          <a:blip r:embed="rId3">
            <a:alphaModFix/>
          </a:blip>
          <a:stretch>
            <a:fillRect/>
          </a:stretch>
        </p:blipFill>
        <p:spPr>
          <a:xfrm>
            <a:off x="404425" y="1447000"/>
            <a:ext cx="6010624" cy="3019976"/>
          </a:xfrm>
          <a:prstGeom prst="rect">
            <a:avLst/>
          </a:prstGeom>
          <a:noFill/>
          <a:ln>
            <a:noFill/>
          </a:ln>
        </p:spPr>
      </p:pic>
      <p:sp>
        <p:nvSpPr>
          <p:cNvPr id="253" name="Google Shape;253;p36"/>
          <p:cNvSpPr txBox="1"/>
          <p:nvPr>
            <p:ph type="title"/>
          </p:nvPr>
        </p:nvSpPr>
        <p:spPr>
          <a:xfrm>
            <a:off x="311700" y="1342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Elektrofilinis jungimosi reakcijos mechanizmas</a:t>
            </a:r>
            <a:endParaRPr sz="2500"/>
          </a:p>
        </p:txBody>
      </p:sp>
      <p:sp>
        <p:nvSpPr>
          <p:cNvPr id="254" name="Google Shape;254;p36"/>
          <p:cNvSpPr txBox="1"/>
          <p:nvPr>
            <p:ph idx="1" type="body"/>
          </p:nvPr>
        </p:nvSpPr>
        <p:spPr>
          <a:xfrm>
            <a:off x="311700" y="639675"/>
            <a:ext cx="8520600" cy="133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rPr>
              <a:t>Mechanizmas, vaizduojant kaip realiai galėtų išsidėstyti dalelės reakcijos metu.</a:t>
            </a:r>
            <a:endParaRPr b="1">
              <a:solidFill>
                <a:schemeClr val="dk1"/>
              </a:solidFill>
            </a:endParaRPr>
          </a:p>
        </p:txBody>
      </p:sp>
      <p:sp>
        <p:nvSpPr>
          <p:cNvPr id="255" name="Google Shape;255;p36"/>
          <p:cNvSpPr txBox="1"/>
          <p:nvPr/>
        </p:nvSpPr>
        <p:spPr>
          <a:xfrm>
            <a:off x="2776900" y="2149025"/>
            <a:ext cx="32715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38761D"/>
                </a:solidFill>
              </a:rPr>
              <a:t>Vienas iš H prisijungė dėka dvigubojo ryšio elektronų poros</a:t>
            </a:r>
            <a:endParaRPr sz="1700">
              <a:solidFill>
                <a:srgbClr val="38761D"/>
              </a:solidFill>
            </a:endParaRPr>
          </a:p>
        </p:txBody>
      </p:sp>
      <p:sp>
        <p:nvSpPr>
          <p:cNvPr id="256" name="Google Shape;256;p36"/>
          <p:cNvSpPr txBox="1"/>
          <p:nvPr/>
        </p:nvSpPr>
        <p:spPr>
          <a:xfrm>
            <a:off x="6311950" y="1698288"/>
            <a:ext cx="27291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38761D"/>
                </a:solidFill>
              </a:rPr>
              <a:t>Šis Br</a:t>
            </a:r>
            <a:r>
              <a:rPr baseline="30000" lang="en" sz="1700">
                <a:solidFill>
                  <a:srgbClr val="38761D"/>
                </a:solidFill>
              </a:rPr>
              <a:t>–</a:t>
            </a:r>
            <a:r>
              <a:rPr lang="en" sz="1700">
                <a:solidFill>
                  <a:srgbClr val="38761D"/>
                </a:solidFill>
              </a:rPr>
              <a:t> pasiėmė abų H–Br ryšio elektronus</a:t>
            </a:r>
            <a:endParaRPr sz="1700">
              <a:solidFill>
                <a:srgbClr val="38761D"/>
              </a:solidFill>
            </a:endParaRPr>
          </a:p>
        </p:txBody>
      </p:sp>
      <p:sp>
        <p:nvSpPr>
          <p:cNvPr id="257" name="Google Shape;257;p36"/>
          <p:cNvSpPr txBox="1"/>
          <p:nvPr/>
        </p:nvSpPr>
        <p:spPr>
          <a:xfrm>
            <a:off x="4747250" y="3340400"/>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38761D"/>
                </a:solidFill>
              </a:rPr>
              <a:t>Abu C–Br ryšio elektronai atėjo kartu su Br</a:t>
            </a:r>
            <a:r>
              <a:rPr baseline="30000" lang="en" sz="1700">
                <a:solidFill>
                  <a:srgbClr val="38761D"/>
                </a:solidFill>
              </a:rPr>
              <a:t>–</a:t>
            </a:r>
            <a:endParaRPr sz="1700">
              <a:solidFill>
                <a:srgbClr val="38761D"/>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7"/>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Markovnikovo taisyklė</a:t>
            </a:r>
            <a:endParaRPr/>
          </a:p>
        </p:txBody>
      </p:sp>
      <p:sp>
        <p:nvSpPr>
          <p:cNvPr id="263" name="Google Shape;263;p37"/>
          <p:cNvSpPr txBox="1"/>
          <p:nvPr>
            <p:ph idx="1" type="body"/>
          </p:nvPr>
        </p:nvSpPr>
        <p:spPr>
          <a:xfrm>
            <a:off x="311700" y="715875"/>
            <a:ext cx="8520600" cy="3851700"/>
          </a:xfrm>
          <a:prstGeom prst="rect">
            <a:avLst/>
          </a:prstGeom>
        </p:spPr>
        <p:txBody>
          <a:bodyPr anchorCtr="0" anchor="t" bIns="91425" lIns="91425" spcFirstLastPara="1" rIns="91425" wrap="square" tIns="91425">
            <a:normAutofit/>
          </a:bodyPr>
          <a:lstStyle/>
          <a:p>
            <a:pPr indent="0" lvl="0" marL="0" rtl="0" algn="just">
              <a:lnSpc>
                <a:spcPct val="100000"/>
              </a:lnSpc>
              <a:spcBef>
                <a:spcPts val="1000"/>
              </a:spcBef>
              <a:spcAft>
                <a:spcPts val="0"/>
              </a:spcAft>
              <a:buNone/>
            </a:pPr>
            <a:r>
              <a:rPr b="1" lang="en">
                <a:solidFill>
                  <a:schemeClr val="dk1"/>
                </a:solidFill>
              </a:rPr>
              <a:t>Markovinikovo taisyklė</a:t>
            </a:r>
            <a:r>
              <a:rPr lang="en">
                <a:solidFill>
                  <a:schemeClr val="dk1"/>
                </a:solidFill>
              </a:rPr>
              <a:t> – teigia, kad vandenilis jungiasi prie to dvigubojo ryšio C atomo, prie kurio yra daugiau vandenilio atomų.</a:t>
            </a:r>
            <a:endParaRPr>
              <a:solidFill>
                <a:schemeClr val="dk1"/>
              </a:solidFill>
            </a:endParaRPr>
          </a:p>
          <a:p>
            <a:pPr indent="0" lvl="0" marL="0" rtl="0" algn="l">
              <a:spcBef>
                <a:spcPts val="1000"/>
              </a:spcBef>
              <a:spcAft>
                <a:spcPts val="0"/>
              </a:spcAft>
              <a:buClr>
                <a:schemeClr val="dk1"/>
              </a:buClr>
              <a:buSzPts val="1100"/>
              <a:buFont typeface="Arial"/>
              <a:buNone/>
            </a:pPr>
            <a:r>
              <a:rPr lang="en">
                <a:solidFill>
                  <a:schemeClr val="dk1"/>
                </a:solidFill>
              </a:rPr>
              <a:t>CH</a:t>
            </a:r>
            <a:r>
              <a:rPr baseline="-25000" lang="en">
                <a:solidFill>
                  <a:schemeClr val="dk1"/>
                </a:solidFill>
              </a:rPr>
              <a:t>3</a:t>
            </a:r>
            <a:r>
              <a:rPr lang="en">
                <a:solidFill>
                  <a:schemeClr val="dk1"/>
                </a:solidFill>
              </a:rPr>
              <a:t>–CH=CH</a:t>
            </a:r>
            <a:r>
              <a:rPr baseline="-25000" lang="en">
                <a:solidFill>
                  <a:schemeClr val="dk1"/>
                </a:solidFill>
              </a:rPr>
              <a:t>2</a:t>
            </a:r>
            <a:r>
              <a:rPr lang="en">
                <a:solidFill>
                  <a:schemeClr val="dk1"/>
                </a:solidFill>
              </a:rPr>
              <a:t> + HBr → 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2</a:t>
            </a:r>
            <a:r>
              <a:rPr lang="en">
                <a:solidFill>
                  <a:schemeClr val="dk1"/>
                </a:solidFill>
              </a:rPr>
              <a:t>–Br</a:t>
            </a:r>
            <a:r>
              <a:rPr lang="en">
                <a:solidFill>
                  <a:srgbClr val="38761D"/>
                </a:solidFill>
              </a:rPr>
              <a:t> (Išeiga 3 %)</a:t>
            </a:r>
            <a:endParaRPr>
              <a:solidFill>
                <a:srgbClr val="38761D"/>
              </a:solidFill>
            </a:endParaRPr>
          </a:p>
          <a:p>
            <a:pPr indent="0" lvl="0" marL="0" rtl="0" algn="l">
              <a:spcBef>
                <a:spcPts val="1000"/>
              </a:spcBef>
              <a:spcAft>
                <a:spcPts val="0"/>
              </a:spcAft>
              <a:buClr>
                <a:schemeClr val="dk1"/>
              </a:buClr>
              <a:buSzPts val="1100"/>
              <a:buFont typeface="Arial"/>
              <a:buNone/>
            </a:pPr>
            <a:r>
              <a:rPr lang="en">
                <a:solidFill>
                  <a:schemeClr val="dk1"/>
                </a:solidFill>
              </a:rPr>
              <a:t>arba</a:t>
            </a:r>
            <a:endParaRPr>
              <a:solidFill>
                <a:schemeClr val="dk1"/>
              </a:solidFill>
            </a:endParaRPr>
          </a:p>
          <a:p>
            <a:pPr indent="0" lvl="0" marL="0" rtl="0" algn="l">
              <a:spcBef>
                <a:spcPts val="1000"/>
              </a:spcBef>
              <a:spcAft>
                <a:spcPts val="0"/>
              </a:spcAft>
              <a:buNone/>
            </a:pPr>
            <a:r>
              <a:rPr lang="en">
                <a:solidFill>
                  <a:schemeClr val="dk1"/>
                </a:solidFill>
              </a:rPr>
              <a:t>CH</a:t>
            </a:r>
            <a:r>
              <a:rPr baseline="-25000" lang="en">
                <a:solidFill>
                  <a:schemeClr val="dk1"/>
                </a:solidFill>
              </a:rPr>
              <a:t>3</a:t>
            </a:r>
            <a:r>
              <a:rPr lang="en">
                <a:solidFill>
                  <a:schemeClr val="dk1"/>
                </a:solidFill>
              </a:rPr>
              <a:t>–CH=CH</a:t>
            </a:r>
            <a:r>
              <a:rPr baseline="-25000" lang="en">
                <a:solidFill>
                  <a:schemeClr val="dk1"/>
                </a:solidFill>
              </a:rPr>
              <a:t>2</a:t>
            </a:r>
            <a:r>
              <a:rPr lang="en">
                <a:solidFill>
                  <a:schemeClr val="dk1"/>
                </a:solidFill>
              </a:rPr>
              <a:t> + HBr → CH</a:t>
            </a:r>
            <a:r>
              <a:rPr baseline="-25000" lang="en">
                <a:solidFill>
                  <a:schemeClr val="dk1"/>
                </a:solidFill>
              </a:rPr>
              <a:t>3</a:t>
            </a:r>
            <a:r>
              <a:rPr lang="en">
                <a:solidFill>
                  <a:schemeClr val="dk1"/>
                </a:solidFill>
              </a:rPr>
              <a:t>–CH–CH</a:t>
            </a:r>
            <a:r>
              <a:rPr baseline="-25000" lang="en">
                <a:solidFill>
                  <a:schemeClr val="dk1"/>
                </a:solidFill>
              </a:rPr>
              <a:t>3 </a:t>
            </a:r>
            <a:r>
              <a:rPr lang="en">
                <a:solidFill>
                  <a:srgbClr val="38761D"/>
                </a:solidFill>
              </a:rPr>
              <a:t>(Išeiga 97 %)</a:t>
            </a:r>
            <a:endParaRPr>
              <a:solidFill>
                <a:srgbClr val="38761D"/>
              </a:solidFill>
            </a:endParaRPr>
          </a:p>
          <a:p>
            <a:pPr indent="0" lvl="0" marL="0" rtl="0" algn="just">
              <a:lnSpc>
                <a:spcPct val="100000"/>
              </a:lnSpc>
              <a:spcBef>
                <a:spcPts val="1000"/>
              </a:spcBef>
              <a:spcAft>
                <a:spcPts val="0"/>
              </a:spcAft>
              <a:buNone/>
            </a:pPr>
            <a:r>
              <a:rPr lang="en">
                <a:solidFill>
                  <a:schemeClr val="dk1"/>
                </a:solidFill>
              </a:rPr>
              <a:t>Naudojantis Markovnikovo taisykle galima nuspėti, kurio produkto susidarys daugiau.</a:t>
            </a:r>
            <a:endParaRPr>
              <a:solidFill>
                <a:schemeClr val="dk1"/>
              </a:solidFill>
            </a:endParaRPr>
          </a:p>
          <a:p>
            <a:pPr indent="0" lvl="0" marL="0" rtl="0" algn="just">
              <a:lnSpc>
                <a:spcPct val="100000"/>
              </a:lnSpc>
              <a:spcBef>
                <a:spcPts val="1000"/>
              </a:spcBef>
              <a:spcAft>
                <a:spcPts val="0"/>
              </a:spcAft>
              <a:buNone/>
            </a:pPr>
            <a:r>
              <a:rPr lang="en">
                <a:solidFill>
                  <a:schemeClr val="dk1"/>
                </a:solidFill>
              </a:rPr>
              <a:t>Norint išsiaiškinti, kodėl 2-brompropano išeiga didesnė, reikia išnagrinėti šios reakcijos mechanizmą.</a:t>
            </a:r>
            <a:endParaRPr>
              <a:solidFill>
                <a:schemeClr val="dk1"/>
              </a:solidFill>
            </a:endParaRPr>
          </a:p>
        </p:txBody>
      </p:sp>
      <p:sp>
        <p:nvSpPr>
          <p:cNvPr id="264" name="Google Shape;264;p37"/>
          <p:cNvSpPr txBox="1"/>
          <p:nvPr/>
        </p:nvSpPr>
        <p:spPr>
          <a:xfrm>
            <a:off x="3242050" y="1740025"/>
            <a:ext cx="491400" cy="738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800"/>
              <a:t>Br</a:t>
            </a:r>
            <a:endParaRPr sz="1800"/>
          </a:p>
          <a:p>
            <a:pPr indent="0" lvl="0" marL="0" rtl="0" algn="l">
              <a:lnSpc>
                <a:spcPct val="100000"/>
              </a:lnSpc>
              <a:spcBef>
                <a:spcPts val="0"/>
              </a:spcBef>
              <a:spcAft>
                <a:spcPts val="0"/>
              </a:spcAft>
              <a:buNone/>
            </a:pPr>
            <a:r>
              <a:rPr lang="en" sz="1800"/>
              <a:t>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8"/>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Propeno elektrofilinio jungimosi reakcijos su vandenilio bromidu mechanizmas</a:t>
            </a:r>
            <a:endParaRPr/>
          </a:p>
        </p:txBody>
      </p:sp>
      <p:sp>
        <p:nvSpPr>
          <p:cNvPr id="270" name="Google Shape;270;p38"/>
          <p:cNvSpPr txBox="1"/>
          <p:nvPr>
            <p:ph idx="1" type="body"/>
          </p:nvPr>
        </p:nvSpPr>
        <p:spPr>
          <a:xfrm>
            <a:off x="311700" y="1072825"/>
            <a:ext cx="8520600" cy="3699900"/>
          </a:xfrm>
          <a:prstGeom prst="rect">
            <a:avLst/>
          </a:prstGeom>
        </p:spPr>
        <p:txBody>
          <a:bodyPr anchorCtr="0" anchor="t" bIns="91425" lIns="91425" spcFirstLastPara="1" rIns="91425" wrap="square" tIns="91425">
            <a:normAutofit/>
          </a:bodyPr>
          <a:lstStyle/>
          <a:p>
            <a:pPr indent="0" lvl="0" marL="0" rtl="0" algn="l">
              <a:lnSpc>
                <a:spcPct val="100000"/>
              </a:lnSpc>
              <a:spcBef>
                <a:spcPts val="1000"/>
              </a:spcBef>
              <a:spcAft>
                <a:spcPts val="0"/>
              </a:spcAft>
              <a:buNone/>
            </a:pPr>
            <a:r>
              <a:rPr lang="en">
                <a:solidFill>
                  <a:schemeClr val="dk1"/>
                </a:solidFill>
              </a:rPr>
              <a:t>Vykstant reakcijai, gali susidaryti 2 karbokatijonai, tačiau vienas iš jų stabilesnis.</a:t>
            </a:r>
            <a:endParaRPr>
              <a:solidFill>
                <a:schemeClr val="dk1"/>
              </a:solidFill>
            </a:endParaRPr>
          </a:p>
          <a:p>
            <a:pPr indent="0" lvl="0" marL="0" rtl="0" algn="l">
              <a:lnSpc>
                <a:spcPct val="100000"/>
              </a:lnSpc>
              <a:spcBef>
                <a:spcPts val="1000"/>
              </a:spcBef>
              <a:spcAft>
                <a:spcPts val="0"/>
              </a:spcAft>
              <a:buNone/>
            </a:pPr>
            <a:r>
              <a:rPr lang="en">
                <a:solidFill>
                  <a:schemeClr val="dk1"/>
                </a:solidFill>
              </a:rPr>
              <a:t>1. </a:t>
            </a:r>
            <a:r>
              <a:rPr lang="en">
                <a:solidFill>
                  <a:schemeClr val="dk1"/>
                </a:solidFill>
              </a:rPr>
              <a:t>CH</a:t>
            </a:r>
            <a:r>
              <a:rPr baseline="-25000" lang="en">
                <a:solidFill>
                  <a:schemeClr val="dk1"/>
                </a:solidFill>
              </a:rPr>
              <a:t>3</a:t>
            </a:r>
            <a:r>
              <a:rPr lang="en">
                <a:solidFill>
                  <a:schemeClr val="dk1"/>
                </a:solidFill>
              </a:rPr>
              <a:t>–CH=CH</a:t>
            </a:r>
            <a:r>
              <a:rPr baseline="-25000" lang="en">
                <a:solidFill>
                  <a:schemeClr val="dk1"/>
                </a:solidFill>
              </a:rPr>
              <a:t>2</a:t>
            </a:r>
            <a:r>
              <a:rPr lang="en">
                <a:solidFill>
                  <a:schemeClr val="dk1"/>
                </a:solidFill>
              </a:rPr>
              <a:t> + HBr → Br</a:t>
            </a:r>
            <a:r>
              <a:rPr b="1" baseline="30000" lang="en">
                <a:solidFill>
                  <a:schemeClr val="dk1"/>
                </a:solidFill>
              </a:rPr>
              <a:t>–</a:t>
            </a:r>
            <a:r>
              <a:rPr lang="en">
                <a:solidFill>
                  <a:schemeClr val="dk1"/>
                </a:solidFill>
              </a:rPr>
              <a:t> + 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2</a:t>
            </a:r>
            <a:r>
              <a:rPr b="1" baseline="30000" lang="en">
                <a:solidFill>
                  <a:schemeClr val="dk1"/>
                </a:solidFill>
              </a:rPr>
              <a:t>+</a:t>
            </a:r>
            <a:r>
              <a:rPr b="1" lang="en" sz="2000">
                <a:solidFill>
                  <a:schemeClr val="dk1"/>
                </a:solidFill>
              </a:rPr>
              <a:t> </a:t>
            </a:r>
            <a:endParaRPr baseline="30000">
              <a:solidFill>
                <a:schemeClr val="dk1"/>
              </a:solidFill>
            </a:endParaRPr>
          </a:p>
          <a:p>
            <a:pPr indent="0" lvl="0" marL="0" rtl="0" algn="l">
              <a:lnSpc>
                <a:spcPct val="100000"/>
              </a:lnSpc>
              <a:spcBef>
                <a:spcPts val="1000"/>
              </a:spcBef>
              <a:spcAft>
                <a:spcPts val="0"/>
              </a:spcAft>
              <a:buNone/>
            </a:pPr>
            <a:r>
              <a:rPr lang="en">
                <a:solidFill>
                  <a:schemeClr val="dk1"/>
                </a:solidFill>
              </a:rPr>
              <a:t>arba</a:t>
            </a:r>
            <a:endParaRPr>
              <a:solidFill>
                <a:schemeClr val="dk1"/>
              </a:solidFill>
            </a:endParaRPr>
          </a:p>
          <a:p>
            <a:pPr indent="0" lvl="0" marL="0" rtl="0" algn="l">
              <a:lnSpc>
                <a:spcPct val="100000"/>
              </a:lnSpc>
              <a:spcBef>
                <a:spcPts val="1000"/>
              </a:spcBef>
              <a:spcAft>
                <a:spcPts val="0"/>
              </a:spcAft>
              <a:buNone/>
            </a:pPr>
            <a:r>
              <a:rPr lang="en">
                <a:solidFill>
                  <a:schemeClr val="dk1"/>
                </a:solidFill>
              </a:rPr>
              <a:t>CH</a:t>
            </a:r>
            <a:r>
              <a:rPr baseline="-25000" lang="en">
                <a:solidFill>
                  <a:schemeClr val="dk1"/>
                </a:solidFill>
              </a:rPr>
              <a:t>3</a:t>
            </a:r>
            <a:r>
              <a:rPr lang="en">
                <a:solidFill>
                  <a:schemeClr val="dk1"/>
                </a:solidFill>
              </a:rPr>
              <a:t>–CH=CH</a:t>
            </a:r>
            <a:r>
              <a:rPr baseline="-25000" lang="en">
                <a:solidFill>
                  <a:schemeClr val="dk1"/>
                </a:solidFill>
              </a:rPr>
              <a:t>2</a:t>
            </a:r>
            <a:r>
              <a:rPr lang="en">
                <a:solidFill>
                  <a:schemeClr val="dk1"/>
                </a:solidFill>
              </a:rPr>
              <a:t> + </a:t>
            </a:r>
            <a:r>
              <a:rPr lang="en">
                <a:solidFill>
                  <a:schemeClr val="dk1"/>
                </a:solidFill>
              </a:rPr>
              <a:t>HBr</a:t>
            </a:r>
            <a:r>
              <a:rPr lang="en">
                <a:solidFill>
                  <a:schemeClr val="dk1"/>
                </a:solidFill>
              </a:rPr>
              <a:t> →  </a:t>
            </a:r>
            <a:r>
              <a:rPr lang="en">
                <a:solidFill>
                  <a:schemeClr val="dk1"/>
                </a:solidFill>
              </a:rPr>
              <a:t>Br</a:t>
            </a:r>
            <a:r>
              <a:rPr b="1" baseline="30000" lang="en">
                <a:solidFill>
                  <a:schemeClr val="dk1"/>
                </a:solidFill>
              </a:rPr>
              <a:t>–</a:t>
            </a:r>
            <a:r>
              <a:rPr lang="en">
                <a:solidFill>
                  <a:schemeClr val="dk1"/>
                </a:solidFill>
              </a:rPr>
              <a:t> + </a:t>
            </a:r>
            <a:r>
              <a:rPr lang="en">
                <a:solidFill>
                  <a:schemeClr val="dk1"/>
                </a:solidFill>
              </a:rPr>
              <a:t>CH</a:t>
            </a:r>
            <a:r>
              <a:rPr baseline="-25000" lang="en">
                <a:solidFill>
                  <a:schemeClr val="dk1"/>
                </a:solidFill>
              </a:rPr>
              <a:t>3</a:t>
            </a:r>
            <a:r>
              <a:rPr lang="en">
                <a:solidFill>
                  <a:schemeClr val="dk1"/>
                </a:solidFill>
              </a:rPr>
              <a:t>–CH–CH</a:t>
            </a:r>
            <a:r>
              <a:rPr baseline="-25000" lang="en">
                <a:solidFill>
                  <a:schemeClr val="dk1"/>
                </a:solidFill>
              </a:rPr>
              <a:t>3</a:t>
            </a:r>
            <a:r>
              <a:rPr lang="en">
                <a:solidFill>
                  <a:schemeClr val="dk1"/>
                </a:solidFill>
              </a:rPr>
              <a:t> </a:t>
            </a:r>
            <a:r>
              <a:rPr lang="en">
                <a:solidFill>
                  <a:srgbClr val="38761D"/>
                </a:solidFill>
              </a:rPr>
              <a:t>– stabilesnis karbokatijonas</a:t>
            </a:r>
            <a:endParaRPr>
              <a:solidFill>
                <a:srgbClr val="38761D"/>
              </a:solidFill>
            </a:endParaRPr>
          </a:p>
          <a:p>
            <a:pPr indent="0" lvl="0" marL="0" rtl="0" algn="l">
              <a:lnSpc>
                <a:spcPct val="100000"/>
              </a:lnSpc>
              <a:spcBef>
                <a:spcPts val="1000"/>
              </a:spcBef>
              <a:spcAft>
                <a:spcPts val="0"/>
              </a:spcAft>
              <a:buNone/>
            </a:pPr>
            <a:r>
              <a:rPr b="1" lang="en">
                <a:solidFill>
                  <a:schemeClr val="dk1"/>
                </a:solidFill>
              </a:rPr>
              <a:t>Toliau mechanizmo užrašymą tęsime su stabilesniu karbokatijonu.</a:t>
            </a:r>
            <a:endParaRPr b="1">
              <a:solidFill>
                <a:schemeClr val="dk1"/>
              </a:solidFill>
            </a:endParaRPr>
          </a:p>
          <a:p>
            <a:pPr indent="0" lvl="0" marL="0" rtl="0" algn="l">
              <a:lnSpc>
                <a:spcPct val="100000"/>
              </a:lnSpc>
              <a:spcBef>
                <a:spcPts val="1000"/>
              </a:spcBef>
              <a:spcAft>
                <a:spcPts val="0"/>
              </a:spcAft>
              <a:buNone/>
            </a:pPr>
            <a:r>
              <a:rPr lang="en">
                <a:solidFill>
                  <a:schemeClr val="dk1"/>
                </a:solidFill>
              </a:rPr>
              <a:t>2. Br</a:t>
            </a:r>
            <a:r>
              <a:rPr b="1" baseline="30000" lang="en">
                <a:solidFill>
                  <a:schemeClr val="dk1"/>
                </a:solidFill>
              </a:rPr>
              <a:t>–</a:t>
            </a:r>
            <a:r>
              <a:rPr lang="en">
                <a:solidFill>
                  <a:schemeClr val="dk1"/>
                </a:solidFill>
              </a:rPr>
              <a:t> + CH</a:t>
            </a:r>
            <a:r>
              <a:rPr baseline="-25000" lang="en">
                <a:solidFill>
                  <a:schemeClr val="dk1"/>
                </a:solidFill>
              </a:rPr>
              <a:t>3</a:t>
            </a:r>
            <a:r>
              <a:rPr lang="en">
                <a:solidFill>
                  <a:schemeClr val="dk1"/>
                </a:solidFill>
              </a:rPr>
              <a:t>–CH–CH</a:t>
            </a:r>
            <a:r>
              <a:rPr baseline="-25000" lang="en">
                <a:solidFill>
                  <a:schemeClr val="dk1"/>
                </a:solidFill>
              </a:rPr>
              <a:t>3 </a:t>
            </a:r>
            <a:r>
              <a:rPr lang="en">
                <a:solidFill>
                  <a:schemeClr val="dk1"/>
                </a:solidFill>
              </a:rPr>
              <a:t>→ CH</a:t>
            </a:r>
            <a:r>
              <a:rPr baseline="-25000" lang="en">
                <a:solidFill>
                  <a:schemeClr val="dk1"/>
                </a:solidFill>
              </a:rPr>
              <a:t>3</a:t>
            </a:r>
            <a:r>
              <a:rPr lang="en">
                <a:solidFill>
                  <a:schemeClr val="dk1"/>
                </a:solidFill>
              </a:rPr>
              <a:t>–CH–CH</a:t>
            </a:r>
            <a:r>
              <a:rPr baseline="-25000" lang="en">
                <a:solidFill>
                  <a:schemeClr val="dk1"/>
                </a:solidFill>
              </a:rPr>
              <a:t>3 </a:t>
            </a:r>
            <a:endParaRPr>
              <a:solidFill>
                <a:schemeClr val="dk1"/>
              </a:solidFill>
            </a:endParaRPr>
          </a:p>
        </p:txBody>
      </p:sp>
      <p:sp>
        <p:nvSpPr>
          <p:cNvPr id="271" name="Google Shape;271;p38"/>
          <p:cNvSpPr txBox="1"/>
          <p:nvPr/>
        </p:nvSpPr>
        <p:spPr>
          <a:xfrm>
            <a:off x="3928225" y="218625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baseline="30000" lang="en" sz="1800">
                <a:solidFill>
                  <a:schemeClr val="dk1"/>
                </a:solidFill>
              </a:rPr>
              <a:t>+</a:t>
            </a:r>
            <a:endParaRPr b="1"/>
          </a:p>
        </p:txBody>
      </p:sp>
      <p:sp>
        <p:nvSpPr>
          <p:cNvPr id="272" name="Google Shape;272;p38"/>
          <p:cNvSpPr txBox="1"/>
          <p:nvPr/>
        </p:nvSpPr>
        <p:spPr>
          <a:xfrm>
            <a:off x="1696475" y="29914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baseline="30000" lang="en" sz="1800">
                <a:solidFill>
                  <a:schemeClr val="dk1"/>
                </a:solidFill>
              </a:rPr>
              <a:t>+</a:t>
            </a:r>
            <a:endParaRPr b="1"/>
          </a:p>
        </p:txBody>
      </p:sp>
      <p:sp>
        <p:nvSpPr>
          <p:cNvPr id="273" name="Google Shape;273;p38"/>
          <p:cNvSpPr txBox="1"/>
          <p:nvPr/>
        </p:nvSpPr>
        <p:spPr>
          <a:xfrm>
            <a:off x="3378875" y="3326575"/>
            <a:ext cx="491400" cy="738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800"/>
              <a:t> |</a:t>
            </a:r>
            <a:endParaRPr sz="1800"/>
          </a:p>
          <a:p>
            <a:pPr indent="0" lvl="0" marL="0" rtl="0" algn="l">
              <a:lnSpc>
                <a:spcPct val="100000"/>
              </a:lnSpc>
              <a:spcBef>
                <a:spcPts val="0"/>
              </a:spcBef>
              <a:spcAft>
                <a:spcPts val="0"/>
              </a:spcAft>
              <a:buNone/>
            </a:pPr>
            <a:r>
              <a:rPr lang="en" sz="1800"/>
              <a:t>Br</a:t>
            </a: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9"/>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Eteno reakcija su vandeniu</a:t>
            </a:r>
            <a:endParaRPr/>
          </a:p>
        </p:txBody>
      </p:sp>
      <p:sp>
        <p:nvSpPr>
          <p:cNvPr id="279" name="Google Shape;279;p39"/>
          <p:cNvSpPr txBox="1"/>
          <p:nvPr>
            <p:ph idx="1" type="body"/>
          </p:nvPr>
        </p:nvSpPr>
        <p:spPr>
          <a:xfrm>
            <a:off x="311700" y="792075"/>
            <a:ext cx="8520600" cy="152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Bendroji reakcijos lygtis sutrumpintosiomis struktūrinėmis formulėmis</a:t>
            </a:r>
            <a:endParaRPr b="1">
              <a:solidFill>
                <a:schemeClr val="dk1"/>
              </a:solidFill>
            </a:endParaRPr>
          </a:p>
          <a:p>
            <a:pPr indent="0" lvl="0" marL="0" rtl="0" algn="l">
              <a:spcBef>
                <a:spcPts val="0"/>
              </a:spcBef>
              <a:spcAft>
                <a:spcPts val="0"/>
              </a:spcAft>
              <a:buNone/>
            </a:pP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2</a:t>
            </a:r>
            <a:r>
              <a:rPr lang="en">
                <a:solidFill>
                  <a:schemeClr val="dk1"/>
                </a:solidFill>
              </a:rPr>
              <a:t> + H</a:t>
            </a:r>
            <a:r>
              <a:rPr baseline="-25000" lang="en">
                <a:solidFill>
                  <a:schemeClr val="dk1"/>
                </a:solidFill>
              </a:rPr>
              <a:t>2</a:t>
            </a:r>
            <a:r>
              <a:rPr lang="en">
                <a:solidFill>
                  <a:schemeClr val="dk1"/>
                </a:solidFill>
              </a:rPr>
              <a:t>O → 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–OH</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Bendroji reakcijos lygtis nesutrumpintosiomis struktūrinėmis formulėmis</a:t>
            </a:r>
            <a:endParaRPr b="1">
              <a:solidFill>
                <a:schemeClr val="dk1"/>
              </a:solidFill>
            </a:endParaRPr>
          </a:p>
        </p:txBody>
      </p:sp>
      <p:grpSp>
        <p:nvGrpSpPr>
          <p:cNvPr id="280" name="Google Shape;280;p39"/>
          <p:cNvGrpSpPr/>
          <p:nvPr/>
        </p:nvGrpSpPr>
        <p:grpSpPr>
          <a:xfrm>
            <a:off x="481475" y="2152425"/>
            <a:ext cx="6652850" cy="2140075"/>
            <a:chOff x="451175" y="2091775"/>
            <a:chExt cx="6652850" cy="2140075"/>
          </a:xfrm>
        </p:grpSpPr>
        <p:grpSp>
          <p:nvGrpSpPr>
            <p:cNvPr id="281" name="Google Shape;281;p39"/>
            <p:cNvGrpSpPr/>
            <p:nvPr/>
          </p:nvGrpSpPr>
          <p:grpSpPr>
            <a:xfrm>
              <a:off x="451175" y="2216350"/>
              <a:ext cx="6567251" cy="2015500"/>
              <a:chOff x="451175" y="2216350"/>
              <a:chExt cx="6567251" cy="2015500"/>
            </a:xfrm>
          </p:grpSpPr>
          <p:pic>
            <p:nvPicPr>
              <p:cNvPr id="282" name="Google Shape;282;p39"/>
              <p:cNvPicPr preferRelativeResize="0"/>
              <p:nvPr/>
            </p:nvPicPr>
            <p:blipFill>
              <a:blip r:embed="rId3">
                <a:alphaModFix/>
              </a:blip>
              <a:stretch>
                <a:fillRect/>
              </a:stretch>
            </p:blipFill>
            <p:spPr>
              <a:xfrm>
                <a:off x="451175" y="2216350"/>
                <a:ext cx="6567251" cy="2015500"/>
              </a:xfrm>
              <a:prstGeom prst="rect">
                <a:avLst/>
              </a:prstGeom>
              <a:noFill/>
              <a:ln>
                <a:noFill/>
              </a:ln>
            </p:spPr>
          </p:pic>
          <p:sp>
            <p:nvSpPr>
              <p:cNvPr id="283" name="Google Shape;283;p39"/>
              <p:cNvSpPr/>
              <p:nvPr/>
            </p:nvSpPr>
            <p:spPr>
              <a:xfrm>
                <a:off x="1072825" y="2245900"/>
                <a:ext cx="3007800" cy="72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9"/>
              <p:cNvSpPr/>
              <p:nvPr/>
            </p:nvSpPr>
            <p:spPr>
              <a:xfrm>
                <a:off x="1676400" y="2319525"/>
                <a:ext cx="288900" cy="72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5" name="Google Shape;285;p39"/>
            <p:cNvSpPr txBox="1"/>
            <p:nvPr/>
          </p:nvSpPr>
          <p:spPr>
            <a:xfrm>
              <a:off x="3370925" y="2834100"/>
              <a:ext cx="12270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t>H</a:t>
              </a:r>
              <a:r>
                <a:rPr baseline="-25000" lang="en" sz="2600"/>
                <a:t>2</a:t>
              </a:r>
              <a:r>
                <a:rPr lang="en" sz="2600"/>
                <a:t>O → </a:t>
              </a:r>
              <a:endParaRPr baseline="-25000" sz="2600"/>
            </a:p>
          </p:txBody>
        </p:sp>
        <p:sp>
          <p:nvSpPr>
            <p:cNvPr id="286" name="Google Shape;286;p39"/>
            <p:cNvSpPr txBox="1"/>
            <p:nvPr/>
          </p:nvSpPr>
          <p:spPr>
            <a:xfrm>
              <a:off x="5204925" y="2091775"/>
              <a:ext cx="5349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Br</a:t>
              </a:r>
              <a:endParaRPr/>
            </a:p>
          </p:txBody>
        </p:sp>
        <p:sp>
          <p:nvSpPr>
            <p:cNvPr id="287" name="Google Shape;287;p39"/>
            <p:cNvSpPr txBox="1"/>
            <p:nvPr/>
          </p:nvSpPr>
          <p:spPr>
            <a:xfrm>
              <a:off x="5953525" y="2091775"/>
              <a:ext cx="11505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O–H</a:t>
              </a:r>
              <a:endParaRPr/>
            </a:p>
          </p:txBody>
        </p:sp>
      </p:grpSp>
      <p:sp>
        <p:nvSpPr>
          <p:cNvPr id="288" name="Google Shape;288;p39"/>
          <p:cNvSpPr txBox="1"/>
          <p:nvPr/>
        </p:nvSpPr>
        <p:spPr>
          <a:xfrm>
            <a:off x="5235275" y="2152425"/>
            <a:ext cx="4134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0"/>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39285"/>
              <a:buFont typeface="Arial"/>
              <a:buNone/>
            </a:pPr>
            <a:r>
              <a:rPr lang="en"/>
              <a:t>Elektrofilinis jungimosi reakcijos mechanizmas</a:t>
            </a:r>
            <a:endParaRPr/>
          </a:p>
          <a:p>
            <a:pPr indent="0" lvl="0" marL="0" rtl="0" algn="l">
              <a:lnSpc>
                <a:spcPct val="115000"/>
              </a:lnSpc>
              <a:spcBef>
                <a:spcPts val="0"/>
              </a:spcBef>
              <a:spcAft>
                <a:spcPts val="0"/>
              </a:spcAft>
              <a:buClr>
                <a:schemeClr val="dk1"/>
              </a:buClr>
              <a:buSzPct val="39285"/>
              <a:buFont typeface="Arial"/>
              <a:buNone/>
            </a:pPr>
            <a:r>
              <a:t/>
            </a:r>
            <a:endParaRPr/>
          </a:p>
          <a:p>
            <a:pPr indent="0" lvl="0" marL="0" rtl="0" algn="ctr">
              <a:spcBef>
                <a:spcPts val="0"/>
              </a:spcBef>
              <a:spcAft>
                <a:spcPts val="0"/>
              </a:spcAft>
              <a:buNone/>
            </a:pPr>
            <a:r>
              <a:t/>
            </a:r>
            <a:endParaRPr/>
          </a:p>
        </p:txBody>
      </p:sp>
      <p:sp>
        <p:nvSpPr>
          <p:cNvPr id="294" name="Google Shape;294;p40"/>
          <p:cNvSpPr txBox="1"/>
          <p:nvPr>
            <p:ph idx="1" type="body"/>
          </p:nvPr>
        </p:nvSpPr>
        <p:spPr>
          <a:xfrm>
            <a:off x="311700" y="641675"/>
            <a:ext cx="8520600" cy="2795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en">
                <a:solidFill>
                  <a:schemeClr val="dk1"/>
                </a:solidFill>
              </a:rPr>
              <a:t>Šią reakciją katalizuoja rūgštis, pvz., H</a:t>
            </a:r>
            <a:r>
              <a:rPr baseline="-25000" lang="en">
                <a:solidFill>
                  <a:schemeClr val="dk1"/>
                </a:solidFill>
              </a:rPr>
              <a:t>2</a:t>
            </a:r>
            <a:r>
              <a:rPr lang="en">
                <a:solidFill>
                  <a:schemeClr val="dk1"/>
                </a:solidFill>
              </a:rPr>
              <a:t>SO</a:t>
            </a:r>
            <a:r>
              <a:rPr baseline="-25000" lang="en">
                <a:solidFill>
                  <a:schemeClr val="dk1"/>
                </a:solidFill>
              </a:rPr>
              <a:t>4</a:t>
            </a:r>
            <a:r>
              <a:rPr lang="en">
                <a:solidFill>
                  <a:schemeClr val="dk1"/>
                </a:solidFill>
              </a:rPr>
              <a:t> arba H</a:t>
            </a:r>
            <a:r>
              <a:rPr baseline="-25000" lang="en">
                <a:solidFill>
                  <a:schemeClr val="dk1"/>
                </a:solidFill>
              </a:rPr>
              <a:t>3</a:t>
            </a:r>
            <a:r>
              <a:rPr lang="en">
                <a:solidFill>
                  <a:schemeClr val="dk1"/>
                </a:solidFill>
              </a:rPr>
              <a:t>PO</a:t>
            </a:r>
            <a:r>
              <a:rPr baseline="-25000" lang="en">
                <a:solidFill>
                  <a:schemeClr val="dk1"/>
                </a:solidFill>
              </a:rPr>
              <a:t>4</a:t>
            </a:r>
            <a:r>
              <a:rPr lang="en">
                <a:solidFill>
                  <a:schemeClr val="dk1"/>
                </a:solidFill>
              </a:rPr>
              <a:t>, kuri dalyvauja reakcijoje ir yra vaizduojama reakcijos mechanizme. Mechanizmą galima užrašyti ne su konkrečia rūgštimi, o bendrai – su oksonio jonu H</a:t>
            </a:r>
            <a:r>
              <a:rPr baseline="-25000" lang="en">
                <a:solidFill>
                  <a:schemeClr val="dk1"/>
                </a:solidFill>
              </a:rPr>
              <a:t>3</a:t>
            </a:r>
            <a:r>
              <a:rPr lang="en">
                <a:solidFill>
                  <a:schemeClr val="dk1"/>
                </a:solidFill>
              </a:rPr>
              <a:t>O</a:t>
            </a:r>
            <a:r>
              <a:rPr baseline="30000" lang="en">
                <a:solidFill>
                  <a:schemeClr val="dk1"/>
                </a:solidFill>
              </a:rPr>
              <a:t>+</a:t>
            </a:r>
            <a:r>
              <a:rPr lang="en">
                <a:solidFill>
                  <a:schemeClr val="dk1"/>
                </a:solidFill>
              </a:rPr>
              <a:t>.</a:t>
            </a:r>
            <a:endParaRPr>
              <a:solidFill>
                <a:schemeClr val="dk1"/>
              </a:solidFill>
            </a:endParaRPr>
          </a:p>
          <a:p>
            <a:pPr indent="0" lvl="0" marL="0" rtl="0" algn="just">
              <a:spcBef>
                <a:spcPts val="0"/>
              </a:spcBef>
              <a:spcAft>
                <a:spcPts val="0"/>
              </a:spcAft>
              <a:buClr>
                <a:schemeClr val="dk1"/>
              </a:buClr>
              <a:buSzPts val="1100"/>
              <a:buFont typeface="Arial"/>
              <a:buNone/>
            </a:pPr>
            <a:r>
              <a:rPr b="1" lang="en">
                <a:solidFill>
                  <a:schemeClr val="dk1"/>
                </a:solidFill>
              </a:rPr>
              <a:t>Mechanizmą sudaro 3 stadijos:</a:t>
            </a:r>
            <a:endParaRPr b="1">
              <a:solidFill>
                <a:schemeClr val="dk1"/>
              </a:solidFill>
            </a:endParaRPr>
          </a:p>
          <a:p>
            <a:pPr indent="0" lvl="0" marL="0" rtl="0" algn="just">
              <a:spcBef>
                <a:spcPts val="0"/>
              </a:spcBef>
              <a:spcAft>
                <a:spcPts val="0"/>
              </a:spcAft>
              <a:buClr>
                <a:schemeClr val="dk1"/>
              </a:buClr>
              <a:buSzPts val="1100"/>
              <a:buFont typeface="Arial"/>
              <a:buNone/>
            </a:pPr>
            <a:r>
              <a:rPr lang="en">
                <a:solidFill>
                  <a:schemeClr val="dk1"/>
                </a:solidFill>
              </a:rPr>
              <a:t>1. Eteno protonizacija</a:t>
            </a:r>
            <a:endParaRPr>
              <a:solidFill>
                <a:schemeClr val="dk1"/>
              </a:solidFill>
            </a:endParaRPr>
          </a:p>
          <a:p>
            <a:pPr indent="0" lvl="0" marL="0" rtl="0" algn="just">
              <a:spcBef>
                <a:spcPts val="0"/>
              </a:spcBef>
              <a:spcAft>
                <a:spcPts val="0"/>
              </a:spcAft>
              <a:buClr>
                <a:schemeClr val="dk1"/>
              </a:buClr>
              <a:buSzPts val="1100"/>
              <a:buFont typeface="Arial"/>
              <a:buNone/>
            </a:pPr>
            <a:r>
              <a:rPr lang="en">
                <a:solidFill>
                  <a:schemeClr val="dk1"/>
                </a:solidFill>
              </a:rPr>
              <a:t>2. Karbokatijono ataka H</a:t>
            </a:r>
            <a:r>
              <a:rPr baseline="-25000" lang="en">
                <a:solidFill>
                  <a:schemeClr val="dk1"/>
                </a:solidFill>
              </a:rPr>
              <a:t>2</a:t>
            </a:r>
            <a:r>
              <a:rPr lang="en">
                <a:solidFill>
                  <a:schemeClr val="dk1"/>
                </a:solidFill>
              </a:rPr>
              <a:t>O molekule</a:t>
            </a:r>
            <a:endParaRPr>
              <a:solidFill>
                <a:schemeClr val="dk1"/>
              </a:solidFill>
            </a:endParaRPr>
          </a:p>
          <a:p>
            <a:pPr indent="0" lvl="0" marL="0" rtl="0" algn="just">
              <a:spcBef>
                <a:spcPts val="0"/>
              </a:spcBef>
              <a:spcAft>
                <a:spcPts val="0"/>
              </a:spcAft>
              <a:buClr>
                <a:schemeClr val="dk1"/>
              </a:buClr>
              <a:buSzPts val="1100"/>
              <a:buFont typeface="Arial"/>
              <a:buNone/>
            </a:pPr>
            <a:r>
              <a:rPr lang="en">
                <a:solidFill>
                  <a:schemeClr val="dk1"/>
                </a:solidFill>
              </a:rPr>
              <a:t>3. Katalizatoriaus atsistatymas (regeneracija)</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1"/>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1. Eteno protonizacija</a:t>
            </a:r>
            <a:endParaRPr/>
          </a:p>
        </p:txBody>
      </p:sp>
      <p:sp>
        <p:nvSpPr>
          <p:cNvPr id="300" name="Google Shape;300;p41"/>
          <p:cNvSpPr txBox="1"/>
          <p:nvPr>
            <p:ph idx="1" type="body"/>
          </p:nvPr>
        </p:nvSpPr>
        <p:spPr>
          <a:xfrm>
            <a:off x="311700" y="792075"/>
            <a:ext cx="8520600" cy="152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Eteno molekulė prisijungia H</a:t>
            </a:r>
            <a:r>
              <a:rPr baseline="30000" lang="en">
                <a:solidFill>
                  <a:schemeClr val="dk1"/>
                </a:solidFill>
              </a:rPr>
              <a:t>+</a:t>
            </a:r>
            <a:r>
              <a:rPr lang="en">
                <a:solidFill>
                  <a:schemeClr val="dk1"/>
                </a:solidFill>
              </a:rPr>
              <a:t> joną (protoną) nuo oksonio </a:t>
            </a:r>
            <a:r>
              <a:rPr lang="en">
                <a:solidFill>
                  <a:schemeClr val="dk1"/>
                </a:solidFill>
              </a:rPr>
              <a:t>H</a:t>
            </a:r>
            <a:r>
              <a:rPr baseline="-25000" lang="en">
                <a:solidFill>
                  <a:schemeClr val="dk1"/>
                </a:solidFill>
              </a:rPr>
              <a:t>3</a:t>
            </a:r>
            <a:r>
              <a:rPr lang="en">
                <a:solidFill>
                  <a:schemeClr val="dk1"/>
                </a:solidFill>
              </a:rPr>
              <a:t>O</a:t>
            </a:r>
            <a:r>
              <a:rPr baseline="30000" lang="en">
                <a:solidFill>
                  <a:schemeClr val="dk1"/>
                </a:solidFill>
              </a:rPr>
              <a:t>+</a:t>
            </a:r>
            <a:r>
              <a:rPr lang="en">
                <a:solidFill>
                  <a:schemeClr val="dk1"/>
                </a:solidFill>
              </a:rPr>
              <a:t> jono.</a:t>
            </a:r>
            <a:endParaRPr>
              <a:solidFill>
                <a:schemeClr val="dk1"/>
              </a:solidFill>
            </a:endParaRPr>
          </a:p>
          <a:p>
            <a:pPr indent="0" lvl="0" marL="0" rtl="0" algn="l">
              <a:spcBef>
                <a:spcPts val="0"/>
              </a:spcBef>
              <a:spcAft>
                <a:spcPts val="0"/>
              </a:spcAft>
              <a:buNone/>
            </a:pP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2</a:t>
            </a:r>
            <a:r>
              <a:rPr lang="en">
                <a:solidFill>
                  <a:schemeClr val="dk1"/>
                </a:solidFill>
              </a:rPr>
              <a:t> + H</a:t>
            </a:r>
            <a:r>
              <a:rPr baseline="-25000" lang="en">
                <a:solidFill>
                  <a:schemeClr val="dk1"/>
                </a:solidFill>
              </a:rPr>
              <a:t>3</a:t>
            </a:r>
            <a:r>
              <a:rPr lang="en">
                <a:solidFill>
                  <a:schemeClr val="dk1"/>
                </a:solidFill>
              </a:rPr>
              <a:t>O</a:t>
            </a:r>
            <a:r>
              <a:rPr baseline="30000" lang="en">
                <a:solidFill>
                  <a:schemeClr val="dk1"/>
                </a:solidFill>
              </a:rPr>
              <a:t>+</a:t>
            </a:r>
            <a:r>
              <a:rPr lang="en">
                <a:solidFill>
                  <a:schemeClr val="dk1"/>
                </a:solidFill>
              </a:rPr>
              <a:t> → CH</a:t>
            </a:r>
            <a:r>
              <a:rPr baseline="-25000" lang="en">
                <a:solidFill>
                  <a:schemeClr val="dk1"/>
                </a:solidFill>
              </a:rPr>
              <a:t>3</a:t>
            </a:r>
            <a:r>
              <a:rPr lang="en">
                <a:solidFill>
                  <a:schemeClr val="dk1"/>
                </a:solidFill>
              </a:rPr>
              <a:t>–CH</a:t>
            </a:r>
            <a:r>
              <a:rPr baseline="-25000" lang="en">
                <a:solidFill>
                  <a:schemeClr val="dk1"/>
                </a:solidFill>
              </a:rPr>
              <a:t>2</a:t>
            </a:r>
            <a:r>
              <a:rPr baseline="30000" lang="en">
                <a:solidFill>
                  <a:schemeClr val="dk1"/>
                </a:solidFill>
              </a:rPr>
              <a:t>+</a:t>
            </a:r>
            <a:r>
              <a:rPr lang="en">
                <a:solidFill>
                  <a:schemeClr val="dk1"/>
                </a:solidFill>
              </a:rPr>
              <a:t> + H</a:t>
            </a:r>
            <a:r>
              <a:rPr baseline="-25000" lang="en">
                <a:solidFill>
                  <a:schemeClr val="dk1"/>
                </a:solidFill>
              </a:rPr>
              <a:t>2</a:t>
            </a:r>
            <a:r>
              <a:rPr lang="en">
                <a:solidFill>
                  <a:schemeClr val="dk1"/>
                </a:solidFill>
              </a:rPr>
              <a:t>O</a:t>
            </a:r>
            <a:endParaRPr baseline="-250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V</a:t>
            </a:r>
            <a:r>
              <a:rPr b="1" lang="en">
                <a:solidFill>
                  <a:schemeClr val="dk1"/>
                </a:solidFill>
              </a:rPr>
              <a:t>aizduojant kaip realiai galėtų išsidėstyti dalelės reakcijos metu.</a:t>
            </a:r>
            <a:endParaRPr b="1">
              <a:solidFill>
                <a:schemeClr val="dk1"/>
              </a:solidFill>
            </a:endParaRPr>
          </a:p>
        </p:txBody>
      </p:sp>
      <p:pic>
        <p:nvPicPr>
          <p:cNvPr id="301" name="Google Shape;301;p41"/>
          <p:cNvPicPr preferRelativeResize="0"/>
          <p:nvPr/>
        </p:nvPicPr>
        <p:blipFill>
          <a:blip r:embed="rId3">
            <a:alphaModFix/>
          </a:blip>
          <a:stretch>
            <a:fillRect/>
          </a:stretch>
        </p:blipFill>
        <p:spPr>
          <a:xfrm>
            <a:off x="427350" y="2231500"/>
            <a:ext cx="5678403" cy="2473199"/>
          </a:xfrm>
          <a:prstGeom prst="rect">
            <a:avLst/>
          </a:prstGeom>
          <a:noFill/>
          <a:ln>
            <a:noFill/>
          </a:ln>
        </p:spPr>
      </p:pic>
      <p:sp>
        <p:nvSpPr>
          <p:cNvPr id="302" name="Google Shape;302;p41"/>
          <p:cNvSpPr txBox="1"/>
          <p:nvPr/>
        </p:nvSpPr>
        <p:spPr>
          <a:xfrm>
            <a:off x="4117175" y="2882150"/>
            <a:ext cx="32715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38761D"/>
                </a:solidFill>
              </a:rPr>
              <a:t>Šis</a:t>
            </a:r>
            <a:r>
              <a:rPr lang="en" sz="1700">
                <a:solidFill>
                  <a:srgbClr val="38761D"/>
                </a:solidFill>
              </a:rPr>
              <a:t> H prisijungė dėka dvigubojo ryšio elektronų poros</a:t>
            </a:r>
            <a:endParaRPr sz="1700">
              <a:solidFill>
                <a:srgbClr val="38761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94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Pamokos planas</a:t>
            </a:r>
            <a:endParaRPr/>
          </a:p>
        </p:txBody>
      </p:sp>
      <p:sp>
        <p:nvSpPr>
          <p:cNvPr id="67" name="Google Shape;67;p15"/>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
                <a:solidFill>
                  <a:schemeClr val="dk1"/>
                </a:solidFill>
              </a:rPr>
              <a:t>Cheminė reakcija ir reakcijos mechanizmas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Radikalinis pakeitimo reakcijos mechanizmas S</a:t>
            </a:r>
            <a:r>
              <a:rPr baseline="-25000" lang="en">
                <a:solidFill>
                  <a:schemeClr val="dk1"/>
                </a:solidFill>
              </a:rPr>
              <a:t>R</a:t>
            </a:r>
            <a:endParaRPr baseline="-25000">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Alkanų reakcija su halogenais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Elektrofilinis jungimosi reakcijos mechanizmas A</a:t>
            </a:r>
            <a:r>
              <a:rPr baseline="-25000" lang="en">
                <a:solidFill>
                  <a:schemeClr val="dk1"/>
                </a:solidFill>
              </a:rPr>
              <a:t>E</a:t>
            </a:r>
            <a:endParaRPr baseline="-25000">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Alkenų reakcijos su</a:t>
            </a:r>
            <a:r>
              <a:rPr lang="en">
                <a:solidFill>
                  <a:schemeClr val="dk1"/>
                </a:solidFill>
              </a:rPr>
              <a:t> halogenais,</a:t>
            </a:r>
            <a:r>
              <a:rPr lang="en">
                <a:solidFill>
                  <a:schemeClr val="dk1"/>
                </a:solidFill>
              </a:rPr>
              <a:t> vandenilio halogenidais ir vandeniu</a:t>
            </a: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2"/>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2. Karbokatijono ataka H</a:t>
            </a:r>
            <a:r>
              <a:rPr baseline="-25000" lang="en"/>
              <a:t>2</a:t>
            </a:r>
            <a:r>
              <a:rPr lang="en"/>
              <a:t>O molekule</a:t>
            </a:r>
            <a:endParaRPr/>
          </a:p>
        </p:txBody>
      </p:sp>
      <p:sp>
        <p:nvSpPr>
          <p:cNvPr id="308" name="Google Shape;308;p42"/>
          <p:cNvSpPr txBox="1"/>
          <p:nvPr>
            <p:ph idx="1" type="body"/>
          </p:nvPr>
        </p:nvSpPr>
        <p:spPr>
          <a:xfrm>
            <a:off x="311700" y="792075"/>
            <a:ext cx="8520600" cy="1527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rPr>
              <a:t>Karbokatijonas pritraukia vandens molekulės O atomo laisvą elektronų porą. Susidaro naujas ryšys</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CH</a:t>
            </a:r>
            <a:r>
              <a:rPr baseline="-25000" lang="en">
                <a:solidFill>
                  <a:schemeClr val="dk1"/>
                </a:solidFill>
              </a:rPr>
              <a:t>3</a:t>
            </a:r>
            <a:r>
              <a:rPr lang="en">
                <a:solidFill>
                  <a:schemeClr val="dk1"/>
                </a:solidFill>
              </a:rPr>
              <a:t>–CH</a:t>
            </a:r>
            <a:r>
              <a:rPr baseline="-25000" lang="en">
                <a:solidFill>
                  <a:schemeClr val="dk1"/>
                </a:solidFill>
              </a:rPr>
              <a:t>2</a:t>
            </a:r>
            <a:r>
              <a:rPr baseline="30000" lang="en">
                <a:solidFill>
                  <a:schemeClr val="dk1"/>
                </a:solidFill>
              </a:rPr>
              <a:t>+</a:t>
            </a:r>
            <a:r>
              <a:rPr lang="en">
                <a:solidFill>
                  <a:schemeClr val="dk1"/>
                </a:solidFill>
              </a:rPr>
              <a:t> + H</a:t>
            </a:r>
            <a:r>
              <a:rPr baseline="-25000" lang="en">
                <a:solidFill>
                  <a:schemeClr val="dk1"/>
                </a:solidFill>
              </a:rPr>
              <a:t>2</a:t>
            </a:r>
            <a:r>
              <a:rPr lang="en">
                <a:solidFill>
                  <a:schemeClr val="dk1"/>
                </a:solidFill>
              </a:rPr>
              <a:t>O → </a:t>
            </a:r>
            <a:r>
              <a:rPr lang="en">
                <a:solidFill>
                  <a:schemeClr val="dk1"/>
                </a:solidFill>
              </a:rPr>
              <a:t>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–OH</a:t>
            </a:r>
            <a:r>
              <a:rPr baseline="-25000" lang="en">
                <a:solidFill>
                  <a:schemeClr val="dk1"/>
                </a:solidFill>
              </a:rPr>
              <a:t>2</a:t>
            </a:r>
            <a:r>
              <a:rPr baseline="30000" lang="en">
                <a:solidFill>
                  <a:schemeClr val="dk1"/>
                </a:solidFill>
              </a:rPr>
              <a:t>+</a:t>
            </a:r>
            <a:endParaRPr baseline="300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Vaizduojant kaip realiai galėtų išsidėstyti dalelės reakcijos metu.</a:t>
            </a:r>
            <a:endParaRPr b="1">
              <a:solidFill>
                <a:schemeClr val="dk1"/>
              </a:solidFill>
            </a:endParaRPr>
          </a:p>
        </p:txBody>
      </p:sp>
      <p:pic>
        <p:nvPicPr>
          <p:cNvPr id="309" name="Google Shape;309;p42"/>
          <p:cNvPicPr preferRelativeResize="0"/>
          <p:nvPr/>
        </p:nvPicPr>
        <p:blipFill>
          <a:blip r:embed="rId3">
            <a:alphaModFix/>
          </a:blip>
          <a:stretch>
            <a:fillRect/>
          </a:stretch>
        </p:blipFill>
        <p:spPr>
          <a:xfrm>
            <a:off x="564800" y="2208600"/>
            <a:ext cx="4991100" cy="24495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3"/>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3. Katalizatoriaus atsistatymas (regeneracija)</a:t>
            </a:r>
            <a:endParaRPr/>
          </a:p>
        </p:txBody>
      </p:sp>
      <p:sp>
        <p:nvSpPr>
          <p:cNvPr id="315" name="Google Shape;315;p43"/>
          <p:cNvSpPr txBox="1"/>
          <p:nvPr>
            <p:ph idx="1" type="body"/>
          </p:nvPr>
        </p:nvSpPr>
        <p:spPr>
          <a:xfrm>
            <a:off x="311700" y="792075"/>
            <a:ext cx="8520600" cy="20031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Clr>
                <a:schemeClr val="dk1"/>
              </a:buClr>
              <a:buSzPts val="1100"/>
              <a:buFont typeface="Arial"/>
              <a:buNone/>
            </a:pPr>
            <a:r>
              <a:rPr lang="en">
                <a:solidFill>
                  <a:schemeClr val="dk1"/>
                </a:solidFill>
              </a:rPr>
              <a:t>Paskutinėje stadijoje katalizatorius atsistato. Vandenilio jonas H</a:t>
            </a:r>
            <a:r>
              <a:rPr baseline="30000" lang="en">
                <a:solidFill>
                  <a:schemeClr val="dk1"/>
                </a:solidFill>
              </a:rPr>
              <a:t>+</a:t>
            </a:r>
            <a:r>
              <a:rPr lang="en">
                <a:solidFill>
                  <a:schemeClr val="dk1"/>
                </a:solidFill>
              </a:rPr>
              <a:t> atskyla nuo susidariusio junginio ir prisijungia prie vandens molekulės, sudarydamas oksonio joną H</a:t>
            </a:r>
            <a:r>
              <a:rPr baseline="-25000" lang="en">
                <a:solidFill>
                  <a:schemeClr val="dk1"/>
                </a:solidFill>
              </a:rPr>
              <a:t>3</a:t>
            </a:r>
            <a:r>
              <a:rPr lang="en">
                <a:solidFill>
                  <a:schemeClr val="dk1"/>
                </a:solidFill>
              </a:rPr>
              <a:t>O</a:t>
            </a:r>
            <a:r>
              <a:rPr baseline="30000" lang="en">
                <a:solidFill>
                  <a:schemeClr val="dk1"/>
                </a:solidFill>
              </a:rPr>
              <a:t>+</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–OH</a:t>
            </a:r>
            <a:r>
              <a:rPr baseline="-25000" lang="en">
                <a:solidFill>
                  <a:schemeClr val="dk1"/>
                </a:solidFill>
              </a:rPr>
              <a:t>2</a:t>
            </a:r>
            <a:r>
              <a:rPr baseline="30000" lang="en">
                <a:solidFill>
                  <a:schemeClr val="dk1"/>
                </a:solidFill>
              </a:rPr>
              <a:t>+</a:t>
            </a:r>
            <a:r>
              <a:rPr lang="en">
                <a:solidFill>
                  <a:schemeClr val="dk1"/>
                </a:solidFill>
              </a:rPr>
              <a:t> + H</a:t>
            </a:r>
            <a:r>
              <a:rPr baseline="-25000" lang="en">
                <a:solidFill>
                  <a:schemeClr val="dk1"/>
                </a:solidFill>
              </a:rPr>
              <a:t>2</a:t>
            </a:r>
            <a:r>
              <a:rPr lang="en">
                <a:solidFill>
                  <a:schemeClr val="dk1"/>
                </a:solidFill>
              </a:rPr>
              <a:t>O → 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–OH + H</a:t>
            </a:r>
            <a:r>
              <a:rPr baseline="-25000" lang="en">
                <a:solidFill>
                  <a:schemeClr val="dk1"/>
                </a:solidFill>
              </a:rPr>
              <a:t>3</a:t>
            </a:r>
            <a:r>
              <a:rPr lang="en">
                <a:solidFill>
                  <a:schemeClr val="dk1"/>
                </a:solidFill>
              </a:rPr>
              <a:t>O</a:t>
            </a:r>
            <a:r>
              <a:rPr baseline="30000" lang="en">
                <a:solidFill>
                  <a:schemeClr val="dk1"/>
                </a:solidFill>
              </a:rPr>
              <a:t>+</a:t>
            </a:r>
            <a:endParaRPr baseline="300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Vaizduojant kaip realiai galėtų išsidėstyti dalelės reakcijos metu.</a:t>
            </a:r>
            <a:endParaRPr b="1">
              <a:solidFill>
                <a:schemeClr val="dk1"/>
              </a:solidFill>
            </a:endParaRPr>
          </a:p>
        </p:txBody>
      </p:sp>
      <p:pic>
        <p:nvPicPr>
          <p:cNvPr id="316" name="Google Shape;316;p43"/>
          <p:cNvPicPr preferRelativeResize="0"/>
          <p:nvPr/>
        </p:nvPicPr>
        <p:blipFill>
          <a:blip r:embed="rId3">
            <a:alphaModFix/>
          </a:blip>
          <a:stretch>
            <a:fillRect/>
          </a:stretch>
        </p:blipFill>
        <p:spPr>
          <a:xfrm>
            <a:off x="414775" y="2709225"/>
            <a:ext cx="6561577" cy="2229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4"/>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Propеno reakcija su vandeniu</a:t>
            </a:r>
            <a:endParaRPr/>
          </a:p>
        </p:txBody>
      </p:sp>
      <p:sp>
        <p:nvSpPr>
          <p:cNvPr id="322" name="Google Shape;322;p44"/>
          <p:cNvSpPr txBox="1"/>
          <p:nvPr>
            <p:ph idx="1" type="body"/>
          </p:nvPr>
        </p:nvSpPr>
        <p:spPr>
          <a:xfrm>
            <a:off x="311700" y="750000"/>
            <a:ext cx="8520600" cy="36999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rPr lang="en">
                <a:solidFill>
                  <a:schemeClr val="dk1"/>
                </a:solidFill>
              </a:rPr>
              <a:t>Propenui reaguojant su vandeniu susidaro dviejų produktų mišinys:</a:t>
            </a:r>
            <a:endParaRPr>
              <a:solidFill>
                <a:schemeClr val="dk1"/>
              </a:solidFill>
            </a:endParaRPr>
          </a:p>
          <a:p>
            <a:pPr indent="0" lvl="0" marL="0" rtl="0" algn="l">
              <a:spcBef>
                <a:spcPts val="1000"/>
              </a:spcBef>
              <a:spcAft>
                <a:spcPts val="0"/>
              </a:spcAft>
              <a:buNone/>
            </a:pPr>
            <a:r>
              <a:rPr lang="en">
                <a:solidFill>
                  <a:schemeClr val="dk1"/>
                </a:solidFill>
              </a:rPr>
              <a:t>CH</a:t>
            </a:r>
            <a:r>
              <a:rPr baseline="-25000" lang="en">
                <a:solidFill>
                  <a:schemeClr val="dk1"/>
                </a:solidFill>
              </a:rPr>
              <a:t>3</a:t>
            </a:r>
            <a:r>
              <a:rPr lang="en">
                <a:solidFill>
                  <a:schemeClr val="dk1"/>
                </a:solidFill>
              </a:rPr>
              <a:t>–CH=CH</a:t>
            </a:r>
            <a:r>
              <a:rPr baseline="-25000" lang="en">
                <a:solidFill>
                  <a:schemeClr val="dk1"/>
                </a:solidFill>
              </a:rPr>
              <a:t>2</a:t>
            </a:r>
            <a:r>
              <a:rPr lang="en">
                <a:solidFill>
                  <a:schemeClr val="dk1"/>
                </a:solidFill>
              </a:rPr>
              <a:t> + H</a:t>
            </a:r>
            <a:r>
              <a:rPr baseline="-25000" lang="en">
                <a:solidFill>
                  <a:schemeClr val="dk1"/>
                </a:solidFill>
              </a:rPr>
              <a:t>2</a:t>
            </a:r>
            <a:r>
              <a:rPr lang="en">
                <a:solidFill>
                  <a:schemeClr val="dk1"/>
                </a:solidFill>
              </a:rPr>
              <a:t>O → 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–CH</a:t>
            </a:r>
            <a:r>
              <a:rPr baseline="-25000" lang="en">
                <a:solidFill>
                  <a:schemeClr val="dk1"/>
                </a:solidFill>
              </a:rPr>
              <a:t>2</a:t>
            </a:r>
            <a:r>
              <a:rPr lang="en">
                <a:solidFill>
                  <a:schemeClr val="dk1"/>
                </a:solidFill>
              </a:rPr>
              <a:t>–OH </a:t>
            </a:r>
            <a:r>
              <a:rPr lang="en">
                <a:solidFill>
                  <a:srgbClr val="38761D"/>
                </a:solidFill>
              </a:rPr>
              <a:t>(Išeiga 20 %)</a:t>
            </a:r>
            <a:endParaRPr>
              <a:solidFill>
                <a:srgbClr val="38761D"/>
              </a:solidFill>
            </a:endParaRPr>
          </a:p>
          <a:p>
            <a:pPr indent="0" lvl="0" marL="0" rtl="0" algn="l">
              <a:spcBef>
                <a:spcPts val="1000"/>
              </a:spcBef>
              <a:spcAft>
                <a:spcPts val="0"/>
              </a:spcAft>
              <a:buNone/>
            </a:pPr>
            <a:r>
              <a:rPr lang="en">
                <a:solidFill>
                  <a:schemeClr val="dk1"/>
                </a:solidFill>
              </a:rPr>
              <a:t>arba</a:t>
            </a:r>
            <a:endParaRPr>
              <a:solidFill>
                <a:schemeClr val="dk1"/>
              </a:solidFill>
            </a:endParaRPr>
          </a:p>
          <a:p>
            <a:pPr indent="0" lvl="0" marL="0" rtl="0" algn="l">
              <a:spcBef>
                <a:spcPts val="1000"/>
              </a:spcBef>
              <a:spcAft>
                <a:spcPts val="0"/>
              </a:spcAft>
              <a:buNone/>
            </a:pPr>
            <a:r>
              <a:rPr lang="en">
                <a:solidFill>
                  <a:schemeClr val="dk1"/>
                </a:solidFill>
              </a:rPr>
              <a:t>CH</a:t>
            </a:r>
            <a:r>
              <a:rPr baseline="-25000" lang="en">
                <a:solidFill>
                  <a:schemeClr val="dk1"/>
                </a:solidFill>
              </a:rPr>
              <a:t>3</a:t>
            </a:r>
            <a:r>
              <a:rPr lang="en">
                <a:solidFill>
                  <a:schemeClr val="dk1"/>
                </a:solidFill>
              </a:rPr>
              <a:t>–CH=CH</a:t>
            </a:r>
            <a:r>
              <a:rPr baseline="-25000" lang="en">
                <a:solidFill>
                  <a:schemeClr val="dk1"/>
                </a:solidFill>
              </a:rPr>
              <a:t>2</a:t>
            </a:r>
            <a:r>
              <a:rPr lang="en">
                <a:solidFill>
                  <a:schemeClr val="dk1"/>
                </a:solidFill>
              </a:rPr>
              <a:t> + H</a:t>
            </a:r>
            <a:r>
              <a:rPr baseline="-25000" lang="en">
                <a:solidFill>
                  <a:schemeClr val="dk1"/>
                </a:solidFill>
              </a:rPr>
              <a:t>2</a:t>
            </a:r>
            <a:r>
              <a:rPr lang="en">
                <a:solidFill>
                  <a:schemeClr val="dk1"/>
                </a:solidFill>
              </a:rPr>
              <a:t>O → CH</a:t>
            </a:r>
            <a:r>
              <a:rPr baseline="-25000" lang="en">
                <a:solidFill>
                  <a:schemeClr val="dk1"/>
                </a:solidFill>
              </a:rPr>
              <a:t>3</a:t>
            </a:r>
            <a:r>
              <a:rPr lang="en">
                <a:solidFill>
                  <a:schemeClr val="dk1"/>
                </a:solidFill>
              </a:rPr>
              <a:t>–CH–CH</a:t>
            </a:r>
            <a:r>
              <a:rPr baseline="-25000" lang="en">
                <a:solidFill>
                  <a:schemeClr val="dk1"/>
                </a:solidFill>
              </a:rPr>
              <a:t>3 </a:t>
            </a:r>
            <a:r>
              <a:rPr lang="en">
                <a:solidFill>
                  <a:srgbClr val="38761D"/>
                </a:solidFill>
              </a:rPr>
              <a:t>(Išeiga 80 %)</a:t>
            </a:r>
            <a:endParaRPr baseline="-25000">
              <a:solidFill>
                <a:srgbClr val="38761D"/>
              </a:solidFill>
            </a:endParaRPr>
          </a:p>
          <a:p>
            <a:pPr indent="0" lvl="0" marL="0" rtl="0" algn="just">
              <a:spcBef>
                <a:spcPts val="1000"/>
              </a:spcBef>
              <a:spcAft>
                <a:spcPts val="0"/>
              </a:spcAft>
              <a:buNone/>
            </a:pPr>
            <a:r>
              <a:rPr lang="en">
                <a:solidFill>
                  <a:schemeClr val="dk1"/>
                </a:solidFill>
              </a:rPr>
              <a:t>2-propanolio išeiga yra didesnė, nes reakcijos metu susidarantis antrinis karbokatijonas yra stabilesnis.</a:t>
            </a:r>
            <a:endParaRPr>
              <a:solidFill>
                <a:schemeClr val="dk1"/>
              </a:solidFill>
            </a:endParaRPr>
          </a:p>
        </p:txBody>
      </p:sp>
      <p:sp>
        <p:nvSpPr>
          <p:cNvPr id="323" name="Google Shape;323;p44"/>
          <p:cNvSpPr txBox="1"/>
          <p:nvPr/>
        </p:nvSpPr>
        <p:spPr>
          <a:xfrm>
            <a:off x="3242500" y="1564075"/>
            <a:ext cx="617700" cy="723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800"/>
              <a:t>ОH</a:t>
            </a:r>
            <a:endParaRPr baseline="-25000" sz="1800"/>
          </a:p>
          <a:p>
            <a:pPr indent="0" lvl="0" marL="0" rtl="0" algn="l">
              <a:lnSpc>
                <a:spcPct val="100000"/>
              </a:lnSpc>
              <a:spcBef>
                <a:spcPts val="0"/>
              </a:spcBef>
              <a:spcAft>
                <a:spcPts val="0"/>
              </a:spcAft>
              <a:buNone/>
            </a:pPr>
            <a:r>
              <a:rPr lang="en" sz="1700"/>
              <a:t> |</a:t>
            </a:r>
            <a:endParaRPr sz="17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5"/>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Rekomendacijos</a:t>
            </a:r>
            <a:r>
              <a:rPr lang="en"/>
              <a:t> pamokai</a:t>
            </a:r>
            <a:endParaRPr/>
          </a:p>
        </p:txBody>
      </p:sp>
      <p:sp>
        <p:nvSpPr>
          <p:cNvPr id="329" name="Google Shape;329;p45"/>
          <p:cNvSpPr txBox="1"/>
          <p:nvPr>
            <p:ph idx="1" type="body"/>
          </p:nvPr>
        </p:nvSpPr>
        <p:spPr>
          <a:xfrm>
            <a:off x="311700" y="852225"/>
            <a:ext cx="8520600" cy="3920400"/>
          </a:xfrm>
          <a:prstGeom prst="rect">
            <a:avLst/>
          </a:prstGeom>
        </p:spPr>
        <p:txBody>
          <a:bodyPr anchorCtr="0" anchor="t" bIns="91425" lIns="91425" spcFirstLastPara="1" rIns="91425" wrap="square" tIns="91425">
            <a:normAutofit fontScale="92500"/>
          </a:bodyPr>
          <a:lstStyle/>
          <a:p>
            <a:pPr indent="0" lvl="0" marL="0" rtl="0" algn="just">
              <a:spcBef>
                <a:spcPts val="1000"/>
              </a:spcBef>
              <a:spcAft>
                <a:spcPts val="0"/>
              </a:spcAft>
              <a:buNone/>
            </a:pPr>
            <a:r>
              <a:rPr lang="en">
                <a:solidFill>
                  <a:schemeClr val="dk1"/>
                </a:solidFill>
              </a:rPr>
              <a:t>1. Rekomenduojama pamoką pradėti nuo ryšių tipų prisiminimo. Mokantis mechanizmus, mokiniams svarbu suprasti, kokie ryšiai (poliniai, nepoliniai) jungia atomus molekulėje, tuomet surasti, kurios reagentų dalelių vietos galėtų reaguoti, galiausiai – nustatyti, kaip nutrūksta ryšys (homolitiškai ar heterolitiškai) ir kokios dalelės susidaro. </a:t>
            </a:r>
            <a:endParaRPr>
              <a:solidFill>
                <a:schemeClr val="dk1"/>
              </a:solidFill>
            </a:endParaRPr>
          </a:p>
          <a:p>
            <a:pPr indent="0" lvl="0" marL="0" rtl="0" algn="just">
              <a:spcBef>
                <a:spcPts val="1000"/>
              </a:spcBef>
              <a:spcAft>
                <a:spcPts val="0"/>
              </a:spcAft>
              <a:buNone/>
            </a:pPr>
            <a:r>
              <a:rPr lang="en">
                <a:solidFill>
                  <a:schemeClr val="dk1"/>
                </a:solidFill>
              </a:rPr>
              <a:t>2. Prieš aiškinant mechanizmą, rekomenduojama užrašyti bendrąją reakcijos lygtį, kad mokiniams būtų aišku, koks galutinis produktas turi susidaryti.</a:t>
            </a:r>
            <a:endParaRPr>
              <a:solidFill>
                <a:schemeClr val="dk1"/>
              </a:solidFill>
            </a:endParaRPr>
          </a:p>
          <a:p>
            <a:pPr indent="0" lvl="0" marL="0" rtl="0" algn="just">
              <a:spcBef>
                <a:spcPts val="1000"/>
              </a:spcBef>
              <a:spcAft>
                <a:spcPts val="0"/>
              </a:spcAft>
              <a:buNone/>
            </a:pPr>
            <a:r>
              <a:rPr lang="en">
                <a:solidFill>
                  <a:schemeClr val="dk1"/>
                </a:solidFill>
              </a:rPr>
              <a:t>3. Svarbu, kad mokiniai gerai suprastų, kuo skiriasi radikalinis ir elektrofilinis mechanizmai. Lengviau suprasti skirtumą tarp šių mechanizmų, rašant Luiso formules, nes jose matosi kaip pasiskirsto elektronai ir kaip susidaro radikalai bei karbokatijonai.</a:t>
            </a:r>
            <a:endParaRPr>
              <a:solidFill>
                <a:schemeClr val="dk1"/>
              </a:solidFill>
            </a:endParaRPr>
          </a:p>
          <a:p>
            <a:pPr indent="0" lvl="0" marL="0" rtl="0" algn="just">
              <a:spcBef>
                <a:spcPts val="1000"/>
              </a:spcBef>
              <a:spcAft>
                <a:spcPts val="0"/>
              </a:spcAft>
              <a:buNone/>
            </a:pPr>
            <a:r>
              <a:rPr lang="en">
                <a:solidFill>
                  <a:schemeClr val="dk1"/>
                </a:solidFill>
              </a:rPr>
              <a:t>4. Šios pamokos turinį galima padalinti į dvi pamokas – per vieną išaiškinti radikalinį mechanizmą, per antrą – elektrofilinį.</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6"/>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Nuorodos pamokai</a:t>
            </a:r>
            <a:endParaRPr/>
          </a:p>
        </p:txBody>
      </p:sp>
      <p:sp>
        <p:nvSpPr>
          <p:cNvPr id="335" name="Google Shape;335;p46"/>
          <p:cNvSpPr txBox="1"/>
          <p:nvPr>
            <p:ph idx="1" type="body"/>
          </p:nvPr>
        </p:nvSpPr>
        <p:spPr>
          <a:xfrm>
            <a:off x="311700" y="706925"/>
            <a:ext cx="8520600" cy="42075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1. Metano chlorinimo radikalinio pakeitimo reakcijos mechanizmo paaiškinimas (anglų k.)</a:t>
            </a:r>
            <a:endParaRPr>
              <a:solidFill>
                <a:schemeClr val="dk1"/>
              </a:solidFill>
            </a:endParaRPr>
          </a:p>
          <a:p>
            <a:pPr indent="0" lvl="0" marL="0" rtl="0" algn="l">
              <a:lnSpc>
                <a:spcPct val="115000"/>
              </a:lnSpc>
              <a:spcBef>
                <a:spcPts val="0"/>
              </a:spcBef>
              <a:spcAft>
                <a:spcPts val="0"/>
              </a:spcAft>
              <a:buNone/>
            </a:pPr>
            <a:r>
              <a:rPr lang="en" u="sng">
                <a:solidFill>
                  <a:schemeClr val="hlink"/>
                </a:solidFill>
                <a:hlinkClick r:id="rId3"/>
              </a:rPr>
              <a:t>https://youtu.be/Uz1_n9ZnksY?si=_AMtNTa3hh2emgFU</a:t>
            </a:r>
            <a:endParaRPr>
              <a:solidFill>
                <a:schemeClr val="dk1"/>
              </a:solidFill>
            </a:endParaRPr>
          </a:p>
          <a:p>
            <a:pPr indent="0" lvl="0" marL="0" rtl="0" algn="l">
              <a:lnSpc>
                <a:spcPct val="115000"/>
              </a:lnSpc>
              <a:spcBef>
                <a:spcPts val="0"/>
              </a:spcBef>
              <a:spcAft>
                <a:spcPts val="0"/>
              </a:spcAft>
              <a:buNone/>
            </a:pPr>
            <a:r>
              <a:rPr lang="en">
                <a:solidFill>
                  <a:schemeClr val="dk1"/>
                </a:solidFill>
              </a:rPr>
              <a:t>2. </a:t>
            </a:r>
            <a:r>
              <a:rPr lang="en">
                <a:solidFill>
                  <a:schemeClr val="dk1"/>
                </a:solidFill>
              </a:rPr>
              <a:t>Eteno </a:t>
            </a:r>
            <a:r>
              <a:rPr lang="en">
                <a:solidFill>
                  <a:schemeClr val="dk1"/>
                </a:solidFill>
              </a:rPr>
              <a:t>reakcijos</a:t>
            </a:r>
            <a:r>
              <a:rPr lang="en">
                <a:solidFill>
                  <a:schemeClr val="dk1"/>
                </a:solidFill>
              </a:rPr>
              <a:t> su bromu (brominimo) elektrofilinio jungimosi mechanizmo paaiškinimas (anglų k.)</a:t>
            </a:r>
            <a:endParaRPr>
              <a:solidFill>
                <a:schemeClr val="dk1"/>
              </a:solidFill>
            </a:endParaRPr>
          </a:p>
          <a:p>
            <a:pPr indent="0" lvl="0" marL="0" rtl="0" algn="l">
              <a:lnSpc>
                <a:spcPct val="115000"/>
              </a:lnSpc>
              <a:spcBef>
                <a:spcPts val="0"/>
              </a:spcBef>
              <a:spcAft>
                <a:spcPts val="0"/>
              </a:spcAft>
              <a:buNone/>
            </a:pPr>
            <a:r>
              <a:rPr lang="en" u="sng">
                <a:solidFill>
                  <a:schemeClr val="hlink"/>
                </a:solidFill>
                <a:hlinkClick r:id="rId4"/>
              </a:rPr>
              <a:t>https://youtu.be/96fad-2L-sQ?si=aE5vxPkYOLb6bA5O</a:t>
            </a:r>
            <a:endParaRPr>
              <a:solidFill>
                <a:schemeClr val="dk1"/>
              </a:solidFill>
            </a:endParaRPr>
          </a:p>
          <a:p>
            <a:pPr indent="0" lvl="0" marL="0" rtl="0" algn="l">
              <a:spcBef>
                <a:spcPts val="0"/>
              </a:spcBef>
              <a:spcAft>
                <a:spcPts val="0"/>
              </a:spcAft>
              <a:buNone/>
            </a:pPr>
            <a:r>
              <a:rPr lang="en">
                <a:solidFill>
                  <a:schemeClr val="dk1"/>
                </a:solidFill>
              </a:rPr>
              <a:t>3. Eteno reakcijos su vandenilio bromidu elektrofilinio jungimosi mechanizmo paaiškinimas (anglų k.)</a:t>
            </a:r>
            <a:endParaRPr>
              <a:solidFill>
                <a:schemeClr val="dk1"/>
              </a:solidFill>
            </a:endParaRPr>
          </a:p>
          <a:p>
            <a:pPr indent="0" lvl="0" marL="0" rtl="0" algn="l">
              <a:spcBef>
                <a:spcPts val="0"/>
              </a:spcBef>
              <a:spcAft>
                <a:spcPts val="0"/>
              </a:spcAft>
              <a:buNone/>
            </a:pPr>
            <a:r>
              <a:rPr lang="en" u="sng">
                <a:solidFill>
                  <a:schemeClr val="hlink"/>
                </a:solidFill>
                <a:hlinkClick r:id="rId5"/>
              </a:rPr>
              <a:t>https://youtu.be/8vwmeg5dIjI?si=y2yrndl363k3m2Zq</a:t>
            </a:r>
            <a:endParaRPr>
              <a:solidFill>
                <a:schemeClr val="dk1"/>
              </a:solidFill>
            </a:endParaRPr>
          </a:p>
          <a:p>
            <a:pPr indent="0" lvl="0" marL="0" rtl="0" algn="l">
              <a:spcBef>
                <a:spcPts val="0"/>
              </a:spcBef>
              <a:spcAft>
                <a:spcPts val="0"/>
              </a:spcAft>
              <a:buNone/>
            </a:pPr>
            <a:r>
              <a:rPr lang="en">
                <a:solidFill>
                  <a:schemeClr val="dk1"/>
                </a:solidFill>
              </a:rPr>
              <a:t>4. Eteno reakcijos su vandeniu (hidratacijos) elektrofilinio jungimosi mechanizmo paaiškinimas, kai mechanizme užrašomas katalizatorius – fosforo rūgštis (anglų k.) </a:t>
            </a:r>
            <a:r>
              <a:rPr lang="en" u="sng">
                <a:solidFill>
                  <a:schemeClr val="hlink"/>
                </a:solidFill>
                <a:hlinkClick r:id="rId6"/>
              </a:rPr>
              <a:t>https://youtu.be/h6Rza8vXVB4</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Cheminė reakcija ir reakcijos mechanizmas</a:t>
            </a:r>
            <a:endParaRPr/>
          </a:p>
        </p:txBody>
      </p:sp>
      <p:sp>
        <p:nvSpPr>
          <p:cNvPr id="73" name="Google Shape;73;p16"/>
          <p:cNvSpPr txBox="1"/>
          <p:nvPr>
            <p:ph idx="1" type="body"/>
          </p:nvPr>
        </p:nvSpPr>
        <p:spPr>
          <a:xfrm>
            <a:off x="311700" y="743550"/>
            <a:ext cx="8520600" cy="365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
                <a:solidFill>
                  <a:schemeClr val="dk1"/>
                </a:solidFill>
              </a:rPr>
              <a:t>Cheminė reakcija </a:t>
            </a:r>
            <a:r>
              <a:rPr lang="en">
                <a:solidFill>
                  <a:schemeClr val="dk1"/>
                </a:solidFill>
              </a:rPr>
              <a:t>–</a:t>
            </a:r>
            <a:r>
              <a:rPr b="1" lang="en">
                <a:solidFill>
                  <a:schemeClr val="dk1"/>
                </a:solidFill>
              </a:rPr>
              <a:t> </a:t>
            </a:r>
            <a:r>
              <a:rPr lang="en">
                <a:solidFill>
                  <a:schemeClr val="dk1"/>
                </a:solidFill>
              </a:rPr>
              <a:t>tai procesas, kurio metu viena ar daugiau cheminių medžiagų (reagentų) virsta kitokios sudėties naujomis cheminėmis medžiagomis (produktais).</a:t>
            </a:r>
            <a:endParaRPr>
              <a:solidFill>
                <a:schemeClr val="dk1"/>
              </a:solidFill>
            </a:endParaRPr>
          </a:p>
          <a:p>
            <a:pPr indent="0" lvl="0" marL="0" rtl="0" algn="just">
              <a:spcBef>
                <a:spcPts val="1200"/>
              </a:spcBef>
              <a:spcAft>
                <a:spcPts val="0"/>
              </a:spcAft>
              <a:buNone/>
            </a:pPr>
            <a:r>
              <a:rPr b="1" lang="en">
                <a:solidFill>
                  <a:schemeClr val="dk1"/>
                </a:solidFill>
              </a:rPr>
              <a:t>Cheminės reakcijos mechanizma</a:t>
            </a:r>
            <a:r>
              <a:rPr b="1" lang="en">
                <a:solidFill>
                  <a:schemeClr val="dk1"/>
                </a:solidFill>
              </a:rPr>
              <a:t>s</a:t>
            </a:r>
            <a:r>
              <a:rPr b="1" lang="en">
                <a:solidFill>
                  <a:schemeClr val="dk1"/>
                </a:solidFill>
              </a:rPr>
              <a:t> </a:t>
            </a:r>
            <a:r>
              <a:rPr lang="en">
                <a:solidFill>
                  <a:schemeClr val="dk1"/>
                </a:solidFill>
              </a:rPr>
              <a:t>– tai elementariųjų cheminių reakcijų seka, kurių metu reagentai virsta galutiniais produktais. </a:t>
            </a:r>
            <a:endParaRPr>
              <a:solidFill>
                <a:schemeClr val="dk1"/>
              </a:solidFill>
            </a:endParaRPr>
          </a:p>
          <a:p>
            <a:pPr indent="0" lvl="0" marL="0" rtl="0" algn="just">
              <a:spcBef>
                <a:spcPts val="1200"/>
              </a:spcBef>
              <a:spcAft>
                <a:spcPts val="0"/>
              </a:spcAft>
              <a:buNone/>
            </a:pPr>
            <a:r>
              <a:rPr lang="en">
                <a:solidFill>
                  <a:schemeClr val="dk1"/>
                </a:solidFill>
              </a:rPr>
              <a:t>Mechanizmą sudaro viena ar kelios stadijų (pakopų), kuriose susidaro ir sureaguoja tarpinės dalelės, tokios kaip radikalai, karbokatijonai arba karboanijonai.</a:t>
            </a:r>
            <a:endParaRPr baseline="30000">
              <a:solidFill>
                <a:schemeClr val="dk1"/>
              </a:solidFill>
            </a:endParaRPr>
          </a:p>
          <a:p>
            <a:pPr indent="0" lvl="0" marL="0" rtl="0" algn="l">
              <a:spcBef>
                <a:spcPts val="1200"/>
              </a:spcBef>
              <a:spcAft>
                <a:spcPts val="1200"/>
              </a:spcAft>
              <a:buNone/>
            </a:pPr>
            <a:r>
              <a:t/>
            </a:r>
            <a:endParaRPr baseline="-25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94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Mechanizmų klasifikacija</a:t>
            </a:r>
            <a:endParaRPr/>
          </a:p>
        </p:txBody>
      </p:sp>
      <p:sp>
        <p:nvSpPr>
          <p:cNvPr id="79" name="Google Shape;79;p17"/>
          <p:cNvSpPr txBox="1"/>
          <p:nvPr>
            <p:ph idx="1" type="body"/>
          </p:nvPr>
        </p:nvSpPr>
        <p:spPr>
          <a:xfrm>
            <a:off x="311700" y="666800"/>
            <a:ext cx="8520600" cy="420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a:solidFill>
                  <a:schemeClr val="dk1"/>
                </a:solidFill>
              </a:rPr>
              <a:t>Organinėje chemijoje reakcijos skirstomos į tipus:</a:t>
            </a:r>
            <a:endParaRPr b="1"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Jungimosi (angl. </a:t>
            </a:r>
            <a:r>
              <a:rPr i="1" lang="en" sz="1700">
                <a:solidFill>
                  <a:schemeClr val="dk1"/>
                </a:solidFill>
              </a:rPr>
              <a:t>addition</a:t>
            </a:r>
            <a:r>
              <a:rPr lang="en" sz="1700">
                <a:solidFill>
                  <a:schemeClr val="dk1"/>
                </a:solidFill>
              </a:rPr>
              <a:t> – simbolis A)</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Pakeitimo arba pakaitų (angl. </a:t>
            </a:r>
            <a:r>
              <a:rPr i="1" lang="en" sz="1700">
                <a:solidFill>
                  <a:schemeClr val="dk1"/>
                </a:solidFill>
              </a:rPr>
              <a:t>substitution</a:t>
            </a:r>
            <a:r>
              <a:rPr lang="en" sz="1700">
                <a:solidFill>
                  <a:schemeClr val="dk1"/>
                </a:solidFill>
              </a:rPr>
              <a:t> – simbolis 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Eliminavimo arba atskėlimo (angl. </a:t>
            </a:r>
            <a:r>
              <a:rPr i="1" lang="en" sz="1700">
                <a:solidFill>
                  <a:schemeClr val="dk1"/>
                </a:solidFill>
              </a:rPr>
              <a:t>elimination</a:t>
            </a:r>
            <a:r>
              <a:rPr lang="en" sz="1700">
                <a:solidFill>
                  <a:schemeClr val="dk1"/>
                </a:solidFill>
              </a:rPr>
              <a:t> – simbolis 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Oksidacijos-redukcijos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Persigrupavimo</a:t>
            </a:r>
            <a:endParaRPr sz="1700">
              <a:solidFill>
                <a:schemeClr val="dk1"/>
              </a:solidFill>
            </a:endParaRPr>
          </a:p>
          <a:p>
            <a:pPr indent="0" lvl="0" marL="0" rtl="0" algn="l">
              <a:spcBef>
                <a:spcPts val="0"/>
              </a:spcBef>
              <a:spcAft>
                <a:spcPts val="0"/>
              </a:spcAft>
              <a:buNone/>
            </a:pPr>
            <a:r>
              <a:rPr b="1" lang="en" sz="1700">
                <a:solidFill>
                  <a:schemeClr val="dk1"/>
                </a:solidFill>
              </a:rPr>
              <a:t>Pagal atakuojančio reagento tipą organinės reakcijos gali būti:</a:t>
            </a:r>
            <a:endParaRPr b="1"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Radikalinės </a:t>
            </a:r>
            <a:r>
              <a:rPr lang="en" sz="1700">
                <a:solidFill>
                  <a:schemeClr val="dk1"/>
                </a:solidFill>
              </a:rPr>
              <a:t>(R)</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Elektrofilinės (E)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Nukleofilinės (N)</a:t>
            </a:r>
            <a:endParaRPr sz="1700">
              <a:solidFill>
                <a:schemeClr val="dk1"/>
              </a:solidFill>
            </a:endParaRPr>
          </a:p>
          <a:p>
            <a:pPr indent="0" lvl="0" marL="0" rtl="0" algn="l">
              <a:spcBef>
                <a:spcPts val="0"/>
              </a:spcBef>
              <a:spcAft>
                <a:spcPts val="0"/>
              </a:spcAft>
              <a:buNone/>
            </a:pPr>
            <a:r>
              <a:rPr b="1" lang="en" sz="1700">
                <a:solidFill>
                  <a:schemeClr val="dk1"/>
                </a:solidFill>
              </a:rPr>
              <a:t>Jungiant abi šias klasifikacijas sudaromi mechanizmų pavadinimai, pvz.:</a:t>
            </a:r>
            <a:endParaRPr b="1" sz="1700">
              <a:solidFill>
                <a:schemeClr val="dk1"/>
              </a:solidFill>
            </a:endParaRPr>
          </a:p>
          <a:p>
            <a:pPr indent="0" lvl="0" marL="0" rtl="0" algn="l">
              <a:spcBef>
                <a:spcPts val="0"/>
              </a:spcBef>
              <a:spcAft>
                <a:spcPts val="0"/>
              </a:spcAft>
              <a:buNone/>
            </a:pPr>
            <a:r>
              <a:rPr lang="en" sz="1700">
                <a:solidFill>
                  <a:schemeClr val="dk1"/>
                </a:solidFill>
              </a:rPr>
              <a:t>Radikalinio pakeitimo reakcija žymima S</a:t>
            </a:r>
            <a:r>
              <a:rPr baseline="-25000" lang="en" sz="1700">
                <a:solidFill>
                  <a:schemeClr val="dk1"/>
                </a:solidFill>
              </a:rPr>
              <a:t>R</a:t>
            </a:r>
            <a:r>
              <a:rPr lang="en" sz="1700">
                <a:solidFill>
                  <a:schemeClr val="dk1"/>
                </a:solidFill>
              </a:rPr>
              <a:t>.</a:t>
            </a:r>
            <a:endParaRPr sz="1700">
              <a:solidFill>
                <a:schemeClr val="dk1"/>
              </a:solidFill>
            </a:endParaRPr>
          </a:p>
          <a:p>
            <a:pPr indent="0" lvl="0" marL="0" rtl="0" algn="l">
              <a:spcBef>
                <a:spcPts val="0"/>
              </a:spcBef>
              <a:spcAft>
                <a:spcPts val="0"/>
              </a:spcAft>
              <a:buNone/>
            </a:pPr>
            <a:r>
              <a:rPr lang="en" sz="1700">
                <a:solidFill>
                  <a:schemeClr val="dk1"/>
                </a:solidFill>
              </a:rPr>
              <a:t>Elektrofilinio jungimosi reakcija žymima A</a:t>
            </a:r>
            <a:r>
              <a:rPr baseline="-25000" lang="en" sz="1700">
                <a:solidFill>
                  <a:schemeClr val="dk1"/>
                </a:solidFill>
              </a:rPr>
              <a:t>E</a:t>
            </a:r>
            <a:r>
              <a:rPr lang="en" sz="1700">
                <a:solidFill>
                  <a:schemeClr val="dk1"/>
                </a:solidFill>
              </a:rPr>
              <a:t>.</a:t>
            </a:r>
            <a:endParaRPr sz="17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0"/>
              </a:spcAft>
              <a:buNone/>
            </a:pPr>
            <a:r>
              <a:rPr lang="en" sz="4500"/>
              <a:t>Radikalinio pakeitimo </a:t>
            </a:r>
            <a:r>
              <a:rPr lang="en" sz="4500"/>
              <a:t>(S</a:t>
            </a:r>
            <a:r>
              <a:rPr baseline="-25000" lang="en" sz="4500"/>
              <a:t>R</a:t>
            </a:r>
            <a:r>
              <a:rPr lang="en" sz="4500"/>
              <a:t>) </a:t>
            </a:r>
            <a:r>
              <a:rPr lang="en" sz="4500"/>
              <a:t> reakcijos mechanizmas</a:t>
            </a:r>
            <a:endParaRPr sz="4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Radikalas</a:t>
            </a:r>
            <a:endParaRPr/>
          </a:p>
        </p:txBody>
      </p:sp>
      <p:sp>
        <p:nvSpPr>
          <p:cNvPr id="90" name="Google Shape;90;p19"/>
          <p:cNvSpPr txBox="1"/>
          <p:nvPr>
            <p:ph idx="1" type="body"/>
          </p:nvPr>
        </p:nvSpPr>
        <p:spPr>
          <a:xfrm>
            <a:off x="311700" y="636725"/>
            <a:ext cx="8520600" cy="34338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
                <a:solidFill>
                  <a:schemeClr val="dk1"/>
                </a:solidFill>
              </a:rPr>
              <a:t>Radikalinio pakeitimo reakcijoje dalyvauja radikalai.</a:t>
            </a:r>
            <a:endParaRPr b="1">
              <a:solidFill>
                <a:schemeClr val="dk1"/>
              </a:solidFill>
            </a:endParaRPr>
          </a:p>
          <a:p>
            <a:pPr indent="0" lvl="0" marL="0" rtl="0" algn="just">
              <a:spcBef>
                <a:spcPts val="0"/>
              </a:spcBef>
              <a:spcAft>
                <a:spcPts val="0"/>
              </a:spcAft>
              <a:buNone/>
            </a:pPr>
            <a:r>
              <a:t/>
            </a:r>
            <a:endParaRPr b="1">
              <a:solidFill>
                <a:schemeClr val="dk1"/>
              </a:solidFill>
            </a:endParaRPr>
          </a:p>
          <a:p>
            <a:pPr indent="0" lvl="0" marL="0" rtl="0" algn="just">
              <a:spcBef>
                <a:spcPts val="0"/>
              </a:spcBef>
              <a:spcAft>
                <a:spcPts val="0"/>
              </a:spcAft>
              <a:buNone/>
            </a:pPr>
            <a:r>
              <a:rPr b="1" lang="en">
                <a:solidFill>
                  <a:schemeClr val="dk1"/>
                </a:solidFill>
              </a:rPr>
              <a:t>Radikalas </a:t>
            </a:r>
            <a:r>
              <a:rPr lang="en">
                <a:solidFill>
                  <a:schemeClr val="dk1"/>
                </a:solidFill>
              </a:rPr>
              <a:t>– chemiškai aktyvi dalelė, turinti nesuporuotą elektroną.</a:t>
            </a:r>
            <a:endParaRPr>
              <a:solidFill>
                <a:schemeClr val="dk1"/>
              </a:solidFill>
            </a:endParaRPr>
          </a:p>
          <a:p>
            <a:pPr indent="0" lvl="0" marL="0" rtl="0" algn="just">
              <a:spcBef>
                <a:spcPts val="0"/>
              </a:spcBef>
              <a:spcAft>
                <a:spcPts val="0"/>
              </a:spcAft>
              <a:buNone/>
            </a:pPr>
            <a:r>
              <a:rPr lang="en">
                <a:solidFill>
                  <a:schemeClr val="dk1"/>
                </a:solidFill>
              </a:rPr>
              <a:t>Organinių reakcijų mechanizmuose radikala</a:t>
            </a:r>
            <a:r>
              <a:rPr lang="en">
                <a:solidFill>
                  <a:schemeClr val="dk1"/>
                </a:solidFill>
              </a:rPr>
              <a:t>s</a:t>
            </a:r>
            <a:r>
              <a:rPr lang="en">
                <a:solidFill>
                  <a:schemeClr val="dk1"/>
                </a:solidFill>
              </a:rPr>
              <a:t> užrašom</a:t>
            </a:r>
            <a:r>
              <a:rPr lang="en">
                <a:solidFill>
                  <a:schemeClr val="dk1"/>
                </a:solidFill>
              </a:rPr>
              <a:t>as</a:t>
            </a:r>
            <a:r>
              <a:rPr lang="en">
                <a:solidFill>
                  <a:schemeClr val="dk1"/>
                </a:solidFill>
              </a:rPr>
              <a:t> su tašku, rodančiu nesuporuotą elektroną. Pvz., Cl</a:t>
            </a:r>
            <a:r>
              <a:rPr b="1" lang="en">
                <a:solidFill>
                  <a:schemeClr val="dk1"/>
                </a:solidFill>
              </a:rPr>
              <a:t>·</a:t>
            </a:r>
            <a:r>
              <a:rPr lang="en">
                <a:solidFill>
                  <a:schemeClr val="dk1"/>
                </a:solidFill>
              </a:rPr>
              <a:t>, CH</a:t>
            </a:r>
            <a:r>
              <a:rPr baseline="-25000" lang="en">
                <a:solidFill>
                  <a:schemeClr val="dk1"/>
                </a:solidFill>
              </a:rPr>
              <a:t>3</a:t>
            </a:r>
            <a:r>
              <a:rPr b="1" lang="en">
                <a:solidFill>
                  <a:schemeClr val="dk1"/>
                </a:solidFill>
              </a:rPr>
              <a:t>·</a:t>
            </a:r>
            <a:r>
              <a:rPr lang="en">
                <a:solidFill>
                  <a:schemeClr val="dk1"/>
                </a:solidFill>
              </a:rPr>
              <a:t> ir kt.</a:t>
            </a:r>
            <a:endParaRPr>
              <a:solidFill>
                <a:schemeClr val="dk1"/>
              </a:solidFill>
            </a:endParaRPr>
          </a:p>
          <a:p>
            <a:pPr indent="0" lvl="0" marL="0" rtl="0" algn="just">
              <a:spcBef>
                <a:spcPts val="0"/>
              </a:spcBef>
              <a:spcAft>
                <a:spcPts val="0"/>
              </a:spcAft>
              <a:buNone/>
            </a:pPr>
            <a:r>
              <a:rPr lang="en">
                <a:solidFill>
                  <a:schemeClr val="dk1"/>
                </a:solidFill>
              </a:rPr>
              <a:t>Radikalas – tai tarpinė dalelė. Ji susidaro ir sureaguoja reakcijos eigoje. </a:t>
            </a:r>
            <a:endParaRPr b="1">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rPr lang="en">
                <a:solidFill>
                  <a:schemeClr val="dk1"/>
                </a:solidFill>
              </a:rPr>
              <a:t>Pabrėžtina, kad radikalu taip pat vadinama organinio junginio struktūroje esanti angliavandenilio dalis, pvz., R–OH junginyje R yra kažkokio angliavandenilio grandinė.</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Alkanų reakcija su halogenais – p</a:t>
            </a:r>
            <a:r>
              <a:rPr lang="en"/>
              <a:t>akeitimo reakcija</a:t>
            </a:r>
            <a:endParaRPr/>
          </a:p>
        </p:txBody>
      </p:sp>
      <p:sp>
        <p:nvSpPr>
          <p:cNvPr id="96" name="Google Shape;96;p20"/>
          <p:cNvSpPr txBox="1"/>
          <p:nvPr>
            <p:ph idx="1" type="body"/>
          </p:nvPr>
        </p:nvSpPr>
        <p:spPr>
          <a:xfrm>
            <a:off x="311700" y="792075"/>
            <a:ext cx="8520600" cy="15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Bendroji reakcijos lygtis molekulinėmis formulėmis</a:t>
            </a:r>
            <a:endParaRPr b="1">
              <a:solidFill>
                <a:schemeClr val="dk1"/>
              </a:solidFill>
            </a:endParaRPr>
          </a:p>
          <a:p>
            <a:pPr indent="0" lvl="0" marL="0" rtl="0" algn="l">
              <a:spcBef>
                <a:spcPts val="0"/>
              </a:spcBef>
              <a:spcAft>
                <a:spcPts val="0"/>
              </a:spcAft>
              <a:buNone/>
            </a:pPr>
            <a:r>
              <a:rPr lang="en">
                <a:solidFill>
                  <a:schemeClr val="dk1"/>
                </a:solidFill>
              </a:rPr>
              <a:t>CH</a:t>
            </a:r>
            <a:r>
              <a:rPr baseline="-25000" lang="en">
                <a:solidFill>
                  <a:schemeClr val="dk1"/>
                </a:solidFill>
              </a:rPr>
              <a:t>4</a:t>
            </a:r>
            <a:r>
              <a:rPr lang="en">
                <a:solidFill>
                  <a:schemeClr val="dk1"/>
                </a:solidFill>
              </a:rPr>
              <a:t> + Cl</a:t>
            </a:r>
            <a:r>
              <a:rPr baseline="-25000" lang="en">
                <a:solidFill>
                  <a:schemeClr val="dk1"/>
                </a:solidFill>
              </a:rPr>
              <a:t>2</a:t>
            </a:r>
            <a:r>
              <a:rPr lang="en">
                <a:solidFill>
                  <a:schemeClr val="dk1"/>
                </a:solidFill>
              </a:rPr>
              <a:t> → CH</a:t>
            </a:r>
            <a:r>
              <a:rPr baseline="-25000" lang="en">
                <a:solidFill>
                  <a:schemeClr val="dk1"/>
                </a:solidFill>
              </a:rPr>
              <a:t>3</a:t>
            </a:r>
            <a:r>
              <a:rPr lang="en">
                <a:solidFill>
                  <a:schemeClr val="dk1"/>
                </a:solidFill>
              </a:rPr>
              <a:t>Cl + HCl</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Bendroji reakcijos lygtis nesutrumpintosiomis struktūrinėmis formulėmis</a:t>
            </a:r>
            <a:endParaRPr b="1">
              <a:solidFill>
                <a:schemeClr val="dk1"/>
              </a:solidFill>
            </a:endParaRPr>
          </a:p>
        </p:txBody>
      </p:sp>
      <p:grpSp>
        <p:nvGrpSpPr>
          <p:cNvPr id="97" name="Google Shape;97;p20"/>
          <p:cNvGrpSpPr/>
          <p:nvPr/>
        </p:nvGrpSpPr>
        <p:grpSpPr>
          <a:xfrm>
            <a:off x="311700" y="2323501"/>
            <a:ext cx="6426875" cy="2103674"/>
            <a:chOff x="311700" y="2323501"/>
            <a:chExt cx="6426875" cy="2103674"/>
          </a:xfrm>
        </p:grpSpPr>
        <p:pic>
          <p:nvPicPr>
            <p:cNvPr id="98" name="Google Shape;98;p20"/>
            <p:cNvPicPr preferRelativeResize="0"/>
            <p:nvPr/>
          </p:nvPicPr>
          <p:blipFill>
            <a:blip r:embed="rId3">
              <a:alphaModFix/>
            </a:blip>
            <a:stretch>
              <a:fillRect/>
            </a:stretch>
          </p:blipFill>
          <p:spPr>
            <a:xfrm>
              <a:off x="311700" y="2323501"/>
              <a:ext cx="6426875" cy="2103674"/>
            </a:xfrm>
            <a:prstGeom prst="rect">
              <a:avLst/>
            </a:prstGeom>
            <a:noFill/>
            <a:ln>
              <a:noFill/>
            </a:ln>
          </p:spPr>
        </p:pic>
        <p:sp>
          <p:nvSpPr>
            <p:cNvPr id="99" name="Google Shape;99;p20"/>
            <p:cNvSpPr txBox="1"/>
            <p:nvPr/>
          </p:nvSpPr>
          <p:spPr>
            <a:xfrm>
              <a:off x="1616800" y="3052088"/>
              <a:ext cx="4143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0000"/>
                  </a:solidFill>
                </a:rPr>
                <a:t>H</a:t>
              </a:r>
              <a:endParaRPr sz="3000">
                <a:solidFill>
                  <a:srgbClr val="FF0000"/>
                </a:solidFill>
              </a:endParaRPr>
            </a:p>
          </p:txBody>
        </p:sp>
        <p:sp>
          <p:nvSpPr>
            <p:cNvPr id="100" name="Google Shape;100;p20"/>
            <p:cNvSpPr txBox="1"/>
            <p:nvPr/>
          </p:nvSpPr>
          <p:spPr>
            <a:xfrm>
              <a:off x="5811250" y="3052088"/>
              <a:ext cx="4143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0000"/>
                  </a:solidFill>
                </a:rPr>
                <a:t>H</a:t>
              </a:r>
              <a:endParaRPr sz="3000">
                <a:solidFill>
                  <a:srgbClr val="FF0000"/>
                </a:solidFill>
              </a:endParaRPr>
            </a:p>
          </p:txBody>
        </p:sp>
        <p:sp>
          <p:nvSpPr>
            <p:cNvPr id="101" name="Google Shape;101;p20"/>
            <p:cNvSpPr txBox="1"/>
            <p:nvPr/>
          </p:nvSpPr>
          <p:spPr>
            <a:xfrm>
              <a:off x="2276125" y="3052088"/>
              <a:ext cx="553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38761D"/>
                  </a:solidFill>
                </a:rPr>
                <a:t>Cl</a:t>
              </a:r>
              <a:endParaRPr sz="3000">
                <a:solidFill>
                  <a:srgbClr val="38761D"/>
                </a:solidFill>
              </a:endParaRPr>
            </a:p>
          </p:txBody>
        </p:sp>
        <p:sp>
          <p:nvSpPr>
            <p:cNvPr id="102" name="Google Shape;102;p20"/>
            <p:cNvSpPr txBox="1"/>
            <p:nvPr/>
          </p:nvSpPr>
          <p:spPr>
            <a:xfrm>
              <a:off x="5035625" y="3052088"/>
              <a:ext cx="553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38761D"/>
                  </a:solidFill>
                </a:rPr>
                <a:t>Cl</a:t>
              </a:r>
              <a:endParaRPr sz="3000">
                <a:solidFill>
                  <a:srgbClr val="38761D"/>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Radikalinio p</a:t>
            </a:r>
            <a:r>
              <a:rPr lang="en"/>
              <a:t>akeitimo (S</a:t>
            </a:r>
            <a:r>
              <a:rPr baseline="-25000" lang="en"/>
              <a:t>R</a:t>
            </a:r>
            <a:r>
              <a:rPr lang="en"/>
              <a:t>) reakcijos mechanizmas</a:t>
            </a:r>
            <a:endParaRPr/>
          </a:p>
        </p:txBody>
      </p:sp>
      <p:sp>
        <p:nvSpPr>
          <p:cNvPr id="108" name="Google Shape;108;p21"/>
          <p:cNvSpPr txBox="1"/>
          <p:nvPr>
            <p:ph idx="1" type="body"/>
          </p:nvPr>
        </p:nvSpPr>
        <p:spPr>
          <a:xfrm>
            <a:off x="311700" y="792075"/>
            <a:ext cx="8520600" cy="377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rPr>
              <a:t>Mechanizmą sudaro trys stadijos:</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Reakcijos </a:t>
            </a:r>
            <a:r>
              <a:rPr lang="en">
                <a:solidFill>
                  <a:schemeClr val="dk1"/>
                </a:solidFill>
              </a:rPr>
              <a:t>inicijavimas</a:t>
            </a:r>
            <a:r>
              <a:rPr lang="en">
                <a:solidFill>
                  <a:schemeClr val="dk1"/>
                </a:solidFill>
              </a:rPr>
              <a:t> – 1 reakcija.</a:t>
            </a:r>
            <a:endParaRPr>
              <a:solidFill>
                <a:schemeClr val="dk1"/>
              </a:solidFill>
            </a:endParaRPr>
          </a:p>
          <a:p>
            <a:pPr indent="0" lvl="0" marL="0" rtl="0" algn="l">
              <a:spcBef>
                <a:spcPts val="0"/>
              </a:spcBef>
              <a:spcAft>
                <a:spcPts val="0"/>
              </a:spcAft>
              <a:buNone/>
            </a:pPr>
            <a:r>
              <a:rPr lang="en">
                <a:solidFill>
                  <a:schemeClr val="dk1"/>
                </a:solidFill>
              </a:rPr>
              <a:t>2. Reakcijos grandinės augimas – 2 reakcijos.</a:t>
            </a:r>
            <a:endParaRPr>
              <a:solidFill>
                <a:schemeClr val="dk1"/>
              </a:solidFill>
            </a:endParaRPr>
          </a:p>
          <a:p>
            <a:pPr indent="0" lvl="0" marL="0" rtl="0" algn="l">
              <a:spcBef>
                <a:spcPts val="0"/>
              </a:spcBef>
              <a:spcAft>
                <a:spcPts val="0"/>
              </a:spcAft>
              <a:buNone/>
            </a:pPr>
            <a:r>
              <a:rPr lang="en">
                <a:solidFill>
                  <a:schemeClr val="dk1"/>
                </a:solidFill>
              </a:rPr>
              <a:t>3. Reakcijos grandinės nutrūkimas – 3 reakcijos.</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E50538F1-0F9B-4A6D-B879-7AB23DB59931}"/>
</file>

<file path=customXml/itemProps2.xml><?xml version="1.0" encoding="utf-8"?>
<ds:datastoreItem xmlns:ds="http://schemas.openxmlformats.org/officeDocument/2006/customXml" ds:itemID="{FD40D286-11A2-4D73-8329-5AD2CAB8C105}"/>
</file>

<file path=customXml/itemProps3.xml><?xml version="1.0" encoding="utf-8"?>
<ds:datastoreItem xmlns:ds="http://schemas.openxmlformats.org/officeDocument/2006/customXml" ds:itemID="{FF3458B3-6E37-4116-ACBA-4108FCAA39B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