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ppt/presentation.xml" ContentType="application/vnd.openxmlformats-officedocument.presentationml.presentation.main+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custom-properties" Target="docProps/custom.xml"/><Relationship Id="rId2" Type="http://schemas.openxmlformats.org/officeDocument/2006/relationships/officeDocument" Target="ppt/presentation.xml"/><Relationship Id="rId1"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20" roundtripDataSignature="AMtx7mgaSyLR5EFMKf0kSNBj5jf7fbwER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8" Type="http://schemas.openxmlformats.org/officeDocument/2006/relationships/slide" Target="slides/slide3.xml"/><Relationship Id="rId3" Type="http://schemas.openxmlformats.org/officeDocument/2006/relationships/presProps" Target="presProps.xml"/><Relationship Id="rId21" Type="http://schemas.openxmlformats.org/officeDocument/2006/relationships/customXml" Target="../customXml/item1.xml"/><Relationship Id="rId12" Type="http://schemas.openxmlformats.org/officeDocument/2006/relationships/slide" Target="slides/slide7.xml"/><Relationship Id="rId17" Type="http://schemas.openxmlformats.org/officeDocument/2006/relationships/slide" Target="slides/slide12.xml"/><Relationship Id="rId7" Type="http://schemas.openxmlformats.org/officeDocument/2006/relationships/slide" Target="slides/slide2.xml"/><Relationship Id="rId20" Type="http://customschemas.google.com/relationships/presentationmetadata" Target="metadata"/><Relationship Id="rId2" Type="http://schemas.openxmlformats.org/officeDocument/2006/relationships/viewProps" Target="viewProps.xml"/><Relationship Id="rId16" Type="http://schemas.openxmlformats.org/officeDocument/2006/relationships/slide" Target="slides/slide11.xml"/><Relationship Id="rId11" Type="http://schemas.openxmlformats.org/officeDocument/2006/relationships/slide" Target="slides/slide6.xml"/><Relationship Id="rId1" Type="http://schemas.openxmlformats.org/officeDocument/2006/relationships/theme" Target="theme/theme2.xml"/><Relationship Id="rId6" Type="http://schemas.openxmlformats.org/officeDocument/2006/relationships/slide" Target="slides/slide1.xml"/><Relationship Id="rId15" Type="http://schemas.openxmlformats.org/officeDocument/2006/relationships/slide" Target="slides/slide10.xml"/><Relationship Id="rId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 name="Shape 36"/>
        <p:cNvGrpSpPr/>
        <p:nvPr/>
      </p:nvGrpSpPr>
      <p:grpSpPr>
        <a:xfrm>
          <a:off x="0" y="0"/>
          <a:ext cx="0" cy="0"/>
          <a:chOff x="0" y="0"/>
          <a:chExt cx="0" cy="0"/>
        </a:xfrm>
      </p:grpSpPr>
      <p:sp>
        <p:nvSpPr>
          <p:cNvPr id="37" name="Google Shape;3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9: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78d294275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78d294275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78dc27795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g278dc27795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 name="Shape 42"/>
        <p:cNvGrpSpPr/>
        <p:nvPr/>
      </p:nvGrpSpPr>
      <p:grpSpPr>
        <a:xfrm>
          <a:off x="0" y="0"/>
          <a:ext cx="0" cy="0"/>
          <a:chOff x="0" y="0"/>
          <a:chExt cx="0" cy="0"/>
        </a:xfrm>
      </p:grpSpPr>
      <p:sp>
        <p:nvSpPr>
          <p:cNvPr id="43" name="Google Shape;4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278d2942754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278d2942754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7"/>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20" name="Shape 20"/>
        <p:cNvGrpSpPr/>
        <p:nvPr/>
      </p:nvGrpSpPr>
      <p:grpSpPr>
        <a:xfrm>
          <a:off x="0" y="0"/>
          <a:ext cx="0" cy="0"/>
          <a:chOff x="0" y="0"/>
          <a:chExt cx="0" cy="0"/>
        </a:xfrm>
      </p:grpSpPr>
      <p:sp>
        <p:nvSpPr>
          <p:cNvPr id="21" name="Google Shape;21;p1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22" name="Google Shape;22;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23" name="Shape 23"/>
        <p:cNvGrpSpPr/>
        <p:nvPr/>
      </p:nvGrpSpPr>
      <p:grpSpPr>
        <a:xfrm>
          <a:off x="0" y="0"/>
          <a:ext cx="0" cy="0"/>
          <a:chOff x="0" y="0"/>
          <a:chExt cx="0" cy="0"/>
        </a:xfrm>
      </p:grpSpPr>
      <p:sp>
        <p:nvSpPr>
          <p:cNvPr id="24" name="Google Shape;24;p1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1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26" name="Google Shape;26;p1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27" name="Google Shape;27;p1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8" name="Google Shape;28;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29" name="Shape 29"/>
        <p:cNvGrpSpPr/>
        <p:nvPr/>
      </p:nvGrpSpPr>
      <p:grpSpPr>
        <a:xfrm>
          <a:off x="0" y="0"/>
          <a:ext cx="0" cy="0"/>
          <a:chOff x="0" y="0"/>
          <a:chExt cx="0" cy="0"/>
        </a:xfrm>
      </p:grpSpPr>
      <p:sp>
        <p:nvSpPr>
          <p:cNvPr id="30" name="Google Shape;30;p2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31" name="Google Shape;31;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32" name="Shape 32"/>
        <p:cNvGrpSpPr/>
        <p:nvPr/>
      </p:nvGrpSpPr>
      <p:grpSpPr>
        <a:xfrm>
          <a:off x="0" y="0"/>
          <a:ext cx="0" cy="0"/>
          <a:chOff x="0" y="0"/>
          <a:chExt cx="0" cy="0"/>
        </a:xfrm>
      </p:grpSpPr>
      <p:sp>
        <p:nvSpPr>
          <p:cNvPr id="33" name="Google Shape;33;p2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34" name="Google Shape;34;p2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35" name="Google Shape;35;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lt-L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www.kalorijos.l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 name="Shape 39"/>
        <p:cNvGrpSpPr/>
        <p:nvPr/>
      </p:nvGrpSpPr>
      <p:grpSpPr>
        <a:xfrm>
          <a:off x="0" y="0"/>
          <a:ext cx="0" cy="0"/>
          <a:chOff x="0" y="0"/>
          <a:chExt cx="0" cy="0"/>
        </a:xfrm>
      </p:grpSpPr>
      <p:sp>
        <p:nvSpPr>
          <p:cNvPr id="40" name="Google Shape;40;p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lang="lt-LT"/>
              <a:t>Maisto produktų energetinė vertė</a:t>
            </a:r>
            <a:endParaRPr/>
          </a:p>
        </p:txBody>
      </p:sp>
      <p:sp>
        <p:nvSpPr>
          <p:cNvPr id="41" name="Google Shape;41;p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p>
            <a:pPr indent="-342900" lvl="0" marL="457200" rtl="0" algn="ctr">
              <a:lnSpc>
                <a:spcPct val="100000"/>
              </a:lnSpc>
              <a:spcBef>
                <a:spcPts val="0"/>
              </a:spcBef>
              <a:spcAft>
                <a:spcPts val="0"/>
              </a:spcAft>
              <a:buSzPts val="2800"/>
              <a:buNone/>
            </a:pPr>
            <a:r>
              <a:rPr lang="lt-LT">
                <a:solidFill>
                  <a:schemeClr val="dk1"/>
                </a:solidFill>
              </a:rPr>
              <a:t>12 klasė</a:t>
            </a:r>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9"/>
          <p:cNvSpPr txBox="1"/>
          <p:nvPr>
            <p:ph type="title"/>
          </p:nvPr>
        </p:nvSpPr>
        <p:spPr>
          <a:xfrm>
            <a:off x="311700" y="274300"/>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lt-LT"/>
              <a:t>Panagrinėkime supaprastintą eksperimentą</a:t>
            </a:r>
            <a:endParaRPr/>
          </a:p>
        </p:txBody>
      </p:sp>
      <p:sp>
        <p:nvSpPr>
          <p:cNvPr id="94" name="Google Shape;94;p9"/>
          <p:cNvSpPr txBox="1"/>
          <p:nvPr>
            <p:ph idx="1" type="body"/>
          </p:nvPr>
        </p:nvSpPr>
        <p:spPr>
          <a:xfrm>
            <a:off x="311700" y="768325"/>
            <a:ext cx="8591400" cy="3952500"/>
          </a:xfrm>
          <a:prstGeom prst="rect">
            <a:avLst/>
          </a:prstGeom>
          <a:noFill/>
          <a:ln>
            <a:noFill/>
          </a:ln>
        </p:spPr>
        <p:txBody>
          <a:bodyPr anchorCtr="0" anchor="t" bIns="91425" lIns="91425" spcFirstLastPara="1" rIns="91425" wrap="square" tIns="91425">
            <a:normAutofit fontScale="70000" lnSpcReduction="10000"/>
          </a:bodyPr>
          <a:lstStyle/>
          <a:p>
            <a:pPr indent="0" lvl="0" marL="0" rtl="0" algn="l">
              <a:lnSpc>
                <a:spcPct val="115000"/>
              </a:lnSpc>
              <a:spcBef>
                <a:spcPts val="0"/>
              </a:spcBef>
              <a:spcAft>
                <a:spcPts val="0"/>
              </a:spcAft>
              <a:buSzPct val="159999"/>
              <a:buNone/>
            </a:pPr>
            <a:r>
              <a:rPr lang="lt-LT">
                <a:solidFill>
                  <a:schemeClr val="dk1"/>
                </a:solidFill>
              </a:rPr>
              <a:t>Kalorimetre buvo sudegintas 2 g bulvių traškutis. Tarkime, kad degimo metu išsiskyrusią šilumą absorbavo 150,0 g vandens. Vandens temperatūra nuo 21,0 </a:t>
            </a:r>
            <a:r>
              <a:rPr baseline="30000" lang="lt-LT">
                <a:solidFill>
                  <a:schemeClr val="dk1"/>
                </a:solidFill>
              </a:rPr>
              <a:t>o </a:t>
            </a:r>
            <a:r>
              <a:rPr lang="lt-LT">
                <a:solidFill>
                  <a:schemeClr val="dk1"/>
                </a:solidFill>
              </a:rPr>
              <a:t>C pakilo iki 54,4 </a:t>
            </a:r>
            <a:r>
              <a:rPr baseline="30000" lang="lt-LT">
                <a:solidFill>
                  <a:schemeClr val="dk1"/>
                </a:solidFill>
              </a:rPr>
              <a:t>o </a:t>
            </a:r>
            <a:r>
              <a:rPr lang="lt-LT">
                <a:solidFill>
                  <a:schemeClr val="dk1"/>
                </a:solidFill>
              </a:rPr>
              <a:t>C. Apskaičiuokite bulvių traškučio energetinę vertė.</a:t>
            </a:r>
            <a:endParaRPr>
              <a:solidFill>
                <a:schemeClr val="dk1"/>
              </a:solidFill>
            </a:endParaRPr>
          </a:p>
          <a:p>
            <a:pPr indent="0" lvl="0" marL="114300" rtl="0" algn="l">
              <a:lnSpc>
                <a:spcPct val="115000"/>
              </a:lnSpc>
              <a:spcBef>
                <a:spcPts val="0"/>
              </a:spcBef>
              <a:spcAft>
                <a:spcPts val="0"/>
              </a:spcAft>
              <a:buSzPct val="144000"/>
              <a:buNone/>
            </a:pPr>
            <a:r>
              <a:rPr lang="lt-LT" sz="2000">
                <a:solidFill>
                  <a:schemeClr val="dk1"/>
                </a:solidFill>
              </a:rPr>
              <a:t>1. Apskaičiuojame reakcijos šilumą.</a:t>
            </a:r>
            <a:endParaRPr>
              <a:solidFill>
                <a:schemeClr val="dk1"/>
              </a:solidFill>
            </a:endParaRPr>
          </a:p>
          <a:p>
            <a:pPr indent="0" lvl="0" marL="114300" rtl="0" algn="ctr">
              <a:lnSpc>
                <a:spcPct val="115000"/>
              </a:lnSpc>
              <a:spcBef>
                <a:spcPts val="0"/>
              </a:spcBef>
              <a:spcAft>
                <a:spcPts val="0"/>
              </a:spcAft>
              <a:buSzPct val="144000"/>
              <a:buNone/>
            </a:pPr>
            <a:r>
              <a:rPr lang="lt-LT" sz="2000">
                <a:solidFill>
                  <a:schemeClr val="dk1"/>
                </a:solidFill>
              </a:rPr>
              <a:t>Q = m c ΔT</a:t>
            </a:r>
            <a:endParaRPr>
              <a:solidFill>
                <a:schemeClr val="dk1"/>
              </a:solidFill>
            </a:endParaRPr>
          </a:p>
          <a:p>
            <a:pPr indent="0" lvl="0" marL="114300" rtl="0" algn="l">
              <a:lnSpc>
                <a:spcPct val="115000"/>
              </a:lnSpc>
              <a:spcBef>
                <a:spcPts val="0"/>
              </a:spcBef>
              <a:spcAft>
                <a:spcPts val="0"/>
              </a:spcAft>
              <a:buSzPct val="144000"/>
              <a:buNone/>
            </a:pPr>
            <a:r>
              <a:rPr lang="lt-LT" sz="2000">
                <a:solidFill>
                  <a:schemeClr val="dk1"/>
                </a:solidFill>
              </a:rPr>
              <a:t>kur </a:t>
            </a:r>
            <a:r>
              <a:rPr i="1" lang="lt-LT" sz="2000">
                <a:solidFill>
                  <a:schemeClr val="dk1"/>
                </a:solidFill>
              </a:rPr>
              <a:t>m</a:t>
            </a:r>
            <a:r>
              <a:rPr lang="lt-LT" sz="2000">
                <a:solidFill>
                  <a:schemeClr val="dk1"/>
                </a:solidFill>
              </a:rPr>
              <a:t> – vandens masė, g</a:t>
            </a:r>
            <a:endParaRPr>
              <a:solidFill>
                <a:schemeClr val="dk1"/>
              </a:solidFill>
            </a:endParaRPr>
          </a:p>
          <a:p>
            <a:pPr indent="0" lvl="0" marL="114300" rtl="0" algn="l">
              <a:lnSpc>
                <a:spcPct val="115000"/>
              </a:lnSpc>
              <a:spcBef>
                <a:spcPts val="0"/>
              </a:spcBef>
              <a:spcAft>
                <a:spcPts val="0"/>
              </a:spcAft>
              <a:buSzPct val="144000"/>
              <a:buNone/>
            </a:pPr>
            <a:r>
              <a:rPr i="1" lang="lt-LT" sz="2000">
                <a:solidFill>
                  <a:schemeClr val="dk1"/>
                </a:solidFill>
              </a:rPr>
              <a:t>c</a:t>
            </a:r>
            <a:r>
              <a:rPr lang="lt-LT" sz="2000">
                <a:solidFill>
                  <a:schemeClr val="dk1"/>
                </a:solidFill>
              </a:rPr>
              <a:t> – vandens specifinė šiluminė talpa 4,18 J/(g K) </a:t>
            </a:r>
            <a:endParaRPr sz="2000">
              <a:solidFill>
                <a:schemeClr val="dk1"/>
              </a:solidFill>
            </a:endParaRPr>
          </a:p>
          <a:p>
            <a:pPr indent="0" lvl="0" marL="114300" rtl="0" algn="l">
              <a:lnSpc>
                <a:spcPct val="115000"/>
              </a:lnSpc>
              <a:spcBef>
                <a:spcPts val="0"/>
              </a:spcBef>
              <a:spcAft>
                <a:spcPts val="0"/>
              </a:spcAft>
              <a:buSzPct val="144000"/>
              <a:buNone/>
            </a:pPr>
            <a:r>
              <a:rPr lang="lt-LT" sz="2000">
                <a:solidFill>
                  <a:schemeClr val="dk1"/>
                </a:solidFill>
              </a:rPr>
              <a:t>Δ</a:t>
            </a:r>
            <a:r>
              <a:rPr i="1" lang="lt-LT" sz="2000">
                <a:solidFill>
                  <a:schemeClr val="dk1"/>
                </a:solidFill>
              </a:rPr>
              <a:t>T</a:t>
            </a:r>
            <a:r>
              <a:rPr lang="lt-LT" sz="2000">
                <a:solidFill>
                  <a:schemeClr val="dk1"/>
                </a:solidFill>
              </a:rPr>
              <a:t> – temperatūros pokytis, K</a:t>
            </a:r>
            <a:endParaRPr sz="2000">
              <a:solidFill>
                <a:schemeClr val="dk1"/>
              </a:solidFill>
            </a:endParaRPr>
          </a:p>
          <a:p>
            <a:pPr indent="0" lvl="0" marL="114300" rtl="0" algn="l">
              <a:lnSpc>
                <a:spcPct val="115000"/>
              </a:lnSpc>
              <a:spcBef>
                <a:spcPts val="0"/>
              </a:spcBef>
              <a:spcAft>
                <a:spcPts val="0"/>
              </a:spcAft>
              <a:buSzPct val="144000"/>
              <a:buNone/>
            </a:pPr>
            <a:r>
              <a:t/>
            </a:r>
            <a:endParaRPr sz="2000">
              <a:solidFill>
                <a:schemeClr val="dk1"/>
              </a:solidFill>
            </a:endParaRPr>
          </a:p>
          <a:p>
            <a:pPr indent="0" lvl="0" marL="114300" rtl="0" algn="ctr">
              <a:lnSpc>
                <a:spcPct val="115000"/>
              </a:lnSpc>
              <a:spcBef>
                <a:spcPts val="0"/>
              </a:spcBef>
              <a:spcAft>
                <a:spcPts val="0"/>
              </a:spcAft>
              <a:buSzPct val="144000"/>
              <a:buNone/>
            </a:pPr>
            <a:r>
              <a:rPr lang="lt-LT" sz="2000">
                <a:solidFill>
                  <a:schemeClr val="dk1"/>
                </a:solidFill>
              </a:rPr>
              <a:t>Q = 150,0 g x 4,18 J/(g K) x (54,4-21,0) K = 20,9 kJ </a:t>
            </a:r>
            <a:endParaRPr sz="2000">
              <a:solidFill>
                <a:schemeClr val="dk1"/>
              </a:solidFill>
            </a:endParaRPr>
          </a:p>
          <a:p>
            <a:pPr indent="0" lvl="0" marL="114300" rtl="0" algn="ctr">
              <a:lnSpc>
                <a:spcPct val="115000"/>
              </a:lnSpc>
              <a:spcBef>
                <a:spcPts val="0"/>
              </a:spcBef>
              <a:spcAft>
                <a:spcPts val="0"/>
              </a:spcAft>
              <a:buSzPct val="144000"/>
              <a:buNone/>
            </a:pPr>
            <a:r>
              <a:t/>
            </a:r>
            <a:endParaRPr sz="2000">
              <a:solidFill>
                <a:schemeClr val="dk1"/>
              </a:solidFill>
            </a:endParaRPr>
          </a:p>
          <a:p>
            <a:pPr indent="0" lvl="0" marL="114300" rtl="0" algn="l">
              <a:lnSpc>
                <a:spcPct val="115000"/>
              </a:lnSpc>
              <a:spcBef>
                <a:spcPts val="0"/>
              </a:spcBef>
              <a:spcAft>
                <a:spcPts val="0"/>
              </a:spcAft>
              <a:buSzPct val="144000"/>
              <a:buNone/>
            </a:pPr>
            <a:r>
              <a:rPr lang="lt-LT" sz="2000">
                <a:solidFill>
                  <a:schemeClr val="dk1"/>
                </a:solidFill>
              </a:rPr>
              <a:t>2. Gautą reakcijos šilumą konvertuojame į kcal. </a:t>
            </a:r>
            <a:endParaRPr>
              <a:solidFill>
                <a:schemeClr val="dk1"/>
              </a:solidFill>
            </a:endParaRPr>
          </a:p>
          <a:p>
            <a:pPr indent="0" lvl="0" marL="114300" rtl="0" algn="l">
              <a:lnSpc>
                <a:spcPct val="115000"/>
              </a:lnSpc>
              <a:spcBef>
                <a:spcPts val="0"/>
              </a:spcBef>
              <a:spcAft>
                <a:spcPts val="0"/>
              </a:spcAft>
              <a:buSzPct val="144000"/>
              <a:buNone/>
            </a:pPr>
            <a:r>
              <a:rPr lang="lt-LT" sz="2000">
                <a:solidFill>
                  <a:schemeClr val="dk1"/>
                </a:solidFill>
              </a:rPr>
              <a:t>1 kcal</a:t>
            </a:r>
            <a:r>
              <a:rPr lang="lt-LT" sz="2000">
                <a:solidFill>
                  <a:schemeClr val="dk1"/>
                </a:solidFill>
              </a:rPr>
              <a:t> = 4.184 kJ</a:t>
            </a:r>
            <a:endParaRPr sz="2000">
              <a:solidFill>
                <a:schemeClr val="dk1"/>
              </a:solidFill>
            </a:endParaRPr>
          </a:p>
          <a:p>
            <a:pPr indent="0" lvl="0" marL="114300" rtl="0" algn="l">
              <a:lnSpc>
                <a:spcPct val="115000"/>
              </a:lnSpc>
              <a:spcBef>
                <a:spcPts val="0"/>
              </a:spcBef>
              <a:spcAft>
                <a:spcPts val="0"/>
              </a:spcAft>
              <a:buSzPct val="144000"/>
              <a:buNone/>
            </a:pPr>
            <a:r>
              <a:rPr lang="lt-LT" sz="2000">
                <a:solidFill>
                  <a:schemeClr val="dk1"/>
                </a:solidFill>
              </a:rPr>
              <a:t>13,79/4,184 = 5,01 kcal.</a:t>
            </a:r>
            <a:endParaRPr>
              <a:solidFill>
                <a:schemeClr val="dk1"/>
              </a:solidFill>
            </a:endParaRPr>
          </a:p>
          <a:p>
            <a:pPr indent="0" lvl="0" marL="114300" rtl="0" algn="l">
              <a:lnSpc>
                <a:spcPct val="115000"/>
              </a:lnSpc>
              <a:spcBef>
                <a:spcPts val="0"/>
              </a:spcBef>
              <a:spcAft>
                <a:spcPts val="0"/>
              </a:spcAft>
              <a:buSzPct val="144000"/>
              <a:buNone/>
            </a:pPr>
            <a:r>
              <a:t/>
            </a:r>
            <a:endParaRPr sz="2000">
              <a:solidFill>
                <a:schemeClr val="dk1"/>
              </a:solidFill>
            </a:endParaRPr>
          </a:p>
          <a:p>
            <a:pPr indent="0" lvl="0" marL="114300" rtl="0" algn="l">
              <a:lnSpc>
                <a:spcPct val="115000"/>
              </a:lnSpc>
              <a:spcBef>
                <a:spcPts val="0"/>
              </a:spcBef>
              <a:spcAft>
                <a:spcPts val="0"/>
              </a:spcAft>
              <a:buSzPct val="144000"/>
              <a:buNone/>
            </a:pPr>
            <a:r>
              <a:rPr lang="lt-LT" sz="2000">
                <a:solidFill>
                  <a:schemeClr val="dk1"/>
                </a:solidFill>
              </a:rPr>
              <a:t>3. Apskaičiuojame, kiek kcal yra 1 grame bulvių traškučio. </a:t>
            </a:r>
            <a:endParaRPr>
              <a:solidFill>
                <a:schemeClr val="dk1"/>
              </a:solidFill>
            </a:endParaRPr>
          </a:p>
          <a:p>
            <a:pPr indent="0" lvl="0" marL="114300" rtl="0" algn="l">
              <a:lnSpc>
                <a:spcPct val="115000"/>
              </a:lnSpc>
              <a:spcBef>
                <a:spcPts val="0"/>
              </a:spcBef>
              <a:spcAft>
                <a:spcPts val="0"/>
              </a:spcAft>
              <a:buSzPct val="144000"/>
              <a:buNone/>
            </a:pPr>
            <a:r>
              <a:rPr lang="lt-LT" sz="2000">
                <a:solidFill>
                  <a:schemeClr val="dk1"/>
                </a:solidFill>
              </a:rPr>
              <a:t>5,01</a:t>
            </a:r>
            <a:r>
              <a:rPr lang="lt-LT" sz="2000">
                <a:solidFill>
                  <a:schemeClr val="dk1"/>
                </a:solidFill>
              </a:rPr>
              <a:t> kcal/2 g = 5,50 kcal/g</a:t>
            </a:r>
            <a:endParaRPr sz="2000">
              <a:solidFill>
                <a:schemeClr val="dk1"/>
              </a:solidFill>
            </a:endParaRPr>
          </a:p>
          <a:p>
            <a:pPr indent="0" lvl="0" marL="114300" rtl="0" algn="l">
              <a:lnSpc>
                <a:spcPct val="115000"/>
              </a:lnSpc>
              <a:spcBef>
                <a:spcPts val="0"/>
              </a:spcBef>
              <a:spcAft>
                <a:spcPts val="0"/>
              </a:spcAft>
              <a:buSzPct val="144000"/>
              <a:buNone/>
            </a:pPr>
            <a:r>
              <a:rPr lang="lt-LT" sz="2000"/>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g278d2942754_0_1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lt-LT"/>
              <a:t>Paskaičiuokite</a:t>
            </a:r>
            <a:endParaRPr/>
          </a:p>
        </p:txBody>
      </p:sp>
      <p:sp>
        <p:nvSpPr>
          <p:cNvPr id="100" name="Google Shape;100;g278d2942754_0_1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AutoNum type="arabicPeriod"/>
            </a:pPr>
            <a:r>
              <a:rPr lang="lt-LT">
                <a:solidFill>
                  <a:schemeClr val="dk1"/>
                </a:solidFill>
              </a:rPr>
              <a:t>Norėdami nustatyti zefyro energetinę vertę kcal, mokiniai degino 6 g zefyrų. Bandymo metu išsiskyrusi šiluma šildė 200 g vandens, kurio temperatūra bandymo pradžioje buvo 21 </a:t>
            </a:r>
            <a:r>
              <a:rPr baseline="30000" lang="lt-LT">
                <a:solidFill>
                  <a:schemeClr val="dk1"/>
                </a:solidFill>
              </a:rPr>
              <a:t>o</a:t>
            </a:r>
            <a:r>
              <a:rPr lang="lt-LT">
                <a:solidFill>
                  <a:schemeClr val="dk1"/>
                </a:solidFill>
              </a:rPr>
              <a:t>C, o pabaigoje - 48 </a:t>
            </a:r>
            <a:r>
              <a:rPr baseline="30000" lang="lt-LT">
                <a:solidFill>
                  <a:schemeClr val="dk1"/>
                </a:solidFill>
              </a:rPr>
              <a:t>o</a:t>
            </a:r>
            <a:r>
              <a:rPr lang="lt-LT">
                <a:solidFill>
                  <a:schemeClr val="dk1"/>
                </a:solidFill>
              </a:rPr>
              <a:t>C. Po bandymo liko 4,3 g zefyro. Apskaičiuokite zefyro energetinę vertę kcal/g. </a:t>
            </a:r>
            <a:endParaRPr>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1"/>
          <p:cNvSpPr txBox="1"/>
          <p:nvPr>
            <p:ph type="title"/>
          </p:nvPr>
        </p:nvSpPr>
        <p:spPr>
          <a:xfrm>
            <a:off x="311700" y="3648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lt-LT"/>
              <a:t>Energetinę produktų vertė kcal galima nustatyti ir žinant baltymų, riebalų, angliavandenių mases maisto produktuose. </a:t>
            </a:r>
            <a:endParaRPr/>
          </a:p>
        </p:txBody>
      </p:sp>
      <p:sp>
        <p:nvSpPr>
          <p:cNvPr id="106" name="Google Shape;106;p11"/>
          <p:cNvSpPr txBox="1"/>
          <p:nvPr>
            <p:ph idx="1" type="body"/>
          </p:nvPr>
        </p:nvSpPr>
        <p:spPr>
          <a:xfrm>
            <a:off x="311700" y="1618700"/>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lt-LT">
                <a:solidFill>
                  <a:schemeClr val="dk1"/>
                </a:solidFill>
              </a:rPr>
              <a:t>Maisto energetinės vertės apskaičiuojama pagal suvartojamų baltymų, angliavandenių ir riebalų kiekį: </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lt-LT">
                <a:solidFill>
                  <a:schemeClr val="dk1"/>
                </a:solidFill>
              </a:rPr>
              <a:t>Nustatykime</a:t>
            </a:r>
            <a:r>
              <a:rPr b="1" lang="lt-LT">
                <a:solidFill>
                  <a:schemeClr val="dk1"/>
                </a:solidFill>
              </a:rPr>
              <a:t> </a:t>
            </a:r>
            <a:r>
              <a:rPr lang="lt-LT">
                <a:solidFill>
                  <a:schemeClr val="dk1"/>
                </a:solidFill>
              </a:rPr>
              <a:t>baltymų, angliavandenių ir riebalų kiekį maisto produkte. Šią informaciją dažniausiai galima rasti ant maisto produkto etiketės.</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lt-LT">
                <a:solidFill>
                  <a:schemeClr val="dk1"/>
                </a:solidFill>
              </a:rPr>
              <a:t>Padauginkite baltymų, angliavandenių ir riebalų gramus iš atitinkamo kilokalorijų kiekio 1 gramui sudedamosios dalies:</a:t>
            </a:r>
            <a:endParaRPr>
              <a:solidFill>
                <a:schemeClr val="dk1"/>
              </a:solidFill>
            </a:endParaRPr>
          </a:p>
          <a:p>
            <a:pPr indent="-317500" lvl="1" marL="914400" rtl="0" algn="l">
              <a:lnSpc>
                <a:spcPct val="115000"/>
              </a:lnSpc>
              <a:spcBef>
                <a:spcPts val="0"/>
              </a:spcBef>
              <a:spcAft>
                <a:spcPts val="0"/>
              </a:spcAft>
              <a:buClr>
                <a:schemeClr val="dk1"/>
              </a:buClr>
              <a:buSzPts val="1400"/>
              <a:buChar char="○"/>
            </a:pPr>
            <a:r>
              <a:rPr lang="lt-LT">
                <a:solidFill>
                  <a:schemeClr val="dk1"/>
                </a:solidFill>
              </a:rPr>
              <a:t>Kilokalorijos iš angliavandenių = m(angliavandenių) g × 4 kcal</a:t>
            </a:r>
            <a:endParaRPr>
              <a:solidFill>
                <a:schemeClr val="dk1"/>
              </a:solidFill>
            </a:endParaRPr>
          </a:p>
          <a:p>
            <a:pPr indent="-317500" lvl="1" marL="914400" rtl="0" algn="l">
              <a:lnSpc>
                <a:spcPct val="115000"/>
              </a:lnSpc>
              <a:spcBef>
                <a:spcPts val="0"/>
              </a:spcBef>
              <a:spcAft>
                <a:spcPts val="0"/>
              </a:spcAft>
              <a:buClr>
                <a:schemeClr val="dk1"/>
              </a:buClr>
              <a:buSzPts val="1400"/>
              <a:buChar char="○"/>
            </a:pPr>
            <a:r>
              <a:rPr lang="lt-LT">
                <a:solidFill>
                  <a:schemeClr val="dk1"/>
                </a:solidFill>
              </a:rPr>
              <a:t>Kilokalorijos iš baltymų = m(baltymų) g × 4 </a:t>
            </a:r>
            <a:endParaRPr>
              <a:solidFill>
                <a:schemeClr val="dk1"/>
              </a:solidFill>
            </a:endParaRPr>
          </a:p>
          <a:p>
            <a:pPr indent="-317500" lvl="1" marL="914400" rtl="0" algn="l">
              <a:lnSpc>
                <a:spcPct val="115000"/>
              </a:lnSpc>
              <a:spcBef>
                <a:spcPts val="0"/>
              </a:spcBef>
              <a:spcAft>
                <a:spcPts val="0"/>
              </a:spcAft>
              <a:buClr>
                <a:schemeClr val="dk1"/>
              </a:buClr>
              <a:buSzPts val="1400"/>
              <a:buChar char="○"/>
            </a:pPr>
            <a:r>
              <a:rPr lang="lt-LT">
                <a:solidFill>
                  <a:schemeClr val="dk1"/>
                </a:solidFill>
              </a:rPr>
              <a:t>Kilokalorijos iš riebalų = (riebalų) g × 9</a:t>
            </a:r>
            <a:endParaRPr>
              <a:solidFill>
                <a:schemeClr val="dk1"/>
              </a:solidFill>
            </a:endParaRPr>
          </a:p>
          <a:p>
            <a:pPr indent="-228600" lvl="0" marL="457200" rtl="0" algn="l">
              <a:lnSpc>
                <a:spcPct val="115000"/>
              </a:lnSpc>
              <a:spcBef>
                <a:spcPts val="0"/>
              </a:spcBef>
              <a:spcAft>
                <a:spcPts val="0"/>
              </a:spcAft>
              <a:buSzPts val="18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g278dc277951_0_0"/>
          <p:cNvSpPr txBox="1"/>
          <p:nvPr>
            <p:ph idx="1" type="body"/>
          </p:nvPr>
        </p:nvSpPr>
        <p:spPr>
          <a:xfrm>
            <a:off x="311700" y="167300"/>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lt-LT"/>
              <a:t>2020 pakartotinė sesija</a:t>
            </a:r>
            <a:r>
              <a:rPr lang="lt-LT"/>
              <a:t> </a:t>
            </a:r>
            <a:endParaRPr/>
          </a:p>
          <a:p>
            <a:pPr indent="-228600" lvl="0" marL="457200" rtl="0" algn="l">
              <a:lnSpc>
                <a:spcPct val="115000"/>
              </a:lnSpc>
              <a:spcBef>
                <a:spcPts val="0"/>
              </a:spcBef>
              <a:spcAft>
                <a:spcPts val="0"/>
              </a:spcAft>
              <a:buSzPts val="1800"/>
              <a:buNone/>
            </a:pPr>
            <a:r>
              <a:t/>
            </a:r>
            <a:endParaRPr/>
          </a:p>
        </p:txBody>
      </p:sp>
      <p:pic>
        <p:nvPicPr>
          <p:cNvPr id="112" name="Google Shape;112;g278dc277951_0_0"/>
          <p:cNvPicPr preferRelativeResize="0"/>
          <p:nvPr/>
        </p:nvPicPr>
        <p:blipFill>
          <a:blip r:embed="rId3">
            <a:alphaModFix/>
          </a:blip>
          <a:stretch>
            <a:fillRect/>
          </a:stretch>
        </p:blipFill>
        <p:spPr>
          <a:xfrm>
            <a:off x="710225" y="551699"/>
            <a:ext cx="7951374" cy="42005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lt-LT"/>
              <a:t>Nuorodos pamokai</a:t>
            </a:r>
            <a:endParaRPr/>
          </a:p>
        </p:txBody>
      </p:sp>
      <p:sp>
        <p:nvSpPr>
          <p:cNvPr id="118" name="Google Shape;118;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Clr>
                <a:schemeClr val="dk1"/>
              </a:buClr>
              <a:buSzPts val="1800"/>
              <a:buChar char="●"/>
            </a:pPr>
            <a:r>
              <a:rPr lang="lt-LT" u="sng">
                <a:solidFill>
                  <a:schemeClr val="dk1"/>
                </a:solidFill>
                <a:hlinkClick r:id="rId3">
                  <a:extLst>
                    <a:ext uri="{A12FA001-AC4F-418D-AE19-62706E023703}">
                      <ahyp:hlinkClr val="tx"/>
                    </a:ext>
                  </a:extLst>
                </a:hlinkClick>
              </a:rPr>
              <a:t>https://www.kalorijos.lt/</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lt-LT">
                <a:solidFill>
                  <a:schemeClr val="dk1"/>
                </a:solidFill>
              </a:rPr>
              <a:t>Surinkti informaciją apie energijos poreikį įvairioms veikloms.</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lt-LT">
                <a:solidFill>
                  <a:schemeClr val="dk1"/>
                </a:solidFill>
              </a:rPr>
              <a:t>Pakalbėkite su mokiniais apie tai, kaip sveika mityba gali padėti patenkinti organizmo energijos poreikį.</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lt-LT">
                <a:solidFill>
                  <a:schemeClr val="dk1"/>
                </a:solidFill>
              </a:rPr>
              <a:t>Mokiniai gali </a:t>
            </a:r>
            <a:r>
              <a:rPr lang="lt-LT">
                <a:solidFill>
                  <a:schemeClr val="dk1"/>
                </a:solidFill>
              </a:rPr>
              <a:t>apskaičiuoti</a:t>
            </a:r>
            <a:r>
              <a:rPr lang="lt-LT">
                <a:solidFill>
                  <a:schemeClr val="dk1"/>
                </a:solidFill>
              </a:rPr>
              <a:t> savo raciono kalorijų kiekį. </a:t>
            </a:r>
            <a:endParaRPr>
              <a:solidFill>
                <a:schemeClr val="dk1"/>
              </a:solidFill>
            </a:endParaRPr>
          </a:p>
          <a:p>
            <a:pPr indent="0" lvl="0" marL="457200" rtl="0" algn="l">
              <a:lnSpc>
                <a:spcPct val="115000"/>
              </a:lnSpc>
              <a:spcBef>
                <a:spcPts val="0"/>
              </a:spcBef>
              <a:spcAft>
                <a:spcPts val="0"/>
              </a:spcAft>
              <a:buNone/>
            </a:pPr>
            <a:r>
              <a:t/>
            </a:r>
            <a:endParaRPr/>
          </a:p>
          <a:p>
            <a:pPr indent="0" lvl="0" marL="0" rtl="0" algn="l">
              <a:lnSpc>
                <a:spcPct val="115000"/>
              </a:lnSpc>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 name="Shape 45"/>
        <p:cNvGrpSpPr/>
        <p:nvPr/>
      </p:nvGrpSpPr>
      <p:grpSpPr>
        <a:xfrm>
          <a:off x="0" y="0"/>
          <a:ext cx="0" cy="0"/>
          <a:chOff x="0" y="0"/>
          <a:chExt cx="0" cy="0"/>
        </a:xfrm>
      </p:grpSpPr>
      <p:sp>
        <p:nvSpPr>
          <p:cNvPr id="46" name="Google Shape;46;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lt-LT"/>
              <a:t>Tikslas ir sėkmės kriterijai</a:t>
            </a:r>
            <a:endParaRPr/>
          </a:p>
        </p:txBody>
      </p:sp>
      <p:sp>
        <p:nvSpPr>
          <p:cNvPr id="47" name="Google Shape;47;p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Clr>
                <a:schemeClr val="dk1"/>
              </a:buClr>
              <a:buSzPts val="1800"/>
              <a:buChar char="●"/>
            </a:pPr>
            <a:r>
              <a:rPr lang="lt-LT">
                <a:solidFill>
                  <a:schemeClr val="dk1"/>
                </a:solidFill>
              </a:rPr>
              <a:t>Analizuojant maisto produktų sudėtį apskaičiuoti jo energines vertes.</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lt-LT">
                <a:solidFill>
                  <a:schemeClr val="dk1"/>
                </a:solidFill>
              </a:rPr>
              <a:t>Susipažinti su paros energijos (maisto) poreikiu žmogui. </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lt-LT">
                <a:solidFill>
                  <a:schemeClr val="dk1"/>
                </a:solidFill>
              </a:rPr>
              <a:t>Apskaičiuoti energijos kiekį, kuris gaunamas iš maisto produktų.</a:t>
            </a:r>
            <a:endParaRPr>
              <a:solidFill>
                <a:schemeClr val="dk1"/>
              </a:solidFill>
            </a:endParaRPr>
          </a:p>
          <a:p>
            <a:pPr indent="-228600" lvl="0" marL="457200" rtl="0" algn="l">
              <a:lnSpc>
                <a:spcPct val="115000"/>
              </a:lnSpc>
              <a:spcBef>
                <a:spcPts val="0"/>
              </a:spcBef>
              <a:spcAft>
                <a:spcPts val="0"/>
              </a:spcAft>
              <a:buSzPts val="1800"/>
              <a:buNone/>
            </a:pPr>
            <a:r>
              <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lt-LT">
                <a:solidFill>
                  <a:schemeClr val="dk1"/>
                </a:solidFill>
              </a:rPr>
              <a:t>Mokiniai žino, kurios yra svarbiausios su maistu gaunamos medžiagos.</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lt-LT">
                <a:solidFill>
                  <a:schemeClr val="dk1"/>
                </a:solidFill>
              </a:rPr>
              <a:t>Supranta, kad organizmas skaidydamas maisto medžiagas, gauna energijos.</a:t>
            </a:r>
            <a:endParaRPr>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sp>
        <p:nvSpPr>
          <p:cNvPr id="52" name="Google Shape;52;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Clr>
                <a:schemeClr val="dk1"/>
              </a:buClr>
              <a:buSzPts val="1800"/>
              <a:buChar char="●"/>
            </a:pPr>
            <a:r>
              <a:rPr b="1" lang="lt-LT">
                <a:solidFill>
                  <a:schemeClr val="dk1"/>
                </a:solidFill>
              </a:rPr>
              <a:t>Energija organizmui ir jos svarba:</a:t>
            </a:r>
            <a:r>
              <a:rPr lang="lt-LT">
                <a:solidFill>
                  <a:schemeClr val="dk1"/>
                </a:solidFill>
              </a:rPr>
              <a:t> Energija yra fizinės veiklos galimybė, kuri mūsų organizmui leidžia vykdyti visas funkcijas – nuo kvėpavimo iki mąstymo. Kiekvienas judesys, ląstelės veikla ir netgi vidaus organų funkcijos reikalauja energijos. Ji yra mūsų organizmo "kuras", kuris užtikrina mūsų gyvybinį veikimą.</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b="1" lang="lt-LT">
                <a:solidFill>
                  <a:schemeClr val="dk1"/>
                </a:solidFill>
              </a:rPr>
              <a:t>Kalorijos kaip matavimo vienetas:</a:t>
            </a:r>
            <a:r>
              <a:rPr lang="lt-LT">
                <a:solidFill>
                  <a:schemeClr val="dk1"/>
                </a:solidFill>
              </a:rPr>
              <a:t> Kalorija yra matavimo vienetas, skirtas išreikšti maisto ir gėrimų energinę vertę. Tai yra energijos kiekis, kurį organizmas gali gauti iš maisto ir panaudoti įvairioms funkcijoms. Kiekvienas maisto komponentas suteikia tam tikrą kiekį kalorijų.</a:t>
            </a:r>
            <a:endParaRPr>
              <a:solidFill>
                <a:schemeClr val="dk1"/>
              </a:solidFill>
            </a:endParaRPr>
          </a:p>
          <a:p>
            <a:pPr indent="-228600" lvl="0" marL="457200" rtl="0" algn="l">
              <a:lnSpc>
                <a:spcPct val="115000"/>
              </a:lnSpc>
              <a:spcBef>
                <a:spcPts val="0"/>
              </a:spcBef>
              <a:spcAft>
                <a:spcPts val="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sp>
        <p:nvSpPr>
          <p:cNvPr id="57" name="Google Shape;57;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lt-LT"/>
              <a:t>Pagrindiniai energijos šaltiniai. Baltymai</a:t>
            </a:r>
            <a:endParaRPr/>
          </a:p>
        </p:txBody>
      </p:sp>
      <p:sp>
        <p:nvSpPr>
          <p:cNvPr id="58" name="Google Shape;58;p4"/>
          <p:cNvSpPr txBox="1"/>
          <p:nvPr>
            <p:ph idx="1" type="body"/>
          </p:nvPr>
        </p:nvSpPr>
        <p:spPr>
          <a:xfrm>
            <a:off x="237000" y="1579325"/>
            <a:ext cx="8520600" cy="3416400"/>
          </a:xfrm>
          <a:prstGeom prst="rect">
            <a:avLst/>
          </a:prstGeom>
          <a:noFill/>
          <a:ln>
            <a:noFill/>
          </a:ln>
        </p:spPr>
        <p:txBody>
          <a:bodyPr anchorCtr="0" anchor="t" bIns="91425" lIns="91425" spcFirstLastPara="1" rIns="91425" wrap="square" tIns="91425">
            <a:normAutofit/>
          </a:bodyPr>
          <a:lstStyle/>
          <a:p>
            <a:pPr indent="0" lvl="0" marL="114300" rtl="0" algn="just">
              <a:lnSpc>
                <a:spcPct val="115000"/>
              </a:lnSpc>
              <a:spcBef>
                <a:spcPts val="0"/>
              </a:spcBef>
              <a:spcAft>
                <a:spcPts val="0"/>
              </a:spcAft>
              <a:buSzPts val="1800"/>
              <a:buNone/>
            </a:pPr>
            <a:r>
              <a:rPr b="1" lang="lt-LT">
                <a:solidFill>
                  <a:schemeClr val="dk1"/>
                </a:solidFill>
              </a:rPr>
              <a:t>Baltymai </a:t>
            </a:r>
            <a:r>
              <a:rPr lang="lt-LT">
                <a:solidFill>
                  <a:schemeClr val="dk1"/>
                </a:solidFill>
              </a:rPr>
              <a:t>-</a:t>
            </a:r>
            <a:r>
              <a:rPr b="1" lang="lt-LT">
                <a:solidFill>
                  <a:schemeClr val="dk1"/>
                </a:solidFill>
              </a:rPr>
              <a:t> </a:t>
            </a:r>
            <a:r>
              <a:rPr lang="lt-LT">
                <a:solidFill>
                  <a:schemeClr val="dk1"/>
                </a:solidFill>
              </a:rPr>
              <a:t>tai yra organizmo statybinė medžiaga ir naudojami ląstelės atstatymui ir augimui. </a:t>
            </a:r>
            <a:endParaRPr>
              <a:solidFill>
                <a:schemeClr val="dk1"/>
              </a:solidFill>
            </a:endParaRPr>
          </a:p>
          <a:p>
            <a:pPr indent="0" lvl="0" marL="114300" rtl="0" algn="just">
              <a:lnSpc>
                <a:spcPct val="115000"/>
              </a:lnSpc>
              <a:spcBef>
                <a:spcPts val="0"/>
              </a:spcBef>
              <a:spcAft>
                <a:spcPts val="0"/>
              </a:spcAft>
              <a:buSzPts val="1800"/>
              <a:buNone/>
            </a:pPr>
            <a:r>
              <a:rPr lang="lt-LT">
                <a:solidFill>
                  <a:schemeClr val="dk1"/>
                </a:solidFill>
              </a:rPr>
              <a:t>Tačiau, jei organizmas neturi pakankamai angliavandenių ar riebalų kaip energijos šaltinio, baltymai gali būti paversti energija. </a:t>
            </a:r>
            <a:r>
              <a:rPr lang="lt-LT">
                <a:solidFill>
                  <a:schemeClr val="dk1"/>
                </a:solidFill>
                <a:highlight>
                  <a:srgbClr val="FBFBFB"/>
                </a:highlight>
              </a:rPr>
              <a:t>Baltymams skylant gauta energija sudaro 10–15 proc. visos per parą organizmo sunaudotos energijos (oksiduojantis 1 g baltymų išsiskiria apie 4 kcal).</a:t>
            </a: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lt-LT"/>
              <a:t>Pagrindiniai energijos šaltiniai. Riebalai</a:t>
            </a:r>
            <a:endParaRPr/>
          </a:p>
        </p:txBody>
      </p:sp>
      <p:sp>
        <p:nvSpPr>
          <p:cNvPr id="64" name="Google Shape;64;p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114300" rtl="0" algn="l">
              <a:lnSpc>
                <a:spcPct val="115000"/>
              </a:lnSpc>
              <a:spcBef>
                <a:spcPts val="0"/>
              </a:spcBef>
              <a:spcAft>
                <a:spcPts val="0"/>
              </a:spcAft>
              <a:buSzPts val="1800"/>
              <a:buNone/>
            </a:pPr>
            <a:r>
              <a:t/>
            </a:r>
            <a:endParaRPr b="1">
              <a:solidFill>
                <a:schemeClr val="dk1"/>
              </a:solidFill>
            </a:endParaRPr>
          </a:p>
          <a:p>
            <a:pPr indent="0" lvl="0" marL="457200" rtl="0" algn="l">
              <a:lnSpc>
                <a:spcPct val="115000"/>
              </a:lnSpc>
              <a:spcBef>
                <a:spcPts val="0"/>
              </a:spcBef>
              <a:spcAft>
                <a:spcPts val="0"/>
              </a:spcAft>
              <a:buNone/>
            </a:pPr>
            <a:r>
              <a:rPr b="1" lang="lt-LT">
                <a:solidFill>
                  <a:schemeClr val="dk1"/>
                </a:solidFill>
                <a:highlight>
                  <a:srgbClr val="FFFFFF"/>
                </a:highlight>
              </a:rPr>
              <a:t>Riebalai </a:t>
            </a:r>
            <a:r>
              <a:rPr lang="lt-LT">
                <a:solidFill>
                  <a:schemeClr val="dk1"/>
                </a:solidFill>
                <a:highlight>
                  <a:srgbClr val="FFFFFF"/>
                </a:highlight>
              </a:rPr>
              <a:t>yra svarbi subalansuotos mitybos dalis, reikalinga augimui, fiziniam aktyvumui, vystymuisi ir riebaluose tirpių vitaminų A, D, E, K įsisavinimui. </a:t>
            </a:r>
            <a:endParaRPr>
              <a:solidFill>
                <a:schemeClr val="dk1"/>
              </a:solidFill>
            </a:endParaRPr>
          </a:p>
          <a:p>
            <a:pPr indent="0" lvl="0" marL="457200" rtl="0" algn="l">
              <a:lnSpc>
                <a:spcPct val="115000"/>
              </a:lnSpc>
              <a:spcBef>
                <a:spcPts val="0"/>
              </a:spcBef>
              <a:spcAft>
                <a:spcPts val="0"/>
              </a:spcAft>
              <a:buNone/>
            </a:pPr>
            <a:r>
              <a:rPr lang="lt-LT">
                <a:solidFill>
                  <a:schemeClr val="dk1"/>
                </a:solidFill>
              </a:rPr>
              <a:t>Jie padeda organizmui saugoti energiją ir yra svarbūs ląstelių struktūroms bei hormonų gamybai. </a:t>
            </a:r>
            <a:endParaRPr>
              <a:solidFill>
                <a:schemeClr val="dk1"/>
              </a:solidFill>
            </a:endParaRPr>
          </a:p>
          <a:p>
            <a:pPr indent="0" lvl="0" marL="457200" rtl="0" algn="l">
              <a:lnSpc>
                <a:spcPct val="115000"/>
              </a:lnSpc>
              <a:spcBef>
                <a:spcPts val="0"/>
              </a:spcBef>
              <a:spcAft>
                <a:spcPts val="0"/>
              </a:spcAft>
              <a:buNone/>
            </a:pPr>
            <a:r>
              <a:rPr lang="lt-LT">
                <a:solidFill>
                  <a:schemeClr val="dk1"/>
                </a:solidFill>
                <a:highlight>
                  <a:srgbClr val="FBFBFB"/>
                </a:highlight>
              </a:rPr>
              <a:t>Riebalai yra organizmo energijos pagrindinis šaltinis, kuris teikia daugiausia kalorijų. Skaidant 1 gramą riebalų išsiskiria 9 kcal energijos. </a:t>
            </a:r>
            <a:endParaRPr>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lt-LT"/>
              <a:t>Pagrindiniai energijos šaltiniai. Angliavandeniai</a:t>
            </a:r>
            <a:endParaRPr/>
          </a:p>
        </p:txBody>
      </p:sp>
      <p:sp>
        <p:nvSpPr>
          <p:cNvPr id="70" name="Google Shape;70;p6"/>
          <p:cNvSpPr txBox="1"/>
          <p:nvPr>
            <p:ph idx="1" type="body"/>
          </p:nvPr>
        </p:nvSpPr>
        <p:spPr>
          <a:xfrm>
            <a:off x="311700" y="1568650"/>
            <a:ext cx="8520600" cy="3416400"/>
          </a:xfrm>
          <a:prstGeom prst="rect">
            <a:avLst/>
          </a:prstGeom>
          <a:noFill/>
          <a:ln>
            <a:noFill/>
          </a:ln>
        </p:spPr>
        <p:txBody>
          <a:bodyPr anchorCtr="0" anchor="t" bIns="91425" lIns="91425" spcFirstLastPara="1" rIns="91425" wrap="square" tIns="91425">
            <a:normAutofit/>
          </a:bodyPr>
          <a:lstStyle/>
          <a:p>
            <a:pPr indent="0" lvl="0" marL="457200" rtl="0" algn="just">
              <a:lnSpc>
                <a:spcPct val="115000"/>
              </a:lnSpc>
              <a:spcBef>
                <a:spcPts val="0"/>
              </a:spcBef>
              <a:spcAft>
                <a:spcPts val="0"/>
              </a:spcAft>
              <a:buNone/>
            </a:pPr>
            <a:r>
              <a:rPr b="1" lang="lt-LT">
                <a:solidFill>
                  <a:schemeClr val="dk1"/>
                </a:solidFill>
              </a:rPr>
              <a:t>Angliavandeniai</a:t>
            </a:r>
            <a:r>
              <a:rPr lang="lt-LT">
                <a:solidFill>
                  <a:schemeClr val="dk1"/>
                </a:solidFill>
              </a:rPr>
              <a:t> yra greitas ir pagrindinis organizmo energijos šaltinis. Jie skyla į gliukozę, kuri mūsų organizme naudojama kaip kuro šaltinis. 1 gramas angliavandeniai suteikia  4 kcal energijos.</a:t>
            </a:r>
            <a:endParaRPr>
              <a:solidFill>
                <a:schemeClr val="dk1"/>
              </a:solidFill>
            </a:endParaRPr>
          </a:p>
          <a:p>
            <a:pPr indent="-228600" lvl="0" marL="457200" rtl="0" algn="l">
              <a:lnSpc>
                <a:spcPct val="115000"/>
              </a:lnSpc>
              <a:spcBef>
                <a:spcPts val="0"/>
              </a:spcBef>
              <a:spcAft>
                <a:spcPts val="0"/>
              </a:spcAft>
              <a:buSzPts val="1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g278d2942754_0_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292100" marR="292100" rtl="0" algn="ctr">
              <a:lnSpc>
                <a:spcPct val="120000"/>
              </a:lnSpc>
              <a:spcBef>
                <a:spcPts val="400"/>
              </a:spcBef>
              <a:spcAft>
                <a:spcPts val="0"/>
              </a:spcAft>
              <a:buClr>
                <a:schemeClr val="dk1"/>
              </a:buClr>
              <a:buSzPct val="38521"/>
              <a:buFont typeface="Arial"/>
              <a:buNone/>
            </a:pPr>
            <a:r>
              <a:rPr b="1" lang="lt-LT" sz="2855">
                <a:highlight>
                  <a:srgbClr val="FBFBFB"/>
                </a:highlight>
              </a:rPr>
              <a:t>Maisto produktų energetinė vertė</a:t>
            </a:r>
            <a:endParaRPr b="1" sz="2855">
              <a:highlight>
                <a:srgbClr val="FBFBFB"/>
              </a:highlight>
            </a:endParaRPr>
          </a:p>
          <a:p>
            <a:pPr indent="0" lvl="0" marL="0" rtl="0" algn="l">
              <a:spcBef>
                <a:spcPts val="1500"/>
              </a:spcBef>
              <a:spcAft>
                <a:spcPts val="0"/>
              </a:spcAft>
              <a:buNone/>
            </a:pPr>
            <a:r>
              <a:t/>
            </a:r>
            <a:endParaRPr/>
          </a:p>
        </p:txBody>
      </p:sp>
      <p:sp>
        <p:nvSpPr>
          <p:cNvPr id="76" name="Google Shape;76;g278d2942754_0_3"/>
          <p:cNvSpPr txBox="1"/>
          <p:nvPr>
            <p:ph idx="1" type="body"/>
          </p:nvPr>
        </p:nvSpPr>
        <p:spPr>
          <a:xfrm>
            <a:off x="311700" y="116315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lt-LT">
                <a:solidFill>
                  <a:schemeClr val="dk1"/>
                </a:solidFill>
                <a:highlight>
                  <a:srgbClr val="FBFBFB"/>
                </a:highlight>
              </a:rPr>
              <a:t>Maisto produktų </a:t>
            </a:r>
            <a:r>
              <a:rPr lang="lt-LT">
                <a:solidFill>
                  <a:schemeClr val="dk1"/>
                </a:solidFill>
                <a:highlight>
                  <a:srgbClr val="FBFBFB"/>
                </a:highlight>
              </a:rPr>
              <a:t>energetinė</a:t>
            </a:r>
            <a:r>
              <a:rPr lang="lt-LT">
                <a:solidFill>
                  <a:schemeClr val="dk1"/>
                </a:solidFill>
                <a:highlight>
                  <a:srgbClr val="FBFBFB"/>
                </a:highlight>
              </a:rPr>
              <a:t> vertė reiškiama kilodžauliais (kJ) arba kilokalorijomis (kcal) dažniausiai 100 gramų produkto. Atsižvelgiant į amžių, lytį, darbo pobūdį, klimato sąlygas žmogui per parą reikia 2100–2800 kJ energijos. Maisto produktų energija apskaičiuojama pagal jų sudedamųjų dalių (angliavandenių, baltymų, riebalų) kiekį ir energinę vertę.</a:t>
            </a:r>
            <a:r>
              <a:rPr lang="lt-LT" sz="1500">
                <a:solidFill>
                  <a:schemeClr val="dk1"/>
                </a:solidFill>
                <a:highlight>
                  <a:srgbClr val="FBFBFB"/>
                </a:highlight>
              </a:rPr>
              <a:t> </a:t>
            </a:r>
            <a:endParaRPr sz="1500">
              <a:solidFill>
                <a:schemeClr val="dk1"/>
              </a:solidFill>
              <a:highlight>
                <a:srgbClr val="FBFBFB"/>
              </a:highlight>
            </a:endParaRPr>
          </a:p>
          <a:p>
            <a:pPr indent="0" lvl="0" marL="0" rtl="0" algn="l">
              <a:spcBef>
                <a:spcPts val="0"/>
              </a:spcBef>
              <a:spcAft>
                <a:spcPts val="0"/>
              </a:spcAft>
              <a:buNone/>
            </a:pPr>
            <a:r>
              <a:t/>
            </a:r>
            <a:endParaRPr sz="1500">
              <a:solidFill>
                <a:schemeClr val="dk1"/>
              </a:solidFill>
              <a:highlight>
                <a:srgbClr val="FBFBFB"/>
              </a:highlight>
            </a:endParaRPr>
          </a:p>
          <a:p>
            <a:pPr indent="0" lvl="0" marL="0" rtl="0" algn="l">
              <a:spcBef>
                <a:spcPts val="0"/>
              </a:spcBef>
              <a:spcAft>
                <a:spcPts val="0"/>
              </a:spcAft>
              <a:buNone/>
            </a:pPr>
            <a:r>
              <a:rPr lang="lt-LT">
                <a:solidFill>
                  <a:srgbClr val="0000FF"/>
                </a:solidFill>
                <a:highlight>
                  <a:srgbClr val="FBFBFB"/>
                </a:highlight>
              </a:rPr>
              <a:t>1 kcal = 4,184 kJ</a:t>
            </a:r>
            <a:endParaRPr>
              <a:solidFill>
                <a:srgbClr val="0000FF"/>
              </a:solidFill>
              <a:highlight>
                <a:srgbClr val="FBFBFB"/>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lt-LT"/>
              <a:t>Kalorimetrinė bomba</a:t>
            </a:r>
            <a:endParaRPr/>
          </a:p>
        </p:txBody>
      </p:sp>
      <p:pic>
        <p:nvPicPr>
          <p:cNvPr id="82" name="Google Shape;82;p7"/>
          <p:cNvPicPr preferRelativeResize="0"/>
          <p:nvPr/>
        </p:nvPicPr>
        <p:blipFill rotWithShape="1">
          <a:blip r:embed="rId3">
            <a:alphaModFix/>
          </a:blip>
          <a:srcRect b="0" l="0" r="0" t="0"/>
          <a:stretch/>
        </p:blipFill>
        <p:spPr>
          <a:xfrm>
            <a:off x="2795975" y="1124122"/>
            <a:ext cx="3552050" cy="385780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lt-LT"/>
              <a:t>Maisto produktų energinės vertės nustatymas</a:t>
            </a:r>
            <a:endParaRPr/>
          </a:p>
        </p:txBody>
      </p:sp>
      <p:sp>
        <p:nvSpPr>
          <p:cNvPr id="88" name="Google Shape;88;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just">
              <a:lnSpc>
                <a:spcPct val="115000"/>
              </a:lnSpc>
              <a:spcBef>
                <a:spcPts val="0"/>
              </a:spcBef>
              <a:spcAft>
                <a:spcPts val="0"/>
              </a:spcAft>
              <a:buClr>
                <a:schemeClr val="dk1"/>
              </a:buClr>
              <a:buSzPts val="1800"/>
              <a:buChar char="●"/>
            </a:pPr>
            <a:r>
              <a:rPr lang="lt-LT">
                <a:solidFill>
                  <a:schemeClr val="dk1"/>
                </a:solidFill>
              </a:rPr>
              <a:t>Naudojant kalorimetrinę bombą atliekami eksperimentai nustatyti maisto produktų energetinę vertę. </a:t>
            </a:r>
            <a:endParaRPr>
              <a:solidFill>
                <a:schemeClr val="dk1"/>
              </a:solidFill>
            </a:endParaRPr>
          </a:p>
          <a:p>
            <a:pPr indent="-342900" lvl="0" marL="457200" rtl="0" algn="just">
              <a:lnSpc>
                <a:spcPct val="115000"/>
              </a:lnSpc>
              <a:spcBef>
                <a:spcPts val="0"/>
              </a:spcBef>
              <a:spcAft>
                <a:spcPts val="0"/>
              </a:spcAft>
              <a:buClr>
                <a:schemeClr val="dk1"/>
              </a:buClr>
              <a:buSzPts val="1800"/>
              <a:buChar char="●"/>
            </a:pPr>
            <a:r>
              <a:rPr lang="lt-LT">
                <a:solidFill>
                  <a:schemeClr val="dk1"/>
                </a:solidFill>
              </a:rPr>
              <a:t>Padegus, </a:t>
            </a:r>
            <a:r>
              <a:rPr lang="lt-LT">
                <a:solidFill>
                  <a:schemeClr val="dk1"/>
                </a:solidFill>
              </a:rPr>
              <a:t>kalorimetrinėje</a:t>
            </a:r>
            <a:r>
              <a:rPr lang="lt-LT">
                <a:solidFill>
                  <a:schemeClr val="dk1"/>
                </a:solidFill>
              </a:rPr>
              <a:t> bomboje esantį, maisto produkto </a:t>
            </a:r>
            <a:r>
              <a:rPr lang="lt-LT">
                <a:solidFill>
                  <a:schemeClr val="dk1"/>
                </a:solidFill>
              </a:rPr>
              <a:t>mėginį</a:t>
            </a:r>
            <a:r>
              <a:rPr lang="lt-LT">
                <a:solidFill>
                  <a:schemeClr val="dk1"/>
                </a:solidFill>
              </a:rPr>
              <a:t> išsiskiria šiluma, kuri šildo kalorimetre esantį vandenį.  </a:t>
            </a:r>
            <a:endParaRPr>
              <a:solidFill>
                <a:schemeClr val="dk1"/>
              </a:solidFill>
            </a:endParaRPr>
          </a:p>
          <a:p>
            <a:pPr indent="-342900" lvl="0" marL="457200" rtl="0" algn="just">
              <a:lnSpc>
                <a:spcPct val="115000"/>
              </a:lnSpc>
              <a:spcBef>
                <a:spcPts val="0"/>
              </a:spcBef>
              <a:spcAft>
                <a:spcPts val="0"/>
              </a:spcAft>
              <a:buClr>
                <a:schemeClr val="dk1"/>
              </a:buClr>
              <a:buSzPts val="1800"/>
              <a:buChar char="●"/>
            </a:pPr>
            <a:r>
              <a:rPr lang="lt-LT">
                <a:solidFill>
                  <a:schemeClr val="dk1"/>
                </a:solidFill>
              </a:rPr>
              <a:t>Pagal vandens temperatūros pokytį galime apskaičiuoti išsiskyrusios šilumos kiekį. </a:t>
            </a:r>
            <a:endParaRPr>
              <a:solidFill>
                <a:schemeClr val="dk1"/>
              </a:solidFill>
            </a:endParaRPr>
          </a:p>
          <a:p>
            <a:pPr indent="-342900" lvl="0" marL="457200" rtl="0" algn="just">
              <a:lnSpc>
                <a:spcPct val="115000"/>
              </a:lnSpc>
              <a:spcBef>
                <a:spcPts val="0"/>
              </a:spcBef>
              <a:spcAft>
                <a:spcPts val="0"/>
              </a:spcAft>
              <a:buClr>
                <a:schemeClr val="dk1"/>
              </a:buClr>
              <a:buSzPts val="1800"/>
              <a:buChar char="●"/>
            </a:pPr>
            <a:r>
              <a:rPr lang="lt-LT">
                <a:solidFill>
                  <a:schemeClr val="dk1"/>
                </a:solidFill>
              </a:rPr>
              <a:t>Pagal išsiskyrusį šilumos kiekį galime apskaičiuoti maisto produkto energetinę vertę. </a:t>
            </a:r>
            <a:endParaRPr>
              <a:solidFill>
                <a:schemeClr val="dk1"/>
              </a:solidFill>
            </a:endParaRPr>
          </a:p>
          <a:p>
            <a:pPr indent="0" lvl="0" marL="457200" rtl="0" algn="just">
              <a:lnSpc>
                <a:spcPct val="115000"/>
              </a:lnSpc>
              <a:spcBef>
                <a:spcPts val="0"/>
              </a:spcBef>
              <a:spcAft>
                <a:spcPts val="0"/>
              </a:spcAft>
              <a:buNone/>
            </a:pPr>
            <a:r>
              <a:t/>
            </a:r>
            <a:endParaRPr>
              <a:solidFill>
                <a:schemeClr val="dk1"/>
              </a:solidFill>
            </a:endParaRPr>
          </a:p>
          <a:p>
            <a:pPr indent="-228600" lvl="0" marL="457200" rtl="0" algn="l">
              <a:lnSpc>
                <a:spcPct val="115000"/>
              </a:lnSpc>
              <a:spcBef>
                <a:spcPts val="0"/>
              </a:spcBef>
              <a:spcAft>
                <a:spcPts val="0"/>
              </a:spcAft>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as" ma:contentTypeID="0x0101007DD360A5AE058E48B608F8E82876A3B4" ma:contentTypeVersion="17" ma:contentTypeDescription="Kurkite naują dokumentą." ma:contentTypeScope="" ma:versionID="ba0ee4624a6ffe9f896c0b29d94c2dc3">
  <xsd:schema xmlns:xsd="http://www.w3.org/2001/XMLSchema" xmlns:xs="http://www.w3.org/2001/XMLSchema" xmlns:p="http://schemas.microsoft.com/office/2006/metadata/properties" xmlns:ns2="395fa40d-cb69-404e-8f04-41199545fccc" xmlns:ns3="13393c10-a869-462d-8718-85d3f21a3c08" targetNamespace="http://schemas.microsoft.com/office/2006/metadata/properties" ma:root="true" ma:fieldsID="ba7e906b2aa2c1073a589d8ed2af9af8" ns2:_="" ns3:_="">
    <xsd:import namespace="395fa40d-cb69-404e-8f04-41199545fccc"/>
    <xsd:import namespace="13393c10-a869-462d-8718-85d3f21a3c0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5fa40d-cb69-404e-8f04-41199545fc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Vaizdų žymės" ma:readOnly="false" ma:fieldId="{5cf76f15-5ced-4ddc-b409-7134ff3c332f}" ma:taxonomyMulti="true" ma:sspId="dee11391-bdff-4962-ac8c-5d8544a2ed3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393c10-a869-462d-8718-85d3f21a3c08" elementFormDefault="qualified">
    <xsd:import namespace="http://schemas.microsoft.com/office/2006/documentManagement/types"/>
    <xsd:import namespace="http://schemas.microsoft.com/office/infopath/2007/PartnerControls"/>
    <xsd:element name="SharedWithUsers" ma:index="10" nillable="true" ma:displayName="Bendrinama s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Bendrinta su išsamia informacija" ma:internalName="SharedWithDetails" ma:readOnly="true">
      <xsd:simpleType>
        <xsd:restriction base="dms:Note">
          <xsd:maxLength value="255"/>
        </xsd:restriction>
      </xsd:simpleType>
    </xsd:element>
    <xsd:element name="TaxCatchAll" ma:index="22" nillable="true" ma:displayName="Taxonomy Catch All Column" ma:hidden="true" ma:list="{e7809e08-a476-480e-839f-f8c568a8ccae}" ma:internalName="TaxCatchAll" ma:showField="CatchAllData" ma:web="13393c10-a869-462d-8718-85d3f21a3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95fa40d-cb69-404e-8f04-41199545fccc">
      <Terms xmlns="http://schemas.microsoft.com/office/infopath/2007/PartnerControls"/>
    </lcf76f155ced4ddcb4097134ff3c332f>
    <TaxCatchAll xmlns="13393c10-a869-462d-8718-85d3f21a3c08" xsi:nil="true"/>
  </documentManagement>
</p:properties>
</file>

<file path=customXml/itemProps1.xml><?xml version="1.0" encoding="utf-8"?>
<ds:datastoreItem xmlns:ds="http://schemas.openxmlformats.org/officeDocument/2006/customXml" ds:itemID="{07B55D3C-5BF4-478D-9EEF-4B3D1478C137}"/>
</file>

<file path=customXml/itemProps2.xml><?xml version="1.0" encoding="utf-8"?>
<ds:datastoreItem xmlns:ds="http://schemas.openxmlformats.org/officeDocument/2006/customXml" ds:itemID="{2FA9B0E9-DF6B-427E-83CA-7A2C380D1ADA}"/>
</file>

<file path=customXml/itemProps3.xml><?xml version="1.0" encoding="utf-8"?>
<ds:datastoreItem xmlns:ds="http://schemas.openxmlformats.org/officeDocument/2006/customXml" ds:itemID="{94EB8EA2-405D-4A9B-9FA4-7670D6F1CD01}"/>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Pedagogas</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0x0101007DD360A5AE058E48B608F8E82876A3B4</vt:lpwstr>
  </property>
</Properties>
</file>