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slideLayouts/slideLayout10.xml" ContentType="application/vnd.openxmlformats-officedocument.presentationml.slideLayou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commentAuthors.xml" ContentType="application/vnd.openxmlformats-officedocument.presentationml.commentAuthors+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
  </p:notesMasterIdLst>
  <p:sldIdLst>
    <p:sldId id="256" r:id="rId2"/>
    <p:sldId id="273" r:id="rId3"/>
    <p:sldId id="257" r:id="rId4"/>
    <p:sldId id="258" r:id="rId5"/>
    <p:sldId id="259" r:id="rId6"/>
    <p:sldId id="263" r:id="rId7"/>
    <p:sldId id="264" r:id="rId8"/>
    <p:sldId id="260" r:id="rId9"/>
    <p:sldId id="261" r:id="rId10"/>
    <p:sldId id="262" r:id="rId11"/>
    <p:sldId id="268" r:id="rId12"/>
  </p:sldIdLst>
  <p:sldSz cx="12192000" cy="6858000"/>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eva Pagirytė" initials="I"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p:scale>
          <a:sx n="100" d="100"/>
          <a:sy n="100" d="100"/>
        </p:scale>
        <p:origin x="990" y="4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9/1/2023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a:xfrm>
            <a:off x="311150" y="4400550"/>
            <a:ext cx="6064250" cy="4092575"/>
          </a:xfrm>
        </p:spPr>
        <p:txBody>
          <a:bodyPr/>
          <a:lstStyle/>
          <a:p>
            <a:r>
              <a:rPr lang="lt-LT" altLang="en-US"/>
              <a:t>Papildoma informacija</a:t>
            </a:r>
          </a:p>
          <a:p>
            <a:endParaRPr lang="lt-LT" altLang="en-US"/>
          </a:p>
          <a:p>
            <a:r>
              <a:rPr lang="lt-LT" altLang="en-US"/>
              <a:t>Vaikų neužregistravimo</a:t>
            </a:r>
            <a:r>
              <a:rPr lang="en-US"/>
              <a:t> problema daugiausia paliečia vaikus iš skurdžių šeimų. Vaikai iš nepasiturinčių šeimų ir (arba) iš kaimo vietovių yra dvigubai dažniau gimę ne</a:t>
            </a:r>
            <a:r>
              <a:rPr lang="lt-LT" altLang="en-US"/>
              <a:t>už</a:t>
            </a:r>
            <a:r>
              <a:rPr lang="en-US"/>
              <a:t>registruo</a:t>
            </a:r>
            <a:r>
              <a:rPr lang="lt-LT" altLang="en-US"/>
              <a:t>jami.</a:t>
            </a:r>
          </a:p>
          <a:p>
            <a:endParaRPr lang="en-US"/>
          </a:p>
          <a:p>
            <a:r>
              <a:rPr lang="en-US"/>
              <a:t>Dažniausiai tai paaiškinama atokia registracijos centrų vieta ir neprieinamomis registracijos kainomis. Be to, menkai išsilavinę tėvai paprastai nėra informuojami apie tai, kokia svarb</a:t>
            </a:r>
            <a:r>
              <a:rPr lang="lt-LT" altLang="en-US"/>
              <a:t>us</a:t>
            </a:r>
            <a:r>
              <a:rPr lang="en-US"/>
              <a:t> jų vaiko gerovei bus gimimo registravimo procesas.</a:t>
            </a:r>
          </a:p>
          <a:p>
            <a:endParaRPr lang="en-US"/>
          </a:p>
          <a:p>
            <a:r>
              <a:rPr lang="en-US"/>
              <a:t>Tarptautiniai ir vidaus ginkluoti konfliktai, taip pat stichinės nelaimės, susijusios su klimato kaita, priverčia ištisas bendruomenes palikti savo namus, bijodamos </a:t>
            </a:r>
            <a:r>
              <a:rPr lang="lt-LT" altLang="en-US"/>
              <a:t>dėl </a:t>
            </a:r>
            <a:r>
              <a:rPr lang="en-US"/>
              <a:t>savo pačių saugumo. Skaičiuojant nuo 2006 m., vaikų, priverstų palikti namus su šeima, skaičius siekia apie 20 mln.</a:t>
            </a:r>
          </a:p>
          <a:p>
            <a:endParaRPr lang="en-US"/>
          </a:p>
          <a:p>
            <a:r>
              <a:rPr lang="en-US"/>
              <a:t>Dėl šių perkėlimų šeimos dažnai praranda teisinius dokumentus (gimimo liudijimus, tapatybę patvirtinančius dokumentus). Dėl to šeimoms dar sunkiau registruoti savo vaikus ir gauti gyvybiškai svarbius asmens dokumentus.</a:t>
            </a:r>
          </a:p>
          <a:p>
            <a:endParaRPr lang="en-US"/>
          </a:p>
          <a:p>
            <a:r>
              <a:rPr lang="lt-LT" altLang="en-US"/>
              <a:t>J</a:t>
            </a:r>
            <a:r>
              <a:rPr lang="en-US"/>
              <a:t>uridinės tapatybės praradimas ir atskyrimas nuo šeimos narių vaikams kelia didelį pavojų. Jie tampa idealiais pagrobimo, prievartavimo, prostitucijos ir karinio verbavimo taikiniais, pažeidžiant svarbiausias jų žmogaus teises, visiško nebaudžiamumo kultūroje.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a:xfrm>
            <a:off x="685800" y="4400550"/>
            <a:ext cx="5486400" cy="4197350"/>
          </a:xfrm>
        </p:spPr>
        <p:txBody>
          <a:bodyPr/>
          <a:lstStyle/>
          <a:p>
            <a:r>
              <a:rPr lang="lt-LT" altLang="en-US"/>
              <a:t>Papildoma informacija</a:t>
            </a:r>
          </a:p>
          <a:p>
            <a:endParaRPr lang="lt-LT" altLang="en-US"/>
          </a:p>
          <a:p>
            <a:r>
              <a:rPr lang="en-US"/>
              <a:t>Remiantis 1973 Konvencija dėl minimalaus įdarbinimo amžiaus dirbti leidžiama 13–15 metų paaugliams (nepilnamečių darbas). Jaunesni vaikai gali dirbti su kūrybine veikla susijusius darbus (pvz., filmuotis, vaidinti teatre, koncertuoti). Nesukakusių darbingo amžiaus vaikų darbas, kaip kenkiantis jų sveikatai, trukdantis mokytis, fiziniam, protiniam ar doroviniam brendimui, yra draudžiamas daugelyje valstybių </a:t>
            </a:r>
            <a:r>
              <a:rPr lang="lt-LT" altLang="en-US"/>
              <a:t>ir yra laikomas </a:t>
            </a:r>
            <a:r>
              <a:rPr lang="en-US"/>
              <a:t>vaikų išnaudojim</a:t>
            </a:r>
            <a:r>
              <a:rPr lang="lt-LT" altLang="en-US"/>
              <a:t>u.</a:t>
            </a:r>
          </a:p>
          <a:p>
            <a:endParaRPr lang="lt-LT" altLang="en-US"/>
          </a:p>
          <a:p>
            <a:r>
              <a:rPr lang="lt-LT" altLang="en-US"/>
              <a:t>Atsiradus mašininei gamybai prasidėjo masinis vaikų (nuo 5–6 metų amžiaus) samdymas pramonėje, nes darbui mašinomis nebereikėjo stiprios suaugusio žmogaus fizinės jėgos, vietoj jos geriau tiko vaiko didesnis lankstumas, miklumas. Vaikų darbas buvo naudojamas tomis pačiomis kaip ir suaugusiųjų sąlygomis (dirbo po 14–18 val. per dieną), bet apmokamas daug mažiau. Vaikų darbas buvo paplitęs fabrikuose, kasyklose, spaustuvėse, namų ruošoje, prekyboje, smuklėse, pasiuntinių veikloje, žemės ūkyje, vaikai t. p. dirbdavo įvairius amatus. Vaikų darbas didino jų fizinę ir dorinę degradaciją, mirtingumą.</a:t>
            </a:r>
          </a:p>
          <a:p>
            <a:endParaRPr lang="lt-LT" altLang="en-US"/>
          </a:p>
          <a:p>
            <a:r>
              <a:rPr lang="lt-LT" altLang="en-US"/>
              <a:t>Vaikų darbas tebėra aktuali problema silpnesnės ekonomikos šalyse, pvz., Uzbekijoje daug nedarbingo amžiaus vaikų išnaudojami medvilnės laukuose, Indijoje – šilko pramonėje, Dramblio Kaulo Krante, Ganoje ir Vakarų Afrikos kitose valstybėse – kakavos ūkiuose, Siera Leonėje – deimantų kasyklose.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lt-LT" altLang="en-US"/>
              <a:t>Su mokiniais galima aptarti skaidrės nuotraukas:</a:t>
            </a:r>
          </a:p>
          <a:p>
            <a:endParaRPr lang="lt-LT" altLang="en-US"/>
          </a:p>
          <a:p>
            <a:r>
              <a:rPr lang="lt-LT" altLang="en-US"/>
              <a:t>- ką jos rodo;</a:t>
            </a:r>
          </a:p>
          <a:p>
            <a:r>
              <a:rPr lang="lt-LT" altLang="en-US"/>
              <a:t>- kokiomis sąlygomis gyvena nuotraukoje parodyti vaikai;</a:t>
            </a:r>
          </a:p>
          <a:p>
            <a:r>
              <a:rPr lang="lt-LT" altLang="en-US"/>
              <a:t>- kurios šalies vaikai yra nuotraukose;</a:t>
            </a:r>
          </a:p>
          <a:p>
            <a:r>
              <a:rPr lang="lt-LT" altLang="en-US"/>
              <a:t>- kokias išvadas galima padaryti iš šių nuotraukų.</a:t>
            </a:r>
          </a:p>
          <a:p>
            <a:endParaRPr lang="lt-LT"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a:xfrm>
            <a:off x="685800" y="4400550"/>
            <a:ext cx="5769610" cy="3600450"/>
          </a:xfrm>
        </p:spPr>
        <p:txBody>
          <a:bodyPr/>
          <a:lstStyle/>
          <a:p>
            <a:r>
              <a:rPr lang="lt-LT" altLang="en-US">
                <a:sym typeface="+mn-ea"/>
              </a:rPr>
              <a:t>Papildoma informacija</a:t>
            </a:r>
            <a:endParaRPr lang="lt-LT" altLang="en-US"/>
          </a:p>
          <a:p>
            <a:endParaRPr lang="lt-LT" altLang="en-US"/>
          </a:p>
          <a:p>
            <a:r>
              <a:rPr lang="lt-LT" altLang="en-US"/>
              <a:t>Vaikų teisių indekso skaičiavimo metodika, informacija ir paaiškinimai paimti iš Humaniumo svetainės.</a:t>
            </a:r>
          </a:p>
          <a:p>
            <a:r>
              <a:rPr lang="lt-LT" altLang="en-US"/>
              <a:t>https://www.humanium.org/en/world/ </a:t>
            </a:r>
          </a:p>
          <a:p>
            <a:endParaRPr lang="lt-LT" altLang="en-US"/>
          </a:p>
          <a:p>
            <a:r>
              <a:rPr lang="lt-LT" altLang="en-US"/>
              <a:t>Kas yra Humaniumas?</a:t>
            </a:r>
          </a:p>
          <a:p>
            <a:r>
              <a:rPr lang="lt-LT" altLang="en-US"/>
              <a:t>Humanium yra tarptautinė vaikų rėmimo nevyriausybinė organizacija, kurios tikslas – sustabdyti vaiko teisių pažeidimus visame pasaulyje.</a:t>
            </a:r>
          </a:p>
          <a:p>
            <a:endParaRPr lang="lt-LT" altLang="en-US"/>
          </a:p>
          <a:p>
            <a:r>
              <a:rPr lang="lt-LT" altLang="en-US"/>
              <a:t>Humanium organizacija buvo įkurta 2008 m. Ženevoje, turėdama vieną tikslą – vaikų gerovę visame pasaulyje. Asociacija siekia konkrečiai pagerinti jų gyvenimo sąlygas ir pagrindines teises.</a:t>
            </a:r>
          </a:p>
          <a:p>
            <a:endParaRPr lang="lt-LT" altLang="en-US"/>
          </a:p>
          <a:p>
            <a:r>
              <a:rPr lang="lt-LT" altLang="en-US"/>
              <a:t>Humanium tikslai apima keturias vienas kitą papildančias veiklas:</a:t>
            </a:r>
          </a:p>
          <a:p>
            <a:endParaRPr lang="lt-LT" altLang="en-US"/>
          </a:p>
          <a:p>
            <a:r>
              <a:rPr lang="lt-LT" altLang="en-US"/>
              <a:t>- kasmet daugiau nei penki milijonai žmonių visame pasaulyje informuoti apie vaiko teises;</a:t>
            </a:r>
          </a:p>
          <a:p>
            <a:r>
              <a:rPr lang="lt-LT" altLang="en-US"/>
              <a:t>- teisinė pagalba nukentėjusiems nuo vaiko teisių pažeidimų;</a:t>
            </a:r>
          </a:p>
          <a:p>
            <a:r>
              <a:rPr lang="lt-LT" altLang="en-US"/>
              <a:t>- parama vietos partneriams įgyvendinant projektus, kuriais siekiama padėti vaikams;</a:t>
            </a:r>
          </a:p>
          <a:p>
            <a:r>
              <a:rPr lang="lt-LT" altLang="en-US"/>
              <a:t>- tarptautiniu mastu pasisako už vaiko teisių gerinimą ir įgyvendinimą.</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lt-LT" altLang="en-US"/>
              <a:t>Su mokiniais analizuojamas žemėlapis. </a:t>
            </a:r>
          </a:p>
          <a:p>
            <a:endParaRPr lang="lt-LT" altLang="en-US"/>
          </a:p>
          <a:p>
            <a:r>
              <a:rPr lang="lt-LT" altLang="en-US"/>
              <a:t>Klausimai analizei:</a:t>
            </a:r>
          </a:p>
          <a:p>
            <a:r>
              <a:rPr lang="lt-LT" altLang="en-US"/>
              <a:t>1) Ką parodo žemėlapio spalvos?</a:t>
            </a:r>
          </a:p>
          <a:p>
            <a:r>
              <a:rPr lang="lt-LT" altLang="en-US"/>
              <a:t>2) Kuriose šalyse vaikų teisių situacija yra geriausia?</a:t>
            </a:r>
          </a:p>
          <a:p>
            <a:r>
              <a:rPr lang="lt-LT" altLang="en-US"/>
              <a:t>3) Kas gali lemti tokią situaciją? (čia mokiniams gali padėti vaikų teisių inbdekso sudedamieji elementai).</a:t>
            </a:r>
          </a:p>
          <a:p>
            <a:r>
              <a:rPr lang="lt-LT" altLang="en-US"/>
              <a:t>4) Kuriose šalyse vaikų teisių situacija yra prasčiausia?</a:t>
            </a:r>
          </a:p>
          <a:p>
            <a:r>
              <a:rPr lang="lt-LT" altLang="en-US"/>
              <a:t>5) Pateikite pavyzdžių, kuriose šalyse blogą vaikų teisių situaciją lemia:</a:t>
            </a:r>
          </a:p>
          <a:p>
            <a:r>
              <a:rPr lang="lt-LT" altLang="en-US"/>
              <a:t>- karai;</a:t>
            </a:r>
          </a:p>
          <a:p>
            <a:r>
              <a:rPr lang="lt-LT" altLang="en-US"/>
              <a:t>- vaikų santuokos;</a:t>
            </a:r>
          </a:p>
          <a:p>
            <a:r>
              <a:rPr lang="lt-LT" altLang="en-US"/>
              <a:t>- mirtingumas iki 5 metų;</a:t>
            </a:r>
          </a:p>
          <a:p>
            <a:r>
              <a:rPr lang="lt-LT" altLang="en-US"/>
              <a:t>- ŽIV;</a:t>
            </a:r>
          </a:p>
          <a:p>
            <a:r>
              <a:rPr lang="lt-LT" altLang="en-US"/>
              <a:t>- vaikų darbas.</a:t>
            </a:r>
          </a:p>
          <a:p>
            <a:r>
              <a:rPr lang="lt-LT" altLang="en-US"/>
              <a:t> </a:t>
            </a:r>
          </a:p>
          <a:p>
            <a:endParaRPr lang="lt-LT"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lt-LT" altLang="en-US">
                <a:sym typeface="+mn-ea"/>
              </a:rPr>
              <a:t>Papildoma informacija</a:t>
            </a:r>
            <a:endParaRPr lang="en-US"/>
          </a:p>
          <a:p>
            <a:endParaRPr lang="en-US"/>
          </a:p>
          <a:p>
            <a:r>
              <a:rPr lang="en-US"/>
              <a:t>Maisto trūkumas pasaulyje yra kelių veiksnių rezultatas.</a:t>
            </a:r>
          </a:p>
          <a:p>
            <a:endParaRPr lang="en-US"/>
          </a:p>
          <a:p>
            <a:r>
              <a:rPr lang="en-US"/>
              <a:t>Visų pirma, skurdas, kuris yra ir prastos mitybos bei nepakankamos mitybos priežastis ir pasekmė pasaulyje. Asmenys, gyvenantys skurde, retai turi galimybę gauti maisto, nes neturi finansinių galimybių arba neturi galimybės pasigaminti savo atsargų.</a:t>
            </a:r>
          </a:p>
          <a:p>
            <a:endParaRPr lang="en-US"/>
          </a:p>
          <a:p>
            <a:r>
              <a:rPr lang="en-US"/>
              <a:t>Be to, vaikų netinkama mityba taip pat siejama su informacijos apie kasdienius poreikius, būtinus vaikų fiziniam ir intelektualiniam vystymuisi, stoka.</a:t>
            </a:r>
          </a:p>
          <a:p>
            <a:endParaRPr lang="en-US"/>
          </a:p>
          <a:p>
            <a:r>
              <a:rPr lang="en-US"/>
              <a:t>Maisto trūkumas taip pat yra pagrindinė pasaulio bado priežastis. Gyventojai susiduria su maisto trūkumu.</a:t>
            </a:r>
          </a:p>
          <a:p>
            <a:endParaRPr lang="en-US"/>
          </a:p>
          <a:p>
            <a:r>
              <a:rPr lang="en-US"/>
              <a:t>Atsargų arba maisto produktų trūkumas atsiranda dėl konfliktų, karų ir neįprastų klimato reiškinių, tokių kaip sausros, gaisrai ir potvyniai.</a:t>
            </a:r>
          </a:p>
          <a:p>
            <a:endParaRPr lang="en-US"/>
          </a:p>
          <a:p>
            <a:r>
              <a:rPr lang="en-US"/>
              <a:t>Tačiau šie veiksniai sukelia maisto trūkumą ir badą tik tose šalyse, kurias slegia didžiulis skurdas ir kurios neturi finansinių galimybių atsigauti po šių nelaimių.</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a:xfrm>
            <a:off x="685800" y="4400550"/>
            <a:ext cx="5880100" cy="3600450"/>
          </a:xfrm>
        </p:spPr>
        <p:txBody>
          <a:bodyPr/>
          <a:lstStyle/>
          <a:p>
            <a:r>
              <a:rPr lang="lt-LT" altLang="en-US">
                <a:sym typeface="+mn-ea"/>
              </a:rPr>
              <a:t>Papildoma informacija</a:t>
            </a:r>
            <a:endParaRPr lang="en-US"/>
          </a:p>
          <a:p>
            <a:endParaRPr lang="en-US"/>
          </a:p>
          <a:p>
            <a:r>
              <a:rPr lang="en-US"/>
              <a:t>Besivystančiose šalyse vaikai neturi galimybės įgyti pagrindinio išsilavinimo dėl lyties, sveikatos ir kultūrinės tapatybės (etninės kilmės, kalbos, religijos) nelygybės. Šie vaikai atsiduria švietimo sistemos paraštėse ir negauna naudos iš mokymosi, kuris yra gyvybiškai svarbus jų intelektualiniam ir socialiniam vystymuisi.</a:t>
            </a:r>
          </a:p>
          <a:p>
            <a:endParaRPr lang="en-US"/>
          </a:p>
          <a:p>
            <a:r>
              <a:rPr lang="en-US"/>
              <a:t>Tokie su skurdu susiję veiksniai kaip nedarbas, ligos ir tėvų neraštingumas padidina mokyklos nelankymo riziką ir vaikų </a:t>
            </a:r>
            <a:r>
              <a:rPr lang="lt-LT" altLang="en-US"/>
              <a:t>mokyklos </a:t>
            </a:r>
            <a:r>
              <a:rPr lang="en-US"/>
              <a:t>nebaigimo skaičių.</a:t>
            </a:r>
          </a:p>
          <a:p>
            <a:endParaRPr lang="en-US"/>
          </a:p>
          <a:p>
            <a:r>
              <a:rPr lang="en-US"/>
              <a:t>Neabejotina, kad daugelis vaikų iš nepalankios aplinkos yra priversti mesti mokslus dėl sveikatos problemų, susijusių su netinkama mityba, arba norėdami dirbti ir padėti šeimai.</a:t>
            </a:r>
          </a:p>
          <a:p>
            <a:endParaRPr lang="en-US"/>
          </a:p>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lt-LT" altLang="en-US">
                <a:sym typeface="+mn-ea"/>
              </a:rPr>
              <a:t>Papildoma informacija</a:t>
            </a:r>
          </a:p>
          <a:p>
            <a:endParaRPr lang="en-US">
              <a:sym typeface="+mn-ea"/>
            </a:endParaRPr>
          </a:p>
          <a:p>
            <a:r>
              <a:rPr lang="en-US">
                <a:sym typeface="+mn-ea"/>
              </a:rPr>
              <a:t>Daugelis kylančios ekonomikos šalių nepasisavina finansinių išteklių, reikalingų mokykloms kurti, mokomajai medžiagai aprūpinti, mokytojų samdymui ir rengimui. </a:t>
            </a:r>
            <a:endParaRPr lang="en-US"/>
          </a:p>
          <a:p>
            <a:endParaRPr lang="en-US"/>
          </a:p>
          <a:p>
            <a:r>
              <a:rPr lang="en-US">
                <a:sym typeface="+mn-ea"/>
              </a:rPr>
              <a:t>Taip pat finansinių išteklių trūkumas turi įtakos mokymo kokybei. </a:t>
            </a:r>
            <a:r>
              <a:rPr lang="lt-LT" altLang="en-US">
                <a:sym typeface="+mn-ea"/>
              </a:rPr>
              <a:t>M</a:t>
            </a:r>
            <a:r>
              <a:rPr lang="en-US">
                <a:sym typeface="+mn-ea"/>
              </a:rPr>
              <a:t>okyklose, kur nėra pakankamai </a:t>
            </a:r>
            <a:r>
              <a:rPr lang="lt-LT" altLang="en-US">
                <a:sym typeface="+mn-ea"/>
              </a:rPr>
              <a:t>finansų</a:t>
            </a:r>
            <a:r>
              <a:rPr lang="en-US">
                <a:sym typeface="+mn-ea"/>
              </a:rPr>
              <a:t>, yra per didelės klasės.</a:t>
            </a:r>
            <a:endParaRPr lang="en-US"/>
          </a:p>
          <a:p>
            <a:endParaRPr lang="en-US"/>
          </a:p>
          <a:p>
            <a:r>
              <a:rPr lang="lt-LT" altLang="en-US">
                <a:sym typeface="+mn-ea"/>
              </a:rPr>
              <a:t>Perpildytose</a:t>
            </a:r>
            <a:r>
              <a:rPr lang="en-US">
                <a:sym typeface="+mn-ea"/>
              </a:rPr>
              <a:t> klases, kuriose daug skirtingų išsilavinimo lygių yra priversti </a:t>
            </a:r>
            <a:r>
              <a:rPr lang="lt-LT" altLang="en-US">
                <a:sym typeface="+mn-ea"/>
              </a:rPr>
              <a:t>mokytis </a:t>
            </a:r>
            <a:r>
              <a:rPr lang="en-US">
                <a:sym typeface="+mn-ea"/>
              </a:rPr>
              <a:t>kartu, </a:t>
            </a:r>
            <a:r>
              <a:rPr lang="lt-LT" altLang="en-US">
                <a:sym typeface="+mn-ea"/>
              </a:rPr>
              <a:t>ir</a:t>
            </a:r>
            <a:r>
              <a:rPr lang="en-US">
                <a:sym typeface="+mn-ea"/>
              </a:rPr>
              <a:t> tai neleidžia kiekvienam vaikui gauti naudos iš ugdymo, pritaikyto pagal jo poreikius ir gebėjimus. </a:t>
            </a: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lt-LT" altLang="en-US">
                <a:sym typeface="+mn-ea"/>
              </a:rPr>
              <a:t>Papildoma informacija</a:t>
            </a:r>
          </a:p>
          <a:p>
            <a:endParaRPr lang="en-US"/>
          </a:p>
          <a:p>
            <a:r>
              <a:rPr lang="en-US"/>
              <a:t>Besivystančiose šalyse vakcinacijos lygis yra labai žemas. </a:t>
            </a:r>
            <a:r>
              <a:rPr lang="lt-LT" altLang="en-US"/>
              <a:t>Š</a:t>
            </a:r>
            <a:r>
              <a:rPr lang="en-US"/>
              <a:t>ių vaikų skiepijimas gali sumažinti vaikų, susijusių su infekcinėmis ligomis, mirtingumą 45%.</a:t>
            </a:r>
          </a:p>
          <a:p>
            <a:endParaRPr lang="en-US"/>
          </a:p>
          <a:p>
            <a:r>
              <a:rPr lang="en-US"/>
              <a:t>Be to, šiose šalyse paprastai nėra pakankamai darbuotojų ir sveikatos priežiūros įrangos, kad būtų galima teikti sveikatos priežiūros paslaugas tiems, kuriems jų labiausiai reikia. Afrikos į pietus nuo Sacharos ir Pietryčių Azijos šalyse daugiau nei 2000 gyventojų tenka tik 1 gydytojas; tai 6 kartus mažiau nei išsivysčiusiose šalyse. Be to, slauga negali būti teikiama visiems, o daugelis vaikų miršta dėl sveikatos trūkumo arba dėl to, kad per ilgai laukė, kol bus atliktas tyrimas ar būtinoji priežiūra.</a:t>
            </a:r>
          </a:p>
          <a:p>
            <a:endParaRPr lang="en-US"/>
          </a:p>
          <a:p>
            <a:r>
              <a:rPr lang="lt-LT" altLang="en-US"/>
              <a:t>S</a:t>
            </a:r>
            <a:r>
              <a:rPr lang="en-US"/>
              <a:t>kurdžiuose regionuose nėštumas ir gimdymas dažnai yra labai pavojingi motinos ir vaikų sveikatai. Bet kokia nėštumo komplikacija, kurią buvo galima pastebėti ir išgydyti reguliariai tikrinantis, gali baigtis motinos ir (arba) vaiko mirtimi.</a:t>
            </a:r>
          </a:p>
          <a:p>
            <a:endParaRPr lang="en-US"/>
          </a:p>
          <a:p>
            <a:r>
              <a:rPr lang="en-US"/>
              <a:t>Kaip rašome, vis dar yra 40% gimdyvių, kurios pagimdo be jokios medicininės pagalbos.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a:xfrm>
            <a:off x="685800" y="4400550"/>
            <a:ext cx="5762625" cy="4578350"/>
          </a:xfrm>
        </p:spPr>
        <p:txBody>
          <a:bodyPr/>
          <a:lstStyle/>
          <a:p>
            <a:r>
              <a:rPr lang="lt-LT" altLang="en-US">
                <a:sym typeface="+mn-ea"/>
              </a:rPr>
              <a:t>Papildoma informacija</a:t>
            </a:r>
            <a:endParaRPr lang="en-US" altLang="en-US">
              <a:sym typeface="+mn-ea"/>
            </a:endParaRPr>
          </a:p>
          <a:p>
            <a:endParaRPr lang="en-US" altLang="en-US">
              <a:sym typeface="+mn-ea"/>
            </a:endParaRPr>
          </a:p>
          <a:p>
            <a:r>
              <a:rPr lang="en-US"/>
              <a:t>Šių vaikų sveikatai gresia didelis pavojus dėl su vandeniu susijusių ligų</a:t>
            </a:r>
          </a:p>
          <a:p>
            <a:r>
              <a:rPr lang="en-US"/>
              <a:t>• Kas tris minutes vienas vaikas miršta nuo su viduriavimu susijusių ligų.</a:t>
            </a:r>
          </a:p>
          <a:p>
            <a:r>
              <a:rPr lang="en-US"/>
              <a:t>• Tuberkuliozė, kuri kažkada buvo laikoma išnaikinta, vis dar egzistuoja. Kasmet nuo tuberkuliozės miršta 120 000 vaikų.</a:t>
            </a:r>
          </a:p>
          <a:p>
            <a:r>
              <a:rPr lang="en-US"/>
              <a:t>• Kasmet 88 milijonai vaikų iki penkiolikos metų suserga šistosomioze. Tai sukelia parazitiniai kirminai, kurie vystosi stovinčiame vandenyje.</a:t>
            </a:r>
          </a:p>
          <a:p>
            <a:endParaRPr lang="en-US"/>
          </a:p>
          <a:p>
            <a:r>
              <a:rPr lang="en-US"/>
              <a:t>• Šviečiamosios kampanijos apie higieną gali sumažinti su viduriavimu susijusių ligų skaičių iki 45 %!</a:t>
            </a:r>
          </a:p>
          <a:p>
            <a:endParaRPr lang="en-US"/>
          </a:p>
          <a:p>
            <a:r>
              <a:rPr lang="en-US"/>
              <a:t>• Galimybė gauti saugaus geriamojo vandens gali sumažinti vaikų mirčių skaičių 50 %</a:t>
            </a:r>
            <a:r>
              <a:rPr lang="lt-LT" altLang="en-US"/>
              <a:t>.</a:t>
            </a:r>
          </a:p>
          <a:p>
            <a:endParaRPr lang="en-US"/>
          </a:p>
          <a:p>
            <a:r>
              <a:rPr lang="en-US"/>
              <a:t>Geriamojo vandens ir tinkamų sanitarinių patalpų trūkumas turi papildomų pasekmių; kai kuriose besivystančiose šalyse daugiau nei pusė visų pradinių mokyklų neturi galimybių aprūpinti geriamuoju vandeniu. Du trečdaliai mokyklų neturi kriauklių ar tualetų. Be to, milijonai vaikų, ypač mergaičių, negali reguliariai eiti į mokyklą dėl higienos stokos.</a:t>
            </a:r>
          </a:p>
          <a:p>
            <a:endParaRPr lang="en-US"/>
          </a:p>
          <a:p>
            <a:r>
              <a:rPr lang="en-US"/>
              <a:t>Kasmet dėl ​​nepakankamų patalpų, ligų ir higienos stokos praleidžiama 443 milijonai mokslo dienų. Mažiausias mokyklų lankomumas yra Afrikoje, esančioje pietryčių Azijoje ir piet</a:t>
            </a:r>
            <a:r>
              <a:rPr lang="lt-LT" altLang="en-US"/>
              <a:t>ų</a:t>
            </a:r>
            <a:r>
              <a:rPr lang="en-US"/>
              <a:t> Azijoje. Šiose vietose taip pat yra daugiausiai nesimokančių mergaičių, nes mokyklose trūksta tinkamų tik mergaitėms skirtų tualetų.</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t-LT"/>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t-LT"/>
          </a:p>
        </p:txBody>
      </p:sp>
      <p:sp>
        <p:nvSpPr>
          <p:cNvPr id="4" name="Date Placeholder 3"/>
          <p:cNvSpPr>
            <a:spLocks noGrp="1"/>
          </p:cNvSpPr>
          <p:nvPr>
            <p:ph type="dt" sz="half" idx="10"/>
          </p:nvPr>
        </p:nvSpPr>
        <p:spPr/>
        <p:txBody>
          <a:bodyPr/>
          <a:lstStyle/>
          <a:p>
            <a:fld id="{AA56A82A-3F28-4D56-AD84-69B29F568E43}" type="datetimeFigureOut">
              <a:rPr lang="lt-LT" smtClean="0"/>
              <a:t>2023-09-01</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5BA964BE-158F-4E7B-AD6F-A4A0885E6A1A}" type="slidenum">
              <a:rPr lang="lt-LT" smtClean="0"/>
              <a:t>‹#›</a:t>
            </a:fld>
            <a:endParaRPr lang="lt-L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t-L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p:cNvSpPr>
            <a:spLocks noGrp="1"/>
          </p:cNvSpPr>
          <p:nvPr>
            <p:ph type="dt" sz="half" idx="10"/>
          </p:nvPr>
        </p:nvSpPr>
        <p:spPr/>
        <p:txBody>
          <a:bodyPr/>
          <a:lstStyle/>
          <a:p>
            <a:fld id="{AA56A82A-3F28-4D56-AD84-69B29F568E43}" type="datetimeFigureOut">
              <a:rPr lang="lt-LT" smtClean="0"/>
              <a:t>2023-09-01</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5BA964BE-158F-4E7B-AD6F-A4A0885E6A1A}" type="slidenum">
              <a:rPr lang="lt-LT" smtClean="0"/>
              <a:t>‹#›</a:t>
            </a:fld>
            <a:endParaRPr lang="lt-L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lt-LT"/>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p:cNvSpPr>
            <a:spLocks noGrp="1"/>
          </p:cNvSpPr>
          <p:nvPr>
            <p:ph type="dt" sz="half" idx="10"/>
          </p:nvPr>
        </p:nvSpPr>
        <p:spPr/>
        <p:txBody>
          <a:bodyPr/>
          <a:lstStyle/>
          <a:p>
            <a:fld id="{AA56A82A-3F28-4D56-AD84-69B29F568E43}" type="datetimeFigureOut">
              <a:rPr lang="lt-LT" smtClean="0"/>
              <a:t>2023-09-01</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5BA964BE-158F-4E7B-AD6F-A4A0885E6A1A}" type="slidenum">
              <a:rPr lang="lt-LT" smtClean="0"/>
              <a:t>‹#›</a:t>
            </a:fld>
            <a:endParaRPr lang="lt-L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t-L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p:cNvSpPr>
            <a:spLocks noGrp="1"/>
          </p:cNvSpPr>
          <p:nvPr>
            <p:ph type="dt" sz="half" idx="10"/>
          </p:nvPr>
        </p:nvSpPr>
        <p:spPr/>
        <p:txBody>
          <a:bodyPr/>
          <a:lstStyle/>
          <a:p>
            <a:fld id="{AA56A82A-3F28-4D56-AD84-69B29F568E43}" type="datetimeFigureOut">
              <a:rPr lang="lt-LT" smtClean="0"/>
              <a:t>2023-09-01</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5BA964BE-158F-4E7B-AD6F-A4A0885E6A1A}" type="slidenum">
              <a:rPr lang="lt-LT" smtClean="0"/>
              <a:t>‹#›</a:t>
            </a:fld>
            <a:endParaRPr lang="lt-L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t-LT"/>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56A82A-3F28-4D56-AD84-69B29F568E43}" type="datetimeFigureOut">
              <a:rPr lang="lt-LT" smtClean="0"/>
              <a:t>2023-09-01</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5BA964BE-158F-4E7B-AD6F-A4A0885E6A1A}" type="slidenum">
              <a:rPr lang="lt-LT" smtClean="0"/>
              <a:t>‹#›</a:t>
            </a:fld>
            <a:endParaRPr lang="lt-L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t-LT"/>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Date Placeholder 4"/>
          <p:cNvSpPr>
            <a:spLocks noGrp="1"/>
          </p:cNvSpPr>
          <p:nvPr>
            <p:ph type="dt" sz="half" idx="10"/>
          </p:nvPr>
        </p:nvSpPr>
        <p:spPr/>
        <p:txBody>
          <a:bodyPr/>
          <a:lstStyle/>
          <a:p>
            <a:fld id="{AA56A82A-3F28-4D56-AD84-69B29F568E43}" type="datetimeFigureOut">
              <a:rPr lang="lt-LT" smtClean="0"/>
              <a:t>2023-09-01</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5BA964BE-158F-4E7B-AD6F-A4A0885E6A1A}" type="slidenum">
              <a:rPr lang="lt-LT" smtClean="0"/>
              <a:t>‹#›</a:t>
            </a:fld>
            <a:endParaRPr lang="lt-L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lt-LT"/>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7" name="Date Placeholder 6"/>
          <p:cNvSpPr>
            <a:spLocks noGrp="1"/>
          </p:cNvSpPr>
          <p:nvPr>
            <p:ph type="dt" sz="half" idx="10"/>
          </p:nvPr>
        </p:nvSpPr>
        <p:spPr/>
        <p:txBody>
          <a:bodyPr/>
          <a:lstStyle/>
          <a:p>
            <a:fld id="{AA56A82A-3F28-4D56-AD84-69B29F568E43}" type="datetimeFigureOut">
              <a:rPr lang="lt-LT" smtClean="0"/>
              <a:t>2023-09-01</a:t>
            </a:fld>
            <a:endParaRPr lang="lt-LT"/>
          </a:p>
        </p:txBody>
      </p:sp>
      <p:sp>
        <p:nvSpPr>
          <p:cNvPr id="8" name="Footer Placeholder 7"/>
          <p:cNvSpPr>
            <a:spLocks noGrp="1"/>
          </p:cNvSpPr>
          <p:nvPr>
            <p:ph type="ftr" sz="quarter" idx="11"/>
          </p:nvPr>
        </p:nvSpPr>
        <p:spPr/>
        <p:txBody>
          <a:bodyPr/>
          <a:lstStyle/>
          <a:p>
            <a:endParaRPr lang="lt-LT"/>
          </a:p>
        </p:txBody>
      </p:sp>
      <p:sp>
        <p:nvSpPr>
          <p:cNvPr id="9" name="Slide Number Placeholder 8"/>
          <p:cNvSpPr>
            <a:spLocks noGrp="1"/>
          </p:cNvSpPr>
          <p:nvPr>
            <p:ph type="sldNum" sz="quarter" idx="12"/>
          </p:nvPr>
        </p:nvSpPr>
        <p:spPr/>
        <p:txBody>
          <a:bodyPr/>
          <a:lstStyle/>
          <a:p>
            <a:fld id="{5BA964BE-158F-4E7B-AD6F-A4A0885E6A1A}" type="slidenum">
              <a:rPr lang="lt-LT" smtClean="0"/>
              <a:t>‹#›</a:t>
            </a:fld>
            <a:endParaRPr lang="lt-L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t-LT"/>
          </a:p>
        </p:txBody>
      </p:sp>
      <p:sp>
        <p:nvSpPr>
          <p:cNvPr id="3" name="Date Placeholder 2"/>
          <p:cNvSpPr>
            <a:spLocks noGrp="1"/>
          </p:cNvSpPr>
          <p:nvPr>
            <p:ph type="dt" sz="half" idx="10"/>
          </p:nvPr>
        </p:nvSpPr>
        <p:spPr/>
        <p:txBody>
          <a:bodyPr/>
          <a:lstStyle/>
          <a:p>
            <a:fld id="{AA56A82A-3F28-4D56-AD84-69B29F568E43}" type="datetimeFigureOut">
              <a:rPr lang="lt-LT" smtClean="0"/>
              <a:t>2023-09-01</a:t>
            </a:fld>
            <a:endParaRPr lang="lt-LT"/>
          </a:p>
        </p:txBody>
      </p:sp>
      <p:sp>
        <p:nvSpPr>
          <p:cNvPr id="4" name="Footer Placeholder 3"/>
          <p:cNvSpPr>
            <a:spLocks noGrp="1"/>
          </p:cNvSpPr>
          <p:nvPr>
            <p:ph type="ftr" sz="quarter" idx="11"/>
          </p:nvPr>
        </p:nvSpPr>
        <p:spPr/>
        <p:txBody>
          <a:bodyPr/>
          <a:lstStyle/>
          <a:p>
            <a:endParaRPr lang="lt-LT"/>
          </a:p>
        </p:txBody>
      </p:sp>
      <p:sp>
        <p:nvSpPr>
          <p:cNvPr id="5" name="Slide Number Placeholder 4"/>
          <p:cNvSpPr>
            <a:spLocks noGrp="1"/>
          </p:cNvSpPr>
          <p:nvPr>
            <p:ph type="sldNum" sz="quarter" idx="12"/>
          </p:nvPr>
        </p:nvSpPr>
        <p:spPr/>
        <p:txBody>
          <a:bodyPr/>
          <a:lstStyle/>
          <a:p>
            <a:fld id="{5BA964BE-158F-4E7B-AD6F-A4A0885E6A1A}" type="slidenum">
              <a:rPr lang="lt-LT" smtClean="0"/>
              <a:t>‹#›</a:t>
            </a:fld>
            <a:endParaRPr lang="lt-L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56A82A-3F28-4D56-AD84-69B29F568E43}" type="datetimeFigureOut">
              <a:rPr lang="lt-LT" smtClean="0"/>
              <a:t>2023-09-01</a:t>
            </a:fld>
            <a:endParaRPr lang="lt-LT"/>
          </a:p>
        </p:txBody>
      </p:sp>
      <p:sp>
        <p:nvSpPr>
          <p:cNvPr id="3" name="Footer Placeholder 2"/>
          <p:cNvSpPr>
            <a:spLocks noGrp="1"/>
          </p:cNvSpPr>
          <p:nvPr>
            <p:ph type="ftr" sz="quarter" idx="11"/>
          </p:nvPr>
        </p:nvSpPr>
        <p:spPr/>
        <p:txBody>
          <a:bodyPr/>
          <a:lstStyle/>
          <a:p>
            <a:endParaRPr lang="lt-LT"/>
          </a:p>
        </p:txBody>
      </p:sp>
      <p:sp>
        <p:nvSpPr>
          <p:cNvPr id="4" name="Slide Number Placeholder 3"/>
          <p:cNvSpPr>
            <a:spLocks noGrp="1"/>
          </p:cNvSpPr>
          <p:nvPr>
            <p:ph type="sldNum" sz="quarter" idx="12"/>
          </p:nvPr>
        </p:nvSpPr>
        <p:spPr/>
        <p:txBody>
          <a:bodyPr/>
          <a:lstStyle/>
          <a:p>
            <a:fld id="{5BA964BE-158F-4E7B-AD6F-A4A0885E6A1A}" type="slidenum">
              <a:rPr lang="lt-LT" smtClean="0"/>
              <a:t>‹#›</a:t>
            </a:fld>
            <a:endParaRPr lang="lt-L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t-LT"/>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A56A82A-3F28-4D56-AD84-69B29F568E43}" type="datetimeFigureOut">
              <a:rPr lang="lt-LT" smtClean="0"/>
              <a:t>2023-09-01</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5BA964BE-158F-4E7B-AD6F-A4A0885E6A1A}" type="slidenum">
              <a:rPr lang="lt-LT" smtClean="0"/>
              <a:t>‹#›</a:t>
            </a:fld>
            <a:endParaRPr lang="lt-L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t-LT"/>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A56A82A-3F28-4D56-AD84-69B29F568E43}" type="datetimeFigureOut">
              <a:rPr lang="lt-LT" smtClean="0"/>
              <a:t>2023-09-01</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5BA964BE-158F-4E7B-AD6F-A4A0885E6A1A}" type="slidenum">
              <a:rPr lang="lt-LT" smtClean="0"/>
              <a:t>‹#›</a:t>
            </a:fld>
            <a:endParaRPr lang="lt-L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56A82A-3F28-4D56-AD84-69B29F568E43}" type="datetimeFigureOut">
              <a:rPr lang="lt-LT" smtClean="0"/>
              <a:t>2023-09-01</a:t>
            </a:fld>
            <a:endParaRPr lang="lt-L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A964BE-158F-4E7B-AD6F-A4A0885E6A1A}" type="slidenum">
              <a:rPr lang="lt-LT" smtClean="0"/>
              <a:t>‹#›</a:t>
            </a:fld>
            <a:endParaRPr lang="lt-L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51280" y="1484851"/>
            <a:ext cx="9144000" cy="3937732"/>
          </a:xfrm>
        </p:spPr>
        <p:txBody>
          <a:bodyPr>
            <a:normAutofit/>
          </a:bodyPr>
          <a:lstStyle/>
          <a:p>
            <a:r>
              <a:rPr lang="lt-LT" sz="4900" b="1" dirty="0">
                <a:solidFill>
                  <a:srgbClr val="222222"/>
                </a:solidFill>
                <a:effectLst/>
                <a:latin typeface="+mn-lt"/>
                <a:cs typeface="Times New Roman" panose="02020603050405020304" pitchFamily="18" charset="0"/>
              </a:rPr>
              <a:t>7 klasė</a:t>
            </a:r>
            <a:br>
              <a:rPr lang="lt-LT" sz="4900" b="1" dirty="0">
                <a:solidFill>
                  <a:srgbClr val="222222"/>
                </a:solidFill>
                <a:effectLst/>
                <a:latin typeface="+mn-lt"/>
                <a:cs typeface="Times New Roman" panose="02020603050405020304" pitchFamily="18" charset="0"/>
              </a:rPr>
            </a:br>
            <a:r>
              <a:rPr lang="lt-LT" sz="4900" b="1" dirty="0">
                <a:solidFill>
                  <a:srgbClr val="222222"/>
                </a:solidFill>
                <a:effectLst/>
                <a:latin typeface="+mn-lt"/>
                <a:cs typeface="Times New Roman" panose="02020603050405020304" pitchFamily="18" charset="0"/>
              </a:rPr>
              <a:t> </a:t>
            </a:r>
            <a:br>
              <a:rPr lang="lt-LT" sz="5300" b="1" dirty="0">
                <a:solidFill>
                  <a:srgbClr val="222222"/>
                </a:solidFill>
                <a:effectLst/>
                <a:latin typeface="+mn-lt"/>
                <a:cs typeface="Times New Roman" panose="02020603050405020304" pitchFamily="18" charset="0"/>
              </a:rPr>
            </a:br>
            <a:r>
              <a:rPr lang="lt-LT" sz="4400" b="1" dirty="0">
                <a:solidFill>
                  <a:srgbClr val="222222"/>
                </a:solidFill>
                <a:effectLst/>
                <a:latin typeface="+mn-lt"/>
                <a:cs typeface="Times New Roman" panose="02020603050405020304" pitchFamily="18" charset="0"/>
              </a:rPr>
              <a:t>Vaikų gyvenimo sąlygos skirtinguose pasaulio regionuose</a:t>
            </a:r>
            <a:br>
              <a:rPr lang="lt-LT" dirty="0">
                <a:solidFill>
                  <a:srgbClr val="222222"/>
                </a:solidFill>
                <a:effectLst/>
                <a:latin typeface="Times New Roman" panose="02020603050405020304" pitchFamily="18" charset="0"/>
                <a:cs typeface="Times New Roman" panose="02020603050405020304" pitchFamily="18" charset="0"/>
              </a:rPr>
            </a:br>
            <a:endParaRPr lang="lt-LT" sz="4400" dirty="0">
              <a:solidFill>
                <a:srgbClr val="222222"/>
              </a:solidFill>
              <a:effectLst/>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080" y="126365"/>
            <a:ext cx="10515600" cy="819150"/>
          </a:xfrm>
        </p:spPr>
        <p:txBody>
          <a:bodyPr/>
          <a:lstStyle/>
          <a:p>
            <a:r>
              <a:rPr lang="lt-LT" b="1" dirty="0"/>
              <a:t>Nematomi vaikai</a:t>
            </a:r>
          </a:p>
        </p:txBody>
      </p:sp>
      <p:sp>
        <p:nvSpPr>
          <p:cNvPr id="3" name="Content Placeholder 2"/>
          <p:cNvSpPr>
            <a:spLocks noGrp="1"/>
          </p:cNvSpPr>
          <p:nvPr>
            <p:ph sz="half" idx="1"/>
          </p:nvPr>
        </p:nvSpPr>
        <p:spPr>
          <a:xfrm>
            <a:off x="132080" y="946150"/>
            <a:ext cx="8809901" cy="5872480"/>
          </a:xfrm>
        </p:spPr>
        <p:txBody>
          <a:bodyPr>
            <a:normAutofit fontScale="90000"/>
          </a:bodyPr>
          <a:lstStyle/>
          <a:p>
            <a:pPr marL="0" indent="0">
              <a:buNone/>
            </a:pPr>
            <a:r>
              <a:rPr lang="lt-LT" sz="2600" b="1" dirty="0">
                <a:cs typeface="Arial" panose="020B0604020202020204" pitchFamily="34" charset="0"/>
              </a:rPr>
              <a:t>Situacija</a:t>
            </a:r>
          </a:p>
          <a:p>
            <a:pPr algn="l"/>
            <a:r>
              <a:rPr lang="lt-LT" sz="2600" b="0" i="0" dirty="0">
                <a:effectLst/>
              </a:rPr>
              <a:t>Pietryčių Azijoje yra daugiausia neregistruotų vaikų; šiuo metu jie siekia daugiau nei 24 mln. Antroje vietoje yra Afrika į pietus nuo Sacharos, kur beveik 20 </a:t>
            </a:r>
            <a:r>
              <a:rPr lang="lt-LT" sz="2800" i="0" dirty="0">
                <a:effectLst/>
              </a:rPr>
              <a:t>mln.</a:t>
            </a:r>
            <a:r>
              <a:rPr lang="lt-LT" sz="2600" b="0" i="0" dirty="0">
                <a:effectLst/>
              </a:rPr>
              <a:t> vaikų neturi gimimo liudijimo. Šiuose dviejuose regionuose kartu beveik kas trečias vaikas teisiškai neegzistuoja.</a:t>
            </a:r>
          </a:p>
          <a:p>
            <a:pPr algn="l"/>
            <a:r>
              <a:rPr lang="lt-LT" sz="2600" b="0" i="0" dirty="0">
                <a:effectLst/>
              </a:rPr>
              <a:t>Kai kuriose šalyse padėtis kelia dar didesnį nerimą, ypač Somalyje ir Liberijoje, kur tik 3 % vaikų iki penkerių metų turi teisėtą vardą ir pilietybę. Kitose šalyse, tokiose kaip Afganistanas, Bangladešas, Etiopija ir Tanzanija, gimusių registruotų vaikų skaičius nesiekia net 10 proc.</a:t>
            </a:r>
          </a:p>
          <a:p>
            <a:pPr marL="0" indent="0" algn="l">
              <a:buNone/>
            </a:pPr>
            <a:endParaRPr lang="lt-LT" sz="1000" b="1" dirty="0"/>
          </a:p>
          <a:p>
            <a:pPr marL="0" indent="0" algn="l">
              <a:buNone/>
            </a:pPr>
            <a:r>
              <a:rPr lang="lt-LT" sz="2600" b="1" dirty="0"/>
              <a:t>Poveikis</a:t>
            </a:r>
          </a:p>
          <a:p>
            <a:pPr algn="l"/>
            <a:r>
              <a:rPr lang="lt-LT" sz="2600" b="0" i="0" dirty="0">
                <a:effectLst/>
              </a:rPr>
              <a:t>Vaikai dažnai tampa prostitucijos, vergovės ir išnaudojimo aukomis.</a:t>
            </a:r>
          </a:p>
          <a:p>
            <a:pPr algn="l"/>
            <a:r>
              <a:rPr lang="lt-LT" sz="2600" b="0" i="0" dirty="0">
                <a:effectLst/>
              </a:rPr>
              <a:t>Vaikai, neįtraukti į vyriausybinius registrus, klaidžioja gatvėse, dirba ir gyvena visuomenės užribyje.</a:t>
            </a:r>
            <a:endParaRPr lang="lt-LT" dirty="0"/>
          </a:p>
        </p:txBody>
      </p:sp>
      <p:pic>
        <p:nvPicPr>
          <p:cNvPr id="4" name="Content Placeholder 3"/>
          <p:cNvPicPr>
            <a:picLocks noGrp="1" noChangeAspect="1"/>
          </p:cNvPicPr>
          <p:nvPr>
            <p:ph sz="half" idx="2"/>
          </p:nvPr>
        </p:nvPicPr>
        <p:blipFill>
          <a:blip r:embed="rId3"/>
          <a:stretch>
            <a:fillRect/>
          </a:stretch>
        </p:blipFill>
        <p:spPr>
          <a:xfrm>
            <a:off x="9172575" y="25400"/>
            <a:ext cx="3046095" cy="2684780"/>
          </a:xfrm>
          <a:prstGeom prst="rect">
            <a:avLst/>
          </a:prstGeom>
        </p:spPr>
      </p:pic>
      <p:pic>
        <p:nvPicPr>
          <p:cNvPr id="5" name="Picture 4"/>
          <p:cNvPicPr>
            <a:picLocks noChangeAspect="1"/>
          </p:cNvPicPr>
          <p:nvPr/>
        </p:nvPicPr>
        <p:blipFill>
          <a:blip r:embed="rId4"/>
          <a:stretch>
            <a:fillRect/>
          </a:stretch>
        </p:blipFill>
        <p:spPr>
          <a:xfrm>
            <a:off x="9190990" y="2744470"/>
            <a:ext cx="3027680" cy="2124710"/>
          </a:xfrm>
          <a:prstGeom prst="rect">
            <a:avLst/>
          </a:prstGeom>
        </p:spPr>
      </p:pic>
      <p:pic>
        <p:nvPicPr>
          <p:cNvPr id="6" name="Picture 5"/>
          <p:cNvPicPr>
            <a:picLocks noChangeAspect="1"/>
          </p:cNvPicPr>
          <p:nvPr/>
        </p:nvPicPr>
        <p:blipFill>
          <a:blip r:embed="rId5"/>
          <a:stretch>
            <a:fillRect/>
          </a:stretch>
        </p:blipFill>
        <p:spPr>
          <a:xfrm>
            <a:off x="9270365" y="4954905"/>
            <a:ext cx="2948305" cy="222313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hasCustomPrompt="1"/>
          </p:nvPr>
        </p:nvSpPr>
        <p:spPr>
          <a:xfrm>
            <a:off x="435934" y="186055"/>
            <a:ext cx="10240956" cy="679450"/>
          </a:xfrm>
        </p:spPr>
        <p:txBody>
          <a:bodyPr vert="horz" wrap="square" lIns="22859" tIns="22860" rIns="22859" bIns="22860" anchor="t"/>
          <a:lstStyle/>
          <a:p>
            <a:r>
              <a:rPr lang="lt-LT" sz="3600" b="1" dirty="0">
                <a:latin typeface="+mn-lt"/>
              </a:rPr>
              <a:t>Vaikų teisė į saugią vaikystę</a:t>
            </a:r>
            <a:endParaRPr lang="lt-LT" b="1" dirty="0">
              <a:latin typeface="+mn-lt"/>
            </a:endParaRPr>
          </a:p>
        </p:txBody>
      </p:sp>
      <p:sp>
        <p:nvSpPr>
          <p:cNvPr id="37891" name="Content Placeholder 2"/>
          <p:cNvSpPr>
            <a:spLocks noGrp="1"/>
          </p:cNvSpPr>
          <p:nvPr>
            <p:ph sz="half" idx="1" hasCustomPrompt="1"/>
          </p:nvPr>
        </p:nvSpPr>
        <p:spPr>
          <a:xfrm>
            <a:off x="435934" y="1003300"/>
            <a:ext cx="7693335" cy="4069080"/>
          </a:xfrm>
        </p:spPr>
        <p:txBody>
          <a:bodyPr vert="horz" wrap="square" lIns="22859" tIns="22860" rIns="22859" bIns="22860" anchor="t">
            <a:normAutofit fontScale="97500" lnSpcReduction="10000"/>
          </a:bodyPr>
          <a:lstStyle/>
          <a:p>
            <a:r>
              <a:rPr lang="lt-LT" altLang="en-US" sz="2200" dirty="0"/>
              <a:t>Vaikų darbas paplitęs Azijos, Afrikos, Lotynų Amerikos šalyse</a:t>
            </a:r>
            <a:r>
              <a:rPr lang="en-US" altLang="en-US" sz="2200" dirty="0"/>
              <a:t>. </a:t>
            </a:r>
            <a:endParaRPr lang="lt-LT" altLang="en-US" sz="2200" dirty="0"/>
          </a:p>
          <a:p>
            <a:r>
              <a:rPr lang="lt-LT" altLang="en-US" sz="2200" dirty="0"/>
              <a:t>Dauguma šių vaikų nelanko mokyklos.</a:t>
            </a:r>
          </a:p>
          <a:p>
            <a:r>
              <a:rPr lang="lt-LT" altLang="en-US" sz="2200" dirty="0"/>
              <a:t>Vaikai dirba nehumaniškomis ir pavojingomis sąlygomis. Daugelyje vietų darbas pavojingas vaikų saugumui ir sveikatai</a:t>
            </a:r>
            <a:r>
              <a:rPr lang="en-US" altLang="en-US" sz="2200" dirty="0"/>
              <a:t>.</a:t>
            </a:r>
          </a:p>
          <a:p>
            <a:r>
              <a:rPr lang="lt-LT" altLang="en-US" sz="2200" dirty="0"/>
              <a:t>Skurdas, švietimo ir ekonominių galimybių stoka, korupcija, švelni teisėsauga yra pagrindinės vaikų darbo paplitimo priežastys.</a:t>
            </a:r>
          </a:p>
          <a:p>
            <a:r>
              <a:rPr lang="lt-LT" altLang="en-US" sz="2200" dirty="0"/>
              <a:t>Daugiausia vaikų dirba kasyklose ir gatvėse. Akmenų skaldyklose dirba vos 5 metų vaikai. </a:t>
            </a:r>
            <a:r>
              <a:rPr lang="lt-LT" altLang="en-US" sz="2200" dirty="0">
                <a:sym typeface="+mn-ea"/>
              </a:rPr>
              <a:t>Apskaičiuota, kad Ganoje aukso kasyklose dirba 10 000 vaikų, o Bolivijos, Peru ir Ekvadoro kasyklose – daugiau nei 65 000 vaikų. </a:t>
            </a:r>
            <a:r>
              <a:rPr lang="lt-LT" sz="2200" kern="0" noProof="0" dirty="0">
                <a:ln>
                  <a:noFill/>
                </a:ln>
                <a:solidFill>
                  <a:srgbClr val="000000"/>
                </a:solidFill>
                <a:effectLst/>
                <a:uLnTx/>
                <a:uFillTx/>
                <a:ea typeface="Gill Sans"/>
                <a:cs typeface="Gill Sans"/>
                <a:sym typeface="Gill Sans"/>
              </a:rPr>
              <a:t>Vaikų darbas plačiai naudojamas žėručio kasybai Indijoje ir Madagaskare; talko kasyboje Brazilijoje; anglies, druskos ir brangakmenių kasyboje Pakistane; aukso kasyboje Kinijoje; brangakmenių kasyboje Šri Lankoje.</a:t>
            </a:r>
            <a:endParaRPr kumimoji="0" lang="lt-LT" sz="2200" i="0" u="none" strike="noStrike" kern="0" cap="none" spc="0" normalizeH="0" baseline="0" noProof="0" dirty="0">
              <a:ln>
                <a:noFill/>
              </a:ln>
              <a:solidFill>
                <a:srgbClr val="000000"/>
              </a:solidFill>
              <a:effectLst/>
              <a:uLnTx/>
              <a:uFillTx/>
              <a:ea typeface="Gill Sans"/>
              <a:cs typeface="Gill Sans"/>
              <a:sym typeface="Gill Sans"/>
            </a:endParaRPr>
          </a:p>
          <a:p>
            <a:endParaRPr lang="lt-LT" altLang="en-US" sz="2200" dirty="0"/>
          </a:p>
          <a:p>
            <a:endParaRPr lang="en-US" altLang="en-US" dirty="0"/>
          </a:p>
        </p:txBody>
      </p:sp>
      <p:pic>
        <p:nvPicPr>
          <p:cNvPr id="37892" name="Picture 5"/>
          <p:cNvPicPr>
            <a:picLocks noChangeAspect="1"/>
          </p:cNvPicPr>
          <p:nvPr/>
        </p:nvPicPr>
        <p:blipFill>
          <a:blip r:embed="rId3"/>
          <a:stretch>
            <a:fillRect/>
          </a:stretch>
        </p:blipFill>
        <p:spPr>
          <a:xfrm>
            <a:off x="8556699" y="0"/>
            <a:ext cx="3552190" cy="2366010"/>
          </a:xfrm>
          <a:prstGeom prst="rect">
            <a:avLst/>
          </a:prstGeom>
          <a:noFill/>
          <a:ln w="9525">
            <a:noFill/>
          </a:ln>
        </p:spPr>
      </p:pic>
      <p:pic>
        <p:nvPicPr>
          <p:cNvPr id="38916" name="Picture 3"/>
          <p:cNvPicPr>
            <a:picLocks noGrp="1" noChangeAspect="1"/>
          </p:cNvPicPr>
          <p:nvPr>
            <p:ph sz="half" idx="2"/>
          </p:nvPr>
        </p:nvPicPr>
        <p:blipFill>
          <a:blip r:embed="rId4"/>
          <a:stretch>
            <a:fillRect/>
          </a:stretch>
        </p:blipFill>
        <p:spPr>
          <a:xfrm>
            <a:off x="8556699" y="2451735"/>
            <a:ext cx="3552190" cy="2284730"/>
          </a:xfrm>
          <a:prstGeom prst="rect">
            <a:avLst/>
          </a:prstGeom>
          <a:noFill/>
          <a:ln w="9525">
            <a:noFill/>
          </a:ln>
        </p:spPr>
      </p:pic>
      <p:pic>
        <p:nvPicPr>
          <p:cNvPr id="39940" name="Picture 3"/>
          <p:cNvPicPr>
            <a:picLocks noChangeAspect="1"/>
          </p:cNvPicPr>
          <p:nvPr/>
        </p:nvPicPr>
        <p:blipFill>
          <a:blip r:embed="rId5"/>
          <a:stretch>
            <a:fillRect/>
          </a:stretch>
        </p:blipFill>
        <p:spPr>
          <a:xfrm>
            <a:off x="8465570" y="4645866"/>
            <a:ext cx="3434080" cy="2291080"/>
          </a:xfrm>
          <a:prstGeom prst="rect">
            <a:avLst/>
          </a:prstGeom>
          <a:noFill/>
          <a:ln w="9525">
            <a:noFill/>
          </a:ln>
        </p:spPr>
      </p:pic>
      <p:pic>
        <p:nvPicPr>
          <p:cNvPr id="43012" name="Picture 3"/>
          <p:cNvPicPr>
            <a:picLocks noChangeAspect="1"/>
          </p:cNvPicPr>
          <p:nvPr/>
        </p:nvPicPr>
        <p:blipFill>
          <a:blip r:embed="rId6"/>
          <a:stretch>
            <a:fillRect/>
          </a:stretch>
        </p:blipFill>
        <p:spPr>
          <a:xfrm>
            <a:off x="2937760" y="4983319"/>
            <a:ext cx="3163570" cy="1953627"/>
          </a:xfrm>
          <a:prstGeom prst="rect">
            <a:avLst/>
          </a:prstGeom>
          <a:noFill/>
          <a:ln w="9525">
            <a:noFill/>
          </a:ln>
        </p:spPr>
      </p:pic>
      <p:pic>
        <p:nvPicPr>
          <p:cNvPr id="44036" name="Picture 3"/>
          <p:cNvPicPr>
            <a:picLocks noChangeAspect="1"/>
          </p:cNvPicPr>
          <p:nvPr/>
        </p:nvPicPr>
        <p:blipFill>
          <a:blip r:embed="rId7"/>
          <a:stretch>
            <a:fillRect/>
          </a:stretch>
        </p:blipFill>
        <p:spPr>
          <a:xfrm>
            <a:off x="212238" y="4983319"/>
            <a:ext cx="2714477" cy="1922941"/>
          </a:xfrm>
          <a:prstGeom prst="rect">
            <a:avLst/>
          </a:prstGeom>
          <a:noFill/>
          <a:ln w="9525">
            <a:noFill/>
          </a:ln>
        </p:spPr>
      </p:pic>
      <p:pic>
        <p:nvPicPr>
          <p:cNvPr id="2" name="Picture 1"/>
          <p:cNvPicPr>
            <a:picLocks noChangeAspect="1"/>
          </p:cNvPicPr>
          <p:nvPr/>
        </p:nvPicPr>
        <p:blipFill>
          <a:blip r:embed="rId8"/>
          <a:stretch>
            <a:fillRect/>
          </a:stretch>
        </p:blipFill>
        <p:spPr>
          <a:xfrm>
            <a:off x="6117590" y="4736465"/>
            <a:ext cx="2331720" cy="2236470"/>
          </a:xfrm>
          <a:prstGeom prst="rect">
            <a:avLst/>
          </a:prstGeom>
        </p:spPr>
      </p:pic>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950" y="140970"/>
            <a:ext cx="10515600" cy="863600"/>
          </a:xfrm>
        </p:spPr>
        <p:txBody>
          <a:bodyPr>
            <a:normAutofit/>
          </a:bodyPr>
          <a:lstStyle/>
          <a:p>
            <a:r>
              <a:rPr lang="lt-LT" altLang="en-US" sz="4000" b="1" dirty="0">
                <a:latin typeface="+mn-lt"/>
              </a:rPr>
              <a:t>Vaikų gyvenimo skirtumai pasaulyje...</a:t>
            </a:r>
          </a:p>
        </p:txBody>
      </p:sp>
      <p:pic>
        <p:nvPicPr>
          <p:cNvPr id="4" name="Content Placeholder 3"/>
          <p:cNvPicPr>
            <a:picLocks noGrp="1" noChangeAspect="1"/>
          </p:cNvPicPr>
          <p:nvPr>
            <p:ph sz="half" idx="1"/>
          </p:nvPr>
        </p:nvPicPr>
        <p:blipFill>
          <a:blip r:embed="rId3"/>
          <a:stretch>
            <a:fillRect/>
          </a:stretch>
        </p:blipFill>
        <p:spPr>
          <a:xfrm>
            <a:off x="3566795" y="3618230"/>
            <a:ext cx="4051300" cy="2341880"/>
          </a:xfrm>
          <a:prstGeom prst="rect">
            <a:avLst/>
          </a:prstGeom>
        </p:spPr>
      </p:pic>
      <p:pic>
        <p:nvPicPr>
          <p:cNvPr id="5" name="Content Placeholder 4"/>
          <p:cNvPicPr>
            <a:picLocks noGrp="1" noChangeAspect="1"/>
          </p:cNvPicPr>
          <p:nvPr>
            <p:ph sz="half" idx="2"/>
          </p:nvPr>
        </p:nvPicPr>
        <p:blipFill>
          <a:blip r:embed="rId4"/>
          <a:stretch>
            <a:fillRect/>
          </a:stretch>
        </p:blipFill>
        <p:spPr>
          <a:xfrm>
            <a:off x="9344025" y="4170045"/>
            <a:ext cx="2649220" cy="2576195"/>
          </a:xfrm>
          <a:prstGeom prst="rect">
            <a:avLst/>
          </a:prstGeom>
        </p:spPr>
      </p:pic>
      <p:pic>
        <p:nvPicPr>
          <p:cNvPr id="6" name="Picture 5"/>
          <p:cNvPicPr>
            <a:picLocks noChangeAspect="1"/>
          </p:cNvPicPr>
          <p:nvPr/>
        </p:nvPicPr>
        <p:blipFill>
          <a:blip r:embed="rId5"/>
          <a:stretch>
            <a:fillRect/>
          </a:stretch>
        </p:blipFill>
        <p:spPr>
          <a:xfrm>
            <a:off x="234950" y="1303655"/>
            <a:ext cx="3524250" cy="1764030"/>
          </a:xfrm>
          <a:prstGeom prst="rect">
            <a:avLst/>
          </a:prstGeom>
        </p:spPr>
      </p:pic>
      <p:pic>
        <p:nvPicPr>
          <p:cNvPr id="7" name="Picture 6"/>
          <p:cNvPicPr>
            <a:picLocks noChangeAspect="1"/>
          </p:cNvPicPr>
          <p:nvPr/>
        </p:nvPicPr>
        <p:blipFill>
          <a:blip r:embed="rId6"/>
          <a:stretch>
            <a:fillRect/>
          </a:stretch>
        </p:blipFill>
        <p:spPr>
          <a:xfrm>
            <a:off x="7361555" y="1366180"/>
            <a:ext cx="3964940" cy="3001010"/>
          </a:xfrm>
          <a:prstGeom prst="rect">
            <a:avLst/>
          </a:prstGeom>
        </p:spPr>
      </p:pic>
      <p:pic>
        <p:nvPicPr>
          <p:cNvPr id="8" name="Picture 7"/>
          <p:cNvPicPr>
            <a:picLocks noChangeAspect="1"/>
          </p:cNvPicPr>
          <p:nvPr/>
        </p:nvPicPr>
        <p:blipFill>
          <a:blip r:embed="rId7"/>
          <a:stretch>
            <a:fillRect/>
          </a:stretch>
        </p:blipFill>
        <p:spPr>
          <a:xfrm>
            <a:off x="-55880" y="3882390"/>
            <a:ext cx="3622675" cy="2863850"/>
          </a:xfrm>
          <a:prstGeom prst="rect">
            <a:avLst/>
          </a:prstGeom>
        </p:spPr>
      </p:pic>
      <p:pic>
        <p:nvPicPr>
          <p:cNvPr id="9" name="Picture 8"/>
          <p:cNvPicPr>
            <a:picLocks noChangeAspect="1"/>
          </p:cNvPicPr>
          <p:nvPr/>
        </p:nvPicPr>
        <p:blipFill>
          <a:blip r:embed="rId8"/>
          <a:stretch>
            <a:fillRect/>
          </a:stretch>
        </p:blipFill>
        <p:spPr>
          <a:xfrm>
            <a:off x="4191000" y="897890"/>
            <a:ext cx="2898775" cy="2169795"/>
          </a:xfrm>
          <a:prstGeom prst="rect">
            <a:avLst/>
          </a:prstGeom>
        </p:spPr>
      </p:pic>
      <p:pic>
        <p:nvPicPr>
          <p:cNvPr id="10" name="Picture 9"/>
          <p:cNvPicPr>
            <a:picLocks noChangeAspect="1"/>
          </p:cNvPicPr>
          <p:nvPr/>
        </p:nvPicPr>
        <p:blipFill>
          <a:blip r:embed="rId9"/>
          <a:stretch>
            <a:fillRect/>
          </a:stretch>
        </p:blipFill>
        <p:spPr>
          <a:xfrm>
            <a:off x="9402445" y="111760"/>
            <a:ext cx="2180590" cy="1710690"/>
          </a:xfrm>
          <a:prstGeom prst="rect">
            <a:avLst/>
          </a:prstGeom>
        </p:spPr>
      </p:pic>
      <p:pic>
        <p:nvPicPr>
          <p:cNvPr id="11" name="Picture 10"/>
          <p:cNvPicPr>
            <a:picLocks noChangeAspect="1"/>
          </p:cNvPicPr>
          <p:nvPr/>
        </p:nvPicPr>
        <p:blipFill>
          <a:blip r:embed="rId10"/>
          <a:stretch>
            <a:fillRect/>
          </a:stretch>
        </p:blipFill>
        <p:spPr>
          <a:xfrm>
            <a:off x="7230110" y="4173685"/>
            <a:ext cx="1857375" cy="245237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885" y="187961"/>
            <a:ext cx="10515600" cy="623570"/>
          </a:xfrm>
        </p:spPr>
        <p:txBody>
          <a:bodyPr>
            <a:normAutofit fontScale="90000"/>
          </a:bodyPr>
          <a:lstStyle/>
          <a:p>
            <a:r>
              <a:rPr lang="lt-LT" b="1" dirty="0">
                <a:latin typeface="+mn-lt"/>
              </a:rPr>
              <a:t>Vaiko teisių indeksas</a:t>
            </a:r>
          </a:p>
        </p:txBody>
      </p:sp>
      <p:sp>
        <p:nvSpPr>
          <p:cNvPr id="3" name="Content Placeholder 2"/>
          <p:cNvSpPr>
            <a:spLocks noGrp="1"/>
          </p:cNvSpPr>
          <p:nvPr>
            <p:ph idx="1"/>
          </p:nvPr>
        </p:nvSpPr>
        <p:spPr>
          <a:xfrm>
            <a:off x="603886" y="1022984"/>
            <a:ext cx="11208886" cy="5835015"/>
          </a:xfrm>
        </p:spPr>
        <p:txBody>
          <a:bodyPr>
            <a:normAutofit lnSpcReduction="10000"/>
          </a:bodyPr>
          <a:lstStyle/>
          <a:p>
            <a:pPr marL="0" indent="0" algn="l">
              <a:buNone/>
            </a:pPr>
            <a:r>
              <a:rPr lang="lt-LT" sz="3200" b="0" i="0" dirty="0">
                <a:effectLst/>
                <a:latin typeface="Arial" panose="020B0604020202020204" pitchFamily="34" charset="0"/>
              </a:rPr>
              <a:t>Vaiko teisių įgyvendinimo indeksas pasižymi noru visapusiškai žvelgti į vaiko teises.</a:t>
            </a:r>
          </a:p>
          <a:p>
            <a:pPr marL="0" indent="0" algn="l">
              <a:buNone/>
            </a:pPr>
            <a:endParaRPr lang="lt-LT" b="0" i="0" dirty="0">
              <a:solidFill>
                <a:srgbClr val="747272"/>
              </a:solidFill>
              <a:effectLst/>
              <a:latin typeface="Arial" panose="020B0604020202020204" pitchFamily="34" charset="0"/>
            </a:endParaRPr>
          </a:p>
          <a:p>
            <a:pPr marL="0" indent="0" algn="l">
              <a:buNone/>
            </a:pPr>
            <a:r>
              <a:rPr lang="lt-LT" b="0" i="0" dirty="0">
                <a:effectLst/>
                <a:latin typeface="Arial" panose="020B0604020202020204" pitchFamily="34" charset="0"/>
              </a:rPr>
              <a:t>Nustatant Vaiko teisių įgyvendinimo indeksą, atsižvelgiama į šiuos elementus:</a:t>
            </a:r>
          </a:p>
          <a:p>
            <a:pPr marL="0" indent="0" algn="l">
              <a:buNone/>
            </a:pPr>
            <a:r>
              <a:rPr lang="lt-LT" b="0" i="1" dirty="0">
                <a:effectLst/>
              </a:rPr>
              <a:t>- vaikų mirtingumas iki 5 metų;               - numatoma gyvenimo trukmė;</a:t>
            </a:r>
          </a:p>
          <a:p>
            <a:pPr algn="l">
              <a:buFontTx/>
              <a:buChar char="-"/>
            </a:pPr>
            <a:r>
              <a:rPr lang="lt-LT" b="0" i="1" dirty="0">
                <a:effectLst/>
              </a:rPr>
              <a:t>išsilavinimas;                                            - skurdas;</a:t>
            </a:r>
          </a:p>
          <a:p>
            <a:pPr algn="l">
              <a:buFontTx/>
              <a:buChar char="-"/>
            </a:pPr>
            <a:r>
              <a:rPr lang="lt-LT" b="0" i="1" dirty="0">
                <a:effectLst/>
              </a:rPr>
              <a:t>mažas naujagimių svoris;                        - ŽIV;</a:t>
            </a:r>
          </a:p>
          <a:p>
            <a:pPr marL="0" indent="0" algn="l">
              <a:buNone/>
            </a:pPr>
            <a:r>
              <a:rPr lang="lt-LT" b="0" i="1" dirty="0">
                <a:effectLst/>
              </a:rPr>
              <a:t>- vaikų darbas;                                             - vaikų santuokos;</a:t>
            </a:r>
          </a:p>
          <a:p>
            <a:pPr marL="0" indent="0" algn="l">
              <a:buNone/>
            </a:pPr>
            <a:r>
              <a:rPr lang="lt-LT" b="0" i="1" dirty="0">
                <a:effectLst/>
              </a:rPr>
              <a:t>- moteriškų genitalijų žalojimas;               - gimimų registracija;</a:t>
            </a:r>
          </a:p>
          <a:p>
            <a:pPr marL="0" indent="0" algn="l">
              <a:buNone/>
            </a:pPr>
            <a:r>
              <a:rPr lang="lt-LT" b="0" i="1" dirty="0">
                <a:effectLst/>
              </a:rPr>
              <a:t>- ekologinis poveikis vaikų ateičiai;           - vaikų teisės ir laisvės;</a:t>
            </a:r>
          </a:p>
          <a:p>
            <a:pPr marL="0" indent="0" algn="l">
              <a:buNone/>
            </a:pPr>
            <a:r>
              <a:rPr lang="lt-LT" b="0" i="1" dirty="0">
                <a:effectLst/>
              </a:rPr>
              <a:t>- pasitenkinimo gyvenimu jausmas;         - karas ir kitos smurtinės situacijos.</a:t>
            </a:r>
          </a:p>
          <a:p>
            <a:pPr marL="0" indent="0">
              <a:buNone/>
            </a:pPr>
            <a:endParaRPr lang="lt-LT"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835" y="153671"/>
            <a:ext cx="10515600" cy="760730"/>
          </a:xfrm>
        </p:spPr>
        <p:txBody>
          <a:bodyPr/>
          <a:lstStyle/>
          <a:p>
            <a:r>
              <a:rPr lang="lt-LT" b="1" dirty="0"/>
              <a:t>Vaikų teisių įgyvendinimo žemėlapis</a:t>
            </a:r>
          </a:p>
        </p:txBody>
      </p:sp>
      <p:pic>
        <p:nvPicPr>
          <p:cNvPr id="5" name="Content Placeholder 4"/>
          <p:cNvPicPr>
            <a:picLocks noGrp="1" noChangeAspect="1"/>
          </p:cNvPicPr>
          <p:nvPr>
            <p:ph idx="1"/>
          </p:nvPr>
        </p:nvPicPr>
        <p:blipFill>
          <a:blip r:embed="rId3"/>
          <a:stretch>
            <a:fillRect/>
          </a:stretch>
        </p:blipFill>
        <p:spPr>
          <a:xfrm>
            <a:off x="2404246" y="1153011"/>
            <a:ext cx="6866946" cy="5704989"/>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690" y="265430"/>
            <a:ext cx="7776210" cy="1325563"/>
          </a:xfrm>
        </p:spPr>
        <p:txBody>
          <a:bodyPr>
            <a:normAutofit fontScale="90000"/>
          </a:bodyPr>
          <a:lstStyle/>
          <a:p>
            <a:pPr algn="ctr"/>
            <a:r>
              <a:rPr lang="pt-BR" sz="3600" b="1" dirty="0">
                <a:solidFill>
                  <a:srgbClr val="333333"/>
                </a:solidFill>
                <a:effectLst/>
                <a:latin typeface="Arial" panose="020B0604020202020204" pitchFamily="34" charset="0"/>
                <a:cs typeface="Arial" panose="020B0604020202020204" pitchFamily="34" charset="0"/>
              </a:rPr>
              <a:t>Vaikai yra pagrindinės skurdo ir maisto trūkumo aukos</a:t>
            </a:r>
            <a:br>
              <a:rPr lang="pt-BR" b="0" dirty="0">
                <a:solidFill>
                  <a:srgbClr val="333333"/>
                </a:solidFill>
                <a:effectLst/>
                <a:latin typeface="Baloo Bhaina"/>
              </a:rPr>
            </a:br>
            <a:endParaRPr lang="lt-LT" dirty="0"/>
          </a:p>
        </p:txBody>
      </p:sp>
      <p:sp>
        <p:nvSpPr>
          <p:cNvPr id="3" name="Content Placeholder 2"/>
          <p:cNvSpPr>
            <a:spLocks noGrp="1"/>
          </p:cNvSpPr>
          <p:nvPr>
            <p:ph sz="half" idx="1"/>
          </p:nvPr>
        </p:nvSpPr>
        <p:spPr>
          <a:xfrm>
            <a:off x="186690" y="1297940"/>
            <a:ext cx="9410065" cy="5483225"/>
          </a:xfrm>
        </p:spPr>
        <p:txBody>
          <a:bodyPr>
            <a:normAutofit fontScale="82500" lnSpcReduction="20000"/>
          </a:bodyPr>
          <a:lstStyle/>
          <a:p>
            <a:pPr marL="0" indent="0">
              <a:buNone/>
            </a:pPr>
            <a:r>
              <a:rPr lang="lt-LT" b="1" dirty="0">
                <a:cs typeface="Arial" panose="020B0604020202020204" pitchFamily="34" charset="0"/>
              </a:rPr>
              <a:t>Situacija</a:t>
            </a:r>
          </a:p>
          <a:p>
            <a:pPr algn="l"/>
            <a:r>
              <a:rPr lang="lt-LT" b="0" i="0" dirty="0">
                <a:effectLst/>
                <a:cs typeface="Arial" panose="020B0604020202020204" pitchFamily="34" charset="0"/>
              </a:rPr>
              <a:t>Besivystančiose šalyse 146 mln. vaikų iki 5 metų svoris yra mažesnis už vidutinį. Tai reiškia, kad vienas vaikas iš 4 pasaulyje kenčia dėl nuolatinės mitybos nepakankamumo.</a:t>
            </a:r>
          </a:p>
          <a:p>
            <a:pPr algn="l"/>
            <a:r>
              <a:rPr lang="lt-LT" b="0" i="0" dirty="0">
                <a:effectLst/>
                <a:cs typeface="Arial" panose="020B0604020202020204" pitchFamily="34" charset="0"/>
              </a:rPr>
              <a:t>Afrika į pietus nuo Sacharos, Pietryčių Azija, Rytų Azija ir Ramusis vandenynas yra regionai, labiausiai pažeidžiami dėl maisto trūkumo. Kūdikių mirtingumas čia aukštas, ypač </a:t>
            </a:r>
            <a:r>
              <a:rPr lang="lt-LT" b="0" i="0" dirty="0" err="1">
                <a:effectLst/>
                <a:cs typeface="Arial" panose="020B0604020202020204" pitchFamily="34" charset="0"/>
              </a:rPr>
              <a:t>Sachelio</a:t>
            </a:r>
            <a:r>
              <a:rPr lang="lt-LT" b="0" i="0" dirty="0">
                <a:effectLst/>
                <a:cs typeface="Arial" panose="020B0604020202020204" pitchFamily="34" charset="0"/>
              </a:rPr>
              <a:t> regione, kur 60 % jaunesnių nei 5 metų amžiaus vaikų mirtingumas gali būti susiję su netinkama mityba.</a:t>
            </a:r>
          </a:p>
          <a:p>
            <a:pPr marL="0" indent="0" algn="l">
              <a:buNone/>
            </a:pPr>
            <a:endParaRPr lang="lt-LT" b="0" i="0" dirty="0">
              <a:effectLst/>
              <a:cs typeface="Arial" panose="020B0604020202020204" pitchFamily="34" charset="0"/>
            </a:endParaRPr>
          </a:p>
          <a:p>
            <a:pPr marL="0" indent="0" algn="l">
              <a:buNone/>
            </a:pPr>
            <a:r>
              <a:rPr lang="lt-LT" b="1" dirty="0">
                <a:cs typeface="Arial" panose="020B0604020202020204" pitchFamily="34" charset="0"/>
              </a:rPr>
              <a:t>Poveikis</a:t>
            </a:r>
          </a:p>
          <a:p>
            <a:pPr algn="l"/>
            <a:r>
              <a:rPr lang="lt-LT" b="0" i="0" dirty="0">
                <a:effectLst/>
                <a:cs typeface="Arial" panose="020B0604020202020204" pitchFamily="34" charset="0"/>
              </a:rPr>
              <a:t>Dėl mikroelementų trūkumo kasmet miršta arba suluošinama milijonas vaikų: daugiau nei 500 000 vaikų praranda regėjimą dėl vitamino A trūkumo, 40–60 % vaikų besivystančiose šalyse kenčia nuo protinio atsilikimo, kurį sukelia geležies trūkumas. Šie vaikai, susilpnėję dėl mitybos trūkumo, yra pažeidžiami infekcijų ir ligų.</a:t>
            </a:r>
          </a:p>
          <a:p>
            <a:pPr algn="l"/>
            <a:r>
              <a:rPr lang="lt-LT" dirty="0">
                <a:cs typeface="Arial" panose="020B0604020202020204" pitchFamily="34" charset="0"/>
              </a:rPr>
              <a:t>K</a:t>
            </a:r>
            <a:r>
              <a:rPr lang="lt-LT" b="0" i="0" dirty="0">
                <a:effectLst/>
                <a:cs typeface="Arial" panose="020B0604020202020204" pitchFamily="34" charset="0"/>
              </a:rPr>
              <a:t>asmet daugiau nei 5 milijonai vaikų miršta dėl netinkamos mitybos ir neišvengiamų ligų (plaučių uždegimo, viduriavimo, maliarijos, tymų); kas 6 sekundes miršta vienas vaikas.</a:t>
            </a:r>
            <a:endParaRPr lang="lt-LT" b="0" i="0" dirty="0">
              <a:solidFill>
                <a:srgbClr val="747272"/>
              </a:solidFill>
              <a:effectLst/>
            </a:endParaRPr>
          </a:p>
          <a:p>
            <a:pPr marL="0" indent="0">
              <a:buNone/>
            </a:pPr>
            <a:endParaRPr lang="lt-LT" dirty="0"/>
          </a:p>
        </p:txBody>
      </p:sp>
      <p:pic>
        <p:nvPicPr>
          <p:cNvPr id="4" name="Content Placeholder 3"/>
          <p:cNvPicPr>
            <a:picLocks noGrp="1" noChangeAspect="1"/>
          </p:cNvPicPr>
          <p:nvPr>
            <p:ph sz="half" idx="2"/>
          </p:nvPr>
        </p:nvPicPr>
        <p:blipFill>
          <a:blip r:embed="rId3"/>
          <a:stretch>
            <a:fillRect/>
          </a:stretch>
        </p:blipFill>
        <p:spPr>
          <a:xfrm>
            <a:off x="9688195" y="88900"/>
            <a:ext cx="2320925" cy="1737360"/>
          </a:xfrm>
          <a:prstGeom prst="rect">
            <a:avLst/>
          </a:prstGeom>
        </p:spPr>
      </p:pic>
      <p:pic>
        <p:nvPicPr>
          <p:cNvPr id="5" name="Picture 4"/>
          <p:cNvPicPr>
            <a:picLocks noChangeAspect="1"/>
          </p:cNvPicPr>
          <p:nvPr/>
        </p:nvPicPr>
        <p:blipFill>
          <a:blip r:embed="rId4"/>
          <a:stretch>
            <a:fillRect/>
          </a:stretch>
        </p:blipFill>
        <p:spPr>
          <a:xfrm>
            <a:off x="9399270" y="4907280"/>
            <a:ext cx="2792730" cy="1950720"/>
          </a:xfrm>
          <a:prstGeom prst="rect">
            <a:avLst/>
          </a:prstGeom>
        </p:spPr>
      </p:pic>
      <p:pic>
        <p:nvPicPr>
          <p:cNvPr id="6" name="Picture 5"/>
          <p:cNvPicPr>
            <a:picLocks noChangeAspect="1"/>
          </p:cNvPicPr>
          <p:nvPr/>
        </p:nvPicPr>
        <p:blipFill>
          <a:blip r:embed="rId5"/>
          <a:stretch>
            <a:fillRect/>
          </a:stretch>
        </p:blipFill>
        <p:spPr>
          <a:xfrm>
            <a:off x="9911080" y="1873885"/>
            <a:ext cx="1737360" cy="295973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770" y="1406526"/>
            <a:ext cx="10515600" cy="772159"/>
          </a:xfrm>
        </p:spPr>
        <p:txBody>
          <a:bodyPr/>
          <a:lstStyle/>
          <a:p>
            <a:r>
              <a:rPr lang="lt-LT" b="1" dirty="0"/>
              <a:t>Noriu į mokyklą...</a:t>
            </a:r>
          </a:p>
        </p:txBody>
      </p:sp>
      <p:sp>
        <p:nvSpPr>
          <p:cNvPr id="3" name="Content Placeholder 2"/>
          <p:cNvSpPr>
            <a:spLocks noGrp="1"/>
          </p:cNvSpPr>
          <p:nvPr>
            <p:ph idx="1"/>
          </p:nvPr>
        </p:nvSpPr>
        <p:spPr>
          <a:xfrm>
            <a:off x="563526" y="2540000"/>
            <a:ext cx="11303354" cy="4239260"/>
          </a:xfrm>
        </p:spPr>
        <p:txBody>
          <a:bodyPr>
            <a:normAutofit/>
          </a:bodyPr>
          <a:lstStyle/>
          <a:p>
            <a:pPr marL="0" indent="0">
              <a:buNone/>
            </a:pPr>
            <a:r>
              <a:rPr lang="lt-LT" sz="2400" i="0" dirty="0">
                <a:effectLst/>
              </a:rPr>
              <a:t>Daugiau nei 72 mln. pradinio ugdymo amžiaus vaikų nelanko mokyklos, o 759 mln. suaugusiųjų yra neraštingi ir neturi pakankamai žinių, kad pagerintų savo ir savo vaikų gyvenimo sąlygas.</a:t>
            </a:r>
          </a:p>
          <a:p>
            <a:pPr marL="0" indent="0">
              <a:buNone/>
            </a:pPr>
            <a:endParaRPr lang="lt-LT" sz="2400" dirty="0"/>
          </a:p>
          <a:p>
            <a:pPr marL="0" indent="0" algn="l">
              <a:buNone/>
            </a:pPr>
            <a:r>
              <a:rPr lang="lt-LT" sz="2400" b="0" i="0" dirty="0">
                <a:effectLst/>
              </a:rPr>
              <a:t>Dėl skurdo ir atskirties daugiau nei 72 </a:t>
            </a:r>
            <a:r>
              <a:rPr lang="lt-LT" sz="2400" i="0" dirty="0">
                <a:effectLst/>
              </a:rPr>
              <a:t>mln.</a:t>
            </a:r>
            <a:r>
              <a:rPr lang="lt-LT" sz="2400" b="0" i="0" dirty="0">
                <a:effectLst/>
              </a:rPr>
              <a:t> vaikų visame pasaulyje nesimoko.</a:t>
            </a:r>
          </a:p>
          <a:p>
            <a:pPr algn="l"/>
            <a:r>
              <a:rPr lang="lt-LT" sz="2400" b="0" i="0" dirty="0">
                <a:effectLst/>
              </a:rPr>
              <a:t>Į pietus nuo Sacharos esanti Afrika yra labiausiai paveiktas pasaulio regionas, kuriame daugiau nei 32 </a:t>
            </a:r>
            <a:r>
              <a:rPr lang="lt-LT" sz="2400" i="0" dirty="0">
                <a:effectLst/>
              </a:rPr>
              <a:t>mln.</a:t>
            </a:r>
            <a:r>
              <a:rPr lang="lt-LT" sz="2400" b="0" i="0" dirty="0">
                <a:effectLst/>
              </a:rPr>
              <a:t> pradinio mokyklinio amžiaus vaikų nelanko mokyklos. </a:t>
            </a:r>
          </a:p>
          <a:p>
            <a:pPr algn="l"/>
            <a:r>
              <a:rPr lang="lt-LT" sz="2400" b="0" i="0" dirty="0">
                <a:effectLst/>
              </a:rPr>
              <a:t>Vidurio ir Rytų Aziją, taip pat Ramiojo vandenyno regioną, taip pat smarkiai veikia ši problema, nes čia gyvena daugiau nei 27 </a:t>
            </a:r>
            <a:r>
              <a:rPr lang="lt-LT" sz="2400" i="0" dirty="0">
                <a:effectLst/>
              </a:rPr>
              <a:t>mln.</a:t>
            </a:r>
            <a:r>
              <a:rPr lang="lt-LT" sz="2400" b="0" i="0" dirty="0">
                <a:effectLst/>
              </a:rPr>
              <a:t> mokyklos nelankančių vaikų.</a:t>
            </a:r>
            <a:endParaRPr lang="lt-LT" dirty="0"/>
          </a:p>
        </p:txBody>
      </p:sp>
      <p:pic>
        <p:nvPicPr>
          <p:cNvPr id="4" name="Content Placeholder 3"/>
          <p:cNvPicPr>
            <a:picLocks noGrp="1" noChangeAspect="1"/>
          </p:cNvPicPr>
          <p:nvPr>
            <p:ph sz="half" idx="2"/>
          </p:nvPr>
        </p:nvPicPr>
        <p:blipFill>
          <a:blip r:embed="rId3"/>
          <a:stretch>
            <a:fillRect/>
          </a:stretch>
        </p:blipFill>
        <p:spPr>
          <a:xfrm>
            <a:off x="8383270" y="-24765"/>
            <a:ext cx="3802380" cy="1973580"/>
          </a:xfrm>
          <a:prstGeom prst="rect">
            <a:avLst/>
          </a:prstGeom>
        </p:spPr>
      </p:pic>
      <p:pic>
        <p:nvPicPr>
          <p:cNvPr id="5" name="Picture 4"/>
          <p:cNvPicPr>
            <a:picLocks noChangeAspect="1"/>
          </p:cNvPicPr>
          <p:nvPr/>
        </p:nvPicPr>
        <p:blipFill>
          <a:blip r:embed="rId4"/>
          <a:stretch>
            <a:fillRect/>
          </a:stretch>
        </p:blipFill>
        <p:spPr>
          <a:xfrm>
            <a:off x="5170170" y="-24765"/>
            <a:ext cx="3006090" cy="227457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685" y="170815"/>
            <a:ext cx="10515600" cy="878205"/>
          </a:xfrm>
        </p:spPr>
        <p:txBody>
          <a:bodyPr/>
          <a:lstStyle/>
          <a:p>
            <a:r>
              <a:rPr lang="lt-LT" b="1" dirty="0"/>
              <a:t>Išsilavinimo problemos</a:t>
            </a:r>
          </a:p>
        </p:txBody>
      </p:sp>
      <p:sp>
        <p:nvSpPr>
          <p:cNvPr id="3" name="Content Placeholder 2"/>
          <p:cNvSpPr>
            <a:spLocks noGrp="1"/>
          </p:cNvSpPr>
          <p:nvPr>
            <p:ph sz="half" idx="1"/>
          </p:nvPr>
        </p:nvSpPr>
        <p:spPr>
          <a:xfrm>
            <a:off x="146685" y="1048385"/>
            <a:ext cx="9240520" cy="5690870"/>
          </a:xfrm>
        </p:spPr>
        <p:txBody>
          <a:bodyPr>
            <a:normAutofit fontScale="90000"/>
          </a:bodyPr>
          <a:lstStyle/>
          <a:p>
            <a:pPr marL="0" indent="0" algn="l">
              <a:buNone/>
            </a:pPr>
            <a:r>
              <a:rPr lang="lt-LT" sz="2600" b="1" dirty="0">
                <a:cs typeface="Arial" panose="020B0604020202020204" pitchFamily="34" charset="0"/>
              </a:rPr>
              <a:t>Per mažas dėmesys išsilavinimui</a:t>
            </a:r>
            <a:endParaRPr lang="lt-LT" sz="2600" b="0" i="0" dirty="0">
              <a:effectLst/>
              <a:cs typeface="Arial" panose="020B0604020202020204" pitchFamily="34" charset="0"/>
            </a:endParaRPr>
          </a:p>
          <a:p>
            <a:pPr algn="l"/>
            <a:r>
              <a:rPr lang="lt-LT" sz="2600" b="0" i="0" dirty="0">
                <a:effectLst/>
                <a:cs typeface="Arial" panose="020B0604020202020204" pitchFamily="34" charset="0"/>
              </a:rPr>
              <a:t>Tai susiję su Afrika į pietus nuo Sacharos, kur daugiau nei pusė vaikų mokosi trumpiau nei 4 metus. Kai kuriose šalyse, pavyzdžiui, Somalyje ir Burkina Fase, daugiau nei 50 % vaikų mokosi trumpiau nei 2 metus.</a:t>
            </a:r>
          </a:p>
          <a:p>
            <a:pPr algn="l"/>
            <a:r>
              <a:rPr lang="lt-LT" sz="2600" b="0" i="0" dirty="0">
                <a:effectLst/>
                <a:cs typeface="Arial" panose="020B0604020202020204" pitchFamily="34" charset="0"/>
              </a:rPr>
              <a:t>Mokymosi trūkumas ir prastas išsilavinimas turi neigiamą poveikį gyventojams ir šaliai. Vaikai palieka mokyklą neįgiję pagrindų, o tai       labai stabdo socialinę ir ekonominę šių šalių raidą.</a:t>
            </a:r>
          </a:p>
          <a:p>
            <a:pPr marL="0" indent="0" algn="l">
              <a:buNone/>
            </a:pPr>
            <a:endParaRPr lang="lt-LT" sz="2600" dirty="0">
              <a:cs typeface="Arial" panose="020B0604020202020204" pitchFamily="34" charset="0"/>
            </a:endParaRPr>
          </a:p>
          <a:p>
            <a:pPr marL="0" indent="0" algn="l">
              <a:buNone/>
            </a:pPr>
            <a:r>
              <a:rPr lang="lt-LT" sz="2600" b="1" i="0" dirty="0">
                <a:effectLst/>
                <a:cs typeface="Arial" panose="020B0604020202020204" pitchFamily="34" charset="0"/>
              </a:rPr>
              <a:t>Mažiau išsilavinusios yra mergaitės </a:t>
            </a:r>
          </a:p>
          <a:p>
            <a:pPr algn="l"/>
            <a:r>
              <a:rPr lang="lt-LT" sz="2600" b="0" i="0" dirty="0">
                <a:effectLst/>
                <a:cs typeface="Arial" panose="020B0604020202020204" pitchFamily="34" charset="0"/>
              </a:rPr>
              <a:t>Šiandien būtent mergaitės turi mažiausiai galimybių mokytis. Jos sudaro daugiau nei 54% nelankančių mokyklos vaikų.</a:t>
            </a:r>
          </a:p>
          <a:p>
            <a:pPr algn="l"/>
            <a:r>
              <a:rPr lang="lt-LT" sz="2600" b="0" i="0" dirty="0">
                <a:effectLst/>
                <a:cs typeface="Arial" panose="020B0604020202020204" pitchFamily="34" charset="0"/>
              </a:rPr>
              <a:t>Ši problema dažniausiai iškyla arabų valstybėse, Centrinėje Azijoje ir Pietų bei Vakarų Azijoje ir iš esmės paaiškinama kultūriniu ir tradiciniu vyro vaidmeniu šeimoje ir visuomenėje. Mergaitėms lemta dirbti šeimos namuose, o berniukai turi teisę gauti išsilavinimą.</a:t>
            </a:r>
            <a:endParaRPr lang="lt-LT" dirty="0"/>
          </a:p>
        </p:txBody>
      </p:sp>
      <p:pic>
        <p:nvPicPr>
          <p:cNvPr id="8" name="Content Placeholder 5"/>
          <p:cNvPicPr>
            <a:picLocks noGrp="1" noChangeAspect="1"/>
          </p:cNvPicPr>
          <p:nvPr>
            <p:ph sz="half" idx="2"/>
          </p:nvPr>
        </p:nvPicPr>
        <p:blipFill>
          <a:blip r:embed="rId3"/>
          <a:stretch>
            <a:fillRect/>
          </a:stretch>
        </p:blipFill>
        <p:spPr>
          <a:xfrm>
            <a:off x="9944100" y="3810"/>
            <a:ext cx="2232660" cy="2194560"/>
          </a:xfrm>
          <a:prstGeom prst="rect">
            <a:avLst/>
          </a:prstGeom>
        </p:spPr>
      </p:pic>
      <p:pic>
        <p:nvPicPr>
          <p:cNvPr id="9" name="Picture 8"/>
          <p:cNvPicPr>
            <a:picLocks noChangeAspect="1"/>
          </p:cNvPicPr>
          <p:nvPr/>
        </p:nvPicPr>
        <p:blipFill>
          <a:blip r:embed="rId4"/>
          <a:stretch>
            <a:fillRect/>
          </a:stretch>
        </p:blipFill>
        <p:spPr>
          <a:xfrm>
            <a:off x="8698865" y="2236470"/>
            <a:ext cx="3477895" cy="2095500"/>
          </a:xfrm>
          <a:prstGeom prst="rect">
            <a:avLst/>
          </a:prstGeom>
        </p:spPr>
      </p:pic>
      <p:pic>
        <p:nvPicPr>
          <p:cNvPr id="10" name="Picture 9"/>
          <p:cNvPicPr>
            <a:picLocks noChangeAspect="1"/>
          </p:cNvPicPr>
          <p:nvPr/>
        </p:nvPicPr>
        <p:blipFill>
          <a:blip r:embed="rId5"/>
          <a:stretch>
            <a:fillRect/>
          </a:stretch>
        </p:blipFill>
        <p:spPr>
          <a:xfrm>
            <a:off x="9307195" y="4665345"/>
            <a:ext cx="2929890" cy="188595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45" y="121285"/>
            <a:ext cx="10515600" cy="1325563"/>
          </a:xfrm>
        </p:spPr>
        <p:txBody>
          <a:bodyPr>
            <a:normAutofit/>
          </a:bodyPr>
          <a:lstStyle/>
          <a:p>
            <a:r>
              <a:rPr lang="lt-LT" sz="3600" b="1" dirty="0">
                <a:latin typeface="+mn-lt"/>
              </a:rPr>
              <a:t>Nepasiekiamos medicinos paslaugos – neturtingų gyventojų problema</a:t>
            </a:r>
          </a:p>
        </p:txBody>
      </p:sp>
      <p:sp>
        <p:nvSpPr>
          <p:cNvPr id="3" name="Content Placeholder 2"/>
          <p:cNvSpPr>
            <a:spLocks noGrp="1"/>
          </p:cNvSpPr>
          <p:nvPr>
            <p:ph sz="half" idx="1"/>
          </p:nvPr>
        </p:nvSpPr>
        <p:spPr>
          <a:xfrm>
            <a:off x="238125" y="3397251"/>
            <a:ext cx="11747500" cy="3163038"/>
          </a:xfrm>
        </p:spPr>
        <p:txBody>
          <a:bodyPr>
            <a:normAutofit/>
          </a:bodyPr>
          <a:lstStyle/>
          <a:p>
            <a:pPr marL="0" indent="0">
              <a:buNone/>
            </a:pPr>
            <a:r>
              <a:rPr lang="lt-LT" sz="2400" i="0" dirty="0">
                <a:effectLst/>
              </a:rPr>
              <a:t>Kasmet daugiau nei 13 mln. vaikų iki 5 metų miršta nuo ligų, kurių būtų buvę galima išvengti arba išgydyti.</a:t>
            </a:r>
          </a:p>
          <a:p>
            <a:pPr marL="0" indent="0" algn="l">
              <a:buNone/>
            </a:pPr>
            <a:r>
              <a:rPr lang="lt-LT" sz="2400" b="0" i="0" dirty="0">
                <a:effectLst/>
              </a:rPr>
              <a:t>- Neturtingiems gyventojams labiausiai gresia maisto trūkumas, geriamojo vandens trūkumas ir tinkama sanitarijos sistema. Todėl šios populiacijos, o ypač jų vaikai, dažniausiai serga.</a:t>
            </a:r>
          </a:p>
          <a:p>
            <a:pPr marL="0" indent="0" algn="l">
              <a:buNone/>
            </a:pPr>
            <a:r>
              <a:rPr lang="lt-LT" sz="2400" b="0" i="0" dirty="0">
                <a:effectLst/>
              </a:rPr>
              <a:t>- Ši problema labiausiai aktuali Afrikai į pietus nuo Sacharos ir Pietų Azijai. Šių regionų penkiose šalyse – Indijoje, Nigerijoje, Kongo Demokratinėje Respublikoje, Pakistane ir Etiopijoje – miršta daugiau nei pusė vaikų visame pasaulyje. Tai reiškia daugiau nei 6 </a:t>
            </a:r>
            <a:r>
              <a:rPr lang="lt-LT" sz="2400" i="0" dirty="0">
                <a:effectLst/>
              </a:rPr>
              <a:t>mln. </a:t>
            </a:r>
            <a:r>
              <a:rPr lang="lt-LT" sz="2400" b="0" i="0" dirty="0">
                <a:effectLst/>
              </a:rPr>
              <a:t>vaikų mirčių.</a:t>
            </a:r>
          </a:p>
          <a:p>
            <a:pPr marL="0" indent="0">
              <a:buNone/>
            </a:pPr>
            <a:endParaRPr lang="lt-LT" i="0" dirty="0">
              <a:effectLst/>
              <a:latin typeface="Arial" panose="020B0604020202020204" pitchFamily="34" charset="0"/>
            </a:endParaRPr>
          </a:p>
          <a:p>
            <a:pPr marL="0" indent="0">
              <a:buNone/>
            </a:pPr>
            <a:endParaRPr lang="lt-LT" dirty="0"/>
          </a:p>
        </p:txBody>
      </p:sp>
      <p:pic>
        <p:nvPicPr>
          <p:cNvPr id="4" name="Content Placeholder 3"/>
          <p:cNvPicPr>
            <a:picLocks noGrp="1" noChangeAspect="1"/>
          </p:cNvPicPr>
          <p:nvPr>
            <p:ph sz="half" idx="2"/>
          </p:nvPr>
        </p:nvPicPr>
        <p:blipFill>
          <a:blip r:embed="rId3"/>
          <a:stretch>
            <a:fillRect/>
          </a:stretch>
        </p:blipFill>
        <p:spPr>
          <a:xfrm>
            <a:off x="-165735" y="1435100"/>
            <a:ext cx="3440430" cy="1844040"/>
          </a:xfrm>
          <a:prstGeom prst="rect">
            <a:avLst/>
          </a:prstGeom>
        </p:spPr>
      </p:pic>
      <p:pic>
        <p:nvPicPr>
          <p:cNvPr id="5" name="Picture 4"/>
          <p:cNvPicPr>
            <a:picLocks noChangeAspect="1"/>
          </p:cNvPicPr>
          <p:nvPr/>
        </p:nvPicPr>
        <p:blipFill>
          <a:blip r:embed="rId4"/>
          <a:stretch>
            <a:fillRect/>
          </a:stretch>
        </p:blipFill>
        <p:spPr>
          <a:xfrm>
            <a:off x="5572125" y="1438275"/>
            <a:ext cx="2886075" cy="1958975"/>
          </a:xfrm>
          <a:prstGeom prst="rect">
            <a:avLst/>
          </a:prstGeom>
        </p:spPr>
      </p:pic>
      <p:pic>
        <p:nvPicPr>
          <p:cNvPr id="6" name="Picture 5"/>
          <p:cNvPicPr>
            <a:picLocks noChangeAspect="1"/>
          </p:cNvPicPr>
          <p:nvPr/>
        </p:nvPicPr>
        <p:blipFill>
          <a:blip r:embed="rId5"/>
          <a:stretch>
            <a:fillRect/>
          </a:stretch>
        </p:blipFill>
        <p:spPr>
          <a:xfrm>
            <a:off x="3183255" y="1447165"/>
            <a:ext cx="2388870" cy="1861185"/>
          </a:xfrm>
          <a:prstGeom prst="rect">
            <a:avLst/>
          </a:prstGeom>
        </p:spPr>
      </p:pic>
      <p:pic>
        <p:nvPicPr>
          <p:cNvPr id="7" name="Picture 6"/>
          <p:cNvPicPr>
            <a:picLocks noChangeAspect="1"/>
          </p:cNvPicPr>
          <p:nvPr/>
        </p:nvPicPr>
        <p:blipFill>
          <a:blip r:embed="rId6"/>
          <a:stretch>
            <a:fillRect/>
          </a:stretch>
        </p:blipFill>
        <p:spPr>
          <a:xfrm>
            <a:off x="8458200" y="883920"/>
            <a:ext cx="3792855" cy="251333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210" y="171450"/>
            <a:ext cx="10515600" cy="1012190"/>
          </a:xfrm>
        </p:spPr>
        <p:txBody>
          <a:bodyPr/>
          <a:lstStyle/>
          <a:p>
            <a:r>
              <a:rPr lang="lt-LT" b="1" dirty="0"/>
              <a:t>Noriu gerti...</a:t>
            </a:r>
          </a:p>
        </p:txBody>
      </p:sp>
      <p:sp>
        <p:nvSpPr>
          <p:cNvPr id="3" name="Content Placeholder 2"/>
          <p:cNvSpPr>
            <a:spLocks noGrp="1"/>
          </p:cNvSpPr>
          <p:nvPr>
            <p:ph sz="half" idx="1"/>
          </p:nvPr>
        </p:nvSpPr>
        <p:spPr>
          <a:xfrm>
            <a:off x="475615" y="1520456"/>
            <a:ext cx="10930890" cy="4084689"/>
          </a:xfrm>
        </p:spPr>
        <p:txBody>
          <a:bodyPr/>
          <a:lstStyle/>
          <a:p>
            <a:pPr marL="0" indent="0" algn="l">
              <a:buNone/>
            </a:pPr>
            <a:r>
              <a:rPr lang="lt-LT" sz="2400" b="1" i="0" dirty="0">
                <a:effectLst/>
              </a:rPr>
              <a:t>Situacija</a:t>
            </a:r>
          </a:p>
          <a:p>
            <a:pPr marL="0" indent="0" algn="l">
              <a:buNone/>
            </a:pPr>
            <a:r>
              <a:rPr lang="lt-LT" sz="2400" b="0" i="0" dirty="0">
                <a:effectLst/>
              </a:rPr>
              <a:t>- Kasmet 1,8 </a:t>
            </a:r>
            <a:r>
              <a:rPr lang="lt-LT" sz="2400" i="0" dirty="0">
                <a:effectLst/>
              </a:rPr>
              <a:t>mln.</a:t>
            </a:r>
            <a:r>
              <a:rPr lang="lt-LT" sz="2400" b="0" i="0" dirty="0">
                <a:effectLst/>
              </a:rPr>
              <a:t> vaikų iki penkerių metų miršta nuo ligų, susijusių su nesaugiu vandeniu. Kas 20 minučių dėl to miršta vienas vaikas.</a:t>
            </a:r>
          </a:p>
          <a:p>
            <a:pPr marL="0" indent="0" algn="l">
              <a:buNone/>
            </a:pPr>
            <a:r>
              <a:rPr lang="lt-LT" sz="2400" dirty="0"/>
              <a:t>- </a:t>
            </a:r>
            <a:r>
              <a:rPr lang="lt-LT" sz="2400" b="0" i="0" dirty="0">
                <a:effectLst/>
              </a:rPr>
              <a:t>Labiausiai paveikti regionai yra į pietus nuo Sacharos esanti Afrika ir Pietryčių Azija, kur 40 % vaikų turi gerti vandenį, kuris nėra saugus vartoti. 65% jų nesinaudoja tinkamais tualetais. Daugiau nei vienas iš penkių žmonių privalo tuštintis lauke. Tai užteršia vandenį ir žemę ir sukelia sunkias ligas.</a:t>
            </a:r>
          </a:p>
          <a:p>
            <a:pPr marL="0" indent="0">
              <a:buNone/>
            </a:pPr>
            <a:endParaRPr lang="lt-LT" dirty="0"/>
          </a:p>
        </p:txBody>
      </p:sp>
      <p:pic>
        <p:nvPicPr>
          <p:cNvPr id="4" name="Content Placeholder 3"/>
          <p:cNvPicPr>
            <a:picLocks noGrp="1" noChangeAspect="1"/>
          </p:cNvPicPr>
          <p:nvPr>
            <p:ph sz="half" idx="2"/>
          </p:nvPr>
        </p:nvPicPr>
        <p:blipFill>
          <a:blip r:embed="rId3"/>
          <a:stretch>
            <a:fillRect/>
          </a:stretch>
        </p:blipFill>
        <p:spPr>
          <a:xfrm>
            <a:off x="69850" y="4601845"/>
            <a:ext cx="3238500" cy="2320290"/>
          </a:xfrm>
          <a:prstGeom prst="rect">
            <a:avLst/>
          </a:prstGeom>
        </p:spPr>
      </p:pic>
      <p:pic>
        <p:nvPicPr>
          <p:cNvPr id="5" name="Picture 4"/>
          <p:cNvPicPr>
            <a:picLocks noChangeAspect="1"/>
          </p:cNvPicPr>
          <p:nvPr/>
        </p:nvPicPr>
        <p:blipFill>
          <a:blip r:embed="rId4"/>
          <a:stretch>
            <a:fillRect/>
          </a:stretch>
        </p:blipFill>
        <p:spPr>
          <a:xfrm>
            <a:off x="3308350" y="4601845"/>
            <a:ext cx="3298190" cy="2285365"/>
          </a:xfrm>
          <a:prstGeom prst="rect">
            <a:avLst/>
          </a:prstGeom>
        </p:spPr>
      </p:pic>
      <p:pic>
        <p:nvPicPr>
          <p:cNvPr id="6" name="Picture 5"/>
          <p:cNvPicPr>
            <a:picLocks noChangeAspect="1"/>
          </p:cNvPicPr>
          <p:nvPr/>
        </p:nvPicPr>
        <p:blipFill>
          <a:blip r:embed="rId5"/>
          <a:stretch>
            <a:fillRect/>
          </a:stretch>
        </p:blipFill>
        <p:spPr>
          <a:xfrm>
            <a:off x="6606540" y="4566920"/>
            <a:ext cx="2533650" cy="2354580"/>
          </a:xfrm>
          <a:prstGeom prst="rect">
            <a:avLst/>
          </a:prstGeom>
        </p:spPr>
      </p:pic>
      <p:pic>
        <p:nvPicPr>
          <p:cNvPr id="7" name="Picture 6"/>
          <p:cNvPicPr>
            <a:picLocks noChangeAspect="1"/>
          </p:cNvPicPr>
          <p:nvPr/>
        </p:nvPicPr>
        <p:blipFill>
          <a:blip r:embed="rId6"/>
          <a:stretch>
            <a:fillRect/>
          </a:stretch>
        </p:blipFill>
        <p:spPr>
          <a:xfrm>
            <a:off x="9093835" y="4566920"/>
            <a:ext cx="3823970" cy="232029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as" ma:contentTypeID="0x0101007DD360A5AE058E48B608F8E82876A3B4" ma:contentTypeVersion="17" ma:contentTypeDescription="Kurkite naują dokumentą." ma:contentTypeScope="" ma:versionID="ba0ee4624a6ffe9f896c0b29d94c2dc3">
  <xsd:schema xmlns:xsd="http://www.w3.org/2001/XMLSchema" xmlns:xs="http://www.w3.org/2001/XMLSchema" xmlns:p="http://schemas.microsoft.com/office/2006/metadata/properties" xmlns:ns2="395fa40d-cb69-404e-8f04-41199545fccc" xmlns:ns3="13393c10-a869-462d-8718-85d3f21a3c08" targetNamespace="http://schemas.microsoft.com/office/2006/metadata/properties" ma:root="true" ma:fieldsID="ba7e906b2aa2c1073a589d8ed2af9af8" ns2:_="" ns3:_="">
    <xsd:import namespace="395fa40d-cb69-404e-8f04-41199545fccc"/>
    <xsd:import namespace="13393c10-a869-462d-8718-85d3f21a3c0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5fa40d-cb69-404e-8f04-41199545fc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Vaizdų žymės" ma:readOnly="false" ma:fieldId="{5cf76f15-5ced-4ddc-b409-7134ff3c332f}" ma:taxonomyMulti="true" ma:sspId="dee11391-bdff-4962-ac8c-5d8544a2ed3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3393c10-a869-462d-8718-85d3f21a3c08" elementFormDefault="qualified">
    <xsd:import namespace="http://schemas.microsoft.com/office/2006/documentManagement/types"/>
    <xsd:import namespace="http://schemas.microsoft.com/office/infopath/2007/PartnerControls"/>
    <xsd:element name="SharedWithUsers" ma:index="10" nillable="true" ma:displayName="Bendrinama s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Bendrinta su išsamia informacija" ma:internalName="SharedWithDetails" ma:readOnly="true">
      <xsd:simpleType>
        <xsd:restriction base="dms:Note">
          <xsd:maxLength value="255"/>
        </xsd:restriction>
      </xsd:simpleType>
    </xsd:element>
    <xsd:element name="TaxCatchAll" ma:index="22" nillable="true" ma:displayName="Taxonomy Catch All Column" ma:hidden="true" ma:list="{e7809e08-a476-480e-839f-f8c568a8ccae}" ma:internalName="TaxCatchAll" ma:showField="CatchAllData" ma:web="13393c10-a869-462d-8718-85d3f21a3c0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urinio tipas"/>
        <xsd:element ref="dc:title" minOccurs="0" maxOccurs="1" ma:index="4" ma:displayName="Antraštė"/>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699F419-B8EF-4BEC-944B-8644E8E81E4F}"/>
</file>

<file path=customXml/itemProps2.xml><?xml version="1.0" encoding="utf-8"?>
<ds:datastoreItem xmlns:ds="http://schemas.openxmlformats.org/officeDocument/2006/customXml" ds:itemID="{4881741A-AD83-4259-AB1E-D9F1FC019399}"/>
</file>

<file path=docProps/app.xml><?xml version="1.0" encoding="utf-8"?>
<Properties xmlns="http://schemas.openxmlformats.org/officeDocument/2006/extended-properties" xmlns:vt="http://schemas.openxmlformats.org/officeDocument/2006/docPropsVTypes">
  <TotalTime>55</TotalTime>
  <Words>2312</Words>
  <Application>Microsoft Office PowerPoint</Application>
  <PresentationFormat>Widescreen</PresentationFormat>
  <Paragraphs>162</Paragraphs>
  <Slides>11</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Baloo Bhaina</vt:lpstr>
      <vt:lpstr>Calibri</vt:lpstr>
      <vt:lpstr>Calibri Light</vt:lpstr>
      <vt:lpstr>Times New Roman</vt:lpstr>
      <vt:lpstr>Office Theme</vt:lpstr>
      <vt:lpstr>7 klasė   Vaikų gyvenimo sąlygos skirtinguose pasaulio regionuose </vt:lpstr>
      <vt:lpstr>Vaikų gyvenimo skirtumai pasaulyje...</vt:lpstr>
      <vt:lpstr>Vaiko teisių indeksas</vt:lpstr>
      <vt:lpstr>Vaikų teisių įgyvendinimo žemėlapis</vt:lpstr>
      <vt:lpstr>Vaikai yra pagrindinės skurdo ir maisto trūkumo aukos </vt:lpstr>
      <vt:lpstr>Noriu į mokyklą...</vt:lpstr>
      <vt:lpstr>Išsilavinimo problemos</vt:lpstr>
      <vt:lpstr>Nepasiekiamos medicinos paslaugos – neturtingų gyventojų problema</vt:lpstr>
      <vt:lpstr>Noriu gerti...</vt:lpstr>
      <vt:lpstr>Nematomi vaikai</vt:lpstr>
      <vt:lpstr>Vaikų teisė į saugią vaikystę</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Nagrinėjamos ir vertinamos vaikų gyvenimo sąlygos skirtinguose pasaulio regionuose.</dc:title>
  <dc:creator>ANGELĖ PAKAMORIENĖ</dc:creator>
  <cp:lastModifiedBy>Inga</cp:lastModifiedBy>
  <cp:revision>11</cp:revision>
  <dcterms:created xsi:type="dcterms:W3CDTF">2023-07-21T07:21:00Z</dcterms:created>
  <dcterms:modified xsi:type="dcterms:W3CDTF">2023-09-01T10:59:45Z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1033-10.2.0.6051</vt:lpwstr>
  </property>
</Properties>
</file>