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3.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diagrams/data4.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60" r:id="rId4"/>
    <p:sldId id="261" r:id="rId5"/>
    <p:sldId id="262" r:id="rId6"/>
    <p:sldId id="267" r:id="rId7"/>
    <p:sldId id="264" r:id="rId8"/>
    <p:sldId id="266" r:id="rId9"/>
    <p:sldId id="293" r:id="rId10"/>
    <p:sldId id="268" r:id="rId11"/>
    <p:sldId id="315" r:id="rId12"/>
    <p:sldId id="316" r:id="rId13"/>
    <p:sldId id="317" r:id="rId14"/>
    <p:sldId id="318" r:id="rId15"/>
    <p:sldId id="319" r:id="rId16"/>
    <p:sldId id="320"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4" r:id="rId36"/>
    <p:sldId id="296" r:id="rId37"/>
    <p:sldId id="298" r:id="rId38"/>
    <p:sldId id="299" r:id="rId39"/>
    <p:sldId id="302" r:id="rId40"/>
    <p:sldId id="304" r:id="rId41"/>
    <p:sldId id="306" r:id="rId42"/>
    <p:sldId id="308" r:id="rId43"/>
    <p:sldId id="310" r:id="rId44"/>
    <p:sldId id="312" r:id="rId45"/>
    <p:sldId id="31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30" autoAdjust="0"/>
    <p:restoredTop sz="94660"/>
  </p:normalViewPr>
  <p:slideViewPr>
    <p:cSldViewPr snapToGrid="0">
      <p:cViewPr>
        <p:scale>
          <a:sx n="80" d="100"/>
          <a:sy n="80" d="100"/>
        </p:scale>
        <p:origin x="1458" y="85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C36CC-E4EE-4453-8EC3-6BA4E9AF0D6B}" type="doc">
      <dgm:prSet loTypeId="urn:microsoft.com/office/officeart/2005/8/layout/chart3" loCatId="cycle" qsTypeId="urn:microsoft.com/office/officeart/2005/8/quickstyle/3d2" qsCatId="3D" csTypeId="urn:microsoft.com/office/officeart/2005/8/colors/colorful5" csCatId="colorful" phldr="1"/>
      <dgm:spPr/>
    </dgm:pt>
    <dgm:pt modelId="{2E3F1577-9A16-4137-828A-46564E67F24E}">
      <dgm:prSet phldrT="[Text]"/>
      <dgm:spPr/>
      <dgm:t>
        <a:bodyPr/>
        <a:lstStyle/>
        <a:p>
          <a:r>
            <a:rPr lang="lt-LT" b="1"/>
            <a:t>Visuomenė</a:t>
          </a:r>
          <a:endParaRPr lang="en-US" b="1" dirty="0"/>
        </a:p>
      </dgm:t>
    </dgm:pt>
    <dgm:pt modelId="{46F8C69B-A0DE-49CE-834B-FD6695E0DF6E}" type="parTrans" cxnId="{FF9CD9B4-EEA1-49C3-8FF9-C1AC242D5205}">
      <dgm:prSet/>
      <dgm:spPr/>
      <dgm:t>
        <a:bodyPr/>
        <a:lstStyle/>
        <a:p>
          <a:endParaRPr lang="en-US"/>
        </a:p>
      </dgm:t>
    </dgm:pt>
    <dgm:pt modelId="{C70BA397-2B67-4398-9B63-73D818B55A03}" type="sibTrans" cxnId="{FF9CD9B4-EEA1-49C3-8FF9-C1AC242D5205}">
      <dgm:prSet/>
      <dgm:spPr/>
      <dgm:t>
        <a:bodyPr/>
        <a:lstStyle/>
        <a:p>
          <a:endParaRPr lang="en-US"/>
        </a:p>
      </dgm:t>
    </dgm:pt>
    <dgm:pt modelId="{0FA8B21C-72CE-4F01-9A8C-531D38850F31}">
      <dgm:prSet phldrT="[Text]" custT="1"/>
      <dgm:spPr/>
      <dgm:t>
        <a:bodyPr/>
        <a:lstStyle/>
        <a:p>
          <a:r>
            <a:rPr lang="lt-LT" sz="2800" b="1"/>
            <a:t>Aplinka</a:t>
          </a:r>
          <a:endParaRPr lang="en-US" sz="2800" b="1" dirty="0"/>
        </a:p>
      </dgm:t>
    </dgm:pt>
    <dgm:pt modelId="{8F9E0481-DA81-4481-A889-E692CA1830F4}" type="parTrans" cxnId="{7969CCC4-8B84-414E-B803-BF89C306CA68}">
      <dgm:prSet/>
      <dgm:spPr/>
      <dgm:t>
        <a:bodyPr/>
        <a:lstStyle/>
        <a:p>
          <a:endParaRPr lang="en-US"/>
        </a:p>
      </dgm:t>
    </dgm:pt>
    <dgm:pt modelId="{9D85B679-AB27-4714-B1B9-58781C34DCB9}" type="sibTrans" cxnId="{7969CCC4-8B84-414E-B803-BF89C306CA68}">
      <dgm:prSet/>
      <dgm:spPr/>
      <dgm:t>
        <a:bodyPr/>
        <a:lstStyle/>
        <a:p>
          <a:endParaRPr lang="en-US"/>
        </a:p>
      </dgm:t>
    </dgm:pt>
    <dgm:pt modelId="{DA438037-DD84-44B9-8D16-4C33493FB7A4}">
      <dgm:prSet phldrT="[Text]" custT="1"/>
      <dgm:spPr/>
      <dgm:t>
        <a:bodyPr/>
        <a:lstStyle/>
        <a:p>
          <a:r>
            <a:rPr lang="lt-LT" sz="2400" b="1" dirty="0"/>
            <a:t>Ekonomika</a:t>
          </a:r>
          <a:endParaRPr lang="en-US" sz="2400" b="1" dirty="0"/>
        </a:p>
      </dgm:t>
    </dgm:pt>
    <dgm:pt modelId="{B0014019-29AF-4DD6-A6BF-C754C631777C}" type="parTrans" cxnId="{1FD46683-6BA7-44D1-A9BD-E8A21E238168}">
      <dgm:prSet/>
      <dgm:spPr/>
      <dgm:t>
        <a:bodyPr/>
        <a:lstStyle/>
        <a:p>
          <a:endParaRPr lang="en-US"/>
        </a:p>
      </dgm:t>
    </dgm:pt>
    <dgm:pt modelId="{08A49952-302D-4085-94D0-5B610482D39C}" type="sibTrans" cxnId="{1FD46683-6BA7-44D1-A9BD-E8A21E238168}">
      <dgm:prSet/>
      <dgm:spPr/>
      <dgm:t>
        <a:bodyPr/>
        <a:lstStyle/>
        <a:p>
          <a:endParaRPr lang="en-US"/>
        </a:p>
      </dgm:t>
    </dgm:pt>
    <dgm:pt modelId="{537991D5-9741-4F98-A976-12C37BE969EA}" type="pres">
      <dgm:prSet presAssocID="{E51C36CC-E4EE-4453-8EC3-6BA4E9AF0D6B}" presName="compositeShape" presStyleCnt="0">
        <dgm:presLayoutVars>
          <dgm:chMax val="7"/>
          <dgm:dir/>
          <dgm:resizeHandles val="exact"/>
        </dgm:presLayoutVars>
      </dgm:prSet>
      <dgm:spPr/>
    </dgm:pt>
    <dgm:pt modelId="{EF4F5D73-300D-44E0-A06D-2D725DA8FA45}" type="pres">
      <dgm:prSet presAssocID="{E51C36CC-E4EE-4453-8EC3-6BA4E9AF0D6B}" presName="wedge1" presStyleLbl="node1" presStyleIdx="0" presStyleCnt="3" custScaleX="92673" custScaleY="97753" custLinFactNeighborX="53890" custLinFactNeighborY="23043"/>
      <dgm:spPr/>
    </dgm:pt>
    <dgm:pt modelId="{46E134A4-B1FC-4592-9002-9DA3CCF84FD7}" type="pres">
      <dgm:prSet presAssocID="{E51C36CC-E4EE-4453-8EC3-6BA4E9AF0D6B}" presName="wedge1Tx" presStyleLbl="node1" presStyleIdx="0" presStyleCnt="3">
        <dgm:presLayoutVars>
          <dgm:chMax val="0"/>
          <dgm:chPref val="0"/>
          <dgm:bulletEnabled val="1"/>
        </dgm:presLayoutVars>
      </dgm:prSet>
      <dgm:spPr/>
    </dgm:pt>
    <dgm:pt modelId="{B04CC103-3BCF-41DD-B0F3-CCF876B3E2AF}" type="pres">
      <dgm:prSet presAssocID="{E51C36CC-E4EE-4453-8EC3-6BA4E9AF0D6B}" presName="wedge2" presStyleLbl="node1" presStyleIdx="1" presStyleCnt="3" custLinFactNeighborX="55284" custLinFactNeighborY="22434"/>
      <dgm:spPr/>
    </dgm:pt>
    <dgm:pt modelId="{202AD4B1-E3E8-4988-94DC-CFFD468CCE20}" type="pres">
      <dgm:prSet presAssocID="{E51C36CC-E4EE-4453-8EC3-6BA4E9AF0D6B}" presName="wedge2Tx" presStyleLbl="node1" presStyleIdx="1" presStyleCnt="3">
        <dgm:presLayoutVars>
          <dgm:chMax val="0"/>
          <dgm:chPref val="0"/>
          <dgm:bulletEnabled val="1"/>
        </dgm:presLayoutVars>
      </dgm:prSet>
      <dgm:spPr/>
    </dgm:pt>
    <dgm:pt modelId="{E434317C-8F57-481C-9BAA-7625AD4331C3}" type="pres">
      <dgm:prSet presAssocID="{E51C36CC-E4EE-4453-8EC3-6BA4E9AF0D6B}" presName="wedge3" presStyleLbl="node1" presStyleIdx="2" presStyleCnt="3" custScaleX="101583" custScaleY="94129" custLinFactNeighborX="53466" custLinFactNeighborY="17464"/>
      <dgm:spPr/>
    </dgm:pt>
    <dgm:pt modelId="{4086EA96-65C5-4966-B252-5CE00E458F25}" type="pres">
      <dgm:prSet presAssocID="{E51C36CC-E4EE-4453-8EC3-6BA4E9AF0D6B}" presName="wedge3Tx" presStyleLbl="node1" presStyleIdx="2" presStyleCnt="3">
        <dgm:presLayoutVars>
          <dgm:chMax val="0"/>
          <dgm:chPref val="0"/>
          <dgm:bulletEnabled val="1"/>
        </dgm:presLayoutVars>
      </dgm:prSet>
      <dgm:spPr/>
    </dgm:pt>
  </dgm:ptLst>
  <dgm:cxnLst>
    <dgm:cxn modelId="{382C9309-5DB0-47C1-A7CD-C60BF8B91643}" type="presOf" srcId="{DA438037-DD84-44B9-8D16-4C33493FB7A4}" destId="{4086EA96-65C5-4966-B252-5CE00E458F25}" srcOrd="1" destOrd="0" presId="urn:microsoft.com/office/officeart/2005/8/layout/chart3"/>
    <dgm:cxn modelId="{470AF60B-88B6-4505-9F2E-97BE219789D1}" type="presOf" srcId="{2E3F1577-9A16-4137-828A-46564E67F24E}" destId="{46E134A4-B1FC-4592-9002-9DA3CCF84FD7}" srcOrd="1" destOrd="0" presId="urn:microsoft.com/office/officeart/2005/8/layout/chart3"/>
    <dgm:cxn modelId="{4613A941-382F-4622-AAB8-553A3E101426}" type="presOf" srcId="{2E3F1577-9A16-4137-828A-46564E67F24E}" destId="{EF4F5D73-300D-44E0-A06D-2D725DA8FA45}" srcOrd="0" destOrd="0" presId="urn:microsoft.com/office/officeart/2005/8/layout/chart3"/>
    <dgm:cxn modelId="{1FD46683-6BA7-44D1-A9BD-E8A21E238168}" srcId="{E51C36CC-E4EE-4453-8EC3-6BA4E9AF0D6B}" destId="{DA438037-DD84-44B9-8D16-4C33493FB7A4}" srcOrd="2" destOrd="0" parTransId="{B0014019-29AF-4DD6-A6BF-C754C631777C}" sibTransId="{08A49952-302D-4085-94D0-5B610482D39C}"/>
    <dgm:cxn modelId="{DD55F39F-4921-48F2-A9D5-A0ECD7BABC5B}" type="presOf" srcId="{DA438037-DD84-44B9-8D16-4C33493FB7A4}" destId="{E434317C-8F57-481C-9BAA-7625AD4331C3}" srcOrd="0" destOrd="0" presId="urn:microsoft.com/office/officeart/2005/8/layout/chart3"/>
    <dgm:cxn modelId="{B3536EA2-EF3A-4DB0-B245-0A9C9D36AD8E}" type="presOf" srcId="{E51C36CC-E4EE-4453-8EC3-6BA4E9AF0D6B}" destId="{537991D5-9741-4F98-A976-12C37BE969EA}" srcOrd="0" destOrd="0" presId="urn:microsoft.com/office/officeart/2005/8/layout/chart3"/>
    <dgm:cxn modelId="{14AB23B2-57FC-4A95-8136-057E1DD8D24D}" type="presOf" srcId="{0FA8B21C-72CE-4F01-9A8C-531D38850F31}" destId="{202AD4B1-E3E8-4988-94DC-CFFD468CCE20}" srcOrd="1" destOrd="0" presId="urn:microsoft.com/office/officeart/2005/8/layout/chart3"/>
    <dgm:cxn modelId="{FF9CD9B4-EEA1-49C3-8FF9-C1AC242D5205}" srcId="{E51C36CC-E4EE-4453-8EC3-6BA4E9AF0D6B}" destId="{2E3F1577-9A16-4137-828A-46564E67F24E}" srcOrd="0" destOrd="0" parTransId="{46F8C69B-A0DE-49CE-834B-FD6695E0DF6E}" sibTransId="{C70BA397-2B67-4398-9B63-73D818B55A03}"/>
    <dgm:cxn modelId="{7969CCC4-8B84-414E-B803-BF89C306CA68}" srcId="{E51C36CC-E4EE-4453-8EC3-6BA4E9AF0D6B}" destId="{0FA8B21C-72CE-4F01-9A8C-531D38850F31}" srcOrd="1" destOrd="0" parTransId="{8F9E0481-DA81-4481-A889-E692CA1830F4}" sibTransId="{9D85B679-AB27-4714-B1B9-58781C34DCB9}"/>
    <dgm:cxn modelId="{64C2E6E5-D160-4EDE-BF35-0F6AEFA81D1F}" type="presOf" srcId="{0FA8B21C-72CE-4F01-9A8C-531D38850F31}" destId="{B04CC103-3BCF-41DD-B0F3-CCF876B3E2AF}" srcOrd="0" destOrd="0" presId="urn:microsoft.com/office/officeart/2005/8/layout/chart3"/>
    <dgm:cxn modelId="{CB097256-59FC-4318-A4E0-8D91E19D36A8}" type="presParOf" srcId="{537991D5-9741-4F98-A976-12C37BE969EA}" destId="{EF4F5D73-300D-44E0-A06D-2D725DA8FA45}" srcOrd="0" destOrd="0" presId="urn:microsoft.com/office/officeart/2005/8/layout/chart3"/>
    <dgm:cxn modelId="{ACBBEF8B-8025-45C2-A8C8-ACEEC9215402}" type="presParOf" srcId="{537991D5-9741-4F98-A976-12C37BE969EA}" destId="{46E134A4-B1FC-4592-9002-9DA3CCF84FD7}" srcOrd="1" destOrd="0" presId="urn:microsoft.com/office/officeart/2005/8/layout/chart3"/>
    <dgm:cxn modelId="{5C28287C-FD4D-4240-B145-97614CAE57D2}" type="presParOf" srcId="{537991D5-9741-4F98-A976-12C37BE969EA}" destId="{B04CC103-3BCF-41DD-B0F3-CCF876B3E2AF}" srcOrd="2" destOrd="0" presId="urn:microsoft.com/office/officeart/2005/8/layout/chart3"/>
    <dgm:cxn modelId="{16B3894F-6B1B-4B8F-A691-DD640ADF20E7}" type="presParOf" srcId="{537991D5-9741-4F98-A976-12C37BE969EA}" destId="{202AD4B1-E3E8-4988-94DC-CFFD468CCE20}" srcOrd="3" destOrd="0" presId="urn:microsoft.com/office/officeart/2005/8/layout/chart3"/>
    <dgm:cxn modelId="{4E3EF27B-846D-4AA8-A278-2CD566798C91}" type="presParOf" srcId="{537991D5-9741-4F98-A976-12C37BE969EA}" destId="{E434317C-8F57-481C-9BAA-7625AD4331C3}" srcOrd="4" destOrd="0" presId="urn:microsoft.com/office/officeart/2005/8/layout/chart3"/>
    <dgm:cxn modelId="{8E51DBFF-E218-4EEA-8E38-BA738CFAFD1C}" type="presParOf" srcId="{537991D5-9741-4F98-A976-12C37BE969EA}" destId="{4086EA96-65C5-4966-B252-5CE00E458F25}"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212D4C-9E45-4464-98F9-EA9EED6686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7F165C-FA13-4F6C-ABCB-8C8620C277E9}">
      <dgm:prSet phldrT="[Text]" custT="1"/>
      <dgm:spPr>
        <a:solidFill>
          <a:schemeClr val="bg1"/>
        </a:solidFill>
      </dgm:spPr>
      <dgm:t>
        <a:bodyPr/>
        <a:lstStyle/>
        <a:p>
          <a:pPr algn="r"/>
          <a:r>
            <a:rPr lang="lt-LT" sz="2400" b="1" dirty="0">
              <a:solidFill>
                <a:srgbClr val="0070C0"/>
              </a:solidFill>
            </a:rPr>
            <a:t>Ekonomika</a:t>
          </a:r>
          <a:r>
            <a:rPr lang="lt-LT" sz="2000" dirty="0"/>
            <a:t> </a:t>
          </a:r>
          <a:endParaRPr lang="en-US" sz="2000" dirty="0"/>
        </a:p>
      </dgm:t>
    </dgm:pt>
    <dgm:pt modelId="{93207981-4B93-4D93-ACC0-39335F6ED2D7}" type="parTrans" cxnId="{952E8D07-446C-4BA0-9C1B-A60C693B38D4}">
      <dgm:prSet/>
      <dgm:spPr/>
      <dgm:t>
        <a:bodyPr/>
        <a:lstStyle/>
        <a:p>
          <a:endParaRPr lang="en-US"/>
        </a:p>
      </dgm:t>
    </dgm:pt>
    <dgm:pt modelId="{087CF35E-45AC-4DFE-8BD4-E24E2EB0C4A9}" type="sibTrans" cxnId="{952E8D07-446C-4BA0-9C1B-A60C693B38D4}">
      <dgm:prSet/>
      <dgm:spPr/>
      <dgm:t>
        <a:bodyPr/>
        <a:lstStyle/>
        <a:p>
          <a:endParaRPr lang="en-US"/>
        </a:p>
      </dgm:t>
    </dgm:pt>
    <dgm:pt modelId="{2250B2FF-2779-4A6D-B6CB-1BD8DFF94C70}">
      <dgm:prSet phldrT="[Text]" phldr="1"/>
      <dgm:spPr/>
      <dgm:t>
        <a:bodyPr/>
        <a:lstStyle/>
        <a:p>
          <a:endParaRPr lang="en-US"/>
        </a:p>
      </dgm:t>
    </dgm:pt>
    <dgm:pt modelId="{C0960417-2DE1-40D7-A195-26951E1D8631}" type="parTrans" cxnId="{44EEE143-4E4B-4BF9-A942-FE21BB499408}">
      <dgm:prSet/>
      <dgm:spPr/>
      <dgm:t>
        <a:bodyPr/>
        <a:lstStyle/>
        <a:p>
          <a:endParaRPr lang="en-US"/>
        </a:p>
      </dgm:t>
    </dgm:pt>
    <dgm:pt modelId="{10E2A1F4-93A6-4F43-B5C0-00990757798A}" type="sibTrans" cxnId="{44EEE143-4E4B-4BF9-A942-FE21BB499408}">
      <dgm:prSet/>
      <dgm:spPr/>
      <dgm:t>
        <a:bodyPr/>
        <a:lstStyle/>
        <a:p>
          <a:endParaRPr lang="en-US"/>
        </a:p>
      </dgm:t>
    </dgm:pt>
    <dgm:pt modelId="{50D2C623-6859-4C21-A780-33849E80C0B0}" type="pres">
      <dgm:prSet presAssocID="{0D212D4C-9E45-4464-98F9-EA9EED6686BC}" presName="linear" presStyleCnt="0">
        <dgm:presLayoutVars>
          <dgm:animLvl val="lvl"/>
          <dgm:resizeHandles val="exact"/>
        </dgm:presLayoutVars>
      </dgm:prSet>
      <dgm:spPr/>
    </dgm:pt>
    <dgm:pt modelId="{311F0ADC-9EA4-4138-8DB8-0E70A6F40566}" type="pres">
      <dgm:prSet presAssocID="{6A7F165C-FA13-4F6C-ABCB-8C8620C277E9}" presName="parentText" presStyleLbl="node1" presStyleIdx="0" presStyleCnt="1" custLinFactY="-63655" custLinFactNeighborX="43312" custLinFactNeighborY="-100000">
        <dgm:presLayoutVars>
          <dgm:chMax val="0"/>
          <dgm:bulletEnabled val="1"/>
        </dgm:presLayoutVars>
      </dgm:prSet>
      <dgm:spPr/>
    </dgm:pt>
    <dgm:pt modelId="{70AD3858-3148-4326-B531-92554796E998}" type="pres">
      <dgm:prSet presAssocID="{6A7F165C-FA13-4F6C-ABCB-8C8620C277E9}" presName="childText" presStyleLbl="revTx" presStyleIdx="0" presStyleCnt="1">
        <dgm:presLayoutVars>
          <dgm:bulletEnabled val="1"/>
        </dgm:presLayoutVars>
      </dgm:prSet>
      <dgm:spPr/>
    </dgm:pt>
  </dgm:ptLst>
  <dgm:cxnLst>
    <dgm:cxn modelId="{952E8D07-446C-4BA0-9C1B-A60C693B38D4}" srcId="{0D212D4C-9E45-4464-98F9-EA9EED6686BC}" destId="{6A7F165C-FA13-4F6C-ABCB-8C8620C277E9}" srcOrd="0" destOrd="0" parTransId="{93207981-4B93-4D93-ACC0-39335F6ED2D7}" sibTransId="{087CF35E-45AC-4DFE-8BD4-E24E2EB0C4A9}"/>
    <dgm:cxn modelId="{44EEE143-4E4B-4BF9-A942-FE21BB499408}" srcId="{6A7F165C-FA13-4F6C-ABCB-8C8620C277E9}" destId="{2250B2FF-2779-4A6D-B6CB-1BD8DFF94C70}" srcOrd="0" destOrd="0" parTransId="{C0960417-2DE1-40D7-A195-26951E1D8631}" sibTransId="{10E2A1F4-93A6-4F43-B5C0-00990757798A}"/>
    <dgm:cxn modelId="{44446066-9726-4364-AF58-A1A0ABD3BE5E}" type="presOf" srcId="{0D212D4C-9E45-4464-98F9-EA9EED6686BC}" destId="{50D2C623-6859-4C21-A780-33849E80C0B0}" srcOrd="0" destOrd="0" presId="urn:microsoft.com/office/officeart/2005/8/layout/vList2"/>
    <dgm:cxn modelId="{7F33559C-07C3-44FF-B56A-6A2F05E6000C}" type="presOf" srcId="{2250B2FF-2779-4A6D-B6CB-1BD8DFF94C70}" destId="{70AD3858-3148-4326-B531-92554796E998}" srcOrd="0" destOrd="0" presId="urn:microsoft.com/office/officeart/2005/8/layout/vList2"/>
    <dgm:cxn modelId="{2AA8C7B6-5C93-4917-ABA5-5645979337DF}" type="presOf" srcId="{6A7F165C-FA13-4F6C-ABCB-8C8620C277E9}" destId="{311F0ADC-9EA4-4138-8DB8-0E70A6F40566}" srcOrd="0" destOrd="0" presId="urn:microsoft.com/office/officeart/2005/8/layout/vList2"/>
    <dgm:cxn modelId="{97048F03-38D5-42AF-B3B3-A78149C0924A}" type="presParOf" srcId="{50D2C623-6859-4C21-A780-33849E80C0B0}" destId="{311F0ADC-9EA4-4138-8DB8-0E70A6F40566}" srcOrd="0" destOrd="0" presId="urn:microsoft.com/office/officeart/2005/8/layout/vList2"/>
    <dgm:cxn modelId="{ADD7D626-D58F-4DDE-96EC-05BC6537F0AB}" type="presParOf" srcId="{50D2C623-6859-4C21-A780-33849E80C0B0}" destId="{70AD3858-3148-4326-B531-92554796E99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212D4C-9E45-4464-98F9-EA9EED6686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7F165C-FA13-4F6C-ABCB-8C8620C277E9}">
      <dgm:prSet phldrT="[Text]" custT="1"/>
      <dgm:spPr>
        <a:solidFill>
          <a:schemeClr val="bg1"/>
        </a:solidFill>
      </dgm:spPr>
      <dgm:t>
        <a:bodyPr/>
        <a:lstStyle/>
        <a:p>
          <a:pPr algn="r"/>
          <a:r>
            <a:rPr lang="lt-LT" sz="2400" b="1" dirty="0">
              <a:solidFill>
                <a:srgbClr val="0070C0"/>
              </a:solidFill>
            </a:rPr>
            <a:t>Visuomenė </a:t>
          </a:r>
          <a:r>
            <a:rPr lang="lt-LT" sz="2000" dirty="0"/>
            <a:t> </a:t>
          </a:r>
          <a:endParaRPr lang="en-US" sz="2000" dirty="0"/>
        </a:p>
      </dgm:t>
    </dgm:pt>
    <dgm:pt modelId="{93207981-4B93-4D93-ACC0-39335F6ED2D7}" type="parTrans" cxnId="{952E8D07-446C-4BA0-9C1B-A60C693B38D4}">
      <dgm:prSet/>
      <dgm:spPr/>
      <dgm:t>
        <a:bodyPr/>
        <a:lstStyle/>
        <a:p>
          <a:endParaRPr lang="en-US"/>
        </a:p>
      </dgm:t>
    </dgm:pt>
    <dgm:pt modelId="{087CF35E-45AC-4DFE-8BD4-E24E2EB0C4A9}" type="sibTrans" cxnId="{952E8D07-446C-4BA0-9C1B-A60C693B38D4}">
      <dgm:prSet/>
      <dgm:spPr/>
      <dgm:t>
        <a:bodyPr/>
        <a:lstStyle/>
        <a:p>
          <a:endParaRPr lang="en-US"/>
        </a:p>
      </dgm:t>
    </dgm:pt>
    <dgm:pt modelId="{2250B2FF-2779-4A6D-B6CB-1BD8DFF94C70}">
      <dgm:prSet phldrT="[Text]" phldr="1"/>
      <dgm:spPr/>
      <dgm:t>
        <a:bodyPr/>
        <a:lstStyle/>
        <a:p>
          <a:endParaRPr lang="en-US"/>
        </a:p>
      </dgm:t>
    </dgm:pt>
    <dgm:pt modelId="{C0960417-2DE1-40D7-A195-26951E1D8631}" type="parTrans" cxnId="{44EEE143-4E4B-4BF9-A942-FE21BB499408}">
      <dgm:prSet/>
      <dgm:spPr/>
      <dgm:t>
        <a:bodyPr/>
        <a:lstStyle/>
        <a:p>
          <a:endParaRPr lang="en-US"/>
        </a:p>
      </dgm:t>
    </dgm:pt>
    <dgm:pt modelId="{10E2A1F4-93A6-4F43-B5C0-00990757798A}" type="sibTrans" cxnId="{44EEE143-4E4B-4BF9-A942-FE21BB499408}">
      <dgm:prSet/>
      <dgm:spPr/>
      <dgm:t>
        <a:bodyPr/>
        <a:lstStyle/>
        <a:p>
          <a:endParaRPr lang="en-US"/>
        </a:p>
      </dgm:t>
    </dgm:pt>
    <dgm:pt modelId="{50D2C623-6859-4C21-A780-33849E80C0B0}" type="pres">
      <dgm:prSet presAssocID="{0D212D4C-9E45-4464-98F9-EA9EED6686BC}" presName="linear" presStyleCnt="0">
        <dgm:presLayoutVars>
          <dgm:animLvl val="lvl"/>
          <dgm:resizeHandles val="exact"/>
        </dgm:presLayoutVars>
      </dgm:prSet>
      <dgm:spPr/>
    </dgm:pt>
    <dgm:pt modelId="{311F0ADC-9EA4-4138-8DB8-0E70A6F40566}" type="pres">
      <dgm:prSet presAssocID="{6A7F165C-FA13-4F6C-ABCB-8C8620C277E9}" presName="parentText" presStyleLbl="node1" presStyleIdx="0" presStyleCnt="1" custLinFactY="-63655" custLinFactNeighborX="43312" custLinFactNeighborY="-100000">
        <dgm:presLayoutVars>
          <dgm:chMax val="0"/>
          <dgm:bulletEnabled val="1"/>
        </dgm:presLayoutVars>
      </dgm:prSet>
      <dgm:spPr/>
    </dgm:pt>
    <dgm:pt modelId="{70AD3858-3148-4326-B531-92554796E998}" type="pres">
      <dgm:prSet presAssocID="{6A7F165C-FA13-4F6C-ABCB-8C8620C277E9}" presName="childText" presStyleLbl="revTx" presStyleIdx="0" presStyleCnt="1">
        <dgm:presLayoutVars>
          <dgm:bulletEnabled val="1"/>
        </dgm:presLayoutVars>
      </dgm:prSet>
      <dgm:spPr/>
    </dgm:pt>
  </dgm:ptLst>
  <dgm:cxnLst>
    <dgm:cxn modelId="{952E8D07-446C-4BA0-9C1B-A60C693B38D4}" srcId="{0D212D4C-9E45-4464-98F9-EA9EED6686BC}" destId="{6A7F165C-FA13-4F6C-ABCB-8C8620C277E9}" srcOrd="0" destOrd="0" parTransId="{93207981-4B93-4D93-ACC0-39335F6ED2D7}" sibTransId="{087CF35E-45AC-4DFE-8BD4-E24E2EB0C4A9}"/>
    <dgm:cxn modelId="{44EEE143-4E4B-4BF9-A942-FE21BB499408}" srcId="{6A7F165C-FA13-4F6C-ABCB-8C8620C277E9}" destId="{2250B2FF-2779-4A6D-B6CB-1BD8DFF94C70}" srcOrd="0" destOrd="0" parTransId="{C0960417-2DE1-40D7-A195-26951E1D8631}" sibTransId="{10E2A1F4-93A6-4F43-B5C0-00990757798A}"/>
    <dgm:cxn modelId="{AA7BA56F-B3F7-4609-9FB2-67A878BFB21E}" type="presOf" srcId="{0D212D4C-9E45-4464-98F9-EA9EED6686BC}" destId="{50D2C623-6859-4C21-A780-33849E80C0B0}" srcOrd="0" destOrd="0" presId="urn:microsoft.com/office/officeart/2005/8/layout/vList2"/>
    <dgm:cxn modelId="{88D69389-60DD-41F8-BFF6-D854BCB1B908}" type="presOf" srcId="{2250B2FF-2779-4A6D-B6CB-1BD8DFF94C70}" destId="{70AD3858-3148-4326-B531-92554796E998}" srcOrd="0" destOrd="0" presId="urn:microsoft.com/office/officeart/2005/8/layout/vList2"/>
    <dgm:cxn modelId="{3E05A1F7-0228-4137-BCBE-6BE4EFFF51A9}" type="presOf" srcId="{6A7F165C-FA13-4F6C-ABCB-8C8620C277E9}" destId="{311F0ADC-9EA4-4138-8DB8-0E70A6F40566}" srcOrd="0" destOrd="0" presId="urn:microsoft.com/office/officeart/2005/8/layout/vList2"/>
    <dgm:cxn modelId="{61653C71-DD52-4D09-816E-581ABF6AF4E2}" type="presParOf" srcId="{50D2C623-6859-4C21-A780-33849E80C0B0}" destId="{311F0ADC-9EA4-4138-8DB8-0E70A6F40566}" srcOrd="0" destOrd="0" presId="urn:microsoft.com/office/officeart/2005/8/layout/vList2"/>
    <dgm:cxn modelId="{FC51AC33-40FA-40A0-A76B-B10F521082AE}" type="presParOf" srcId="{50D2C623-6859-4C21-A780-33849E80C0B0}" destId="{70AD3858-3148-4326-B531-92554796E998}"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212D4C-9E45-4464-98F9-EA9EED6686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7F165C-FA13-4F6C-ABCB-8C8620C277E9}">
      <dgm:prSet phldrT="[Text]" custT="1"/>
      <dgm:spPr>
        <a:solidFill>
          <a:schemeClr val="bg1"/>
        </a:solidFill>
      </dgm:spPr>
      <dgm:t>
        <a:bodyPr/>
        <a:lstStyle/>
        <a:p>
          <a:pPr algn="r"/>
          <a:r>
            <a:rPr lang="lt-LT" sz="2400" b="1" dirty="0">
              <a:solidFill>
                <a:srgbClr val="0070C0"/>
              </a:solidFill>
            </a:rPr>
            <a:t>Aplinka</a:t>
          </a:r>
          <a:r>
            <a:rPr lang="lt-LT" sz="2000" dirty="0"/>
            <a:t> </a:t>
          </a:r>
          <a:endParaRPr lang="en-US" sz="2000" dirty="0"/>
        </a:p>
      </dgm:t>
    </dgm:pt>
    <dgm:pt modelId="{93207981-4B93-4D93-ACC0-39335F6ED2D7}" type="parTrans" cxnId="{952E8D07-446C-4BA0-9C1B-A60C693B38D4}">
      <dgm:prSet/>
      <dgm:spPr/>
      <dgm:t>
        <a:bodyPr/>
        <a:lstStyle/>
        <a:p>
          <a:endParaRPr lang="en-US"/>
        </a:p>
      </dgm:t>
    </dgm:pt>
    <dgm:pt modelId="{087CF35E-45AC-4DFE-8BD4-E24E2EB0C4A9}" type="sibTrans" cxnId="{952E8D07-446C-4BA0-9C1B-A60C693B38D4}">
      <dgm:prSet/>
      <dgm:spPr/>
      <dgm:t>
        <a:bodyPr/>
        <a:lstStyle/>
        <a:p>
          <a:endParaRPr lang="en-US"/>
        </a:p>
      </dgm:t>
    </dgm:pt>
    <dgm:pt modelId="{2250B2FF-2779-4A6D-B6CB-1BD8DFF94C70}">
      <dgm:prSet phldrT="[Text]" phldr="1"/>
      <dgm:spPr/>
      <dgm:t>
        <a:bodyPr/>
        <a:lstStyle/>
        <a:p>
          <a:endParaRPr lang="en-US"/>
        </a:p>
      </dgm:t>
    </dgm:pt>
    <dgm:pt modelId="{C0960417-2DE1-40D7-A195-26951E1D8631}" type="parTrans" cxnId="{44EEE143-4E4B-4BF9-A942-FE21BB499408}">
      <dgm:prSet/>
      <dgm:spPr/>
      <dgm:t>
        <a:bodyPr/>
        <a:lstStyle/>
        <a:p>
          <a:endParaRPr lang="en-US"/>
        </a:p>
      </dgm:t>
    </dgm:pt>
    <dgm:pt modelId="{10E2A1F4-93A6-4F43-B5C0-00990757798A}" type="sibTrans" cxnId="{44EEE143-4E4B-4BF9-A942-FE21BB499408}">
      <dgm:prSet/>
      <dgm:spPr/>
      <dgm:t>
        <a:bodyPr/>
        <a:lstStyle/>
        <a:p>
          <a:endParaRPr lang="en-US"/>
        </a:p>
      </dgm:t>
    </dgm:pt>
    <dgm:pt modelId="{50D2C623-6859-4C21-A780-33849E80C0B0}" type="pres">
      <dgm:prSet presAssocID="{0D212D4C-9E45-4464-98F9-EA9EED6686BC}" presName="linear" presStyleCnt="0">
        <dgm:presLayoutVars>
          <dgm:animLvl val="lvl"/>
          <dgm:resizeHandles val="exact"/>
        </dgm:presLayoutVars>
      </dgm:prSet>
      <dgm:spPr/>
    </dgm:pt>
    <dgm:pt modelId="{311F0ADC-9EA4-4138-8DB8-0E70A6F40566}" type="pres">
      <dgm:prSet presAssocID="{6A7F165C-FA13-4F6C-ABCB-8C8620C277E9}" presName="parentText" presStyleLbl="node1" presStyleIdx="0" presStyleCnt="1" custLinFactNeighborX="-10345" custLinFactNeighborY="-24540">
        <dgm:presLayoutVars>
          <dgm:chMax val="0"/>
          <dgm:bulletEnabled val="1"/>
        </dgm:presLayoutVars>
      </dgm:prSet>
      <dgm:spPr/>
    </dgm:pt>
    <dgm:pt modelId="{70AD3858-3148-4326-B531-92554796E998}" type="pres">
      <dgm:prSet presAssocID="{6A7F165C-FA13-4F6C-ABCB-8C8620C277E9}" presName="childText" presStyleLbl="revTx" presStyleIdx="0" presStyleCnt="1">
        <dgm:presLayoutVars>
          <dgm:bulletEnabled val="1"/>
        </dgm:presLayoutVars>
      </dgm:prSet>
      <dgm:spPr/>
    </dgm:pt>
  </dgm:ptLst>
  <dgm:cxnLst>
    <dgm:cxn modelId="{952E8D07-446C-4BA0-9C1B-A60C693B38D4}" srcId="{0D212D4C-9E45-4464-98F9-EA9EED6686BC}" destId="{6A7F165C-FA13-4F6C-ABCB-8C8620C277E9}" srcOrd="0" destOrd="0" parTransId="{93207981-4B93-4D93-ACC0-39335F6ED2D7}" sibTransId="{087CF35E-45AC-4DFE-8BD4-E24E2EB0C4A9}"/>
    <dgm:cxn modelId="{0D1CAE2A-86C1-46B5-9D87-0C85E5CFFBB7}" type="presOf" srcId="{2250B2FF-2779-4A6D-B6CB-1BD8DFF94C70}" destId="{70AD3858-3148-4326-B531-92554796E998}" srcOrd="0" destOrd="0" presId="urn:microsoft.com/office/officeart/2005/8/layout/vList2"/>
    <dgm:cxn modelId="{44EEE143-4E4B-4BF9-A942-FE21BB499408}" srcId="{6A7F165C-FA13-4F6C-ABCB-8C8620C277E9}" destId="{2250B2FF-2779-4A6D-B6CB-1BD8DFF94C70}" srcOrd="0" destOrd="0" parTransId="{C0960417-2DE1-40D7-A195-26951E1D8631}" sibTransId="{10E2A1F4-93A6-4F43-B5C0-00990757798A}"/>
    <dgm:cxn modelId="{3939FE86-D2CE-4F3E-8AB1-1331206A1F39}" type="presOf" srcId="{6A7F165C-FA13-4F6C-ABCB-8C8620C277E9}" destId="{311F0ADC-9EA4-4138-8DB8-0E70A6F40566}" srcOrd="0" destOrd="0" presId="urn:microsoft.com/office/officeart/2005/8/layout/vList2"/>
    <dgm:cxn modelId="{451DB6BB-40D7-4F69-9D79-936EE1B2D115}" type="presOf" srcId="{0D212D4C-9E45-4464-98F9-EA9EED6686BC}" destId="{50D2C623-6859-4C21-A780-33849E80C0B0}" srcOrd="0" destOrd="0" presId="urn:microsoft.com/office/officeart/2005/8/layout/vList2"/>
    <dgm:cxn modelId="{C4577F8A-526B-476E-9086-38413252B432}" type="presParOf" srcId="{50D2C623-6859-4C21-A780-33849E80C0B0}" destId="{311F0ADC-9EA4-4138-8DB8-0E70A6F40566}" srcOrd="0" destOrd="0" presId="urn:microsoft.com/office/officeart/2005/8/layout/vList2"/>
    <dgm:cxn modelId="{08CFB947-6D6C-4FCC-BB4C-0F6A8C839101}" type="presParOf" srcId="{50D2C623-6859-4C21-A780-33849E80C0B0}" destId="{70AD3858-3148-4326-B531-92554796E998}"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F5D73-300D-44E0-A06D-2D725DA8FA45}">
      <dsp:nvSpPr>
        <dsp:cNvPr id="0" name=""/>
        <dsp:cNvSpPr/>
      </dsp:nvSpPr>
      <dsp:spPr>
        <a:xfrm>
          <a:off x="4626513" y="1440172"/>
          <a:ext cx="4218178" cy="4449404"/>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lt-LT" sz="2300" b="1" kern="1200"/>
            <a:t>Visuomenė</a:t>
          </a:r>
          <a:endParaRPr lang="en-US" sz="2300" b="1" kern="1200" dirty="0"/>
        </a:p>
      </dsp:txBody>
      <dsp:txXfrm>
        <a:off x="6919897" y="2261193"/>
        <a:ext cx="1431167" cy="1483134"/>
      </dsp:txXfrm>
    </dsp:sp>
    <dsp:sp modelId="{B04CC103-3BCF-41DD-B0F3-CCF876B3E2AF}">
      <dsp:nvSpPr>
        <dsp:cNvPr id="0" name=""/>
        <dsp:cNvSpPr/>
      </dsp:nvSpPr>
      <dsp:spPr>
        <a:xfrm>
          <a:off x="4288585" y="1496781"/>
          <a:ext cx="4551680" cy="4551680"/>
        </a:xfrm>
        <a:prstGeom prst="pie">
          <a:avLst>
            <a:gd name="adj1" fmla="val 1800000"/>
            <a:gd name="adj2" fmla="val 900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lt-LT" sz="2800" b="1" kern="1200"/>
            <a:t>Aplinka</a:t>
          </a:r>
          <a:endParaRPr lang="en-US" sz="2800" b="1" kern="1200" dirty="0"/>
        </a:p>
      </dsp:txBody>
      <dsp:txXfrm>
        <a:off x="5534878" y="4368675"/>
        <a:ext cx="2059093" cy="1408853"/>
      </dsp:txXfrm>
    </dsp:sp>
    <dsp:sp modelId="{E434317C-8F57-481C-9BAA-7625AD4331C3}">
      <dsp:nvSpPr>
        <dsp:cNvPr id="0" name=""/>
        <dsp:cNvSpPr/>
      </dsp:nvSpPr>
      <dsp:spPr>
        <a:xfrm>
          <a:off x="4169809" y="1404177"/>
          <a:ext cx="4623733" cy="4284451"/>
        </a:xfrm>
        <a:prstGeom prst="pie">
          <a:avLst>
            <a:gd name="adj1" fmla="val 9000000"/>
            <a:gd name="adj2" fmla="val 1620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lt-LT" sz="2400" b="1" kern="1200" dirty="0"/>
            <a:t>Ekonomika</a:t>
          </a:r>
          <a:endParaRPr lang="en-US" sz="2400" b="1" kern="1200" dirty="0"/>
        </a:p>
      </dsp:txBody>
      <dsp:txXfrm>
        <a:off x="4665209" y="2245766"/>
        <a:ext cx="1568766" cy="1428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F0ADC-9EA4-4138-8DB8-0E70A6F40566}">
      <dsp:nvSpPr>
        <dsp:cNvPr id="0" name=""/>
        <dsp:cNvSpPr/>
      </dsp:nvSpPr>
      <dsp:spPr>
        <a:xfrm>
          <a:off x="0" y="0"/>
          <a:ext cx="2088232" cy="547866"/>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lt-LT" sz="2400" b="1" kern="1200" dirty="0">
              <a:solidFill>
                <a:srgbClr val="0070C0"/>
              </a:solidFill>
            </a:rPr>
            <a:t>Ekonomika</a:t>
          </a:r>
          <a:r>
            <a:rPr lang="lt-LT" sz="2000" kern="1200" dirty="0"/>
            <a:t> </a:t>
          </a:r>
          <a:endParaRPr lang="en-US" sz="2000" kern="1200" dirty="0"/>
        </a:p>
      </dsp:txBody>
      <dsp:txXfrm>
        <a:off x="26745" y="26745"/>
        <a:ext cx="2034742" cy="494376"/>
      </dsp:txXfrm>
    </dsp:sp>
    <dsp:sp modelId="{70AD3858-3148-4326-B531-92554796E998}">
      <dsp:nvSpPr>
        <dsp:cNvPr id="0" name=""/>
        <dsp:cNvSpPr/>
      </dsp:nvSpPr>
      <dsp:spPr>
        <a:xfrm>
          <a:off x="0" y="548121"/>
          <a:ext cx="2088232" cy="7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01"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548121"/>
        <a:ext cx="2088232" cy="77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F0ADC-9EA4-4138-8DB8-0E70A6F40566}">
      <dsp:nvSpPr>
        <dsp:cNvPr id="0" name=""/>
        <dsp:cNvSpPr/>
      </dsp:nvSpPr>
      <dsp:spPr>
        <a:xfrm>
          <a:off x="0" y="0"/>
          <a:ext cx="2088232" cy="369263"/>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lt-LT" sz="2400" b="1" kern="1200" dirty="0">
              <a:solidFill>
                <a:srgbClr val="0070C0"/>
              </a:solidFill>
            </a:rPr>
            <a:t>Visuomenė </a:t>
          </a:r>
          <a:r>
            <a:rPr lang="lt-LT" sz="2000" kern="1200" dirty="0"/>
            <a:t> </a:t>
          </a:r>
          <a:endParaRPr lang="en-US" sz="2000" kern="1200" dirty="0"/>
        </a:p>
      </dsp:txBody>
      <dsp:txXfrm>
        <a:off x="18026" y="18026"/>
        <a:ext cx="2052180" cy="333211"/>
      </dsp:txXfrm>
    </dsp:sp>
    <dsp:sp modelId="{70AD3858-3148-4326-B531-92554796E998}">
      <dsp:nvSpPr>
        <dsp:cNvPr id="0" name=""/>
        <dsp:cNvSpPr/>
      </dsp:nvSpPr>
      <dsp:spPr>
        <a:xfrm>
          <a:off x="0" y="369747"/>
          <a:ext cx="2088232" cy="5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01"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369747"/>
        <a:ext cx="2088232" cy="522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F0ADC-9EA4-4138-8DB8-0E70A6F40566}">
      <dsp:nvSpPr>
        <dsp:cNvPr id="0" name=""/>
        <dsp:cNvSpPr/>
      </dsp:nvSpPr>
      <dsp:spPr>
        <a:xfrm>
          <a:off x="0" y="0"/>
          <a:ext cx="2088232" cy="547866"/>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lt-LT" sz="2400" b="1" kern="1200" dirty="0">
              <a:solidFill>
                <a:srgbClr val="0070C0"/>
              </a:solidFill>
            </a:rPr>
            <a:t>Aplinka</a:t>
          </a:r>
          <a:r>
            <a:rPr lang="lt-LT" sz="2000" kern="1200" dirty="0"/>
            <a:t> </a:t>
          </a:r>
          <a:endParaRPr lang="en-US" sz="2000" kern="1200" dirty="0"/>
        </a:p>
      </dsp:txBody>
      <dsp:txXfrm>
        <a:off x="26745" y="26745"/>
        <a:ext cx="2034742" cy="494376"/>
      </dsp:txXfrm>
    </dsp:sp>
    <dsp:sp modelId="{70AD3858-3148-4326-B531-92554796E998}">
      <dsp:nvSpPr>
        <dsp:cNvPr id="0" name=""/>
        <dsp:cNvSpPr/>
      </dsp:nvSpPr>
      <dsp:spPr>
        <a:xfrm>
          <a:off x="0" y="548121"/>
          <a:ext cx="2088232" cy="7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01"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548121"/>
        <a:ext cx="2088232" cy="77544"/>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A049E0-290C-4900-83B7-4B7994E144E2}"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231961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A049E0-290C-4900-83B7-4B7994E144E2}"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166485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A049E0-290C-4900-83B7-4B7994E144E2}"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3277533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6"/>
            <a:ext cx="10363200" cy="1470025"/>
          </a:xfrm>
        </p:spPr>
        <p:txBody>
          <a:bodyPr/>
          <a:lstStyle/>
          <a:p>
            <a:r>
              <a:rPr lang="lt-LT"/>
              <a:t>Spustelėkite, jei norite keisite ruoš. pav. stilių</a:t>
            </a:r>
          </a:p>
        </p:txBody>
      </p:sp>
      <p:sp>
        <p:nvSpPr>
          <p:cNvPr id="3" name="Antrinis pavadinima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ruošinio paantraštės stiliui keisti</a:t>
            </a:r>
          </a:p>
        </p:txBody>
      </p:sp>
      <p:sp>
        <p:nvSpPr>
          <p:cNvPr id="4" name="Datos vietos rezervavimo ženklas 3"/>
          <p:cNvSpPr>
            <a:spLocks noGrp="1"/>
          </p:cNvSpPr>
          <p:nvPr>
            <p:ph type="dt" sz="half" idx="10"/>
          </p:nvPr>
        </p:nvSpPr>
        <p:spPr/>
        <p:txBody>
          <a:bodyPr/>
          <a:lstStyle>
            <a:lvl1pPr>
              <a:defRPr/>
            </a:lvl1pPr>
          </a:lstStyle>
          <a:p>
            <a:pPr>
              <a:defRPr/>
            </a:pPr>
            <a:fld id="{525FC63E-8D7A-4311-9FF2-F9713525D814}" type="datetimeFigureOut">
              <a:rPr lang="lt-LT"/>
              <a:pPr>
                <a:defRPr/>
              </a:pPr>
              <a:t>2023-09-01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BD0DFCE0-70D0-4176-8B74-F9FA263AAC70}" type="slidenum">
              <a:rPr lang="lt-LT" altLang="lt-LT"/>
              <a:pPr>
                <a:defRPr/>
              </a:pPr>
              <a:t>‹#›</a:t>
            </a:fld>
            <a:endParaRPr lang="lt-LT" altLang="lt-LT"/>
          </a:p>
        </p:txBody>
      </p:sp>
    </p:spTree>
    <p:extLst>
      <p:ext uri="{BB962C8B-B14F-4D97-AF65-F5344CB8AC3E}">
        <p14:creationId xmlns:p14="http://schemas.microsoft.com/office/powerpoint/2010/main" val="2349263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idx="1"/>
          </p:nvPr>
        </p:nvSpPr>
        <p:spPr/>
        <p:txBody>
          <a:body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72EB9114-F2A1-4FC5-A79B-6C761579A53D}" type="datetimeFigureOut">
              <a:rPr lang="lt-LT"/>
              <a:pPr>
                <a:defRPr/>
              </a:pPr>
              <a:t>2023-09-01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C20A32A5-8B48-430A-B44D-69D640EC0AFC}" type="slidenum">
              <a:rPr lang="lt-LT" altLang="lt-LT"/>
              <a:pPr>
                <a:defRPr/>
              </a:pPr>
              <a:t>‹#›</a:t>
            </a:fld>
            <a:endParaRPr lang="lt-LT" altLang="lt-LT"/>
          </a:p>
        </p:txBody>
      </p:sp>
    </p:spTree>
    <p:extLst>
      <p:ext uri="{BB962C8B-B14F-4D97-AF65-F5344CB8AC3E}">
        <p14:creationId xmlns:p14="http://schemas.microsoft.com/office/powerpoint/2010/main" val="21917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1"/>
            <a:ext cx="10363200" cy="1362075"/>
          </a:xfrm>
        </p:spPr>
        <p:txBody>
          <a:bodyPr anchor="t"/>
          <a:lstStyle>
            <a:lvl1pPr algn="l">
              <a:defRPr sz="4000" b="1" cap="all"/>
            </a:lvl1pPr>
          </a:lstStyle>
          <a:p>
            <a:r>
              <a:rPr lang="lt-LT"/>
              <a:t>Spustelėkite, jei norite keisite ruoš. pav. stilių</a:t>
            </a:r>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ruošinio teksto stiliams keisti</a:t>
            </a:r>
          </a:p>
        </p:txBody>
      </p:sp>
      <p:sp>
        <p:nvSpPr>
          <p:cNvPr id="4" name="Datos vietos rezervavimo ženklas 3"/>
          <p:cNvSpPr>
            <a:spLocks noGrp="1"/>
          </p:cNvSpPr>
          <p:nvPr>
            <p:ph type="dt" sz="half" idx="10"/>
          </p:nvPr>
        </p:nvSpPr>
        <p:spPr/>
        <p:txBody>
          <a:bodyPr/>
          <a:lstStyle>
            <a:lvl1pPr>
              <a:defRPr/>
            </a:lvl1pPr>
          </a:lstStyle>
          <a:p>
            <a:pPr>
              <a:defRPr/>
            </a:pPr>
            <a:fld id="{0F04AC5F-939A-4ECA-A4A9-51D5165D5DE1}" type="datetimeFigureOut">
              <a:rPr lang="lt-LT"/>
              <a:pPr>
                <a:defRPr/>
              </a:pPr>
              <a:t>2023-09-01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3958A109-0FD2-449E-BD32-97B533AACBEB}" type="slidenum">
              <a:rPr lang="lt-LT" altLang="lt-LT"/>
              <a:pPr>
                <a:defRPr/>
              </a:pPr>
              <a:t>‹#›</a:t>
            </a:fld>
            <a:endParaRPr lang="lt-LT" altLang="lt-LT"/>
          </a:p>
        </p:txBody>
      </p:sp>
    </p:spTree>
    <p:extLst>
      <p:ext uri="{BB962C8B-B14F-4D97-AF65-F5344CB8AC3E}">
        <p14:creationId xmlns:p14="http://schemas.microsoft.com/office/powerpoint/2010/main" val="57076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3"/>
          <p:cNvSpPr>
            <a:spLocks noGrp="1"/>
          </p:cNvSpPr>
          <p:nvPr>
            <p:ph type="dt" sz="half" idx="10"/>
          </p:nvPr>
        </p:nvSpPr>
        <p:spPr/>
        <p:txBody>
          <a:bodyPr/>
          <a:lstStyle>
            <a:lvl1pPr>
              <a:defRPr/>
            </a:lvl1pPr>
          </a:lstStyle>
          <a:p>
            <a:pPr>
              <a:defRPr/>
            </a:pPr>
            <a:fld id="{A87CDC0E-3D99-4C85-901C-1F943882843C}" type="datetimeFigureOut">
              <a:rPr lang="lt-LT"/>
              <a:pPr>
                <a:defRPr/>
              </a:pPr>
              <a:t>2023-09-01</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1A05CCF0-6B57-42EC-9681-9D96D0E1A2E3}" type="slidenum">
              <a:rPr lang="lt-LT" altLang="lt-LT"/>
              <a:pPr>
                <a:defRPr/>
              </a:pPr>
              <a:t>‹#›</a:t>
            </a:fld>
            <a:endParaRPr lang="lt-LT" altLang="lt-LT"/>
          </a:p>
        </p:txBody>
      </p:sp>
    </p:spTree>
    <p:extLst>
      <p:ext uri="{BB962C8B-B14F-4D97-AF65-F5344CB8AC3E}">
        <p14:creationId xmlns:p14="http://schemas.microsoft.com/office/powerpoint/2010/main" val="3913321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a:t>Spustelėkite, jei norite keisite ruoš. pav. stilių</a:t>
            </a:r>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6" name="Turinio vietos rezervavimo ženklas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3"/>
          <p:cNvSpPr>
            <a:spLocks noGrp="1"/>
          </p:cNvSpPr>
          <p:nvPr>
            <p:ph type="dt" sz="half" idx="10"/>
          </p:nvPr>
        </p:nvSpPr>
        <p:spPr/>
        <p:txBody>
          <a:bodyPr/>
          <a:lstStyle>
            <a:lvl1pPr>
              <a:defRPr/>
            </a:lvl1pPr>
          </a:lstStyle>
          <a:p>
            <a:pPr>
              <a:defRPr/>
            </a:pPr>
            <a:fld id="{C8974B23-5D34-4048-A7C2-FCAE76A6B2D2}" type="datetimeFigureOut">
              <a:rPr lang="lt-LT"/>
              <a:pPr>
                <a:defRPr/>
              </a:pPr>
              <a:t>2023-09-01</a:t>
            </a:fld>
            <a:endParaRPr lang="lt-LT"/>
          </a:p>
        </p:txBody>
      </p:sp>
      <p:sp>
        <p:nvSpPr>
          <p:cNvPr id="8" name="Poraštės vietos rezervavimo ženklas 4"/>
          <p:cNvSpPr>
            <a:spLocks noGrp="1"/>
          </p:cNvSpPr>
          <p:nvPr>
            <p:ph type="ftr" sz="quarter" idx="11"/>
          </p:nvPr>
        </p:nvSpPr>
        <p:spPr/>
        <p:txBody>
          <a:bodyPr/>
          <a:lstStyle>
            <a:lvl1pPr>
              <a:defRPr/>
            </a:lvl1pPr>
          </a:lstStyle>
          <a:p>
            <a:pPr>
              <a:defRPr/>
            </a:pPr>
            <a:endParaRPr lang="lt-LT"/>
          </a:p>
        </p:txBody>
      </p:sp>
      <p:sp>
        <p:nvSpPr>
          <p:cNvPr id="9" name="Skaidrės numerio vietos rezervavimo ženklas 5"/>
          <p:cNvSpPr>
            <a:spLocks noGrp="1"/>
          </p:cNvSpPr>
          <p:nvPr>
            <p:ph type="sldNum" sz="quarter" idx="12"/>
          </p:nvPr>
        </p:nvSpPr>
        <p:spPr/>
        <p:txBody>
          <a:bodyPr/>
          <a:lstStyle>
            <a:lvl1pPr>
              <a:defRPr/>
            </a:lvl1pPr>
          </a:lstStyle>
          <a:p>
            <a:pPr>
              <a:defRPr/>
            </a:pPr>
            <a:fld id="{1313E0AC-5D4B-4016-BC76-C12E33088945}" type="slidenum">
              <a:rPr lang="lt-LT" altLang="lt-LT"/>
              <a:pPr>
                <a:defRPr/>
              </a:pPr>
              <a:t>‹#›</a:t>
            </a:fld>
            <a:endParaRPr lang="lt-LT" altLang="lt-LT"/>
          </a:p>
        </p:txBody>
      </p:sp>
    </p:spTree>
    <p:extLst>
      <p:ext uri="{BB962C8B-B14F-4D97-AF65-F5344CB8AC3E}">
        <p14:creationId xmlns:p14="http://schemas.microsoft.com/office/powerpoint/2010/main" val="3174514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Datos vietos rezervavimo ženklas 3"/>
          <p:cNvSpPr>
            <a:spLocks noGrp="1"/>
          </p:cNvSpPr>
          <p:nvPr>
            <p:ph type="dt" sz="half" idx="10"/>
          </p:nvPr>
        </p:nvSpPr>
        <p:spPr/>
        <p:txBody>
          <a:bodyPr/>
          <a:lstStyle>
            <a:lvl1pPr>
              <a:defRPr/>
            </a:lvl1pPr>
          </a:lstStyle>
          <a:p>
            <a:pPr>
              <a:defRPr/>
            </a:pPr>
            <a:fld id="{4143EADC-7149-440C-BFF0-858940276F26}" type="datetimeFigureOut">
              <a:rPr lang="lt-LT"/>
              <a:pPr>
                <a:defRPr/>
              </a:pPr>
              <a:t>2023-09-01</a:t>
            </a:fld>
            <a:endParaRPr lang="lt-LT"/>
          </a:p>
        </p:txBody>
      </p:sp>
      <p:sp>
        <p:nvSpPr>
          <p:cNvPr id="4" name="Poraštės vietos rezervavimo ženklas 4"/>
          <p:cNvSpPr>
            <a:spLocks noGrp="1"/>
          </p:cNvSpPr>
          <p:nvPr>
            <p:ph type="ftr" sz="quarter" idx="11"/>
          </p:nvPr>
        </p:nvSpPr>
        <p:spPr/>
        <p:txBody>
          <a:bodyPr/>
          <a:lstStyle>
            <a:lvl1pPr>
              <a:defRPr/>
            </a:lvl1pPr>
          </a:lstStyle>
          <a:p>
            <a:pPr>
              <a:defRPr/>
            </a:pPr>
            <a:endParaRPr lang="lt-LT"/>
          </a:p>
        </p:txBody>
      </p:sp>
      <p:sp>
        <p:nvSpPr>
          <p:cNvPr id="5" name="Skaidrės numerio vietos rezervavimo ženklas 5"/>
          <p:cNvSpPr>
            <a:spLocks noGrp="1"/>
          </p:cNvSpPr>
          <p:nvPr>
            <p:ph type="sldNum" sz="quarter" idx="12"/>
          </p:nvPr>
        </p:nvSpPr>
        <p:spPr/>
        <p:txBody>
          <a:bodyPr/>
          <a:lstStyle>
            <a:lvl1pPr>
              <a:defRPr/>
            </a:lvl1pPr>
          </a:lstStyle>
          <a:p>
            <a:pPr>
              <a:defRPr/>
            </a:pPr>
            <a:fld id="{C784F293-E720-401E-B387-B9A73BB8DD9A}" type="slidenum">
              <a:rPr lang="lt-LT" altLang="lt-LT"/>
              <a:pPr>
                <a:defRPr/>
              </a:pPr>
              <a:t>‹#›</a:t>
            </a:fld>
            <a:endParaRPr lang="lt-LT" altLang="lt-LT"/>
          </a:p>
        </p:txBody>
      </p:sp>
    </p:spTree>
    <p:extLst>
      <p:ext uri="{BB962C8B-B14F-4D97-AF65-F5344CB8AC3E}">
        <p14:creationId xmlns:p14="http://schemas.microsoft.com/office/powerpoint/2010/main" val="3770520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3"/>
          <p:cNvSpPr>
            <a:spLocks noGrp="1"/>
          </p:cNvSpPr>
          <p:nvPr>
            <p:ph type="dt" sz="half" idx="10"/>
          </p:nvPr>
        </p:nvSpPr>
        <p:spPr/>
        <p:txBody>
          <a:bodyPr/>
          <a:lstStyle>
            <a:lvl1pPr>
              <a:defRPr/>
            </a:lvl1pPr>
          </a:lstStyle>
          <a:p>
            <a:pPr>
              <a:defRPr/>
            </a:pPr>
            <a:fld id="{EE94DA0E-B53F-4541-8E11-855CBDD6DEAC}" type="datetimeFigureOut">
              <a:rPr lang="lt-LT"/>
              <a:pPr>
                <a:defRPr/>
              </a:pPr>
              <a:t>2023-09-01</a:t>
            </a:fld>
            <a:endParaRPr lang="lt-LT"/>
          </a:p>
        </p:txBody>
      </p:sp>
      <p:sp>
        <p:nvSpPr>
          <p:cNvPr id="3" name="Poraštės vietos rezervavimo ženklas 4"/>
          <p:cNvSpPr>
            <a:spLocks noGrp="1"/>
          </p:cNvSpPr>
          <p:nvPr>
            <p:ph type="ftr" sz="quarter" idx="11"/>
          </p:nvPr>
        </p:nvSpPr>
        <p:spPr/>
        <p:txBody>
          <a:bodyPr/>
          <a:lstStyle>
            <a:lvl1pPr>
              <a:defRPr/>
            </a:lvl1pPr>
          </a:lstStyle>
          <a:p>
            <a:pPr>
              <a:defRPr/>
            </a:pPr>
            <a:endParaRPr lang="lt-LT"/>
          </a:p>
        </p:txBody>
      </p:sp>
      <p:sp>
        <p:nvSpPr>
          <p:cNvPr id="4" name="Skaidrės numerio vietos rezervavimo ženklas 5"/>
          <p:cNvSpPr>
            <a:spLocks noGrp="1"/>
          </p:cNvSpPr>
          <p:nvPr>
            <p:ph type="sldNum" sz="quarter" idx="12"/>
          </p:nvPr>
        </p:nvSpPr>
        <p:spPr/>
        <p:txBody>
          <a:bodyPr/>
          <a:lstStyle>
            <a:lvl1pPr>
              <a:defRPr/>
            </a:lvl1pPr>
          </a:lstStyle>
          <a:p>
            <a:pPr>
              <a:defRPr/>
            </a:pPr>
            <a:fld id="{D310DC66-07C9-42C7-B16C-CFB476B5AD08}" type="slidenum">
              <a:rPr lang="lt-LT" altLang="lt-LT"/>
              <a:pPr>
                <a:defRPr/>
              </a:pPr>
              <a:t>‹#›</a:t>
            </a:fld>
            <a:endParaRPr lang="lt-LT" altLang="lt-LT"/>
          </a:p>
        </p:txBody>
      </p:sp>
    </p:spTree>
    <p:extLst>
      <p:ext uri="{BB962C8B-B14F-4D97-AF65-F5344CB8AC3E}">
        <p14:creationId xmlns:p14="http://schemas.microsoft.com/office/powerpoint/2010/main" val="255976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1" y="273050"/>
            <a:ext cx="4011084" cy="1162050"/>
          </a:xfrm>
        </p:spPr>
        <p:txBody>
          <a:bodyPr anchor="b"/>
          <a:lstStyle>
            <a:lvl1pPr algn="l">
              <a:defRPr sz="2000" b="1"/>
            </a:lvl1pPr>
          </a:lstStyle>
          <a:p>
            <a:r>
              <a:rPr lang="lt-LT"/>
              <a:t>Spustelėkite, jei norite keisite ruoš. pav. stilių</a:t>
            </a:r>
          </a:p>
        </p:txBody>
      </p:sp>
      <p:sp>
        <p:nvSpPr>
          <p:cNvPr id="3" name="Turinio vietos rezervavimo ženklas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99A3967E-0F4B-4900-9310-C5BC786B5117}" type="datetimeFigureOut">
              <a:rPr lang="lt-LT"/>
              <a:pPr>
                <a:defRPr/>
              </a:pPr>
              <a:t>2023-09-01</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FBEFC8D4-D823-41AD-9624-82DF0AE27A85}" type="slidenum">
              <a:rPr lang="lt-LT" altLang="lt-LT"/>
              <a:pPr>
                <a:defRPr/>
              </a:pPr>
              <a:t>‹#›</a:t>
            </a:fld>
            <a:endParaRPr lang="lt-LT" altLang="lt-LT"/>
          </a:p>
        </p:txBody>
      </p:sp>
    </p:spTree>
    <p:extLst>
      <p:ext uri="{BB962C8B-B14F-4D97-AF65-F5344CB8AC3E}">
        <p14:creationId xmlns:p14="http://schemas.microsoft.com/office/powerpoint/2010/main" val="1140533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A049E0-290C-4900-83B7-4B7994E144E2}"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3532548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a:t>Spustelėkite, jei norite keisite ruoš. pav. stilių</a:t>
            </a:r>
          </a:p>
        </p:txBody>
      </p:sp>
      <p:sp>
        <p:nvSpPr>
          <p:cNvPr id="3" name="Paveikslėlio vietos rezervavimo ženklas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0A00EF7C-8B96-4092-B7A2-3B3F0F6AD26E}" type="datetimeFigureOut">
              <a:rPr lang="lt-LT"/>
              <a:pPr>
                <a:defRPr/>
              </a:pPr>
              <a:t>2023-09-01</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7E93AD0E-06E1-4EA7-BD45-6EC059ACED8D}" type="slidenum">
              <a:rPr lang="lt-LT" altLang="lt-LT"/>
              <a:pPr>
                <a:defRPr/>
              </a:pPr>
              <a:t>‹#›</a:t>
            </a:fld>
            <a:endParaRPr lang="lt-LT" altLang="lt-LT"/>
          </a:p>
        </p:txBody>
      </p:sp>
    </p:spTree>
    <p:extLst>
      <p:ext uri="{BB962C8B-B14F-4D97-AF65-F5344CB8AC3E}">
        <p14:creationId xmlns:p14="http://schemas.microsoft.com/office/powerpoint/2010/main" val="2919172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Vertikalaus teksto vietos rezervavimo ženklas 2"/>
          <p:cNvSpPr>
            <a:spLocks noGrp="1"/>
          </p:cNvSpPr>
          <p:nvPr>
            <p:ph type="body" orient="vert" idx="1"/>
          </p:nvPr>
        </p:nvSpPr>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26433A50-1494-4323-AF0E-21149819F606}" type="datetimeFigureOut">
              <a:rPr lang="lt-LT"/>
              <a:pPr>
                <a:defRPr/>
              </a:pPr>
              <a:t>2023-09-01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6F7B3C14-D048-429F-BE43-76D74C8B55E2}" type="slidenum">
              <a:rPr lang="lt-LT" altLang="lt-LT"/>
              <a:pPr>
                <a:defRPr/>
              </a:pPr>
              <a:t>‹#›</a:t>
            </a:fld>
            <a:endParaRPr lang="lt-LT" altLang="lt-LT"/>
          </a:p>
        </p:txBody>
      </p:sp>
    </p:spTree>
    <p:extLst>
      <p:ext uri="{BB962C8B-B14F-4D97-AF65-F5344CB8AC3E}">
        <p14:creationId xmlns:p14="http://schemas.microsoft.com/office/powerpoint/2010/main" val="872201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839200" y="274639"/>
            <a:ext cx="2743200" cy="5851525"/>
          </a:xfrm>
        </p:spPr>
        <p:txBody>
          <a:bodyPr vert="eaVert"/>
          <a:lstStyle/>
          <a:p>
            <a:r>
              <a:rPr lang="lt-LT"/>
              <a:t>Spustelėkite, jei norite keisite ruoš. pav. stilių</a:t>
            </a:r>
          </a:p>
        </p:txBody>
      </p:sp>
      <p:sp>
        <p:nvSpPr>
          <p:cNvPr id="3" name="Vertikalaus teksto vietos rezervavimo ženklas 2"/>
          <p:cNvSpPr>
            <a:spLocks noGrp="1"/>
          </p:cNvSpPr>
          <p:nvPr>
            <p:ph type="body" orient="vert" idx="1"/>
          </p:nvPr>
        </p:nvSpPr>
        <p:spPr>
          <a:xfrm>
            <a:off x="609600" y="274639"/>
            <a:ext cx="8026400" cy="5851525"/>
          </a:xfrm>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534EC31C-D18D-4547-B247-F159A767859E}" type="datetimeFigureOut">
              <a:rPr lang="lt-LT"/>
              <a:pPr>
                <a:defRPr/>
              </a:pPr>
              <a:t>2023-09-01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5847CCB2-BB52-44DB-8A72-8C2E86E0575F}" type="slidenum">
              <a:rPr lang="lt-LT" altLang="lt-LT"/>
              <a:pPr>
                <a:defRPr/>
              </a:pPr>
              <a:t>‹#›</a:t>
            </a:fld>
            <a:endParaRPr lang="lt-LT" altLang="lt-LT"/>
          </a:p>
        </p:txBody>
      </p:sp>
    </p:spTree>
    <p:extLst>
      <p:ext uri="{BB962C8B-B14F-4D97-AF65-F5344CB8AC3E}">
        <p14:creationId xmlns:p14="http://schemas.microsoft.com/office/powerpoint/2010/main" val="3365604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27403" y="2276872"/>
            <a:ext cx="4012480" cy="2400267"/>
          </a:xfrm>
        </p:spPr>
        <p:txBody>
          <a:bodyPr anchor="t">
            <a:normAutofit/>
          </a:bodyPr>
          <a:lstStyle>
            <a:lvl1pPr>
              <a:defRPr sz="3333" b="1" i="0" cap="none" baseline="0">
                <a:latin typeface="Segoe UI" charset="0"/>
                <a:ea typeface="Segoe UI" charset="0"/>
                <a:cs typeface="Segoe UI" charset="0"/>
              </a:defRPr>
            </a:lvl1pPr>
          </a:lstStyle>
          <a:p>
            <a:r>
              <a:rPr lang="en-US" dirty="0"/>
              <a:t>Click to edit Master title style</a:t>
            </a:r>
          </a:p>
        </p:txBody>
      </p:sp>
      <p:sp>
        <p:nvSpPr>
          <p:cNvPr id="6" name="Content Placeholder 5"/>
          <p:cNvSpPr>
            <a:spLocks noGrp="1"/>
          </p:cNvSpPr>
          <p:nvPr>
            <p:ph sz="quarter" idx="11"/>
          </p:nvPr>
        </p:nvSpPr>
        <p:spPr>
          <a:xfrm>
            <a:off x="6246285" y="740834"/>
            <a:ext cx="5321300" cy="5376333"/>
          </a:xfrm>
        </p:spPr>
        <p:txBody>
          <a:bodyPr/>
          <a:lstStyle>
            <a:lvl1pPr>
              <a:defRPr b="0" i="0">
                <a:latin typeface="Segoe UI" charset="0"/>
                <a:ea typeface="Segoe UI" charset="0"/>
                <a:cs typeface="Segoe UI" charset="0"/>
              </a:defRPr>
            </a:lvl1pPr>
            <a:lvl2pPr>
              <a:defRPr b="0" i="0">
                <a:latin typeface="Segoe UI" charset="0"/>
                <a:ea typeface="Segoe UI" charset="0"/>
                <a:cs typeface="Segoe UI" charset="0"/>
              </a:defRPr>
            </a:lvl2pPr>
            <a:lvl3pPr>
              <a:defRPr b="0" i="0">
                <a:latin typeface="Segoe UI" charset="0"/>
                <a:ea typeface="Segoe UI" charset="0"/>
                <a:cs typeface="Segoe UI" charset="0"/>
              </a:defRPr>
            </a:lvl3pPr>
            <a:lvl4pPr>
              <a:defRPr b="0" i="0">
                <a:latin typeface="Segoe UI" charset="0"/>
                <a:ea typeface="Segoe UI" charset="0"/>
                <a:cs typeface="Segoe UI" charset="0"/>
              </a:defRPr>
            </a:lvl4pPr>
            <a:lvl5pPr>
              <a:defRPr b="0" i="0">
                <a:latin typeface="Segoe UI" charset="0"/>
                <a:ea typeface="Segoe UI" charset="0"/>
                <a:cs typeface="Segoe U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12"/>
          </p:nvPr>
        </p:nvSpPr>
        <p:spPr/>
        <p:txBody>
          <a:bodyPr/>
          <a:lstStyle>
            <a:lvl1pPr>
              <a:defRPr/>
            </a:lvl1pPr>
          </a:lstStyle>
          <a:p>
            <a:pPr>
              <a:defRPr/>
            </a:pPr>
            <a:fld id="{98061994-C5A3-4010-A4BF-F270438ABC8B}" type="slidenum">
              <a:rPr lang="uk-UA" altLang="lt-LT"/>
              <a:pPr>
                <a:defRPr/>
              </a:pPr>
              <a:t>‹#›</a:t>
            </a:fld>
            <a:endParaRPr lang="uk-UA" altLang="lt-LT"/>
          </a:p>
        </p:txBody>
      </p:sp>
    </p:spTree>
    <p:extLst>
      <p:ext uri="{BB962C8B-B14F-4D97-AF65-F5344CB8AC3E}">
        <p14:creationId xmlns:p14="http://schemas.microsoft.com/office/powerpoint/2010/main" val="232038380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A049E0-290C-4900-83B7-4B7994E144E2}"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210792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A049E0-290C-4900-83B7-4B7994E144E2}"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3536068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A049E0-290C-4900-83B7-4B7994E144E2}" type="datetimeFigureOut">
              <a:rPr lang="en-US" smtClean="0"/>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3811414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A049E0-290C-4900-83B7-4B7994E144E2}" type="datetimeFigureOut">
              <a:rPr lang="en-US" smtClean="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77632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049E0-290C-4900-83B7-4B7994E144E2}" type="datetimeFigureOut">
              <a:rPr lang="en-US" smtClean="0"/>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2931674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A049E0-290C-4900-83B7-4B7994E144E2}"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89683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A049E0-290C-4900-83B7-4B7994E144E2}"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643EDD-51CC-4BD2-9B73-0E92FF0318EF}" type="slidenum">
              <a:rPr lang="en-US" smtClean="0"/>
              <a:t>‹#›</a:t>
            </a:fld>
            <a:endParaRPr lang="en-US"/>
          </a:p>
        </p:txBody>
      </p:sp>
    </p:spTree>
    <p:extLst>
      <p:ext uri="{BB962C8B-B14F-4D97-AF65-F5344CB8AC3E}">
        <p14:creationId xmlns:p14="http://schemas.microsoft.com/office/powerpoint/2010/main" val="41068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049E0-290C-4900-83B7-4B7994E144E2}" type="datetimeFigureOut">
              <a:rPr lang="en-US" smtClean="0"/>
              <a:t>9/1/2023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43EDD-51CC-4BD2-9B73-0E92FF0318EF}" type="slidenum">
              <a:rPr lang="en-US" smtClean="0"/>
              <a:t>‹#›</a:t>
            </a:fld>
            <a:endParaRPr lang="en-US"/>
          </a:p>
        </p:txBody>
      </p:sp>
    </p:spTree>
    <p:extLst>
      <p:ext uri="{BB962C8B-B14F-4D97-AF65-F5344CB8AC3E}">
        <p14:creationId xmlns:p14="http://schemas.microsoft.com/office/powerpoint/2010/main" val="4071452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58ED5"/>
        </a:solidFill>
        <a:effectLst/>
      </p:bgPr>
    </p:bg>
    <p:spTree>
      <p:nvGrpSpPr>
        <p:cNvPr id="1" name=""/>
        <p:cNvGrpSpPr/>
        <p:nvPr/>
      </p:nvGrpSpPr>
      <p:grpSpPr>
        <a:xfrm>
          <a:off x="0" y="0"/>
          <a:ext cx="0" cy="0"/>
          <a:chOff x="0" y="0"/>
          <a:chExt cx="0" cy="0"/>
        </a:xfrm>
      </p:grpSpPr>
      <p:sp>
        <p:nvSpPr>
          <p:cNvPr id="1026" name="Pavadinimo vietos rezervavimo ženklas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Spustelėkite, jei norite keisite ruoš. pav. stilių</a:t>
            </a:r>
          </a:p>
        </p:txBody>
      </p:sp>
      <p:sp>
        <p:nvSpPr>
          <p:cNvPr id="1027" name="Teksto vietos rezervavimo ženklas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ruošinio teksto stiliams keisti</a:t>
            </a:r>
          </a:p>
          <a:p>
            <a:pPr lvl="1"/>
            <a:r>
              <a:rPr lang="lt-LT" altLang="lt-LT"/>
              <a:t>Antras lygmuo</a:t>
            </a:r>
          </a:p>
          <a:p>
            <a:pPr lvl="2"/>
            <a:r>
              <a:rPr lang="lt-LT" altLang="lt-LT"/>
              <a:t>Trečias lygmuo</a:t>
            </a:r>
          </a:p>
          <a:p>
            <a:pPr lvl="3"/>
            <a:r>
              <a:rPr lang="lt-LT" altLang="lt-LT"/>
              <a:t>Ketvirtas lygmuo</a:t>
            </a:r>
          </a:p>
          <a:p>
            <a:pPr lvl="4"/>
            <a:r>
              <a:rPr lang="lt-LT" altLang="lt-LT"/>
              <a:t>Penktas lygmuo</a:t>
            </a:r>
          </a:p>
        </p:txBody>
      </p:sp>
      <p:sp>
        <p:nvSpPr>
          <p:cNvPr id="4" name="Datos vietos rezervavimo ženklas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BF67608-F0E8-48D6-AAA8-90A791EA69D6}" type="datetimeFigureOut">
              <a:rPr lang="lt-LT"/>
              <a:pPr>
                <a:defRPr/>
              </a:pPr>
              <a:t>2023-09-01</a:t>
            </a:fld>
            <a:endParaRPr lang="lt-LT"/>
          </a:p>
        </p:txBody>
      </p:sp>
      <p:sp>
        <p:nvSpPr>
          <p:cNvPr id="5" name="Poraštės vietos rezervavimo ženklas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lt-LT"/>
          </a:p>
        </p:txBody>
      </p:sp>
      <p:sp>
        <p:nvSpPr>
          <p:cNvPr id="6" name="Skaidrės numerio vietos rezervavimo ženklas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421D1A9-68FA-4377-A71D-563739F4C1CB}" type="slidenum">
              <a:rPr lang="lt-LT" altLang="lt-LT"/>
              <a:pPr>
                <a:defRPr/>
              </a:pPr>
              <a:t>‹#›</a:t>
            </a:fld>
            <a:endParaRPr lang="lt-LT" altLang="lt-LT"/>
          </a:p>
        </p:txBody>
      </p:sp>
    </p:spTree>
    <p:extLst>
      <p:ext uri="{BB962C8B-B14F-4D97-AF65-F5344CB8AC3E}">
        <p14:creationId xmlns:p14="http://schemas.microsoft.com/office/powerpoint/2010/main" val="2043962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9.png"/><Relationship Id="rId16" Type="http://schemas.openxmlformats.org/officeDocument/2006/relationships/diagramColors" Target="../diagrams/colors4.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uWtIZJ3Eh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altLang="lt-LT" dirty="0"/>
          </a:p>
        </p:txBody>
      </p:sp>
      <p:sp>
        <p:nvSpPr>
          <p:cNvPr id="3075" name="Content Placeholder 2"/>
          <p:cNvSpPr>
            <a:spLocks noGrp="1"/>
          </p:cNvSpPr>
          <p:nvPr>
            <p:ph idx="1"/>
          </p:nvPr>
        </p:nvSpPr>
        <p:spPr/>
        <p:txBody>
          <a:bodyPr/>
          <a:lstStyle/>
          <a:p>
            <a:pPr marL="0" indent="0" algn="ctr">
              <a:buNone/>
            </a:pPr>
            <a:r>
              <a:rPr lang="lt-LT" altLang="lt-LT" sz="4400" b="1" dirty="0"/>
              <a:t>9 klasė </a:t>
            </a:r>
          </a:p>
          <a:p>
            <a:pPr marL="0" indent="0" algn="ctr">
              <a:buNone/>
            </a:pPr>
            <a:endParaRPr lang="lt-LT" altLang="lt-LT" sz="4400" b="1" dirty="0"/>
          </a:p>
          <a:p>
            <a:pPr marL="0" indent="0" algn="ctr">
              <a:buNone/>
            </a:pPr>
            <a:r>
              <a:rPr lang="lt-LT" altLang="lt-LT" sz="4400" b="1"/>
              <a:t>Pamokų </a:t>
            </a:r>
            <a:r>
              <a:rPr lang="lt-LT" altLang="lt-LT" sz="4400" b="1" dirty="0"/>
              <a:t>ciklas</a:t>
            </a:r>
          </a:p>
          <a:p>
            <a:pPr marL="0" indent="0" algn="ctr">
              <a:buNone/>
            </a:pPr>
            <a:endParaRPr lang="lt-LT" altLang="lt-LT" sz="6000" b="1" dirty="0"/>
          </a:p>
          <a:p>
            <a:pPr marL="0" indent="0" algn="ctr">
              <a:buNone/>
            </a:pPr>
            <a:r>
              <a:rPr lang="lt-LT" altLang="lt-LT" sz="6000" b="1" dirty="0"/>
              <a:t>Darnusis vystymasis</a:t>
            </a:r>
          </a:p>
          <a:p>
            <a:endParaRPr lang="en-US" altLang="lt-LT" dirty="0"/>
          </a:p>
        </p:txBody>
      </p:sp>
      <p:sp>
        <p:nvSpPr>
          <p:cNvPr id="3079" name="Rectangle 8"/>
          <p:cNvSpPr>
            <a:spLocks noChangeArrowheads="1"/>
          </p:cNvSpPr>
          <p:nvPr/>
        </p:nvSpPr>
        <p:spPr bwMode="auto">
          <a:xfrm>
            <a:off x="192088" y="633095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lt-LT" sz="1800" dirty="0">
              <a:solidFill>
                <a:srgbClr val="C00000"/>
              </a:solidFill>
              <a:latin typeface="Arial" panose="020B0604020202020204" pitchFamily="34" charset="0"/>
            </a:endParaRPr>
          </a:p>
        </p:txBody>
      </p:sp>
    </p:spTree>
    <p:extLst>
      <p:ext uri="{BB962C8B-B14F-4D97-AF65-F5344CB8AC3E}">
        <p14:creationId xmlns:p14="http://schemas.microsoft.com/office/powerpoint/2010/main" val="2816280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Pavadinimas 1"/>
          <p:cNvSpPr>
            <a:spLocks noGrp="1"/>
          </p:cNvSpPr>
          <p:nvPr>
            <p:ph type="title"/>
          </p:nvPr>
        </p:nvSpPr>
        <p:spPr>
          <a:xfrm>
            <a:off x="3648075" y="361950"/>
            <a:ext cx="6696075" cy="1143000"/>
          </a:xfrm>
        </p:spPr>
        <p:txBody>
          <a:bodyPr/>
          <a:lstStyle/>
          <a:p>
            <a:r>
              <a:rPr lang="lt-LT" altLang="lt-LT" b="1"/>
              <a:t>1 tikslas – sumažinti skurdą</a:t>
            </a:r>
          </a:p>
        </p:txBody>
      </p:sp>
      <p:sp>
        <p:nvSpPr>
          <p:cNvPr id="33795" name="Turinio vietos rezervavimo ženklas 2"/>
          <p:cNvSpPr>
            <a:spLocks noGrp="1"/>
          </p:cNvSpPr>
          <p:nvPr>
            <p:ph idx="1"/>
          </p:nvPr>
        </p:nvSpPr>
        <p:spPr>
          <a:xfrm>
            <a:off x="3792538" y="1844675"/>
            <a:ext cx="7718425" cy="1460500"/>
          </a:xfrm>
        </p:spPr>
        <p:txBody>
          <a:bodyPr/>
          <a:lstStyle/>
          <a:p>
            <a:pPr marL="0" indent="0">
              <a:buFont typeface="Arial" panose="020B0604020202020204" pitchFamily="34" charset="0"/>
              <a:buNone/>
              <a:defRPr/>
            </a:pPr>
            <a:r>
              <a:rPr lang="lt-LT" altLang="lt-LT" dirty="0"/>
              <a:t>Iki 2030 m. panaikinti visų formų skurdą visose šalyse. Tai pagrindinis DVT tikslas </a:t>
            </a:r>
          </a:p>
          <a:p>
            <a:pPr>
              <a:defRPr/>
            </a:pPr>
            <a:endParaRPr lang="lt-LT" altLang="lt-LT" dirty="0"/>
          </a:p>
        </p:txBody>
      </p:sp>
      <p:pic>
        <p:nvPicPr>
          <p:cNvPr id="29700" name="Paveikslėlis 3"/>
          <p:cNvPicPr>
            <a:picLocks noChangeAspect="1" noChangeArrowheads="1"/>
          </p:cNvPicPr>
          <p:nvPr/>
        </p:nvPicPr>
        <p:blipFill>
          <a:blip r:embed="rId2">
            <a:extLst>
              <a:ext uri="{28A0092B-C50C-407E-A947-70E740481C1C}">
                <a14:useLocalDpi xmlns:a14="http://schemas.microsoft.com/office/drawing/2010/main" val="0"/>
              </a:ext>
            </a:extLst>
          </a:blip>
          <a:srcRect r="2080"/>
          <a:stretch>
            <a:fillRect/>
          </a:stretch>
        </p:blipFill>
        <p:spPr bwMode="auto">
          <a:xfrm>
            <a:off x="0" y="0"/>
            <a:ext cx="3236913"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43025" y="3644900"/>
            <a:ext cx="9793288" cy="2308225"/>
          </a:xfrm>
          <a:prstGeom prst="rect">
            <a:avLst/>
          </a:prstGeom>
          <a:solidFill>
            <a:schemeClr val="accent6">
              <a:lumMod val="20000"/>
              <a:lumOff val="80000"/>
            </a:schemeClr>
          </a:solid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lt-LT" sz="2400" b="0" i="0" u="none" strike="noStrike" kern="1200" cap="none" spc="0" normalizeH="0" baseline="0" noProof="0" dirty="0">
                <a:ln>
                  <a:noFill/>
                </a:ln>
                <a:solidFill>
                  <a:srgbClr val="4D4D4D"/>
                </a:solidFill>
                <a:effectLst/>
                <a:uLnTx/>
                <a:uFillTx/>
                <a:latin typeface="Calibri"/>
                <a:ea typeface="+mn-ea"/>
                <a:cs typeface="+mn-cs"/>
              </a:rPr>
              <a:t>COVID-19 pandemijos poveikis per pastaruosius 25 metus </a:t>
            </a:r>
            <a:r>
              <a:rPr kumimoji="0" lang="lt-LT" altLang="lt-LT" sz="2400" b="0" i="0" u="none" strike="noStrike" kern="1200" cap="none" spc="0" normalizeH="0" baseline="0" noProof="0" dirty="0">
                <a:ln>
                  <a:noFill/>
                </a:ln>
                <a:solidFill>
                  <a:srgbClr val="FF0000"/>
                </a:solidFill>
                <a:effectLst/>
                <a:uLnTx/>
                <a:uFillTx/>
                <a:latin typeface="Calibri"/>
                <a:ea typeface="+mn-ea"/>
                <a:cs typeface="+mn-cs"/>
              </a:rPr>
              <a:t>pakeitė</a:t>
            </a:r>
            <a:r>
              <a:rPr kumimoji="0" lang="lt-LT" altLang="lt-LT" sz="2400" b="0" i="0" u="none" strike="noStrike" kern="1200" cap="none" spc="0" normalizeH="0" baseline="0" noProof="0" dirty="0">
                <a:ln>
                  <a:noFill/>
                </a:ln>
                <a:solidFill>
                  <a:srgbClr val="4D4D4D"/>
                </a:solidFill>
                <a:effectLst/>
                <a:uLnTx/>
                <a:uFillTx/>
                <a:latin typeface="Calibri"/>
                <a:ea typeface="+mn-ea"/>
                <a:cs typeface="+mn-cs"/>
              </a:rPr>
              <a:t> nuolatinę skurdo mažinimo pažangą. Šį precedento neturintį pasikeitimą dar labiau apsunkina auganti infliacija ir karo Ukrainoje padariniai.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lt-LT" altLang="lt-LT" sz="2400" b="0" i="0" u="none" strike="noStrike" kern="1200" cap="none" spc="0" normalizeH="0" baseline="0" noProof="0" dirty="0">
              <a:ln>
                <a:noFill/>
              </a:ln>
              <a:solidFill>
                <a:srgbClr val="4D4D4D"/>
              </a:solidFill>
              <a:effectLst/>
              <a:uLnTx/>
              <a:uFillTx/>
              <a:latin typeface="Calibri"/>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lt-LT" sz="2400" b="0" i="0" u="none" strike="noStrike" kern="1200" cap="none" spc="0" normalizeH="0" baseline="0" noProof="0" dirty="0">
                <a:ln>
                  <a:noFill/>
                </a:ln>
                <a:solidFill>
                  <a:srgbClr val="4D4D4D"/>
                </a:solidFill>
                <a:effectLst/>
                <a:uLnTx/>
                <a:uFillTx/>
                <a:latin typeface="Calibri"/>
                <a:ea typeface="+mn-ea"/>
                <a:cs typeface="+mn-cs"/>
              </a:rPr>
              <a:t>Apskaičiuota, kad dėl šių bendrų krizių 2022 m., palyginti su prognozėmis prieš pandemiją, </a:t>
            </a:r>
            <a:r>
              <a:rPr kumimoji="0" lang="lt-LT" altLang="lt-LT" sz="2400" b="0" i="0" u="none" strike="noStrike" kern="1200" cap="none" spc="0" normalizeH="0" baseline="0" noProof="0" dirty="0">
                <a:ln>
                  <a:noFill/>
                </a:ln>
                <a:solidFill>
                  <a:srgbClr val="FF0000"/>
                </a:solidFill>
                <a:effectLst/>
                <a:uLnTx/>
                <a:uFillTx/>
                <a:latin typeface="Calibri"/>
                <a:ea typeface="+mn-ea"/>
                <a:cs typeface="+mn-cs"/>
              </a:rPr>
              <a:t>dar 75–95 mln. </a:t>
            </a:r>
            <a:r>
              <a:rPr kumimoji="0" lang="lt-LT" altLang="lt-LT" sz="2400" b="0" i="0" u="none" strike="noStrike" kern="1200" cap="none" spc="0" normalizeH="0" baseline="0" noProof="0" dirty="0">
                <a:ln>
                  <a:noFill/>
                </a:ln>
                <a:solidFill>
                  <a:srgbClr val="4D4D4D"/>
                </a:solidFill>
                <a:effectLst/>
                <a:uLnTx/>
                <a:uFillTx/>
                <a:latin typeface="Calibri"/>
                <a:ea typeface="+mn-ea"/>
                <a:cs typeface="+mn-cs"/>
              </a:rPr>
              <a:t>žmonių gyvens didžiuliame skurde.</a:t>
            </a:r>
          </a:p>
        </p:txBody>
      </p:sp>
    </p:spTree>
    <p:extLst>
      <p:ext uri="{BB962C8B-B14F-4D97-AF65-F5344CB8AC3E}">
        <p14:creationId xmlns:p14="http://schemas.microsoft.com/office/powerpoint/2010/main" val="2002471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Pavadinimas 1"/>
          <p:cNvSpPr>
            <a:spLocks noGrp="1"/>
          </p:cNvSpPr>
          <p:nvPr>
            <p:ph type="title"/>
          </p:nvPr>
        </p:nvSpPr>
        <p:spPr>
          <a:xfrm>
            <a:off x="2640013" y="274638"/>
            <a:ext cx="8942387" cy="1143000"/>
          </a:xfrm>
        </p:spPr>
        <p:txBody>
          <a:bodyPr/>
          <a:lstStyle/>
          <a:p>
            <a:r>
              <a:rPr lang="lt-LT" altLang="lt-LT" b="1">
                <a:solidFill>
                  <a:srgbClr val="4D4D4D"/>
                </a:solidFill>
                <a:latin typeface="var(--h1_typography-font-family"/>
              </a:rPr>
              <a:t>2 tikslas: sumažinti badą</a:t>
            </a:r>
            <a:endParaRPr lang="lt-LT" altLang="lt-LT"/>
          </a:p>
        </p:txBody>
      </p:sp>
      <p:sp>
        <p:nvSpPr>
          <p:cNvPr id="37891" name="Turinio vietos rezervavimo ženklas 2"/>
          <p:cNvSpPr>
            <a:spLocks noGrp="1"/>
          </p:cNvSpPr>
          <p:nvPr>
            <p:ph idx="1"/>
          </p:nvPr>
        </p:nvSpPr>
        <p:spPr>
          <a:xfrm>
            <a:off x="3575050" y="1525588"/>
            <a:ext cx="7489825" cy="1111250"/>
          </a:xfrm>
        </p:spPr>
        <p:txBody>
          <a:bodyPr/>
          <a:lstStyle/>
          <a:p>
            <a:pPr marL="0" indent="0">
              <a:buFont typeface="Arial" panose="020B0604020202020204" pitchFamily="34" charset="0"/>
              <a:buNone/>
              <a:defRPr/>
            </a:pPr>
            <a:r>
              <a:rPr lang="lt-LT" altLang="lt-LT" sz="2800" dirty="0"/>
              <a:t>Panaikinti badą, užtikrinti apsirūpinimą maistu ir geresnę mitybą, skatinti darnų žemės ūkį </a:t>
            </a:r>
          </a:p>
          <a:p>
            <a:pPr>
              <a:defRPr/>
            </a:pPr>
            <a:endParaRPr lang="lt-LT" altLang="lt-LT" dirty="0"/>
          </a:p>
        </p:txBody>
      </p:sp>
      <p:pic>
        <p:nvPicPr>
          <p:cNvPr id="32772" name="Paveikslėli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1588"/>
            <a:ext cx="3065463"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12888" y="3330575"/>
            <a:ext cx="9551987" cy="3140075"/>
          </a:xfrm>
          <a:prstGeom prst="rect">
            <a:avLst/>
          </a:prstGeom>
          <a:solidFill>
            <a:schemeClr val="accent6">
              <a:lumMod val="20000"/>
              <a:lumOff val="80000"/>
            </a:schemeClr>
          </a:solidFill>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lt-LT"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2020 m. nuo </a:t>
            </a:r>
            <a:r>
              <a:rPr kumimoji="0" lang="lt-LT" altLang="lt-LT" sz="1800" b="0"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720 mln. iki 811 mln. </a:t>
            </a:r>
            <a:r>
              <a:rPr kumimoji="0" lang="lt-LT" altLang="lt-LT"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žmonių visame pasaulyje kentėjo badą, maždaug 161 mln. daugiau nei 2019 m.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lt-LT" altLang="lt-LT"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lt-LT"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Be to, 2020 m. stulbinančiai </a:t>
            </a:r>
            <a:r>
              <a:rPr kumimoji="0" lang="lt-LT" altLang="lt-LT" sz="1800" b="0"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2,4 milijardo </a:t>
            </a:r>
            <a:r>
              <a:rPr kumimoji="0" lang="lt-LT" altLang="lt-LT"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žmonių, arba daugiau nei 30 procentų pasaulio gyventojų, buvo vidutiniškai ar labai </a:t>
            </a:r>
            <a:r>
              <a:rPr kumimoji="0" lang="lt-LT" altLang="lt-LT" sz="1800" b="0"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nesaugūs</a:t>
            </a:r>
            <a:r>
              <a:rPr kumimoji="0" lang="lt-LT" altLang="lt-LT"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 dėl maisto ir neturėjo nuolatinės galimybės gauti tinkamo maisto. Vos per vienerius metus šis skaičius padidėjo beveik 320 milijonų žmonių.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lt-LT" altLang="lt-LT"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lt-LT"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COVID-19 krizė </a:t>
            </a:r>
            <a:r>
              <a:rPr kumimoji="0" lang="lt-LT" altLang="lt-LT" sz="1800" b="0"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dar labiau padidino </a:t>
            </a:r>
            <a:r>
              <a:rPr kumimoji="0" lang="lt-LT" altLang="lt-LT" sz="18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badaujančių rodiklius ir dar labiau padidino visų formų netinkamą mitybą, ypač vaikų. Karas Ukrainoje dar labiau ardo pasaulines maisto tiekimo grandines ir sukuria didžiausią pasaulinę maisto krizę nuo Antrojo pasaulinio karo.</a:t>
            </a:r>
          </a:p>
        </p:txBody>
      </p:sp>
    </p:spTree>
    <p:extLst>
      <p:ext uri="{BB962C8B-B14F-4D97-AF65-F5344CB8AC3E}">
        <p14:creationId xmlns:p14="http://schemas.microsoft.com/office/powerpoint/2010/main" val="3388492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Pavadinimas 1"/>
          <p:cNvSpPr>
            <a:spLocks noGrp="1"/>
          </p:cNvSpPr>
          <p:nvPr>
            <p:ph type="title"/>
          </p:nvPr>
        </p:nvSpPr>
        <p:spPr>
          <a:xfrm>
            <a:off x="2584450" y="9525"/>
            <a:ext cx="8997950" cy="1143000"/>
          </a:xfrm>
        </p:spPr>
        <p:txBody>
          <a:bodyPr/>
          <a:lstStyle/>
          <a:p>
            <a:r>
              <a:rPr lang="lt-LT" altLang="lt-LT" b="1">
                <a:solidFill>
                  <a:srgbClr val="4D4D4D"/>
                </a:solidFill>
                <a:latin typeface="var(--h1_typography-font-family"/>
              </a:rPr>
              <a:t>3 tikslas: gera sveikata ir gerovė</a:t>
            </a:r>
            <a:endParaRPr lang="lt-LT" altLang="lt-LT"/>
          </a:p>
        </p:txBody>
      </p:sp>
      <p:sp>
        <p:nvSpPr>
          <p:cNvPr id="41987" name="Turinio vietos rezervavimo ženklas 2"/>
          <p:cNvSpPr>
            <a:spLocks noGrp="1"/>
          </p:cNvSpPr>
          <p:nvPr>
            <p:ph idx="1"/>
          </p:nvPr>
        </p:nvSpPr>
        <p:spPr>
          <a:xfrm>
            <a:off x="3287713" y="1231900"/>
            <a:ext cx="7791450" cy="1143000"/>
          </a:xfrm>
        </p:spPr>
        <p:txBody>
          <a:bodyPr/>
          <a:lstStyle/>
          <a:p>
            <a:pPr marL="0" indent="0">
              <a:buFont typeface="Arial" panose="020B0604020202020204" pitchFamily="34" charset="0"/>
              <a:buNone/>
              <a:defRPr/>
            </a:pPr>
            <a:r>
              <a:rPr lang="lt-LT" altLang="lt-LT" dirty="0"/>
              <a:t>Užtikrinti sveiką gyvenseną ir skatinti visų amžiaus grupių gerovę </a:t>
            </a:r>
          </a:p>
          <a:p>
            <a:pPr>
              <a:defRPr/>
            </a:pPr>
            <a:endParaRPr lang="lt-LT" altLang="en-US" sz="1800" dirty="0">
              <a:solidFill>
                <a:srgbClr val="4D4D4D"/>
              </a:solidFill>
              <a:latin typeface="Roboto" panose="02000000000000000000" pitchFamily="2" charset="0"/>
            </a:endParaRPr>
          </a:p>
          <a:p>
            <a:pPr>
              <a:defRPr/>
            </a:pPr>
            <a:endParaRPr lang="lt-LT" altLang="lt-LT" dirty="0"/>
          </a:p>
        </p:txBody>
      </p:sp>
      <p:pic>
        <p:nvPicPr>
          <p:cNvPr id="35844" name="Paveikslėli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25844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39788" y="2571750"/>
            <a:ext cx="10987087" cy="4370388"/>
          </a:xfrm>
          <a:prstGeom prst="rect">
            <a:avLst/>
          </a:prstGeom>
          <a:solidFill>
            <a:schemeClr val="accent6">
              <a:lumMod val="20000"/>
              <a:lumOff val="80000"/>
            </a:schemeClr>
          </a:solidFill>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2022 m. viduryje COVID-19 užsikrėtė daugiau nei </a:t>
            </a:r>
            <a:r>
              <a:rPr kumimoji="0" lang="lt-LT" altLang="en-US" sz="2000" b="0" i="0" u="none" strike="noStrike" kern="1200" cap="none" spc="0" normalizeH="0" baseline="0" noProof="0" dirty="0">
                <a:ln>
                  <a:noFill/>
                </a:ln>
                <a:solidFill>
                  <a:srgbClr val="FF0000"/>
                </a:solidFill>
                <a:effectLst/>
                <a:uLnTx/>
                <a:uFillTx/>
                <a:latin typeface="Roboto" pitchFamily="2" charset="0"/>
                <a:ea typeface="+mn-ea"/>
                <a:cs typeface="+mn-cs"/>
              </a:rPr>
              <a:t>500 mln. </a:t>
            </a: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žmonių visame pasaulyje. Naujausi skaičiavimai rodo, kad pasaulyje „</a:t>
            </a:r>
            <a:r>
              <a:rPr kumimoji="0" lang="lt-LT" altLang="en-US" sz="2000" b="0" i="0" u="none" strike="noStrike" kern="1200" cap="none" spc="0" normalizeH="0" baseline="0" noProof="0" dirty="0">
                <a:ln>
                  <a:noFill/>
                </a:ln>
                <a:solidFill>
                  <a:srgbClr val="FF0000"/>
                </a:solidFill>
                <a:effectLst/>
                <a:uLnTx/>
                <a:uFillTx/>
                <a:latin typeface="Roboto" pitchFamily="2" charset="0"/>
                <a:ea typeface="+mn-ea"/>
                <a:cs typeface="+mn-cs"/>
              </a:rPr>
              <a:t>mirčių perteklius</a:t>
            </a: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 tiesiogiai ir netiesiogiai priskiriamas COVID-19, iki 2021 m. pabaigos galėjo siekti 15 mln.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Pandemija smarkiai </a:t>
            </a:r>
            <a:r>
              <a:rPr kumimoji="0" lang="lt-LT" altLang="en-US" sz="2000" b="0" i="0" u="none" strike="noStrike" kern="1200" cap="none" spc="0" normalizeH="0" baseline="0" noProof="0" dirty="0">
                <a:ln>
                  <a:noFill/>
                </a:ln>
                <a:solidFill>
                  <a:srgbClr val="FF0000"/>
                </a:solidFill>
                <a:effectLst/>
                <a:uLnTx/>
                <a:uFillTx/>
                <a:latin typeface="Roboto" pitchFamily="2" charset="0"/>
                <a:ea typeface="+mn-ea"/>
                <a:cs typeface="+mn-cs"/>
              </a:rPr>
              <a:t>sutrikdė</a:t>
            </a: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 būtinųjų sveikatos priežiūros paslaugų teikimą, padidino nerimo ir depresijos paplitimą, sumažino vidutinę gyvenimo trukmę, sustabdė pažangą siekiant užkirsti kelią ŽIV, tuberkuliozei (TB) ir maliarijai ir sustabdė du dešimtmečius trukusį darbą, kad sveikatos apsauga būtų visuotinė.</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Dėl to pirmą kartą per 10 metų </a:t>
            </a:r>
            <a:r>
              <a:rPr kumimoji="0" lang="lt-LT" altLang="en-US" sz="2000" b="0" i="0" u="none" strike="noStrike" kern="1200" cap="none" spc="0" normalizeH="0" baseline="0" noProof="0" dirty="0">
                <a:ln>
                  <a:noFill/>
                </a:ln>
                <a:solidFill>
                  <a:srgbClr val="FF0000"/>
                </a:solidFill>
                <a:effectLst/>
                <a:uLnTx/>
                <a:uFillTx/>
                <a:latin typeface="Roboto" pitchFamily="2" charset="0"/>
                <a:ea typeface="+mn-ea"/>
                <a:cs typeface="+mn-cs"/>
              </a:rPr>
              <a:t>sumažėjo</a:t>
            </a: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 imunizacijos aprėptis, o mirčių nuo tuberkuliozės ir maliarijos padaugėjo.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Sergamumas ŽIV infekcijomis visame pasaulyje nuo 2010 m. iki 2020 m. </a:t>
            </a:r>
            <a:r>
              <a:rPr kumimoji="0" lang="lt-LT" altLang="en-US" sz="2000" b="0" i="0" u="none" strike="noStrike" kern="1200" cap="none" spc="0" normalizeH="0" baseline="0" noProof="0" dirty="0">
                <a:ln>
                  <a:noFill/>
                </a:ln>
                <a:solidFill>
                  <a:srgbClr val="0070C0"/>
                </a:solidFill>
                <a:effectLst/>
                <a:uLnTx/>
                <a:uFillTx/>
                <a:latin typeface="Roboto" pitchFamily="2" charset="0"/>
                <a:ea typeface="+mn-ea"/>
                <a:cs typeface="+mn-cs"/>
              </a:rPr>
              <a:t>sumažėjo</a:t>
            </a: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 39 procentais, tai yra daug mažiau nei 75 procentų tikslas, dėl kurio Generalinė asamblėja susitarė 2016 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Nuo 2019 m. iki 2020 m. kūdikių skiepijimo apimtis </a:t>
            </a:r>
            <a:r>
              <a:rPr kumimoji="0" lang="lt-LT" altLang="en-US" sz="2000" b="0" i="0" u="none" strike="noStrike" kern="1200" cap="none" spc="0" normalizeH="0" baseline="0" noProof="0" dirty="0">
                <a:ln>
                  <a:noFill/>
                </a:ln>
                <a:solidFill>
                  <a:srgbClr val="FF0000"/>
                </a:solidFill>
                <a:effectLst/>
                <a:uLnTx/>
                <a:uFillTx/>
                <a:latin typeface="Roboto" pitchFamily="2" charset="0"/>
                <a:ea typeface="+mn-ea"/>
                <a:cs typeface="+mn-cs"/>
              </a:rPr>
              <a:t>sumažėjo</a:t>
            </a: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 nuo 86 iki 83 procentų.</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lt-LT" altLang="en-US" sz="1800" b="0" i="0" u="none" strike="noStrike" kern="1200" cap="none" spc="0" normalizeH="0" baseline="0" noProof="0" dirty="0">
              <a:ln>
                <a:noFill/>
              </a:ln>
              <a:solidFill>
                <a:srgbClr val="4D4D4D"/>
              </a:solidFill>
              <a:effectLst/>
              <a:uLnTx/>
              <a:uFillTx/>
              <a:latin typeface="Roboto" pitchFamily="2" charset="0"/>
              <a:ea typeface="+mn-ea"/>
              <a:cs typeface="+mn-cs"/>
            </a:endParaRPr>
          </a:p>
        </p:txBody>
      </p:sp>
    </p:spTree>
    <p:extLst>
      <p:ext uri="{BB962C8B-B14F-4D97-AF65-F5344CB8AC3E}">
        <p14:creationId xmlns:p14="http://schemas.microsoft.com/office/powerpoint/2010/main" val="3297652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Pavadinimas 1"/>
          <p:cNvSpPr>
            <a:spLocks noGrp="1"/>
          </p:cNvSpPr>
          <p:nvPr>
            <p:ph type="title"/>
          </p:nvPr>
        </p:nvSpPr>
        <p:spPr>
          <a:xfrm>
            <a:off x="2576513" y="65088"/>
            <a:ext cx="8870950" cy="1143000"/>
          </a:xfrm>
        </p:spPr>
        <p:txBody>
          <a:bodyPr/>
          <a:lstStyle/>
          <a:p>
            <a:r>
              <a:rPr lang="lt-LT" altLang="lt-LT" b="1">
                <a:solidFill>
                  <a:srgbClr val="4D4D4D"/>
                </a:solidFill>
                <a:latin typeface="var(--h1_typography-font-family"/>
              </a:rPr>
              <a:t>4 tikslas: kokybiškas išsilavinimas</a:t>
            </a:r>
            <a:endParaRPr lang="lt-LT" altLang="en-US"/>
          </a:p>
        </p:txBody>
      </p:sp>
      <p:pic>
        <p:nvPicPr>
          <p:cNvPr id="38915" name="Picture 6"/>
          <p:cNvPicPr>
            <a:picLocks noChangeAspect="1"/>
          </p:cNvPicPr>
          <p:nvPr/>
        </p:nvPicPr>
        <p:blipFill>
          <a:blip r:embed="rId2">
            <a:extLst>
              <a:ext uri="{28A0092B-C50C-407E-A947-70E740481C1C}">
                <a14:useLocalDpi xmlns:a14="http://schemas.microsoft.com/office/drawing/2010/main" val="0"/>
              </a:ext>
            </a:extLst>
          </a:blip>
          <a:srcRect l="31396" t="38451" r="56201" b="39500"/>
          <a:stretch>
            <a:fillRect/>
          </a:stretch>
        </p:blipFill>
        <p:spPr bwMode="auto">
          <a:xfrm>
            <a:off x="0" y="0"/>
            <a:ext cx="25669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urinio vietos rezervavimo ženklas 2"/>
          <p:cNvSpPr>
            <a:spLocks noGrp="1"/>
          </p:cNvSpPr>
          <p:nvPr>
            <p:ph idx="1"/>
          </p:nvPr>
        </p:nvSpPr>
        <p:spPr>
          <a:xfrm>
            <a:off x="695325" y="3068638"/>
            <a:ext cx="10887075" cy="3332162"/>
          </a:xfrm>
          <a:solidFill>
            <a:schemeClr val="accent6">
              <a:lumMod val="20000"/>
              <a:lumOff val="80000"/>
            </a:schemeClr>
          </a:solidFill>
        </p:spPr>
        <p:txBody>
          <a:bodyPr/>
          <a:lstStyle/>
          <a:p>
            <a:pPr>
              <a:defRPr/>
            </a:pPr>
            <a:r>
              <a:rPr lang="lt-LT" altLang="en-US" sz="2000">
                <a:solidFill>
                  <a:srgbClr val="4D4D4D"/>
                </a:solidFill>
                <a:latin typeface="Roboto" pitchFamily="2" charset="0"/>
              </a:rPr>
              <a:t>COVID-19 protrūkis </a:t>
            </a:r>
            <a:r>
              <a:rPr lang="lt-LT" altLang="en-US" sz="2000">
                <a:solidFill>
                  <a:srgbClr val="FF0000"/>
                </a:solidFill>
                <a:latin typeface="Roboto" pitchFamily="2" charset="0"/>
              </a:rPr>
              <a:t>sukėlė</a:t>
            </a:r>
            <a:r>
              <a:rPr lang="lt-LT" altLang="en-US" sz="2000">
                <a:solidFill>
                  <a:srgbClr val="4D4D4D"/>
                </a:solidFill>
                <a:latin typeface="Roboto" pitchFamily="2" charset="0"/>
              </a:rPr>
              <a:t> pasaulinę švietimo krizę. Daugumą pasaulio švietimo sistemų smarkiai paveikė švietimo sutrikimai ir jos </a:t>
            </a:r>
            <a:r>
              <a:rPr lang="lt-LT" altLang="en-US" sz="2000">
                <a:solidFill>
                  <a:srgbClr val="FF0000"/>
                </a:solidFill>
                <a:latin typeface="Roboto" pitchFamily="2" charset="0"/>
              </a:rPr>
              <a:t>susidūrė</a:t>
            </a:r>
            <a:r>
              <a:rPr lang="lt-LT" altLang="en-US" sz="2000">
                <a:solidFill>
                  <a:srgbClr val="4D4D4D"/>
                </a:solidFill>
                <a:latin typeface="Roboto" pitchFamily="2" charset="0"/>
              </a:rPr>
              <a:t> su precedento neturinčiais iššūkiais. Dėl pandemijos sukeltas mokyklų uždarymas turėjo pražūtingų padarinių vaikų mokymuisi ir gerovei.</a:t>
            </a:r>
          </a:p>
          <a:p>
            <a:pPr>
              <a:defRPr/>
            </a:pPr>
            <a:r>
              <a:rPr lang="lt-LT" altLang="en-US" sz="2000">
                <a:solidFill>
                  <a:srgbClr val="4D4D4D"/>
                </a:solidFill>
                <a:latin typeface="Roboto" pitchFamily="2" charset="0"/>
              </a:rPr>
              <a:t>Apskaičiuota, kad per pastaruosius dvejus metus </a:t>
            </a:r>
            <a:r>
              <a:rPr lang="lt-LT" altLang="en-US" sz="2000">
                <a:solidFill>
                  <a:srgbClr val="FF0000"/>
                </a:solidFill>
                <a:latin typeface="Roboto" pitchFamily="2" charset="0"/>
              </a:rPr>
              <a:t>147 mln. vaikų </a:t>
            </a:r>
            <a:r>
              <a:rPr lang="lt-LT" altLang="en-US" sz="2000">
                <a:solidFill>
                  <a:srgbClr val="4D4D4D"/>
                </a:solidFill>
                <a:latin typeface="Roboto" pitchFamily="2" charset="0"/>
              </a:rPr>
              <a:t>praleido daugiau nei pusę pamokų klasėje. Šios kartos vaikai gali </a:t>
            </a:r>
            <a:r>
              <a:rPr lang="lt-LT" altLang="en-US" sz="2000">
                <a:solidFill>
                  <a:srgbClr val="FF0000"/>
                </a:solidFill>
                <a:latin typeface="Roboto" pitchFamily="2" charset="0"/>
              </a:rPr>
              <a:t>prarasti</a:t>
            </a:r>
            <a:r>
              <a:rPr lang="lt-LT" altLang="en-US" sz="2000">
                <a:solidFill>
                  <a:srgbClr val="4D4D4D"/>
                </a:solidFill>
                <a:latin typeface="Roboto" pitchFamily="2" charset="0"/>
              </a:rPr>
              <a:t> iš viso 17 trilijonų JAV dolerių viso gyvenimo pajamų dabartine verte.</a:t>
            </a:r>
          </a:p>
          <a:p>
            <a:pPr>
              <a:defRPr/>
            </a:pPr>
            <a:r>
              <a:rPr lang="lt-LT" altLang="en-US" sz="2000">
                <a:solidFill>
                  <a:srgbClr val="4D4D4D"/>
                </a:solidFill>
                <a:latin typeface="Roboto" pitchFamily="2" charset="0"/>
              </a:rPr>
              <a:t>Mokyklų uždarymas labiau nei jų bendraamžiai </a:t>
            </a:r>
            <a:r>
              <a:rPr lang="lt-LT" altLang="en-US" sz="2000">
                <a:solidFill>
                  <a:srgbClr val="FF0000"/>
                </a:solidFill>
                <a:latin typeface="Roboto" pitchFamily="2" charset="0"/>
              </a:rPr>
              <a:t>paveikė</a:t>
            </a:r>
            <a:r>
              <a:rPr lang="lt-LT" altLang="en-US" sz="2000">
                <a:solidFill>
                  <a:srgbClr val="4D4D4D"/>
                </a:solidFill>
                <a:latin typeface="Roboto" pitchFamily="2" charset="0"/>
              </a:rPr>
              <a:t> mergaites, vaikus iš nepalankių šeimų, gyvenančius kaimo vietovėse, vaikus su negalia ir vaikus iš etninių mažumų.</a:t>
            </a:r>
          </a:p>
          <a:p>
            <a:pPr>
              <a:defRPr/>
            </a:pPr>
            <a:endParaRPr lang="lt-LT" altLang="en-US" sz="2000">
              <a:solidFill>
                <a:srgbClr val="4D4D4D"/>
              </a:solidFill>
              <a:latin typeface="Roboto" pitchFamily="2" charset="0"/>
            </a:endParaRPr>
          </a:p>
          <a:p>
            <a:pPr>
              <a:defRPr/>
            </a:pPr>
            <a:endParaRPr lang="lt-LT" altLang="en-US" sz="2000">
              <a:solidFill>
                <a:srgbClr val="4D4D4D"/>
              </a:solidFill>
              <a:latin typeface="Roboto" pitchFamily="2" charset="0"/>
            </a:endParaRPr>
          </a:p>
          <a:p>
            <a:pPr>
              <a:defRPr/>
            </a:pPr>
            <a:endParaRPr lang="lt-LT" altLang="en-US"/>
          </a:p>
        </p:txBody>
      </p:sp>
      <p:sp>
        <p:nvSpPr>
          <p:cNvPr id="50181" name="TextBox 2"/>
          <p:cNvSpPr txBox="1">
            <a:spLocks noChangeArrowheads="1"/>
          </p:cNvSpPr>
          <p:nvPr/>
        </p:nvSpPr>
        <p:spPr bwMode="auto">
          <a:xfrm>
            <a:off x="3000375" y="1208088"/>
            <a:ext cx="8582025" cy="15684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Užtikrinti visa apimantį ir lygiavertį kokybišką švietimą ir skatinti visą gyvenimą trunkantį mokymąsi.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en-US" sz="2400" b="0" i="0" u="none" strike="noStrike" kern="1200" cap="none" spc="0" normalizeH="0" baseline="0" noProof="0" dirty="0">
                <a:ln>
                  <a:noFill/>
                </a:ln>
                <a:solidFill>
                  <a:prstClr val="black"/>
                </a:solidFill>
                <a:effectLst/>
                <a:uLnTx/>
                <a:uFillTx/>
                <a:latin typeface="Calibri"/>
                <a:ea typeface="+mn-ea"/>
                <a:cs typeface="+mn-cs"/>
              </a:rPr>
              <a:t>Švietimas suteikia žmonėms žinių ir įgūdžių, kurių jiems reikia norint išlikti sveikiems, gauti darbą ir ugdyti toleranciją.</a:t>
            </a:r>
          </a:p>
        </p:txBody>
      </p:sp>
    </p:spTree>
    <p:extLst>
      <p:ext uri="{BB962C8B-B14F-4D97-AF65-F5344CB8AC3E}">
        <p14:creationId xmlns:p14="http://schemas.microsoft.com/office/powerpoint/2010/main" val="198726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Pavadinimas 1"/>
          <p:cNvSpPr>
            <a:spLocks noGrp="1"/>
          </p:cNvSpPr>
          <p:nvPr>
            <p:ph type="title"/>
          </p:nvPr>
        </p:nvSpPr>
        <p:spPr>
          <a:xfrm>
            <a:off x="673100" y="0"/>
            <a:ext cx="10972800" cy="1143000"/>
          </a:xfrm>
        </p:spPr>
        <p:txBody>
          <a:bodyPr/>
          <a:lstStyle/>
          <a:p>
            <a:r>
              <a:rPr lang="lt-LT" altLang="lt-LT" b="1" dirty="0"/>
              <a:t>Faktai ir skaičiai </a:t>
            </a:r>
            <a:endParaRPr lang="lt-LT" altLang="en-US" dirty="0"/>
          </a:p>
        </p:txBody>
      </p:sp>
      <p:sp>
        <p:nvSpPr>
          <p:cNvPr id="51203" name="Turinio vietos rezervavimo ženklas 2"/>
          <p:cNvSpPr>
            <a:spLocks noGrp="1"/>
          </p:cNvSpPr>
          <p:nvPr>
            <p:ph idx="1"/>
          </p:nvPr>
        </p:nvSpPr>
        <p:spPr>
          <a:xfrm>
            <a:off x="3098800" y="1143000"/>
            <a:ext cx="8901113" cy="5714999"/>
          </a:xfrm>
          <a:solidFill>
            <a:schemeClr val="accent6">
              <a:lumMod val="20000"/>
              <a:lumOff val="80000"/>
            </a:schemeClr>
          </a:solidFill>
        </p:spPr>
        <p:txBody>
          <a:bodyPr/>
          <a:lstStyle/>
          <a:p>
            <a:pPr>
              <a:defRPr/>
            </a:pPr>
            <a:r>
              <a:rPr lang="lt-LT" altLang="en-US" sz="2400" dirty="0">
                <a:solidFill>
                  <a:srgbClr val="4D4D4D"/>
                </a:solidFill>
                <a:latin typeface="Roboto"/>
              </a:rPr>
              <a:t>Jaunuolių, baigusių vidurinę mokyklą, dalis </a:t>
            </a:r>
            <a:r>
              <a:rPr lang="lt-LT" altLang="en-US" sz="2400" dirty="0">
                <a:solidFill>
                  <a:srgbClr val="0070C0"/>
                </a:solidFill>
                <a:latin typeface="Roboto"/>
              </a:rPr>
              <a:t>padidėjo</a:t>
            </a:r>
            <a:r>
              <a:rPr lang="lt-LT" altLang="en-US" sz="2400" dirty="0">
                <a:solidFill>
                  <a:srgbClr val="4D4D4D"/>
                </a:solidFill>
                <a:latin typeface="Roboto"/>
              </a:rPr>
              <a:t> nuo 54 procentų 2015 m. iki 58 procentų 2020 m., o pažanga </a:t>
            </a:r>
            <a:r>
              <a:rPr lang="lt-LT" altLang="en-US" sz="2400" dirty="0">
                <a:solidFill>
                  <a:srgbClr val="FF0000"/>
                </a:solidFill>
                <a:latin typeface="Roboto"/>
              </a:rPr>
              <a:t>sulėtėjo</a:t>
            </a:r>
            <a:r>
              <a:rPr lang="lt-LT" altLang="en-US" sz="2400" dirty="0">
                <a:solidFill>
                  <a:srgbClr val="4D4D4D"/>
                </a:solidFill>
                <a:latin typeface="Roboto"/>
              </a:rPr>
              <a:t>, palyginti su ankstesniu penkerių metų laikotarpiu.</a:t>
            </a:r>
          </a:p>
          <a:p>
            <a:pPr>
              <a:defRPr/>
            </a:pPr>
            <a:r>
              <a:rPr lang="lt-LT" altLang="en-US" sz="2400" dirty="0">
                <a:solidFill>
                  <a:srgbClr val="4D4D4D"/>
                </a:solidFill>
                <a:latin typeface="Roboto"/>
              </a:rPr>
              <a:t>2020 m. maždaug ketvirtadalis pradinių mokyklų visame pasaulyje </a:t>
            </a:r>
            <a:r>
              <a:rPr lang="lt-LT" altLang="en-US" sz="2400" dirty="0">
                <a:solidFill>
                  <a:srgbClr val="FF0000"/>
                </a:solidFill>
                <a:latin typeface="Roboto"/>
              </a:rPr>
              <a:t>neturėjo</a:t>
            </a:r>
            <a:r>
              <a:rPr lang="lt-LT" altLang="en-US" sz="2400" dirty="0">
                <a:solidFill>
                  <a:srgbClr val="4D4D4D"/>
                </a:solidFill>
                <a:latin typeface="Roboto"/>
              </a:rPr>
              <a:t> prieigos prie pagrindinių paslaugų, tokių kaip elektra, geriamasis vanduo ir pagrindinės sanitarinės sąlygos. </a:t>
            </a:r>
            <a:r>
              <a:rPr lang="lt-LT" altLang="en-US" sz="2400" dirty="0">
                <a:solidFill>
                  <a:srgbClr val="0070C0"/>
                </a:solidFill>
                <a:latin typeface="Roboto"/>
              </a:rPr>
              <a:t>Maždaug 50 </a:t>
            </a:r>
            <a:r>
              <a:rPr lang="lt-LT" altLang="en-US" sz="2400" dirty="0">
                <a:solidFill>
                  <a:srgbClr val="4D4D4D"/>
                </a:solidFill>
                <a:latin typeface="Roboto"/>
              </a:rPr>
              <a:t>procentų pradinių mokyklų turėjo prieigą prie tokių įrenginių kaip informacinės ir ryšių technologijos bei neįgaliesiems pritaikyta infrastruktūra.</a:t>
            </a:r>
          </a:p>
          <a:p>
            <a:pPr>
              <a:defRPr/>
            </a:pPr>
            <a:r>
              <a:rPr lang="lt-LT" altLang="en-US" sz="2400" dirty="0">
                <a:solidFill>
                  <a:schemeClr val="tx1">
                    <a:lumMod val="50000"/>
                    <a:lumOff val="50000"/>
                  </a:schemeClr>
                </a:solidFill>
                <a:latin typeface="Roboto"/>
              </a:rPr>
              <a:t>2020 m. visame pasaulyje mokyklose dirbo apie 12 milijonų ikimokyklinių mokyklų mokytojų, 33 milijonai pradinių klasių mokytojų ir 38 milijonai vidurinių mokyklų mokytojų.</a:t>
            </a:r>
          </a:p>
          <a:p>
            <a:pPr>
              <a:defRPr/>
            </a:pPr>
            <a:endParaRPr lang="lt-LT" altLang="en-US" sz="4400" dirty="0">
              <a:latin typeface="Roboto"/>
            </a:endParaRPr>
          </a:p>
        </p:txBody>
      </p:sp>
      <p:pic>
        <p:nvPicPr>
          <p:cNvPr id="39940" name="Picture 6"/>
          <p:cNvPicPr>
            <a:picLocks noChangeAspect="1"/>
          </p:cNvPicPr>
          <p:nvPr/>
        </p:nvPicPr>
        <p:blipFill>
          <a:blip r:embed="rId2">
            <a:extLst>
              <a:ext uri="{28A0092B-C50C-407E-A947-70E740481C1C}">
                <a14:useLocalDpi xmlns:a14="http://schemas.microsoft.com/office/drawing/2010/main" val="0"/>
              </a:ext>
            </a:extLst>
          </a:blip>
          <a:srcRect l="31396" t="38451" r="56201" b="39500"/>
          <a:stretch>
            <a:fillRect/>
          </a:stretch>
        </p:blipFill>
        <p:spPr bwMode="auto">
          <a:xfrm>
            <a:off x="0" y="0"/>
            <a:ext cx="29273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180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Pavadinimas 1"/>
          <p:cNvSpPr>
            <a:spLocks noGrp="1"/>
          </p:cNvSpPr>
          <p:nvPr>
            <p:ph type="title"/>
          </p:nvPr>
        </p:nvSpPr>
        <p:spPr>
          <a:xfrm>
            <a:off x="609600" y="49213"/>
            <a:ext cx="10972800" cy="1143000"/>
          </a:xfrm>
        </p:spPr>
        <p:txBody>
          <a:bodyPr/>
          <a:lstStyle/>
          <a:p>
            <a:r>
              <a:rPr lang="lt-LT" altLang="lt-LT" b="1">
                <a:solidFill>
                  <a:srgbClr val="4D4D4D"/>
                </a:solidFill>
                <a:latin typeface="var(--h1_typography-font-family"/>
              </a:rPr>
              <a:t>5 tikslas: lyčių lygybė</a:t>
            </a:r>
            <a:endParaRPr lang="lt-LT" altLang="en-US"/>
          </a:p>
        </p:txBody>
      </p:sp>
      <p:sp>
        <p:nvSpPr>
          <p:cNvPr id="48131" name="Turinio vietos rezervavimo ženklas 2"/>
          <p:cNvSpPr>
            <a:spLocks noGrp="1"/>
          </p:cNvSpPr>
          <p:nvPr>
            <p:ph idx="1"/>
          </p:nvPr>
        </p:nvSpPr>
        <p:spPr>
          <a:xfrm>
            <a:off x="760413" y="3262313"/>
            <a:ext cx="10671175" cy="3455987"/>
          </a:xfrm>
          <a:solidFill>
            <a:schemeClr val="accent6">
              <a:lumMod val="20000"/>
              <a:lumOff val="80000"/>
            </a:schemeClr>
          </a:solidFill>
        </p:spPr>
        <p:txBody>
          <a:bodyPr/>
          <a:lstStyle/>
          <a:p>
            <a:pPr>
              <a:defRPr/>
            </a:pPr>
            <a:r>
              <a:rPr lang="lt-LT" altLang="en-US" sz="1800" dirty="0">
                <a:solidFill>
                  <a:srgbClr val="4D4D4D"/>
                </a:solidFill>
                <a:latin typeface="Roboto" panose="02000000000000000000" pitchFamily="2" charset="0"/>
              </a:rPr>
              <a:t>Dėl socialinių ir ekonominių COVID-19 pandemijos pasekmių padėtis dar labiau </a:t>
            </a:r>
            <a:r>
              <a:rPr lang="lt-LT" altLang="en-US" sz="1800" dirty="0">
                <a:solidFill>
                  <a:srgbClr val="FF0000"/>
                </a:solidFill>
                <a:latin typeface="Roboto" panose="02000000000000000000" pitchFamily="2" charset="0"/>
              </a:rPr>
              <a:t>pablogėjo</a:t>
            </a:r>
            <a:r>
              <a:rPr lang="lt-LT" altLang="en-US" sz="1800" dirty="0">
                <a:solidFill>
                  <a:srgbClr val="4D4D4D"/>
                </a:solidFill>
                <a:latin typeface="Roboto" panose="02000000000000000000" pitchFamily="2" charset="0"/>
              </a:rPr>
              <a:t>. Pažanga daugelyje sričių, įskaitant laiką, praleistą nemokamos priežiūros ir namų ruošos darbams, sprendimų, susijusių su lytine ir reprodukcine sveikata, priėmimą ir biudžeto sudarymą pagal lytį, atsilieka.</a:t>
            </a:r>
          </a:p>
          <a:p>
            <a:pPr>
              <a:defRPr/>
            </a:pPr>
            <a:r>
              <a:rPr lang="lt-LT" altLang="en-US" sz="1800" dirty="0">
                <a:solidFill>
                  <a:srgbClr val="4D4D4D"/>
                </a:solidFill>
                <a:latin typeface="Roboto" panose="02000000000000000000" pitchFamily="2" charset="0"/>
              </a:rPr>
              <a:t>Moterų sveikatos paslaugos, kurios ir taip </a:t>
            </a:r>
            <a:r>
              <a:rPr lang="lt-LT" altLang="en-US" sz="1800" dirty="0">
                <a:solidFill>
                  <a:srgbClr val="FF0000"/>
                </a:solidFill>
                <a:latin typeface="Roboto" panose="02000000000000000000" pitchFamily="2" charset="0"/>
              </a:rPr>
              <a:t>menkai</a:t>
            </a:r>
            <a:r>
              <a:rPr lang="lt-LT" altLang="en-US" sz="1800" dirty="0">
                <a:solidFill>
                  <a:srgbClr val="4D4D4D"/>
                </a:solidFill>
                <a:latin typeface="Roboto" panose="02000000000000000000" pitchFamily="2" charset="0"/>
              </a:rPr>
              <a:t> finansuojamos, patyrė didelių sutrikimų. Smurtas prieš moteris </a:t>
            </a:r>
            <a:r>
              <a:rPr lang="lt-LT" altLang="en-US" sz="1800" dirty="0">
                <a:solidFill>
                  <a:srgbClr val="FF0000"/>
                </a:solidFill>
                <a:latin typeface="Roboto" panose="02000000000000000000" pitchFamily="2" charset="0"/>
              </a:rPr>
              <a:t>tebėra</a:t>
            </a:r>
            <a:r>
              <a:rPr lang="lt-LT" altLang="en-US" sz="1800" dirty="0">
                <a:solidFill>
                  <a:srgbClr val="4D4D4D"/>
                </a:solidFill>
                <a:latin typeface="Roboto" panose="02000000000000000000" pitchFamily="2" charset="0"/>
              </a:rPr>
              <a:t> vis dar labai gajus. </a:t>
            </a:r>
          </a:p>
          <a:p>
            <a:pPr>
              <a:defRPr/>
            </a:pPr>
            <a:r>
              <a:rPr lang="lt-LT" altLang="en-US" sz="1800" dirty="0">
                <a:solidFill>
                  <a:srgbClr val="4D4D4D"/>
                </a:solidFill>
                <a:latin typeface="Roboto" panose="02000000000000000000" pitchFamily="2" charset="0"/>
              </a:rPr>
              <a:t>Norint paspartinti pažangą, būtinas įsipareigojimas ir drąsūs veiksmai, įskaitant įstatymų, politikos, biudžetų ir institucijų, skatinančių lyčių lygybę, skatinimą. </a:t>
            </a:r>
          </a:p>
          <a:p>
            <a:pPr>
              <a:defRPr/>
            </a:pPr>
            <a:r>
              <a:rPr lang="lt-LT" altLang="en-US" sz="1800" dirty="0">
                <a:solidFill>
                  <a:srgbClr val="4D4D4D"/>
                </a:solidFill>
                <a:latin typeface="Roboto" panose="02000000000000000000" pitchFamily="2" charset="0"/>
              </a:rPr>
              <a:t>Didesnės investicijos į lyčių statistiką yra gyvybiškai svarbios, nes šiuo metu yra mažiau nei pusė duomenų, reikalingų 5 tikslui stebėti.</a:t>
            </a:r>
          </a:p>
          <a:p>
            <a:pPr>
              <a:defRPr/>
            </a:pPr>
            <a:endParaRPr lang="lt-LT" altLang="en-US" dirty="0"/>
          </a:p>
        </p:txBody>
      </p:sp>
      <p:pic>
        <p:nvPicPr>
          <p:cNvPr id="43012" name="Paveikslėli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2735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2"/>
          <p:cNvSpPr txBox="1">
            <a:spLocks noChangeArrowheads="1"/>
          </p:cNvSpPr>
          <p:nvPr/>
        </p:nvSpPr>
        <p:spPr bwMode="auto">
          <a:xfrm>
            <a:off x="3575050" y="1120775"/>
            <a:ext cx="7856538" cy="25542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Pasiekti lyčių lygybę ir moterų bei mergaičių įgalėjimą.</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en-US" sz="2400" b="0" i="0" u="none" strike="noStrike" kern="1200" cap="none" spc="0" normalizeH="0" baseline="0" noProof="0" dirty="0">
                <a:ln>
                  <a:noFill/>
                </a:ln>
                <a:solidFill>
                  <a:srgbClr val="4D4D4D"/>
                </a:solidFill>
                <a:effectLst/>
                <a:uLnTx/>
                <a:uFillTx/>
                <a:latin typeface="Calibri"/>
                <a:ea typeface="+mn-ea"/>
                <a:cs typeface="+mn-cs"/>
              </a:rPr>
              <a:t>Lyčių lygybė yra ne tik pagrindinė žmogaus teisė, bet ir būtinas taikaus, klestinčio ir tvaraus pasaulio pagrindas. Per pastaruosius dešimtmečius buvo </a:t>
            </a:r>
            <a:r>
              <a:rPr kumimoji="0" lang="lt-LT" altLang="en-US" sz="2400" b="0" i="0" u="none" strike="noStrike" kern="1200" cap="none" spc="0" normalizeH="0" baseline="0" noProof="0" dirty="0">
                <a:ln>
                  <a:noFill/>
                </a:ln>
                <a:solidFill>
                  <a:srgbClr val="FF0000"/>
                </a:solidFill>
                <a:effectLst/>
                <a:uLnTx/>
                <a:uFillTx/>
                <a:latin typeface="Calibri"/>
                <a:ea typeface="+mn-ea"/>
                <a:cs typeface="+mn-cs"/>
              </a:rPr>
              <a:t>padaryta</a:t>
            </a:r>
            <a:r>
              <a:rPr kumimoji="0" lang="lt-LT" altLang="en-US" sz="2400" b="0" i="0" u="none" strike="noStrike" kern="1200" cap="none" spc="0" normalizeH="0" baseline="0" noProof="0" dirty="0">
                <a:ln>
                  <a:noFill/>
                </a:ln>
                <a:solidFill>
                  <a:srgbClr val="4D4D4D"/>
                </a:solidFill>
                <a:effectLst/>
                <a:uLnTx/>
                <a:uFillTx/>
                <a:latin typeface="Calibri"/>
                <a:ea typeface="+mn-ea"/>
                <a:cs typeface="+mn-cs"/>
              </a:rPr>
              <a:t> pažanga, tačiau pasauliui </a:t>
            </a:r>
            <a:r>
              <a:rPr kumimoji="0" lang="lt-LT" altLang="en-US" sz="2400" b="0" i="0" u="none" strike="noStrike" kern="1200" cap="none" spc="0" normalizeH="0" baseline="0" noProof="0" dirty="0">
                <a:ln>
                  <a:noFill/>
                </a:ln>
                <a:solidFill>
                  <a:srgbClr val="FF0000"/>
                </a:solidFill>
                <a:effectLst/>
                <a:uLnTx/>
                <a:uFillTx/>
                <a:latin typeface="Calibri"/>
                <a:ea typeface="+mn-ea"/>
                <a:cs typeface="+mn-cs"/>
              </a:rPr>
              <a:t>nepavyks pasiekti </a:t>
            </a:r>
            <a:r>
              <a:rPr kumimoji="0" lang="lt-LT" altLang="en-US" sz="2400" b="0" i="0" u="none" strike="noStrike" kern="1200" cap="none" spc="0" normalizeH="0" baseline="0" noProof="0" dirty="0">
                <a:ln>
                  <a:noFill/>
                </a:ln>
                <a:solidFill>
                  <a:srgbClr val="4D4D4D"/>
                </a:solidFill>
                <a:effectLst/>
                <a:uLnTx/>
                <a:uFillTx/>
                <a:latin typeface="Calibri"/>
                <a:ea typeface="+mn-ea"/>
                <a:cs typeface="+mn-cs"/>
              </a:rPr>
              <a:t>lyčių lygybės iki 2030 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endParaRPr>
          </a:p>
        </p:txBody>
      </p:sp>
    </p:spTree>
    <p:extLst>
      <p:ext uri="{BB962C8B-B14F-4D97-AF65-F5344CB8AC3E}">
        <p14:creationId xmlns:p14="http://schemas.microsoft.com/office/powerpoint/2010/main" val="1514449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Pavadinimas 1"/>
          <p:cNvSpPr>
            <a:spLocks noGrp="1"/>
          </p:cNvSpPr>
          <p:nvPr>
            <p:ph type="title"/>
          </p:nvPr>
        </p:nvSpPr>
        <p:spPr>
          <a:xfrm>
            <a:off x="2640012" y="274638"/>
            <a:ext cx="8096119" cy="1143000"/>
          </a:xfrm>
        </p:spPr>
        <p:txBody>
          <a:bodyPr/>
          <a:lstStyle/>
          <a:p>
            <a:r>
              <a:rPr lang="lt-LT" altLang="lt-LT" sz="3600" b="1" dirty="0">
                <a:solidFill>
                  <a:srgbClr val="4D4D4D"/>
                </a:solidFill>
                <a:latin typeface="var(--h1_typography-font-family"/>
              </a:rPr>
              <a:t>6 tikslas: švarus vanduo ir higiena</a:t>
            </a:r>
            <a:endParaRPr lang="lt-LT" altLang="en-US" sz="3600" dirty="0"/>
          </a:p>
        </p:txBody>
      </p:sp>
      <p:sp>
        <p:nvSpPr>
          <p:cNvPr id="56323" name="Turinio vietos rezervavimo ženklas 2"/>
          <p:cNvSpPr>
            <a:spLocks noGrp="1"/>
          </p:cNvSpPr>
          <p:nvPr>
            <p:ph idx="1"/>
          </p:nvPr>
        </p:nvSpPr>
        <p:spPr>
          <a:xfrm>
            <a:off x="2855913" y="1196975"/>
            <a:ext cx="8726487" cy="1550988"/>
          </a:xfrm>
        </p:spPr>
        <p:txBody>
          <a:bodyPr/>
          <a:lstStyle/>
          <a:p>
            <a:pPr marL="0" indent="0">
              <a:buFont typeface="Arial" panose="020B0604020202020204" pitchFamily="34" charset="0"/>
              <a:buNone/>
              <a:defRPr/>
            </a:pPr>
            <a:r>
              <a:rPr lang="lt-LT" altLang="lt-LT" sz="2000" dirty="0"/>
              <a:t>Užtikrinti visiems vandens prieinamumą, darnų valdymą ir sanitariją. </a:t>
            </a:r>
          </a:p>
          <a:p>
            <a:pPr marL="0" indent="0">
              <a:buFont typeface="Arial" panose="020B0604020202020204" pitchFamily="34" charset="0"/>
              <a:buNone/>
              <a:defRPr/>
            </a:pPr>
            <a:r>
              <a:rPr lang="lt-LT" altLang="en-US" sz="2000" dirty="0"/>
              <a:t>Prieiga prie saugaus vandens, sanitarijos ir higienos yra pagrindinis žmogaus sveikatos ir gerovės poreikis. 2030 m. keli milijardai žmonių neturės prieigos prie šių pagrindinių paslaugų, nebent pažanga padidės keturis kartus. </a:t>
            </a:r>
          </a:p>
          <a:p>
            <a:pPr>
              <a:defRPr/>
            </a:pPr>
            <a:endParaRPr lang="lt-LT" altLang="lt-LT" sz="1800" dirty="0"/>
          </a:p>
        </p:txBody>
      </p:sp>
      <p:pic>
        <p:nvPicPr>
          <p:cNvPr id="46084" name="Picture 9"/>
          <p:cNvPicPr>
            <a:picLocks noChangeAspect="1"/>
          </p:cNvPicPr>
          <p:nvPr/>
        </p:nvPicPr>
        <p:blipFill>
          <a:blip r:embed="rId2">
            <a:extLst>
              <a:ext uri="{28A0092B-C50C-407E-A947-70E740481C1C}">
                <a14:useLocalDpi xmlns:a14="http://schemas.microsoft.com/office/drawing/2010/main" val="0"/>
              </a:ext>
            </a:extLst>
          </a:blip>
          <a:srcRect l="15746" t="42125" r="67719" b="28999"/>
          <a:stretch>
            <a:fillRect/>
          </a:stretch>
        </p:blipFill>
        <p:spPr bwMode="auto">
          <a:xfrm>
            <a:off x="0" y="0"/>
            <a:ext cx="264001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0863" y="2924175"/>
            <a:ext cx="11161712" cy="3756025"/>
          </a:xfrm>
          <a:prstGeom prst="rect">
            <a:avLst/>
          </a:prstGeom>
          <a:solidFill>
            <a:schemeClr val="accent6">
              <a:lumMod val="20000"/>
              <a:lumOff val="80000"/>
            </a:schemeClr>
          </a:solidFill>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Vandens paklausa </a:t>
            </a:r>
            <a:r>
              <a:rPr kumimoji="0" lang="lt-LT" altLang="en-US" sz="2000" b="0" i="0" u="none" strike="noStrike" kern="1200" cap="none" spc="0" normalizeH="0" baseline="0" noProof="0" dirty="0">
                <a:ln>
                  <a:noFill/>
                </a:ln>
                <a:solidFill>
                  <a:srgbClr val="00B050"/>
                </a:solidFill>
                <a:effectLst/>
                <a:uLnTx/>
                <a:uFillTx/>
                <a:latin typeface="Roboto" pitchFamily="2" charset="0"/>
                <a:ea typeface="+mn-ea"/>
                <a:cs typeface="+mn-cs"/>
              </a:rPr>
              <a:t>didėja</a:t>
            </a: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 dėl spartaus gyventojų skaičiaus augimo, urbanizacijos ir didėjančių vandens poreikių žemės ūkio, pramonės ir energetikos sektoriuose.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Dešimtmečius trukęs netinkamas naudojimas, prastas valdymas, per didelis požeminio vandens išgavimas ir gėlo vandens išteklių užterštumas </a:t>
            </a:r>
            <a:r>
              <a:rPr kumimoji="0" lang="lt-LT" altLang="en-US" sz="2000" b="0" i="0" u="none" strike="noStrike" kern="1200" cap="none" spc="0" normalizeH="0" baseline="0" noProof="0" dirty="0">
                <a:ln>
                  <a:noFill/>
                </a:ln>
                <a:solidFill>
                  <a:srgbClr val="FF0000"/>
                </a:solidFill>
                <a:effectLst/>
                <a:uLnTx/>
                <a:uFillTx/>
                <a:latin typeface="Roboto" pitchFamily="2" charset="0"/>
                <a:ea typeface="+mn-ea"/>
                <a:cs typeface="+mn-cs"/>
              </a:rPr>
              <a:t>padidino</a:t>
            </a: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 vandens trūkumą. Be to, šalys susiduria su vis didėjančiais iššūkiais, susijusiais su pablogėjusiomis su vandeniu susijusiomis ekosistemomis, dėl klimato kaitos nulemtu vandens trūkumu, nepakankamomis investicijomis į vandenį ir sanitariją bei nepakankamu bendradarbiavimu tarpvalstybinių vandenų srityje.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Pasiekus šį tikslą, kasmet būtų </a:t>
            </a:r>
            <a:r>
              <a:rPr kumimoji="0" lang="lt-LT" altLang="en-US" sz="2000" b="0" i="0" u="none" strike="noStrike" kern="1200" cap="none" spc="0" normalizeH="0" baseline="0" noProof="0" dirty="0">
                <a:ln>
                  <a:noFill/>
                </a:ln>
                <a:solidFill>
                  <a:srgbClr val="00B050"/>
                </a:solidFill>
                <a:effectLst/>
                <a:uLnTx/>
                <a:uFillTx/>
                <a:latin typeface="Roboto" pitchFamily="2" charset="0"/>
                <a:ea typeface="+mn-ea"/>
                <a:cs typeface="+mn-cs"/>
              </a:rPr>
              <a:t>išsaugota</a:t>
            </a:r>
            <a:r>
              <a:rPr kumimoji="0" lang="lt-LT" altLang="en-US" sz="2000" b="0" i="0" u="none" strike="noStrike" kern="1200" cap="none" spc="0" normalizeH="0" baseline="0" noProof="0" dirty="0">
                <a:ln>
                  <a:noFill/>
                </a:ln>
                <a:solidFill>
                  <a:srgbClr val="4D4D4D"/>
                </a:solidFill>
                <a:effectLst/>
                <a:uLnTx/>
                <a:uFillTx/>
                <a:latin typeface="Roboto" pitchFamily="2" charset="0"/>
                <a:ea typeface="+mn-ea"/>
                <a:cs typeface="+mn-cs"/>
              </a:rPr>
              <a:t> 830 000 žmonių, kurie miršta nuo ligų, tiesiogiai nulemtų nesaugaus vandens, netinkamų sanitarinių sąlygų ir prastos higienos praktikos.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7777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Pavadinimas 1"/>
          <p:cNvSpPr>
            <a:spLocks noGrp="1"/>
          </p:cNvSpPr>
          <p:nvPr>
            <p:ph type="title"/>
          </p:nvPr>
        </p:nvSpPr>
        <p:spPr>
          <a:xfrm>
            <a:off x="2449513" y="274638"/>
            <a:ext cx="8831262" cy="1143000"/>
          </a:xfrm>
        </p:spPr>
        <p:txBody>
          <a:bodyPr/>
          <a:lstStyle/>
          <a:p>
            <a:r>
              <a:rPr lang="lt-LT" altLang="en-US" sz="4000" b="1"/>
              <a:t>7 tikslas – prieinama ir švari energija </a:t>
            </a:r>
            <a:endParaRPr lang="en-US" altLang="en-US" sz="4000" b="1"/>
          </a:p>
        </p:txBody>
      </p:sp>
      <p:sp>
        <p:nvSpPr>
          <p:cNvPr id="59395" name="Turinio vietos rezervavimo ženklas 2"/>
          <p:cNvSpPr>
            <a:spLocks noGrp="1"/>
          </p:cNvSpPr>
          <p:nvPr>
            <p:ph idx="1"/>
          </p:nvPr>
        </p:nvSpPr>
        <p:spPr>
          <a:xfrm>
            <a:off x="695325" y="2551113"/>
            <a:ext cx="10815638" cy="4306887"/>
          </a:xfrm>
          <a:solidFill>
            <a:schemeClr val="accent6">
              <a:lumMod val="20000"/>
              <a:lumOff val="80000"/>
            </a:schemeClr>
          </a:solidFill>
        </p:spPr>
        <p:txBody>
          <a:bodyPr/>
          <a:lstStyle/>
          <a:p>
            <a:pPr>
              <a:defRPr/>
            </a:pPr>
            <a:r>
              <a:rPr lang="lt-LT" altLang="en-US" sz="2000"/>
              <a:t>Prieiga prie švarios ir įperkamos energijos yra labai svarbi žemės ūkio, verslo, ryšių, švietimo, sveikatos priežiūros ir transporto plėtrai. Energijos trūkumas trukdo ekonomikos ir žmonių vystymuisi.</a:t>
            </a:r>
          </a:p>
          <a:p>
            <a:pPr>
              <a:defRPr/>
            </a:pPr>
            <a:r>
              <a:rPr lang="lt-LT" altLang="en-US" sz="2000"/>
              <a:t>Naujausi duomenys rodo, kad pasaulis ir toliau </a:t>
            </a:r>
            <a:r>
              <a:rPr lang="lt-LT" altLang="en-US" sz="2000">
                <a:solidFill>
                  <a:srgbClr val="00B050"/>
                </a:solidFill>
              </a:rPr>
              <a:t>siekia</a:t>
            </a:r>
            <a:r>
              <a:rPr lang="lt-LT" altLang="en-US" sz="2000"/>
              <a:t> tvarios energijos tikslų. Nepaisant to, dabartinis pažangos tempas yra </a:t>
            </a:r>
            <a:r>
              <a:rPr lang="lt-LT" altLang="en-US" sz="2000">
                <a:solidFill>
                  <a:srgbClr val="0070C0"/>
                </a:solidFill>
              </a:rPr>
              <a:t>nepakankamas</a:t>
            </a:r>
            <a:r>
              <a:rPr lang="lt-LT" altLang="en-US" sz="2000"/>
              <a:t>, kad iki 2030 m. būtų pasiektas 7 tikslas. </a:t>
            </a:r>
          </a:p>
          <a:p>
            <a:pPr>
              <a:defRPr/>
            </a:pPr>
            <a:r>
              <a:rPr lang="lt-LT" altLang="en-US" sz="2000"/>
              <a:t>Kylančios prekių, energijos ir laivybos kainos </a:t>
            </a:r>
            <a:r>
              <a:rPr lang="lt-LT" altLang="en-US" sz="2000">
                <a:solidFill>
                  <a:srgbClr val="FF0000"/>
                </a:solidFill>
              </a:rPr>
              <a:t>padidino</a:t>
            </a:r>
            <a:r>
              <a:rPr lang="lt-LT" altLang="en-US" sz="2000"/>
              <a:t> saulės fotovoltinių modulių, vėjo turbinų ir biokuro gamybos ir transportavimo sąnaudas visame pasaulyje, todėl plėtros tempas, kuris ir taip gerokai nesiekia 7 tikslo, tapo neapibrėžtas.</a:t>
            </a:r>
          </a:p>
          <a:p>
            <a:pPr>
              <a:defRPr/>
            </a:pPr>
            <a:r>
              <a:rPr lang="lt-LT" altLang="en-US" sz="2000"/>
              <a:t>Norint pasiekti energetikos ir klimato švelninimui keliamus tikslus, reikės nuolatinės politikos paramos ir masinio viešojo ir privataus kapitalo sutelkimo švariai ir atsinaujinančiai energijai, ypač besivystančiose šalyse.</a:t>
            </a:r>
          </a:p>
          <a:p>
            <a:pPr>
              <a:defRPr/>
            </a:pPr>
            <a:r>
              <a:rPr lang="lt-LT" altLang="en-US" sz="2000">
                <a:solidFill>
                  <a:srgbClr val="00B050"/>
                </a:solidFill>
              </a:rPr>
              <a:t>Atsinaujinančių išteklių dalis bendrame galutiniame energijos suvartojime 2019 metais siekė 17,7 proc., 1,6 procentinio punkto daugiau nei 2010 metais.</a:t>
            </a:r>
          </a:p>
          <a:p>
            <a:pPr>
              <a:defRPr/>
            </a:pPr>
            <a:endParaRPr lang="lt-LT" altLang="en-US" sz="2000"/>
          </a:p>
          <a:p>
            <a:pPr>
              <a:defRPr/>
            </a:pPr>
            <a:endParaRPr lang="en-US" altLang="en-US"/>
          </a:p>
        </p:txBody>
      </p:sp>
      <p:pic>
        <p:nvPicPr>
          <p:cNvPr id="49156" name="Picture 8"/>
          <p:cNvPicPr>
            <a:picLocks noChangeAspect="1"/>
          </p:cNvPicPr>
          <p:nvPr/>
        </p:nvPicPr>
        <p:blipFill>
          <a:blip r:embed="rId2">
            <a:extLst>
              <a:ext uri="{28A0092B-C50C-407E-A947-70E740481C1C}">
                <a14:useLocalDpi xmlns:a14="http://schemas.microsoft.com/office/drawing/2010/main" val="0"/>
              </a:ext>
            </a:extLst>
          </a:blip>
          <a:srcRect l="15746" t="27951" r="67719" b="42650"/>
          <a:stretch>
            <a:fillRect/>
          </a:stretch>
        </p:blipFill>
        <p:spPr bwMode="auto">
          <a:xfrm>
            <a:off x="1588" y="-22225"/>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27350" y="1454150"/>
            <a:ext cx="6096000" cy="830263"/>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Užtikrinti visiems galimybę naudotis prieinama, patikima, darnia ir modernia energija </a:t>
            </a:r>
          </a:p>
        </p:txBody>
      </p:sp>
    </p:spTree>
    <p:extLst>
      <p:ext uri="{BB962C8B-B14F-4D97-AF65-F5344CB8AC3E}">
        <p14:creationId xmlns:p14="http://schemas.microsoft.com/office/powerpoint/2010/main" val="3014772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Pavadinimas 1"/>
          <p:cNvSpPr>
            <a:spLocks noGrp="1"/>
          </p:cNvSpPr>
          <p:nvPr>
            <p:ph type="title"/>
          </p:nvPr>
        </p:nvSpPr>
        <p:spPr>
          <a:xfrm>
            <a:off x="2711450" y="274638"/>
            <a:ext cx="8870950" cy="1143000"/>
          </a:xfrm>
        </p:spPr>
        <p:txBody>
          <a:bodyPr/>
          <a:lstStyle/>
          <a:p>
            <a:r>
              <a:rPr lang="lt-LT" altLang="en-US" sz="3600" b="1"/>
              <a:t>8 tikslas – deramas darbas ir ekonomikos augimas </a:t>
            </a:r>
            <a:endParaRPr lang="en-US" altLang="en-US" sz="3600" b="1"/>
          </a:p>
        </p:txBody>
      </p:sp>
      <p:sp>
        <p:nvSpPr>
          <p:cNvPr id="62467" name="Turinio vietos rezervavimo ženklas 2"/>
          <p:cNvSpPr>
            <a:spLocks noGrp="1"/>
          </p:cNvSpPr>
          <p:nvPr>
            <p:ph idx="1"/>
          </p:nvPr>
        </p:nvSpPr>
        <p:spPr>
          <a:xfrm>
            <a:off x="550863" y="2924175"/>
            <a:ext cx="11377612" cy="3457575"/>
          </a:xfrm>
          <a:solidFill>
            <a:schemeClr val="accent6">
              <a:lumMod val="20000"/>
              <a:lumOff val="80000"/>
            </a:schemeClr>
          </a:solidFill>
        </p:spPr>
        <p:txBody>
          <a:bodyPr/>
          <a:lstStyle/>
          <a:p>
            <a:pPr>
              <a:defRPr/>
            </a:pPr>
            <a:r>
              <a:rPr lang="lt-LT" altLang="en-US" sz="2400" dirty="0"/>
              <a:t>COVID-19 pandemija </a:t>
            </a:r>
            <a:r>
              <a:rPr lang="lt-LT" altLang="en-US" sz="2400" dirty="0">
                <a:solidFill>
                  <a:srgbClr val="FF0000"/>
                </a:solidFill>
              </a:rPr>
              <a:t>sukėlė</a:t>
            </a:r>
            <a:r>
              <a:rPr lang="lt-LT" altLang="en-US" sz="2400" dirty="0"/>
              <a:t> didžiausią ekonominę krizę per kelis dešimtmečius ir pakeitė pažangą siekiant deramo darbo visiems.</a:t>
            </a:r>
          </a:p>
          <a:p>
            <a:pPr>
              <a:defRPr/>
            </a:pPr>
            <a:r>
              <a:rPr lang="lt-LT" altLang="en-US" sz="2400" dirty="0"/>
              <a:t>Nors 2021 m. pasaulio ekonomika pradėjo </a:t>
            </a:r>
            <a:r>
              <a:rPr lang="lt-LT" altLang="en-US" sz="2400" dirty="0">
                <a:solidFill>
                  <a:srgbClr val="0070C0"/>
                </a:solidFill>
              </a:rPr>
              <a:t>atsigauti</a:t>
            </a:r>
            <a:r>
              <a:rPr lang="lt-LT" altLang="en-US" sz="2400" dirty="0"/>
              <a:t> ir šiek tiek pagerėjo nedarbas, atsigavimas tebėra sunkus ir trapus.</a:t>
            </a:r>
          </a:p>
          <a:p>
            <a:pPr>
              <a:defRPr/>
            </a:pPr>
            <a:r>
              <a:rPr lang="lt-LT" altLang="en-US" sz="2400" dirty="0"/>
              <a:t>Vidutinis darbuotojas dideles pajamas gaunančioje šalyje 2021 metais pagamino 13,6 karto daugiau produkcijos nei vidutinis mažas pajamas gaunančios šalies darbuotojas.</a:t>
            </a:r>
          </a:p>
          <a:p>
            <a:pPr>
              <a:defRPr/>
            </a:pPr>
            <a:r>
              <a:rPr lang="lt-LT" altLang="en-US" sz="2400" dirty="0"/>
              <a:t>2020 m. pradžioje </a:t>
            </a:r>
            <a:r>
              <a:rPr lang="lt-LT" altLang="en-US" sz="2400" dirty="0">
                <a:solidFill>
                  <a:srgbClr val="FF0000"/>
                </a:solidFill>
              </a:rPr>
              <a:t>160 milijonų</a:t>
            </a:r>
            <a:r>
              <a:rPr lang="lt-LT" altLang="en-US" sz="2400" dirty="0"/>
              <a:t> vaikų visame pasaulyje (63 milijonai mergaičių ir 97 milijonai berniukų) buvo įtraukti į vaikų darbą.</a:t>
            </a:r>
          </a:p>
          <a:p>
            <a:pPr>
              <a:defRPr/>
            </a:pPr>
            <a:endParaRPr lang="lt-LT" altLang="en-US" sz="2400" dirty="0"/>
          </a:p>
          <a:p>
            <a:pPr>
              <a:defRPr/>
            </a:pPr>
            <a:endParaRPr lang="en-US" altLang="en-US" sz="2400" dirty="0"/>
          </a:p>
        </p:txBody>
      </p:sp>
      <p:pic>
        <p:nvPicPr>
          <p:cNvPr id="52228" name="Picture 10"/>
          <p:cNvPicPr>
            <a:picLocks noChangeAspect="1"/>
          </p:cNvPicPr>
          <p:nvPr/>
        </p:nvPicPr>
        <p:blipFill>
          <a:blip r:embed="rId2">
            <a:extLst>
              <a:ext uri="{28A0092B-C50C-407E-A947-70E740481C1C}">
                <a14:useLocalDpi xmlns:a14="http://schemas.microsoft.com/office/drawing/2010/main" val="0"/>
              </a:ext>
            </a:extLst>
          </a:blip>
          <a:srcRect l="15652" t="53549" r="67516" b="17052"/>
          <a:stretch>
            <a:fillRect/>
          </a:stretch>
        </p:blipFill>
        <p:spPr bwMode="auto">
          <a:xfrm>
            <a:off x="0" y="0"/>
            <a:ext cx="263048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43250" y="1611313"/>
            <a:ext cx="8066088" cy="83026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Skatinti tvarų, įtraukų ir darnų ekonomikos augimą, produktyvų įdarbinimą ir deramą darbą</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048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Pavadinimas 1"/>
          <p:cNvSpPr>
            <a:spLocks noGrp="1"/>
          </p:cNvSpPr>
          <p:nvPr>
            <p:ph type="title"/>
          </p:nvPr>
        </p:nvSpPr>
        <p:spPr>
          <a:xfrm>
            <a:off x="1992313" y="274638"/>
            <a:ext cx="8135937" cy="985837"/>
          </a:xfrm>
        </p:spPr>
        <p:txBody>
          <a:bodyPr/>
          <a:lstStyle/>
          <a:p>
            <a:r>
              <a:rPr lang="lt-LT" altLang="en-US" sz="4000" b="1"/>
              <a:t>9 tikslas – pramonė, inovacijos ir infrastruktūra</a:t>
            </a:r>
            <a:r>
              <a:rPr lang="lt-LT" altLang="en-US"/>
              <a:t> </a:t>
            </a:r>
            <a:endParaRPr lang="en-US" altLang="en-US"/>
          </a:p>
        </p:txBody>
      </p:sp>
      <p:sp>
        <p:nvSpPr>
          <p:cNvPr id="65539" name="Turinio vietos rezervavimo ženklas 2"/>
          <p:cNvSpPr>
            <a:spLocks noGrp="1"/>
          </p:cNvSpPr>
          <p:nvPr>
            <p:ph idx="1"/>
          </p:nvPr>
        </p:nvSpPr>
        <p:spPr>
          <a:xfrm>
            <a:off x="550863" y="2395538"/>
            <a:ext cx="11161712" cy="4497387"/>
          </a:xfrm>
          <a:solidFill>
            <a:schemeClr val="accent6">
              <a:lumMod val="20000"/>
              <a:lumOff val="80000"/>
            </a:schemeClr>
          </a:solidFill>
        </p:spPr>
        <p:txBody>
          <a:bodyPr/>
          <a:lstStyle/>
          <a:p>
            <a:pPr>
              <a:defRPr/>
            </a:pPr>
            <a:r>
              <a:rPr lang="lt-LT" altLang="en-US" sz="2400" dirty="0"/>
              <a:t>Ekonomikos su diversifikuotu pramonės sektoriumi ir stipria infrastruktūra patyrė </a:t>
            </a:r>
            <a:r>
              <a:rPr lang="lt-LT" altLang="en-US" sz="2400" dirty="0">
                <a:solidFill>
                  <a:srgbClr val="0070C0"/>
                </a:solidFill>
              </a:rPr>
              <a:t>mažiau</a:t>
            </a:r>
            <a:r>
              <a:rPr lang="lt-LT" altLang="en-US" sz="2400" dirty="0"/>
              <a:t> žalos ir sparčiau atsigauna. </a:t>
            </a:r>
          </a:p>
          <a:p>
            <a:pPr>
              <a:defRPr/>
            </a:pPr>
            <a:r>
              <a:rPr lang="lt-LT" altLang="en-US" sz="2400" dirty="0"/>
              <a:t>Aukštųjų technologijų pramonės šakos veikė geriau ir </a:t>
            </a:r>
            <a:r>
              <a:rPr lang="lt-LT" altLang="en-US" sz="2400" dirty="0">
                <a:solidFill>
                  <a:srgbClr val="0070C0"/>
                </a:solidFill>
              </a:rPr>
              <a:t>atsigavo</a:t>
            </a:r>
            <a:r>
              <a:rPr lang="lt-LT" altLang="en-US" sz="2400" dirty="0"/>
              <a:t> greičiau, o tai yra puikus pavyzdys, kaip technologinės naujovės yra svarbios siekiant 9 tikslo.</a:t>
            </a:r>
          </a:p>
          <a:p>
            <a:pPr>
              <a:defRPr/>
            </a:pPr>
            <a:r>
              <a:rPr lang="lt-LT" altLang="en-US" sz="2400" dirty="0"/>
              <a:t>2021 m. pasaulinė apdirbamoji gamyba </a:t>
            </a:r>
            <a:r>
              <a:rPr lang="lt-LT" altLang="en-US" sz="2400" dirty="0">
                <a:solidFill>
                  <a:srgbClr val="0070C0"/>
                </a:solidFill>
              </a:rPr>
              <a:t>išaugo</a:t>
            </a:r>
            <a:r>
              <a:rPr lang="lt-LT" altLang="en-US" sz="2400" dirty="0"/>
              <a:t> 7,2 procento ir viršijo priešpandeminį lygį.</a:t>
            </a:r>
          </a:p>
          <a:p>
            <a:pPr>
              <a:defRPr/>
            </a:pPr>
            <a:r>
              <a:rPr lang="lt-LT" altLang="en-US" sz="2400" dirty="0"/>
              <a:t>2019 m. vidutinių ir aukštųjų technologijų gamybos dalis visoje Europoje ir Šiaurės Amerikoje </a:t>
            </a:r>
            <a:r>
              <a:rPr lang="lt-LT" altLang="en-US" sz="2400" dirty="0">
                <a:solidFill>
                  <a:srgbClr val="00B050"/>
                </a:solidFill>
              </a:rPr>
              <a:t>sudarė</a:t>
            </a:r>
            <a:r>
              <a:rPr lang="lt-LT" altLang="en-US" sz="2400" dirty="0"/>
              <a:t> 47,7 proc., o Afrikoje į pietus nuo Sacharos – 21,4 proc., o mažiausiai išsivysčiusiose šalyse – 10,5 proc.</a:t>
            </a:r>
          </a:p>
          <a:p>
            <a:pPr>
              <a:defRPr/>
            </a:pPr>
            <a:r>
              <a:rPr lang="lt-LT" altLang="en-US" sz="2400" dirty="0"/>
              <a:t>2015–2021 m. 4G tinklo aprėptis padvigubėjo ir pasiekė 88 procentus pasaulio gyventojų.</a:t>
            </a:r>
          </a:p>
          <a:p>
            <a:pPr>
              <a:defRPr/>
            </a:pPr>
            <a:endParaRPr lang="lt-LT" altLang="en-US" sz="2400" dirty="0"/>
          </a:p>
          <a:p>
            <a:pPr>
              <a:defRPr/>
            </a:pPr>
            <a:endParaRPr lang="en-US" altLang="en-US" sz="2800" dirty="0"/>
          </a:p>
        </p:txBody>
      </p:sp>
      <p:pic>
        <p:nvPicPr>
          <p:cNvPr id="55300" name="Picture 11"/>
          <p:cNvPicPr>
            <a:picLocks noChangeAspect="1"/>
          </p:cNvPicPr>
          <p:nvPr/>
        </p:nvPicPr>
        <p:blipFill>
          <a:blip r:embed="rId2">
            <a:extLst>
              <a:ext uri="{28A0092B-C50C-407E-A947-70E740481C1C}">
                <a14:useLocalDpi xmlns:a14="http://schemas.microsoft.com/office/drawing/2010/main" val="0"/>
              </a:ext>
            </a:extLst>
          </a:blip>
          <a:srcRect l="16040" t="37926" r="67719" b="32675"/>
          <a:stretch>
            <a:fillRect/>
          </a:stretch>
        </p:blipFill>
        <p:spPr bwMode="auto">
          <a:xfrm>
            <a:off x="0" y="9525"/>
            <a:ext cx="190023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79650" y="1412875"/>
            <a:ext cx="8569325" cy="830263"/>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Kurti atsparią infrastruktūrą, skatinti visa apimančią industrializaciją ir skatinti naujoves </a:t>
            </a:r>
          </a:p>
        </p:txBody>
      </p:sp>
    </p:spTree>
    <p:extLst>
      <p:ext uri="{BB962C8B-B14F-4D97-AF65-F5344CB8AC3E}">
        <p14:creationId xmlns:p14="http://schemas.microsoft.com/office/powerpoint/2010/main" val="534004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endParaRPr lang="en-US" altLang="en-US"/>
          </a:p>
        </p:txBody>
      </p:sp>
      <p:pic>
        <p:nvPicPr>
          <p:cNvPr id="4099"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5400"/>
            <a:ext cx="12192000" cy="6883400"/>
          </a:xfrm>
        </p:spPr>
      </p:pic>
      <p:sp>
        <p:nvSpPr>
          <p:cNvPr id="4100" name="Rectangle 1"/>
          <p:cNvSpPr>
            <a:spLocks noChangeArrowheads="1"/>
          </p:cNvSpPr>
          <p:nvPr/>
        </p:nvSpPr>
        <p:spPr bwMode="auto">
          <a:xfrm>
            <a:off x="7254875" y="4525963"/>
            <a:ext cx="4433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en-US" sz="2800" dirty="0">
                <a:solidFill>
                  <a:schemeClr val="bg1"/>
                </a:solidFill>
              </a:rPr>
              <a:t>Kokios ateities mes norime? </a:t>
            </a:r>
            <a:endParaRPr lang="en-GB" altLang="en-US" sz="2800" dirty="0">
              <a:solidFill>
                <a:schemeClr val="bg1"/>
              </a:solidFill>
            </a:endParaRPr>
          </a:p>
        </p:txBody>
      </p:sp>
      <p:sp>
        <p:nvSpPr>
          <p:cNvPr id="4101" name="Turinio vietos rezervavimo ženklas 2"/>
          <p:cNvSpPr txBox="1">
            <a:spLocks/>
          </p:cNvSpPr>
          <p:nvPr/>
        </p:nvSpPr>
        <p:spPr bwMode="auto">
          <a:xfrm>
            <a:off x="6489700" y="5149850"/>
            <a:ext cx="542766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ts val="1000"/>
              </a:spcBef>
            </a:pPr>
            <a:r>
              <a:rPr lang="lt-LT" altLang="en-US" sz="1600">
                <a:solidFill>
                  <a:schemeClr val="bg1"/>
                </a:solidFill>
              </a:rPr>
              <a:t>Išteklių naudojimas, kurio mes norime... </a:t>
            </a:r>
          </a:p>
          <a:p>
            <a:pPr eaLnBrk="1" hangingPunct="1">
              <a:lnSpc>
                <a:spcPct val="90000"/>
              </a:lnSpc>
              <a:spcBef>
                <a:spcPts val="1000"/>
              </a:spcBef>
            </a:pPr>
            <a:r>
              <a:rPr lang="lt-LT" altLang="en-US" sz="1600">
                <a:solidFill>
                  <a:schemeClr val="bg1"/>
                </a:solidFill>
              </a:rPr>
              <a:t>Klimatas, kurio mes norime... </a:t>
            </a:r>
          </a:p>
          <a:p>
            <a:pPr eaLnBrk="1" hangingPunct="1">
              <a:lnSpc>
                <a:spcPct val="90000"/>
              </a:lnSpc>
              <a:spcBef>
                <a:spcPts val="1000"/>
              </a:spcBef>
            </a:pPr>
            <a:r>
              <a:rPr lang="lt-LT" altLang="en-US" sz="1600">
                <a:solidFill>
                  <a:schemeClr val="bg1"/>
                </a:solidFill>
              </a:rPr>
              <a:t>Jūros ir vandenynai, kurių mes norime...</a:t>
            </a:r>
          </a:p>
          <a:p>
            <a:pPr eaLnBrk="1" hangingPunct="1">
              <a:lnSpc>
                <a:spcPct val="90000"/>
              </a:lnSpc>
              <a:spcBef>
                <a:spcPts val="1000"/>
              </a:spcBef>
            </a:pPr>
            <a:r>
              <a:rPr lang="lt-LT" altLang="en-US" sz="1600">
                <a:solidFill>
                  <a:schemeClr val="bg1"/>
                </a:solidFill>
              </a:rPr>
              <a:t>Dirvožemis ir maisto užtikrinimas, kurio mes norime... </a:t>
            </a:r>
          </a:p>
          <a:p>
            <a:pPr eaLnBrk="1" hangingPunct="1">
              <a:lnSpc>
                <a:spcPct val="90000"/>
              </a:lnSpc>
              <a:spcBef>
                <a:spcPts val="1000"/>
              </a:spcBef>
            </a:pPr>
            <a:r>
              <a:rPr lang="lt-LT" altLang="en-US" sz="1600">
                <a:solidFill>
                  <a:schemeClr val="bg1"/>
                </a:solidFill>
              </a:rPr>
              <a:t>Miestai, kurių mes norime... </a:t>
            </a:r>
          </a:p>
        </p:txBody>
      </p:sp>
    </p:spTree>
    <p:extLst>
      <p:ext uri="{BB962C8B-B14F-4D97-AF65-F5344CB8AC3E}">
        <p14:creationId xmlns:p14="http://schemas.microsoft.com/office/powerpoint/2010/main" val="3039770081"/>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1"/>
          <p:cNvSpPr>
            <a:spLocks noGrp="1"/>
          </p:cNvSpPr>
          <p:nvPr>
            <p:ph type="title"/>
          </p:nvPr>
        </p:nvSpPr>
        <p:spPr>
          <a:xfrm>
            <a:off x="1122363" y="0"/>
            <a:ext cx="10455275" cy="1209675"/>
          </a:xfrm>
        </p:spPr>
        <p:txBody>
          <a:bodyPr/>
          <a:lstStyle/>
          <a:p>
            <a:r>
              <a:rPr lang="lt-LT" altLang="en-US" b="1"/>
              <a:t>10 tikslas – sumažinti nelygybę</a:t>
            </a:r>
            <a:endParaRPr lang="en-US" altLang="en-US" b="1"/>
          </a:p>
        </p:txBody>
      </p:sp>
      <p:sp>
        <p:nvSpPr>
          <p:cNvPr id="68611" name="Content Placeholder 2"/>
          <p:cNvSpPr>
            <a:spLocks noGrp="1"/>
          </p:cNvSpPr>
          <p:nvPr>
            <p:ph idx="1"/>
          </p:nvPr>
        </p:nvSpPr>
        <p:spPr>
          <a:xfrm>
            <a:off x="609600" y="2420938"/>
            <a:ext cx="10972800" cy="4003675"/>
          </a:xfrm>
          <a:solidFill>
            <a:schemeClr val="accent6">
              <a:lumMod val="20000"/>
              <a:lumOff val="80000"/>
            </a:schemeClr>
          </a:solidFill>
        </p:spPr>
        <p:txBody>
          <a:bodyPr/>
          <a:lstStyle/>
          <a:p>
            <a:pPr>
              <a:defRPr/>
            </a:pPr>
            <a:r>
              <a:rPr lang="lt-LT" altLang="en-US" sz="2400"/>
              <a:t>Panašu, kad COVID-19 pandemijos padariniai </a:t>
            </a:r>
            <a:r>
              <a:rPr lang="lt-LT" altLang="en-US" sz="2400">
                <a:solidFill>
                  <a:srgbClr val="FF0000"/>
                </a:solidFill>
              </a:rPr>
              <a:t>panaikina</a:t>
            </a:r>
            <a:r>
              <a:rPr lang="lt-LT" altLang="en-US" sz="2400"/>
              <a:t> bet kokias teigiamas pajamų nelygybės mažėjimo tendencijas. Pandemija taip pat sustiprino struktūrinę ir sisteminę diskriminaciją. Besivystančios rinkos ir besivystančios ekonomikos lėtai atsigauna, </a:t>
            </a:r>
            <a:r>
              <a:rPr lang="lt-LT" altLang="en-US" sz="2400">
                <a:solidFill>
                  <a:srgbClr val="FF0000"/>
                </a:solidFill>
              </a:rPr>
              <a:t>didėja</a:t>
            </a:r>
            <a:r>
              <a:rPr lang="lt-LT" altLang="en-US" sz="2400"/>
              <a:t> pajamų skirtumai tarp šalių. Pabėgėlių ir migrantų mirčių skaičius visame pasaulyje </a:t>
            </a:r>
            <a:r>
              <a:rPr lang="lt-LT" altLang="en-US" sz="2400">
                <a:solidFill>
                  <a:srgbClr val="FF0000"/>
                </a:solidFill>
              </a:rPr>
              <a:t>pasiekė</a:t>
            </a:r>
            <a:r>
              <a:rPr lang="lt-LT" altLang="en-US" sz="2400"/>
              <a:t> aukščiausią absoliutų skaičių.</a:t>
            </a:r>
          </a:p>
          <a:p>
            <a:pPr>
              <a:defRPr/>
            </a:pPr>
            <a:r>
              <a:rPr lang="lt-LT" altLang="en-US" sz="2400"/>
              <a:t>Tuo tarpu karas Ukrainoje siautėja, priversdamas dar daugiau žmonių palikti savo namus ir sukurdamas vieną didžiausių pastarojo meto atmintyje pabėgėlių krizių.</a:t>
            </a:r>
          </a:p>
          <a:p>
            <a:pPr>
              <a:defRPr/>
            </a:pPr>
            <a:r>
              <a:rPr lang="lt-LT" altLang="en-US" sz="2400"/>
              <a:t>Maždaug kas penktas žmogus </a:t>
            </a:r>
            <a:r>
              <a:rPr lang="lt-LT" altLang="en-US" sz="2400">
                <a:solidFill>
                  <a:srgbClr val="FF0000"/>
                </a:solidFill>
              </a:rPr>
              <a:t>patiria</a:t>
            </a:r>
            <a:r>
              <a:rPr lang="lt-LT" altLang="en-US" sz="2400"/>
              <a:t> diskriminaciją dėl bent vienos iš tarptautinių žmogaus teisių įstatymų draudžiamų priežasčių, pavyzdžiui, etninės priklausomybės, amžiaus, lyties, negalios, religijos ir seksualinės orientacijos.</a:t>
            </a:r>
          </a:p>
          <a:p>
            <a:pPr>
              <a:defRPr/>
            </a:pPr>
            <a:endParaRPr lang="lt-LT" altLang="en-US" sz="2400"/>
          </a:p>
          <a:p>
            <a:pPr>
              <a:defRPr/>
            </a:pPr>
            <a:endParaRPr lang="en-US" altLang="en-US" sz="2400"/>
          </a:p>
        </p:txBody>
      </p:sp>
      <p:pic>
        <p:nvPicPr>
          <p:cNvPr id="58372" name="Picture 12"/>
          <p:cNvPicPr>
            <a:picLocks noChangeAspect="1"/>
          </p:cNvPicPr>
          <p:nvPr/>
        </p:nvPicPr>
        <p:blipFill>
          <a:blip r:embed="rId2">
            <a:extLst>
              <a:ext uri="{28A0092B-C50C-407E-A947-70E740481C1C}">
                <a14:useLocalDpi xmlns:a14="http://schemas.microsoft.com/office/drawing/2010/main" val="0"/>
              </a:ext>
            </a:extLst>
          </a:blip>
          <a:srcRect l="15651" t="43575" r="67812" b="27550"/>
          <a:stretch>
            <a:fillRect/>
          </a:stretch>
        </p:blipFill>
        <p:spPr bwMode="auto">
          <a:xfrm>
            <a:off x="0" y="0"/>
            <a:ext cx="22447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11450" y="1292225"/>
            <a:ext cx="6689725" cy="5238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800" b="0" i="0" u="none" strike="noStrike" kern="1200" cap="none" spc="0" normalizeH="0" baseline="0" noProof="0" dirty="0">
                <a:ln>
                  <a:noFill/>
                </a:ln>
                <a:solidFill>
                  <a:prstClr val="black"/>
                </a:solidFill>
                <a:effectLst/>
                <a:uLnTx/>
                <a:uFillTx/>
                <a:latin typeface="Calibri"/>
                <a:ea typeface="+mn-ea"/>
                <a:cs typeface="+mn-cs"/>
              </a:rPr>
              <a:t>Mažinti nelygybę tarp šalių ir pačiose šalyse </a:t>
            </a:r>
          </a:p>
        </p:txBody>
      </p:sp>
    </p:spTree>
    <p:extLst>
      <p:ext uri="{BB962C8B-B14F-4D97-AF65-F5344CB8AC3E}">
        <p14:creationId xmlns:p14="http://schemas.microsoft.com/office/powerpoint/2010/main" val="4071711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Title 1"/>
          <p:cNvSpPr>
            <a:spLocks noGrp="1"/>
          </p:cNvSpPr>
          <p:nvPr>
            <p:ph type="title"/>
          </p:nvPr>
        </p:nvSpPr>
        <p:spPr>
          <a:xfrm>
            <a:off x="2711450" y="274638"/>
            <a:ext cx="9480550" cy="777875"/>
          </a:xfrm>
        </p:spPr>
        <p:txBody>
          <a:bodyPr/>
          <a:lstStyle/>
          <a:p>
            <a:pPr algn="l"/>
            <a:r>
              <a:rPr lang="lt-LT" altLang="en-US" sz="3600" b="1"/>
              <a:t>11 tikslas – darnūs miestai ir bendruomenės  </a:t>
            </a:r>
            <a:endParaRPr lang="en-US" altLang="en-US" sz="3600" b="1"/>
          </a:p>
        </p:txBody>
      </p:sp>
      <p:sp>
        <p:nvSpPr>
          <p:cNvPr id="71683" name="Content Placeholder 2"/>
          <p:cNvSpPr>
            <a:spLocks noGrp="1"/>
          </p:cNvSpPr>
          <p:nvPr>
            <p:ph idx="1"/>
          </p:nvPr>
        </p:nvSpPr>
        <p:spPr>
          <a:xfrm>
            <a:off x="609600" y="2924175"/>
            <a:ext cx="10972800" cy="3201988"/>
          </a:xfrm>
          <a:solidFill>
            <a:schemeClr val="accent6">
              <a:lumMod val="20000"/>
              <a:lumOff val="80000"/>
            </a:schemeClr>
          </a:solidFill>
        </p:spPr>
        <p:txBody>
          <a:bodyPr/>
          <a:lstStyle/>
          <a:p>
            <a:pPr>
              <a:defRPr/>
            </a:pPr>
            <a:r>
              <a:rPr lang="lt-LT" altLang="en-US" sz="2800" dirty="0"/>
              <a:t>Manoma, kad iki 2050 m. 7 iš 10 žmonių gyvens miestuose. Miestai yra ekonomikos augimo varikliai ir </a:t>
            </a:r>
            <a:r>
              <a:rPr lang="lt-LT" altLang="en-US" sz="2800" dirty="0">
                <a:solidFill>
                  <a:srgbClr val="00B050"/>
                </a:solidFill>
              </a:rPr>
              <a:t>generuoja</a:t>
            </a:r>
            <a:r>
              <a:rPr lang="lt-LT" altLang="en-US" sz="2800" dirty="0"/>
              <a:t> per 80 proc. pasaulio BVP.</a:t>
            </a:r>
          </a:p>
          <a:p>
            <a:pPr>
              <a:defRPr/>
            </a:pPr>
            <a:r>
              <a:rPr lang="lt-LT" altLang="en-US" sz="2800" dirty="0"/>
              <a:t>Tačiau jie taip pat </a:t>
            </a:r>
            <a:r>
              <a:rPr lang="lt-LT" altLang="en-US" sz="2800" dirty="0">
                <a:solidFill>
                  <a:srgbClr val="FF0000"/>
                </a:solidFill>
              </a:rPr>
              <a:t>išskiria</a:t>
            </a:r>
            <a:r>
              <a:rPr lang="lt-LT" altLang="en-US" sz="2800" dirty="0"/>
              <a:t> daugiau nei 70 proc. pasaulio šiltnamio efektą sukeliančių dujų. </a:t>
            </a:r>
          </a:p>
          <a:p>
            <a:pPr>
              <a:defRPr/>
            </a:pPr>
            <a:r>
              <a:rPr lang="lt-LT" altLang="en-US" sz="2800" dirty="0"/>
              <a:t>Gerai suplanuota ir valdoma miestų plėtra gali būti tvari ir gali sukurti visa apimančią gerovę. Yra labai svarbu </a:t>
            </a:r>
            <a:r>
              <a:rPr lang="lt-LT" altLang="en-US" sz="2800" dirty="0">
                <a:solidFill>
                  <a:srgbClr val="00B050"/>
                </a:solidFill>
              </a:rPr>
              <a:t>didinti</a:t>
            </a:r>
            <a:r>
              <a:rPr lang="lt-LT" altLang="en-US" sz="2800" dirty="0"/>
              <a:t> miestų pasirengimą ir atsparumą būsimoms krizėms.</a:t>
            </a:r>
          </a:p>
          <a:p>
            <a:pPr>
              <a:defRPr/>
            </a:pPr>
            <a:endParaRPr lang="en-US" altLang="en-US" sz="2800" dirty="0"/>
          </a:p>
        </p:txBody>
      </p:sp>
      <p:pic>
        <p:nvPicPr>
          <p:cNvPr id="61444" name="Picture 13"/>
          <p:cNvPicPr>
            <a:picLocks noChangeAspect="1"/>
          </p:cNvPicPr>
          <p:nvPr/>
        </p:nvPicPr>
        <p:blipFill>
          <a:blip r:embed="rId2">
            <a:extLst>
              <a:ext uri="{28A0092B-C50C-407E-A947-70E740481C1C}">
                <a14:useLocalDpi xmlns:a14="http://schemas.microsoft.com/office/drawing/2010/main" val="0"/>
              </a:ext>
            </a:extLst>
          </a:blip>
          <a:srcRect l="15744" t="42650" r="67422" b="27425"/>
          <a:stretch>
            <a:fillRect/>
          </a:stretch>
        </p:blipFill>
        <p:spPr bwMode="auto">
          <a:xfrm>
            <a:off x="0" y="0"/>
            <a:ext cx="25669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11450" y="1270000"/>
            <a:ext cx="7056438" cy="1570038"/>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Pasiekti, kad miestai ir gyvenvietės taptų įtraukūs, saugūs, atsparūs ir darnūs. </a:t>
            </a:r>
            <a:r>
              <a:rPr kumimoji="0" lang="lt-LT" altLang="en-US" sz="2400" b="0" i="0" u="none" strike="noStrike" kern="1200" cap="none" spc="0" normalizeH="0" baseline="0" noProof="0" dirty="0">
                <a:ln>
                  <a:noFill/>
                </a:ln>
                <a:solidFill>
                  <a:prstClr val="black"/>
                </a:solidFill>
                <a:effectLst/>
                <a:uLnTx/>
                <a:uFillTx/>
                <a:latin typeface="Calibri"/>
                <a:ea typeface="+mn-ea"/>
                <a:cs typeface="+mn-cs"/>
              </a:rPr>
              <a:t>Šiandien daugiau nei pusė pasaulio gyventojų gyvena miestuose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lt-LT"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830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altLang="en-US"/>
          </a:p>
        </p:txBody>
      </p:sp>
      <p:sp>
        <p:nvSpPr>
          <p:cNvPr id="72707" name="Content Placeholder 2"/>
          <p:cNvSpPr>
            <a:spLocks noGrp="1"/>
          </p:cNvSpPr>
          <p:nvPr>
            <p:ph idx="1"/>
          </p:nvPr>
        </p:nvSpPr>
        <p:spPr>
          <a:xfrm>
            <a:off x="3071813" y="404813"/>
            <a:ext cx="8510587" cy="6264275"/>
          </a:xfrm>
          <a:solidFill>
            <a:schemeClr val="accent6">
              <a:lumMod val="20000"/>
              <a:lumOff val="80000"/>
            </a:schemeClr>
          </a:solidFill>
        </p:spPr>
        <p:txBody>
          <a:bodyPr/>
          <a:lstStyle/>
          <a:p>
            <a:pPr>
              <a:defRPr/>
            </a:pPr>
            <a:r>
              <a:rPr lang="lt-LT" altLang="en-US" sz="2400" dirty="0"/>
              <a:t>2020 m. daugiau nei </a:t>
            </a:r>
            <a:r>
              <a:rPr lang="lt-LT" altLang="en-US" sz="2400" dirty="0">
                <a:solidFill>
                  <a:srgbClr val="FF0000"/>
                </a:solidFill>
              </a:rPr>
              <a:t>1 mlrd. </a:t>
            </a:r>
            <a:r>
              <a:rPr lang="lt-LT" altLang="en-US" sz="2400" dirty="0"/>
              <a:t>žmonių gyveno lūšnynuose arba neoficialiose gyvenvietėse, o Centrinėje ir Pietų Azijoje, Rytų ir Pietryčių Azijoje bei Afrikoje į pietus nuo Sacharos – 85 proc.</a:t>
            </a:r>
          </a:p>
          <a:p>
            <a:pPr>
              <a:defRPr/>
            </a:pPr>
            <a:r>
              <a:rPr lang="lt-LT" altLang="en-US" sz="2400" dirty="0"/>
              <a:t>1 proc. padidėjus miesto gyventojų skaičiui, Afrikoje ir Azijoje lūšnynų skaičius padidės atitinkamai 2,3 proc., o 5,3 proc.</a:t>
            </a:r>
          </a:p>
          <a:p>
            <a:pPr>
              <a:defRPr/>
            </a:pPr>
            <a:r>
              <a:rPr lang="lt-LT" altLang="en-US" sz="2400" dirty="0"/>
              <a:t>2019 m. aplinkos oro tarša dėl eismo, pramonės, elektros energijos gamybos, atliekų deginimo ir kuro deginimo gyvenamuosiuose namuose </a:t>
            </a:r>
            <a:r>
              <a:rPr lang="lt-LT" altLang="en-US" sz="2400" dirty="0">
                <a:solidFill>
                  <a:srgbClr val="FF0000"/>
                </a:solidFill>
              </a:rPr>
              <a:t>nusinešė</a:t>
            </a:r>
            <a:r>
              <a:rPr lang="lt-LT" altLang="en-US" sz="2400" dirty="0"/>
              <a:t> 4,2 mln. žmonių. </a:t>
            </a:r>
          </a:p>
          <a:p>
            <a:pPr>
              <a:defRPr/>
            </a:pPr>
            <a:r>
              <a:rPr lang="lt-LT" altLang="en-US" sz="2400" dirty="0"/>
              <a:t>Šiuo metu oro kokybė stebima daugiau nei 6 000 miestų 117 šalių – dvigubai daugiau nei nuo 2015 m.</a:t>
            </a:r>
          </a:p>
          <a:p>
            <a:pPr>
              <a:defRPr/>
            </a:pPr>
            <a:r>
              <a:rPr lang="lt-LT" altLang="en-US" sz="2400" dirty="0"/>
              <a:t>Prognozuojama, kad 2015–2030 m. automobilių skaičius keliuose greičiausiai padvigubės.</a:t>
            </a:r>
          </a:p>
          <a:p>
            <a:pPr>
              <a:defRPr/>
            </a:pPr>
            <a:r>
              <a:rPr lang="lt-LT" altLang="en-US" sz="2400" dirty="0"/>
              <a:t>Remiantis 2020 m. duomenimis iš 1510 miestų visame pasaulyje, tik apie 37 procentus miesto teritorijų aptarnauja viešasis transportas.</a:t>
            </a:r>
          </a:p>
          <a:p>
            <a:pPr>
              <a:defRPr/>
            </a:pPr>
            <a:endParaRPr lang="en-US" altLang="en-US" sz="2400" dirty="0"/>
          </a:p>
        </p:txBody>
      </p:sp>
      <p:pic>
        <p:nvPicPr>
          <p:cNvPr id="63492" name="Picture 13"/>
          <p:cNvPicPr>
            <a:picLocks noChangeAspect="1"/>
          </p:cNvPicPr>
          <p:nvPr/>
        </p:nvPicPr>
        <p:blipFill>
          <a:blip r:embed="rId2">
            <a:extLst>
              <a:ext uri="{28A0092B-C50C-407E-A947-70E740481C1C}">
                <a14:useLocalDpi xmlns:a14="http://schemas.microsoft.com/office/drawing/2010/main" val="0"/>
              </a:ext>
            </a:extLst>
          </a:blip>
          <a:srcRect l="15744" t="42650" r="67422" b="27425"/>
          <a:stretch>
            <a:fillRect/>
          </a:stretch>
        </p:blipFill>
        <p:spPr bwMode="auto">
          <a:xfrm>
            <a:off x="0" y="0"/>
            <a:ext cx="278288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042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a:xfrm>
            <a:off x="609600" y="406400"/>
            <a:ext cx="10972800" cy="1143000"/>
          </a:xfrm>
        </p:spPr>
        <p:txBody>
          <a:bodyPr/>
          <a:lstStyle/>
          <a:p>
            <a:r>
              <a:rPr lang="lt-LT" altLang="en-US" b="1" dirty="0"/>
              <a:t>Uždaviniai </a:t>
            </a:r>
            <a:endParaRPr lang="en-US" altLang="en-US" b="1" dirty="0"/>
          </a:p>
        </p:txBody>
      </p:sp>
      <p:sp>
        <p:nvSpPr>
          <p:cNvPr id="73731" name="Content Placeholder 2"/>
          <p:cNvSpPr>
            <a:spLocks noGrp="1"/>
          </p:cNvSpPr>
          <p:nvPr>
            <p:ph idx="1"/>
          </p:nvPr>
        </p:nvSpPr>
        <p:spPr>
          <a:xfrm>
            <a:off x="609600" y="2133600"/>
            <a:ext cx="10972800" cy="4464050"/>
          </a:xfrm>
          <a:solidFill>
            <a:schemeClr val="accent6">
              <a:lumMod val="20000"/>
              <a:lumOff val="80000"/>
            </a:schemeClr>
          </a:solidFill>
        </p:spPr>
        <p:txBody>
          <a:bodyPr/>
          <a:lstStyle/>
          <a:p>
            <a:pPr>
              <a:defRPr/>
            </a:pPr>
            <a:r>
              <a:rPr lang="lt-LT" altLang="en-US" sz="2600" b="1" dirty="0"/>
              <a:t>11.2 </a:t>
            </a:r>
            <a:r>
              <a:rPr lang="lt-LT" altLang="en-US" sz="2600" dirty="0"/>
              <a:t> Iki 2030 m. sudaryti sąlygas visiems naudotis saugiomis, prieinamomis, prieinamomis ir tvariomis transporto sistemomis, </a:t>
            </a:r>
            <a:r>
              <a:rPr lang="lt-LT" altLang="en-US" sz="2600" dirty="0">
                <a:solidFill>
                  <a:srgbClr val="0070C0"/>
                </a:solidFill>
              </a:rPr>
              <a:t>gerinti kelių saugumą</a:t>
            </a:r>
            <a:r>
              <a:rPr lang="lt-LT" altLang="en-US" sz="2600" dirty="0"/>
              <a:t>, ypač plečiant viešąjį transportą, </a:t>
            </a:r>
            <a:r>
              <a:rPr lang="lt-LT" altLang="en-US" sz="2600" dirty="0">
                <a:solidFill>
                  <a:srgbClr val="0070C0"/>
                </a:solidFill>
              </a:rPr>
              <a:t>ypatingą dėmesį skiriant pažeidžiamų asmenų, moterų, vaikų, neįgaliųjų ir vyresnio amžiaus asmenų poreikiams</a:t>
            </a:r>
            <a:r>
              <a:rPr lang="lt-LT" altLang="en-US" sz="2600" dirty="0"/>
              <a:t>. </a:t>
            </a:r>
          </a:p>
          <a:p>
            <a:pPr>
              <a:defRPr/>
            </a:pPr>
            <a:r>
              <a:rPr lang="lt-LT" altLang="en-US" sz="2600" b="1" dirty="0"/>
              <a:t>11.6 </a:t>
            </a:r>
            <a:r>
              <a:rPr lang="lt-LT" altLang="en-US" sz="2600" dirty="0"/>
              <a:t> Iki 2030 m. sumažinti neigiamą miestų poveikį aplinkai...</a:t>
            </a:r>
          </a:p>
          <a:p>
            <a:pPr>
              <a:defRPr/>
            </a:pPr>
            <a:r>
              <a:rPr lang="lt-LT" altLang="en-US" sz="2600" b="1" dirty="0"/>
              <a:t>11.7 </a:t>
            </a:r>
            <a:r>
              <a:rPr lang="lt-LT" altLang="en-US" sz="2600" dirty="0"/>
              <a:t> Iki 2030 m. </a:t>
            </a:r>
            <a:r>
              <a:rPr lang="lt-LT" altLang="en-US" sz="2600" dirty="0">
                <a:solidFill>
                  <a:srgbClr val="0070C0"/>
                </a:solidFill>
              </a:rPr>
              <a:t>sudaryti visuotinę </a:t>
            </a:r>
            <a:r>
              <a:rPr lang="lt-LT" altLang="en-US" sz="2600" b="1" dirty="0">
                <a:solidFill>
                  <a:srgbClr val="0070C0"/>
                </a:solidFill>
              </a:rPr>
              <a:t>prieigą</a:t>
            </a:r>
            <a:r>
              <a:rPr lang="lt-LT" altLang="en-US" sz="2600" dirty="0"/>
              <a:t> </a:t>
            </a:r>
            <a:r>
              <a:rPr lang="lt-LT" altLang="en-US" sz="2600" dirty="0">
                <a:solidFill>
                  <a:srgbClr val="0070C0"/>
                </a:solidFill>
              </a:rPr>
              <a:t>prie saugių, įtraukių ir prieinamų žaliųjų ir viešųjų erdvių, ypač moterims ir vaikams, vyresnio amžiaus žmonėms ir neįgaliesiems.</a:t>
            </a:r>
          </a:p>
          <a:p>
            <a:pPr>
              <a:defRPr/>
            </a:pPr>
            <a:r>
              <a:rPr lang="lt-LT" altLang="en-US" sz="2600" b="1" dirty="0"/>
              <a:t>11.C </a:t>
            </a:r>
            <a:r>
              <a:rPr lang="lt-LT" altLang="en-US" sz="2600" dirty="0"/>
              <a:t> Remti mažiausiai išsivysčiusias šalis, įskaitant finansinę ir techninę pagalbą, statant tvarius ir atsparius pastatus naudojant vietines medžiagas.</a:t>
            </a:r>
          </a:p>
          <a:p>
            <a:pPr>
              <a:defRPr/>
            </a:pPr>
            <a:endParaRPr lang="en-US" altLang="en-US" dirty="0"/>
          </a:p>
        </p:txBody>
      </p:sp>
      <p:pic>
        <p:nvPicPr>
          <p:cNvPr id="64516" name="Picture 13"/>
          <p:cNvPicPr>
            <a:picLocks noChangeAspect="1"/>
          </p:cNvPicPr>
          <p:nvPr/>
        </p:nvPicPr>
        <p:blipFill>
          <a:blip r:embed="rId2">
            <a:extLst>
              <a:ext uri="{28A0092B-C50C-407E-A947-70E740481C1C}">
                <a14:useLocalDpi xmlns:a14="http://schemas.microsoft.com/office/drawing/2010/main" val="0"/>
              </a:ext>
            </a:extLst>
          </a:blip>
          <a:srcRect l="15744" t="42650" r="67422" b="27425"/>
          <a:stretch>
            <a:fillRect/>
          </a:stretch>
        </p:blipFill>
        <p:spPr bwMode="auto">
          <a:xfrm>
            <a:off x="0" y="0"/>
            <a:ext cx="195580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165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2565400" y="9525"/>
            <a:ext cx="8785225" cy="1143000"/>
          </a:xfrm>
        </p:spPr>
        <p:txBody>
          <a:bodyPr/>
          <a:lstStyle/>
          <a:p>
            <a:r>
              <a:rPr lang="lt-LT" altLang="en-US" sz="3600" b="1"/>
              <a:t>12 tikslas – atsakingas vartojimas ir gamyba  </a:t>
            </a:r>
            <a:endParaRPr lang="en-US" altLang="en-US" sz="3600" b="1"/>
          </a:p>
        </p:txBody>
      </p:sp>
      <p:sp>
        <p:nvSpPr>
          <p:cNvPr id="75779" name="Content Placeholder 2"/>
          <p:cNvSpPr>
            <a:spLocks noGrp="1"/>
          </p:cNvSpPr>
          <p:nvPr>
            <p:ph idx="1"/>
          </p:nvPr>
        </p:nvSpPr>
        <p:spPr>
          <a:xfrm>
            <a:off x="407988" y="2636838"/>
            <a:ext cx="11304587" cy="4221162"/>
          </a:xfrm>
          <a:solidFill>
            <a:schemeClr val="accent6">
              <a:lumMod val="20000"/>
              <a:lumOff val="80000"/>
            </a:schemeClr>
          </a:solidFill>
        </p:spPr>
        <p:txBody>
          <a:bodyPr/>
          <a:lstStyle/>
          <a:p>
            <a:pPr>
              <a:defRPr/>
            </a:pPr>
            <a:r>
              <a:rPr lang="lt-LT" altLang="en-US" sz="2000" dirty="0"/>
              <a:t>Netvarūs vartojimo ir gamybos modeliai yra pagrindinės trigubų planetos krizių – klimato kaitos, biologinės įvairovės nykimo ir taršos – priežastys. Šios krizės ir su tuo susijęs aplinkos blogėjimas kelia grėsmę žmonių gerovei ir tvaraus vystymosi tikslų siekimui.</a:t>
            </a:r>
          </a:p>
          <a:p>
            <a:pPr>
              <a:defRPr/>
            </a:pPr>
            <a:r>
              <a:rPr lang="lt-LT" altLang="en-US" sz="2000" dirty="0"/>
              <a:t>Nuo 2000 iki 2019 m. bendras visų išteklių suvartojimas pasaulyje </a:t>
            </a:r>
            <a:r>
              <a:rPr lang="lt-LT" altLang="en-US" sz="2000" dirty="0">
                <a:solidFill>
                  <a:srgbClr val="FF0000"/>
                </a:solidFill>
              </a:rPr>
              <a:t>išaugo</a:t>
            </a:r>
            <a:r>
              <a:rPr lang="lt-LT" altLang="en-US" sz="2000" dirty="0"/>
              <a:t> daugiau nei 65 proc. ir 2019 m. sudarė 95,1 mlrd. metrinių tonų.</a:t>
            </a:r>
          </a:p>
          <a:p>
            <a:pPr>
              <a:defRPr/>
            </a:pPr>
            <a:r>
              <a:rPr lang="lt-LT" altLang="en-US" sz="2000" dirty="0"/>
              <a:t>Apskaičiuota, kad 2020 m. po derliaus nuėmimo ir prieš pasiekiant mažmenines rinkas buvo </a:t>
            </a:r>
            <a:r>
              <a:rPr lang="lt-LT" altLang="en-US" sz="2000" dirty="0">
                <a:solidFill>
                  <a:srgbClr val="FF0000"/>
                </a:solidFill>
              </a:rPr>
              <a:t>prarasta</a:t>
            </a:r>
            <a:r>
              <a:rPr lang="lt-LT" altLang="en-US" sz="2000" dirty="0">
                <a:solidFill>
                  <a:srgbClr val="0070C0"/>
                </a:solidFill>
              </a:rPr>
              <a:t> </a:t>
            </a:r>
            <a:r>
              <a:rPr lang="lt-LT" altLang="en-US" sz="2000" dirty="0"/>
              <a:t>13,3 proc. pasaulio maisto.</a:t>
            </a:r>
          </a:p>
          <a:p>
            <a:pPr>
              <a:defRPr/>
            </a:pPr>
            <a:r>
              <a:rPr lang="lt-LT" altLang="en-US" sz="2000" dirty="0"/>
              <a:t>Apskaičiuota, kad 17 proc. viso vartotojams prieinamo maisto </a:t>
            </a:r>
            <a:r>
              <a:rPr lang="lt-LT" altLang="en-US" sz="2000" dirty="0">
                <a:solidFill>
                  <a:srgbClr val="FF0000"/>
                </a:solidFill>
              </a:rPr>
              <a:t>iššvaistoma</a:t>
            </a:r>
            <a:r>
              <a:rPr lang="lt-LT" altLang="en-US" sz="2000" dirty="0"/>
              <a:t> namų ūkyje, maitinimo paslaugų ir mažmeninės prekybos lygiais.</a:t>
            </a:r>
          </a:p>
          <a:p>
            <a:pPr>
              <a:defRPr/>
            </a:pPr>
            <a:r>
              <a:rPr lang="lt-LT" altLang="en-US" sz="2000" dirty="0"/>
              <a:t>Maždaug 90 proc. šalių praneša, kad darnaus vystymosi ir </a:t>
            </a:r>
            <a:r>
              <a:rPr lang="lt-LT" altLang="en-US" sz="2000" dirty="0">
                <a:solidFill>
                  <a:srgbClr val="0070C0"/>
                </a:solidFill>
              </a:rPr>
              <a:t>pasaulinio pilietiškumo</a:t>
            </a:r>
            <a:r>
              <a:rPr lang="lt-LT" altLang="en-US" sz="2000" dirty="0"/>
              <a:t> ugdymas bent iš dalies įtrauktas į nacionalinius švietimo įstatymus ir politiką, </a:t>
            </a:r>
            <a:r>
              <a:rPr lang="lt-LT" altLang="en-US" sz="2000" dirty="0">
                <a:solidFill>
                  <a:srgbClr val="00B050"/>
                </a:solidFill>
              </a:rPr>
              <a:t>mokymo programas,</a:t>
            </a:r>
            <a:r>
              <a:rPr lang="lt-LT" altLang="en-US" sz="2000" dirty="0"/>
              <a:t> mokytojų rengimą arba mokinių vertinimus pradinėse ir vidurinėse mokyklose.</a:t>
            </a:r>
            <a:endParaRPr lang="en-US" altLang="en-US" dirty="0"/>
          </a:p>
        </p:txBody>
      </p:sp>
      <p:pic>
        <p:nvPicPr>
          <p:cNvPr id="67588" name="Picture 14"/>
          <p:cNvPicPr>
            <a:picLocks noChangeAspect="1"/>
          </p:cNvPicPr>
          <p:nvPr/>
        </p:nvPicPr>
        <p:blipFill>
          <a:blip r:embed="rId2">
            <a:extLst>
              <a:ext uri="{28A0092B-C50C-407E-A947-70E740481C1C}">
                <a14:useLocalDpi xmlns:a14="http://schemas.microsoft.com/office/drawing/2010/main" val="0"/>
              </a:ext>
            </a:extLst>
          </a:blip>
          <a:srcRect l="16040" t="44749" r="67719" b="26375"/>
          <a:stretch>
            <a:fillRect/>
          </a:stretch>
        </p:blipFill>
        <p:spPr bwMode="auto">
          <a:xfrm>
            <a:off x="47625" y="9525"/>
            <a:ext cx="2411413"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54313" y="909638"/>
            <a:ext cx="8596312" cy="120015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en-US" sz="2400" b="0" i="0" u="none" strike="noStrike" kern="1200" cap="none" spc="0" normalizeH="0" baseline="0" noProof="0" dirty="0">
                <a:ln>
                  <a:noFill/>
                </a:ln>
                <a:solidFill>
                  <a:prstClr val="black"/>
                </a:solidFill>
                <a:effectLst/>
                <a:uLnTx/>
                <a:uFillTx/>
                <a:latin typeface="Calibri"/>
                <a:ea typeface="+mn-ea"/>
                <a:cs typeface="+mn-cs"/>
              </a:rPr>
              <a:t>Užtikrinti tvaraus vartojimo ir gamybos modelius, kurie yra labai svarbūs siekiant išlaikyti dabartinės ir ateities kartų pragyvenimo šaltinius</a:t>
            </a:r>
          </a:p>
        </p:txBody>
      </p:sp>
    </p:spTree>
    <p:extLst>
      <p:ext uri="{BB962C8B-B14F-4D97-AF65-F5344CB8AC3E}">
        <p14:creationId xmlns:p14="http://schemas.microsoft.com/office/powerpoint/2010/main" val="1963825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xfrm>
            <a:off x="1954213" y="115888"/>
            <a:ext cx="9655175" cy="792162"/>
          </a:xfrm>
        </p:spPr>
        <p:txBody>
          <a:bodyPr/>
          <a:lstStyle/>
          <a:p>
            <a:r>
              <a:rPr lang="lt-LT" altLang="en-US" sz="3600" b="1"/>
              <a:t>13 tikslas – sušvelninti klimato kaitos poveikį </a:t>
            </a:r>
            <a:endParaRPr lang="en-US" altLang="en-US" sz="3600" b="1"/>
          </a:p>
        </p:txBody>
      </p:sp>
      <p:sp>
        <p:nvSpPr>
          <p:cNvPr id="79875" name="Content Placeholder 2"/>
          <p:cNvSpPr>
            <a:spLocks noGrp="1"/>
          </p:cNvSpPr>
          <p:nvPr>
            <p:ph idx="1"/>
          </p:nvPr>
        </p:nvSpPr>
        <p:spPr>
          <a:xfrm>
            <a:off x="609600" y="2163763"/>
            <a:ext cx="10972800" cy="4694237"/>
          </a:xfrm>
          <a:solidFill>
            <a:schemeClr val="accent6">
              <a:lumMod val="20000"/>
              <a:lumOff val="80000"/>
            </a:schemeClr>
          </a:solidFill>
        </p:spPr>
        <p:txBody>
          <a:bodyPr/>
          <a:lstStyle/>
          <a:p>
            <a:pPr>
              <a:defRPr/>
            </a:pPr>
            <a:r>
              <a:rPr lang="lt-LT" altLang="en-US" sz="2000"/>
              <a:t>Pasaulinė temperatūra jau pakilo 1,1ºC virš priešindustrinio lygio. Klimato kaitos poveikis taip pat ledynų tirpimą, jūros lygio kilimą, potvynius ir sausras, milijonų žmonių perkėlimą, skurdą ir badą, nepakankamą prieigą prie bazinių paslaugų, tokių kaip sveikata ir švietimas, taip pat dėl to didėja nelygybė, stringa ekonomikos augimas, daugėja konfliktų. Apskaičiuota, kad iki 2030 m. 700 milijonų žmonių kentės vien dėl sausros.</a:t>
            </a:r>
          </a:p>
          <a:p>
            <a:pPr>
              <a:defRPr/>
            </a:pPr>
            <a:r>
              <a:rPr lang="lt-LT" altLang="en-US" sz="2000"/>
              <a:t>Būtini skubūs veiksmai kovojant su klimato kaita ir jos pražūtingais padariniais.</a:t>
            </a:r>
          </a:p>
          <a:p>
            <a:pPr>
              <a:defRPr/>
            </a:pPr>
            <a:r>
              <a:rPr lang="lt-LT" altLang="en-US" sz="2000"/>
              <a:t>Norint apriboti atšilimą iki 1,5 °C, palyginti su ikipramoninio laikotarpio lygiu, kaip nustatyta Paryžiaus susitarime, pasaulinis šiltnamio efektą sukeliančių dujų išmetimas piką turės pasiekti iki 2025 m. Tada iki 2030 m. jos turi sumažėti 43 proc., o iki 2050 m. – iki nulio. Deja, dabartinių nacionalinių įsipareigojimų </a:t>
            </a:r>
            <a:r>
              <a:rPr lang="lt-LT" altLang="en-US" sz="2000">
                <a:solidFill>
                  <a:srgbClr val="FF0000"/>
                </a:solidFill>
              </a:rPr>
              <a:t>nepakanka</a:t>
            </a:r>
            <a:r>
              <a:rPr lang="lt-LT" altLang="en-US" sz="2000"/>
              <a:t>, kad būtų pasiektas 1,5°C tikslas.</a:t>
            </a:r>
          </a:p>
          <a:p>
            <a:pPr>
              <a:defRPr/>
            </a:pPr>
            <a:r>
              <a:rPr lang="lt-LT" altLang="en-US" sz="2000"/>
              <a:t>Pasaulinis anglies dvideginio (CO²) išmetimas 2020 m. </a:t>
            </a:r>
            <a:r>
              <a:rPr lang="lt-LT" altLang="en-US" sz="2000">
                <a:solidFill>
                  <a:srgbClr val="0070C0"/>
                </a:solidFill>
              </a:rPr>
              <a:t>sumažėjo</a:t>
            </a:r>
            <a:r>
              <a:rPr lang="lt-LT" altLang="en-US" sz="2000"/>
              <a:t> 5,2 procento dėl sumažėjusio energijos poreikio, kurį sukėlė COVID-19 sukelti socialiniai ir ekonominiai sutrikimai. Tačiau laipsniškai panaikinus su COVID susijusius apribojimus, su energija susijęs CO² išmetimas 2021 m. </a:t>
            </a:r>
            <a:r>
              <a:rPr lang="lt-LT" altLang="en-US" sz="2000">
                <a:solidFill>
                  <a:srgbClr val="FF0000"/>
                </a:solidFill>
              </a:rPr>
              <a:t>padidėjo</a:t>
            </a:r>
            <a:r>
              <a:rPr lang="lt-LT" altLang="en-US" sz="2000"/>
              <a:t> 6 proc. ir pasiekė aukščiausią visų laikų lygį.</a:t>
            </a:r>
          </a:p>
          <a:p>
            <a:pPr>
              <a:defRPr/>
            </a:pPr>
            <a:endParaRPr lang="lt-LT" altLang="en-US" sz="2000"/>
          </a:p>
          <a:p>
            <a:pPr>
              <a:defRPr/>
            </a:pPr>
            <a:endParaRPr lang="en-US" altLang="en-US"/>
          </a:p>
        </p:txBody>
      </p:sp>
      <p:pic>
        <p:nvPicPr>
          <p:cNvPr id="71684" name="Picture 15"/>
          <p:cNvPicPr>
            <a:picLocks noChangeAspect="1"/>
          </p:cNvPicPr>
          <p:nvPr/>
        </p:nvPicPr>
        <p:blipFill>
          <a:blip r:embed="rId2">
            <a:extLst>
              <a:ext uri="{28A0092B-C50C-407E-A947-70E740481C1C}">
                <a14:useLocalDpi xmlns:a14="http://schemas.microsoft.com/office/drawing/2010/main" val="0"/>
              </a:ext>
            </a:extLst>
          </a:blip>
          <a:srcRect l="15744" t="29526" r="67719" b="41600"/>
          <a:stretch>
            <a:fillRect/>
          </a:stretch>
        </p:blipFill>
        <p:spPr bwMode="auto">
          <a:xfrm>
            <a:off x="0" y="0"/>
            <a:ext cx="19542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22525" y="1058863"/>
            <a:ext cx="7273925" cy="95408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800" b="0" i="0" u="none" strike="noStrike" kern="1200" cap="none" spc="0" normalizeH="0" baseline="0" noProof="0" dirty="0">
                <a:ln>
                  <a:noFill/>
                </a:ln>
                <a:solidFill>
                  <a:prstClr val="black"/>
                </a:solidFill>
                <a:effectLst/>
                <a:uLnTx/>
                <a:uFillTx/>
                <a:latin typeface="Calibri"/>
                <a:ea typeface="+mn-ea"/>
                <a:cs typeface="+mn-cs"/>
              </a:rPr>
              <a:t>Imtis skubių kovos su klimato kaita ir jos poveikiu veiksmų </a:t>
            </a:r>
          </a:p>
        </p:txBody>
      </p:sp>
    </p:spTree>
    <p:extLst>
      <p:ext uri="{BB962C8B-B14F-4D97-AF65-F5344CB8AC3E}">
        <p14:creationId xmlns:p14="http://schemas.microsoft.com/office/powerpoint/2010/main" val="2490924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8325" y="71438"/>
            <a:ext cx="10909300" cy="6786562"/>
          </a:xfrm>
        </p:spPr>
      </p:pic>
    </p:spTree>
    <p:extLst>
      <p:ext uri="{BB962C8B-B14F-4D97-AF65-F5344CB8AC3E}">
        <p14:creationId xmlns:p14="http://schemas.microsoft.com/office/powerpoint/2010/main" val="2253473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a:p>
        </p:txBody>
      </p:sp>
      <p:sp>
        <p:nvSpPr>
          <p:cNvPr id="80899" name="Content Placeholder 2"/>
          <p:cNvSpPr>
            <a:spLocks noGrp="1"/>
          </p:cNvSpPr>
          <p:nvPr>
            <p:ph idx="1"/>
          </p:nvPr>
        </p:nvSpPr>
        <p:spPr>
          <a:xfrm>
            <a:off x="2933551" y="1223963"/>
            <a:ext cx="8389022" cy="5634037"/>
          </a:xfrm>
          <a:solidFill>
            <a:schemeClr val="accent6">
              <a:lumMod val="20000"/>
              <a:lumOff val="80000"/>
            </a:schemeClr>
          </a:solidFill>
        </p:spPr>
        <p:txBody>
          <a:bodyPr/>
          <a:lstStyle/>
          <a:p>
            <a:pPr>
              <a:defRPr/>
            </a:pPr>
            <a:r>
              <a:rPr lang="lt-LT" altLang="en-US" sz="2400" dirty="0"/>
              <a:t>Išsivysčiusių šalių sutelktas klimato kaitos finansavimas 2019 m. sudarė 79,6 mlrd. USD, palyginti su 78,3 mlrd. USD 2018 m. Apskaičiuota, kad iki 2050 m. kasmet reikės 1,6–3,8 trilijonų USD, kad pasaulis pereitų prie mažai anglies dioksido į aplinką išskiriančių technologijų ateities ir išvengtų atšilimo viršijimo 1,5 °C.</a:t>
            </a:r>
          </a:p>
          <a:p>
            <a:pPr>
              <a:defRPr/>
            </a:pPr>
            <a:r>
              <a:rPr lang="lt-LT" altLang="en-US" sz="2400" dirty="0"/>
              <a:t>Jūros lygis iki 2100 m. gali pakilti 30–60 centimetrų, net jei šiltnamio efektą sukeliančių dujų išmetimas būtų smarkiai sumažintas ir visuotinis atšilimas bus apribotas gerokai žemiau 2 °C.</a:t>
            </a:r>
          </a:p>
          <a:p>
            <a:pPr>
              <a:defRPr/>
            </a:pPr>
            <a:r>
              <a:rPr lang="lt-LT" altLang="en-US" sz="2400" dirty="0"/>
              <a:t>Apie 70–90 procentų koralų rifų </a:t>
            </a:r>
            <a:r>
              <a:rPr lang="lt-LT" altLang="en-US" sz="2400" dirty="0">
                <a:solidFill>
                  <a:srgbClr val="FF0000"/>
                </a:solidFill>
              </a:rPr>
              <a:t>išnyks</a:t>
            </a:r>
            <a:r>
              <a:rPr lang="lt-LT" altLang="en-US" sz="2400" dirty="0"/>
              <a:t> net pasiekus 1,5 °C slenkstį; jie visiškai numirtų esant 2 °C temperatūrai.</a:t>
            </a:r>
          </a:p>
          <a:p>
            <a:pPr>
              <a:defRPr/>
            </a:pPr>
            <a:r>
              <a:rPr lang="lt-LT" altLang="en-US" sz="2400" dirty="0"/>
              <a:t>Nuo 3 iki 3,6 milijardo žmonių gyvena aplinkoje, kuri yra labai pažeidžiama klimato kaitos.</a:t>
            </a:r>
          </a:p>
          <a:p>
            <a:pPr>
              <a:defRPr/>
            </a:pPr>
            <a:endParaRPr lang="en-US" altLang="en-US" dirty="0"/>
          </a:p>
        </p:txBody>
      </p:sp>
      <p:pic>
        <p:nvPicPr>
          <p:cNvPr id="73732" name="Picture 15"/>
          <p:cNvPicPr>
            <a:picLocks noChangeAspect="1"/>
          </p:cNvPicPr>
          <p:nvPr/>
        </p:nvPicPr>
        <p:blipFill>
          <a:blip r:embed="rId2">
            <a:extLst>
              <a:ext uri="{28A0092B-C50C-407E-A947-70E740481C1C}">
                <a14:useLocalDpi xmlns:a14="http://schemas.microsoft.com/office/drawing/2010/main" val="0"/>
              </a:ext>
            </a:extLst>
          </a:blip>
          <a:srcRect l="15744" t="29526" r="67719" b="41600"/>
          <a:stretch>
            <a:fillRect/>
          </a:stretch>
        </p:blipFill>
        <p:spPr bwMode="auto">
          <a:xfrm>
            <a:off x="0" y="0"/>
            <a:ext cx="27559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394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lt-LT" altLang="en-US" dirty="0"/>
              <a:t>Uždaviniai </a:t>
            </a:r>
            <a:endParaRPr lang="en-US" altLang="en-US" dirty="0"/>
          </a:p>
        </p:txBody>
      </p:sp>
      <p:sp>
        <p:nvSpPr>
          <p:cNvPr id="81923" name="Content Placeholder 2"/>
          <p:cNvSpPr>
            <a:spLocks noGrp="1"/>
          </p:cNvSpPr>
          <p:nvPr>
            <p:ph idx="1"/>
          </p:nvPr>
        </p:nvSpPr>
        <p:spPr>
          <a:xfrm>
            <a:off x="2855913" y="1600200"/>
            <a:ext cx="8726487" cy="4525963"/>
          </a:xfrm>
          <a:solidFill>
            <a:schemeClr val="accent6">
              <a:lumMod val="20000"/>
              <a:lumOff val="80000"/>
            </a:schemeClr>
          </a:solidFill>
        </p:spPr>
        <p:txBody>
          <a:bodyPr/>
          <a:lstStyle/>
          <a:p>
            <a:pPr>
              <a:defRPr/>
            </a:pPr>
            <a:r>
              <a:rPr lang="lt-LT" altLang="en-US" b="1" dirty="0"/>
              <a:t>13.1. </a:t>
            </a:r>
            <a:r>
              <a:rPr lang="lt-LT" altLang="en-US" dirty="0"/>
              <a:t> Visose šalyse stiprinti atsparumą ir gebėjimą prisitaikyti prie su klimatu susijusių pavojų ir stichinių nelaimių</a:t>
            </a:r>
          </a:p>
          <a:p>
            <a:pPr>
              <a:defRPr/>
            </a:pPr>
            <a:r>
              <a:rPr lang="lt-LT" altLang="en-US" b="1" dirty="0"/>
              <a:t>13.2 </a:t>
            </a:r>
            <a:r>
              <a:rPr lang="lt-LT" altLang="en-US" dirty="0"/>
              <a:t> Klimato kaitos priemones integruoti į nacionalinę politiką, strategijas ir planavimą</a:t>
            </a:r>
          </a:p>
          <a:p>
            <a:pPr>
              <a:defRPr/>
            </a:pPr>
            <a:r>
              <a:rPr lang="lt-LT" altLang="en-US" b="1" dirty="0"/>
              <a:t>13.3 </a:t>
            </a:r>
            <a:r>
              <a:rPr lang="lt-LT" altLang="en-US" dirty="0"/>
              <a:t> </a:t>
            </a:r>
            <a:r>
              <a:rPr lang="lt-LT" altLang="en-US" dirty="0">
                <a:solidFill>
                  <a:srgbClr val="0070C0"/>
                </a:solidFill>
              </a:rPr>
              <a:t>Tobulinti švietimą, informuotumo didinimą </a:t>
            </a:r>
            <a:r>
              <a:rPr lang="lt-LT" altLang="en-US" dirty="0"/>
              <a:t>ir žmogiškuosius bei institucinius gebėjimus klimato kaitos švelninimo, prisitaikymo, poveikio mažinimo ir išankstinio įspėjimo srityse</a:t>
            </a:r>
          </a:p>
        </p:txBody>
      </p:sp>
      <p:pic>
        <p:nvPicPr>
          <p:cNvPr id="747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559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872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2640013" y="125413"/>
            <a:ext cx="7200900" cy="922337"/>
          </a:xfrm>
        </p:spPr>
        <p:txBody>
          <a:bodyPr/>
          <a:lstStyle/>
          <a:p>
            <a:r>
              <a:rPr lang="lt-LT" altLang="en-US" sz="4000" b="1"/>
              <a:t>14 tikslas – gyvybė vandenyse</a:t>
            </a:r>
            <a:endParaRPr lang="en-US" altLang="en-US" sz="4000" b="1"/>
          </a:p>
        </p:txBody>
      </p:sp>
      <p:sp>
        <p:nvSpPr>
          <p:cNvPr id="84995" name="Content Placeholder 2"/>
          <p:cNvSpPr>
            <a:spLocks noGrp="1"/>
          </p:cNvSpPr>
          <p:nvPr>
            <p:ph idx="1"/>
          </p:nvPr>
        </p:nvSpPr>
        <p:spPr>
          <a:xfrm>
            <a:off x="609600" y="2813050"/>
            <a:ext cx="10972800" cy="4044950"/>
          </a:xfrm>
          <a:solidFill>
            <a:schemeClr val="accent6">
              <a:lumMod val="20000"/>
              <a:lumOff val="80000"/>
            </a:schemeClr>
          </a:solidFill>
        </p:spPr>
        <p:txBody>
          <a:bodyPr/>
          <a:lstStyle/>
          <a:p>
            <a:pPr>
              <a:defRPr/>
            </a:pPr>
            <a:r>
              <a:rPr lang="lt-LT" altLang="en-US" sz="2400" dirty="0"/>
              <a:t>Vandenynas </a:t>
            </a:r>
            <a:r>
              <a:rPr lang="lt-LT" altLang="en-US" sz="2400" dirty="0">
                <a:solidFill>
                  <a:srgbClr val="0070C0"/>
                </a:solidFill>
              </a:rPr>
              <a:t>sugeria</a:t>
            </a:r>
            <a:r>
              <a:rPr lang="lt-LT" altLang="en-US" sz="2400" dirty="0"/>
              <a:t> maždaug ketvirtadalį pasaulio metinio anglies dioksido (CO²) išmetimo, taip švelnindamas klimato kaitą ir sušvelnindamas jos poveikį.</a:t>
            </a:r>
          </a:p>
          <a:p>
            <a:pPr>
              <a:defRPr/>
            </a:pPr>
            <a:r>
              <a:rPr lang="lt-LT" altLang="en-US" sz="2400" dirty="0"/>
              <a:t>Besitęsiantis vandenynų rūgštėjimas ir kylanti vandenynų temperatūra </a:t>
            </a:r>
            <a:r>
              <a:rPr lang="lt-LT" altLang="en-US" sz="2400" dirty="0">
                <a:solidFill>
                  <a:srgbClr val="FF0000"/>
                </a:solidFill>
              </a:rPr>
              <a:t>kelia</a:t>
            </a:r>
            <a:r>
              <a:rPr lang="lt-LT" altLang="en-US" sz="2400" dirty="0"/>
              <a:t> grėsmę jūrų rūšims ir neigiamai veikia jūrų ekosistemų funkcijas. 2009–2018 metais pasaulis prarado apie 14 procentų koralinių rifų.</a:t>
            </a:r>
          </a:p>
          <a:p>
            <a:pPr>
              <a:defRPr/>
            </a:pPr>
            <a:r>
              <a:rPr lang="lt-LT" altLang="en-US" sz="2400" dirty="0">
                <a:solidFill>
                  <a:srgbClr val="FF0000"/>
                </a:solidFill>
              </a:rPr>
              <a:t>2021 m. į pasaulio vandenyną pateko daugiau nei 17 milijonų metrinių tonų plastiko, o tai sudaro 85 procentus jūros šiukšlių. </a:t>
            </a:r>
          </a:p>
          <a:p>
            <a:pPr>
              <a:defRPr/>
            </a:pPr>
            <a:r>
              <a:rPr lang="lt-LT" altLang="en-US" sz="2400" dirty="0"/>
              <a:t>Tikimasi, kad iki 2040 m. plastiko taršos kiekis, patenkantis į vandenyną, </a:t>
            </a:r>
            <a:r>
              <a:rPr lang="lt-LT" altLang="en-US" sz="2400" dirty="0">
                <a:solidFill>
                  <a:srgbClr val="FF0000"/>
                </a:solidFill>
              </a:rPr>
              <a:t>padvigubės arba patrigubės.</a:t>
            </a:r>
          </a:p>
          <a:p>
            <a:pPr>
              <a:defRPr/>
            </a:pPr>
            <a:endParaRPr lang="lt-LT" altLang="en-US" sz="2400" dirty="0"/>
          </a:p>
          <a:p>
            <a:pPr>
              <a:defRPr/>
            </a:pPr>
            <a:endParaRPr lang="en-US" altLang="en-US" sz="2800" dirty="0"/>
          </a:p>
        </p:txBody>
      </p:sp>
      <p:pic>
        <p:nvPicPr>
          <p:cNvPr id="77828" name="Picture 17"/>
          <p:cNvPicPr>
            <a:picLocks noChangeAspect="1"/>
          </p:cNvPicPr>
          <p:nvPr/>
        </p:nvPicPr>
        <p:blipFill>
          <a:blip r:embed="rId2">
            <a:extLst>
              <a:ext uri="{28A0092B-C50C-407E-A947-70E740481C1C}">
                <a14:useLocalDpi xmlns:a14="http://schemas.microsoft.com/office/drawing/2010/main" val="0"/>
              </a:ext>
            </a:extLst>
          </a:blip>
          <a:srcRect l="15744" t="34250" r="67719" b="36349"/>
          <a:stretch>
            <a:fillRect/>
          </a:stretch>
        </p:blipFill>
        <p:spPr bwMode="auto">
          <a:xfrm>
            <a:off x="0" y="0"/>
            <a:ext cx="2640013"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00375" y="1047750"/>
            <a:ext cx="7908925" cy="230822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Išsaugoti ir tausiai naudoti vandenynus, jūras ir jūrų išteklius. </a:t>
            </a:r>
            <a:r>
              <a:rPr kumimoji="0" lang="lt-LT" altLang="en-US" sz="2400" b="0" i="0" u="none" strike="noStrike" kern="1200" cap="none" spc="0" normalizeH="0" baseline="0" noProof="0" dirty="0">
                <a:ln>
                  <a:noFill/>
                </a:ln>
                <a:solidFill>
                  <a:prstClr val="black"/>
                </a:solidFill>
                <a:effectLst/>
                <a:uLnTx/>
                <a:uFillTx/>
                <a:latin typeface="Calibri"/>
                <a:ea typeface="+mn-ea"/>
                <a:cs typeface="+mn-cs"/>
              </a:rPr>
              <a:t>Sveiki vandenynai ir jūros yra būtini žmogaus egzistavimui ir gyvybei Žemėje. Jie dengia 70 proc. planetos ir tiekia maistą, energiją ir vandenį.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463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66700" y="274638"/>
            <a:ext cx="11315700" cy="1143000"/>
          </a:xfrm>
        </p:spPr>
        <p:txBody>
          <a:bodyPr/>
          <a:lstStyle/>
          <a:p>
            <a:pPr algn="l"/>
            <a:r>
              <a:rPr lang="lt-LT" altLang="en-US" sz="3600" b="1">
                <a:solidFill>
                  <a:srgbClr val="0070C0"/>
                </a:solidFill>
              </a:rPr>
              <a:t>Tūkstantmečio</a:t>
            </a:r>
            <a:r>
              <a:rPr lang="lt-LT" altLang="en-US" sz="3600">
                <a:solidFill>
                  <a:srgbClr val="0070C0"/>
                </a:solidFill>
              </a:rPr>
              <a:t> </a:t>
            </a:r>
            <a:r>
              <a:rPr lang="lt-LT" altLang="en-US" sz="3600" b="1">
                <a:solidFill>
                  <a:srgbClr val="0070C0"/>
                </a:solidFill>
              </a:rPr>
              <a:t>vystymosi tikslai 2000-2015</a:t>
            </a:r>
            <a:endParaRPr lang="en-US" altLang="en-US" sz="3600">
              <a:solidFill>
                <a:srgbClr val="0070C0"/>
              </a:solidFill>
            </a:endParaRPr>
          </a:p>
        </p:txBody>
      </p:sp>
      <p:pic>
        <p:nvPicPr>
          <p:cNvPr id="17411"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642"/>
          <a:stretch>
            <a:fillRect/>
          </a:stretch>
        </p:blipFill>
        <p:spPr>
          <a:xfrm>
            <a:off x="258763" y="1820863"/>
            <a:ext cx="6103937" cy="2271712"/>
          </a:xfrm>
        </p:spPr>
      </p:pic>
      <p:sp>
        <p:nvSpPr>
          <p:cNvPr id="6" name="Rectangle 5"/>
          <p:cNvSpPr/>
          <p:nvPr/>
        </p:nvSpPr>
        <p:spPr>
          <a:xfrm>
            <a:off x="6600825" y="3068638"/>
            <a:ext cx="5491163" cy="3416300"/>
          </a:xfrm>
          <a:prstGeom prst="rect">
            <a:avLst/>
          </a:prstGeom>
        </p:spPr>
        <p:txBody>
          <a:bodyPr>
            <a:spAutoFit/>
          </a:bodyPr>
          <a:lstStyle/>
          <a:p>
            <a:pPr>
              <a:buFont typeface="+mj-lt"/>
              <a:buAutoNum type="arabicPeriod"/>
              <a:defRPr/>
            </a:pPr>
            <a:r>
              <a:rPr lang="lt-LT" sz="2400" dirty="0">
                <a:solidFill>
                  <a:srgbClr val="202122"/>
                </a:solidFill>
                <a:latin typeface="+mn-lt"/>
              </a:rPr>
              <a:t> Panaikinti didžiulį skurdą ir badą.</a:t>
            </a:r>
          </a:p>
          <a:p>
            <a:pPr>
              <a:buFont typeface="+mj-lt"/>
              <a:buAutoNum type="arabicPeriod"/>
              <a:defRPr/>
            </a:pPr>
            <a:r>
              <a:rPr lang="lt-LT" sz="2400" dirty="0">
                <a:solidFill>
                  <a:srgbClr val="202122"/>
                </a:solidFill>
                <a:latin typeface="+mn-lt"/>
              </a:rPr>
              <a:t> Siekti visuotinio pradinio išsilavinimo. </a:t>
            </a:r>
          </a:p>
          <a:p>
            <a:pPr>
              <a:buFont typeface="+mj-lt"/>
              <a:buAutoNum type="arabicPeriod"/>
              <a:defRPr/>
            </a:pPr>
            <a:r>
              <a:rPr lang="lt-LT" sz="2400" dirty="0">
                <a:solidFill>
                  <a:srgbClr val="202122"/>
                </a:solidFill>
                <a:latin typeface="+mn-lt"/>
              </a:rPr>
              <a:t> Skatinti lyčių lygybę ir įgalinti moteris. </a:t>
            </a:r>
          </a:p>
          <a:p>
            <a:pPr>
              <a:buFont typeface="+mj-lt"/>
              <a:buAutoNum type="arabicPeriod"/>
              <a:defRPr/>
            </a:pPr>
            <a:r>
              <a:rPr lang="lt-LT" sz="2400" dirty="0">
                <a:solidFill>
                  <a:srgbClr val="202122"/>
                </a:solidFill>
                <a:latin typeface="+mn-lt"/>
              </a:rPr>
              <a:t> Siekiant sumažinti vaikų mirtingumą. </a:t>
            </a:r>
          </a:p>
          <a:p>
            <a:pPr>
              <a:buFont typeface="+mj-lt"/>
              <a:buAutoNum type="arabicPeriod"/>
              <a:defRPr/>
            </a:pPr>
            <a:r>
              <a:rPr lang="lt-LT" sz="2400" dirty="0">
                <a:solidFill>
                  <a:srgbClr val="202122"/>
                </a:solidFill>
                <a:latin typeface="+mn-lt"/>
              </a:rPr>
              <a:t> Siekti pagerinti motinų sveikatą. </a:t>
            </a:r>
          </a:p>
          <a:p>
            <a:pPr>
              <a:buFont typeface="+mj-lt"/>
              <a:buAutoNum type="arabicPeriod"/>
              <a:defRPr/>
            </a:pPr>
            <a:r>
              <a:rPr lang="lt-LT" sz="2400" dirty="0">
                <a:solidFill>
                  <a:srgbClr val="202122"/>
                </a:solidFill>
                <a:latin typeface="+mn-lt"/>
              </a:rPr>
              <a:t> Kovoti su ŽIV/AIDS, maliarija ir kitomis ligomis.</a:t>
            </a:r>
          </a:p>
          <a:p>
            <a:pPr>
              <a:buFont typeface="+mj-lt"/>
              <a:buAutoNum type="arabicPeriod"/>
              <a:defRPr/>
            </a:pPr>
            <a:r>
              <a:rPr lang="lt-LT" sz="2400" dirty="0">
                <a:solidFill>
                  <a:srgbClr val="202122"/>
                </a:solidFill>
                <a:latin typeface="+mn-lt"/>
              </a:rPr>
              <a:t> Užtikrinti aplinkos tvarumą. </a:t>
            </a:r>
          </a:p>
          <a:p>
            <a:pPr>
              <a:buFont typeface="+mj-lt"/>
              <a:buAutoNum type="arabicPeriod"/>
              <a:defRPr/>
            </a:pPr>
            <a:r>
              <a:rPr lang="lt-LT" sz="2400" dirty="0">
                <a:solidFill>
                  <a:srgbClr val="202122"/>
                </a:solidFill>
                <a:latin typeface="+mn-lt"/>
              </a:rPr>
              <a:t> Plėtoti pasaulinę vystymosi partnerystę. </a:t>
            </a:r>
          </a:p>
        </p:txBody>
      </p:sp>
      <p:sp>
        <p:nvSpPr>
          <p:cNvPr id="7" name="Rectangle 6"/>
          <p:cNvSpPr/>
          <p:nvPr/>
        </p:nvSpPr>
        <p:spPr>
          <a:xfrm>
            <a:off x="266700" y="4365625"/>
            <a:ext cx="6096000" cy="2308225"/>
          </a:xfrm>
          <a:prstGeom prst="rect">
            <a:avLst/>
          </a:prstGeom>
          <a:solidFill>
            <a:schemeClr val="accent6">
              <a:lumMod val="20000"/>
              <a:lumOff val="80000"/>
            </a:schemeClr>
          </a:solidFill>
        </p:spPr>
        <p:txBody>
          <a:bodyPr>
            <a:spAutoFit/>
          </a:bodyPr>
          <a:lstStyle/>
          <a:p>
            <a:pPr>
              <a:defRPr/>
            </a:pPr>
            <a:r>
              <a:rPr lang="lt-LT" sz="2400" b="1" dirty="0">
                <a:solidFill>
                  <a:srgbClr val="202122"/>
                </a:solidFill>
                <a:latin typeface="+mn-lt"/>
              </a:rPr>
              <a:t>Tūkstantmečio</a:t>
            </a:r>
            <a:r>
              <a:rPr lang="lt-LT" sz="2400" dirty="0">
                <a:solidFill>
                  <a:srgbClr val="202122"/>
                </a:solidFill>
                <a:latin typeface="+mn-lt"/>
              </a:rPr>
              <a:t> </a:t>
            </a:r>
            <a:r>
              <a:rPr lang="lt-LT" sz="2400" b="1" dirty="0">
                <a:solidFill>
                  <a:srgbClr val="202122"/>
                </a:solidFill>
                <a:latin typeface="+mn-lt"/>
              </a:rPr>
              <a:t>vystymosi tikslai</a:t>
            </a:r>
            <a:r>
              <a:rPr lang="lt-LT" sz="2400" dirty="0">
                <a:solidFill>
                  <a:srgbClr val="202122"/>
                </a:solidFill>
                <a:latin typeface="+mn-lt"/>
              </a:rPr>
              <a:t> (</a:t>
            </a:r>
            <a:r>
              <a:rPr lang="lt-LT" sz="2400" b="1" dirty="0">
                <a:solidFill>
                  <a:srgbClr val="202122"/>
                </a:solidFill>
                <a:latin typeface="+mn-lt"/>
              </a:rPr>
              <a:t>TVT</a:t>
            </a:r>
            <a:r>
              <a:rPr lang="lt-LT" sz="2400" dirty="0">
                <a:solidFill>
                  <a:srgbClr val="202122"/>
                </a:solidFill>
                <a:latin typeface="+mn-lt"/>
              </a:rPr>
              <a:t>) buvo paskelbti 2000 m. per Jungtinių Tautų Tūkstantmečio viršūnių susitikimą, priėmus Jungtinių Tautų Tūkstantmečio deklaraciją.</a:t>
            </a:r>
          </a:p>
          <a:p>
            <a:pPr>
              <a:defRPr/>
            </a:pPr>
            <a:endParaRPr lang="lt-LT" sz="2400" dirty="0">
              <a:solidFill>
                <a:srgbClr val="202122"/>
              </a:solidFill>
              <a:latin typeface="+mn-lt"/>
            </a:endParaRPr>
          </a:p>
          <a:p>
            <a:pPr>
              <a:defRPr/>
            </a:pPr>
            <a:r>
              <a:rPr lang="lt-LT" sz="2400" dirty="0">
                <a:solidFill>
                  <a:srgbClr val="202122"/>
                </a:solidFill>
                <a:latin typeface="+mn-lt"/>
              </a:rPr>
              <a:t>Iš viso buvo patvirtinti </a:t>
            </a:r>
            <a:r>
              <a:rPr lang="lt-LT" sz="2400" b="1" dirty="0">
                <a:solidFill>
                  <a:schemeClr val="accent6">
                    <a:lumMod val="75000"/>
                  </a:schemeClr>
                </a:solidFill>
                <a:latin typeface="+mn-lt"/>
              </a:rPr>
              <a:t>8 tikslai.</a:t>
            </a:r>
            <a:endParaRPr lang="lt-LT" sz="2000" dirty="0">
              <a:solidFill>
                <a:schemeClr val="accent6">
                  <a:lumMod val="75000"/>
                </a:schemeClr>
              </a:solidFill>
              <a:latin typeface="+mn-lt"/>
            </a:endParaRPr>
          </a:p>
        </p:txBody>
      </p:sp>
      <p:pic>
        <p:nvPicPr>
          <p:cNvPr id="1741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1763" y="1187450"/>
            <a:ext cx="255587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520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1439863" y="115888"/>
            <a:ext cx="9791700" cy="1143000"/>
          </a:xfrm>
        </p:spPr>
        <p:txBody>
          <a:bodyPr/>
          <a:lstStyle/>
          <a:p>
            <a:r>
              <a:rPr lang="lt-LT" altLang="en-US" b="1"/>
              <a:t>15 tikslas – gyvybė žemėje</a:t>
            </a:r>
            <a:endParaRPr lang="en-US" altLang="en-US" b="1"/>
          </a:p>
        </p:txBody>
      </p:sp>
      <p:sp>
        <p:nvSpPr>
          <p:cNvPr id="88067" name="Content Placeholder 2"/>
          <p:cNvSpPr>
            <a:spLocks noGrp="1"/>
          </p:cNvSpPr>
          <p:nvPr>
            <p:ph idx="1"/>
          </p:nvPr>
        </p:nvSpPr>
        <p:spPr>
          <a:xfrm>
            <a:off x="192088" y="3429000"/>
            <a:ext cx="11880850" cy="3429000"/>
          </a:xfrm>
          <a:solidFill>
            <a:schemeClr val="accent6">
              <a:lumMod val="20000"/>
              <a:lumOff val="80000"/>
            </a:schemeClr>
          </a:solidFill>
        </p:spPr>
        <p:txBody>
          <a:bodyPr/>
          <a:lstStyle/>
          <a:p>
            <a:pPr>
              <a:defRPr/>
            </a:pPr>
            <a:r>
              <a:rPr lang="lt-LT" altLang="en-US" sz="2400"/>
              <a:t>Nepaisant to, žmogaus veikla iš esmės pakeitė daugumą sausumos ekosistemų: nustatyta, kad per ateinančius dešimtmečius maždaug 40 000 rūšių gresia išnykimas, kasmet sunaikinama Islandijos dydžio miško plotas, o daugiau nei pusė miško pagrindinių biologinės įvairovės sričių lieka neapsaugotos.</a:t>
            </a:r>
          </a:p>
          <a:p>
            <a:pPr>
              <a:defRPr/>
            </a:pPr>
            <a:r>
              <a:rPr lang="lt-LT" altLang="en-US" sz="2400"/>
              <a:t>Miškingumas sumažėjo nuo 31,9 procento viso žemės ploto 2000 m. iki 31,2 procento 2020 m., o tai sudaro beveik 100 mln. hektarų grynųjų nuostolių.</a:t>
            </a:r>
          </a:p>
          <a:p>
            <a:pPr>
              <a:defRPr/>
            </a:pPr>
            <a:r>
              <a:rPr lang="lt-LT" altLang="en-US" sz="2400"/>
              <a:t>Žemės ūkio plėtra lemia beveik 90 procentų pasaulio miškų naikinimo (49,6 proc. pasėlių ir 38,5 proc. ganyklų).</a:t>
            </a:r>
          </a:p>
          <a:p>
            <a:pPr>
              <a:defRPr/>
            </a:pPr>
            <a:endParaRPr lang="lt-LT" altLang="en-US" sz="2400"/>
          </a:p>
        </p:txBody>
      </p:sp>
      <p:pic>
        <p:nvPicPr>
          <p:cNvPr id="80900" name="Picture 18"/>
          <p:cNvPicPr>
            <a:picLocks noChangeAspect="1"/>
          </p:cNvPicPr>
          <p:nvPr/>
        </p:nvPicPr>
        <p:blipFill>
          <a:blip r:embed="rId2">
            <a:extLst>
              <a:ext uri="{28A0092B-C50C-407E-A947-70E740481C1C}">
                <a14:useLocalDpi xmlns:a14="http://schemas.microsoft.com/office/drawing/2010/main" val="0"/>
              </a:ext>
            </a:extLst>
          </a:blip>
          <a:srcRect l="15744" t="30051" r="67719" b="40550"/>
          <a:stretch>
            <a:fillRect/>
          </a:stretch>
        </p:blipFill>
        <p:spPr bwMode="auto">
          <a:xfrm>
            <a:off x="0" y="-12700"/>
            <a:ext cx="29241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87713" y="1258888"/>
            <a:ext cx="8137525" cy="157003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Saugoti, atkurti ir skatinti darnų sausumos ekosistemų naudojimą, darniai valdyti miškus, kovoti su dykumėjimu, sustabdyti žemės būklės blogėjimą ir pakeisti šį procesą priešinga kryptimi bei </a:t>
            </a:r>
            <a:r>
              <a:rPr kumimoji="0" lang="lt-LT" altLang="lt-LT" sz="2400" b="0" i="0" u="none" strike="noStrike" kern="1200" cap="none" spc="0" normalizeH="0" baseline="0" noProof="0" dirty="0">
                <a:ln>
                  <a:noFill/>
                </a:ln>
                <a:solidFill>
                  <a:srgbClr val="0070C0"/>
                </a:solidFill>
                <a:effectLst/>
                <a:uLnTx/>
                <a:uFillTx/>
                <a:latin typeface="Calibri"/>
                <a:ea typeface="+mn-ea"/>
                <a:cs typeface="+mn-cs"/>
              </a:rPr>
              <a:t>sustabdyti biologinės įvairovės </a:t>
            </a: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praradimą. </a:t>
            </a:r>
          </a:p>
        </p:txBody>
      </p:sp>
    </p:spTree>
    <p:extLst>
      <p:ext uri="{BB962C8B-B14F-4D97-AF65-F5344CB8AC3E}">
        <p14:creationId xmlns:p14="http://schemas.microsoft.com/office/powerpoint/2010/main" val="4246990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3071813" y="400050"/>
            <a:ext cx="7777162" cy="1143000"/>
          </a:xfrm>
        </p:spPr>
        <p:txBody>
          <a:bodyPr/>
          <a:lstStyle/>
          <a:p>
            <a:r>
              <a:rPr lang="lt-LT" altLang="en-US" sz="4000" b="1" dirty="0"/>
              <a:t>16 tikslas – skatinti taikią ir įtraukią visuomenę</a:t>
            </a:r>
            <a:endParaRPr lang="en-US" altLang="en-US" sz="4000" b="1" dirty="0"/>
          </a:p>
        </p:txBody>
      </p:sp>
      <p:sp>
        <p:nvSpPr>
          <p:cNvPr id="93187" name="Content Placeholder 2"/>
          <p:cNvSpPr>
            <a:spLocks noGrp="1"/>
          </p:cNvSpPr>
          <p:nvPr>
            <p:ph idx="1"/>
          </p:nvPr>
        </p:nvSpPr>
        <p:spPr>
          <a:xfrm>
            <a:off x="263525" y="3284538"/>
            <a:ext cx="11664950" cy="3573462"/>
          </a:xfrm>
          <a:solidFill>
            <a:schemeClr val="accent6">
              <a:lumMod val="20000"/>
              <a:lumOff val="80000"/>
            </a:schemeClr>
          </a:solidFill>
        </p:spPr>
        <p:txBody>
          <a:bodyPr/>
          <a:lstStyle/>
          <a:p>
            <a:pPr>
              <a:defRPr/>
            </a:pPr>
            <a:r>
              <a:rPr lang="lt-LT" altLang="en-US" sz="2400"/>
              <a:t>Seksualinis smurtas, nusikaltimai, išnaudojimas ir kankinimai yra paplitę ten, kur yra konfliktas arba nėra teisinės valstybės. Vyriausybės, pilietinė visuomenė ir bendruomenės turi dirbti kartu, kad rastų ilgalaikius konflikto ir nesaugumo sprendimus. Šiam procesui labai svarbu stiprinti teisinę valstybę ir skatinti žmogaus teises, taip pat mažinti nelegalių ginklų srautą, kovoti su korupcija ir užtikrinti visapusišką dalyvavimą.</a:t>
            </a:r>
          </a:p>
          <a:p>
            <a:pPr>
              <a:defRPr/>
            </a:pPr>
            <a:r>
              <a:rPr lang="lt-LT" altLang="en-US" sz="2400">
                <a:solidFill>
                  <a:srgbClr val="0070C0"/>
                </a:solidFill>
              </a:rPr>
              <a:t>2022 m. gegužės mėn. žmonių, priverstų bėgti nuo konfliktų, smurto, žmogaus teisių pažeidimų ir persekiojimo, skaičius viršijo 100 mln.</a:t>
            </a:r>
          </a:p>
          <a:p>
            <a:pPr>
              <a:defRPr/>
            </a:pPr>
            <a:r>
              <a:rPr lang="lt-LT" altLang="en-US" sz="2400">
                <a:solidFill>
                  <a:srgbClr val="0070C0"/>
                </a:solidFill>
              </a:rPr>
              <a:t>Per pastarąjį dešimtmetį pasaulis taikos palaikymo, humanitarinės pagalbos ir pabėgėlių paramai išleido 349 milijardus dolerių.</a:t>
            </a:r>
          </a:p>
          <a:p>
            <a:pPr>
              <a:defRPr/>
            </a:pPr>
            <a:endParaRPr lang="lt-LT" altLang="en-US" sz="2600"/>
          </a:p>
          <a:p>
            <a:pPr>
              <a:defRPr/>
            </a:pPr>
            <a:endParaRPr lang="en-US" altLang="en-US" sz="2600"/>
          </a:p>
        </p:txBody>
      </p:sp>
      <p:pic>
        <p:nvPicPr>
          <p:cNvPr id="84996" name="Picture 19"/>
          <p:cNvPicPr>
            <a:picLocks noChangeAspect="1"/>
          </p:cNvPicPr>
          <p:nvPr/>
        </p:nvPicPr>
        <p:blipFill>
          <a:blip r:embed="rId2">
            <a:extLst>
              <a:ext uri="{28A0092B-C50C-407E-A947-70E740481C1C}">
                <a14:useLocalDpi xmlns:a14="http://schemas.microsoft.com/office/drawing/2010/main" val="0"/>
              </a:ext>
            </a:extLst>
          </a:blip>
          <a:srcRect l="15744" t="24277" r="68015" b="46326"/>
          <a:stretch>
            <a:fillRect/>
          </a:stretch>
        </p:blipFill>
        <p:spPr bwMode="auto">
          <a:xfrm>
            <a:off x="0" y="11113"/>
            <a:ext cx="27908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95625" y="1700213"/>
            <a:ext cx="8185150" cy="120015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400" b="0" i="0" u="none" strike="noStrike" kern="1200" cap="none" spc="0" normalizeH="0" baseline="0" noProof="0" dirty="0">
                <a:ln>
                  <a:noFill/>
                </a:ln>
                <a:solidFill>
                  <a:prstClr val="black"/>
                </a:solidFill>
                <a:effectLst/>
                <a:uLnTx/>
                <a:uFillTx/>
                <a:latin typeface="Calibri"/>
                <a:ea typeface="+mn-ea"/>
                <a:cs typeface="+mn-cs"/>
              </a:rPr>
              <a:t>Skatinti taikias ir įtraukias visuomenes darniam vystymuisi, suteikti visiems galimybes reikalauti teisingumo ir kurti veiksmingas, atsakingas ir įtraukias institucijas visais lygiais. </a:t>
            </a:r>
          </a:p>
        </p:txBody>
      </p:sp>
    </p:spTree>
    <p:extLst>
      <p:ext uri="{BB962C8B-B14F-4D97-AF65-F5344CB8AC3E}">
        <p14:creationId xmlns:p14="http://schemas.microsoft.com/office/powerpoint/2010/main" val="2854994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Title 1"/>
          <p:cNvSpPr>
            <a:spLocks noGrp="1"/>
          </p:cNvSpPr>
          <p:nvPr>
            <p:ph type="title"/>
          </p:nvPr>
        </p:nvSpPr>
        <p:spPr>
          <a:xfrm>
            <a:off x="2797175" y="220663"/>
            <a:ext cx="7835900" cy="1143000"/>
          </a:xfrm>
        </p:spPr>
        <p:txBody>
          <a:bodyPr/>
          <a:lstStyle/>
          <a:p>
            <a:r>
              <a:rPr lang="lt-LT" altLang="en-US" sz="3600" b="1"/>
              <a:t>17 tikslas – partnerystė įgyvendinant tikslus</a:t>
            </a:r>
            <a:r>
              <a:rPr lang="lt-LT" altLang="en-US" sz="4000" b="1"/>
              <a:t> </a:t>
            </a:r>
            <a:endParaRPr lang="en-US" altLang="en-US" sz="4000" b="1"/>
          </a:p>
        </p:txBody>
      </p:sp>
      <p:sp>
        <p:nvSpPr>
          <p:cNvPr id="96259" name="Content Placeholder 2"/>
          <p:cNvSpPr>
            <a:spLocks noGrp="1"/>
          </p:cNvSpPr>
          <p:nvPr>
            <p:ph idx="1"/>
          </p:nvPr>
        </p:nvSpPr>
        <p:spPr>
          <a:xfrm>
            <a:off x="609600" y="3141663"/>
            <a:ext cx="11318875" cy="3455987"/>
          </a:xfrm>
          <a:solidFill>
            <a:schemeClr val="accent6">
              <a:lumMod val="20000"/>
              <a:lumOff val="80000"/>
            </a:schemeClr>
          </a:solidFill>
        </p:spPr>
        <p:txBody>
          <a:bodyPr/>
          <a:lstStyle/>
          <a:p>
            <a:pPr>
              <a:defRPr/>
            </a:pPr>
            <a:r>
              <a:rPr lang="lt-LT" altLang="en-US" sz="2400" dirty="0"/>
              <a:t>2030 m. darbotvarkė yra universali ir ragina visas šalis – išsivysčiusias ir besivystančias – imtis veiksmų, kad niekas nebūtų paliktas nuošalyje. Tam reikia vyriausybių, privataus sektoriaus ir pilietinės visuomenės partnerystės. </a:t>
            </a:r>
          </a:p>
          <a:p>
            <a:pPr>
              <a:defRPr/>
            </a:pPr>
            <a:r>
              <a:rPr lang="lt-LT" altLang="en-US" sz="2400" dirty="0"/>
              <a:t>Darnaus vystymosi tikslai gali būti įgyvendinti tik tvirtai įsipareigojus pasaulinei partnerystei ir bendradarbiavimui.</a:t>
            </a:r>
          </a:p>
          <a:p>
            <a:pPr>
              <a:defRPr/>
            </a:pPr>
            <a:r>
              <a:rPr lang="lt-LT" altLang="en-US" sz="2400" dirty="0"/>
              <a:t>Reikšmingi iššūkiai išlieka. Oficialioji parama vystymuisi (OPV) nepasiekė numatyto lygio; privačių investicijų srautai nėra gerai suderinti su tvariu vystymusi; ir toliau yra didelė skaitmeninė atskirtis; ir yra nuolatinė įtampa prekyboje.</a:t>
            </a:r>
            <a:endParaRPr lang="en-US" altLang="en-US" sz="2800" dirty="0"/>
          </a:p>
        </p:txBody>
      </p:sp>
      <p:pic>
        <p:nvPicPr>
          <p:cNvPr id="88068" name="Picture 20"/>
          <p:cNvPicPr>
            <a:picLocks noChangeAspect="1"/>
          </p:cNvPicPr>
          <p:nvPr/>
        </p:nvPicPr>
        <p:blipFill>
          <a:blip r:embed="rId2">
            <a:extLst>
              <a:ext uri="{28A0092B-C50C-407E-A947-70E740481C1C}">
                <a14:useLocalDpi xmlns:a14="http://schemas.microsoft.com/office/drawing/2010/main" val="0"/>
              </a:ext>
            </a:extLst>
          </a:blip>
          <a:srcRect l="15744" t="34775" r="68309" b="35825"/>
          <a:stretch>
            <a:fillRect/>
          </a:stretch>
        </p:blipFill>
        <p:spPr bwMode="auto">
          <a:xfrm>
            <a:off x="-3175" y="0"/>
            <a:ext cx="26114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27350" y="1484313"/>
            <a:ext cx="7848600" cy="95408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800" b="0" i="0" u="none" strike="noStrike" kern="1200" cap="none" spc="0" normalizeH="0" baseline="0" noProof="0" dirty="0">
                <a:ln>
                  <a:noFill/>
                </a:ln>
                <a:solidFill>
                  <a:prstClr val="black"/>
                </a:solidFill>
                <a:effectLst/>
                <a:uLnTx/>
                <a:uFillTx/>
                <a:latin typeface="Calibri"/>
                <a:ea typeface="+mn-ea"/>
                <a:cs typeface="+mn-cs"/>
              </a:rPr>
              <a:t>Stiprinti įgyvendinimo priemones ir atgaivinti pasaulinę darnaus vystymosi partnerystę. </a:t>
            </a:r>
            <a:endParaRPr kumimoji="0" lang="en-US" altLang="lt-LT"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619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a:xfrm>
            <a:off x="609600" y="274638"/>
            <a:ext cx="10972800" cy="633412"/>
          </a:xfrm>
        </p:spPr>
        <p:txBody>
          <a:bodyPr/>
          <a:lstStyle/>
          <a:p>
            <a:r>
              <a:rPr lang="lt-LT" altLang="lt-LT" b="1">
                <a:solidFill>
                  <a:srgbClr val="0070C0"/>
                </a:solidFill>
              </a:rPr>
              <a:t>2030 m. perkeliami į 2082 m. </a:t>
            </a:r>
            <a:endParaRPr lang="en-US" altLang="lt-LT" b="1">
              <a:solidFill>
                <a:srgbClr val="0070C0"/>
              </a:solidFill>
            </a:endParaRPr>
          </a:p>
        </p:txBody>
      </p:sp>
      <p:sp>
        <p:nvSpPr>
          <p:cNvPr id="91139" name="Content Placeholder 2"/>
          <p:cNvSpPr>
            <a:spLocks noGrp="1"/>
          </p:cNvSpPr>
          <p:nvPr>
            <p:ph idx="1"/>
          </p:nvPr>
        </p:nvSpPr>
        <p:spPr>
          <a:xfrm>
            <a:off x="334963" y="1125538"/>
            <a:ext cx="11664950" cy="5000625"/>
          </a:xfrm>
        </p:spPr>
        <p:txBody>
          <a:bodyPr/>
          <a:lstStyle/>
          <a:p>
            <a:r>
              <a:rPr lang="lt-LT" altLang="lt-LT" sz="2800"/>
              <a:t>COVID-19 pandemija, karas Ukrainoje ir kiti veiksniai apsunkino valstybių pastangas įgyvendinti darnaus vystymosi tikslus iki 2030 m., tačiau išryškino jų svarbą. </a:t>
            </a:r>
          </a:p>
          <a:p>
            <a:r>
              <a:rPr lang="lt-LT" altLang="lt-LT" sz="3600" b="1">
                <a:solidFill>
                  <a:srgbClr val="FF0000"/>
                </a:solidFill>
              </a:rPr>
              <a:t>Prognozuojama, kad darnaus vystymosi tikslai bus pasiekti tik po 50 metų, t. y. 2082-aisiais.</a:t>
            </a:r>
          </a:p>
          <a:p>
            <a:r>
              <a:rPr lang="lt-LT" altLang="lt-LT" sz="2800"/>
              <a:t>Kaip numato partnerystę pristatantis 17-asis DVT, į tikslų įgyvendinimą turėtų būti įtrauktos visos suinteresuotos šalys: valdžia, verslas, </a:t>
            </a:r>
            <a:r>
              <a:rPr lang="lt-LT" altLang="lt-LT" sz="2800">
                <a:solidFill>
                  <a:srgbClr val="0070C0"/>
                </a:solidFill>
              </a:rPr>
              <a:t>mokslo institucijos</a:t>
            </a:r>
            <a:r>
              <a:rPr lang="lt-LT" altLang="lt-LT" sz="2800"/>
              <a:t>, </a:t>
            </a:r>
            <a:r>
              <a:rPr lang="lt-LT" altLang="lt-LT" sz="2800">
                <a:solidFill>
                  <a:srgbClr val="0070C0"/>
                </a:solidFill>
              </a:rPr>
              <a:t>pilietinė visuomenė </a:t>
            </a:r>
            <a:r>
              <a:rPr lang="lt-LT" altLang="lt-LT" sz="2800"/>
              <a:t>ir vietos bendruomenės. </a:t>
            </a:r>
          </a:p>
          <a:p>
            <a:r>
              <a:rPr lang="lt-LT" altLang="lt-LT" sz="2800"/>
              <a:t>Valdžios institucijos ima suprasti, kad, siekiant tvarių pokyčių, partnerystė yra itin svarbi inovatyviems socialinio sektoriaus sprendimams. Vyriausybės, siekdamos tvaraus vystymosi tikslų, turėtų paspartinti suinteresuotų šalių bendradarbiavimą.</a:t>
            </a:r>
            <a:endParaRPr lang="en-US" altLang="lt-LT" sz="2800"/>
          </a:p>
        </p:txBody>
      </p:sp>
    </p:spTree>
    <p:extLst>
      <p:ext uri="{BB962C8B-B14F-4D97-AF65-F5344CB8AC3E}">
        <p14:creationId xmlns:p14="http://schemas.microsoft.com/office/powerpoint/2010/main" val="306798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43" y="2820988"/>
            <a:ext cx="4989513"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0978" y="4515454"/>
            <a:ext cx="3529572" cy="21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9431" y="196850"/>
            <a:ext cx="6491119" cy="452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1182" y="4143700"/>
            <a:ext cx="3296584" cy="247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185058" y="297762"/>
            <a:ext cx="5486400" cy="2444470"/>
          </a:xfrm>
        </p:spPr>
        <p:txBody>
          <a:bodyPr/>
          <a:lstStyle/>
          <a:p>
            <a:pPr marL="0" indent="0" algn="ctr">
              <a:buFont typeface="Arial" panose="020B0604020202020204" pitchFamily="34" charset="0"/>
              <a:buNone/>
            </a:pPr>
            <a:r>
              <a:rPr lang="lt-LT" altLang="en-US" sz="3600" b="1" dirty="0">
                <a:solidFill>
                  <a:srgbClr val="0070C0"/>
                </a:solidFill>
              </a:rPr>
              <a:t>Lietuvos pasiekimai</a:t>
            </a:r>
          </a:p>
          <a:p>
            <a:pPr marL="0" indent="0" algn="ctr">
              <a:buFont typeface="Arial" panose="020B0604020202020204" pitchFamily="34" charset="0"/>
              <a:buNone/>
            </a:pPr>
            <a:r>
              <a:rPr lang="lt-LT" altLang="en-US" sz="3600" b="1" dirty="0">
                <a:solidFill>
                  <a:srgbClr val="0070C0"/>
                </a:solidFill>
              </a:rPr>
              <a:t> Darnaus vystymosi tikslų programoje </a:t>
            </a:r>
          </a:p>
          <a:p>
            <a:pPr marL="0" indent="0" algn="ctr">
              <a:buFont typeface="Arial" panose="020B0604020202020204" pitchFamily="34" charset="0"/>
              <a:buNone/>
            </a:pPr>
            <a:r>
              <a:rPr lang="lt-LT" altLang="en-US" sz="2400" dirty="0">
                <a:solidFill>
                  <a:srgbClr val="0070C0"/>
                </a:solidFill>
              </a:rPr>
              <a:t>Pagal „Lietuvos statistiką“ </a:t>
            </a:r>
            <a:endParaRPr lang="en-US" altLang="en-US" sz="2400" dirty="0">
              <a:solidFill>
                <a:srgbClr val="0070C0"/>
              </a:solidFill>
            </a:endParaRPr>
          </a:p>
        </p:txBody>
      </p:sp>
      <p:sp>
        <p:nvSpPr>
          <p:cNvPr id="4" name="Title 3"/>
          <p:cNvSpPr>
            <a:spLocks noGrp="1"/>
          </p:cNvSpPr>
          <p:nvPr>
            <p:ph type="title"/>
          </p:nvPr>
        </p:nvSpPr>
        <p:spPr>
          <a:xfrm>
            <a:off x="2237591" y="-989704"/>
            <a:ext cx="9344809" cy="339283"/>
          </a:xfrm>
        </p:spPr>
        <p:txBody>
          <a:bodyPr/>
          <a:lstStyle/>
          <a:p>
            <a:endParaRPr lang="en-US" dirty="0"/>
          </a:p>
        </p:txBody>
      </p:sp>
    </p:spTree>
    <p:extLst>
      <p:ext uri="{BB962C8B-B14F-4D97-AF65-F5344CB8AC3E}">
        <p14:creationId xmlns:p14="http://schemas.microsoft.com/office/powerpoint/2010/main" val="2061098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endParaRPr lang="en-US" altLang="lt-LT"/>
          </a:p>
        </p:txBody>
      </p:sp>
      <p:pic>
        <p:nvPicPr>
          <p:cNvPr id="2" name="Content Placeholder 1"/>
          <p:cNvPicPr>
            <a:picLocks noGrp="1" noChangeAspect="1"/>
          </p:cNvPicPr>
          <p:nvPr>
            <p:ph idx="1"/>
          </p:nvPr>
        </p:nvPicPr>
        <p:blipFill>
          <a:blip r:embed="rId2"/>
          <a:stretch>
            <a:fillRect/>
          </a:stretch>
        </p:blipFill>
        <p:spPr>
          <a:xfrm>
            <a:off x="3537857" y="2057160"/>
            <a:ext cx="8534825" cy="4800840"/>
          </a:xfrm>
          <a:prstGeom prst="rect">
            <a:avLst/>
          </a:prstGeom>
        </p:spPr>
      </p:pic>
      <p:pic>
        <p:nvPicPr>
          <p:cNvPr id="109572" name="Picture 3"/>
          <p:cNvPicPr>
            <a:picLocks noChangeAspect="1"/>
          </p:cNvPicPr>
          <p:nvPr/>
        </p:nvPicPr>
        <p:blipFill>
          <a:blip r:embed="rId3">
            <a:extLst>
              <a:ext uri="{28A0092B-C50C-407E-A947-70E740481C1C}">
                <a14:useLocalDpi xmlns:a14="http://schemas.microsoft.com/office/drawing/2010/main" val="0"/>
              </a:ext>
            </a:extLst>
          </a:blip>
          <a:srcRect l="21060" t="45799" r="21947" b="12726"/>
          <a:stretch>
            <a:fillRect/>
          </a:stretch>
        </p:blipFill>
        <p:spPr bwMode="auto">
          <a:xfrm>
            <a:off x="0" y="0"/>
            <a:ext cx="8251371" cy="33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124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endParaRPr lang="en-US" altLang="lt-LT"/>
          </a:p>
        </p:txBody>
      </p:sp>
      <p:pic>
        <p:nvPicPr>
          <p:cNvPr id="2" name="Content Placeholder 1"/>
          <p:cNvPicPr>
            <a:picLocks noGrp="1" noChangeAspect="1"/>
          </p:cNvPicPr>
          <p:nvPr>
            <p:ph idx="1"/>
          </p:nvPr>
        </p:nvPicPr>
        <p:blipFill rotWithShape="1">
          <a:blip r:embed="rId2"/>
          <a:srcRect t="21271" b="5370"/>
          <a:stretch/>
        </p:blipFill>
        <p:spPr>
          <a:xfrm>
            <a:off x="4071258" y="3461657"/>
            <a:ext cx="8120742" cy="3526972"/>
          </a:xfrm>
          <a:prstGeom prst="rect">
            <a:avLst/>
          </a:prstGeom>
        </p:spPr>
      </p:pic>
      <p:pic>
        <p:nvPicPr>
          <p:cNvPr id="111620" name="Picture 3"/>
          <p:cNvPicPr>
            <a:picLocks noChangeAspect="1"/>
          </p:cNvPicPr>
          <p:nvPr/>
        </p:nvPicPr>
        <p:blipFill>
          <a:blip r:embed="rId3">
            <a:extLst>
              <a:ext uri="{28A0092B-C50C-407E-A947-70E740481C1C}">
                <a14:useLocalDpi xmlns:a14="http://schemas.microsoft.com/office/drawing/2010/main" val="0"/>
              </a:ext>
            </a:extLst>
          </a:blip>
          <a:srcRect l="21060" t="45799" r="21947" b="13251"/>
          <a:stretch>
            <a:fillRect/>
          </a:stretch>
        </p:blipFill>
        <p:spPr bwMode="auto">
          <a:xfrm>
            <a:off x="-108857" y="0"/>
            <a:ext cx="9159792" cy="370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567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endParaRPr lang="en-US" altLang="lt-LT"/>
          </a:p>
        </p:txBody>
      </p:sp>
      <p:pic>
        <p:nvPicPr>
          <p:cNvPr id="2" name="Content Placeholder 1"/>
          <p:cNvPicPr>
            <a:picLocks noGrp="1" noChangeAspect="1"/>
          </p:cNvPicPr>
          <p:nvPr>
            <p:ph idx="1"/>
          </p:nvPr>
        </p:nvPicPr>
        <p:blipFill rotWithShape="1">
          <a:blip r:embed="rId2"/>
          <a:srcRect t="21899" b="5808"/>
          <a:stretch/>
        </p:blipFill>
        <p:spPr>
          <a:xfrm>
            <a:off x="0" y="0"/>
            <a:ext cx="8940182" cy="3810000"/>
          </a:xfrm>
          <a:prstGeom prst="rect">
            <a:avLst/>
          </a:prstGeom>
        </p:spPr>
      </p:pic>
      <p:pic>
        <p:nvPicPr>
          <p:cNvPr id="3" name="Picture 2"/>
          <p:cNvPicPr>
            <a:picLocks noChangeAspect="1"/>
          </p:cNvPicPr>
          <p:nvPr/>
        </p:nvPicPr>
        <p:blipFill rotWithShape="1">
          <a:blip r:embed="rId3"/>
          <a:srcRect t="22845" b="3545"/>
          <a:stretch/>
        </p:blipFill>
        <p:spPr>
          <a:xfrm>
            <a:off x="3805255" y="3526971"/>
            <a:ext cx="8386746" cy="3472543"/>
          </a:xfrm>
          <a:prstGeom prst="rect">
            <a:avLst/>
          </a:prstGeom>
        </p:spPr>
      </p:pic>
    </p:spTree>
    <p:extLst>
      <p:ext uri="{BB962C8B-B14F-4D97-AF65-F5344CB8AC3E}">
        <p14:creationId xmlns:p14="http://schemas.microsoft.com/office/powerpoint/2010/main" val="863421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endParaRPr lang="en-US" altLang="lt-LT"/>
          </a:p>
        </p:txBody>
      </p:sp>
      <p:pic>
        <p:nvPicPr>
          <p:cNvPr id="2" name="Content Placeholder 1"/>
          <p:cNvPicPr>
            <a:picLocks noGrp="1" noChangeAspect="1"/>
          </p:cNvPicPr>
          <p:nvPr>
            <p:ph idx="1"/>
          </p:nvPr>
        </p:nvPicPr>
        <p:blipFill rotWithShape="1">
          <a:blip r:embed="rId2"/>
          <a:srcRect t="21069" b="7449"/>
          <a:stretch/>
        </p:blipFill>
        <p:spPr>
          <a:xfrm>
            <a:off x="3853541" y="3614058"/>
            <a:ext cx="8338459" cy="3352800"/>
          </a:xfrm>
          <a:prstGeom prst="rect">
            <a:avLst/>
          </a:prstGeom>
        </p:spPr>
      </p:pic>
      <p:pic>
        <p:nvPicPr>
          <p:cNvPr id="115716" name="Picture 3"/>
          <p:cNvPicPr>
            <a:picLocks noChangeAspect="1"/>
          </p:cNvPicPr>
          <p:nvPr/>
        </p:nvPicPr>
        <p:blipFill rotWithShape="1">
          <a:blip r:embed="rId3">
            <a:extLst>
              <a:ext uri="{28A0092B-C50C-407E-A947-70E740481C1C}">
                <a14:useLocalDpi xmlns:a14="http://schemas.microsoft.com/office/drawing/2010/main" val="0"/>
              </a:ext>
            </a:extLst>
          </a:blip>
          <a:srcRect l="21060" t="45798" r="21651" b="13787"/>
          <a:stretch/>
        </p:blipFill>
        <p:spPr bwMode="auto">
          <a:xfrm>
            <a:off x="0" y="1"/>
            <a:ext cx="9601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527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endParaRPr lang="en-US" altLang="lt-LT"/>
          </a:p>
        </p:txBody>
      </p:sp>
      <p:pic>
        <p:nvPicPr>
          <p:cNvPr id="2" name="Content Placeholder 1"/>
          <p:cNvPicPr>
            <a:picLocks noGrp="1" noChangeAspect="1"/>
          </p:cNvPicPr>
          <p:nvPr>
            <p:ph idx="1"/>
          </p:nvPr>
        </p:nvPicPr>
        <p:blipFill rotWithShape="1">
          <a:blip r:embed="rId2"/>
          <a:srcRect t="23756" b="4959"/>
          <a:stretch/>
        </p:blipFill>
        <p:spPr>
          <a:xfrm>
            <a:off x="3591859" y="3309256"/>
            <a:ext cx="8687226" cy="3483430"/>
          </a:xfrm>
          <a:prstGeom prst="rect">
            <a:avLst/>
          </a:prstGeom>
        </p:spPr>
      </p:pic>
      <p:pic>
        <p:nvPicPr>
          <p:cNvPr id="117764" name="Picture 3"/>
          <p:cNvPicPr>
            <a:picLocks noChangeAspect="1"/>
          </p:cNvPicPr>
          <p:nvPr/>
        </p:nvPicPr>
        <p:blipFill>
          <a:blip r:embed="rId3">
            <a:extLst>
              <a:ext uri="{28A0092B-C50C-407E-A947-70E740481C1C}">
                <a14:useLocalDpi xmlns:a14="http://schemas.microsoft.com/office/drawing/2010/main" val="0"/>
              </a:ext>
            </a:extLst>
          </a:blip>
          <a:srcRect l="21060" t="45799" r="21651" b="13251"/>
          <a:stretch>
            <a:fillRect/>
          </a:stretch>
        </p:blipFill>
        <p:spPr bwMode="auto">
          <a:xfrm>
            <a:off x="0" y="0"/>
            <a:ext cx="8850086" cy="355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447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92175"/>
          </a:xfrm>
        </p:spPr>
        <p:txBody>
          <a:bodyPr/>
          <a:lstStyle/>
          <a:p>
            <a:pPr algn="l">
              <a:defRPr/>
            </a:pPr>
            <a:r>
              <a:rPr lang="lt-LT" sz="4000" b="1" dirty="0">
                <a:solidFill>
                  <a:srgbClr val="0070C0"/>
                </a:solidFill>
                <a:latin typeface="+mn-lt"/>
              </a:rPr>
              <a:t>Nuo Tūkstantmečio vystymosi tikslų prie DVT</a:t>
            </a:r>
            <a:endParaRPr lang="en-US" sz="4000" b="1" dirty="0">
              <a:solidFill>
                <a:srgbClr val="0070C0"/>
              </a:solidFill>
              <a:latin typeface="+mn-lt"/>
            </a:endParaRPr>
          </a:p>
        </p:txBody>
      </p:sp>
      <p:sp>
        <p:nvSpPr>
          <p:cNvPr id="18435" name="Content Placeholder 2"/>
          <p:cNvSpPr>
            <a:spLocks noGrp="1"/>
          </p:cNvSpPr>
          <p:nvPr>
            <p:ph idx="1"/>
          </p:nvPr>
        </p:nvSpPr>
        <p:spPr/>
        <p:txBody>
          <a:bodyPr/>
          <a:lstStyle/>
          <a:p>
            <a:endParaRPr lang="en-US" altLang="en-US"/>
          </a:p>
        </p:txBody>
      </p:sp>
      <p:pic>
        <p:nvPicPr>
          <p:cNvPr id="18436" name="Picture 4"/>
          <p:cNvPicPr>
            <a:picLocks noChangeAspect="1"/>
          </p:cNvPicPr>
          <p:nvPr/>
        </p:nvPicPr>
        <p:blipFill>
          <a:blip r:embed="rId2">
            <a:extLst>
              <a:ext uri="{28A0092B-C50C-407E-A947-70E740481C1C}">
                <a14:useLocalDpi xmlns:a14="http://schemas.microsoft.com/office/drawing/2010/main" val="0"/>
              </a:ext>
            </a:extLst>
          </a:blip>
          <a:srcRect t="12500"/>
          <a:stretch>
            <a:fillRect/>
          </a:stretch>
        </p:blipFill>
        <p:spPr bwMode="auto">
          <a:xfrm>
            <a:off x="619125" y="1655763"/>
            <a:ext cx="52355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rved Right Arrow 5"/>
          <p:cNvSpPr/>
          <p:nvPr/>
        </p:nvSpPr>
        <p:spPr>
          <a:xfrm rot="17887368">
            <a:off x="3159919" y="3987007"/>
            <a:ext cx="1317625" cy="3621087"/>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843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3284538"/>
            <a:ext cx="5691187"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9963" y="1166813"/>
            <a:ext cx="3275012"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514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endParaRPr lang="en-US" altLang="lt-LT"/>
          </a:p>
        </p:txBody>
      </p:sp>
      <p:sp>
        <p:nvSpPr>
          <p:cNvPr id="119811" name="Content Placeholder 2"/>
          <p:cNvSpPr>
            <a:spLocks noGrp="1"/>
          </p:cNvSpPr>
          <p:nvPr>
            <p:ph idx="1"/>
          </p:nvPr>
        </p:nvSpPr>
        <p:spPr/>
        <p:txBody>
          <a:bodyPr/>
          <a:lstStyle/>
          <a:p>
            <a:endParaRPr lang="en-US" altLang="lt-LT" dirty="0"/>
          </a:p>
        </p:txBody>
      </p:sp>
      <p:pic>
        <p:nvPicPr>
          <p:cNvPr id="119812" name="Picture 3"/>
          <p:cNvPicPr>
            <a:picLocks noChangeAspect="1"/>
          </p:cNvPicPr>
          <p:nvPr/>
        </p:nvPicPr>
        <p:blipFill>
          <a:blip r:embed="rId2">
            <a:extLst>
              <a:ext uri="{28A0092B-C50C-407E-A947-70E740481C1C}">
                <a14:useLocalDpi xmlns:a14="http://schemas.microsoft.com/office/drawing/2010/main" val="0"/>
              </a:ext>
            </a:extLst>
          </a:blip>
          <a:srcRect l="20764" t="45799" r="21651" b="12726"/>
          <a:stretch>
            <a:fillRect/>
          </a:stretch>
        </p:blipFill>
        <p:spPr bwMode="auto">
          <a:xfrm>
            <a:off x="0" y="151152"/>
            <a:ext cx="9136598" cy="370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t="21587" b="6135"/>
          <a:stretch/>
        </p:blipFill>
        <p:spPr>
          <a:xfrm>
            <a:off x="3940629" y="3490127"/>
            <a:ext cx="8371113" cy="3403390"/>
          </a:xfrm>
          <a:prstGeom prst="rect">
            <a:avLst/>
          </a:prstGeom>
        </p:spPr>
      </p:pic>
    </p:spTree>
    <p:extLst>
      <p:ext uri="{BB962C8B-B14F-4D97-AF65-F5344CB8AC3E}">
        <p14:creationId xmlns:p14="http://schemas.microsoft.com/office/powerpoint/2010/main" val="3724909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endParaRPr lang="en-US" altLang="lt-LT"/>
          </a:p>
        </p:txBody>
      </p:sp>
      <p:pic>
        <p:nvPicPr>
          <p:cNvPr id="121860" name="Picture 3"/>
          <p:cNvPicPr>
            <a:picLocks noChangeAspect="1"/>
          </p:cNvPicPr>
          <p:nvPr/>
        </p:nvPicPr>
        <p:blipFill rotWithShape="1">
          <a:blip r:embed="rId2">
            <a:extLst>
              <a:ext uri="{28A0092B-C50C-407E-A947-70E740481C1C}">
                <a14:useLocalDpi xmlns:a14="http://schemas.microsoft.com/office/drawing/2010/main" val="0"/>
              </a:ext>
            </a:extLst>
          </a:blip>
          <a:srcRect l="21131" t="45557" r="21476" b="13135"/>
          <a:stretch/>
        </p:blipFill>
        <p:spPr bwMode="auto">
          <a:xfrm>
            <a:off x="-114301" y="0"/>
            <a:ext cx="9383786" cy="379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p:cNvPicPr>
            <a:picLocks noGrp="1" noChangeAspect="1"/>
          </p:cNvPicPr>
          <p:nvPr>
            <p:ph idx="1"/>
          </p:nvPr>
        </p:nvPicPr>
        <p:blipFill rotWithShape="1">
          <a:blip r:embed="rId3"/>
          <a:srcRect t="25126" b="4342"/>
          <a:stretch/>
        </p:blipFill>
        <p:spPr>
          <a:xfrm>
            <a:off x="3537431" y="3461657"/>
            <a:ext cx="8752540" cy="3472544"/>
          </a:xfrm>
          <a:prstGeom prst="rect">
            <a:avLst/>
          </a:prstGeom>
        </p:spPr>
      </p:pic>
    </p:spTree>
    <p:extLst>
      <p:ext uri="{BB962C8B-B14F-4D97-AF65-F5344CB8AC3E}">
        <p14:creationId xmlns:p14="http://schemas.microsoft.com/office/powerpoint/2010/main" val="154700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endParaRPr lang="en-US" altLang="lt-LT"/>
          </a:p>
        </p:txBody>
      </p:sp>
      <p:pic>
        <p:nvPicPr>
          <p:cNvPr id="123908" name="Picture 3"/>
          <p:cNvPicPr>
            <a:picLocks noChangeAspect="1"/>
          </p:cNvPicPr>
          <p:nvPr/>
        </p:nvPicPr>
        <p:blipFill rotWithShape="1">
          <a:blip r:embed="rId2">
            <a:extLst>
              <a:ext uri="{28A0092B-C50C-407E-A947-70E740481C1C}">
                <a14:useLocalDpi xmlns:a14="http://schemas.microsoft.com/office/drawing/2010/main" val="0"/>
              </a:ext>
            </a:extLst>
          </a:blip>
          <a:srcRect l="21060" t="45343" r="21947" b="13707"/>
          <a:stretch/>
        </p:blipFill>
        <p:spPr bwMode="auto">
          <a:xfrm>
            <a:off x="0" y="0"/>
            <a:ext cx="9668413" cy="39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p:cNvPicPr>
            <a:picLocks noGrp="1" noChangeAspect="1"/>
          </p:cNvPicPr>
          <p:nvPr>
            <p:ph idx="1"/>
          </p:nvPr>
        </p:nvPicPr>
        <p:blipFill rotWithShape="1">
          <a:blip r:embed="rId3"/>
          <a:srcRect t="24671" b="6523"/>
          <a:stretch/>
        </p:blipFill>
        <p:spPr>
          <a:xfrm>
            <a:off x="3342608" y="3411423"/>
            <a:ext cx="8849392" cy="3620748"/>
          </a:xfrm>
          <a:prstGeom prst="rect">
            <a:avLst/>
          </a:prstGeom>
        </p:spPr>
      </p:pic>
    </p:spTree>
    <p:extLst>
      <p:ext uri="{BB962C8B-B14F-4D97-AF65-F5344CB8AC3E}">
        <p14:creationId xmlns:p14="http://schemas.microsoft.com/office/powerpoint/2010/main" val="197211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4295" y="309283"/>
            <a:ext cx="10890325" cy="2197249"/>
          </a:xfrm>
        </p:spPr>
        <p:txBody>
          <a:bodyPr/>
          <a:lstStyle/>
          <a:p>
            <a:endParaRPr lang="en-US" dirty="0"/>
          </a:p>
        </p:txBody>
      </p:sp>
      <p:sp>
        <p:nvSpPr>
          <p:cNvPr id="4" name="Content Placeholder 3"/>
          <p:cNvSpPr>
            <a:spLocks noGrp="1"/>
          </p:cNvSpPr>
          <p:nvPr>
            <p:ph sz="half" idx="2"/>
          </p:nvPr>
        </p:nvSpPr>
        <p:spPr>
          <a:xfrm>
            <a:off x="534295" y="3076687"/>
            <a:ext cx="11048105" cy="3049477"/>
          </a:xfrm>
        </p:spPr>
        <p:txBody>
          <a:bodyPr/>
          <a:lstStyle/>
          <a:p>
            <a:endParaRPr lang="en-US" dirty="0"/>
          </a:p>
        </p:txBody>
      </p:sp>
      <p:pic>
        <p:nvPicPr>
          <p:cNvPr id="125956" name="Picture 3"/>
          <p:cNvPicPr>
            <a:picLocks noChangeAspect="1"/>
          </p:cNvPicPr>
          <p:nvPr/>
        </p:nvPicPr>
        <p:blipFill>
          <a:blip r:embed="rId2">
            <a:extLst>
              <a:ext uri="{28A0092B-C50C-407E-A947-70E740481C1C}">
                <a14:useLocalDpi xmlns:a14="http://schemas.microsoft.com/office/drawing/2010/main" val="0"/>
              </a:ext>
            </a:extLst>
          </a:blip>
          <a:srcRect l="21275" t="45967" r="22102" b="16234"/>
          <a:stretch>
            <a:fillRect/>
          </a:stretch>
        </p:blipFill>
        <p:spPr bwMode="auto">
          <a:xfrm>
            <a:off x="-38447" y="1547814"/>
            <a:ext cx="12193588"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13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endParaRPr lang="en-US" altLang="lt-LT"/>
          </a:p>
        </p:txBody>
      </p:sp>
      <p:pic>
        <p:nvPicPr>
          <p:cNvPr id="130052" name="Picture 3"/>
          <p:cNvPicPr>
            <a:picLocks noChangeAspect="1"/>
          </p:cNvPicPr>
          <p:nvPr/>
        </p:nvPicPr>
        <p:blipFill>
          <a:blip r:embed="rId2">
            <a:extLst>
              <a:ext uri="{28A0092B-C50C-407E-A947-70E740481C1C}">
                <a14:useLocalDpi xmlns:a14="http://schemas.microsoft.com/office/drawing/2010/main" val="0"/>
              </a:ext>
            </a:extLst>
          </a:blip>
          <a:srcRect l="32779" t="18900" r="19086" b="7602"/>
          <a:stretch>
            <a:fillRect/>
          </a:stretch>
        </p:blipFill>
        <p:spPr bwMode="auto">
          <a:xfrm>
            <a:off x="400050" y="0"/>
            <a:ext cx="7748854" cy="66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p:cNvPicPr>
            <a:picLocks noGrp="1" noChangeAspect="1"/>
          </p:cNvPicPr>
          <p:nvPr>
            <p:ph idx="1"/>
          </p:nvPr>
        </p:nvPicPr>
        <p:blipFill>
          <a:blip r:embed="rId3"/>
          <a:stretch>
            <a:fillRect/>
          </a:stretch>
        </p:blipFill>
        <p:spPr>
          <a:xfrm>
            <a:off x="400050" y="3485143"/>
            <a:ext cx="7214558" cy="3393963"/>
          </a:xfrm>
          <a:prstGeom prst="rect">
            <a:avLst/>
          </a:prstGeom>
        </p:spPr>
      </p:pic>
    </p:spTree>
    <p:extLst>
      <p:ext uri="{BB962C8B-B14F-4D97-AF65-F5344CB8AC3E}">
        <p14:creationId xmlns:p14="http://schemas.microsoft.com/office/powerpoint/2010/main" val="4172573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47688" y="138113"/>
            <a:ext cx="10690225" cy="549275"/>
          </a:xfrm>
        </p:spPr>
        <p:txBody>
          <a:bodyPr rtlCol="0">
            <a:normAutofit fontScale="90000"/>
          </a:bodyPr>
          <a:lstStyle/>
          <a:p>
            <a:pPr eaLnBrk="1" fontAlgn="auto" hangingPunct="1">
              <a:spcAft>
                <a:spcPts val="0"/>
              </a:spcAft>
              <a:defRPr/>
            </a:pPr>
            <a:r>
              <a:rPr lang="lt-LT" altLang="en-US" b="1" dirty="0">
                <a:solidFill>
                  <a:srgbClr val="0070C0"/>
                </a:solidFill>
                <a:latin typeface="+mn-lt"/>
              </a:rPr>
              <a:t>Darnaus vystymosi tikslai </a:t>
            </a:r>
            <a:endParaRPr lang="en-US" altLang="en-US" b="1" dirty="0">
              <a:solidFill>
                <a:srgbClr val="0070C0"/>
              </a:solidFill>
              <a:latin typeface="+mn-lt"/>
            </a:endParaRPr>
          </a:p>
        </p:txBody>
      </p:sp>
      <p:pic>
        <p:nvPicPr>
          <p:cNvPr id="27651" name="Content Placeholder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0150" y="825500"/>
            <a:ext cx="9815513" cy="4959350"/>
          </a:xfrm>
        </p:spPr>
      </p:pic>
      <p:sp>
        <p:nvSpPr>
          <p:cNvPr id="27652" name="TextBox 4"/>
          <p:cNvSpPr txBox="1">
            <a:spLocks noChangeArrowheads="1"/>
          </p:cNvSpPr>
          <p:nvPr/>
        </p:nvSpPr>
        <p:spPr bwMode="auto">
          <a:xfrm>
            <a:off x="838200" y="5943600"/>
            <a:ext cx="10974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en-US" sz="1600" b="1" dirty="0">
                <a:solidFill>
                  <a:srgbClr val="202122"/>
                </a:solidFill>
                <a:latin typeface="Arial" panose="020B0604020202020204" pitchFamily="34" charset="0"/>
              </a:rPr>
              <a:t>Darnaus vystymosi tikslai</a:t>
            </a:r>
            <a:r>
              <a:rPr lang="lt-LT" altLang="en-US" sz="1600" dirty="0">
                <a:solidFill>
                  <a:srgbClr val="202122"/>
                </a:solidFill>
                <a:latin typeface="Arial" panose="020B0604020202020204" pitchFamily="34" charset="0"/>
              </a:rPr>
              <a:t> (</a:t>
            </a:r>
            <a:r>
              <a:rPr lang="lt-LT" altLang="en-US" sz="1600" b="1" dirty="0">
                <a:solidFill>
                  <a:srgbClr val="202122"/>
                </a:solidFill>
                <a:latin typeface="Arial" panose="020B0604020202020204" pitchFamily="34" charset="0"/>
              </a:rPr>
              <a:t>DVT</a:t>
            </a:r>
            <a:r>
              <a:rPr lang="lt-LT" altLang="en-US" sz="1600" dirty="0">
                <a:solidFill>
                  <a:srgbClr val="202122"/>
                </a:solidFill>
                <a:latin typeface="Arial" panose="020B0604020202020204" pitchFamily="34" charset="0"/>
              </a:rPr>
              <a:t>) – tai siekių, susijusių su Žemės ir žmonijos ateitimi, rinkinys. Jį sudarė Jungtinės Tautos 2015 m. DVT programa bus vykdoma nuo 2015 m. iki 2030 m. Suformuluota 17 tikslų ir 169 konkrečių užduočių tiems tikslams pasiekti</a:t>
            </a:r>
            <a:endParaRPr lang="lt-LT" altLang="en-US" sz="1600" dirty="0"/>
          </a:p>
        </p:txBody>
      </p:sp>
    </p:spTree>
    <p:extLst>
      <p:ext uri="{BB962C8B-B14F-4D97-AF65-F5344CB8AC3E}">
        <p14:creationId xmlns:p14="http://schemas.microsoft.com/office/powerpoint/2010/main" val="366710844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ntraštė 1"/>
          <p:cNvSpPr>
            <a:spLocks noGrp="1"/>
          </p:cNvSpPr>
          <p:nvPr>
            <p:ph type="ctrTitle"/>
          </p:nvPr>
        </p:nvSpPr>
        <p:spPr>
          <a:xfrm>
            <a:off x="623888" y="0"/>
            <a:ext cx="11376025" cy="1470025"/>
          </a:xfrm>
        </p:spPr>
        <p:txBody>
          <a:bodyPr/>
          <a:lstStyle/>
          <a:p>
            <a:pPr algn="l" eaLnBrk="1" hangingPunct="1"/>
            <a:r>
              <a:rPr lang="lt-LT" altLang="lt-LT" sz="4000" b="1">
                <a:solidFill>
                  <a:srgbClr val="0070C0"/>
                </a:solidFill>
              </a:rPr>
              <a:t>Darnaus vystymosi komponentai / dimensijos</a:t>
            </a:r>
          </a:p>
        </p:txBody>
      </p:sp>
      <p:graphicFrame>
        <p:nvGraphicFramePr>
          <p:cNvPr id="3" name="Diagram 2"/>
          <p:cNvGraphicFramePr/>
          <p:nvPr/>
        </p:nvGraphicFramePr>
        <p:xfrm>
          <a:off x="2495600" y="62068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8" name="Rectangle 3"/>
          <p:cNvSpPr>
            <a:spLocks noChangeArrowheads="1"/>
          </p:cNvSpPr>
          <p:nvPr/>
        </p:nvSpPr>
        <p:spPr bwMode="auto">
          <a:xfrm>
            <a:off x="550863" y="1454150"/>
            <a:ext cx="5400675" cy="46482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lt-LT" altLang="lt-LT" b="1" dirty="0">
                <a:solidFill>
                  <a:schemeClr val="accent6">
                    <a:lumMod val="75000"/>
                  </a:schemeClr>
                </a:solidFill>
                <a:latin typeface="PoloWeb"/>
              </a:rPr>
              <a:t>Tvarumo trikampis:</a:t>
            </a:r>
            <a:br>
              <a:rPr lang="lt-LT" altLang="lt-LT" sz="2400" b="1" dirty="0">
                <a:solidFill>
                  <a:srgbClr val="212529"/>
                </a:solidFill>
                <a:latin typeface="PoloWeb"/>
              </a:rPr>
            </a:br>
            <a:endParaRPr lang="lt-LT" altLang="lt-LT" sz="2400" b="1" dirty="0">
              <a:solidFill>
                <a:srgbClr val="212529"/>
              </a:solidFill>
              <a:latin typeface="PoloWeb"/>
            </a:endParaRPr>
          </a:p>
          <a:p>
            <a:pPr>
              <a:spcBef>
                <a:spcPct val="0"/>
              </a:spcBef>
              <a:buFontTx/>
              <a:buNone/>
              <a:defRPr/>
            </a:pPr>
            <a:r>
              <a:rPr lang="lt-LT" altLang="lt-LT" sz="2400" dirty="0">
                <a:solidFill>
                  <a:srgbClr val="212529"/>
                </a:solidFill>
                <a:latin typeface="PoloWeb"/>
              </a:rPr>
              <a:t>tvarumo trikampio kampus formuoja aplinkos (ekologijos)ekologijos, ekonomikos ir visuomenės dimensijos. </a:t>
            </a:r>
          </a:p>
          <a:p>
            <a:pPr>
              <a:spcBef>
                <a:spcPct val="0"/>
              </a:spcBef>
              <a:buFontTx/>
              <a:buNone/>
              <a:defRPr/>
            </a:pPr>
            <a:endParaRPr lang="lt-LT" altLang="lt-LT" sz="2400" dirty="0">
              <a:solidFill>
                <a:srgbClr val="212529"/>
              </a:solidFill>
              <a:latin typeface="PoloWeb"/>
            </a:endParaRPr>
          </a:p>
          <a:p>
            <a:pPr>
              <a:spcBef>
                <a:spcPct val="0"/>
              </a:spcBef>
              <a:buFontTx/>
              <a:buNone/>
              <a:defRPr/>
            </a:pPr>
            <a:r>
              <a:rPr lang="lt-LT" altLang="lt-LT" sz="2400" dirty="0">
                <a:solidFill>
                  <a:srgbClr val="212529"/>
                </a:solidFill>
                <a:latin typeface="PoloWeb"/>
              </a:rPr>
              <a:t>Modeliu siekiama parodyti, kad siekiant tvarumo visada turi būti derinami ekonominiai, socialiniai ir ekologiniai klausimai. </a:t>
            </a:r>
          </a:p>
          <a:p>
            <a:pPr>
              <a:spcBef>
                <a:spcPct val="0"/>
              </a:spcBef>
              <a:buFontTx/>
              <a:buNone/>
              <a:defRPr/>
            </a:pPr>
            <a:endParaRPr lang="lt-LT" altLang="lt-LT" sz="2400" dirty="0">
              <a:solidFill>
                <a:srgbClr val="212529"/>
              </a:solidFill>
              <a:latin typeface="PoloWeb"/>
            </a:endParaRPr>
          </a:p>
        </p:txBody>
      </p:sp>
    </p:spTree>
    <p:extLst>
      <p:ext uri="{BB962C8B-B14F-4D97-AF65-F5344CB8AC3E}">
        <p14:creationId xmlns:p14="http://schemas.microsoft.com/office/powerpoint/2010/main" val="266217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Turinio vietos rezervavimo ženklas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72113" y="376238"/>
            <a:ext cx="6076950" cy="6105525"/>
          </a:xfrm>
        </p:spPr>
      </p:pic>
      <p:sp>
        <p:nvSpPr>
          <p:cNvPr id="11268" name="TextBox 5"/>
          <p:cNvSpPr txBox="1">
            <a:spLocks noChangeArrowheads="1"/>
          </p:cNvSpPr>
          <p:nvPr/>
        </p:nvSpPr>
        <p:spPr bwMode="auto">
          <a:xfrm>
            <a:off x="609600" y="1417638"/>
            <a:ext cx="4540250" cy="39703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lt-LT" altLang="lt-LT" sz="3600" dirty="0">
              <a:latin typeface="PoloWeb"/>
            </a:endParaRPr>
          </a:p>
          <a:p>
            <a:pPr>
              <a:defRPr/>
            </a:pPr>
            <a:r>
              <a:rPr lang="lt-LT" altLang="en-US" sz="3600" dirty="0">
                <a:latin typeface="+mn-lt"/>
              </a:rPr>
              <a:t>Naujausia darnaus vystymosi modelio koncepcija apima ir kultūros sferą, kuri tampa kertiniu akcentu. </a:t>
            </a:r>
          </a:p>
        </p:txBody>
      </p:sp>
    </p:spTree>
    <p:extLst>
      <p:ext uri="{BB962C8B-B14F-4D97-AF65-F5344CB8AC3E}">
        <p14:creationId xmlns:p14="http://schemas.microsoft.com/office/powerpoint/2010/main" val="1330467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52413"/>
            <a:ext cx="97536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4"/>
          <p:cNvGraphicFramePr>
            <a:graphicFrameLocks/>
          </p:cNvGraphicFramePr>
          <p:nvPr/>
        </p:nvGraphicFramePr>
        <p:xfrm>
          <a:off x="3863752" y="1196752"/>
          <a:ext cx="2088232" cy="625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4"/>
          <p:cNvGraphicFramePr>
            <a:graphicFrameLocks/>
          </p:cNvGraphicFramePr>
          <p:nvPr/>
        </p:nvGraphicFramePr>
        <p:xfrm>
          <a:off x="3215680" y="2350815"/>
          <a:ext cx="2088232" cy="4224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4"/>
          <p:cNvGraphicFramePr>
            <a:graphicFrameLocks/>
          </p:cNvGraphicFramePr>
          <p:nvPr/>
        </p:nvGraphicFramePr>
        <p:xfrm>
          <a:off x="1775520" y="3661457"/>
          <a:ext cx="2088232" cy="62592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3160272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altLang="en-US"/>
          </a:p>
        </p:txBody>
      </p:sp>
      <p:pic>
        <p:nvPicPr>
          <p:cNvPr id="4" name="uWtIZJ3EhGY"/>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89088" y="300038"/>
            <a:ext cx="9013825" cy="5072062"/>
          </a:xfrm>
        </p:spPr>
      </p:pic>
      <p:sp>
        <p:nvSpPr>
          <p:cNvPr id="28676" name="Rectangle 4"/>
          <p:cNvSpPr>
            <a:spLocks noChangeArrowheads="1"/>
          </p:cNvSpPr>
          <p:nvPr/>
        </p:nvSpPr>
        <p:spPr bwMode="auto">
          <a:xfrm>
            <a:off x="3575050" y="5805488"/>
            <a:ext cx="527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lt-LT" sz="1800">
                <a:solidFill>
                  <a:srgbClr val="0070C0"/>
                </a:solidFill>
                <a:latin typeface="Arial" panose="020B0604020202020204" pitchFamily="34" charset="0"/>
              </a:rPr>
              <a:t>https://www.youtube.com/watch?v=uWtIZJ3EhGY</a:t>
            </a:r>
          </a:p>
        </p:txBody>
      </p:sp>
    </p:spTree>
    <p:extLst>
      <p:ext uri="{BB962C8B-B14F-4D97-AF65-F5344CB8AC3E}">
        <p14:creationId xmlns:p14="http://schemas.microsoft.com/office/powerpoint/2010/main" val="2171004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7DD360A5AE058E48B608F8E82876A3B4" ma:contentTypeVersion="17" ma:contentTypeDescription="Kurkite naują dokumentą." ma:contentTypeScope="" ma:versionID="ba0ee4624a6ffe9f896c0b29d94c2dc3">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ba7e906b2aa2c1073a589d8ed2af9af8"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79FDCE-450F-4716-86AA-2133C03B1267}"/>
</file>

<file path=customXml/itemProps2.xml><?xml version="1.0" encoding="utf-8"?>
<ds:datastoreItem xmlns:ds="http://schemas.openxmlformats.org/officeDocument/2006/customXml" ds:itemID="{5DD1C1D6-5903-42F9-B02B-C85250684AA0}"/>
</file>

<file path=docProps/app.xml><?xml version="1.0" encoding="utf-8"?>
<Properties xmlns="http://schemas.openxmlformats.org/officeDocument/2006/extended-properties" xmlns:vt="http://schemas.openxmlformats.org/officeDocument/2006/docPropsVTypes">
  <TotalTime>230</TotalTime>
  <Words>3299</Words>
  <Application>Microsoft Office PowerPoint</Application>
  <PresentationFormat>Widescreen</PresentationFormat>
  <Paragraphs>176</Paragraphs>
  <Slides>44</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Calibri Light</vt:lpstr>
      <vt:lpstr>PoloWeb</vt:lpstr>
      <vt:lpstr>Roboto</vt:lpstr>
      <vt:lpstr>Segoe UI</vt:lpstr>
      <vt:lpstr>var(--h1_typography-font-family</vt:lpstr>
      <vt:lpstr>Office Theme</vt:lpstr>
      <vt:lpstr>Office tema</vt:lpstr>
      <vt:lpstr>PowerPoint Presentation</vt:lpstr>
      <vt:lpstr>PowerPoint Presentation</vt:lpstr>
      <vt:lpstr>Tūkstantmečio vystymosi tikslai 2000-2015</vt:lpstr>
      <vt:lpstr>Nuo Tūkstantmečio vystymosi tikslų prie DVT</vt:lpstr>
      <vt:lpstr>Darnaus vystymosi tikslai </vt:lpstr>
      <vt:lpstr>Darnaus vystymosi komponentai / dimensijos</vt:lpstr>
      <vt:lpstr>PowerPoint Presentation</vt:lpstr>
      <vt:lpstr>PowerPoint Presentation</vt:lpstr>
      <vt:lpstr>PowerPoint Presentation</vt:lpstr>
      <vt:lpstr>1 tikslas – sumažinti skurdą</vt:lpstr>
      <vt:lpstr>2 tikslas: sumažinti badą</vt:lpstr>
      <vt:lpstr>3 tikslas: gera sveikata ir gerovė</vt:lpstr>
      <vt:lpstr>4 tikslas: kokybiškas išsilavinimas</vt:lpstr>
      <vt:lpstr>Faktai ir skaičiai </vt:lpstr>
      <vt:lpstr>5 tikslas: lyčių lygybė</vt:lpstr>
      <vt:lpstr>6 tikslas: švarus vanduo ir higiena</vt:lpstr>
      <vt:lpstr>7 tikslas – prieinama ir švari energija </vt:lpstr>
      <vt:lpstr>8 tikslas – deramas darbas ir ekonomikos augimas </vt:lpstr>
      <vt:lpstr>9 tikslas – pramonė, inovacijos ir infrastruktūra </vt:lpstr>
      <vt:lpstr>10 tikslas – sumažinti nelygybę</vt:lpstr>
      <vt:lpstr>11 tikslas – darnūs miestai ir bendruomenės  </vt:lpstr>
      <vt:lpstr>PowerPoint Presentation</vt:lpstr>
      <vt:lpstr>Uždaviniai </vt:lpstr>
      <vt:lpstr>12 tikslas – atsakingas vartojimas ir gamyba  </vt:lpstr>
      <vt:lpstr>13 tikslas – sušvelninti klimato kaitos poveikį </vt:lpstr>
      <vt:lpstr>PowerPoint Presentation</vt:lpstr>
      <vt:lpstr>PowerPoint Presentation</vt:lpstr>
      <vt:lpstr>Uždaviniai </vt:lpstr>
      <vt:lpstr>14 tikslas – gyvybė vandenyse</vt:lpstr>
      <vt:lpstr>15 tikslas – gyvybė žemėje</vt:lpstr>
      <vt:lpstr>16 tikslas – skatinti taikią ir įtraukią visuomenę</vt:lpstr>
      <vt:lpstr>17 tikslas – partnerystė įgyvendinant tikslus </vt:lpstr>
      <vt:lpstr>2030 m. perkeliami į 2082 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Rytas</dc:creator>
  <cp:lastModifiedBy>Inga</cp:lastModifiedBy>
  <cp:revision>19</cp:revision>
  <dcterms:created xsi:type="dcterms:W3CDTF">2023-08-30T08:48:58Z</dcterms:created>
  <dcterms:modified xsi:type="dcterms:W3CDTF">2023-09-01T11:01:26Z</dcterms:modified>
</cp:coreProperties>
</file>