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8.xml" ContentType="application/vnd.openxmlformats-officedocument.presentationml.slide+xml"/>
  <Override PartName="/ppt/slides/slide5.xml" ContentType="application/vnd.openxmlformats-officedocument.presentationml.slide+xml"/>
  <Override PartName="/ppt/slides/slide17.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62" r:id="rId3"/>
    <p:sldId id="261" r:id="rId4"/>
    <p:sldId id="263" r:id="rId5"/>
    <p:sldId id="264" r:id="rId6"/>
    <p:sldId id="265" r:id="rId7"/>
    <p:sldId id="266" r:id="rId8"/>
    <p:sldId id="258" r:id="rId9"/>
    <p:sldId id="267" r:id="rId10"/>
    <p:sldId id="268" r:id="rId11"/>
    <p:sldId id="259" r:id="rId12"/>
    <p:sldId id="260" r:id="rId13"/>
    <p:sldId id="271" r:id="rId14"/>
    <p:sldId id="272" r:id="rId15"/>
    <p:sldId id="270" r:id="rId16"/>
    <p:sldId id="269"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87197" autoAdjust="0"/>
  </p:normalViewPr>
  <p:slideViewPr>
    <p:cSldViewPr snapToGrid="0">
      <p:cViewPr>
        <p:scale>
          <a:sx n="104" d="100"/>
          <a:sy n="104" d="100"/>
        </p:scale>
        <p:origin x="-108" y="-77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BD565D-D607-4E3B-9DE3-A5ADD8AA224B}" type="datetimeFigureOut">
              <a:rPr lang="lt-LT" smtClean="0"/>
              <a:t>2023-07-26</a:t>
            </a:fld>
            <a:endParaRPr lang="lt-LT"/>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FC2447-83BC-48AC-9BFE-F6EA461C6C09}" type="slidenum">
              <a:rPr lang="lt-LT" smtClean="0"/>
              <a:t>‹#›</a:t>
            </a:fld>
            <a:endParaRPr lang="lt-LT"/>
          </a:p>
        </p:txBody>
      </p:sp>
    </p:spTree>
    <p:extLst>
      <p:ext uri="{BB962C8B-B14F-4D97-AF65-F5344CB8AC3E}">
        <p14:creationId xmlns:p14="http://schemas.microsoft.com/office/powerpoint/2010/main" val="1976125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Prisimenama, ką mokiniai jau turėtų žinoti. Esant reikalui, paaiškinama, kad garsai būna aukšti ir žemi.</a:t>
            </a:r>
            <a:r>
              <a:rPr lang="lt-LT" baseline="0" dirty="0" smtClean="0"/>
              <a:t> </a:t>
            </a:r>
            <a:r>
              <a:rPr lang="lt-LT" dirty="0" smtClean="0"/>
              <a:t>Garso aukštis – tai garso požymis, kurį lemia virpesių skaičius per sekundę (dažnis). Vadinasi, garso aukštis priklauso nuo virpesių dažnio, nuo to, kiek oro virpesių per sekundę pasiekia ausų būgnelį. Aukštas garsas daugiau kartų per sekundę virpina orą negu žemas.</a:t>
            </a:r>
          </a:p>
          <a:p>
            <a:r>
              <a:rPr lang="lt-LT" sz="1200" kern="1200" dirty="0" smtClean="0">
                <a:solidFill>
                  <a:schemeClr val="tx1"/>
                </a:solidFill>
                <a:effectLst/>
                <a:latin typeface="+mn-lt"/>
                <a:ea typeface="+mn-ea"/>
                <a:cs typeface="+mn-cs"/>
              </a:rPr>
              <a:t>Rekomenduojama į išmanųjį telefoną įsidiegti dažnio generatoriaus programėlę (Frequency Genrator) ir keičiant dažnį (frequency),</a:t>
            </a:r>
            <a:r>
              <a:rPr lang="lt-LT" sz="1200" kern="1200" baseline="0" dirty="0" smtClean="0">
                <a:solidFill>
                  <a:schemeClr val="tx1"/>
                </a:solidFill>
                <a:effectLst/>
                <a:latin typeface="+mn-lt"/>
                <a:ea typeface="+mn-ea"/>
                <a:cs typeface="+mn-cs"/>
              </a:rPr>
              <a:t> palyginti aukšto ir žemo tono garsą.</a:t>
            </a:r>
          </a:p>
          <a:p>
            <a:r>
              <a:rPr lang="lt-LT" sz="1200" kern="1200" baseline="0" dirty="0" smtClean="0">
                <a:solidFill>
                  <a:schemeClr val="tx1"/>
                </a:solidFill>
                <a:effectLst/>
                <a:latin typeface="+mn-lt"/>
                <a:ea typeface="+mn-ea"/>
                <a:cs typeface="+mn-cs"/>
              </a:rPr>
              <a:t>Aptarti aukšto ir žemo tono garso šaltinius.</a:t>
            </a:r>
            <a:endParaRPr lang="lt-LT" sz="1200" kern="1200" dirty="0" smtClean="0">
              <a:solidFill>
                <a:schemeClr val="tx1"/>
              </a:solidFill>
              <a:effectLst/>
              <a:latin typeface="+mn-lt"/>
              <a:ea typeface="+mn-ea"/>
              <a:cs typeface="+mn-cs"/>
            </a:endParaRPr>
          </a:p>
          <a:p>
            <a:endParaRPr lang="lt-LT" dirty="0"/>
          </a:p>
        </p:txBody>
      </p:sp>
      <p:sp>
        <p:nvSpPr>
          <p:cNvPr id="4" name="Slide Number Placeholder 3"/>
          <p:cNvSpPr>
            <a:spLocks noGrp="1"/>
          </p:cNvSpPr>
          <p:nvPr>
            <p:ph type="sldNum" sz="quarter" idx="10"/>
          </p:nvPr>
        </p:nvSpPr>
        <p:spPr/>
        <p:txBody>
          <a:bodyPr/>
          <a:lstStyle/>
          <a:p>
            <a:fld id="{00FC2447-83BC-48AC-9BFE-F6EA461C6C09}" type="slidenum">
              <a:rPr lang="lt-LT" smtClean="0"/>
              <a:t>2</a:t>
            </a:fld>
            <a:endParaRPr lang="lt-LT"/>
          </a:p>
        </p:txBody>
      </p:sp>
    </p:spTree>
    <p:extLst>
      <p:ext uri="{BB962C8B-B14F-4D97-AF65-F5344CB8AC3E}">
        <p14:creationId xmlns:p14="http://schemas.microsoft.com/office/powerpoint/2010/main" val="3033731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Mokiniams užduodamas klausimas ir leidžiama pagalvoti ir padiskutuoti.</a:t>
            </a:r>
            <a:r>
              <a:rPr lang="lt-LT" baseline="0" dirty="0" smtClean="0"/>
              <a:t> </a:t>
            </a:r>
            <a:r>
              <a:rPr lang="lt-LT" dirty="0" smtClean="0"/>
              <a:t>Apibendrinant atsakymus ir diskusijas, spustelėjus pelyte, parodomas atsakymas.</a:t>
            </a:r>
          </a:p>
          <a:p>
            <a:endParaRPr lang="lt-LT" dirty="0"/>
          </a:p>
        </p:txBody>
      </p:sp>
      <p:sp>
        <p:nvSpPr>
          <p:cNvPr id="4" name="Slide Number Placeholder 3"/>
          <p:cNvSpPr>
            <a:spLocks noGrp="1"/>
          </p:cNvSpPr>
          <p:nvPr>
            <p:ph type="sldNum" sz="quarter" idx="10"/>
          </p:nvPr>
        </p:nvSpPr>
        <p:spPr/>
        <p:txBody>
          <a:bodyPr/>
          <a:lstStyle/>
          <a:p>
            <a:fld id="{00FC2447-83BC-48AC-9BFE-F6EA461C6C09}" type="slidenum">
              <a:rPr lang="lt-LT" smtClean="0"/>
              <a:t>11</a:t>
            </a:fld>
            <a:endParaRPr lang="lt-LT"/>
          </a:p>
        </p:txBody>
      </p:sp>
    </p:spTree>
    <p:extLst>
      <p:ext uri="{BB962C8B-B14F-4D97-AF65-F5344CB8AC3E}">
        <p14:creationId xmlns:p14="http://schemas.microsoft.com/office/powerpoint/2010/main" val="3195567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Apibendrinant šį pamokos etapą, akcentuojami</a:t>
            </a:r>
            <a:r>
              <a:rPr lang="lt-LT" baseline="0" dirty="0" smtClean="0"/>
              <a:t> svarbiausi teiginiai. Jei mokiniams kyla klausimų, grįžtama atgal.</a:t>
            </a:r>
            <a:endParaRPr lang="lt-LT" dirty="0"/>
          </a:p>
        </p:txBody>
      </p:sp>
      <p:sp>
        <p:nvSpPr>
          <p:cNvPr id="4" name="Slide Number Placeholder 3"/>
          <p:cNvSpPr>
            <a:spLocks noGrp="1"/>
          </p:cNvSpPr>
          <p:nvPr>
            <p:ph type="sldNum" sz="quarter" idx="10"/>
          </p:nvPr>
        </p:nvSpPr>
        <p:spPr/>
        <p:txBody>
          <a:bodyPr/>
          <a:lstStyle/>
          <a:p>
            <a:fld id="{00FC2447-83BC-48AC-9BFE-F6EA461C6C09}" type="slidenum">
              <a:rPr lang="lt-LT" smtClean="0"/>
              <a:t>12</a:t>
            </a:fld>
            <a:endParaRPr lang="lt-LT"/>
          </a:p>
        </p:txBody>
      </p:sp>
    </p:spTree>
    <p:extLst>
      <p:ext uri="{BB962C8B-B14F-4D97-AF65-F5344CB8AC3E}">
        <p14:creationId xmlns:p14="http://schemas.microsoft.com/office/powerpoint/2010/main" val="2768177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Prisimenama, kad garsas būna girdimas ir negirdimas. Aptariama, kad Doplerio reiškinys būdingas ne tik girdimam garsui. Aptariama kaip orientojasi delfinai ir</a:t>
            </a:r>
            <a:r>
              <a:rPr lang="lt-LT" baseline="0" dirty="0" smtClean="0"/>
              <a:t> šikšnosparniai, kaip jie „mato“ ar objektas artėja ar tolsta. Aptariama, kur žmogus pritaikė gamtos patirtį (echolokacija).</a:t>
            </a:r>
            <a:endParaRPr lang="lt-LT" dirty="0"/>
          </a:p>
        </p:txBody>
      </p:sp>
      <p:sp>
        <p:nvSpPr>
          <p:cNvPr id="4" name="Slide Number Placeholder 3"/>
          <p:cNvSpPr>
            <a:spLocks noGrp="1"/>
          </p:cNvSpPr>
          <p:nvPr>
            <p:ph type="sldNum" sz="quarter" idx="10"/>
          </p:nvPr>
        </p:nvSpPr>
        <p:spPr/>
        <p:txBody>
          <a:bodyPr/>
          <a:lstStyle/>
          <a:p>
            <a:fld id="{00FC2447-83BC-48AC-9BFE-F6EA461C6C09}" type="slidenum">
              <a:rPr lang="lt-LT" smtClean="0"/>
              <a:t>13</a:t>
            </a:fld>
            <a:endParaRPr lang="lt-LT"/>
          </a:p>
        </p:txBody>
      </p:sp>
    </p:spTree>
    <p:extLst>
      <p:ext uri="{BB962C8B-B14F-4D97-AF65-F5344CB8AC3E}">
        <p14:creationId xmlns:p14="http://schemas.microsoft.com/office/powerpoint/2010/main" val="2163214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Vėl pakartojamas Doplerio reiškinys,</a:t>
            </a:r>
            <a:r>
              <a:rPr lang="lt-LT" baseline="0" dirty="0" smtClean="0"/>
              <a:t> kad s</a:t>
            </a:r>
            <a:r>
              <a:rPr lang="lt-LT" dirty="0" smtClean="0"/>
              <a:t>umažėjęs dažnis reiškia, kad objektas tolsta;</a:t>
            </a:r>
          </a:p>
          <a:p>
            <a:r>
              <a:rPr lang="lt-LT" dirty="0" smtClean="0"/>
              <a:t>Padidėjęs dažnis reiškia, kad objektas artėja.</a:t>
            </a:r>
          </a:p>
          <a:p>
            <a:endParaRPr lang="lt-LT" dirty="0"/>
          </a:p>
        </p:txBody>
      </p:sp>
      <p:sp>
        <p:nvSpPr>
          <p:cNvPr id="4" name="Slide Number Placeholder 3"/>
          <p:cNvSpPr>
            <a:spLocks noGrp="1"/>
          </p:cNvSpPr>
          <p:nvPr>
            <p:ph type="sldNum" sz="quarter" idx="10"/>
          </p:nvPr>
        </p:nvSpPr>
        <p:spPr/>
        <p:txBody>
          <a:bodyPr/>
          <a:lstStyle/>
          <a:p>
            <a:fld id="{00FC2447-83BC-48AC-9BFE-F6EA461C6C09}" type="slidenum">
              <a:rPr lang="lt-LT" smtClean="0"/>
              <a:t>14</a:t>
            </a:fld>
            <a:endParaRPr lang="lt-LT"/>
          </a:p>
        </p:txBody>
      </p:sp>
    </p:spTree>
    <p:extLst>
      <p:ext uri="{BB962C8B-B14F-4D97-AF65-F5344CB8AC3E}">
        <p14:creationId xmlns:p14="http://schemas.microsoft.com/office/powerpoint/2010/main" val="2186911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lt-LT" dirty="0" smtClean="0"/>
              <a:t>Aptariama, kad Doplerio reiškinys būdingas ne tik garso (ultragarso) bangoms. Aptariama kaip greitį „pamatuoja“ greičio matuokliai. </a:t>
            </a:r>
            <a:r>
              <a:rPr lang="lt-LT" sz="1200" b="0" dirty="0" smtClean="0">
                <a:solidFill>
                  <a:schemeClr val="accent1">
                    <a:lumMod val="50000"/>
                  </a:schemeClr>
                </a:solidFill>
              </a:rPr>
              <a:t>Sumažėjęs dažnis reiškia, kad objektas tolsta;</a:t>
            </a:r>
          </a:p>
          <a:p>
            <a:pPr marL="0" indent="0">
              <a:buFont typeface="Arial" panose="020B0604020202020204" pitchFamily="34" charset="0"/>
              <a:buNone/>
            </a:pPr>
            <a:r>
              <a:rPr lang="lt-LT" sz="1200" b="0" dirty="0" smtClean="0">
                <a:solidFill>
                  <a:schemeClr val="accent1">
                    <a:lumMod val="50000"/>
                  </a:schemeClr>
                </a:solidFill>
              </a:rPr>
              <a:t>Padidėjęs dažnis reiškia, kad objektas artėja</a:t>
            </a:r>
            <a:r>
              <a:rPr lang="lt-LT" sz="1200" b="0" baseline="0" dirty="0" smtClean="0">
                <a:solidFill>
                  <a:schemeClr val="accent1">
                    <a:lumMod val="50000"/>
                  </a:schemeClr>
                </a:solidFill>
              </a:rPr>
              <a:t>. Pamatavus kiek pasikeičia dažnis, galima paskaičiuoti automobilio greitį.</a:t>
            </a:r>
            <a:endParaRPr lang="lt-LT" sz="1200" b="0" dirty="0" smtClean="0">
              <a:solidFill>
                <a:schemeClr val="accent1">
                  <a:lumMod val="50000"/>
                </a:schemeClr>
              </a:solidFill>
            </a:endParaRPr>
          </a:p>
          <a:p>
            <a:endParaRPr lang="lt-LT" dirty="0"/>
          </a:p>
        </p:txBody>
      </p:sp>
      <p:sp>
        <p:nvSpPr>
          <p:cNvPr id="4" name="Slide Number Placeholder 3"/>
          <p:cNvSpPr>
            <a:spLocks noGrp="1"/>
          </p:cNvSpPr>
          <p:nvPr>
            <p:ph type="sldNum" sz="quarter" idx="10"/>
          </p:nvPr>
        </p:nvSpPr>
        <p:spPr/>
        <p:txBody>
          <a:bodyPr/>
          <a:lstStyle/>
          <a:p>
            <a:fld id="{00FC2447-83BC-48AC-9BFE-F6EA461C6C09}" type="slidenum">
              <a:rPr lang="lt-LT" smtClean="0"/>
              <a:t>15</a:t>
            </a:fld>
            <a:endParaRPr lang="lt-LT"/>
          </a:p>
        </p:txBody>
      </p:sp>
    </p:spTree>
    <p:extLst>
      <p:ext uri="{BB962C8B-B14F-4D97-AF65-F5344CB8AC3E}">
        <p14:creationId xmlns:p14="http://schemas.microsoft.com/office/powerpoint/2010/main" val="2273029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Atliekamas tiriamasis</a:t>
            </a:r>
            <a:r>
              <a:rPr lang="lt-LT" baseline="0" dirty="0" smtClean="0"/>
              <a:t> darbas. Tiriamojo darbo aprašas pridėtas papildomam dokumente.</a:t>
            </a:r>
            <a:endParaRPr lang="lt-LT" dirty="0"/>
          </a:p>
        </p:txBody>
      </p:sp>
      <p:sp>
        <p:nvSpPr>
          <p:cNvPr id="4" name="Slide Number Placeholder 3"/>
          <p:cNvSpPr>
            <a:spLocks noGrp="1"/>
          </p:cNvSpPr>
          <p:nvPr>
            <p:ph type="sldNum" sz="quarter" idx="10"/>
          </p:nvPr>
        </p:nvSpPr>
        <p:spPr/>
        <p:txBody>
          <a:bodyPr/>
          <a:lstStyle/>
          <a:p>
            <a:fld id="{00FC2447-83BC-48AC-9BFE-F6EA461C6C09}" type="slidenum">
              <a:rPr lang="lt-LT" smtClean="0"/>
              <a:t>16</a:t>
            </a:fld>
            <a:endParaRPr lang="lt-LT"/>
          </a:p>
        </p:txBody>
      </p:sp>
    </p:spTree>
    <p:extLst>
      <p:ext uri="{BB962C8B-B14F-4D97-AF65-F5344CB8AC3E}">
        <p14:creationId xmlns:p14="http://schemas.microsoft.com/office/powerpoint/2010/main" val="3452546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Užduočių lapai pateikti papildomam dokumente.</a:t>
            </a:r>
          </a:p>
          <a:p>
            <a:r>
              <a:rPr lang="lt-LT" dirty="0" smtClean="0"/>
              <a:t>Yra atskiras dokumentas</a:t>
            </a:r>
            <a:r>
              <a:rPr lang="lt-LT" baseline="0" dirty="0" smtClean="0"/>
              <a:t> su užduočių atsakymais.</a:t>
            </a:r>
            <a:endParaRPr lang="lt-LT" dirty="0"/>
          </a:p>
        </p:txBody>
      </p:sp>
      <p:sp>
        <p:nvSpPr>
          <p:cNvPr id="4" name="Slide Number Placeholder 3"/>
          <p:cNvSpPr>
            <a:spLocks noGrp="1"/>
          </p:cNvSpPr>
          <p:nvPr>
            <p:ph type="sldNum" sz="quarter" idx="10"/>
          </p:nvPr>
        </p:nvSpPr>
        <p:spPr/>
        <p:txBody>
          <a:bodyPr/>
          <a:lstStyle/>
          <a:p>
            <a:fld id="{00FC2447-83BC-48AC-9BFE-F6EA461C6C09}" type="slidenum">
              <a:rPr lang="lt-LT" smtClean="0"/>
              <a:t>17</a:t>
            </a:fld>
            <a:endParaRPr lang="lt-LT"/>
          </a:p>
        </p:txBody>
      </p:sp>
    </p:spTree>
    <p:extLst>
      <p:ext uri="{BB962C8B-B14F-4D97-AF65-F5344CB8AC3E}">
        <p14:creationId xmlns:p14="http://schemas.microsoft.com/office/powerpoint/2010/main" val="429639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dirty="0" smtClean="0"/>
              <a:t>30</a:t>
            </a:r>
            <a:r>
              <a:rPr lang="en-US" baseline="0" dirty="0" smtClean="0"/>
              <a:t> </a:t>
            </a:r>
            <a:r>
              <a:rPr lang="en-US" dirty="0" smtClean="0"/>
              <a:t>% </a:t>
            </a:r>
            <a:r>
              <a:rPr lang="en-US" dirty="0" err="1" smtClean="0"/>
              <a:t>su</a:t>
            </a:r>
            <a:r>
              <a:rPr lang="en-US" dirty="0" smtClean="0"/>
              <a:t> </a:t>
            </a:r>
            <a:r>
              <a:rPr lang="en-US" dirty="0" err="1" smtClean="0"/>
              <a:t>mokiniais</a:t>
            </a:r>
            <a:r>
              <a:rPr lang="en-US" dirty="0" smtClean="0"/>
              <a:t> </a:t>
            </a:r>
            <a:r>
              <a:rPr lang="en-US" dirty="0" err="1" smtClean="0"/>
              <a:t>galima</a:t>
            </a:r>
            <a:r>
              <a:rPr lang="en-US" dirty="0" smtClean="0"/>
              <a:t> </a:t>
            </a:r>
            <a:r>
              <a:rPr lang="en-US" dirty="0" err="1" smtClean="0"/>
              <a:t>aptarti</a:t>
            </a:r>
            <a:r>
              <a:rPr lang="en-US" dirty="0" smtClean="0"/>
              <a:t> </a:t>
            </a:r>
            <a:r>
              <a:rPr lang="lt-LT" dirty="0" smtClean="0"/>
              <a:t>viršgarsinius lėktuvus, </a:t>
            </a:r>
            <a:r>
              <a:rPr lang="lt-LT" sz="1200" b="0" i="0" kern="1200" dirty="0" smtClean="0">
                <a:solidFill>
                  <a:schemeClr val="tx1"/>
                </a:solidFill>
                <a:effectLst/>
                <a:latin typeface="+mn-lt"/>
                <a:ea typeface="+mn-ea"/>
                <a:cs typeface="+mn-cs"/>
              </a:rPr>
              <a:t>smūginę bangą.</a:t>
            </a:r>
          </a:p>
        </p:txBody>
      </p:sp>
      <p:sp>
        <p:nvSpPr>
          <p:cNvPr id="4" name="Slide Number Placeholder 3"/>
          <p:cNvSpPr>
            <a:spLocks noGrp="1"/>
          </p:cNvSpPr>
          <p:nvPr>
            <p:ph type="sldNum" sz="quarter" idx="10"/>
          </p:nvPr>
        </p:nvSpPr>
        <p:spPr/>
        <p:txBody>
          <a:bodyPr/>
          <a:lstStyle/>
          <a:p>
            <a:fld id="{00FC2447-83BC-48AC-9BFE-F6EA461C6C09}" type="slidenum">
              <a:rPr lang="lt-LT" smtClean="0"/>
              <a:t>18</a:t>
            </a:fld>
            <a:endParaRPr lang="lt-LT"/>
          </a:p>
        </p:txBody>
      </p:sp>
    </p:spTree>
    <p:extLst>
      <p:ext uri="{BB962C8B-B14F-4D97-AF65-F5344CB8AC3E}">
        <p14:creationId xmlns:p14="http://schemas.microsoft.com/office/powerpoint/2010/main" val="324272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dirty="0" smtClean="0"/>
              <a:t>Aptariamas garso bangos vaizdavimas ir įprasta situacija, kai garso šaltinis ir stebėtojas stovi vietoje. </a:t>
            </a:r>
            <a:r>
              <a:rPr lang="lt-LT" sz="1200" dirty="0" smtClean="0">
                <a:solidFill>
                  <a:schemeClr val="accent1">
                    <a:lumMod val="50000"/>
                  </a:schemeClr>
                </a:solidFill>
              </a:rPr>
              <a:t>Jei garso šaltinis stovi vietoje – tai visi stovintys stebėtojai girdi vienodo tono aukščio garsą. </a:t>
            </a:r>
          </a:p>
          <a:p>
            <a:endParaRPr lang="lt-LT" dirty="0"/>
          </a:p>
        </p:txBody>
      </p:sp>
      <p:sp>
        <p:nvSpPr>
          <p:cNvPr id="4" name="Slide Number Placeholder 3"/>
          <p:cNvSpPr>
            <a:spLocks noGrp="1"/>
          </p:cNvSpPr>
          <p:nvPr>
            <p:ph type="sldNum" sz="quarter" idx="10"/>
          </p:nvPr>
        </p:nvSpPr>
        <p:spPr/>
        <p:txBody>
          <a:bodyPr/>
          <a:lstStyle/>
          <a:p>
            <a:fld id="{00FC2447-83BC-48AC-9BFE-F6EA461C6C09}" type="slidenum">
              <a:rPr lang="lt-LT" smtClean="0"/>
              <a:t>3</a:t>
            </a:fld>
            <a:endParaRPr lang="lt-LT"/>
          </a:p>
        </p:txBody>
      </p:sp>
    </p:spTree>
    <p:extLst>
      <p:ext uri="{BB962C8B-B14F-4D97-AF65-F5344CB8AC3E}">
        <p14:creationId xmlns:p14="http://schemas.microsoft.com/office/powerpoint/2010/main" val="1054909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Aptariama, kas nutinka, kai g</a:t>
            </a:r>
            <a:r>
              <a:rPr lang="pt-BR" dirty="0" smtClean="0"/>
              <a:t>arso šaltinis juda link stebėtojo</a:t>
            </a:r>
            <a:r>
              <a:rPr lang="lt-LT" dirty="0" smtClean="0"/>
              <a:t>:</a:t>
            </a:r>
            <a:r>
              <a:rPr lang="lt-LT" baseline="0" dirty="0" smtClean="0"/>
              <a:t> </a:t>
            </a:r>
            <a:r>
              <a:rPr lang="lt-LT" sz="1200" dirty="0" smtClean="0">
                <a:solidFill>
                  <a:schemeClr val="accent1">
                    <a:lumMod val="50000"/>
                  </a:schemeClr>
                </a:solidFill>
              </a:rPr>
              <a:t>garso šaltinis vejasi garso bangą, bangos ilgis mažėja, o dažnis didėja. Vadinasi, jei automobilis juda link stebėtojo – tai tono aukštis didėja.</a:t>
            </a:r>
            <a:endParaRPr lang="lt-LT" dirty="0"/>
          </a:p>
        </p:txBody>
      </p:sp>
      <p:sp>
        <p:nvSpPr>
          <p:cNvPr id="4" name="Slide Number Placeholder 3"/>
          <p:cNvSpPr>
            <a:spLocks noGrp="1"/>
          </p:cNvSpPr>
          <p:nvPr>
            <p:ph type="sldNum" sz="quarter" idx="10"/>
          </p:nvPr>
        </p:nvSpPr>
        <p:spPr/>
        <p:txBody>
          <a:bodyPr/>
          <a:lstStyle/>
          <a:p>
            <a:fld id="{00FC2447-83BC-48AC-9BFE-F6EA461C6C09}" type="slidenum">
              <a:rPr lang="lt-LT" smtClean="0"/>
              <a:t>4</a:t>
            </a:fld>
            <a:endParaRPr lang="lt-LT"/>
          </a:p>
        </p:txBody>
      </p:sp>
    </p:spTree>
    <p:extLst>
      <p:ext uri="{BB962C8B-B14F-4D97-AF65-F5344CB8AC3E}">
        <p14:creationId xmlns:p14="http://schemas.microsoft.com/office/powerpoint/2010/main" val="2589215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200" dirty="0" smtClean="0">
                <a:solidFill>
                  <a:schemeClr val="accent1">
                    <a:lumMod val="50000"/>
                  </a:schemeClr>
                </a:solidFill>
              </a:rPr>
              <a:t>Mokiniams užduodamas klausimas ir leidžiama pagalvoti ir padiskutuoti, kas bus,</a:t>
            </a:r>
            <a:r>
              <a:rPr lang="lt-LT" sz="1200" baseline="0" dirty="0" smtClean="0">
                <a:solidFill>
                  <a:schemeClr val="accent1">
                    <a:lumMod val="50000"/>
                  </a:schemeClr>
                </a:solidFill>
              </a:rPr>
              <a:t> jei garso šaltinis stovės, o stebėtojas judės link šaltinio. Apibendrinant atsakymus ir diskusijas, spustelėjus pelyte, parodomas atsakymo paveiksliukas ir pakomentuojama, kad t</a:t>
            </a:r>
            <a:r>
              <a:rPr lang="lt-LT" sz="1200" dirty="0" smtClean="0">
                <a:solidFill>
                  <a:schemeClr val="accent1">
                    <a:lumMod val="50000"/>
                  </a:schemeClr>
                </a:solidFill>
              </a:rPr>
              <a:t>ono aukštis didėja: stebėtojas „pasitinka“ garso bangą, bangos ilgis mažėja, o dažnis didėja. </a:t>
            </a:r>
          </a:p>
          <a:p>
            <a:endParaRPr lang="lt-LT" dirty="0"/>
          </a:p>
        </p:txBody>
      </p:sp>
      <p:sp>
        <p:nvSpPr>
          <p:cNvPr id="4" name="Slide Number Placeholder 3"/>
          <p:cNvSpPr>
            <a:spLocks noGrp="1"/>
          </p:cNvSpPr>
          <p:nvPr>
            <p:ph type="sldNum" sz="quarter" idx="10"/>
          </p:nvPr>
        </p:nvSpPr>
        <p:spPr/>
        <p:txBody>
          <a:bodyPr/>
          <a:lstStyle/>
          <a:p>
            <a:fld id="{00FC2447-83BC-48AC-9BFE-F6EA461C6C09}" type="slidenum">
              <a:rPr lang="lt-LT" smtClean="0"/>
              <a:t>5</a:t>
            </a:fld>
            <a:endParaRPr lang="lt-LT"/>
          </a:p>
        </p:txBody>
      </p:sp>
    </p:spTree>
    <p:extLst>
      <p:ext uri="{BB962C8B-B14F-4D97-AF65-F5344CB8AC3E}">
        <p14:creationId xmlns:p14="http://schemas.microsoft.com/office/powerpoint/2010/main" val="1433955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Aptariama, kas nutinka, kai garso šaltinis juda nuo stebėtojo: </a:t>
            </a:r>
            <a:r>
              <a:rPr lang="lt-LT" sz="1200" dirty="0" smtClean="0">
                <a:solidFill>
                  <a:schemeClr val="accent1">
                    <a:lumMod val="50000"/>
                  </a:schemeClr>
                </a:solidFill>
              </a:rPr>
              <a:t>garso šaltinis pabėga nuo garso bangos, bangos ilgis didėja, o dažnis mažėja</a:t>
            </a:r>
            <a:r>
              <a:rPr lang="lt-LT" dirty="0" smtClean="0"/>
              <a:t>. Vadinasi, jei automobilis juda nuo stebėtojo – tai tono aukštis žemėja.</a:t>
            </a:r>
          </a:p>
          <a:p>
            <a:endParaRPr lang="lt-LT" dirty="0"/>
          </a:p>
        </p:txBody>
      </p:sp>
      <p:sp>
        <p:nvSpPr>
          <p:cNvPr id="4" name="Slide Number Placeholder 3"/>
          <p:cNvSpPr>
            <a:spLocks noGrp="1"/>
          </p:cNvSpPr>
          <p:nvPr>
            <p:ph type="sldNum" sz="quarter" idx="10"/>
          </p:nvPr>
        </p:nvSpPr>
        <p:spPr/>
        <p:txBody>
          <a:bodyPr/>
          <a:lstStyle/>
          <a:p>
            <a:fld id="{00FC2447-83BC-48AC-9BFE-F6EA461C6C09}" type="slidenum">
              <a:rPr lang="lt-LT" smtClean="0"/>
              <a:t>6</a:t>
            </a:fld>
            <a:endParaRPr lang="lt-LT"/>
          </a:p>
        </p:txBody>
      </p:sp>
    </p:spTree>
    <p:extLst>
      <p:ext uri="{BB962C8B-B14F-4D97-AF65-F5344CB8AC3E}">
        <p14:creationId xmlns:p14="http://schemas.microsoft.com/office/powerpoint/2010/main" val="2959537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200" dirty="0" smtClean="0">
                <a:solidFill>
                  <a:schemeClr val="accent1">
                    <a:lumMod val="50000"/>
                  </a:schemeClr>
                </a:solidFill>
              </a:rPr>
              <a:t>Mokiniams užduodamas klausimas ir leidžiama pagalvoti ir padiskutuoti, kas bus,</a:t>
            </a:r>
            <a:r>
              <a:rPr lang="lt-LT" sz="1200" baseline="0" dirty="0" smtClean="0">
                <a:solidFill>
                  <a:schemeClr val="accent1">
                    <a:lumMod val="50000"/>
                  </a:schemeClr>
                </a:solidFill>
              </a:rPr>
              <a:t> jei garso šaltinis stovės, o stebėtojas judės nuo šaltinio. Apibendrinant atsakymus ir diskusijas, spustelėjus pelyte, parodomas atsakymo paveiksliukas ir pakomentuojama, kad t</a:t>
            </a:r>
            <a:r>
              <a:rPr lang="lt-LT" sz="1200" dirty="0" smtClean="0">
                <a:solidFill>
                  <a:schemeClr val="accent1">
                    <a:lumMod val="50000"/>
                  </a:schemeClr>
                </a:solidFill>
              </a:rPr>
              <a:t>ono aukštis žemėja: stebėtojas „pabėga“ garso bangą, bangos ilgis didėja, o dažnis mažėja. </a:t>
            </a:r>
          </a:p>
          <a:p>
            <a:endParaRPr lang="lt-LT" dirty="0"/>
          </a:p>
        </p:txBody>
      </p:sp>
      <p:sp>
        <p:nvSpPr>
          <p:cNvPr id="4" name="Slide Number Placeholder 3"/>
          <p:cNvSpPr>
            <a:spLocks noGrp="1"/>
          </p:cNvSpPr>
          <p:nvPr>
            <p:ph type="sldNum" sz="quarter" idx="10"/>
          </p:nvPr>
        </p:nvSpPr>
        <p:spPr/>
        <p:txBody>
          <a:bodyPr/>
          <a:lstStyle/>
          <a:p>
            <a:fld id="{00FC2447-83BC-48AC-9BFE-F6EA461C6C09}" type="slidenum">
              <a:rPr lang="lt-LT" smtClean="0"/>
              <a:t>7</a:t>
            </a:fld>
            <a:endParaRPr lang="lt-LT"/>
          </a:p>
        </p:txBody>
      </p:sp>
    </p:spTree>
    <p:extLst>
      <p:ext uri="{BB962C8B-B14F-4D97-AF65-F5344CB8AC3E}">
        <p14:creationId xmlns:p14="http://schemas.microsoft.com/office/powerpoint/2010/main" val="1433955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Mokiniams užduodamas klausimas ir leidžiama pagalvoti ir padiskutuoti, kaip keičias garso</a:t>
            </a:r>
            <a:r>
              <a:rPr lang="lt-LT" baseline="0" dirty="0" smtClean="0"/>
              <a:t> tonas vairuotojui</a:t>
            </a:r>
            <a:r>
              <a:rPr lang="lt-LT" dirty="0" smtClean="0"/>
              <a:t>. Apibendrinant atsakymus ir diskusijas, spustelėjus pelyte, parodomas atsakymas, kad </a:t>
            </a:r>
            <a:r>
              <a:rPr lang="lt-LT" sz="1200" dirty="0" smtClean="0"/>
              <a:t>garso tono aukštis </a:t>
            </a:r>
            <a:r>
              <a:rPr lang="lt-LT" sz="1200" b="0" dirty="0" smtClean="0"/>
              <a:t>nesikeičia, </a:t>
            </a:r>
            <a:r>
              <a:rPr lang="lt-LT" sz="1200" dirty="0" smtClean="0"/>
              <a:t>nes nekinta atstumas tarp jo ir garso šaltinio. </a:t>
            </a:r>
            <a:endParaRPr lang="lt-LT" dirty="0"/>
          </a:p>
        </p:txBody>
      </p:sp>
      <p:sp>
        <p:nvSpPr>
          <p:cNvPr id="4" name="Slide Number Placeholder 3"/>
          <p:cNvSpPr>
            <a:spLocks noGrp="1"/>
          </p:cNvSpPr>
          <p:nvPr>
            <p:ph type="sldNum" sz="quarter" idx="10"/>
          </p:nvPr>
        </p:nvSpPr>
        <p:spPr/>
        <p:txBody>
          <a:bodyPr/>
          <a:lstStyle/>
          <a:p>
            <a:fld id="{00FC2447-83BC-48AC-9BFE-F6EA461C6C09}" type="slidenum">
              <a:rPr lang="lt-LT" smtClean="0"/>
              <a:t>8</a:t>
            </a:fld>
            <a:endParaRPr lang="lt-LT"/>
          </a:p>
        </p:txBody>
      </p:sp>
    </p:spTree>
    <p:extLst>
      <p:ext uri="{BB962C8B-B14F-4D97-AF65-F5344CB8AC3E}">
        <p14:creationId xmlns:p14="http://schemas.microsoft.com/office/powerpoint/2010/main" val="368517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Pirmiausia mokiniams užduodamas klausimas ir leidžiama paklausyti tik garso (be vaizdo) www.youtube.com/watch?v=5LpFjxVLtDo</a:t>
            </a:r>
          </a:p>
          <a:p>
            <a:r>
              <a:rPr lang="lt-LT" dirty="0" smtClean="0"/>
              <a:t>Tik mokiniam pateikus savo atsakymus ir padiskutavus, parodomas vaizdas (su garsu). Atsakoma į kylančius klausimus.</a:t>
            </a:r>
            <a:endParaRPr lang="lt-LT" dirty="0"/>
          </a:p>
        </p:txBody>
      </p:sp>
      <p:sp>
        <p:nvSpPr>
          <p:cNvPr id="4" name="Slide Number Placeholder 3"/>
          <p:cNvSpPr>
            <a:spLocks noGrp="1"/>
          </p:cNvSpPr>
          <p:nvPr>
            <p:ph type="sldNum" sz="quarter" idx="10"/>
          </p:nvPr>
        </p:nvSpPr>
        <p:spPr/>
        <p:txBody>
          <a:bodyPr/>
          <a:lstStyle/>
          <a:p>
            <a:fld id="{00FC2447-83BC-48AC-9BFE-F6EA461C6C09}" type="slidenum">
              <a:rPr lang="lt-LT" smtClean="0"/>
              <a:t>9</a:t>
            </a:fld>
            <a:endParaRPr lang="lt-LT"/>
          </a:p>
        </p:txBody>
      </p:sp>
    </p:spTree>
    <p:extLst>
      <p:ext uri="{BB962C8B-B14F-4D97-AF65-F5344CB8AC3E}">
        <p14:creationId xmlns:p14="http://schemas.microsoft.com/office/powerpoint/2010/main" val="3303787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Pirmiausia mokiniams užduodamas klausimas ir leidžiama paklausyti tik garso  www.youtube.com/shorts/IuMINATuoZo</a:t>
            </a:r>
          </a:p>
          <a:p>
            <a:pPr marL="0" marR="0" indent="0" algn="l" defTabSz="914400" rtl="0" eaLnBrk="1" fontAlgn="auto" latinLnBrk="0" hangingPunct="1">
              <a:lnSpc>
                <a:spcPct val="100000"/>
              </a:lnSpc>
              <a:spcBef>
                <a:spcPts val="0"/>
              </a:spcBef>
              <a:spcAft>
                <a:spcPts val="0"/>
              </a:spcAft>
              <a:buClrTx/>
              <a:buSzTx/>
              <a:buFontTx/>
              <a:buNone/>
              <a:tabLst/>
              <a:defRPr/>
            </a:pPr>
            <a:r>
              <a:rPr lang="lt-LT" dirty="0" smtClean="0"/>
              <a:t>Tik mokiniam pateikus savo atsakymus ir padiskutavus, parodomas vaizdas (su garsu). Atsakoma į kylančius klausimus.</a:t>
            </a:r>
          </a:p>
          <a:p>
            <a:endParaRPr lang="lt-LT" dirty="0"/>
          </a:p>
        </p:txBody>
      </p:sp>
      <p:sp>
        <p:nvSpPr>
          <p:cNvPr id="4" name="Slide Number Placeholder 3"/>
          <p:cNvSpPr>
            <a:spLocks noGrp="1"/>
          </p:cNvSpPr>
          <p:nvPr>
            <p:ph type="sldNum" sz="quarter" idx="10"/>
          </p:nvPr>
        </p:nvSpPr>
        <p:spPr/>
        <p:txBody>
          <a:bodyPr/>
          <a:lstStyle/>
          <a:p>
            <a:fld id="{00FC2447-83BC-48AC-9BFE-F6EA461C6C09}" type="slidenum">
              <a:rPr lang="lt-LT" smtClean="0"/>
              <a:t>10</a:t>
            </a:fld>
            <a:endParaRPr lang="lt-LT"/>
          </a:p>
        </p:txBody>
      </p:sp>
    </p:spTree>
    <p:extLst>
      <p:ext uri="{BB962C8B-B14F-4D97-AF65-F5344CB8AC3E}">
        <p14:creationId xmlns:p14="http://schemas.microsoft.com/office/powerpoint/2010/main" val="3303787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0A242F-BF99-4679-8412-C14FF7B1568A}"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775F0-6B15-426F-B554-A3DE9A581223}" type="slidenum">
              <a:rPr lang="en-US" smtClean="0"/>
              <a:t>‹#›</a:t>
            </a:fld>
            <a:endParaRPr lang="en-US"/>
          </a:p>
        </p:txBody>
      </p:sp>
    </p:spTree>
    <p:extLst>
      <p:ext uri="{BB962C8B-B14F-4D97-AF65-F5344CB8AC3E}">
        <p14:creationId xmlns:p14="http://schemas.microsoft.com/office/powerpoint/2010/main" val="74139438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504814" cy="1325563"/>
          </a:xfrm>
        </p:spPr>
        <p:txBody>
          <a:bodyPr/>
          <a:lstStyle>
            <a:lvl1pPr>
              <a:defRPr b="1">
                <a:solidFill>
                  <a:schemeClr val="accent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70A242F-BF99-4679-8412-C14FF7B1568A}"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775F0-6B15-426F-B554-A3DE9A581223}" type="slidenum">
              <a:rPr lang="en-US" smtClean="0"/>
              <a:t>‹#›</a:t>
            </a:fld>
            <a:endParaRPr lang="en-US"/>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36440" y="116229"/>
            <a:ext cx="1208088" cy="852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userDrawn="1"/>
        </p:nvPicPr>
        <p:blipFill>
          <a:blip r:embed="rId3"/>
          <a:stretch>
            <a:fillRect/>
          </a:stretch>
        </p:blipFill>
        <p:spPr>
          <a:xfrm>
            <a:off x="8814816" y="262368"/>
            <a:ext cx="2103376" cy="602823"/>
          </a:xfrm>
          <a:prstGeom prst="rect">
            <a:avLst/>
          </a:prstGeom>
        </p:spPr>
      </p:pic>
    </p:spTree>
    <p:extLst>
      <p:ext uri="{BB962C8B-B14F-4D97-AF65-F5344CB8AC3E}">
        <p14:creationId xmlns:p14="http://schemas.microsoft.com/office/powerpoint/2010/main" val="37079386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0A242F-BF99-4679-8412-C14FF7B1568A}" type="datetimeFigureOut">
              <a:rPr lang="en-US" smtClean="0"/>
              <a:t>7/26/2023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B775F0-6B15-426F-B554-A3DE9A581223}" type="slidenum">
              <a:rPr lang="en-US" smtClean="0"/>
              <a:t>‹#›</a:t>
            </a:fld>
            <a:endParaRPr lang="en-US"/>
          </a:p>
        </p:txBody>
      </p:sp>
    </p:spTree>
    <p:extLst>
      <p:ext uri="{BB962C8B-B14F-4D97-AF65-F5344CB8AC3E}">
        <p14:creationId xmlns:p14="http://schemas.microsoft.com/office/powerpoint/2010/main" val="352170890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0A242F-BF99-4679-8412-C14FF7B1568A}" type="datetimeFigureOut">
              <a:rPr lang="en-US" smtClean="0"/>
              <a:t>7/26/2023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B775F0-6B15-426F-B554-A3DE9A581223}" type="slidenum">
              <a:rPr lang="en-US" smtClean="0"/>
              <a:t>‹#›</a:t>
            </a:fld>
            <a:endParaRPr lang="en-US"/>
          </a:p>
        </p:txBody>
      </p:sp>
    </p:spTree>
    <p:extLst>
      <p:ext uri="{BB962C8B-B14F-4D97-AF65-F5344CB8AC3E}">
        <p14:creationId xmlns:p14="http://schemas.microsoft.com/office/powerpoint/2010/main" val="3327801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shorts/IuMINATuoZo"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5LpFjxVLtDo"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769" y="1930364"/>
            <a:ext cx="11333285" cy="1763812"/>
          </a:xfrm>
        </p:spPr>
        <p:txBody>
          <a:bodyPr>
            <a:normAutofit/>
          </a:bodyPr>
          <a:lstStyle/>
          <a:p>
            <a:r>
              <a:rPr lang="lt-LT" sz="8000" b="1" dirty="0">
                <a:solidFill>
                  <a:schemeClr val="accent1">
                    <a:lumMod val="50000"/>
                  </a:schemeClr>
                </a:solidFill>
              </a:rPr>
              <a:t>Doplerio </a:t>
            </a:r>
            <a:r>
              <a:rPr lang="lt-LT" sz="8000" b="1" dirty="0" smtClean="0">
                <a:solidFill>
                  <a:schemeClr val="accent1">
                    <a:lumMod val="50000"/>
                  </a:schemeClr>
                </a:solidFill>
              </a:rPr>
              <a:t>reiškinys</a:t>
            </a:r>
            <a:r>
              <a:rPr lang="lt-LT" b="1" dirty="0" smtClean="0">
                <a:solidFill>
                  <a:schemeClr val="accent1">
                    <a:lumMod val="50000"/>
                  </a:schemeClr>
                </a:solidFill>
              </a:rPr>
              <a:t/>
            </a:r>
            <a:br>
              <a:rPr lang="lt-LT" b="1" dirty="0" smtClean="0">
                <a:solidFill>
                  <a:schemeClr val="accent1">
                    <a:lumMod val="50000"/>
                  </a:schemeClr>
                </a:solidFill>
              </a:rPr>
            </a:br>
            <a:r>
              <a:rPr lang="lt-LT" sz="3600" b="1" dirty="0" smtClean="0">
                <a:solidFill>
                  <a:schemeClr val="accent1">
                    <a:lumMod val="50000"/>
                  </a:schemeClr>
                </a:solidFill>
              </a:rPr>
              <a:t>7 klasė</a:t>
            </a:r>
            <a:endParaRPr lang="en-US" sz="3600" b="1" dirty="0">
              <a:solidFill>
                <a:schemeClr val="accent1">
                  <a:lumMod val="50000"/>
                </a:schemeClr>
              </a:solidFill>
            </a:endParaRPr>
          </a:p>
        </p:txBody>
      </p:sp>
      <p:sp>
        <p:nvSpPr>
          <p:cNvPr id="3" name="Subtitle 2"/>
          <p:cNvSpPr>
            <a:spLocks noGrp="1"/>
          </p:cNvSpPr>
          <p:nvPr>
            <p:ph type="subTitle" idx="1"/>
          </p:nvPr>
        </p:nvSpPr>
        <p:spPr>
          <a:xfrm>
            <a:off x="1524000" y="4317964"/>
            <a:ext cx="9144000" cy="1655762"/>
          </a:xfrm>
        </p:spPr>
        <p:txBody>
          <a:bodyPr/>
          <a:lstStyle/>
          <a:p>
            <a:r>
              <a:rPr lang="lt-LT" sz="3600" b="1" dirty="0" smtClean="0">
                <a:solidFill>
                  <a:schemeClr val="accent1">
                    <a:lumMod val="50000"/>
                  </a:schemeClr>
                </a:solidFill>
              </a:rPr>
              <a:t>Rigonda Skorulskienė</a:t>
            </a:r>
            <a:endParaRPr lang="en-US" sz="3600" b="1" dirty="0">
              <a:solidFill>
                <a:schemeClr val="accent1">
                  <a:lumMod val="50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8057" y="552846"/>
            <a:ext cx="3656215" cy="1047354"/>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52559" y="253488"/>
            <a:ext cx="2149290" cy="1520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85429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040" y="621157"/>
            <a:ext cx="10335768" cy="1325563"/>
          </a:xfrm>
        </p:spPr>
        <p:txBody>
          <a:bodyPr/>
          <a:lstStyle/>
          <a:p>
            <a:r>
              <a:rPr lang="lt-LT" dirty="0" smtClean="0"/>
              <a:t>Kaip juda stebėtojas garso šaltinis atžvilgiu?</a:t>
            </a:r>
            <a:endParaRPr lang="lt-LT" dirty="0"/>
          </a:p>
        </p:txBody>
      </p:sp>
      <p:sp>
        <p:nvSpPr>
          <p:cNvPr id="6" name="Bevel 5">
            <a:hlinkClick r:id="rId3"/>
          </p:cNvPr>
          <p:cNvSpPr/>
          <p:nvPr/>
        </p:nvSpPr>
        <p:spPr>
          <a:xfrm>
            <a:off x="4663440" y="2487168"/>
            <a:ext cx="2898648" cy="273405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8000" dirty="0" smtClean="0"/>
              <a:t>?</a:t>
            </a:r>
            <a:endParaRPr lang="lt-LT" sz="8000" dirty="0"/>
          </a:p>
        </p:txBody>
      </p:sp>
    </p:spTree>
    <p:extLst>
      <p:ext uri="{BB962C8B-B14F-4D97-AF65-F5344CB8AC3E}">
        <p14:creationId xmlns:p14="http://schemas.microsoft.com/office/powerpoint/2010/main" val="422347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lt-LT" dirty="0" smtClean="0"/>
              <a:t>Kodėl šis reiškinys vadinamas Doplerio vardu?</a:t>
            </a:r>
            <a:endParaRPr lang="en-US" dirty="0"/>
          </a:p>
        </p:txBody>
      </p:sp>
      <p:sp>
        <p:nvSpPr>
          <p:cNvPr id="2" name="Content Placeholder 1"/>
          <p:cNvSpPr>
            <a:spLocks noGrp="1"/>
          </p:cNvSpPr>
          <p:nvPr>
            <p:ph idx="1"/>
          </p:nvPr>
        </p:nvSpPr>
        <p:spPr>
          <a:xfrm>
            <a:off x="603504" y="2685161"/>
            <a:ext cx="7394448" cy="1868551"/>
          </a:xfrm>
        </p:spPr>
        <p:txBody>
          <a:bodyPr>
            <a:normAutofit/>
          </a:bodyPr>
          <a:lstStyle/>
          <a:p>
            <a:pPr marL="0" indent="0">
              <a:lnSpc>
                <a:spcPct val="100000"/>
              </a:lnSpc>
              <a:buNone/>
            </a:pPr>
            <a:r>
              <a:rPr lang="lt-LT" sz="3200" dirty="0"/>
              <a:t>Šį </a:t>
            </a:r>
            <a:r>
              <a:rPr lang="lt-LT" sz="3200" dirty="0" smtClean="0"/>
              <a:t>reiškinį </a:t>
            </a:r>
            <a:r>
              <a:rPr lang="lt-LT" sz="3200" dirty="0"/>
              <a:t>1842 m. pirmą kartą pastebėjo austrų fizikas Kristianas Dopleris, todėl šis reiškinys ir vadinamas jo vardu.</a:t>
            </a:r>
          </a:p>
          <a:p>
            <a:pPr>
              <a:lnSpc>
                <a:spcPct val="100000"/>
              </a:lnSpc>
            </a:pPr>
            <a:endParaRPr lang="en-US" sz="3200" dirty="0"/>
          </a:p>
        </p:txBody>
      </p:sp>
      <p:sp>
        <p:nvSpPr>
          <p:cNvPr id="3" name="Slide Number Placeholder 2"/>
          <p:cNvSpPr>
            <a:spLocks noGrp="1"/>
          </p:cNvSpPr>
          <p:nvPr>
            <p:ph type="sldNum" sz="quarter" idx="12"/>
          </p:nvPr>
        </p:nvSpPr>
        <p:spPr/>
        <p:txBody>
          <a:bodyPr/>
          <a:lstStyle/>
          <a:p>
            <a:fld id="{00000000-1234-1234-1234-123412341234}" type="slidenum">
              <a:rPr lang="en" smtClean="0"/>
              <a:pPr/>
              <a:t>11</a:t>
            </a:fld>
            <a:endParaRPr lang="en"/>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1637" y="2087541"/>
            <a:ext cx="3149219" cy="3963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074152" y="6059347"/>
            <a:ext cx="3364992" cy="215444"/>
          </a:xfrm>
          <a:prstGeom prst="rect">
            <a:avLst/>
          </a:prstGeom>
        </p:spPr>
        <p:txBody>
          <a:bodyPr wrap="square">
            <a:spAutoFit/>
          </a:bodyPr>
          <a:lstStyle/>
          <a:p>
            <a:r>
              <a:rPr lang="lt-LT" sz="800" dirty="0"/>
              <a:t>https://upload.wikimedia.org/wikipedia/commons/b/b6/Cdoppler.jpg</a:t>
            </a:r>
          </a:p>
        </p:txBody>
      </p:sp>
    </p:spTree>
    <p:extLst>
      <p:ext uri="{BB962C8B-B14F-4D97-AF65-F5344CB8AC3E}">
        <p14:creationId xmlns:p14="http://schemas.microsoft.com/office/powerpoint/2010/main" val="363344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fade">
                                      <p:cBhvr>
                                        <p:cTn id="12" dur="1000"/>
                                        <p:tgtEl>
                                          <p:spTgt spid="10242"/>
                                        </p:tgtEl>
                                      </p:cBhvr>
                                    </p:animEffect>
                                    <p:anim calcmode="lin" valueType="num">
                                      <p:cBhvr>
                                        <p:cTn id="13" dur="1000" fill="hold"/>
                                        <p:tgtEl>
                                          <p:spTgt spid="10242"/>
                                        </p:tgtEl>
                                        <p:attrNameLst>
                                          <p:attrName>ppt_x</p:attrName>
                                        </p:attrNameLst>
                                      </p:cBhvr>
                                      <p:tavLst>
                                        <p:tav tm="0">
                                          <p:val>
                                            <p:strVal val="#ppt_x"/>
                                          </p:val>
                                        </p:tav>
                                        <p:tav tm="100000">
                                          <p:val>
                                            <p:strVal val="#ppt_x"/>
                                          </p:val>
                                        </p:tav>
                                      </p:tavLst>
                                    </p:anim>
                                    <p:anim calcmode="lin" valueType="num">
                                      <p:cBhvr>
                                        <p:cTn id="14"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solidFill>
                  <a:srgbClr val="00B050"/>
                </a:solidFill>
              </a:rPr>
              <a:t>Doplerio </a:t>
            </a:r>
            <a:r>
              <a:rPr lang="lt-LT" dirty="0" smtClean="0">
                <a:solidFill>
                  <a:srgbClr val="00B050"/>
                </a:solidFill>
              </a:rPr>
              <a:t>reiškinys</a:t>
            </a:r>
            <a:endParaRPr lang="lt-LT" dirty="0">
              <a:solidFill>
                <a:srgbClr val="00B050"/>
              </a:solidFill>
            </a:endParaRPr>
          </a:p>
        </p:txBody>
      </p:sp>
      <p:sp>
        <p:nvSpPr>
          <p:cNvPr id="3" name="Content Placeholder 2"/>
          <p:cNvSpPr>
            <a:spLocks noGrp="1"/>
          </p:cNvSpPr>
          <p:nvPr>
            <p:ph idx="1"/>
          </p:nvPr>
        </p:nvSpPr>
        <p:spPr/>
        <p:txBody>
          <a:bodyPr/>
          <a:lstStyle/>
          <a:p>
            <a:r>
              <a:rPr lang="lt-LT" b="1" dirty="0"/>
              <a:t>Doplerio reiškinys </a:t>
            </a:r>
            <a:r>
              <a:rPr lang="lt-LT" b="1" dirty="0">
                <a:solidFill>
                  <a:srgbClr val="00B050"/>
                </a:solidFill>
              </a:rPr>
              <a:t>nusako bangos dažnio ir ilgio kitimą, kai klausytojas arba šaltinis juda vienas kito atžvilgiu</a:t>
            </a:r>
            <a:r>
              <a:rPr lang="lt-LT" dirty="0" smtClean="0">
                <a:solidFill>
                  <a:srgbClr val="00B050"/>
                </a:solidFill>
              </a:rPr>
              <a:t>.</a:t>
            </a:r>
          </a:p>
          <a:p>
            <a:r>
              <a:rPr lang="lt-LT" dirty="0" smtClean="0"/>
              <a:t>Jeigu </a:t>
            </a:r>
            <a:r>
              <a:rPr lang="lt-LT" b="1" dirty="0"/>
              <a:t>atstumas</a:t>
            </a:r>
            <a:r>
              <a:rPr lang="lt-LT" dirty="0"/>
              <a:t> tarp klausytojo ir garso šaltinio </a:t>
            </a:r>
            <a:r>
              <a:rPr lang="lt-LT" b="1" dirty="0"/>
              <a:t>mažėja</a:t>
            </a:r>
            <a:r>
              <a:rPr lang="lt-LT" dirty="0"/>
              <a:t>, tai bangos frontai sutankėja ir girdimas </a:t>
            </a:r>
            <a:r>
              <a:rPr lang="lt-LT" b="1" dirty="0"/>
              <a:t>aukštesnio</a:t>
            </a:r>
            <a:r>
              <a:rPr lang="lt-LT" dirty="0"/>
              <a:t> </a:t>
            </a:r>
            <a:r>
              <a:rPr lang="lt-LT" b="1" dirty="0"/>
              <a:t>dažnio</a:t>
            </a:r>
            <a:r>
              <a:rPr lang="lt-LT" dirty="0"/>
              <a:t> (tono) garsas negu šaltinio iš tikrųjų skleidžiamas garsas</a:t>
            </a:r>
            <a:r>
              <a:rPr lang="lt-LT" dirty="0" smtClean="0"/>
              <a:t>.</a:t>
            </a:r>
          </a:p>
          <a:p>
            <a:r>
              <a:rPr lang="lt-LT" dirty="0" smtClean="0"/>
              <a:t>Jei </a:t>
            </a:r>
            <a:r>
              <a:rPr lang="lt-LT" dirty="0"/>
              <a:t>šis </a:t>
            </a:r>
            <a:r>
              <a:rPr lang="lt-LT" b="1" dirty="0"/>
              <a:t>atstumas didėja</a:t>
            </a:r>
            <a:r>
              <a:rPr lang="lt-LT" dirty="0"/>
              <a:t>, tai bangos frontai retėja ir girdimas </a:t>
            </a:r>
            <a:r>
              <a:rPr lang="lt-LT" b="1" dirty="0"/>
              <a:t>žemesnio dažnio</a:t>
            </a:r>
            <a:r>
              <a:rPr lang="lt-LT" dirty="0"/>
              <a:t> garsas.</a:t>
            </a:r>
          </a:p>
        </p:txBody>
      </p:sp>
    </p:spTree>
    <p:extLst>
      <p:ext uri="{BB962C8B-B14F-4D97-AF65-F5344CB8AC3E}">
        <p14:creationId xmlns:p14="http://schemas.microsoft.com/office/powerpoint/2010/main" val="38744587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504814" cy="814451"/>
          </a:xfrm>
        </p:spPr>
        <p:txBody>
          <a:bodyPr/>
          <a:lstStyle/>
          <a:p>
            <a:r>
              <a:rPr lang="lt-LT" dirty="0"/>
              <a:t>Echolokacija </a:t>
            </a:r>
          </a:p>
        </p:txBody>
      </p:sp>
      <p:pic>
        <p:nvPicPr>
          <p:cNvPr id="1433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1792" y="2447468"/>
            <a:ext cx="6532808" cy="417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507224" y="2619863"/>
            <a:ext cx="3739896" cy="3539430"/>
          </a:xfrm>
          <a:prstGeom prst="rect">
            <a:avLst/>
          </a:prstGeom>
        </p:spPr>
        <p:txBody>
          <a:bodyPr wrap="square">
            <a:spAutoFit/>
          </a:bodyPr>
          <a:lstStyle/>
          <a:p>
            <a:r>
              <a:rPr lang="lt-LT" sz="2800" dirty="0">
                <a:solidFill>
                  <a:schemeClr val="accent1">
                    <a:lumMod val="50000"/>
                  </a:schemeClr>
                </a:solidFill>
              </a:rPr>
              <a:t>Laikas per kurį išsiųstas signalas sugrįžta, atsispindėjęs nuo objekto, leidžia įvertinti atstumą.</a:t>
            </a:r>
          </a:p>
          <a:p>
            <a:r>
              <a:rPr lang="lt-LT" sz="2800" dirty="0">
                <a:solidFill>
                  <a:schemeClr val="accent1">
                    <a:lumMod val="50000"/>
                  </a:schemeClr>
                </a:solidFill>
              </a:rPr>
              <a:t>Jei objektas nejuda – tai sugrįžusio signalo dažnis nepakinta.</a:t>
            </a:r>
          </a:p>
        </p:txBody>
      </p:sp>
      <p:sp>
        <p:nvSpPr>
          <p:cNvPr id="5" name="Rectangle 4"/>
          <p:cNvSpPr/>
          <p:nvPr/>
        </p:nvSpPr>
        <p:spPr>
          <a:xfrm>
            <a:off x="588264" y="1092815"/>
            <a:ext cx="11381232" cy="1384995"/>
          </a:xfrm>
          <a:prstGeom prst="rect">
            <a:avLst/>
          </a:prstGeom>
        </p:spPr>
        <p:txBody>
          <a:bodyPr wrap="square">
            <a:spAutoFit/>
          </a:bodyPr>
          <a:lstStyle/>
          <a:p>
            <a:r>
              <a:rPr lang="lt-LT" sz="2800" dirty="0" smtClean="0">
                <a:solidFill>
                  <a:schemeClr val="accent1">
                    <a:lumMod val="50000"/>
                  </a:schemeClr>
                </a:solidFill>
              </a:rPr>
              <a:t>aktyvios </a:t>
            </a:r>
            <a:r>
              <a:rPr lang="lt-LT" sz="2800" dirty="0">
                <a:solidFill>
                  <a:schemeClr val="accent1">
                    <a:lumMod val="50000"/>
                  </a:schemeClr>
                </a:solidFill>
              </a:rPr>
              <a:t>akustinės lokacijos (nuotolio iki objekto </a:t>
            </a:r>
            <a:r>
              <a:rPr lang="lt-LT" sz="2800" dirty="0" smtClean="0">
                <a:solidFill>
                  <a:schemeClr val="accent1">
                    <a:lumMod val="50000"/>
                  </a:schemeClr>
                </a:solidFill>
              </a:rPr>
              <a:t>ir/arba </a:t>
            </a:r>
            <a:r>
              <a:rPr lang="lt-LT" sz="2800" dirty="0">
                <a:solidFill>
                  <a:schemeClr val="accent1">
                    <a:lumMod val="50000"/>
                  </a:schemeClr>
                </a:solidFill>
              </a:rPr>
              <a:t>greičio nustatymo) būdas, kai siunčiami garso pliūpsniai, kurie atsispindi nuo įvairių objektų ir aidu grįžta atgal. </a:t>
            </a:r>
          </a:p>
        </p:txBody>
      </p:sp>
      <p:sp>
        <p:nvSpPr>
          <p:cNvPr id="6" name="Rectangle 5"/>
          <p:cNvSpPr/>
          <p:nvPr/>
        </p:nvSpPr>
        <p:spPr>
          <a:xfrm>
            <a:off x="6307828" y="6611779"/>
            <a:ext cx="859531" cy="246221"/>
          </a:xfrm>
          <a:prstGeom prst="rect">
            <a:avLst/>
          </a:prstGeom>
        </p:spPr>
        <p:txBody>
          <a:bodyPr wrap="none">
            <a:spAutoFit/>
          </a:bodyPr>
          <a:lstStyle/>
          <a:p>
            <a:r>
              <a:rPr lang="lt-LT" sz="1000" dirty="0"/>
              <a:t>www.lbq.org</a:t>
            </a:r>
          </a:p>
        </p:txBody>
      </p:sp>
    </p:spTree>
    <p:extLst>
      <p:ext uri="{BB962C8B-B14F-4D97-AF65-F5344CB8AC3E}">
        <p14:creationId xmlns:p14="http://schemas.microsoft.com/office/powerpoint/2010/main" val="36632462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solidFill>
                  <a:srgbClr val="5B9BD5">
                    <a:lumMod val="50000"/>
                  </a:srgbClr>
                </a:solidFill>
              </a:rPr>
              <a:t>Doplerio reiškinys</a:t>
            </a:r>
            <a:endParaRPr lang="lt-LT" dirty="0"/>
          </a:p>
        </p:txBody>
      </p:sp>
      <p:pic>
        <p:nvPicPr>
          <p:cNvPr id="1536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81438" y="1981073"/>
            <a:ext cx="6297203"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445516" y="6371582"/>
            <a:ext cx="1893467" cy="215444"/>
          </a:xfrm>
          <a:prstGeom prst="rect">
            <a:avLst/>
          </a:prstGeom>
        </p:spPr>
        <p:txBody>
          <a:bodyPr wrap="none">
            <a:spAutoFit/>
          </a:bodyPr>
          <a:lstStyle/>
          <a:p>
            <a:r>
              <a:rPr lang="lt-LT" sz="800" dirty="0"/>
              <a:t>https://slideplayer.com/slide/10990379/</a:t>
            </a:r>
          </a:p>
        </p:txBody>
      </p:sp>
      <p:sp>
        <p:nvSpPr>
          <p:cNvPr id="6" name="Rectangle 5"/>
          <p:cNvSpPr/>
          <p:nvPr/>
        </p:nvSpPr>
        <p:spPr>
          <a:xfrm>
            <a:off x="7434072" y="3095351"/>
            <a:ext cx="4535424" cy="2246769"/>
          </a:xfrm>
          <a:prstGeom prst="rect">
            <a:avLst/>
          </a:prstGeom>
        </p:spPr>
        <p:txBody>
          <a:bodyPr wrap="square">
            <a:spAutoFit/>
          </a:bodyPr>
          <a:lstStyle/>
          <a:p>
            <a:r>
              <a:rPr lang="lt-LT" sz="2800" dirty="0">
                <a:solidFill>
                  <a:schemeClr val="accent1">
                    <a:lumMod val="50000"/>
                  </a:schemeClr>
                </a:solidFill>
              </a:rPr>
              <a:t>Jeigu objektas juda:</a:t>
            </a:r>
          </a:p>
          <a:p>
            <a:pPr marL="457200" indent="-457200">
              <a:buFont typeface="Arial" panose="020B0604020202020204" pitchFamily="34" charset="0"/>
              <a:buChar char="•"/>
            </a:pPr>
            <a:r>
              <a:rPr lang="lt-LT" sz="2800" b="1" dirty="0">
                <a:solidFill>
                  <a:schemeClr val="accent1">
                    <a:lumMod val="50000"/>
                  </a:schemeClr>
                </a:solidFill>
              </a:rPr>
              <a:t>Sumažėjęs dažnis </a:t>
            </a:r>
            <a:r>
              <a:rPr lang="lt-LT" sz="2800" dirty="0">
                <a:solidFill>
                  <a:schemeClr val="accent1">
                    <a:lumMod val="50000"/>
                  </a:schemeClr>
                </a:solidFill>
              </a:rPr>
              <a:t>reiškia, kad </a:t>
            </a:r>
            <a:r>
              <a:rPr lang="lt-LT" sz="2800" b="1" dirty="0">
                <a:solidFill>
                  <a:schemeClr val="accent1">
                    <a:lumMod val="50000"/>
                  </a:schemeClr>
                </a:solidFill>
              </a:rPr>
              <a:t>objektas tolsta</a:t>
            </a:r>
            <a:r>
              <a:rPr lang="lt-LT" sz="2800" dirty="0">
                <a:solidFill>
                  <a:schemeClr val="accent1">
                    <a:lumMod val="50000"/>
                  </a:schemeClr>
                </a:solidFill>
              </a:rPr>
              <a:t>;</a:t>
            </a:r>
          </a:p>
          <a:p>
            <a:pPr marL="457200" indent="-457200">
              <a:buFont typeface="Arial" panose="020B0604020202020204" pitchFamily="34" charset="0"/>
              <a:buChar char="•"/>
            </a:pPr>
            <a:r>
              <a:rPr lang="lt-LT" sz="2800" b="1" dirty="0">
                <a:solidFill>
                  <a:schemeClr val="accent1">
                    <a:lumMod val="50000"/>
                  </a:schemeClr>
                </a:solidFill>
              </a:rPr>
              <a:t>Padidėjęs dažnis </a:t>
            </a:r>
            <a:r>
              <a:rPr lang="lt-LT" sz="2800" dirty="0">
                <a:solidFill>
                  <a:schemeClr val="accent1">
                    <a:lumMod val="50000"/>
                  </a:schemeClr>
                </a:solidFill>
              </a:rPr>
              <a:t>reiškia, kad </a:t>
            </a:r>
            <a:r>
              <a:rPr lang="lt-LT" sz="2800" b="1" dirty="0" smtClean="0">
                <a:solidFill>
                  <a:schemeClr val="accent1">
                    <a:lumMod val="50000"/>
                  </a:schemeClr>
                </a:solidFill>
              </a:rPr>
              <a:t>objektas artėja</a:t>
            </a:r>
            <a:r>
              <a:rPr lang="lt-LT" sz="2800" dirty="0" smtClean="0">
                <a:solidFill>
                  <a:schemeClr val="accent1">
                    <a:lumMod val="50000"/>
                  </a:schemeClr>
                </a:solidFill>
              </a:rPr>
              <a:t>.</a:t>
            </a:r>
            <a:endParaRPr lang="lt-LT" sz="2800" dirty="0">
              <a:solidFill>
                <a:schemeClr val="accent1">
                  <a:lumMod val="50000"/>
                </a:schemeClr>
              </a:solidFill>
            </a:endParaRPr>
          </a:p>
        </p:txBody>
      </p:sp>
    </p:spTree>
    <p:extLst>
      <p:ext uri="{BB962C8B-B14F-4D97-AF65-F5344CB8AC3E}">
        <p14:creationId xmlns:p14="http://schemas.microsoft.com/office/powerpoint/2010/main" val="36485758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904" y="749173"/>
            <a:ext cx="8881872" cy="1325563"/>
          </a:xfrm>
        </p:spPr>
        <p:txBody>
          <a:bodyPr/>
          <a:lstStyle/>
          <a:p>
            <a:r>
              <a:rPr lang="lt-LT" dirty="0"/>
              <a:t>Doplerio </a:t>
            </a:r>
            <a:r>
              <a:rPr lang="lt-LT" dirty="0" smtClean="0"/>
              <a:t>reiškinys ne tik garso bangoms</a:t>
            </a:r>
            <a:endParaRPr lang="lt-LT" dirty="0"/>
          </a:p>
        </p:txBody>
      </p:sp>
      <p:pic>
        <p:nvPicPr>
          <p:cNvPr id="133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68514" y="2091722"/>
            <a:ext cx="9924852" cy="4025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15892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Eksperimentiškai patikrinkime</a:t>
            </a:r>
            <a:endParaRPr lang="lt-LT" dirty="0"/>
          </a:p>
        </p:txBody>
      </p:sp>
      <p:pic>
        <p:nvPicPr>
          <p:cNvPr id="1229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55070" y="1825625"/>
            <a:ext cx="7481859"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44536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Kaip man sekasi?</a:t>
            </a:r>
            <a:endParaRPr lang="lt-LT" dirty="0"/>
          </a:p>
        </p:txBody>
      </p:sp>
      <p:pic>
        <p:nvPicPr>
          <p:cNvPr id="1741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86150" y="2115344"/>
            <a:ext cx="52197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01494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621157"/>
            <a:ext cx="8805672" cy="1325563"/>
          </a:xfrm>
        </p:spPr>
        <p:txBody>
          <a:bodyPr>
            <a:normAutofit fontScale="90000"/>
          </a:bodyPr>
          <a:lstStyle/>
          <a:p>
            <a:r>
              <a:rPr lang="lt-LT" dirty="0" smtClean="0"/>
              <a:t>Kas būtų, jei garso šaltinis pavytų ir pralengtų savo skleidžiamą garso bangą?</a:t>
            </a:r>
            <a:endParaRPr lang="lt-LT" dirty="0"/>
          </a:p>
        </p:txBody>
      </p:sp>
      <p:pic>
        <p:nvPicPr>
          <p:cNvPr id="1638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80360" y="2009807"/>
            <a:ext cx="6118098" cy="39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929128" y="5544604"/>
            <a:ext cx="4733544" cy="461665"/>
          </a:xfrm>
          <a:prstGeom prst="rect">
            <a:avLst/>
          </a:prstGeom>
        </p:spPr>
        <p:txBody>
          <a:bodyPr wrap="square">
            <a:spAutoFit/>
          </a:bodyPr>
          <a:lstStyle/>
          <a:p>
            <a:r>
              <a:rPr lang="lt-LT" sz="800" dirty="0"/>
              <a:t>https://dr282zn36sxxg.cloudfront.net/datastreams/f-d%3Ad04262b700cf56599075701fb44621e7a4fb338751f00b511f70f290%2BIMAGE_THUMB_POSTCARD_TINY%2BIMAGE_THUMB_POSTCARD_TINY.1</a:t>
            </a:r>
          </a:p>
        </p:txBody>
      </p:sp>
    </p:spTree>
    <p:extLst>
      <p:ext uri="{BB962C8B-B14F-4D97-AF65-F5344CB8AC3E}">
        <p14:creationId xmlns:p14="http://schemas.microsoft.com/office/powerpoint/2010/main" val="11507784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Prisiminkime:</a:t>
            </a:r>
            <a:endParaRPr lang="lt-LT"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75688" y="2118840"/>
            <a:ext cx="5677690" cy="383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3871" y="2411094"/>
            <a:ext cx="2885177"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Bombus terrestris - Žeminė kamanė | Macrogamta.lt"/>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27464" y="4382071"/>
            <a:ext cx="2411095" cy="1598105"/>
          </a:xfrm>
          <a:prstGeom prst="rect">
            <a:avLst/>
          </a:prstGeom>
          <a:noFill/>
          <a:ln>
            <a:noFill/>
          </a:ln>
        </p:spPr>
      </p:pic>
    </p:spTree>
    <p:extLst>
      <p:ext uri="{BB962C8B-B14F-4D97-AF65-F5344CB8AC3E}">
        <p14:creationId xmlns:p14="http://schemas.microsoft.com/office/powerpoint/2010/main" val="3119525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Garso šaltinis ir stebėtojas stovi</a:t>
            </a:r>
            <a:endParaRPr lang="lt-LT"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99522" y="2111452"/>
            <a:ext cx="4062160" cy="3548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687568" y="2898649"/>
            <a:ext cx="6062472" cy="1569660"/>
          </a:xfrm>
          <a:prstGeom prst="rect">
            <a:avLst/>
          </a:prstGeom>
        </p:spPr>
        <p:txBody>
          <a:bodyPr wrap="square">
            <a:spAutoFit/>
          </a:bodyPr>
          <a:lstStyle/>
          <a:p>
            <a:r>
              <a:rPr lang="lt-LT" sz="3200" dirty="0">
                <a:solidFill>
                  <a:schemeClr val="accent1">
                    <a:lumMod val="50000"/>
                  </a:schemeClr>
                </a:solidFill>
              </a:rPr>
              <a:t>Jei garso šaltinis stovi vietoje – tai visi stebėtojai girdi vienodo tono aukščio garsą. </a:t>
            </a:r>
          </a:p>
        </p:txBody>
      </p:sp>
    </p:spTree>
    <p:extLst>
      <p:ext uri="{BB962C8B-B14F-4D97-AF65-F5344CB8AC3E}">
        <p14:creationId xmlns:p14="http://schemas.microsoft.com/office/powerpoint/2010/main" val="3814469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lt-LT" dirty="0" smtClean="0"/>
              <a:t>Garso šaltinis juda link stebėtojo</a:t>
            </a:r>
            <a:endParaRPr lang="en-US" dirty="0"/>
          </a:p>
        </p:txBody>
      </p:sp>
      <p:sp>
        <p:nvSpPr>
          <p:cNvPr id="2" name="Content Placeholder 1"/>
          <p:cNvSpPr>
            <a:spLocks noGrp="1"/>
          </p:cNvSpPr>
          <p:nvPr>
            <p:ph idx="1"/>
          </p:nvPr>
        </p:nvSpPr>
        <p:spPr>
          <a:xfrm>
            <a:off x="6172200" y="1862201"/>
            <a:ext cx="5638800" cy="3359023"/>
          </a:xfrm>
        </p:spPr>
        <p:txBody>
          <a:bodyPr>
            <a:noAutofit/>
          </a:bodyPr>
          <a:lstStyle/>
          <a:p>
            <a:pPr marL="0" indent="0">
              <a:lnSpc>
                <a:spcPct val="120000"/>
              </a:lnSpc>
              <a:buNone/>
            </a:pPr>
            <a:r>
              <a:rPr lang="lt-LT" sz="3200" dirty="0" smtClean="0">
                <a:solidFill>
                  <a:schemeClr val="accent1">
                    <a:lumMod val="50000"/>
                  </a:schemeClr>
                </a:solidFill>
              </a:rPr>
              <a:t>Jei </a:t>
            </a:r>
            <a:r>
              <a:rPr lang="lt-LT" sz="3200" dirty="0">
                <a:solidFill>
                  <a:schemeClr val="accent1">
                    <a:lumMod val="50000"/>
                  </a:schemeClr>
                </a:solidFill>
              </a:rPr>
              <a:t>automobilis juda link stebėtojo – tai </a:t>
            </a:r>
            <a:r>
              <a:rPr lang="lt-LT" sz="3200" b="1" dirty="0">
                <a:solidFill>
                  <a:schemeClr val="accent1">
                    <a:lumMod val="50000"/>
                  </a:schemeClr>
                </a:solidFill>
              </a:rPr>
              <a:t>tono aukštis didėja</a:t>
            </a:r>
            <a:r>
              <a:rPr lang="lt-LT" sz="3200" dirty="0">
                <a:solidFill>
                  <a:schemeClr val="accent1">
                    <a:lumMod val="50000"/>
                  </a:schemeClr>
                </a:solidFill>
              </a:rPr>
              <a:t>: garso šaltinis vejasi garso bangą, bangos ilgis mažėja, o dažnis didėja. </a:t>
            </a:r>
          </a:p>
        </p:txBody>
      </p:sp>
      <p:sp>
        <p:nvSpPr>
          <p:cNvPr id="3" name="Slide Number Placeholder 2"/>
          <p:cNvSpPr>
            <a:spLocks noGrp="1"/>
          </p:cNvSpPr>
          <p:nvPr>
            <p:ph type="sldNum" sz="quarter" idx="12"/>
          </p:nvPr>
        </p:nvSpPr>
        <p:spPr/>
        <p:txBody>
          <a:bodyPr/>
          <a:lstStyle/>
          <a:p>
            <a:fld id="{00000000-1234-1234-1234-123412341234}" type="slidenum">
              <a:rPr lang="en" smtClean="0"/>
              <a:pPr/>
              <a:t>4</a:t>
            </a:fld>
            <a:endParaRPr lang="en"/>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794"/>
          <a:stretch/>
        </p:blipFill>
        <p:spPr bwMode="auto">
          <a:xfrm>
            <a:off x="1261871" y="2069148"/>
            <a:ext cx="4597655" cy="3379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30888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488" y="968629"/>
            <a:ext cx="10098024" cy="1325563"/>
          </a:xfrm>
        </p:spPr>
        <p:txBody>
          <a:bodyPr>
            <a:normAutofit/>
          </a:bodyPr>
          <a:lstStyle/>
          <a:p>
            <a:r>
              <a:rPr lang="lt-LT" dirty="0" smtClean="0"/>
              <a:t>Kaip keičiasi/nesikeičia garso tonas, jei garso šaltinis stovi, o stebėtojas juda link jo?</a:t>
            </a:r>
            <a:endParaRPr lang="lt-LT" dirty="0"/>
          </a:p>
        </p:txBody>
      </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264"/>
          <a:stretch/>
        </p:blipFill>
        <p:spPr bwMode="auto">
          <a:xfrm>
            <a:off x="3813047" y="3033585"/>
            <a:ext cx="5379149" cy="260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555888" y="2706688"/>
            <a:ext cx="5080224" cy="347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041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arn(inVertical)">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lt-LT" dirty="0" smtClean="0"/>
              <a:t>Garso šaltinis juda nuo stebėtojo</a:t>
            </a:r>
            <a:endParaRPr lang="en-US" dirty="0"/>
          </a:p>
        </p:txBody>
      </p:sp>
      <p:sp>
        <p:nvSpPr>
          <p:cNvPr id="2" name="Content Placeholder 1"/>
          <p:cNvSpPr>
            <a:spLocks noGrp="1"/>
          </p:cNvSpPr>
          <p:nvPr>
            <p:ph idx="1"/>
          </p:nvPr>
        </p:nvSpPr>
        <p:spPr>
          <a:xfrm>
            <a:off x="6089904" y="2109089"/>
            <a:ext cx="5266944" cy="2810383"/>
          </a:xfrm>
        </p:spPr>
        <p:txBody>
          <a:bodyPr>
            <a:normAutofit/>
          </a:bodyPr>
          <a:lstStyle/>
          <a:p>
            <a:pPr marL="0" indent="0">
              <a:buNone/>
            </a:pPr>
            <a:r>
              <a:rPr lang="lt-LT" sz="3200" dirty="0" smtClean="0">
                <a:solidFill>
                  <a:schemeClr val="accent1">
                    <a:lumMod val="50000"/>
                  </a:schemeClr>
                </a:solidFill>
              </a:rPr>
              <a:t>Jei </a:t>
            </a:r>
            <a:r>
              <a:rPr lang="lt-LT" sz="3200" dirty="0">
                <a:solidFill>
                  <a:schemeClr val="accent1">
                    <a:lumMod val="50000"/>
                  </a:schemeClr>
                </a:solidFill>
              </a:rPr>
              <a:t>automobilis juda nuo stebėtojo – tai </a:t>
            </a:r>
            <a:r>
              <a:rPr lang="lt-LT" sz="3200" b="1" dirty="0">
                <a:solidFill>
                  <a:schemeClr val="accent1">
                    <a:lumMod val="50000"/>
                  </a:schemeClr>
                </a:solidFill>
              </a:rPr>
              <a:t>tono aukštis žemėja</a:t>
            </a:r>
            <a:r>
              <a:rPr lang="lt-LT" sz="3200" dirty="0">
                <a:solidFill>
                  <a:schemeClr val="accent1">
                    <a:lumMod val="50000"/>
                  </a:schemeClr>
                </a:solidFill>
              </a:rPr>
              <a:t>: garso šaltinis pabėga nuo garso bangos, bangos ilgis didėja, o dažnis mažėja. </a:t>
            </a:r>
          </a:p>
        </p:txBody>
      </p:sp>
      <p:sp>
        <p:nvSpPr>
          <p:cNvPr id="3" name="Slide Number Placeholder 2"/>
          <p:cNvSpPr>
            <a:spLocks noGrp="1"/>
          </p:cNvSpPr>
          <p:nvPr>
            <p:ph type="sldNum" sz="quarter" idx="12"/>
          </p:nvPr>
        </p:nvSpPr>
        <p:spPr/>
        <p:txBody>
          <a:bodyPr/>
          <a:lstStyle/>
          <a:p>
            <a:fld id="{00000000-1234-1234-1234-123412341234}" type="slidenum">
              <a:rPr lang="en" smtClean="0"/>
              <a:pPr/>
              <a:t>6</a:t>
            </a:fld>
            <a:endParaRPr lang="en"/>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1966"/>
          <a:stretch/>
        </p:blipFill>
        <p:spPr bwMode="auto">
          <a:xfrm>
            <a:off x="842899" y="1831404"/>
            <a:ext cx="4812910" cy="359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37517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488" y="968629"/>
            <a:ext cx="10098024" cy="1325563"/>
          </a:xfrm>
        </p:spPr>
        <p:txBody>
          <a:bodyPr>
            <a:normAutofit/>
          </a:bodyPr>
          <a:lstStyle/>
          <a:p>
            <a:r>
              <a:rPr lang="lt-LT" dirty="0"/>
              <a:t>Kaip keičiasi/nesikeičia garso tonas, jei garso šaltinis stovi, o stebėtojas juda </a:t>
            </a:r>
            <a:r>
              <a:rPr lang="lt-LT" dirty="0" smtClean="0"/>
              <a:t>nuo </a:t>
            </a:r>
            <a:r>
              <a:rPr lang="lt-LT" dirty="0"/>
              <a:t>jo?</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9430" y="3017520"/>
            <a:ext cx="6428909" cy="257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280860" y="2461871"/>
            <a:ext cx="5721719" cy="368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046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arn(inVertical)">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8328" y="1105789"/>
            <a:ext cx="11548872" cy="1325563"/>
          </a:xfrm>
        </p:spPr>
        <p:txBody>
          <a:bodyPr>
            <a:normAutofit/>
          </a:bodyPr>
          <a:lstStyle/>
          <a:p>
            <a:r>
              <a:rPr lang="lt-LT" dirty="0" smtClean="0"/>
              <a:t>Motociklas važiuoja gatve</a:t>
            </a:r>
            <a:r>
              <a:rPr lang="lt-LT" dirty="0" smtClean="0"/>
              <a:t>. Kaip </a:t>
            </a:r>
            <a:r>
              <a:rPr lang="lt-LT" dirty="0"/>
              <a:t>keičiasi/nesikeičia garso </a:t>
            </a:r>
            <a:r>
              <a:rPr lang="lt-LT" dirty="0" smtClean="0"/>
              <a:t>tonas motociklo vairuotojui?</a:t>
            </a:r>
            <a:endParaRPr lang="en-US" dirty="0"/>
          </a:p>
        </p:txBody>
      </p:sp>
      <p:sp>
        <p:nvSpPr>
          <p:cNvPr id="2" name="Content Placeholder 1"/>
          <p:cNvSpPr>
            <a:spLocks noGrp="1"/>
          </p:cNvSpPr>
          <p:nvPr>
            <p:ph idx="1"/>
          </p:nvPr>
        </p:nvSpPr>
        <p:spPr>
          <a:xfrm>
            <a:off x="6848856" y="3419855"/>
            <a:ext cx="4230624" cy="2423161"/>
          </a:xfrm>
        </p:spPr>
        <p:txBody>
          <a:bodyPr>
            <a:noAutofit/>
          </a:bodyPr>
          <a:lstStyle/>
          <a:p>
            <a:pPr marL="0" indent="0">
              <a:buNone/>
            </a:pPr>
            <a:r>
              <a:rPr lang="lt-LT" sz="3200" dirty="0" smtClean="0"/>
              <a:t>Motociklo </a:t>
            </a:r>
            <a:r>
              <a:rPr lang="lt-LT" sz="3200" dirty="0"/>
              <a:t>vairuotojui garso tono aukštis </a:t>
            </a:r>
            <a:r>
              <a:rPr lang="lt-LT" sz="3200" b="1" dirty="0"/>
              <a:t>nesikeičia</a:t>
            </a:r>
            <a:r>
              <a:rPr lang="lt-LT" sz="3200" dirty="0"/>
              <a:t>, nes nekinta atstumas tarp jo ir garso šaltinio. </a:t>
            </a:r>
          </a:p>
        </p:txBody>
      </p:sp>
      <p:sp>
        <p:nvSpPr>
          <p:cNvPr id="3" name="Slide Number Placeholder 2"/>
          <p:cNvSpPr>
            <a:spLocks noGrp="1"/>
          </p:cNvSpPr>
          <p:nvPr>
            <p:ph type="sldNum" sz="quarter" idx="12"/>
          </p:nvPr>
        </p:nvSpPr>
        <p:spPr/>
        <p:txBody>
          <a:bodyPr/>
          <a:lstStyle/>
          <a:p>
            <a:fld id="{00000000-1234-1234-1234-123412341234}" type="slidenum">
              <a:rPr lang="en" smtClean="0"/>
              <a:pPr/>
              <a:t>8</a:t>
            </a:fld>
            <a:endParaRPr lang="en"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1912" y="2595189"/>
            <a:ext cx="4729163" cy="3730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508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040" y="621157"/>
            <a:ext cx="10335768" cy="1325563"/>
          </a:xfrm>
        </p:spPr>
        <p:txBody>
          <a:bodyPr/>
          <a:lstStyle/>
          <a:p>
            <a:r>
              <a:rPr lang="lt-LT" dirty="0" smtClean="0"/>
              <a:t>Kaip juda garso šaltinis stebėtojo atžvilgiu?</a:t>
            </a:r>
            <a:endParaRPr lang="lt-LT" dirty="0"/>
          </a:p>
        </p:txBody>
      </p:sp>
      <p:sp>
        <p:nvSpPr>
          <p:cNvPr id="6" name="Bevel 5">
            <a:hlinkClick r:id="rId3"/>
          </p:cNvPr>
          <p:cNvSpPr/>
          <p:nvPr/>
        </p:nvSpPr>
        <p:spPr>
          <a:xfrm>
            <a:off x="4663440" y="2487168"/>
            <a:ext cx="2898648" cy="273405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8000" dirty="0" smtClean="0"/>
              <a:t>?</a:t>
            </a:r>
            <a:endParaRPr lang="lt-LT" sz="8000" dirty="0"/>
          </a:p>
        </p:txBody>
      </p:sp>
    </p:spTree>
    <p:extLst>
      <p:ext uri="{BB962C8B-B14F-4D97-AF65-F5344CB8AC3E}">
        <p14:creationId xmlns:p14="http://schemas.microsoft.com/office/powerpoint/2010/main" val="29243409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as" ma:contentTypeID="0x0101007DD360A5AE058E48B608F8E82876A3B4" ma:contentTypeVersion="17" ma:contentTypeDescription="Kurkite naują dokumentą." ma:contentTypeScope="" ma:versionID="ba0ee4624a6ffe9f896c0b29d94c2dc3">
  <xsd:schema xmlns:xsd="http://www.w3.org/2001/XMLSchema" xmlns:xs="http://www.w3.org/2001/XMLSchema" xmlns:p="http://schemas.microsoft.com/office/2006/metadata/properties" xmlns:ns2="395fa40d-cb69-404e-8f04-41199545fccc" xmlns:ns3="13393c10-a869-462d-8718-85d3f21a3c08" targetNamespace="http://schemas.microsoft.com/office/2006/metadata/properties" ma:root="true" ma:fieldsID="ba7e906b2aa2c1073a589d8ed2af9af8" ns2:_="" ns3:_="">
    <xsd:import namespace="395fa40d-cb69-404e-8f04-41199545fccc"/>
    <xsd:import namespace="13393c10-a869-462d-8718-85d3f21a3c0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5fa40d-cb69-404e-8f04-41199545fc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Vaizdų žymės" ma:readOnly="false" ma:fieldId="{5cf76f15-5ced-4ddc-b409-7134ff3c332f}" ma:taxonomyMulti="true" ma:sspId="dee11391-bdff-4962-ac8c-5d8544a2ed3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393c10-a869-462d-8718-85d3f21a3c08" elementFormDefault="qualified">
    <xsd:import namespace="http://schemas.microsoft.com/office/2006/documentManagement/types"/>
    <xsd:import namespace="http://schemas.microsoft.com/office/infopath/2007/PartnerControls"/>
    <xsd:element name="SharedWithUsers" ma:index="10"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Bendrinta su išsamia informacija" ma:internalName="SharedWithDetails" ma:readOnly="true">
      <xsd:simpleType>
        <xsd:restriction base="dms:Note">
          <xsd:maxLength value="255"/>
        </xsd:restriction>
      </xsd:simpleType>
    </xsd:element>
    <xsd:element name="TaxCatchAll" ma:index="22" nillable="true" ma:displayName="Taxonomy Catch All Column" ma:hidden="true" ma:list="{e7809e08-a476-480e-839f-f8c568a8ccae}" ma:internalName="TaxCatchAll" ma:showField="CatchAllData" ma:web="13393c10-a869-462d-8718-85d3f21a3c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95fa40d-cb69-404e-8f04-41199545fccc">
      <Terms xmlns="http://schemas.microsoft.com/office/infopath/2007/PartnerControls"/>
    </lcf76f155ced4ddcb4097134ff3c332f>
    <TaxCatchAll xmlns="13393c10-a869-462d-8718-85d3f21a3c08" xsi:nil="true"/>
    <SharedWithUsers xmlns="13393c10-a869-462d-8718-85d3f21a3c08">
      <UserInfo>
        <DisplayName/>
        <AccountId xsi:nil="true"/>
        <AccountType/>
      </UserInfo>
    </SharedWithUsers>
    <MediaLengthInSeconds xmlns="395fa40d-cb69-404e-8f04-41199545fccc" xsi:nil="true"/>
  </documentManagement>
</p:properties>
</file>

<file path=customXml/itemProps1.xml><?xml version="1.0" encoding="utf-8"?>
<ds:datastoreItem xmlns:ds="http://schemas.openxmlformats.org/officeDocument/2006/customXml" ds:itemID="{4F67F943-B1B7-4958-AF6D-F494BC40B5D7}"/>
</file>

<file path=customXml/itemProps2.xml><?xml version="1.0" encoding="utf-8"?>
<ds:datastoreItem xmlns:ds="http://schemas.openxmlformats.org/officeDocument/2006/customXml" ds:itemID="{71548CF4-94AA-44E3-95D6-D2538BA66222}"/>
</file>

<file path=customXml/itemProps3.xml><?xml version="1.0" encoding="utf-8"?>
<ds:datastoreItem xmlns:ds="http://schemas.openxmlformats.org/officeDocument/2006/customXml" ds:itemID="{64F5CD35-B0E0-4976-8CCE-36AD167ED77E}"/>
</file>

<file path=docProps/app.xml><?xml version="1.0" encoding="utf-8"?>
<Properties xmlns="http://schemas.openxmlformats.org/officeDocument/2006/extended-properties" xmlns:vt="http://schemas.openxmlformats.org/officeDocument/2006/docPropsVTypes">
  <TotalTime>1473</TotalTime>
  <Words>1009</Words>
  <Application>Microsoft Office PowerPoint</Application>
  <PresentationFormat>Custom</PresentationFormat>
  <Paragraphs>84</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Doplerio reiškinys 7 klasė</vt:lpstr>
      <vt:lpstr>Prisiminkime:</vt:lpstr>
      <vt:lpstr>Garso šaltinis ir stebėtojas stovi</vt:lpstr>
      <vt:lpstr>Garso šaltinis juda link stebėtojo</vt:lpstr>
      <vt:lpstr>Kaip keičiasi/nesikeičia garso tonas, jei garso šaltinis stovi, o stebėtojas juda link jo?</vt:lpstr>
      <vt:lpstr>Garso šaltinis juda nuo stebėtojo</vt:lpstr>
      <vt:lpstr>Kaip keičiasi/nesikeičia garso tonas, jei garso šaltinis stovi, o stebėtojas juda nuo jo?</vt:lpstr>
      <vt:lpstr>Motociklas važiuoja gatve. Kaip keičiasi/nesikeičia garso tonas motociklo vairuotojui?</vt:lpstr>
      <vt:lpstr>Kaip juda garso šaltinis stebėtojo atžvilgiu?</vt:lpstr>
      <vt:lpstr>Kaip juda stebėtojas garso šaltinis atžvilgiu?</vt:lpstr>
      <vt:lpstr>Kodėl šis reiškinys vadinamas Doplerio vardu?</vt:lpstr>
      <vt:lpstr>Doplerio reiškinys</vt:lpstr>
      <vt:lpstr>Echolokacija </vt:lpstr>
      <vt:lpstr>Doplerio reiškinys</vt:lpstr>
      <vt:lpstr>Doplerio reiškinys ne tik garso bangoms</vt:lpstr>
      <vt:lpstr>Eksperimentiškai patikrinkime</vt:lpstr>
      <vt:lpstr>Kaip man sekasi?</vt:lpstr>
      <vt:lpstr>Kas būtų, jei garso šaltinis pavytų ir pralengtų savo skleidžiamą garso bangą?</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Windows User</cp:lastModifiedBy>
  <cp:revision>31</cp:revision>
  <dcterms:created xsi:type="dcterms:W3CDTF">2023-01-17T13:03:39Z</dcterms:created>
  <dcterms:modified xsi:type="dcterms:W3CDTF">2023-07-27T10:53:04Z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0x0101007DD360A5AE058E48B608F8E82876A3B4</vt:lpwstr>
  </property>
  <property fmtid="{D5CDD505-2E9C-101B-9397-08002B2CF9AE}" pid="3" name="Order">
    <vt:r8>10069100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