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71" r:id="rId4"/>
    <p:sldId id="273" r:id="rId5"/>
    <p:sldId id="270" r:id="rId6"/>
    <p:sldId id="269" r:id="rId7"/>
    <p:sldId id="272" r:id="rId8"/>
    <p:sldId id="276" r:id="rId9"/>
    <p:sldId id="275" r:id="rId10"/>
    <p:sldId id="279" r:id="rId11"/>
    <p:sldId id="274" r:id="rId12"/>
    <p:sldId id="278" r:id="rId13"/>
    <p:sldId id="280" r:id="rId14"/>
    <p:sldId id="282" r:id="rId15"/>
    <p:sldId id="283" r:id="rId16"/>
    <p:sldId id="28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69FF4C14-6D79-4ED5-98F6-3D0ABE91DEBA}">
          <p14:sldIdLst>
            <p14:sldId id="257"/>
            <p14:sldId id="284"/>
            <p14:sldId id="271"/>
            <p14:sldId id="273"/>
            <p14:sldId id="270"/>
            <p14:sldId id="269"/>
            <p14:sldId id="272"/>
            <p14:sldId id="276"/>
            <p14:sldId id="275"/>
            <p14:sldId id="279"/>
            <p14:sldId id="274"/>
            <p14:sldId id="278"/>
            <p14:sldId id="280"/>
            <p14:sldId id="282"/>
            <p14:sldId id="283"/>
            <p14:sldId id="281"/>
            <p14:sldId id="277"/>
          </p14:sldIdLst>
        </p14:section>
        <p14:section name="Skyrius be pavadinimo" id="{1792BBF4-7B34-4169-8C65-09D199A2F7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8E9CA4-A0E6-E180-2B6F-585327871533}" name="Valentina Rakužienė" initials="VR" userId="S::valentina.rakuziene@jjanonis.lt::78e0ddbc-94ae-498f-9fd3-8d7023696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6"/>
    <a:srgbClr val="F6F4F5"/>
    <a:srgbClr val="F5F5F5"/>
    <a:srgbClr val="3D5A30"/>
    <a:srgbClr val="005C58"/>
    <a:srgbClr val="5F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197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2023-08-30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Pateiktoje  diagramoje matome žmonių skaičių pasaulyje, kurie neturi prieigos* prie elektros šaltinio namuose.  Beveik vienas milijardas žmonių – daugiau nei 1 iš 10 – neturėjo prieigos pagal naujausius duomenis. </a:t>
            </a:r>
          </a:p>
          <a:p>
            <a:r>
              <a:rPr lang="lt-LT" dirty="0"/>
              <a:t>*Tarptautinėje statistikoje vartojamas apibrėžimas paaiškina, ką reiškia „ asmuo, turintis prieigą“. Jis apibrėžiamas kaip turintis elektros šaltinį, kuris gali užtikrinti labai paprastą apšvietimą ir įkrauti telefoną arba radiją 4 valandas per dieną.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52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trys ketvirtadaliai pasaulinių šiltnamio efektą sukeliančių dujų susidaro iš energijos – anglies, naftos ir dujų deginimo.</a:t>
            </a:r>
          </a:p>
          <a:p>
            <a:r>
              <a:rPr lang="lt-LT" dirty="0"/>
              <a:t>Didžioji dalis pasaulio energijos vis dar gaunama iš iškastinio kuro - 2019 metais iš jo išgauta 84 proc.</a:t>
            </a:r>
          </a:p>
          <a:p>
            <a:r>
              <a:rPr lang="lt-LT" dirty="0"/>
              <a:t>Mažai anglies dioksido į aplinką išskirianti energija sudarė tik 16 % – apie 11 % iš atsinaujinančių šaltinių ir kiek daugiau nei 4 % iš branduolinės energijos.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498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Keletas šalių maždaug pusę ar daugiau energijos gauna iš branduolinės energijos ir atsinaujinančių energijos šaltinių. Islandijoje ši dalis sudaro apie 80 % (geoterminė); Norvegijoje ir Švedijoje – beveik 70 proc.; apie 50 % Prancūzijoje; o Suomijoje – kiek daugiau nei 40 proc. Visos šios šalys didelę dalį energijos gauna iš branduolinės ir (arba) hidroenergijos 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419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8,5 mlrd.: tikimasi, kad pasaulio gyventojų skaičius išaugs nuo šiek tiek mažiau nei 8 mlrd. 2022 m. iki daugiau nei 8,5 mlrd. 2030 m. ir 9,7 mlrd. 2050 m. </a:t>
            </a:r>
          </a:p>
          <a:p>
            <a:r>
              <a:rPr lang="lt-LT" dirty="0"/>
              <a:t>2 kartus daugiau: pasauliui prireiktų dvigubai daugiau energijos nei pagaminama šiandien, jei ne nuolatinis energijos vartojimo efektyvumo gerinimas. </a:t>
            </a:r>
          </a:p>
          <a:p>
            <a:r>
              <a:rPr lang="lt-LT" dirty="0"/>
              <a:t>Daugelis šalių ieško gamtinių dujų, kad būtų galima gaminti įperkamą ir patikimą elektros energiją, kuri išmeta mažiau nei anglis. </a:t>
            </a:r>
          </a:p>
          <a:p>
            <a:r>
              <a:rPr lang="lt-LT" dirty="0"/>
              <a:t>Nors naftos naudojimas transportavimui bus didžiausias, naftos chemijos produktų augimas reiškia, kad ateityje reikės daugiau naftos. </a:t>
            </a:r>
          </a:p>
          <a:p>
            <a:r>
              <a:rPr lang="lt-LT" dirty="0"/>
              <a:t>52 %: pasaulinės elektros energijos gamybos augimas. Šiuo metu 772 milijonai žmonių visame pasaulyje vis dar gyvena be elektros energijos.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922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energijos derinyje dominuoja iškastinis kuras. Transportas labai priklauso nuo naftos; būsto šildymas - nuo dujų. Šiuose sektoriuose yra mažiau energijos alternatyvų, kurią galima pakeisti.</a:t>
            </a:r>
          </a:p>
          <a:p>
            <a:endParaRPr lang="lt-LT" dirty="0"/>
          </a:p>
          <a:p>
            <a:r>
              <a:rPr lang="lt-LT" dirty="0"/>
              <a:t> elektros sistemoje turime daugiau galimybių: atominės energijos, vandens, vėjo ir saulės. Tai reiškia, kad elektros energijos srityje yra daugiau mažai anglies dioksido į aplinką išskiriančių šaltinių.</a:t>
            </a:r>
          </a:p>
          <a:p>
            <a:endParaRPr lang="lt-LT" dirty="0"/>
          </a:p>
          <a:p>
            <a:r>
              <a:rPr lang="lt-LT" dirty="0"/>
              <a:t>Šis palyginimas parodytas diagramoje: 2019 m. kiek daugiau nei trečdalis pasaulinės elektros energijos buvo pagaminta iš branduolinės ar atsinaujinančios energijos [daugiau nei dvigubai daugiau nei bendrame energijos derinyje, </a:t>
            </a:r>
            <a:r>
              <a:rPr lang="lt-LT" dirty="0" err="1"/>
              <a:t>ty</a:t>
            </a:r>
            <a:r>
              <a:rPr lang="lt-LT" dirty="0"/>
              <a:t> 16 %] .</a:t>
            </a:r>
          </a:p>
          <a:p>
            <a:r>
              <a:rPr lang="lt-LT" dirty="0"/>
              <a:t>Vienas iš pavyzdžių yra elektrinės transporto priemonės: jei nuo naftos priklausomą transportą galime perkelti į elektrifikavimą, turime daugiau galimybių varyti jas mažai anglies dioksido į aplinką išskiriančiu būdu. Tačiau norint kompensuoti didėjančią elektros energijos paklausą, reikės labai padidinti branduolinės ir atsinaujinančios energijos gamybą.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55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103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Bet kuri  elektrinė susideda tik iš dviejų pagrindinių elementų. Pirma, yra mašina, kuri generuoja elektros energiją, kai sukasi jos velenas -  generatorius. Antra, yra kažkoks variklis velenui pasukti. Sukurta įtampa transformuojama į aukštesnę įtampą, kad būtų galima perduoti tinkle.</a:t>
            </a:r>
          </a:p>
          <a:p>
            <a:r>
              <a:rPr lang="lt-LT" dirty="0"/>
              <a:t>Generatoriai turi suktis greitai ir nuolat, o tam efektyviausias variklio tipas yra turbina. </a:t>
            </a:r>
          </a:p>
          <a:p>
            <a:r>
              <a:rPr lang="lt-LT" dirty="0"/>
              <a:t>Jėgainės generatoriuje </a:t>
            </a:r>
            <a:r>
              <a:rPr lang="lt-LT" dirty="0" err="1"/>
              <a:t>Faradėjaus</a:t>
            </a:r>
            <a:r>
              <a:rPr lang="lt-LT" dirty="0"/>
              <a:t> strypo magneto atitikmuo yra galingas elektromagnetas – ritė, maitinama nuolatinės srovės, kad sukurtų magnetinį lauką. Jis sumontuotas ant centrinio besisukančio veleno ir vadinamas rotoriumi . Aplink rotorių yra ritės, vadinamos statoriumi , kuriose elektros įtampą generuoja besisukantis magnetinis laukas. Ir rotorius, ir statorius gali sverti kelis šimtus tonų.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930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rld_energy_supply_and_consumption" TargetMode="External"/><Relationship Id="rId2" Type="http://schemas.openxmlformats.org/officeDocument/2006/relationships/hyperlink" Target="https://www.linkedin.com/pulse/cold-war-between-renewable-nonrenewable-energy-nqobi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ndfonline.com/doi/full/10.1080/23311916.2016.1167990" TargetMode="External"/><Relationship Id="rId4" Type="http://schemas.openxmlformats.org/officeDocument/2006/relationships/hyperlink" Target="https://www.iea.org/data-and-statistics/charts/share-of-cumulative-power-capacity-by-technology-2010-20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energy-over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energy-over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nergy-overvie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m50212.com/MDME/iTester/tests/10901_Thermo_Basics/images/generating_electricit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33" y="3429000"/>
            <a:ext cx="11738722" cy="1763812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Įvairių elektros energijos šaltinių saugumo, ekonomiškumo, ekologiškumo aspektai. </a:t>
            </a:r>
            <a:br>
              <a:rPr lang="lt-L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Elektrinių naudingumo koeficientai</a:t>
            </a:r>
            <a:br>
              <a:rPr lang="lt-LT" sz="8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4000" b="1" dirty="0">
                <a:solidFill>
                  <a:schemeClr val="accent1">
                    <a:lumMod val="50000"/>
                  </a:schemeClr>
                </a:solidFill>
              </a:rPr>
              <a:t>III </a:t>
            </a:r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8180"/>
            <a:ext cx="9144000" cy="1655762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Valentina Rakužienė,</a:t>
            </a:r>
          </a:p>
          <a:p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Šiaulių Juliaus Janonio gimnazija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630B6-B926-2279-7025-3476FC0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/>
          <a:p>
            <a:r>
              <a:rPr lang="lt-LT" dirty="0"/>
              <a:t>Jėgainių tipai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2099EC-4FF0-4959-8BBA-7A3DD1D8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348105"/>
            <a:ext cx="10515600" cy="4351338"/>
          </a:xfrm>
        </p:spPr>
        <p:txBody>
          <a:bodyPr>
            <a:normAutofit/>
          </a:bodyPr>
          <a:lstStyle/>
          <a:p>
            <a:endParaRPr lang="lt-LT" dirty="0"/>
          </a:p>
          <a:p>
            <a:r>
              <a:rPr lang="lt-LT" dirty="0"/>
              <a:t>Šiluminė -  iš kuro gaunama garo vidinė energija paverčiama mechanine, kuri generatoriuje transformuojama į elektros energiją.</a:t>
            </a:r>
          </a:p>
        </p:txBody>
      </p:sp>
      <p:pic>
        <p:nvPicPr>
          <p:cNvPr id="1026" name="Picture 2" descr="GIF énergie - GIF animé sur GIFER">
            <a:extLst>
              <a:ext uri="{FF2B5EF4-FFF2-40B4-BE49-F238E27FC236}">
                <a16:creationId xmlns:a16="http://schemas.microsoft.com/office/drawing/2014/main" id="{B55D59C3-6A92-C84C-5955-FE8D9459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20" y="3269615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5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630B6-B926-2279-7025-3476FC0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/>
          <a:p>
            <a:r>
              <a:rPr lang="lt-LT" dirty="0"/>
              <a:t>Jėgainių tipai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2099EC-4FF0-4959-8BBA-7A3DD1D8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348105"/>
            <a:ext cx="10515600" cy="4351338"/>
          </a:xfrm>
        </p:spPr>
        <p:txBody>
          <a:bodyPr>
            <a:normAutofit/>
          </a:bodyPr>
          <a:lstStyle/>
          <a:p>
            <a:endParaRPr lang="lt-LT" dirty="0"/>
          </a:p>
          <a:p>
            <a:r>
              <a:rPr lang="lt-LT" dirty="0"/>
              <a:t>Branduolinė (atominė) - šiluminę energiją sukuria valdoma branduolinė reakcija. </a:t>
            </a:r>
          </a:p>
        </p:txBody>
      </p:sp>
      <p:pic>
        <p:nvPicPr>
          <p:cNvPr id="6" name="Paveikslėlis 5" descr="Paveikslėlis, kuriame yra diagrama, Planas, Techninis brėžinys, piešimas&#10;&#10;Automatiškai sugeneruotas aprašymas">
            <a:extLst>
              <a:ext uri="{FF2B5EF4-FFF2-40B4-BE49-F238E27FC236}">
                <a16:creationId xmlns:a16="http://schemas.microsoft.com/office/drawing/2014/main" id="{F3D3501B-2D86-54B1-2E04-574B2875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17" y="2802255"/>
            <a:ext cx="7508065" cy="38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630B6-B926-2279-7025-3476FC0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/>
          <a:p>
            <a:r>
              <a:rPr lang="lt-LT" dirty="0"/>
              <a:t>Jėgainių tipai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2099EC-4FF0-4959-8BBA-7A3DD1D8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348105"/>
            <a:ext cx="10515600" cy="4351338"/>
          </a:xfrm>
        </p:spPr>
        <p:txBody>
          <a:bodyPr>
            <a:normAutofit/>
          </a:bodyPr>
          <a:lstStyle/>
          <a:p>
            <a:r>
              <a:rPr lang="lt-LT" dirty="0"/>
              <a:t>Geoterminė -  naudojama žemės gelmių šiluma.</a:t>
            </a:r>
          </a:p>
        </p:txBody>
      </p:sp>
      <p:pic>
        <p:nvPicPr>
          <p:cNvPr id="5" name="Paveikslėlis 4" descr="Paveikslėlis, kuriame yra tekstas, ekrano kopija, diagrama, Paralelė&#10;&#10;Automatiškai sugeneruotas aprašymas">
            <a:extLst>
              <a:ext uri="{FF2B5EF4-FFF2-40B4-BE49-F238E27FC236}">
                <a16:creationId xmlns:a16="http://schemas.microsoft.com/office/drawing/2014/main" id="{CB20371D-6C5E-57AF-A19A-F01E461E5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871897"/>
            <a:ext cx="5892800" cy="45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630B6-B926-2279-7025-3476FC0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/>
          <a:p>
            <a:r>
              <a:rPr lang="lt-LT" dirty="0"/>
              <a:t>Jėgainių tipai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2099EC-4FF0-4959-8BBA-7A3DD1D8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348105"/>
            <a:ext cx="5547676" cy="4351338"/>
          </a:xfrm>
        </p:spPr>
        <p:txBody>
          <a:bodyPr>
            <a:normAutofit/>
          </a:bodyPr>
          <a:lstStyle/>
          <a:p>
            <a:endParaRPr lang="lt-LT" dirty="0"/>
          </a:p>
          <a:p>
            <a:r>
              <a:rPr lang="lt-LT" dirty="0"/>
              <a:t>Hidroelektrinė -  mechaninę energiją sukuria krentančio vandens sukama vandens turbina.</a:t>
            </a:r>
          </a:p>
          <a:p>
            <a:r>
              <a:rPr lang="lt-LT" dirty="0"/>
              <a:t>Hidroakumuliacinė  -  esant energijos pertekliui veikia kaip vandens siurblys,  o esant energijos poreikiui – kaip paprasta hidroelektrinė.</a:t>
            </a:r>
          </a:p>
        </p:txBody>
      </p:sp>
      <p:pic>
        <p:nvPicPr>
          <p:cNvPr id="5" name="Paveikslėlis 4" descr="Paveikslėlis, kuriame yra tekstas, ekrano kopija, diagrama&#10;&#10;Automatiškai sugeneruotas aprašymas">
            <a:extLst>
              <a:ext uri="{FF2B5EF4-FFF2-40B4-BE49-F238E27FC236}">
                <a16:creationId xmlns:a16="http://schemas.microsoft.com/office/drawing/2014/main" id="{2B7B6A16-250C-55D8-1F4D-131CE4E1E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17" y="1027906"/>
            <a:ext cx="5699443" cy="56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2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630B6-B926-2279-7025-3476FC0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/>
          <a:p>
            <a:r>
              <a:rPr lang="lt-LT" dirty="0"/>
              <a:t>Jėgainių tipai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2099EC-4FF0-4959-8BBA-7A3DD1D8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348105"/>
            <a:ext cx="10515600" cy="4351338"/>
          </a:xfrm>
        </p:spPr>
        <p:txBody>
          <a:bodyPr>
            <a:normAutofit/>
          </a:bodyPr>
          <a:lstStyle/>
          <a:p>
            <a:endParaRPr lang="lt-LT" dirty="0"/>
          </a:p>
          <a:p>
            <a:r>
              <a:rPr lang="lt-LT" dirty="0"/>
              <a:t>Saulės  -   šviesos energija puslaidininkiuose tiesiogiai transformuojama į elektros energiją.</a:t>
            </a:r>
          </a:p>
        </p:txBody>
      </p:sp>
      <p:pic>
        <p:nvPicPr>
          <p:cNvPr id="5" name="Paveikslėlis 4" descr="Paveikslėlis, kuriame yra animacija, namas, žaislas&#10;&#10;Automatiškai sugeneruotas aprašymas">
            <a:extLst>
              <a:ext uri="{FF2B5EF4-FFF2-40B4-BE49-F238E27FC236}">
                <a16:creationId xmlns:a16="http://schemas.microsoft.com/office/drawing/2014/main" id="{A7978123-A6A0-9EAE-B186-6166922C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89" y="2214880"/>
            <a:ext cx="6891867" cy="41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7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630B6-B926-2279-7025-3476FC0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/>
          <a:p>
            <a:r>
              <a:rPr lang="lt-LT" dirty="0"/>
              <a:t>Jėgainių tipai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2099EC-4FF0-4959-8BBA-7A3DD1D8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602105"/>
            <a:ext cx="10515600" cy="4351338"/>
          </a:xfrm>
        </p:spPr>
        <p:txBody>
          <a:bodyPr>
            <a:normAutofit/>
          </a:bodyPr>
          <a:lstStyle/>
          <a:p>
            <a:r>
              <a:rPr lang="lt-LT" dirty="0"/>
              <a:t>Vėjo  -  elektros generatorių suka vėjo stumiamos mentės.</a:t>
            </a:r>
          </a:p>
        </p:txBody>
      </p:sp>
      <p:pic>
        <p:nvPicPr>
          <p:cNvPr id="5" name="Paveikslėlis 4" descr="Paveikslėlis, kuriame yra dangus, ekrano kopija&#10;&#10;Automatiškai sugeneruotas aprašymas">
            <a:extLst>
              <a:ext uri="{FF2B5EF4-FFF2-40B4-BE49-F238E27FC236}">
                <a16:creationId xmlns:a16="http://schemas.microsoft.com/office/drawing/2014/main" id="{3AD2D661-5753-88D3-464F-DE38BAA7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8" y="2407920"/>
            <a:ext cx="7493000" cy="41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5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4630B6-B926-2279-7025-3476FC0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/>
          <a:p>
            <a:r>
              <a:rPr lang="lt-LT" dirty="0"/>
              <a:t>Jėgainių tipai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2099EC-4FF0-4959-8BBA-7A3DD1D8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348105"/>
            <a:ext cx="5217160" cy="4351338"/>
          </a:xfrm>
        </p:spPr>
        <p:txBody>
          <a:bodyPr>
            <a:normAutofit/>
          </a:bodyPr>
          <a:lstStyle/>
          <a:p>
            <a:endParaRPr lang="lt-LT" dirty="0"/>
          </a:p>
          <a:p>
            <a:r>
              <a:rPr lang="lt-LT" dirty="0"/>
              <a:t>Potvynių arba bangų -  energija gaunama panaudojant vandens lygio svyravimus.</a:t>
            </a:r>
          </a:p>
          <a:p>
            <a:endParaRPr lang="lt-LT" dirty="0"/>
          </a:p>
        </p:txBody>
      </p:sp>
      <p:pic>
        <p:nvPicPr>
          <p:cNvPr id="5" name="Paveikslėlis 4" descr="Paveikslėlis, kuriame yra tekstas, ekrano kopija, diagrama, dizainas&#10;&#10;Automatiškai sugeneruotas aprašymas">
            <a:extLst>
              <a:ext uri="{FF2B5EF4-FFF2-40B4-BE49-F238E27FC236}">
                <a16:creationId xmlns:a16="http://schemas.microsoft.com/office/drawing/2014/main" id="{7BD204C7-85B0-1FD7-9E6F-0E849234A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1066800"/>
            <a:ext cx="3788118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3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B771F5-6CFF-6925-CFC5-A60D1031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Informacijos ir iliustracijų šaltiniai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D4E0D79-06E1-AFA3-7B8B-BC8238FE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2400" dirty="0" err="1"/>
              <a:t>Hannah</a:t>
            </a:r>
            <a:r>
              <a:rPr lang="lt-LT" sz="2400" dirty="0"/>
              <a:t> </a:t>
            </a:r>
            <a:r>
              <a:rPr lang="lt-LT" sz="2400" dirty="0" err="1"/>
              <a:t>Ritchie</a:t>
            </a:r>
            <a:r>
              <a:rPr lang="lt-LT" sz="2400" dirty="0"/>
              <a:t>, </a:t>
            </a:r>
            <a:r>
              <a:rPr lang="lt-LT" sz="2400" dirty="0" err="1"/>
              <a:t>Max</a:t>
            </a:r>
            <a:r>
              <a:rPr lang="lt-LT" sz="2400" dirty="0"/>
              <a:t> </a:t>
            </a:r>
            <a:r>
              <a:rPr lang="lt-LT" sz="2400" dirty="0" err="1"/>
              <a:t>Roser</a:t>
            </a:r>
            <a:r>
              <a:rPr lang="lt-LT" sz="2400" dirty="0"/>
              <a:t> </a:t>
            </a:r>
            <a:r>
              <a:rPr lang="lt-LT" sz="2400" dirty="0" err="1"/>
              <a:t>and</a:t>
            </a:r>
            <a:r>
              <a:rPr lang="lt-LT" sz="2400" dirty="0"/>
              <a:t> Pablo </a:t>
            </a:r>
            <a:r>
              <a:rPr lang="lt-LT" sz="2400" dirty="0" err="1"/>
              <a:t>Rosado</a:t>
            </a:r>
            <a:r>
              <a:rPr lang="lt-LT" sz="2400" dirty="0"/>
              <a:t> (2022) - "</a:t>
            </a:r>
            <a:r>
              <a:rPr lang="lt-LT" sz="2400" dirty="0" err="1"/>
              <a:t>Energy</a:t>
            </a:r>
            <a:r>
              <a:rPr lang="lt-LT" sz="2400" dirty="0"/>
              <a:t>". </a:t>
            </a:r>
            <a:r>
              <a:rPr lang="lt-LT" sz="2400" dirty="0" err="1"/>
              <a:t>Published</a:t>
            </a:r>
            <a:r>
              <a:rPr lang="lt-LT" sz="2400" dirty="0"/>
              <a:t> </a:t>
            </a:r>
            <a:r>
              <a:rPr lang="lt-LT" sz="2400" dirty="0" err="1"/>
              <a:t>online</a:t>
            </a:r>
            <a:r>
              <a:rPr lang="lt-LT" sz="2400" dirty="0"/>
              <a:t> at OurWorldInData.org. </a:t>
            </a:r>
            <a:r>
              <a:rPr lang="lt-LT" sz="2400" dirty="0" err="1"/>
              <a:t>Retrieved</a:t>
            </a:r>
            <a:r>
              <a:rPr lang="lt-LT" sz="2400" dirty="0"/>
              <a:t> </a:t>
            </a:r>
            <a:r>
              <a:rPr lang="lt-LT" sz="2400" dirty="0" err="1"/>
              <a:t>from</a:t>
            </a:r>
            <a:r>
              <a:rPr lang="lt-LT" sz="2400" dirty="0"/>
              <a:t>: 'https://ourworldindata.org/</a:t>
            </a:r>
            <a:r>
              <a:rPr lang="lt-LT" sz="2400" dirty="0" err="1"/>
              <a:t>energy</a:t>
            </a:r>
            <a:r>
              <a:rPr lang="lt-LT" sz="2400" dirty="0"/>
              <a:t>' [Online </a:t>
            </a:r>
            <a:r>
              <a:rPr lang="lt-LT" sz="2400" dirty="0" err="1"/>
              <a:t>Resource</a:t>
            </a:r>
            <a:r>
              <a:rPr lang="lt-LT" sz="2400" dirty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400" dirty="0">
                <a:hlinkClick r:id="rId2"/>
              </a:rPr>
              <a:t>https://www.linkedin.com/pulse/cold-war-between-renewable-nonrenewable-energy-nqobile</a:t>
            </a:r>
            <a:endParaRPr lang="lt-LT" sz="2400" dirty="0"/>
          </a:p>
          <a:p>
            <a:pPr marL="514350" indent="-514350">
              <a:buFont typeface="+mj-lt"/>
              <a:buAutoNum type="arabicPeriod"/>
            </a:pPr>
            <a:r>
              <a:rPr lang="lt-LT" sz="2400" dirty="0">
                <a:hlinkClick r:id="rId3"/>
              </a:rPr>
              <a:t>https://en.wikipedia.org/wiki/World_energy_supply_and_consumption</a:t>
            </a:r>
            <a:endParaRPr lang="lt-LT" sz="2400" dirty="0"/>
          </a:p>
          <a:p>
            <a:pPr marL="514350" indent="-514350">
              <a:buFont typeface="+mj-lt"/>
              <a:buAutoNum type="arabicPeriod"/>
            </a:pPr>
            <a:r>
              <a:rPr lang="lt-LT" sz="2400" dirty="0">
                <a:hlinkClick r:id="rId4"/>
              </a:rPr>
              <a:t>https://www.iea.org/data-and-statistics/charts/share-of-cumulative-power-capacity-by-technology-2010-2027</a:t>
            </a:r>
            <a:endParaRPr lang="lt-LT" sz="2400" dirty="0"/>
          </a:p>
          <a:p>
            <a:pPr marL="514350" indent="-514350">
              <a:buFont typeface="+mj-lt"/>
              <a:buAutoNum type="arabicPeriod"/>
            </a:pPr>
            <a:r>
              <a:rPr lang="lt-LT" sz="2400" dirty="0">
                <a:hlinkClick r:id="rId5"/>
              </a:rPr>
              <a:t>https://www.tandfonline.com/doi/full/10.1080/23311916.2016.1167990</a:t>
            </a:r>
            <a:endParaRPr lang="lt-LT" sz="2400" dirty="0"/>
          </a:p>
          <a:p>
            <a:pPr marL="514350" indent="-514350">
              <a:buFont typeface="+mj-lt"/>
              <a:buAutoNum type="arabicPeriod"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46256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2982B7-71B3-E93B-BCB6-5E3C9AF9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27065" cy="1325563"/>
          </a:xfrm>
        </p:spPr>
        <p:txBody>
          <a:bodyPr/>
          <a:lstStyle/>
          <a:p>
            <a:r>
              <a:rPr lang="lt-LT"/>
              <a:t>Gyvenimas be elektros XXI amžiuje</a:t>
            </a:r>
            <a:endParaRPr lang="lt-LT" dirty="0"/>
          </a:p>
        </p:txBody>
      </p:sp>
      <p:pic>
        <p:nvPicPr>
          <p:cNvPr id="5" name="Turinio vietos rezervavimo ženklas 4" descr="Paveikslėlis, kuriame yra tekstas, ekrano kopija, Šriftas, programinė įranga&#10;&#10;Automatiškai sugeneruotas aprašymas">
            <a:extLst>
              <a:ext uri="{FF2B5EF4-FFF2-40B4-BE49-F238E27FC236}">
                <a16:creationId xmlns:a16="http://schemas.microsoft.com/office/drawing/2014/main" id="{FC2D0208-4EB5-45C6-4459-DD17B6DB7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" y="2092500"/>
            <a:ext cx="6193968" cy="3059341"/>
          </a:xfrm>
        </p:spPr>
      </p:pic>
      <p:pic>
        <p:nvPicPr>
          <p:cNvPr id="7" name="Paveikslėlis 6" descr="Paveikslėlis, kuriame yra tekstas, ekrano kopija, programinė įranga&#10;&#10;Automatiškai sugeneruotas aprašymas">
            <a:extLst>
              <a:ext uri="{FF2B5EF4-FFF2-40B4-BE49-F238E27FC236}">
                <a16:creationId xmlns:a16="http://schemas.microsoft.com/office/drawing/2014/main" id="{BAF41AB4-354B-AFE1-FAF0-5654AD83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0" y="2225040"/>
            <a:ext cx="5940250" cy="2794262"/>
          </a:xfrm>
          <a:prstGeom prst="rect">
            <a:avLst/>
          </a:prstGeom>
        </p:spPr>
      </p:pic>
      <p:sp>
        <p:nvSpPr>
          <p:cNvPr id="8" name="Ovalas 7">
            <a:extLst>
              <a:ext uri="{FF2B5EF4-FFF2-40B4-BE49-F238E27FC236}">
                <a16:creationId xmlns:a16="http://schemas.microsoft.com/office/drawing/2014/main" id="{89E66C1C-3F34-9A01-C3D6-B9E76DC34279}"/>
              </a:ext>
            </a:extLst>
          </p:cNvPr>
          <p:cNvSpPr/>
          <p:nvPr/>
        </p:nvSpPr>
        <p:spPr>
          <a:xfrm>
            <a:off x="2438400" y="4185920"/>
            <a:ext cx="1097280" cy="24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as 8">
            <a:extLst>
              <a:ext uri="{FF2B5EF4-FFF2-40B4-BE49-F238E27FC236}">
                <a16:creationId xmlns:a16="http://schemas.microsoft.com/office/drawing/2014/main" id="{A58947A8-686E-70B8-50AC-AA195170DD2E}"/>
              </a:ext>
            </a:extLst>
          </p:cNvPr>
          <p:cNvSpPr/>
          <p:nvPr/>
        </p:nvSpPr>
        <p:spPr>
          <a:xfrm>
            <a:off x="9834880" y="4785622"/>
            <a:ext cx="1097280" cy="24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063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 descr="Paveikslėlis, kuriame yra tekstas, ekrano kopija, Šriftas, skaičius&#10;&#10;Automatiškai sugeneruotas aprašymas">
            <a:extLst>
              <a:ext uri="{FF2B5EF4-FFF2-40B4-BE49-F238E27FC236}">
                <a16:creationId xmlns:a16="http://schemas.microsoft.com/office/drawing/2014/main" id="{1C5D024E-0304-01DC-1F07-F416755FF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2" b="12817"/>
          <a:stretch/>
        </p:blipFill>
        <p:spPr>
          <a:xfrm>
            <a:off x="75460" y="1690688"/>
            <a:ext cx="12041080" cy="3623614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F2E38E27-840A-7520-E66C-888A0D0C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19" y="365125"/>
            <a:ext cx="9088773" cy="1325563"/>
          </a:xfrm>
        </p:spPr>
        <p:txBody>
          <a:bodyPr>
            <a:normAutofit/>
          </a:bodyPr>
          <a:lstStyle/>
          <a:p>
            <a:r>
              <a:rPr lang="lt-LT" b="0" dirty="0">
                <a:solidFill>
                  <a:srgbClr val="002060"/>
                </a:solidFill>
                <a:latin typeface="Google Sans"/>
              </a:rPr>
              <a:t>Pagrindiniai energijos šaltiniai 2022 m.</a:t>
            </a:r>
            <a:endParaRPr lang="lt-LT" b="0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24C797B-4B93-E6AA-59A4-07BFBB1A2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" y="4483184"/>
            <a:ext cx="11732263" cy="2002792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endParaRPr lang="lt-LT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lt-LT" b="0" i="0" dirty="0">
                <a:solidFill>
                  <a:srgbClr val="002060"/>
                </a:solidFill>
                <a:effectLst/>
                <a:latin typeface="Google Sans"/>
              </a:rPr>
              <a:t>iškastinio kuro </a:t>
            </a:r>
            <a:r>
              <a:rPr lang="lt-LT" sz="2400" b="0" i="0" dirty="0">
                <a:solidFill>
                  <a:srgbClr val="002060"/>
                </a:solidFill>
                <a:effectLst/>
                <a:latin typeface="Google Sans"/>
              </a:rPr>
              <a:t>(anglis, </a:t>
            </a:r>
            <a:r>
              <a:rPr lang="lt-LT" sz="2400" dirty="0">
                <a:solidFill>
                  <a:srgbClr val="002060"/>
                </a:solidFill>
                <a:latin typeface="Google Sans"/>
              </a:rPr>
              <a:t>sk</a:t>
            </a:r>
            <a:r>
              <a:rPr lang="lt-LT" sz="2400" b="0" i="0" dirty="0">
                <a:solidFill>
                  <a:srgbClr val="002060"/>
                </a:solidFill>
                <a:effectLst/>
                <a:latin typeface="Google Sans"/>
              </a:rPr>
              <a:t>alūnai, nafta, gamtinės dujos)</a:t>
            </a:r>
            <a:r>
              <a:rPr lang="lt-LT" sz="24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lt-LT" b="1" i="0" dirty="0">
                <a:solidFill>
                  <a:srgbClr val="002060"/>
                </a:solidFill>
                <a:effectLst/>
                <a:latin typeface="Google Sans"/>
              </a:rPr>
              <a:t>energija</a:t>
            </a:r>
            <a:r>
              <a:rPr lang="lt-LT" b="0" i="0" dirty="0">
                <a:solidFill>
                  <a:srgbClr val="002060"/>
                </a:solidFill>
                <a:effectLst/>
                <a:latin typeface="Google Sans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lt-LT" b="0" i="0" dirty="0">
                <a:solidFill>
                  <a:srgbClr val="002060"/>
                </a:solidFill>
                <a:effectLst/>
                <a:latin typeface="Google Sans"/>
              </a:rPr>
              <a:t>branduolinė ir branduolių sintezės </a:t>
            </a:r>
            <a:r>
              <a:rPr lang="lt-LT" b="1" i="0" dirty="0">
                <a:solidFill>
                  <a:srgbClr val="002060"/>
                </a:solidFill>
                <a:effectLst/>
                <a:latin typeface="Google Sans"/>
              </a:rPr>
              <a:t>energija</a:t>
            </a:r>
            <a:r>
              <a:rPr lang="lt-LT" b="0" i="0" dirty="0">
                <a:solidFill>
                  <a:srgbClr val="002060"/>
                </a:solidFill>
                <a:effectLst/>
                <a:latin typeface="Google Sans"/>
              </a:rPr>
              <a:t>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lt-LT" b="0" i="0" dirty="0">
                <a:solidFill>
                  <a:srgbClr val="002060"/>
                </a:solidFill>
                <a:effectLst/>
                <a:latin typeface="Google Sans"/>
              </a:rPr>
              <a:t>atsinaujinantys </a:t>
            </a:r>
            <a:r>
              <a:rPr lang="lt-LT" b="1" i="0" dirty="0">
                <a:solidFill>
                  <a:srgbClr val="002060"/>
                </a:solidFill>
                <a:effectLst/>
                <a:latin typeface="Google Sans"/>
              </a:rPr>
              <a:t>energijos</a:t>
            </a:r>
            <a:r>
              <a:rPr lang="lt-LT" b="0" i="0" dirty="0">
                <a:solidFill>
                  <a:srgbClr val="002060"/>
                </a:solidFill>
                <a:effectLst/>
                <a:latin typeface="Google Sans"/>
              </a:rPr>
              <a:t> ištekliai </a:t>
            </a:r>
            <a:r>
              <a:rPr lang="lt-LT" sz="2400" b="0" i="0" dirty="0">
                <a:solidFill>
                  <a:srgbClr val="002060"/>
                </a:solidFill>
                <a:effectLst/>
                <a:latin typeface="Google Sans"/>
              </a:rPr>
              <a:t>(vandens, vėjo, saulės, terminio vandens, biokuro ir kt.).</a:t>
            </a:r>
            <a:endParaRPr lang="lt-LT" b="0" i="0" dirty="0">
              <a:solidFill>
                <a:srgbClr val="002060"/>
              </a:solidFill>
              <a:effectLst/>
              <a:latin typeface="Googl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A8109-8B28-0697-D3C1-6B3B4BB14796}"/>
              </a:ext>
            </a:extLst>
          </p:cNvPr>
          <p:cNvSpPr txBox="1"/>
          <p:nvPr/>
        </p:nvSpPr>
        <p:spPr>
          <a:xfrm>
            <a:off x="6844487" y="6485976"/>
            <a:ext cx="6143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>
                <a:hlinkClick r:id="rId4"/>
              </a:rPr>
              <a:t>https://ourworldindata.org/energy-overview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54569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661D4CB-58AC-55C0-29FF-76498CA1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6" y="365125"/>
            <a:ext cx="8185068" cy="1325563"/>
          </a:xfrm>
        </p:spPr>
        <p:txBody>
          <a:bodyPr>
            <a:normAutofit/>
          </a:bodyPr>
          <a:lstStyle/>
          <a:p>
            <a:r>
              <a:rPr lang="lt-LT" dirty="0"/>
              <a:t>Mažai anglies dioksido į aplinką išskiriančios energijos dalis 2022 m.</a:t>
            </a:r>
          </a:p>
        </p:txBody>
      </p:sp>
      <p:pic>
        <p:nvPicPr>
          <p:cNvPr id="5" name="Turinio vietos rezervavimo ženklas 4" descr="Paveikslėlis, kuriame yra tekstas, žemėlapis, atlasas&#10;&#10;Automatiškai sugeneruotas aprašymas">
            <a:extLst>
              <a:ext uri="{FF2B5EF4-FFF2-40B4-BE49-F238E27FC236}">
                <a16:creationId xmlns:a16="http://schemas.microsoft.com/office/drawing/2014/main" id="{E7DBB60C-7F38-51B9-1D1D-3E0B5DE46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6" b="9867"/>
          <a:stretch/>
        </p:blipFill>
        <p:spPr>
          <a:xfrm>
            <a:off x="157946" y="1818640"/>
            <a:ext cx="9392018" cy="49580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6BAA3-3B24-0AFA-08D2-85EE8689FC85}"/>
              </a:ext>
            </a:extLst>
          </p:cNvPr>
          <p:cNvSpPr txBox="1"/>
          <p:nvPr/>
        </p:nvSpPr>
        <p:spPr>
          <a:xfrm>
            <a:off x="8391228" y="1396276"/>
            <a:ext cx="364282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Islandijoje  -  apie 80 %; </a:t>
            </a:r>
          </a:p>
          <a:p>
            <a:r>
              <a:rPr lang="lt-LT" sz="2400" dirty="0">
                <a:solidFill>
                  <a:srgbClr val="002060"/>
                </a:solidFill>
              </a:rPr>
              <a:t>Norvegijoje - beveik 70 %; Švedijoje – beveik 70 % ; Prancūzijoje - apie 50 %; </a:t>
            </a:r>
          </a:p>
          <a:p>
            <a:r>
              <a:rPr lang="lt-LT" sz="2400" dirty="0">
                <a:solidFill>
                  <a:srgbClr val="002060"/>
                </a:solidFill>
              </a:rPr>
              <a:t>Suomijoje – apie 40 proc. </a:t>
            </a:r>
          </a:p>
          <a:p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967FC-EC3F-DDAF-A2F9-378CD5CF6E5D}"/>
              </a:ext>
            </a:extLst>
          </p:cNvPr>
          <p:cNvSpPr txBox="1"/>
          <p:nvPr/>
        </p:nvSpPr>
        <p:spPr>
          <a:xfrm>
            <a:off x="7205993" y="6521155"/>
            <a:ext cx="6180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>
                <a:hlinkClick r:id="rId4"/>
              </a:rPr>
              <a:t>https://ourworldindata.org/energy-overview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260543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82B44C58-9E3A-9057-613D-F6241FC0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074426" cy="1325563"/>
          </a:xfrm>
        </p:spPr>
        <p:txBody>
          <a:bodyPr/>
          <a:lstStyle/>
          <a:p>
            <a:r>
              <a:rPr lang="lt-LT" sz="4000" dirty="0"/>
              <a:t>Pasaulinės energetikos kaitos prognozės 2020-2040 m</a:t>
            </a:r>
            <a:r>
              <a:rPr lang="lt-LT" dirty="0"/>
              <a:t>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DA520B57-540C-C8EF-3038-FB0914128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85"/>
          <a:stretch/>
        </p:blipFill>
        <p:spPr>
          <a:xfrm>
            <a:off x="4172674" y="1027906"/>
            <a:ext cx="6622473" cy="57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5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>
            <a:extLst>
              <a:ext uri="{FF2B5EF4-FFF2-40B4-BE49-F238E27FC236}">
                <a16:creationId xmlns:a16="http://schemas.microsoft.com/office/drawing/2014/main" id="{B7FF88A4-29FB-9775-09CC-AE61AF2F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-52191"/>
            <a:ext cx="7504814" cy="1325563"/>
          </a:xfrm>
        </p:spPr>
        <p:txBody>
          <a:bodyPr/>
          <a:lstStyle/>
          <a:p>
            <a:r>
              <a:rPr lang="lt-LT" dirty="0"/>
              <a:t>Kas nepatenka į prognozes?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EC4DC75-8CC0-5342-F80B-6DC719070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053465"/>
            <a:ext cx="6918960" cy="5700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C0D86B-E5A9-75B9-36DC-ADE72A5A3EC3}"/>
              </a:ext>
            </a:extLst>
          </p:cNvPr>
          <p:cNvSpPr txBox="1"/>
          <p:nvPr/>
        </p:nvSpPr>
        <p:spPr>
          <a:xfrm>
            <a:off x="7336791" y="1500326"/>
            <a:ext cx="4926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>
                <a:solidFill>
                  <a:srgbClr val="002060"/>
                </a:solidFill>
              </a:rPr>
              <a:t>Įtaka energijos gamybai:</a:t>
            </a:r>
          </a:p>
          <a:p>
            <a:r>
              <a:rPr lang="lt-LT" sz="2400" dirty="0">
                <a:solidFill>
                  <a:srgbClr val="002060"/>
                </a:solidFill>
              </a:rPr>
              <a:t>2009 m. – pasaulinė ekonominė krizė;</a:t>
            </a:r>
          </a:p>
          <a:p>
            <a:r>
              <a:rPr lang="lt-LT" sz="2400" dirty="0">
                <a:solidFill>
                  <a:srgbClr val="002060"/>
                </a:solidFill>
              </a:rPr>
              <a:t>2011 m.  - avarija </a:t>
            </a:r>
            <a:r>
              <a:rPr lang="lt-LT" sz="2400" dirty="0" err="1">
                <a:solidFill>
                  <a:srgbClr val="002060"/>
                </a:solidFill>
              </a:rPr>
              <a:t>Fukušimos</a:t>
            </a:r>
            <a:r>
              <a:rPr lang="lt-LT" sz="2400" dirty="0">
                <a:solidFill>
                  <a:srgbClr val="002060"/>
                </a:solidFill>
              </a:rPr>
              <a:t> AE;</a:t>
            </a:r>
          </a:p>
          <a:p>
            <a:r>
              <a:rPr lang="lt-LT" sz="2400" dirty="0">
                <a:solidFill>
                  <a:srgbClr val="002060"/>
                </a:solidFill>
              </a:rPr>
              <a:t>2020 m. - pandemija</a:t>
            </a:r>
          </a:p>
          <a:p>
            <a:endParaRPr lang="lt-LT" sz="2400" dirty="0"/>
          </a:p>
          <a:p>
            <a:endParaRPr lang="lt-LT" sz="2400" dirty="0"/>
          </a:p>
          <a:p>
            <a:endParaRPr lang="lt-L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FF590-75FB-6089-9D3E-6EE79D4FE817}"/>
              </a:ext>
            </a:extLst>
          </p:cNvPr>
          <p:cNvSpPr txBox="1"/>
          <p:nvPr/>
        </p:nvSpPr>
        <p:spPr>
          <a:xfrm>
            <a:off x="7809613" y="4883051"/>
            <a:ext cx="407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Įvardinkite, kokie veiksniai daro įtaką  elektros energijos gamybai šiuo metu?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C4EE4-984C-9AB7-75C2-8F7C66D5D168}"/>
              </a:ext>
            </a:extLst>
          </p:cNvPr>
          <p:cNvSpPr txBox="1"/>
          <p:nvPr/>
        </p:nvSpPr>
        <p:spPr>
          <a:xfrm>
            <a:off x="7336791" y="6446623"/>
            <a:ext cx="4077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>
                <a:hlinkClick r:id="rId3"/>
              </a:rPr>
              <a:t>https://ourworldindata.org/energy-overview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5494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Paveikslėlis, kuriame yra tekstas, ekrano kopija, Šriftas, skaičius&#10;&#10;Automatiškai sugeneruotas aprašymas">
            <a:extLst>
              <a:ext uri="{FF2B5EF4-FFF2-40B4-BE49-F238E27FC236}">
                <a16:creationId xmlns:a16="http://schemas.microsoft.com/office/drawing/2014/main" id="{03721313-E2CE-913F-9F50-CA888A88A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/>
          <a:stretch/>
        </p:blipFill>
        <p:spPr>
          <a:xfrm>
            <a:off x="764426" y="1446848"/>
            <a:ext cx="10663148" cy="4802187"/>
          </a:xfr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04B742EE-DAF5-C767-57A0-EA10EE1E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365125"/>
            <a:ext cx="9215120" cy="1325563"/>
          </a:xfrm>
        </p:spPr>
        <p:txBody>
          <a:bodyPr/>
          <a:lstStyle/>
          <a:p>
            <a:r>
              <a:rPr lang="lt-LT" dirty="0"/>
              <a:t>Elektros energijos gamybai sunaudoti resursai</a:t>
            </a:r>
          </a:p>
        </p:txBody>
      </p:sp>
    </p:spTree>
    <p:extLst>
      <p:ext uri="{BB962C8B-B14F-4D97-AF65-F5344CB8AC3E}">
        <p14:creationId xmlns:p14="http://schemas.microsoft.com/office/powerpoint/2010/main" val="125687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A6F29816-1AF8-C8BC-2894-6ADC467B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" y="33794"/>
            <a:ext cx="6092716" cy="682420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5B8584B-6C3C-8D7E-A2FD-F86A6B1E4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0584" y="206206"/>
            <a:ext cx="3564184" cy="2283718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AE536EA-CAE1-564B-35B7-C73D0C647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118" y="4535607"/>
            <a:ext cx="1980362" cy="2159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9B2B8A-0199-4DBD-0242-3241CC5A2E21}"/>
              </a:ext>
            </a:extLst>
          </p:cNvPr>
          <p:cNvSpPr txBox="1"/>
          <p:nvPr/>
        </p:nvSpPr>
        <p:spPr>
          <a:xfrm>
            <a:off x="4897120" y="264160"/>
            <a:ext cx="681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rgbClr val="002060"/>
                </a:solidFill>
              </a:rPr>
              <a:t>Elektros energetikos sistemos struktūra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3A267-AC14-2723-5571-53120C9A3731}"/>
              </a:ext>
            </a:extLst>
          </p:cNvPr>
          <p:cNvSpPr txBox="1"/>
          <p:nvPr/>
        </p:nvSpPr>
        <p:spPr>
          <a:xfrm>
            <a:off x="6979920" y="1183620"/>
            <a:ext cx="51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Prisiminkime: </a:t>
            </a:r>
          </a:p>
          <a:p>
            <a:r>
              <a:rPr lang="lt-LT" sz="2400" dirty="0"/>
              <a:t>Kodėl elektros srovė transformuojama?</a:t>
            </a:r>
          </a:p>
          <a:p>
            <a:r>
              <a:rPr lang="lt-LT" sz="2400" dirty="0"/>
              <a:t>Kaip veikia transformatorius?</a:t>
            </a:r>
          </a:p>
        </p:txBody>
      </p:sp>
    </p:spTree>
    <p:extLst>
      <p:ext uri="{BB962C8B-B14F-4D97-AF65-F5344CB8AC3E}">
        <p14:creationId xmlns:p14="http://schemas.microsoft.com/office/powerpoint/2010/main" val="296643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EC084C-9E0C-3C4A-6169-F94D4BFE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Elektros energijos generavimas</a:t>
            </a:r>
            <a:endParaRPr lang="lt-LT" dirty="0"/>
          </a:p>
        </p:txBody>
      </p:sp>
      <p:pic>
        <p:nvPicPr>
          <p:cNvPr id="5" name="Turinio vietos rezervavimo ženklas 4" descr="Paveikslėlis, kuriame yra tekstas, ekrano kopija, diagrama, dizainas&#10;&#10;Automatiškai sugeneruotas aprašymas">
            <a:extLst>
              <a:ext uri="{FF2B5EF4-FFF2-40B4-BE49-F238E27FC236}">
                <a16:creationId xmlns:a16="http://schemas.microsoft.com/office/drawing/2014/main" id="{76F97FE7-32F6-72E1-BB52-BAD7E5FCE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3922"/>
            <a:ext cx="8019428" cy="49589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C932A6-0B39-6A46-3B21-19F0A4D264F9}"/>
              </a:ext>
            </a:extLst>
          </p:cNvPr>
          <p:cNvSpPr txBox="1"/>
          <p:nvPr/>
        </p:nvSpPr>
        <p:spPr>
          <a:xfrm>
            <a:off x="4114800" y="6492875"/>
            <a:ext cx="872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>
                <a:hlinkClick r:id="rId4"/>
              </a:rPr>
              <a:t>http://www.mem50212.com/MDME/iTester/tests/10901_Thermo_Basics/images/generating_electricity.html</a:t>
            </a:r>
            <a:endParaRPr lang="lt-LT" sz="1400" dirty="0"/>
          </a:p>
          <a:p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136891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  <SharedWithUsers xmlns="13393c10-a869-462d-8718-85d3f21a3c08">
      <UserInfo>
        <DisplayName/>
        <AccountId xsi:nil="true"/>
        <AccountType/>
      </UserInfo>
    </SharedWithUsers>
    <MediaLengthInSeconds xmlns="395fa40d-cb69-404e-8f04-41199545fccc" xsi:nil="true"/>
  </documentManagement>
</p:properties>
</file>

<file path=customXml/itemProps1.xml><?xml version="1.0" encoding="utf-8"?>
<ds:datastoreItem xmlns:ds="http://schemas.openxmlformats.org/officeDocument/2006/customXml" ds:itemID="{9B14061D-548D-4264-A9CA-5818F0A4CFA5}"/>
</file>

<file path=customXml/itemProps2.xml><?xml version="1.0" encoding="utf-8"?>
<ds:datastoreItem xmlns:ds="http://schemas.openxmlformats.org/officeDocument/2006/customXml" ds:itemID="{F326AD3B-46B9-4A9B-8242-78E14E7D3A81}"/>
</file>

<file path=customXml/itemProps3.xml><?xml version="1.0" encoding="utf-8"?>
<ds:datastoreItem xmlns:ds="http://schemas.openxmlformats.org/officeDocument/2006/customXml" ds:itemID="{139D14A6-2DC9-42D7-BEC6-30A453E797B8}"/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1034</Words>
  <Application>Microsoft Office PowerPoint</Application>
  <PresentationFormat>Plačiaekranė</PresentationFormat>
  <Paragraphs>84</Paragraphs>
  <Slides>17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Google Sans</vt:lpstr>
      <vt:lpstr>Office Theme</vt:lpstr>
      <vt:lpstr>Įvairių elektros energijos šaltinių saugumo, ekonomiškumo, ekologiškumo aspektai.  Elektrinių naudingumo koeficientai III klasė</vt:lpstr>
      <vt:lpstr>Gyvenimas be elektros XXI amžiuje</vt:lpstr>
      <vt:lpstr>Pagrindiniai energijos šaltiniai 2022 m.</vt:lpstr>
      <vt:lpstr>Mažai anglies dioksido į aplinką išskiriančios energijos dalis 2022 m.</vt:lpstr>
      <vt:lpstr>Pasaulinės energetikos kaitos prognozės 2020-2040 m.</vt:lpstr>
      <vt:lpstr>Kas nepatenka į prognozes?</vt:lpstr>
      <vt:lpstr>Elektros energijos gamybai sunaudoti resursai</vt:lpstr>
      <vt:lpstr>„PowerPoint“ pateiktis</vt:lpstr>
      <vt:lpstr>Elektros energijos generavimas</vt:lpstr>
      <vt:lpstr>Jėgainių tipai</vt:lpstr>
      <vt:lpstr>Jėgainių tipai</vt:lpstr>
      <vt:lpstr>Jėgainių tipai</vt:lpstr>
      <vt:lpstr>Jėgainių tipai</vt:lpstr>
      <vt:lpstr>Jėgainių tipai</vt:lpstr>
      <vt:lpstr>Jėgainių tipai</vt:lpstr>
      <vt:lpstr>Jėgainių tipai</vt:lpstr>
      <vt:lpstr>Informacijos ir iliustracijų šaltiniai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Valentina Rakužienė</cp:lastModifiedBy>
  <cp:revision>24</cp:revision>
  <dcterms:created xsi:type="dcterms:W3CDTF">2023-01-17T13:03:39Z</dcterms:created>
  <dcterms:modified xsi:type="dcterms:W3CDTF">2023-08-30T09:23:52Z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  <property fmtid="{D5CDD505-2E9C-101B-9397-08002B2CF9AE}" pid="3" name="Order">
    <vt:r8>10069500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