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commentAuthors.xml" ContentType="application/vnd.openxmlformats-officedocument.presentationml.commentAuthors+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8" r:id="rId2"/>
    <p:sldId id="257" r:id="rId3"/>
    <p:sldId id="258" r:id="rId4"/>
    <p:sldId id="259" r:id="rId5"/>
    <p:sldId id="267" r:id="rId6"/>
    <p:sldId id="260" r:id="rId7"/>
    <p:sldId id="261" r:id="rId8"/>
    <p:sldId id="263" r:id="rId9"/>
    <p:sldId id="265" r:id="rId10"/>
    <p:sldId id="264" r:id="rId11"/>
    <p:sldId id="262" r:id="rId12"/>
    <p:sldId id="266" r:id="rId13"/>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kas Bagdonavicius" initials="L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Vidutinis stilius 4 – paryškinima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5" autoAdjust="0"/>
    <p:restoredTop sz="82714" autoAdjust="0"/>
  </p:normalViewPr>
  <p:slideViewPr>
    <p:cSldViewPr snapToGrid="0">
      <p:cViewPr>
        <p:scale>
          <a:sx n="118" d="100"/>
          <a:sy n="118" d="100"/>
        </p:scale>
        <p:origin x="-102" y="-2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84DBCF-C263-4635-B595-9FBED78BB7BD}" type="datetimeFigureOut">
              <a:rPr lang="lt-LT" smtClean="0"/>
              <a:t>2023-08-30</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EF7E0B-C7FB-4D08-A9EF-0E7E67EC596C}" type="slidenum">
              <a:rPr lang="lt-LT" smtClean="0"/>
              <a:t>‹#›</a:t>
            </a:fld>
            <a:endParaRPr lang="lt-LT"/>
          </a:p>
        </p:txBody>
      </p:sp>
    </p:spTree>
    <p:extLst>
      <p:ext uri="{BB962C8B-B14F-4D97-AF65-F5344CB8AC3E}">
        <p14:creationId xmlns:p14="http://schemas.microsoft.com/office/powerpoint/2010/main" val="85528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Šia užduotimi siekiama, kad mokiniai įsitrauktų į pamoką – įsivertinimo teiginiai nėra sunkūs, todėl visi mokiniai bent dalį jų gebės paaiškinti.</a:t>
            </a:r>
          </a:p>
          <a:p>
            <a:r>
              <a:rPr lang="lt-LT" dirty="0"/>
              <a:t/>
            </a:r>
            <a:br>
              <a:rPr lang="lt-LT" dirty="0"/>
            </a:br>
            <a:r>
              <a:rPr lang="lt-LT" dirty="0"/>
              <a:t>Svarbiausias užduoties etapas yra bendras klasės aptarimas. Mokinių atsakymus galima surinkti programėle menti.com. Kitas būdas išsiaiškinti teisingus atsakymus ir  užrašyti teiginius lentoje, kad jie visą pamoką būtų matomi ir taikomi. Pavyzdžiui, lentoje užrašoma [E]=J. Energijos tvermės dėsnio apibrėžimus galima užrašyti kelis. Nubraižyti paprastą energijos gavybos ir perdavimo schemą ir šalia užrašyti problemas – užterštumas, gamtos alinimas, šiluminiai nuostoliai ir pan.</a:t>
            </a:r>
          </a:p>
        </p:txBody>
      </p:sp>
      <p:sp>
        <p:nvSpPr>
          <p:cNvPr id="4" name="Skaidrės numerio vietos rezervavimo ženklas 3"/>
          <p:cNvSpPr>
            <a:spLocks noGrp="1"/>
          </p:cNvSpPr>
          <p:nvPr>
            <p:ph type="sldNum" sz="quarter" idx="5"/>
          </p:nvPr>
        </p:nvSpPr>
        <p:spPr/>
        <p:txBody>
          <a:bodyPr/>
          <a:lstStyle/>
          <a:p>
            <a:fld id="{FFEF7E0B-C7FB-4D08-A9EF-0E7E67EC596C}" type="slidenum">
              <a:rPr lang="lt-LT" smtClean="0"/>
              <a:t>2</a:t>
            </a:fld>
            <a:endParaRPr lang="lt-LT"/>
          </a:p>
        </p:txBody>
      </p:sp>
    </p:spTree>
    <p:extLst>
      <p:ext uri="{BB962C8B-B14F-4D97-AF65-F5344CB8AC3E}">
        <p14:creationId xmlns:p14="http://schemas.microsoft.com/office/powerpoint/2010/main" val="2151724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Šis pavyzdys skirtas mokinių požiūriui praplėsti, fizikos mokslą susisieti su kitais dalykais. Tai yra papildoma medžiaga, kuri gali būti rodoma, jei pamokoje lieka laiko.</a:t>
            </a:r>
          </a:p>
          <a:p>
            <a:endParaRPr lang="lt-LT" dirty="0"/>
          </a:p>
        </p:txBody>
      </p:sp>
      <p:sp>
        <p:nvSpPr>
          <p:cNvPr id="4" name="Skaidrės numerio vietos rezervavimo ženklas 3"/>
          <p:cNvSpPr>
            <a:spLocks noGrp="1"/>
          </p:cNvSpPr>
          <p:nvPr>
            <p:ph type="sldNum" sz="quarter" idx="5"/>
          </p:nvPr>
        </p:nvSpPr>
        <p:spPr/>
        <p:txBody>
          <a:bodyPr/>
          <a:lstStyle/>
          <a:p>
            <a:fld id="{FFEF7E0B-C7FB-4D08-A9EF-0E7E67EC596C}" type="slidenum">
              <a:rPr lang="lt-LT" smtClean="0"/>
              <a:t>12</a:t>
            </a:fld>
            <a:endParaRPr lang="lt-LT"/>
          </a:p>
        </p:txBody>
      </p:sp>
    </p:spTree>
    <p:extLst>
      <p:ext uri="{BB962C8B-B14F-4D97-AF65-F5344CB8AC3E}">
        <p14:creationId xmlns:p14="http://schemas.microsoft.com/office/powerpoint/2010/main" val="3471561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Galima paprašyti mokinių, kad jie paaiškintų, schemą ir ją susietų su elektros gamybos ir perdavimo schema.</a:t>
            </a:r>
          </a:p>
          <a:p>
            <a:r>
              <a:rPr lang="lt-LT" dirty="0"/>
              <a:t>Norėtųsi, kad mokiniai pastebėtų, kad juostelės storis </a:t>
            </a:r>
            <a:r>
              <a:rPr lang="lt-LT" dirty="0" err="1"/>
              <a:t>Sankey</a:t>
            </a:r>
            <a:r>
              <a:rPr lang="lt-LT" dirty="0"/>
              <a:t> diagramoje proporcingas energijos srautui.</a:t>
            </a:r>
          </a:p>
          <a:p>
            <a:r>
              <a:rPr lang="lt-LT" dirty="0"/>
              <a:t>Aptarimo pabaigoje mokytojas įvardija, kad tai yra </a:t>
            </a:r>
            <a:r>
              <a:rPr lang="lt-LT" dirty="0" err="1"/>
              <a:t>Sankey</a:t>
            </a:r>
            <a:r>
              <a:rPr lang="lt-LT" dirty="0"/>
              <a:t> diagrama.</a:t>
            </a:r>
          </a:p>
        </p:txBody>
      </p:sp>
      <p:sp>
        <p:nvSpPr>
          <p:cNvPr id="4" name="Skaidrės numerio vietos rezervavimo ženklas 3"/>
          <p:cNvSpPr>
            <a:spLocks noGrp="1"/>
          </p:cNvSpPr>
          <p:nvPr>
            <p:ph type="sldNum" sz="quarter" idx="5"/>
          </p:nvPr>
        </p:nvSpPr>
        <p:spPr/>
        <p:txBody>
          <a:bodyPr/>
          <a:lstStyle/>
          <a:p>
            <a:fld id="{FFEF7E0B-C7FB-4D08-A9EF-0E7E67EC596C}" type="slidenum">
              <a:rPr lang="lt-LT" smtClean="0"/>
              <a:t>3</a:t>
            </a:fld>
            <a:endParaRPr lang="lt-LT"/>
          </a:p>
        </p:txBody>
      </p:sp>
    </p:spTree>
    <p:extLst>
      <p:ext uri="{BB962C8B-B14F-4D97-AF65-F5344CB8AC3E}">
        <p14:creationId xmlns:p14="http://schemas.microsoft.com/office/powerpoint/2010/main" val="1597121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Pastabų vietos rezervavimo ženklas 2"/>
              <p:cNvSpPr>
                <a:spLocks noGrp="1"/>
              </p:cNvSpPr>
              <p:nvPr>
                <p:ph type="body" idx="1"/>
              </p:nvPr>
            </p:nvSpPr>
            <p:spPr/>
            <p:txBody>
              <a:bodyPr/>
              <a:lstStyle/>
              <a:p>
                <a:r>
                  <a:rPr lang="en-US" dirty="0" err="1"/>
                  <a:t>Mokytojas</a:t>
                </a:r>
                <a:r>
                  <a:rPr lang="en-US" dirty="0"/>
                  <a:t> </a:t>
                </a:r>
                <a:r>
                  <a:rPr lang="en-US" dirty="0" err="1"/>
                  <a:t>aptaria</a:t>
                </a:r>
                <a:r>
                  <a:rPr lang="en-US" dirty="0"/>
                  <a:t> Sankey diagram</a:t>
                </a:r>
                <a:r>
                  <a:rPr lang="lt-LT" dirty="0"/>
                  <a:t>ą elektrinei lempai ir kartu su mokiniais suformuluoja braižymo taisykles:</a:t>
                </a:r>
              </a:p>
              <a:p>
                <a:pPr marL="171450" indent="-171450">
                  <a:buFontTx/>
                  <a:buChar char="-"/>
                </a:pPr>
                <a:r>
                  <a:rPr lang="lt-LT" dirty="0"/>
                  <a:t>Išlaikomas mastelis</a:t>
                </a:r>
              </a:p>
              <a:p>
                <a:pPr marL="171450" indent="-171450">
                  <a:buFontTx/>
                  <a:buChar char="-"/>
                </a:pPr>
                <a:r>
                  <a:rPr lang="lt-LT" dirty="0"/>
                  <a:t>Nepažeidžiamas energijos tvermės dėsnis (13 J = 1 J + 3 J + 9 J)</a:t>
                </a:r>
              </a:p>
              <a:p>
                <a:pPr marL="171450" indent="-171450">
                  <a:buFontTx/>
                  <a:buChar char="-"/>
                </a:pPr>
                <a:r>
                  <a:rPr lang="lt-LT" dirty="0"/>
                  <a:t>Svarbus rodyklių plotis</a:t>
                </a:r>
              </a:p>
              <a:p>
                <a:pPr marL="171450" indent="-171450">
                  <a:buFontTx/>
                  <a:buChar char="-"/>
                </a:pPr>
                <a:r>
                  <a:rPr lang="lt-LT" dirty="0"/>
                  <a:t>Nesvarbus rodyklių ilgis</a:t>
                </a:r>
              </a:p>
              <a:p>
                <a:pPr marL="171450" indent="-171450">
                  <a:buFontTx/>
                  <a:buChar char="-"/>
                </a:pPr>
                <a:r>
                  <a:rPr lang="lt-LT" dirty="0"/>
                  <a:t>Energijos virsmai vyksta rodyklių kryptimi</a:t>
                </a:r>
              </a:p>
              <a:p>
                <a:pPr marL="0" indent="0">
                  <a:buFontTx/>
                  <a:buNone/>
                </a:pPr>
                <a:r>
                  <a:rPr lang="lt-LT" dirty="0"/>
                  <a:t>Galima panagrinėti:</a:t>
                </a:r>
              </a:p>
              <a:p>
                <a:pPr marL="171450" indent="-171450">
                  <a:buFontTx/>
                  <a:buChar char="-"/>
                </a:pPr>
                <a:r>
                  <a:rPr lang="lt-LT" dirty="0"/>
                  <a:t>Lempos šiluminius ir garso nuostolius (9 J + 3 J = 12 J)</a:t>
                </a:r>
              </a:p>
              <a:p>
                <a:pPr marL="171450" indent="-171450">
                  <a:buFontTx/>
                  <a:buChar char="-"/>
                </a:pPr>
                <a:r>
                  <a:rPr lang="lt-LT" dirty="0"/>
                  <a:t>Efektyvumą (1 J / 13 J)*100% </a:t>
                </a:r>
                <a14:m>
                  <m:oMath xmlns:m="http://schemas.openxmlformats.org/officeDocument/2006/math">
                    <m:r>
                      <a:rPr lang="lt-LT" i="1" smtClean="0">
                        <a:latin typeface="Cambria Math" panose="02040503050406030204" pitchFamily="18" charset="0"/>
                        <a:ea typeface="Cambria Math" panose="02040503050406030204" pitchFamily="18" charset="0"/>
                      </a:rPr>
                      <m:t>≈</m:t>
                    </m:r>
                  </m:oMath>
                </a14:m>
                <a:r>
                  <a:rPr lang="lt-LT" dirty="0"/>
                  <a:t> 7,7 %</a:t>
                </a:r>
              </a:p>
              <a:p>
                <a:pPr marL="171450" indent="-171450">
                  <a:buFontTx/>
                  <a:buChar char="-"/>
                </a:pPr>
                <a:endParaRPr lang="lt-LT" dirty="0"/>
              </a:p>
            </p:txBody>
          </p:sp>
        </mc:Choice>
        <mc:Fallback xmlns="">
          <p:sp>
            <p:nvSpPr>
              <p:cNvPr id="3" name="Pastabų vietos rezervavimo ženklas 2"/>
              <p:cNvSpPr>
                <a:spLocks noGrp="1"/>
              </p:cNvSpPr>
              <p:nvPr>
                <p:ph type="body" idx="1"/>
              </p:nvPr>
            </p:nvSpPr>
            <p:spPr/>
            <p:txBody>
              <a:bodyPr/>
              <a:lstStyle/>
              <a:p>
                <a:r>
                  <a:rPr lang="en-US" dirty="0" err="1"/>
                  <a:t>Mokytojas</a:t>
                </a:r>
                <a:r>
                  <a:rPr lang="en-US" dirty="0"/>
                  <a:t> </a:t>
                </a:r>
                <a:r>
                  <a:rPr lang="en-US" dirty="0" err="1"/>
                  <a:t>aptaria</a:t>
                </a:r>
                <a:r>
                  <a:rPr lang="en-US" dirty="0"/>
                  <a:t> Sankey diagram</a:t>
                </a:r>
                <a:r>
                  <a:rPr lang="lt-LT" dirty="0"/>
                  <a:t>ą elektrinei lempai ir kartu su mokiniais suformuluoja braižymo taisykles:</a:t>
                </a:r>
              </a:p>
              <a:p>
                <a:pPr marL="171450" indent="-171450">
                  <a:buFontTx/>
                  <a:buChar char="-"/>
                </a:pPr>
                <a:r>
                  <a:rPr lang="lt-LT" dirty="0"/>
                  <a:t>Išlaikomas mastelis</a:t>
                </a:r>
              </a:p>
              <a:p>
                <a:pPr marL="171450" indent="-171450">
                  <a:buFontTx/>
                  <a:buChar char="-"/>
                </a:pPr>
                <a:r>
                  <a:rPr lang="lt-LT" dirty="0"/>
                  <a:t>Nepažeidžiamas energijos tvermės dėsnis (13 J = 1 J + 3 J + 9 J)</a:t>
                </a:r>
              </a:p>
              <a:p>
                <a:pPr marL="171450" indent="-171450">
                  <a:buFontTx/>
                  <a:buChar char="-"/>
                </a:pPr>
                <a:r>
                  <a:rPr lang="lt-LT" dirty="0"/>
                  <a:t>Svarbus rodyklių plotis</a:t>
                </a:r>
              </a:p>
              <a:p>
                <a:pPr marL="171450" indent="-171450">
                  <a:buFontTx/>
                  <a:buChar char="-"/>
                </a:pPr>
                <a:r>
                  <a:rPr lang="lt-LT" dirty="0"/>
                  <a:t>Nesvarbus rodyklių ilgis</a:t>
                </a:r>
              </a:p>
              <a:p>
                <a:pPr marL="171450" indent="-171450">
                  <a:buFontTx/>
                  <a:buChar char="-"/>
                </a:pPr>
                <a:r>
                  <a:rPr lang="lt-LT" dirty="0"/>
                  <a:t>Energijos virsmai vyksta rodyklių kryptimi</a:t>
                </a:r>
              </a:p>
              <a:p>
                <a:pPr marL="0" indent="0">
                  <a:buFontTx/>
                  <a:buNone/>
                </a:pPr>
                <a:r>
                  <a:rPr lang="lt-LT" dirty="0"/>
                  <a:t>Galima panagrinėti:</a:t>
                </a:r>
              </a:p>
              <a:p>
                <a:pPr marL="171450" indent="-171450">
                  <a:buFontTx/>
                  <a:buChar char="-"/>
                </a:pPr>
                <a:r>
                  <a:rPr lang="lt-LT" dirty="0"/>
                  <a:t>Lempos šiluminius ir garso nuostolius (9 J + 3 J = 12 J)</a:t>
                </a:r>
              </a:p>
              <a:p>
                <a:pPr marL="171450" indent="-171450">
                  <a:buFontTx/>
                  <a:buChar char="-"/>
                </a:pPr>
                <a:r>
                  <a:rPr lang="lt-LT" dirty="0"/>
                  <a:t>Efektyvumą (1 J / 13 J)*100% </a:t>
                </a:r>
                <a:r>
                  <a:rPr lang="lt-LT" i="0">
                    <a:latin typeface="Cambria Math" panose="02040503050406030204" pitchFamily="18" charset="0"/>
                    <a:ea typeface="Cambria Math" panose="02040503050406030204" pitchFamily="18" charset="0"/>
                  </a:rPr>
                  <a:t>≈</a:t>
                </a:r>
                <a:r>
                  <a:rPr lang="lt-LT" dirty="0"/>
                  <a:t> 7,7 %</a:t>
                </a:r>
              </a:p>
              <a:p>
                <a:pPr marL="171450" indent="-171450">
                  <a:buFontTx/>
                  <a:buChar char="-"/>
                </a:pPr>
                <a:endParaRPr lang="lt-LT" dirty="0"/>
              </a:p>
            </p:txBody>
          </p:sp>
        </mc:Fallback>
      </mc:AlternateContent>
      <p:sp>
        <p:nvSpPr>
          <p:cNvPr id="4" name="Skaidrės numerio vietos rezervavimo ženklas 3"/>
          <p:cNvSpPr>
            <a:spLocks noGrp="1"/>
          </p:cNvSpPr>
          <p:nvPr>
            <p:ph type="sldNum" sz="quarter" idx="5"/>
          </p:nvPr>
        </p:nvSpPr>
        <p:spPr/>
        <p:txBody>
          <a:bodyPr/>
          <a:lstStyle/>
          <a:p>
            <a:fld id="{FFEF7E0B-C7FB-4D08-A9EF-0E7E67EC596C}" type="slidenum">
              <a:rPr lang="lt-LT" smtClean="0"/>
              <a:t>4</a:t>
            </a:fld>
            <a:endParaRPr lang="lt-LT"/>
          </a:p>
        </p:txBody>
      </p:sp>
    </p:spTree>
    <p:extLst>
      <p:ext uri="{BB962C8B-B14F-4D97-AF65-F5344CB8AC3E}">
        <p14:creationId xmlns:p14="http://schemas.microsoft.com/office/powerpoint/2010/main" val="426559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Mokiniai pastebės, kad lentelėje nepateikta, kiek energijos perduodama. Jei mokytojas nepaskubės paaiškinti, mokiniai bebraižydami patys supras, kad tą energiją galima apskaičiuoti.</a:t>
            </a:r>
          </a:p>
          <a:p>
            <a:r>
              <a:rPr lang="lt-LT" dirty="0"/>
              <a:t>Aptariant galima mokinių klausti, ar jie atitiko kiekvieną kriterijų.</a:t>
            </a:r>
          </a:p>
        </p:txBody>
      </p:sp>
      <p:sp>
        <p:nvSpPr>
          <p:cNvPr id="4" name="Skaidrės numerio vietos rezervavimo ženklas 3"/>
          <p:cNvSpPr>
            <a:spLocks noGrp="1"/>
          </p:cNvSpPr>
          <p:nvPr>
            <p:ph type="sldNum" sz="quarter" idx="5"/>
          </p:nvPr>
        </p:nvSpPr>
        <p:spPr/>
        <p:txBody>
          <a:bodyPr/>
          <a:lstStyle/>
          <a:p>
            <a:fld id="{FFEF7E0B-C7FB-4D08-A9EF-0E7E67EC596C}" type="slidenum">
              <a:rPr lang="lt-LT" smtClean="0"/>
              <a:t>6</a:t>
            </a:fld>
            <a:endParaRPr lang="lt-LT"/>
          </a:p>
        </p:txBody>
      </p:sp>
    </p:spTree>
    <p:extLst>
      <p:ext uri="{BB962C8B-B14F-4D97-AF65-F5344CB8AC3E}">
        <p14:creationId xmlns:p14="http://schemas.microsoft.com/office/powerpoint/2010/main" val="1057256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err="1"/>
              <a:t>Sankey</a:t>
            </a:r>
            <a:r>
              <a:rPr lang="lt-LT" dirty="0"/>
              <a:t> diagramas galima ir braižyti kompiuteriu. Šiame puslapyje pateikiamas vienas iš </a:t>
            </a:r>
            <a:r>
              <a:rPr lang="lt-LT" dirty="0" err="1"/>
              <a:t>Sankey</a:t>
            </a:r>
            <a:r>
              <a:rPr lang="lt-LT" dirty="0"/>
              <a:t> diagramų variantų. Jame nėra rodyklių, srautų juostelės lenktos, tačiau  mastelis ir proporcingumas išlaikytas. Šiuos dalykus mokiniai gali įvardyti per užduoties aptarimą.</a:t>
            </a:r>
            <a:endParaRPr lang="en-US" dirty="0"/>
          </a:p>
        </p:txBody>
      </p:sp>
      <p:sp>
        <p:nvSpPr>
          <p:cNvPr id="4" name="Skaidrės numerio vietos rezervavimo ženklas 3"/>
          <p:cNvSpPr>
            <a:spLocks noGrp="1"/>
          </p:cNvSpPr>
          <p:nvPr>
            <p:ph type="sldNum" sz="quarter" idx="5"/>
          </p:nvPr>
        </p:nvSpPr>
        <p:spPr/>
        <p:txBody>
          <a:bodyPr/>
          <a:lstStyle/>
          <a:p>
            <a:fld id="{FFEF7E0B-C7FB-4D08-A9EF-0E7E67EC596C}" type="slidenum">
              <a:rPr lang="lt-LT" smtClean="0"/>
              <a:t>7</a:t>
            </a:fld>
            <a:endParaRPr lang="lt-LT"/>
          </a:p>
        </p:txBody>
      </p:sp>
    </p:spTree>
    <p:extLst>
      <p:ext uri="{BB962C8B-B14F-4D97-AF65-F5344CB8AC3E}">
        <p14:creationId xmlns:p14="http://schemas.microsoft.com/office/powerpoint/2010/main" val="1642105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Šis pavyzdys skirtas mokinių požiūriui praplėsti, fizikos mokslą susisieti su kitais dalykais. Tai yra papildoma medžiaga, kuri gali būti rodoma, jei pamokoje lieka laiko.</a:t>
            </a:r>
          </a:p>
          <a:p>
            <a:endParaRPr lang="lt-LT" dirty="0"/>
          </a:p>
        </p:txBody>
      </p:sp>
      <p:sp>
        <p:nvSpPr>
          <p:cNvPr id="4" name="Skaidrės numerio vietos rezervavimo ženklas 3"/>
          <p:cNvSpPr>
            <a:spLocks noGrp="1"/>
          </p:cNvSpPr>
          <p:nvPr>
            <p:ph type="sldNum" sz="quarter" idx="5"/>
          </p:nvPr>
        </p:nvSpPr>
        <p:spPr/>
        <p:txBody>
          <a:bodyPr/>
          <a:lstStyle/>
          <a:p>
            <a:fld id="{FFEF7E0B-C7FB-4D08-A9EF-0E7E67EC596C}" type="slidenum">
              <a:rPr lang="lt-LT" smtClean="0"/>
              <a:t>8</a:t>
            </a:fld>
            <a:endParaRPr lang="lt-LT"/>
          </a:p>
        </p:txBody>
      </p:sp>
    </p:spTree>
    <p:extLst>
      <p:ext uri="{BB962C8B-B14F-4D97-AF65-F5344CB8AC3E}">
        <p14:creationId xmlns:p14="http://schemas.microsoft.com/office/powerpoint/2010/main" val="3028554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Šis pavyzdys skirtas mokinių požiūriui praplėsti, fizikos mokslą susisieti su kitais dalykais. Tai yra papildoma medžiaga, kuri gali būti rodoma, jei pamokoje lieka laiko.</a:t>
            </a:r>
          </a:p>
          <a:p>
            <a:endParaRPr lang="lt-LT" dirty="0"/>
          </a:p>
        </p:txBody>
      </p:sp>
      <p:sp>
        <p:nvSpPr>
          <p:cNvPr id="4" name="Skaidrės numerio vietos rezervavimo ženklas 3"/>
          <p:cNvSpPr>
            <a:spLocks noGrp="1"/>
          </p:cNvSpPr>
          <p:nvPr>
            <p:ph type="sldNum" sz="quarter" idx="5"/>
          </p:nvPr>
        </p:nvSpPr>
        <p:spPr/>
        <p:txBody>
          <a:bodyPr/>
          <a:lstStyle/>
          <a:p>
            <a:fld id="{FFEF7E0B-C7FB-4D08-A9EF-0E7E67EC596C}" type="slidenum">
              <a:rPr lang="lt-LT" smtClean="0"/>
              <a:t>9</a:t>
            </a:fld>
            <a:endParaRPr lang="lt-LT"/>
          </a:p>
        </p:txBody>
      </p:sp>
    </p:spTree>
    <p:extLst>
      <p:ext uri="{BB962C8B-B14F-4D97-AF65-F5344CB8AC3E}">
        <p14:creationId xmlns:p14="http://schemas.microsoft.com/office/powerpoint/2010/main" val="59690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Šis pavyzdys skirtas mokinių požiūriui praplėsti, fizikos mokslą susisieti su kitais dalykais. Tai yra papildoma medžiaga, kuri gali būti rodoma, jei pamokoje lieka laiko.</a:t>
            </a:r>
          </a:p>
          <a:p>
            <a:endParaRPr lang="lt-LT" dirty="0"/>
          </a:p>
        </p:txBody>
      </p:sp>
      <p:sp>
        <p:nvSpPr>
          <p:cNvPr id="4" name="Skaidrės numerio vietos rezervavimo ženklas 3"/>
          <p:cNvSpPr>
            <a:spLocks noGrp="1"/>
          </p:cNvSpPr>
          <p:nvPr>
            <p:ph type="sldNum" sz="quarter" idx="5"/>
          </p:nvPr>
        </p:nvSpPr>
        <p:spPr/>
        <p:txBody>
          <a:bodyPr/>
          <a:lstStyle/>
          <a:p>
            <a:fld id="{FFEF7E0B-C7FB-4D08-A9EF-0E7E67EC596C}" type="slidenum">
              <a:rPr lang="lt-LT" smtClean="0"/>
              <a:t>10</a:t>
            </a:fld>
            <a:endParaRPr lang="lt-LT"/>
          </a:p>
        </p:txBody>
      </p:sp>
    </p:spTree>
    <p:extLst>
      <p:ext uri="{BB962C8B-B14F-4D97-AF65-F5344CB8AC3E}">
        <p14:creationId xmlns:p14="http://schemas.microsoft.com/office/powerpoint/2010/main" val="2278434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Šis pavyzdys skirtas mokinių požiūriui praplėsti, fizikos mokslą susisieti su kitais dalykais. Tai yra papildoma medžiaga, kuri gali būti rodoma, jei pamokoje lieka laiko.</a:t>
            </a:r>
          </a:p>
        </p:txBody>
      </p:sp>
      <p:sp>
        <p:nvSpPr>
          <p:cNvPr id="4" name="Skaidrės numerio vietos rezervavimo ženklas 3"/>
          <p:cNvSpPr>
            <a:spLocks noGrp="1"/>
          </p:cNvSpPr>
          <p:nvPr>
            <p:ph type="sldNum" sz="quarter" idx="5"/>
          </p:nvPr>
        </p:nvSpPr>
        <p:spPr/>
        <p:txBody>
          <a:bodyPr/>
          <a:lstStyle/>
          <a:p>
            <a:fld id="{FFEF7E0B-C7FB-4D08-A9EF-0E7E67EC596C}" type="slidenum">
              <a:rPr lang="lt-LT" smtClean="0"/>
              <a:t>11</a:t>
            </a:fld>
            <a:endParaRPr lang="lt-LT"/>
          </a:p>
        </p:txBody>
      </p:sp>
    </p:spTree>
    <p:extLst>
      <p:ext uri="{BB962C8B-B14F-4D97-AF65-F5344CB8AC3E}">
        <p14:creationId xmlns:p14="http://schemas.microsoft.com/office/powerpoint/2010/main" val="1238721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427B3F35-6B16-C498-2FEF-CC0044DB8EC9}"/>
              </a:ext>
            </a:extLst>
          </p:cNvPr>
          <p:cNvSpPr>
            <a:spLocks noGrp="1"/>
          </p:cNvSpPr>
          <p:nvPr>
            <p:ph type="ctrTitle"/>
          </p:nvPr>
        </p:nvSpPr>
        <p:spPr>
          <a:xfrm>
            <a:off x="1524000" y="1122363"/>
            <a:ext cx="9144000" cy="2387600"/>
          </a:xfrm>
        </p:spPr>
        <p:txBody>
          <a:bodyPr anchor="b"/>
          <a:lstStyle>
            <a:lvl1pPr algn="ctr">
              <a:defRPr sz="6000"/>
            </a:lvl1pPr>
          </a:lstStyle>
          <a:p>
            <a:r>
              <a:rPr lang="lt-LT"/>
              <a:t>Spustelėję redaguokite stilių</a:t>
            </a:r>
          </a:p>
        </p:txBody>
      </p:sp>
      <p:sp>
        <p:nvSpPr>
          <p:cNvPr id="3" name="Antrinis pavadinimas 2">
            <a:extLst>
              <a:ext uri="{FF2B5EF4-FFF2-40B4-BE49-F238E27FC236}">
                <a16:creationId xmlns:a16="http://schemas.microsoft.com/office/drawing/2014/main" xmlns="" id="{80BE622E-0570-14FC-B2AD-B83C6071F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p>
        </p:txBody>
      </p:sp>
      <p:sp>
        <p:nvSpPr>
          <p:cNvPr id="4" name="Datos vietos rezervavimo ženklas 3">
            <a:extLst>
              <a:ext uri="{FF2B5EF4-FFF2-40B4-BE49-F238E27FC236}">
                <a16:creationId xmlns:a16="http://schemas.microsoft.com/office/drawing/2014/main" xmlns="" id="{5CC14F55-CCB6-E0D6-AE84-815E96B32B18}"/>
              </a:ext>
            </a:extLst>
          </p:cNvPr>
          <p:cNvSpPr>
            <a:spLocks noGrp="1"/>
          </p:cNvSpPr>
          <p:nvPr>
            <p:ph type="dt" sz="half" idx="10"/>
          </p:nvPr>
        </p:nvSpPr>
        <p:spPr/>
        <p:txBody>
          <a:bodyPr/>
          <a:lstStyle/>
          <a:p>
            <a:fld id="{C8754DA4-8F3D-4E0E-B726-9AC3E43C3BFB}" type="datetimeFigureOut">
              <a:rPr lang="lt-LT" smtClean="0"/>
              <a:t>2023-08-30</a:t>
            </a:fld>
            <a:endParaRPr lang="lt-LT"/>
          </a:p>
        </p:txBody>
      </p:sp>
      <p:sp>
        <p:nvSpPr>
          <p:cNvPr id="5" name="Poraštės vietos rezervavimo ženklas 4">
            <a:extLst>
              <a:ext uri="{FF2B5EF4-FFF2-40B4-BE49-F238E27FC236}">
                <a16:creationId xmlns:a16="http://schemas.microsoft.com/office/drawing/2014/main" xmlns="" id="{E31BB4D8-3E77-779A-29BB-9CEFEF2ED0EC}"/>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xmlns="" id="{29C7B96F-C684-0A2B-F219-F8ED06B1E5C6}"/>
              </a:ext>
            </a:extLst>
          </p:cNvPr>
          <p:cNvSpPr>
            <a:spLocks noGrp="1"/>
          </p:cNvSpPr>
          <p:nvPr>
            <p:ph type="sldNum" sz="quarter" idx="12"/>
          </p:nvPr>
        </p:nvSpPr>
        <p:spPr/>
        <p:txBody>
          <a:bodyPr/>
          <a:lstStyle/>
          <a:p>
            <a:fld id="{332CA6BD-F8E3-4AAD-9FBE-5D4A97320FCC}" type="slidenum">
              <a:rPr lang="lt-LT" smtClean="0"/>
              <a:t>‹#›</a:t>
            </a:fld>
            <a:endParaRPr lang="lt-LT"/>
          </a:p>
        </p:txBody>
      </p:sp>
    </p:spTree>
    <p:extLst>
      <p:ext uri="{BB962C8B-B14F-4D97-AF65-F5344CB8AC3E}">
        <p14:creationId xmlns:p14="http://schemas.microsoft.com/office/powerpoint/2010/main" val="1246393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AF2B2FE8-7440-BD80-8F7E-3E4855DC047D}"/>
              </a:ext>
            </a:extLst>
          </p:cNvPr>
          <p:cNvSpPr>
            <a:spLocks noGrp="1"/>
          </p:cNvSpPr>
          <p:nvPr>
            <p:ph type="title"/>
          </p:nvPr>
        </p:nvSpPr>
        <p:spPr/>
        <p:txBody>
          <a:bodyPr/>
          <a:lstStyle/>
          <a:p>
            <a:r>
              <a:rPr lang="lt-LT"/>
              <a:t>Spustelėję redaguokite stilių</a:t>
            </a:r>
          </a:p>
        </p:txBody>
      </p:sp>
      <p:sp>
        <p:nvSpPr>
          <p:cNvPr id="3" name="Vertikalaus teksto vietos rezervavimo ženklas 2">
            <a:extLst>
              <a:ext uri="{FF2B5EF4-FFF2-40B4-BE49-F238E27FC236}">
                <a16:creationId xmlns:a16="http://schemas.microsoft.com/office/drawing/2014/main" xmlns="" id="{394C004B-1627-6C40-83B8-3C03E36B7D67}"/>
              </a:ext>
            </a:extLst>
          </p:cNvPr>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xmlns="" id="{9209D60B-35CB-7F83-5A2C-13975A826A7B}"/>
              </a:ext>
            </a:extLst>
          </p:cNvPr>
          <p:cNvSpPr>
            <a:spLocks noGrp="1"/>
          </p:cNvSpPr>
          <p:nvPr>
            <p:ph type="dt" sz="half" idx="10"/>
          </p:nvPr>
        </p:nvSpPr>
        <p:spPr/>
        <p:txBody>
          <a:bodyPr/>
          <a:lstStyle/>
          <a:p>
            <a:fld id="{C8754DA4-8F3D-4E0E-B726-9AC3E43C3BFB}" type="datetimeFigureOut">
              <a:rPr lang="lt-LT" smtClean="0"/>
              <a:t>2023-08-30</a:t>
            </a:fld>
            <a:endParaRPr lang="lt-LT"/>
          </a:p>
        </p:txBody>
      </p:sp>
      <p:sp>
        <p:nvSpPr>
          <p:cNvPr id="5" name="Poraštės vietos rezervavimo ženklas 4">
            <a:extLst>
              <a:ext uri="{FF2B5EF4-FFF2-40B4-BE49-F238E27FC236}">
                <a16:creationId xmlns:a16="http://schemas.microsoft.com/office/drawing/2014/main" xmlns="" id="{2052350D-D7B2-B379-2837-0F567AFE195C}"/>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xmlns="" id="{99A69765-79A1-0D29-1B19-8C8B969F222E}"/>
              </a:ext>
            </a:extLst>
          </p:cNvPr>
          <p:cNvSpPr>
            <a:spLocks noGrp="1"/>
          </p:cNvSpPr>
          <p:nvPr>
            <p:ph type="sldNum" sz="quarter" idx="12"/>
          </p:nvPr>
        </p:nvSpPr>
        <p:spPr/>
        <p:txBody>
          <a:bodyPr/>
          <a:lstStyle/>
          <a:p>
            <a:fld id="{332CA6BD-F8E3-4AAD-9FBE-5D4A97320FCC}" type="slidenum">
              <a:rPr lang="lt-LT" smtClean="0"/>
              <a:t>‹#›</a:t>
            </a:fld>
            <a:endParaRPr lang="lt-LT"/>
          </a:p>
        </p:txBody>
      </p:sp>
    </p:spTree>
    <p:extLst>
      <p:ext uri="{BB962C8B-B14F-4D97-AF65-F5344CB8AC3E}">
        <p14:creationId xmlns:p14="http://schemas.microsoft.com/office/powerpoint/2010/main" val="2367445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a:extLst>
              <a:ext uri="{FF2B5EF4-FFF2-40B4-BE49-F238E27FC236}">
                <a16:creationId xmlns:a16="http://schemas.microsoft.com/office/drawing/2014/main" xmlns="" id="{2FE6F3BC-1750-47CF-FE20-9499D6017E26}"/>
              </a:ext>
            </a:extLst>
          </p:cNvPr>
          <p:cNvSpPr>
            <a:spLocks noGrp="1"/>
          </p:cNvSpPr>
          <p:nvPr>
            <p:ph type="title" orient="vert"/>
          </p:nvPr>
        </p:nvSpPr>
        <p:spPr>
          <a:xfrm>
            <a:off x="8724900" y="365125"/>
            <a:ext cx="2628900" cy="5811838"/>
          </a:xfrm>
        </p:spPr>
        <p:txBody>
          <a:bodyPr vert="eaVert"/>
          <a:lstStyle/>
          <a:p>
            <a:r>
              <a:rPr lang="lt-LT"/>
              <a:t>Spustelėję redaguokite stilių</a:t>
            </a:r>
          </a:p>
        </p:txBody>
      </p:sp>
      <p:sp>
        <p:nvSpPr>
          <p:cNvPr id="3" name="Vertikalaus teksto vietos rezervavimo ženklas 2">
            <a:extLst>
              <a:ext uri="{FF2B5EF4-FFF2-40B4-BE49-F238E27FC236}">
                <a16:creationId xmlns:a16="http://schemas.microsoft.com/office/drawing/2014/main" xmlns="" id="{7969F835-6941-074B-3083-2857B533978A}"/>
              </a:ext>
            </a:extLst>
          </p:cNvPr>
          <p:cNvSpPr>
            <a:spLocks noGrp="1"/>
          </p:cNvSpPr>
          <p:nvPr>
            <p:ph type="body" orient="vert" idx="1"/>
          </p:nvPr>
        </p:nvSpPr>
        <p:spPr>
          <a:xfrm>
            <a:off x="838200" y="365125"/>
            <a:ext cx="7734300" cy="5811838"/>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xmlns="" id="{42C85F7C-840F-0548-74A9-8E8802F38203}"/>
              </a:ext>
            </a:extLst>
          </p:cNvPr>
          <p:cNvSpPr>
            <a:spLocks noGrp="1"/>
          </p:cNvSpPr>
          <p:nvPr>
            <p:ph type="dt" sz="half" idx="10"/>
          </p:nvPr>
        </p:nvSpPr>
        <p:spPr/>
        <p:txBody>
          <a:bodyPr/>
          <a:lstStyle/>
          <a:p>
            <a:fld id="{C8754DA4-8F3D-4E0E-B726-9AC3E43C3BFB}" type="datetimeFigureOut">
              <a:rPr lang="lt-LT" smtClean="0"/>
              <a:t>2023-08-30</a:t>
            </a:fld>
            <a:endParaRPr lang="lt-LT"/>
          </a:p>
        </p:txBody>
      </p:sp>
      <p:sp>
        <p:nvSpPr>
          <p:cNvPr id="5" name="Poraštės vietos rezervavimo ženklas 4">
            <a:extLst>
              <a:ext uri="{FF2B5EF4-FFF2-40B4-BE49-F238E27FC236}">
                <a16:creationId xmlns:a16="http://schemas.microsoft.com/office/drawing/2014/main" xmlns="" id="{D2C89A1D-7C24-B78D-E77A-021047125F06}"/>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xmlns="" id="{7DC7A718-410E-62F8-6E6A-9AB6CE3FFB78}"/>
              </a:ext>
            </a:extLst>
          </p:cNvPr>
          <p:cNvSpPr>
            <a:spLocks noGrp="1"/>
          </p:cNvSpPr>
          <p:nvPr>
            <p:ph type="sldNum" sz="quarter" idx="12"/>
          </p:nvPr>
        </p:nvSpPr>
        <p:spPr/>
        <p:txBody>
          <a:bodyPr/>
          <a:lstStyle/>
          <a:p>
            <a:fld id="{332CA6BD-F8E3-4AAD-9FBE-5D4A97320FCC}" type="slidenum">
              <a:rPr lang="lt-LT" smtClean="0"/>
              <a:t>‹#›</a:t>
            </a:fld>
            <a:endParaRPr lang="lt-LT"/>
          </a:p>
        </p:txBody>
      </p:sp>
    </p:spTree>
    <p:extLst>
      <p:ext uri="{BB962C8B-B14F-4D97-AF65-F5344CB8AC3E}">
        <p14:creationId xmlns:p14="http://schemas.microsoft.com/office/powerpoint/2010/main" val="912021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2F61E9C1-6E9B-60CE-0A10-5ECF8037DB1E}"/>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xmlns="" id="{2B3CDBF1-41E5-B4AE-96B0-475FC540E01F}"/>
              </a:ext>
            </a:extLst>
          </p:cNvPr>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xmlns="" id="{2CC436B4-07A3-661D-5D30-DBAE064E0BBE}"/>
              </a:ext>
            </a:extLst>
          </p:cNvPr>
          <p:cNvSpPr>
            <a:spLocks noGrp="1"/>
          </p:cNvSpPr>
          <p:nvPr>
            <p:ph type="dt" sz="half" idx="10"/>
          </p:nvPr>
        </p:nvSpPr>
        <p:spPr/>
        <p:txBody>
          <a:bodyPr/>
          <a:lstStyle/>
          <a:p>
            <a:fld id="{C8754DA4-8F3D-4E0E-B726-9AC3E43C3BFB}" type="datetimeFigureOut">
              <a:rPr lang="lt-LT" smtClean="0"/>
              <a:t>2023-08-30</a:t>
            </a:fld>
            <a:endParaRPr lang="lt-LT"/>
          </a:p>
        </p:txBody>
      </p:sp>
      <p:sp>
        <p:nvSpPr>
          <p:cNvPr id="5" name="Poraštės vietos rezervavimo ženklas 4">
            <a:extLst>
              <a:ext uri="{FF2B5EF4-FFF2-40B4-BE49-F238E27FC236}">
                <a16:creationId xmlns:a16="http://schemas.microsoft.com/office/drawing/2014/main" xmlns="" id="{950BD3DA-FE9B-6D33-F2C0-B9AC329149CA}"/>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xmlns="" id="{989DF68B-9969-CBE4-0B9B-50BDB1957F2B}"/>
              </a:ext>
            </a:extLst>
          </p:cNvPr>
          <p:cNvSpPr>
            <a:spLocks noGrp="1"/>
          </p:cNvSpPr>
          <p:nvPr>
            <p:ph type="sldNum" sz="quarter" idx="12"/>
          </p:nvPr>
        </p:nvSpPr>
        <p:spPr/>
        <p:txBody>
          <a:bodyPr/>
          <a:lstStyle/>
          <a:p>
            <a:fld id="{332CA6BD-F8E3-4AAD-9FBE-5D4A97320FCC}" type="slidenum">
              <a:rPr lang="lt-LT" smtClean="0"/>
              <a:t>‹#›</a:t>
            </a:fld>
            <a:endParaRPr lang="lt-LT"/>
          </a:p>
        </p:txBody>
      </p:sp>
    </p:spTree>
    <p:extLst>
      <p:ext uri="{BB962C8B-B14F-4D97-AF65-F5344CB8AC3E}">
        <p14:creationId xmlns:p14="http://schemas.microsoft.com/office/powerpoint/2010/main" val="4199539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2D943311-ADF0-6C92-DD2B-0B4218403A10}"/>
              </a:ext>
            </a:extLst>
          </p:cNvPr>
          <p:cNvSpPr>
            <a:spLocks noGrp="1"/>
          </p:cNvSpPr>
          <p:nvPr>
            <p:ph type="title"/>
          </p:nvPr>
        </p:nvSpPr>
        <p:spPr>
          <a:xfrm>
            <a:off x="831850" y="1709738"/>
            <a:ext cx="10515600" cy="2852737"/>
          </a:xfrm>
        </p:spPr>
        <p:txBody>
          <a:bodyPr anchor="b"/>
          <a:lstStyle>
            <a:lvl1pPr>
              <a:defRPr sz="6000"/>
            </a:lvl1pPr>
          </a:lstStyle>
          <a:p>
            <a:r>
              <a:rPr lang="lt-LT"/>
              <a:t>Spustelėję redaguokite stilių</a:t>
            </a:r>
          </a:p>
        </p:txBody>
      </p:sp>
      <p:sp>
        <p:nvSpPr>
          <p:cNvPr id="3" name="Teksto vietos rezervavimo ženklas 2">
            <a:extLst>
              <a:ext uri="{FF2B5EF4-FFF2-40B4-BE49-F238E27FC236}">
                <a16:creationId xmlns:a16="http://schemas.microsoft.com/office/drawing/2014/main" xmlns="" id="{AA51D60C-9944-05EE-4A09-3F6FD28179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Spustelėkite, kad galėtumėte redaguoti šablono teksto stilius</a:t>
            </a:r>
          </a:p>
        </p:txBody>
      </p:sp>
      <p:sp>
        <p:nvSpPr>
          <p:cNvPr id="4" name="Datos vietos rezervavimo ženklas 3">
            <a:extLst>
              <a:ext uri="{FF2B5EF4-FFF2-40B4-BE49-F238E27FC236}">
                <a16:creationId xmlns:a16="http://schemas.microsoft.com/office/drawing/2014/main" xmlns="" id="{FACA8233-25B8-E926-981E-1902C5D4F0C6}"/>
              </a:ext>
            </a:extLst>
          </p:cNvPr>
          <p:cNvSpPr>
            <a:spLocks noGrp="1"/>
          </p:cNvSpPr>
          <p:nvPr>
            <p:ph type="dt" sz="half" idx="10"/>
          </p:nvPr>
        </p:nvSpPr>
        <p:spPr/>
        <p:txBody>
          <a:bodyPr/>
          <a:lstStyle/>
          <a:p>
            <a:fld id="{C8754DA4-8F3D-4E0E-B726-9AC3E43C3BFB}" type="datetimeFigureOut">
              <a:rPr lang="lt-LT" smtClean="0"/>
              <a:t>2023-08-30</a:t>
            </a:fld>
            <a:endParaRPr lang="lt-LT"/>
          </a:p>
        </p:txBody>
      </p:sp>
      <p:sp>
        <p:nvSpPr>
          <p:cNvPr id="5" name="Poraštės vietos rezervavimo ženklas 4">
            <a:extLst>
              <a:ext uri="{FF2B5EF4-FFF2-40B4-BE49-F238E27FC236}">
                <a16:creationId xmlns:a16="http://schemas.microsoft.com/office/drawing/2014/main" xmlns="" id="{966624B7-0682-F8CD-3D07-53FABEB8B9BC}"/>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xmlns="" id="{D65B4C7E-C51F-E6E1-9DF3-1F28DA01297D}"/>
              </a:ext>
            </a:extLst>
          </p:cNvPr>
          <p:cNvSpPr>
            <a:spLocks noGrp="1"/>
          </p:cNvSpPr>
          <p:nvPr>
            <p:ph type="sldNum" sz="quarter" idx="12"/>
          </p:nvPr>
        </p:nvSpPr>
        <p:spPr/>
        <p:txBody>
          <a:bodyPr/>
          <a:lstStyle/>
          <a:p>
            <a:fld id="{332CA6BD-F8E3-4AAD-9FBE-5D4A97320FCC}" type="slidenum">
              <a:rPr lang="lt-LT" smtClean="0"/>
              <a:t>‹#›</a:t>
            </a:fld>
            <a:endParaRPr lang="lt-LT"/>
          </a:p>
        </p:txBody>
      </p:sp>
    </p:spTree>
    <p:extLst>
      <p:ext uri="{BB962C8B-B14F-4D97-AF65-F5344CB8AC3E}">
        <p14:creationId xmlns:p14="http://schemas.microsoft.com/office/powerpoint/2010/main" val="1133950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439C403E-87CB-BED9-3082-962EE8F520CD}"/>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xmlns="" id="{B31E7F1B-FD71-B74C-441B-F50F8052D3A5}"/>
              </a:ext>
            </a:extLst>
          </p:cNvPr>
          <p:cNvSpPr>
            <a:spLocks noGrp="1"/>
          </p:cNvSpPr>
          <p:nvPr>
            <p:ph sz="half" idx="1"/>
          </p:nvPr>
        </p:nvSpPr>
        <p:spPr>
          <a:xfrm>
            <a:off x="838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urinio vietos rezervavimo ženklas 3">
            <a:extLst>
              <a:ext uri="{FF2B5EF4-FFF2-40B4-BE49-F238E27FC236}">
                <a16:creationId xmlns:a16="http://schemas.microsoft.com/office/drawing/2014/main" xmlns="" id="{320425A6-846F-98AD-31A8-97E3FC960FF7}"/>
              </a:ext>
            </a:extLst>
          </p:cNvPr>
          <p:cNvSpPr>
            <a:spLocks noGrp="1"/>
          </p:cNvSpPr>
          <p:nvPr>
            <p:ph sz="half" idx="2"/>
          </p:nvPr>
        </p:nvSpPr>
        <p:spPr>
          <a:xfrm>
            <a:off x="6172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Datos vietos rezervavimo ženklas 4">
            <a:extLst>
              <a:ext uri="{FF2B5EF4-FFF2-40B4-BE49-F238E27FC236}">
                <a16:creationId xmlns:a16="http://schemas.microsoft.com/office/drawing/2014/main" xmlns="" id="{68DEF962-DDD6-F525-ED20-C45FCF386524}"/>
              </a:ext>
            </a:extLst>
          </p:cNvPr>
          <p:cNvSpPr>
            <a:spLocks noGrp="1"/>
          </p:cNvSpPr>
          <p:nvPr>
            <p:ph type="dt" sz="half" idx="10"/>
          </p:nvPr>
        </p:nvSpPr>
        <p:spPr/>
        <p:txBody>
          <a:bodyPr/>
          <a:lstStyle/>
          <a:p>
            <a:fld id="{C8754DA4-8F3D-4E0E-B726-9AC3E43C3BFB}" type="datetimeFigureOut">
              <a:rPr lang="lt-LT" smtClean="0"/>
              <a:t>2023-08-30</a:t>
            </a:fld>
            <a:endParaRPr lang="lt-LT"/>
          </a:p>
        </p:txBody>
      </p:sp>
      <p:sp>
        <p:nvSpPr>
          <p:cNvPr id="6" name="Poraštės vietos rezervavimo ženklas 5">
            <a:extLst>
              <a:ext uri="{FF2B5EF4-FFF2-40B4-BE49-F238E27FC236}">
                <a16:creationId xmlns:a16="http://schemas.microsoft.com/office/drawing/2014/main" xmlns="" id="{1885D8B2-A1E0-B80B-514D-E1E83C65A44A}"/>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xmlns="" id="{C4A07D88-C7A8-1063-2889-0796B63C0901}"/>
              </a:ext>
            </a:extLst>
          </p:cNvPr>
          <p:cNvSpPr>
            <a:spLocks noGrp="1"/>
          </p:cNvSpPr>
          <p:nvPr>
            <p:ph type="sldNum" sz="quarter" idx="12"/>
          </p:nvPr>
        </p:nvSpPr>
        <p:spPr/>
        <p:txBody>
          <a:bodyPr/>
          <a:lstStyle/>
          <a:p>
            <a:fld id="{332CA6BD-F8E3-4AAD-9FBE-5D4A97320FCC}" type="slidenum">
              <a:rPr lang="lt-LT" smtClean="0"/>
              <a:t>‹#›</a:t>
            </a:fld>
            <a:endParaRPr lang="lt-LT"/>
          </a:p>
        </p:txBody>
      </p:sp>
    </p:spTree>
    <p:extLst>
      <p:ext uri="{BB962C8B-B14F-4D97-AF65-F5344CB8AC3E}">
        <p14:creationId xmlns:p14="http://schemas.microsoft.com/office/powerpoint/2010/main" val="223182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CD6927B0-87AD-2A73-11ED-8EDB010EC37C}"/>
              </a:ext>
            </a:extLst>
          </p:cNvPr>
          <p:cNvSpPr>
            <a:spLocks noGrp="1"/>
          </p:cNvSpPr>
          <p:nvPr>
            <p:ph type="title"/>
          </p:nvPr>
        </p:nvSpPr>
        <p:spPr>
          <a:xfrm>
            <a:off x="839788" y="365125"/>
            <a:ext cx="10515600" cy="1325563"/>
          </a:xfrm>
        </p:spPr>
        <p:txBody>
          <a:bodyPr/>
          <a:lstStyle/>
          <a:p>
            <a:r>
              <a:rPr lang="lt-LT"/>
              <a:t>Spustelėję redaguokite stilių</a:t>
            </a:r>
          </a:p>
        </p:txBody>
      </p:sp>
      <p:sp>
        <p:nvSpPr>
          <p:cNvPr id="3" name="Teksto vietos rezervavimo ženklas 2">
            <a:extLst>
              <a:ext uri="{FF2B5EF4-FFF2-40B4-BE49-F238E27FC236}">
                <a16:creationId xmlns:a16="http://schemas.microsoft.com/office/drawing/2014/main" xmlns="" id="{18F68760-4D82-787E-DE83-55B025179E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Turinio vietos rezervavimo ženklas 3">
            <a:extLst>
              <a:ext uri="{FF2B5EF4-FFF2-40B4-BE49-F238E27FC236}">
                <a16:creationId xmlns:a16="http://schemas.microsoft.com/office/drawing/2014/main" xmlns="" id="{7A8725A8-89BF-E8B2-C5A1-69D72496B1F9}"/>
              </a:ext>
            </a:extLst>
          </p:cNvPr>
          <p:cNvSpPr>
            <a:spLocks noGrp="1"/>
          </p:cNvSpPr>
          <p:nvPr>
            <p:ph sz="half" idx="2"/>
          </p:nvPr>
        </p:nvSpPr>
        <p:spPr>
          <a:xfrm>
            <a:off x="839788" y="2505075"/>
            <a:ext cx="5157787"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Teksto vietos rezervavimo ženklas 4">
            <a:extLst>
              <a:ext uri="{FF2B5EF4-FFF2-40B4-BE49-F238E27FC236}">
                <a16:creationId xmlns:a16="http://schemas.microsoft.com/office/drawing/2014/main" xmlns="" id="{F0F25670-A00B-A871-0101-1D449D2CC6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Turinio vietos rezervavimo ženklas 5">
            <a:extLst>
              <a:ext uri="{FF2B5EF4-FFF2-40B4-BE49-F238E27FC236}">
                <a16:creationId xmlns:a16="http://schemas.microsoft.com/office/drawing/2014/main" xmlns="" id="{5DC920C4-88B6-0F06-0B29-4ABC0FC43031}"/>
              </a:ext>
            </a:extLst>
          </p:cNvPr>
          <p:cNvSpPr>
            <a:spLocks noGrp="1"/>
          </p:cNvSpPr>
          <p:nvPr>
            <p:ph sz="quarter" idx="4"/>
          </p:nvPr>
        </p:nvSpPr>
        <p:spPr>
          <a:xfrm>
            <a:off x="6172200" y="2505075"/>
            <a:ext cx="5183188"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Datos vietos rezervavimo ženklas 6">
            <a:extLst>
              <a:ext uri="{FF2B5EF4-FFF2-40B4-BE49-F238E27FC236}">
                <a16:creationId xmlns:a16="http://schemas.microsoft.com/office/drawing/2014/main" xmlns="" id="{2D9F2C63-13B6-42D6-5700-440F9BE36869}"/>
              </a:ext>
            </a:extLst>
          </p:cNvPr>
          <p:cNvSpPr>
            <a:spLocks noGrp="1"/>
          </p:cNvSpPr>
          <p:nvPr>
            <p:ph type="dt" sz="half" idx="10"/>
          </p:nvPr>
        </p:nvSpPr>
        <p:spPr/>
        <p:txBody>
          <a:bodyPr/>
          <a:lstStyle/>
          <a:p>
            <a:fld id="{C8754DA4-8F3D-4E0E-B726-9AC3E43C3BFB}" type="datetimeFigureOut">
              <a:rPr lang="lt-LT" smtClean="0"/>
              <a:t>2023-08-30</a:t>
            </a:fld>
            <a:endParaRPr lang="lt-LT"/>
          </a:p>
        </p:txBody>
      </p:sp>
      <p:sp>
        <p:nvSpPr>
          <p:cNvPr id="8" name="Poraštės vietos rezervavimo ženklas 7">
            <a:extLst>
              <a:ext uri="{FF2B5EF4-FFF2-40B4-BE49-F238E27FC236}">
                <a16:creationId xmlns:a16="http://schemas.microsoft.com/office/drawing/2014/main" xmlns="" id="{2F7BDD63-6A37-EE7E-8E97-D65888B65AD4}"/>
              </a:ext>
            </a:extLst>
          </p:cNvPr>
          <p:cNvSpPr>
            <a:spLocks noGrp="1"/>
          </p:cNvSpPr>
          <p:nvPr>
            <p:ph type="ftr" sz="quarter" idx="11"/>
          </p:nvPr>
        </p:nvSpPr>
        <p:spPr/>
        <p:txBody>
          <a:bodyPr/>
          <a:lstStyle/>
          <a:p>
            <a:endParaRPr lang="lt-LT"/>
          </a:p>
        </p:txBody>
      </p:sp>
      <p:sp>
        <p:nvSpPr>
          <p:cNvPr id="9" name="Skaidrės numerio vietos rezervavimo ženklas 8">
            <a:extLst>
              <a:ext uri="{FF2B5EF4-FFF2-40B4-BE49-F238E27FC236}">
                <a16:creationId xmlns:a16="http://schemas.microsoft.com/office/drawing/2014/main" xmlns="" id="{6B81A1FD-B1B2-C190-2598-7D0DA51C66D1}"/>
              </a:ext>
            </a:extLst>
          </p:cNvPr>
          <p:cNvSpPr>
            <a:spLocks noGrp="1"/>
          </p:cNvSpPr>
          <p:nvPr>
            <p:ph type="sldNum" sz="quarter" idx="12"/>
          </p:nvPr>
        </p:nvSpPr>
        <p:spPr/>
        <p:txBody>
          <a:bodyPr/>
          <a:lstStyle/>
          <a:p>
            <a:fld id="{332CA6BD-F8E3-4AAD-9FBE-5D4A97320FCC}" type="slidenum">
              <a:rPr lang="lt-LT" smtClean="0"/>
              <a:t>‹#›</a:t>
            </a:fld>
            <a:endParaRPr lang="lt-LT"/>
          </a:p>
        </p:txBody>
      </p:sp>
    </p:spTree>
    <p:extLst>
      <p:ext uri="{BB962C8B-B14F-4D97-AF65-F5344CB8AC3E}">
        <p14:creationId xmlns:p14="http://schemas.microsoft.com/office/powerpoint/2010/main" val="67929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B12291B5-8383-A95E-6912-B7DB102F78BD}"/>
              </a:ext>
            </a:extLst>
          </p:cNvPr>
          <p:cNvSpPr>
            <a:spLocks noGrp="1"/>
          </p:cNvSpPr>
          <p:nvPr>
            <p:ph type="title"/>
          </p:nvPr>
        </p:nvSpPr>
        <p:spPr/>
        <p:txBody>
          <a:bodyPr/>
          <a:lstStyle/>
          <a:p>
            <a:r>
              <a:rPr lang="lt-LT"/>
              <a:t>Spustelėję redaguokite stilių</a:t>
            </a:r>
          </a:p>
        </p:txBody>
      </p:sp>
      <p:sp>
        <p:nvSpPr>
          <p:cNvPr id="3" name="Datos vietos rezervavimo ženklas 2">
            <a:extLst>
              <a:ext uri="{FF2B5EF4-FFF2-40B4-BE49-F238E27FC236}">
                <a16:creationId xmlns:a16="http://schemas.microsoft.com/office/drawing/2014/main" xmlns="" id="{24B2BE22-F73A-D71A-145E-9EFBBDF29D3D}"/>
              </a:ext>
            </a:extLst>
          </p:cNvPr>
          <p:cNvSpPr>
            <a:spLocks noGrp="1"/>
          </p:cNvSpPr>
          <p:nvPr>
            <p:ph type="dt" sz="half" idx="10"/>
          </p:nvPr>
        </p:nvSpPr>
        <p:spPr/>
        <p:txBody>
          <a:bodyPr/>
          <a:lstStyle/>
          <a:p>
            <a:fld id="{C8754DA4-8F3D-4E0E-B726-9AC3E43C3BFB}" type="datetimeFigureOut">
              <a:rPr lang="lt-LT" smtClean="0"/>
              <a:t>2023-08-30</a:t>
            </a:fld>
            <a:endParaRPr lang="lt-LT"/>
          </a:p>
        </p:txBody>
      </p:sp>
      <p:sp>
        <p:nvSpPr>
          <p:cNvPr id="4" name="Poraštės vietos rezervavimo ženklas 3">
            <a:extLst>
              <a:ext uri="{FF2B5EF4-FFF2-40B4-BE49-F238E27FC236}">
                <a16:creationId xmlns:a16="http://schemas.microsoft.com/office/drawing/2014/main" xmlns="" id="{25C346A9-2A5B-F688-2226-B7E980BF64A1}"/>
              </a:ext>
            </a:extLst>
          </p:cNvPr>
          <p:cNvSpPr>
            <a:spLocks noGrp="1"/>
          </p:cNvSpPr>
          <p:nvPr>
            <p:ph type="ftr" sz="quarter" idx="11"/>
          </p:nvPr>
        </p:nvSpPr>
        <p:spPr/>
        <p:txBody>
          <a:bodyPr/>
          <a:lstStyle/>
          <a:p>
            <a:endParaRPr lang="lt-LT"/>
          </a:p>
        </p:txBody>
      </p:sp>
      <p:sp>
        <p:nvSpPr>
          <p:cNvPr id="5" name="Skaidrės numerio vietos rezervavimo ženklas 4">
            <a:extLst>
              <a:ext uri="{FF2B5EF4-FFF2-40B4-BE49-F238E27FC236}">
                <a16:creationId xmlns:a16="http://schemas.microsoft.com/office/drawing/2014/main" xmlns="" id="{65A9B373-8765-1ADB-9125-FF88B8D83B15}"/>
              </a:ext>
            </a:extLst>
          </p:cNvPr>
          <p:cNvSpPr>
            <a:spLocks noGrp="1"/>
          </p:cNvSpPr>
          <p:nvPr>
            <p:ph type="sldNum" sz="quarter" idx="12"/>
          </p:nvPr>
        </p:nvSpPr>
        <p:spPr/>
        <p:txBody>
          <a:bodyPr/>
          <a:lstStyle/>
          <a:p>
            <a:fld id="{332CA6BD-F8E3-4AAD-9FBE-5D4A97320FCC}" type="slidenum">
              <a:rPr lang="lt-LT" smtClean="0"/>
              <a:t>‹#›</a:t>
            </a:fld>
            <a:endParaRPr lang="lt-LT"/>
          </a:p>
        </p:txBody>
      </p:sp>
    </p:spTree>
    <p:extLst>
      <p:ext uri="{BB962C8B-B14F-4D97-AF65-F5344CB8AC3E}">
        <p14:creationId xmlns:p14="http://schemas.microsoft.com/office/powerpoint/2010/main" val="536743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a:extLst>
              <a:ext uri="{FF2B5EF4-FFF2-40B4-BE49-F238E27FC236}">
                <a16:creationId xmlns:a16="http://schemas.microsoft.com/office/drawing/2014/main" xmlns="" id="{B37CF6E3-9C62-E0CA-BCB3-3FF841A3AA91}"/>
              </a:ext>
            </a:extLst>
          </p:cNvPr>
          <p:cNvSpPr>
            <a:spLocks noGrp="1"/>
          </p:cNvSpPr>
          <p:nvPr>
            <p:ph type="dt" sz="half" idx="10"/>
          </p:nvPr>
        </p:nvSpPr>
        <p:spPr/>
        <p:txBody>
          <a:bodyPr/>
          <a:lstStyle/>
          <a:p>
            <a:fld id="{C8754DA4-8F3D-4E0E-B726-9AC3E43C3BFB}" type="datetimeFigureOut">
              <a:rPr lang="lt-LT" smtClean="0"/>
              <a:t>2023-08-30</a:t>
            </a:fld>
            <a:endParaRPr lang="lt-LT"/>
          </a:p>
        </p:txBody>
      </p:sp>
      <p:sp>
        <p:nvSpPr>
          <p:cNvPr id="3" name="Poraštės vietos rezervavimo ženklas 2">
            <a:extLst>
              <a:ext uri="{FF2B5EF4-FFF2-40B4-BE49-F238E27FC236}">
                <a16:creationId xmlns:a16="http://schemas.microsoft.com/office/drawing/2014/main" xmlns="" id="{A891330A-60A9-C130-5D70-24C1C853C964}"/>
              </a:ext>
            </a:extLst>
          </p:cNvPr>
          <p:cNvSpPr>
            <a:spLocks noGrp="1"/>
          </p:cNvSpPr>
          <p:nvPr>
            <p:ph type="ftr" sz="quarter" idx="11"/>
          </p:nvPr>
        </p:nvSpPr>
        <p:spPr/>
        <p:txBody>
          <a:bodyPr/>
          <a:lstStyle/>
          <a:p>
            <a:endParaRPr lang="lt-LT"/>
          </a:p>
        </p:txBody>
      </p:sp>
      <p:sp>
        <p:nvSpPr>
          <p:cNvPr id="4" name="Skaidrės numerio vietos rezervavimo ženklas 3">
            <a:extLst>
              <a:ext uri="{FF2B5EF4-FFF2-40B4-BE49-F238E27FC236}">
                <a16:creationId xmlns:a16="http://schemas.microsoft.com/office/drawing/2014/main" xmlns="" id="{63B90889-CE85-3878-F359-A4EDA9E19A1B}"/>
              </a:ext>
            </a:extLst>
          </p:cNvPr>
          <p:cNvSpPr>
            <a:spLocks noGrp="1"/>
          </p:cNvSpPr>
          <p:nvPr>
            <p:ph type="sldNum" sz="quarter" idx="12"/>
          </p:nvPr>
        </p:nvSpPr>
        <p:spPr/>
        <p:txBody>
          <a:bodyPr/>
          <a:lstStyle/>
          <a:p>
            <a:fld id="{332CA6BD-F8E3-4AAD-9FBE-5D4A97320FCC}" type="slidenum">
              <a:rPr lang="lt-LT" smtClean="0"/>
              <a:t>‹#›</a:t>
            </a:fld>
            <a:endParaRPr lang="lt-LT"/>
          </a:p>
        </p:txBody>
      </p:sp>
    </p:spTree>
    <p:extLst>
      <p:ext uri="{BB962C8B-B14F-4D97-AF65-F5344CB8AC3E}">
        <p14:creationId xmlns:p14="http://schemas.microsoft.com/office/powerpoint/2010/main" val="1837799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D4D5B983-80A6-C9A1-EC20-DD10D808C44A}"/>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Turinio vietos rezervavimo ženklas 2">
            <a:extLst>
              <a:ext uri="{FF2B5EF4-FFF2-40B4-BE49-F238E27FC236}">
                <a16:creationId xmlns:a16="http://schemas.microsoft.com/office/drawing/2014/main" xmlns="" id="{AACCB29C-6572-E74B-961A-C45A4B00A0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eksto vietos rezervavimo ženklas 3">
            <a:extLst>
              <a:ext uri="{FF2B5EF4-FFF2-40B4-BE49-F238E27FC236}">
                <a16:creationId xmlns:a16="http://schemas.microsoft.com/office/drawing/2014/main" xmlns="" id="{32EF18BC-4CE2-FFB8-2CA5-7A2B645B2E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xmlns="" id="{1125C051-EB42-A473-87BA-C569234A1332}"/>
              </a:ext>
            </a:extLst>
          </p:cNvPr>
          <p:cNvSpPr>
            <a:spLocks noGrp="1"/>
          </p:cNvSpPr>
          <p:nvPr>
            <p:ph type="dt" sz="half" idx="10"/>
          </p:nvPr>
        </p:nvSpPr>
        <p:spPr/>
        <p:txBody>
          <a:bodyPr/>
          <a:lstStyle/>
          <a:p>
            <a:fld id="{C8754DA4-8F3D-4E0E-B726-9AC3E43C3BFB}" type="datetimeFigureOut">
              <a:rPr lang="lt-LT" smtClean="0"/>
              <a:t>2023-08-30</a:t>
            </a:fld>
            <a:endParaRPr lang="lt-LT"/>
          </a:p>
        </p:txBody>
      </p:sp>
      <p:sp>
        <p:nvSpPr>
          <p:cNvPr id="6" name="Poraštės vietos rezervavimo ženklas 5">
            <a:extLst>
              <a:ext uri="{FF2B5EF4-FFF2-40B4-BE49-F238E27FC236}">
                <a16:creationId xmlns:a16="http://schemas.microsoft.com/office/drawing/2014/main" xmlns="" id="{F6DDD75D-9523-17B8-5DCF-1A35529F0C1E}"/>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xmlns="" id="{6246C53C-088A-45F4-B870-2D8537DFD062}"/>
              </a:ext>
            </a:extLst>
          </p:cNvPr>
          <p:cNvSpPr>
            <a:spLocks noGrp="1"/>
          </p:cNvSpPr>
          <p:nvPr>
            <p:ph type="sldNum" sz="quarter" idx="12"/>
          </p:nvPr>
        </p:nvSpPr>
        <p:spPr/>
        <p:txBody>
          <a:bodyPr/>
          <a:lstStyle/>
          <a:p>
            <a:fld id="{332CA6BD-F8E3-4AAD-9FBE-5D4A97320FCC}" type="slidenum">
              <a:rPr lang="lt-LT" smtClean="0"/>
              <a:t>‹#›</a:t>
            </a:fld>
            <a:endParaRPr lang="lt-LT"/>
          </a:p>
        </p:txBody>
      </p:sp>
    </p:spTree>
    <p:extLst>
      <p:ext uri="{BB962C8B-B14F-4D97-AF65-F5344CB8AC3E}">
        <p14:creationId xmlns:p14="http://schemas.microsoft.com/office/powerpoint/2010/main" val="516379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26F2C0C9-111B-BEF1-1FA8-FCF9129C3B82}"/>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Paveikslėlio vietos rezervavimo ženklas 2">
            <a:extLst>
              <a:ext uri="{FF2B5EF4-FFF2-40B4-BE49-F238E27FC236}">
                <a16:creationId xmlns:a16="http://schemas.microsoft.com/office/drawing/2014/main" xmlns="" id="{1D458A38-6B0D-F0FB-791E-36AB24FAD1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a:extLst>
              <a:ext uri="{FF2B5EF4-FFF2-40B4-BE49-F238E27FC236}">
                <a16:creationId xmlns:a16="http://schemas.microsoft.com/office/drawing/2014/main" xmlns="" id="{B68E4BEC-7459-5A11-428A-78F5229822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xmlns="" id="{A8454E7C-9DF1-9FA4-B83F-7174BA27ED2A}"/>
              </a:ext>
            </a:extLst>
          </p:cNvPr>
          <p:cNvSpPr>
            <a:spLocks noGrp="1"/>
          </p:cNvSpPr>
          <p:nvPr>
            <p:ph type="dt" sz="half" idx="10"/>
          </p:nvPr>
        </p:nvSpPr>
        <p:spPr/>
        <p:txBody>
          <a:bodyPr/>
          <a:lstStyle/>
          <a:p>
            <a:fld id="{C8754DA4-8F3D-4E0E-B726-9AC3E43C3BFB}" type="datetimeFigureOut">
              <a:rPr lang="lt-LT" smtClean="0"/>
              <a:t>2023-08-30</a:t>
            </a:fld>
            <a:endParaRPr lang="lt-LT"/>
          </a:p>
        </p:txBody>
      </p:sp>
      <p:sp>
        <p:nvSpPr>
          <p:cNvPr id="6" name="Poraštės vietos rezervavimo ženklas 5">
            <a:extLst>
              <a:ext uri="{FF2B5EF4-FFF2-40B4-BE49-F238E27FC236}">
                <a16:creationId xmlns:a16="http://schemas.microsoft.com/office/drawing/2014/main" xmlns="" id="{1482417D-9226-CBEC-C091-4C4C3E0B2808}"/>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xmlns="" id="{E37F1D21-4256-CEAC-D7F1-B9048807F46D}"/>
              </a:ext>
            </a:extLst>
          </p:cNvPr>
          <p:cNvSpPr>
            <a:spLocks noGrp="1"/>
          </p:cNvSpPr>
          <p:nvPr>
            <p:ph type="sldNum" sz="quarter" idx="12"/>
          </p:nvPr>
        </p:nvSpPr>
        <p:spPr/>
        <p:txBody>
          <a:bodyPr/>
          <a:lstStyle/>
          <a:p>
            <a:fld id="{332CA6BD-F8E3-4AAD-9FBE-5D4A97320FCC}" type="slidenum">
              <a:rPr lang="lt-LT" smtClean="0"/>
              <a:t>‹#›</a:t>
            </a:fld>
            <a:endParaRPr lang="lt-LT"/>
          </a:p>
        </p:txBody>
      </p:sp>
    </p:spTree>
    <p:extLst>
      <p:ext uri="{BB962C8B-B14F-4D97-AF65-F5344CB8AC3E}">
        <p14:creationId xmlns:p14="http://schemas.microsoft.com/office/powerpoint/2010/main" val="3337068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xmlns="" id="{5F106C64-51DE-4DE0-A600-F1D612EE96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redaguokite stilių</a:t>
            </a:r>
          </a:p>
        </p:txBody>
      </p:sp>
      <p:sp>
        <p:nvSpPr>
          <p:cNvPr id="3" name="Teksto vietos rezervavimo ženklas 2">
            <a:extLst>
              <a:ext uri="{FF2B5EF4-FFF2-40B4-BE49-F238E27FC236}">
                <a16:creationId xmlns:a16="http://schemas.microsoft.com/office/drawing/2014/main" xmlns="" id="{9FE371D3-DC1B-A76A-2884-9E41A350F6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xmlns="" id="{CB47B33C-E585-6A94-1D4E-02BCD24B4A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754DA4-8F3D-4E0E-B726-9AC3E43C3BFB}" type="datetimeFigureOut">
              <a:rPr lang="lt-LT" smtClean="0"/>
              <a:t>2023-08-30</a:t>
            </a:fld>
            <a:endParaRPr lang="lt-LT"/>
          </a:p>
        </p:txBody>
      </p:sp>
      <p:sp>
        <p:nvSpPr>
          <p:cNvPr id="5" name="Poraštės vietos rezervavimo ženklas 4">
            <a:extLst>
              <a:ext uri="{FF2B5EF4-FFF2-40B4-BE49-F238E27FC236}">
                <a16:creationId xmlns:a16="http://schemas.microsoft.com/office/drawing/2014/main" xmlns="" id="{7107EF4E-1665-433E-4CAB-73B9BB7086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a:extLst>
              <a:ext uri="{FF2B5EF4-FFF2-40B4-BE49-F238E27FC236}">
                <a16:creationId xmlns:a16="http://schemas.microsoft.com/office/drawing/2014/main" xmlns="" id="{8BFE38AF-B849-B192-469E-64FDEA4CBC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CA6BD-F8E3-4AAD-9FBE-5D4A97320FCC}" type="slidenum">
              <a:rPr lang="lt-LT" smtClean="0"/>
              <a:t>‹#›</a:t>
            </a:fld>
            <a:endParaRPr lang="lt-LT"/>
          </a:p>
        </p:txBody>
      </p:sp>
    </p:spTree>
    <p:extLst>
      <p:ext uri="{BB962C8B-B14F-4D97-AF65-F5344CB8AC3E}">
        <p14:creationId xmlns:p14="http://schemas.microsoft.com/office/powerpoint/2010/main" val="139079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en.wikipedia.org/wiki/Sankey_diagra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sankey-diagrams.com/tag/school/" TargetMode="Externa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scied.ucar.edu/image/radiation-budget-diagram-earth-atmospher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mcmasterenergyweek.com/the-power-line/2020/10/13/electricitygeneration"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sankey-diagrams.com/teaching-kids-energy-efficiency/"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s://www.sankeymatic.com/buil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sankey-diagrams.com/tag/schoo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sankey-diagrams.com/page/3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769" y="1773936"/>
            <a:ext cx="11333285" cy="2587752"/>
          </a:xfrm>
        </p:spPr>
        <p:txBody>
          <a:bodyPr>
            <a:normAutofit fontScale="90000"/>
          </a:bodyPr>
          <a:lstStyle/>
          <a:p>
            <a:r>
              <a:rPr lang="lt-LT" sz="6700" b="1" i="1" dirty="0">
                <a:solidFill>
                  <a:schemeClr val="accent1">
                    <a:lumMod val="50000"/>
                  </a:schemeClr>
                </a:solidFill>
              </a:rPr>
              <a:t>Sankey</a:t>
            </a:r>
            <a:r>
              <a:rPr lang="lt-LT" sz="6700" b="1" dirty="0">
                <a:solidFill>
                  <a:schemeClr val="accent1">
                    <a:lumMod val="50000"/>
                  </a:schemeClr>
                </a:solidFill>
              </a:rPr>
              <a:t> </a:t>
            </a:r>
            <a:r>
              <a:rPr lang="lt-LT" sz="6700" b="1" dirty="0" smtClean="0">
                <a:solidFill>
                  <a:schemeClr val="accent1">
                    <a:lumMod val="50000"/>
                  </a:schemeClr>
                </a:solidFill>
              </a:rPr>
              <a:t>diagramos </a:t>
            </a:r>
            <a:r>
              <a:rPr lang="lt-LT" sz="6700" b="1" dirty="0">
                <a:solidFill>
                  <a:schemeClr val="accent1">
                    <a:lumMod val="50000"/>
                  </a:schemeClr>
                </a:solidFill>
              </a:rPr>
              <a:t>energijos gamybos ir perdavimo </a:t>
            </a:r>
            <a:r>
              <a:rPr lang="lt-LT" sz="6700" b="1" dirty="0" smtClean="0">
                <a:solidFill>
                  <a:schemeClr val="accent1">
                    <a:lumMod val="50000"/>
                  </a:schemeClr>
                </a:solidFill>
              </a:rPr>
              <a:t>procesams</a:t>
            </a:r>
            <a:r>
              <a:rPr lang="lt-LT" b="1" dirty="0" smtClean="0">
                <a:solidFill>
                  <a:schemeClr val="accent1">
                    <a:lumMod val="50000"/>
                  </a:schemeClr>
                </a:solidFill>
              </a:rPr>
              <a:t/>
            </a:r>
            <a:br>
              <a:rPr lang="lt-LT" b="1" dirty="0" smtClean="0">
                <a:solidFill>
                  <a:schemeClr val="accent1">
                    <a:lumMod val="50000"/>
                  </a:schemeClr>
                </a:solidFill>
              </a:rPr>
            </a:br>
            <a:r>
              <a:rPr lang="lt-LT" sz="3600" b="1" dirty="0" smtClean="0">
                <a:solidFill>
                  <a:schemeClr val="accent1">
                    <a:lumMod val="50000"/>
                  </a:schemeClr>
                </a:solidFill>
              </a:rPr>
              <a:t>III gimn. </a:t>
            </a:r>
            <a:r>
              <a:rPr lang="lt-LT" sz="3600" b="1" dirty="0" smtClean="0">
                <a:solidFill>
                  <a:schemeClr val="accent1">
                    <a:lumMod val="50000"/>
                  </a:schemeClr>
                </a:solidFill>
              </a:rPr>
              <a:t>klasė</a:t>
            </a:r>
            <a:endParaRPr lang="en-US" sz="3600" b="1" dirty="0">
              <a:solidFill>
                <a:schemeClr val="accent1">
                  <a:lumMod val="50000"/>
                </a:schemeClr>
              </a:solidFill>
            </a:endParaRPr>
          </a:p>
        </p:txBody>
      </p:sp>
      <p:sp>
        <p:nvSpPr>
          <p:cNvPr id="3" name="Subtitle 2"/>
          <p:cNvSpPr>
            <a:spLocks noGrp="1"/>
          </p:cNvSpPr>
          <p:nvPr>
            <p:ph type="subTitle" idx="1"/>
          </p:nvPr>
        </p:nvSpPr>
        <p:spPr>
          <a:xfrm>
            <a:off x="1524000" y="4948900"/>
            <a:ext cx="9144000" cy="1655762"/>
          </a:xfrm>
        </p:spPr>
        <p:txBody>
          <a:bodyPr/>
          <a:lstStyle/>
          <a:p>
            <a:r>
              <a:rPr lang="lt-LT" sz="3600" b="1" dirty="0" smtClean="0">
                <a:solidFill>
                  <a:schemeClr val="accent1">
                    <a:lumMod val="50000"/>
                  </a:schemeClr>
                </a:solidFill>
              </a:rPr>
              <a:t>Lukas Bagdonavičius</a:t>
            </a:r>
            <a:endParaRPr lang="en-US" sz="3600" b="1" dirty="0">
              <a:solidFill>
                <a:schemeClr val="accent1">
                  <a:lumMod val="5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8057" y="552846"/>
            <a:ext cx="3656215" cy="1047354"/>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52559" y="253488"/>
            <a:ext cx="2149290" cy="1520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20843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39061337-0F51-4FDC-2F9E-618237EA3820}"/>
              </a:ext>
            </a:extLst>
          </p:cNvPr>
          <p:cNvSpPr>
            <a:spLocks noGrp="1"/>
          </p:cNvSpPr>
          <p:nvPr>
            <p:ph type="title"/>
          </p:nvPr>
        </p:nvSpPr>
        <p:spPr/>
        <p:txBody>
          <a:bodyPr/>
          <a:lstStyle/>
          <a:p>
            <a:endParaRPr lang="lt-LT"/>
          </a:p>
        </p:txBody>
      </p:sp>
      <p:sp>
        <p:nvSpPr>
          <p:cNvPr id="3" name="Turinio vietos rezervavimo ženklas 2">
            <a:extLst>
              <a:ext uri="{FF2B5EF4-FFF2-40B4-BE49-F238E27FC236}">
                <a16:creationId xmlns:a16="http://schemas.microsoft.com/office/drawing/2014/main" xmlns="" id="{D5EDA737-4215-9049-9B7A-20C3E8993D6D}"/>
              </a:ext>
            </a:extLst>
          </p:cNvPr>
          <p:cNvSpPr>
            <a:spLocks noGrp="1"/>
          </p:cNvSpPr>
          <p:nvPr>
            <p:ph idx="1"/>
          </p:nvPr>
        </p:nvSpPr>
        <p:spPr/>
        <p:txBody>
          <a:bodyPr/>
          <a:lstStyle/>
          <a:p>
            <a:endParaRPr lang="lt-LT" dirty="0"/>
          </a:p>
        </p:txBody>
      </p:sp>
      <p:pic>
        <p:nvPicPr>
          <p:cNvPr id="8196" name="Picture 4" descr="Sankey diagram - Wikipedia">
            <a:extLst>
              <a:ext uri="{FF2B5EF4-FFF2-40B4-BE49-F238E27FC236}">
                <a16:creationId xmlns:a16="http://schemas.microsoft.com/office/drawing/2014/main" xmlns="" id="{A5FA382D-0149-06FF-362C-3939DCD64F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4793" y="1125464"/>
            <a:ext cx="7826123" cy="4944260"/>
          </a:xfrm>
          <a:prstGeom prst="rect">
            <a:avLst/>
          </a:prstGeom>
          <a:noFill/>
          <a:extLst>
            <a:ext uri="{909E8E84-426E-40DD-AFC4-6F175D3DCCD1}">
              <a14:hiddenFill xmlns:a14="http://schemas.microsoft.com/office/drawing/2010/main">
                <a:solidFill>
                  <a:srgbClr val="FFFFFF"/>
                </a:solidFill>
              </a14:hiddenFill>
            </a:ext>
          </a:extLst>
        </p:spPr>
      </p:pic>
      <p:sp>
        <p:nvSpPr>
          <p:cNvPr id="4" name="Pavadinimas 1">
            <a:extLst>
              <a:ext uri="{FF2B5EF4-FFF2-40B4-BE49-F238E27FC236}">
                <a16:creationId xmlns:a16="http://schemas.microsoft.com/office/drawing/2014/main" xmlns="" id="{8230B49E-C075-2C39-D092-8CB1A88F2929}"/>
              </a:ext>
            </a:extLst>
          </p:cNvPr>
          <p:cNvSpPr txBox="1">
            <a:spLocks/>
          </p:cNvSpPr>
          <p:nvPr/>
        </p:nvSpPr>
        <p:spPr>
          <a:xfrm>
            <a:off x="0" y="365125"/>
            <a:ext cx="12192000" cy="1325563"/>
          </a:xfrm>
          <a:prstGeom prst="rect">
            <a:avLst/>
          </a:prstGeom>
          <a:solidFill>
            <a:schemeClr val="accent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b="1" i="1" dirty="0" err="1">
                <a:solidFill>
                  <a:schemeClr val="bg1"/>
                </a:solidFill>
                <a:latin typeface="Times New Roman" panose="02020603050405020304" pitchFamily="18" charset="0"/>
                <a:cs typeface="Times New Roman" panose="02020603050405020304" pitchFamily="18" charset="0"/>
              </a:rPr>
              <a:t>Sankey</a:t>
            </a:r>
            <a:r>
              <a:rPr lang="lt-LT" b="1" dirty="0">
                <a:solidFill>
                  <a:schemeClr val="bg1"/>
                </a:solidFill>
                <a:latin typeface="Times New Roman" panose="02020603050405020304" pitchFamily="18" charset="0"/>
                <a:cs typeface="Times New Roman" panose="02020603050405020304" pitchFamily="18" charset="0"/>
              </a:rPr>
              <a:t> diagrama su grįžtamuoju ryšiu</a:t>
            </a:r>
          </a:p>
        </p:txBody>
      </p:sp>
      <p:sp>
        <p:nvSpPr>
          <p:cNvPr id="6" name="TextBox 5">
            <a:extLst>
              <a:ext uri="{FF2B5EF4-FFF2-40B4-BE49-F238E27FC236}">
                <a16:creationId xmlns:a16="http://schemas.microsoft.com/office/drawing/2014/main" xmlns="" id="{B9B38FC5-D407-007F-4354-BA0C86AD897E}"/>
              </a:ext>
            </a:extLst>
          </p:cNvPr>
          <p:cNvSpPr txBox="1"/>
          <p:nvPr/>
        </p:nvSpPr>
        <p:spPr>
          <a:xfrm>
            <a:off x="3703320" y="6204661"/>
            <a:ext cx="6094948" cy="369332"/>
          </a:xfrm>
          <a:prstGeom prst="rect">
            <a:avLst/>
          </a:prstGeom>
          <a:noFill/>
        </p:spPr>
        <p:txBody>
          <a:bodyPr wrap="square">
            <a:spAutoFit/>
          </a:bodyPr>
          <a:lstStyle/>
          <a:p>
            <a:r>
              <a:rPr lang="lt-LT" dirty="0">
                <a:hlinkClick r:id="rId4"/>
              </a:rPr>
              <a:t>https://en.wikipedia.org/wiki/Sankey_diagram</a:t>
            </a:r>
            <a:endParaRPr lang="lt-LT" dirty="0"/>
          </a:p>
        </p:txBody>
      </p:sp>
    </p:spTree>
    <p:extLst>
      <p:ext uri="{BB962C8B-B14F-4D97-AF65-F5344CB8AC3E}">
        <p14:creationId xmlns:p14="http://schemas.microsoft.com/office/powerpoint/2010/main" val="3198741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329F93AD-3FBE-532B-63B1-0442AA2C2016}"/>
              </a:ext>
            </a:extLst>
          </p:cNvPr>
          <p:cNvSpPr>
            <a:spLocks noGrp="1"/>
          </p:cNvSpPr>
          <p:nvPr>
            <p:ph type="title"/>
          </p:nvPr>
        </p:nvSpPr>
        <p:spPr>
          <a:xfrm>
            <a:off x="0" y="365125"/>
            <a:ext cx="12192000" cy="1325563"/>
          </a:xfrm>
          <a:solidFill>
            <a:schemeClr val="accent1">
              <a:lumMod val="75000"/>
            </a:schemeClr>
          </a:solidFill>
        </p:spPr>
        <p:txBody>
          <a:bodyPr/>
          <a:lstStyle/>
          <a:p>
            <a:pPr algn="ctr"/>
            <a:r>
              <a:rPr lang="lt-LT" b="1" i="1" dirty="0" err="1">
                <a:solidFill>
                  <a:schemeClr val="bg1"/>
                </a:solidFill>
                <a:latin typeface="Times New Roman" panose="02020603050405020304" pitchFamily="18" charset="0"/>
                <a:cs typeface="Times New Roman" panose="02020603050405020304" pitchFamily="18" charset="0"/>
              </a:rPr>
              <a:t>Sankey</a:t>
            </a:r>
            <a:r>
              <a:rPr lang="lt-LT" b="1" dirty="0">
                <a:solidFill>
                  <a:schemeClr val="bg1"/>
                </a:solidFill>
                <a:latin typeface="Times New Roman" panose="02020603050405020304" pitchFamily="18" charset="0"/>
                <a:cs typeface="Times New Roman" panose="02020603050405020304" pitchFamily="18" charset="0"/>
              </a:rPr>
              <a:t> diagrama prekybos keliams vaizduoti</a:t>
            </a:r>
          </a:p>
        </p:txBody>
      </p:sp>
      <p:pic>
        <p:nvPicPr>
          <p:cNvPr id="6146" name="Picture 2" descr="coffee_tea">
            <a:extLst>
              <a:ext uri="{FF2B5EF4-FFF2-40B4-BE49-F238E27FC236}">
                <a16:creationId xmlns:a16="http://schemas.microsoft.com/office/drawing/2014/main" xmlns="" id="{C342B20F-ACC4-0193-AA8F-8F04B8D054F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623383" y="1741738"/>
            <a:ext cx="6817008" cy="45416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154B6312-0A37-5C8D-1A5E-2DCA4733EAB4}"/>
              </a:ext>
            </a:extLst>
          </p:cNvPr>
          <p:cNvSpPr txBox="1"/>
          <p:nvPr/>
        </p:nvSpPr>
        <p:spPr>
          <a:xfrm>
            <a:off x="3280805" y="6283396"/>
            <a:ext cx="6094948" cy="369332"/>
          </a:xfrm>
          <a:prstGeom prst="rect">
            <a:avLst/>
          </a:prstGeom>
          <a:noFill/>
        </p:spPr>
        <p:txBody>
          <a:bodyPr wrap="square">
            <a:spAutoFit/>
          </a:bodyPr>
          <a:lstStyle/>
          <a:p>
            <a:r>
              <a:rPr lang="lt-LT" dirty="0">
                <a:hlinkClick r:id="rId5"/>
              </a:rPr>
              <a:t>https://www.sankey-diagrams.com/tag/school/</a:t>
            </a:r>
            <a:endParaRPr lang="lt-LT" dirty="0"/>
          </a:p>
        </p:txBody>
      </p:sp>
    </p:spTree>
    <p:extLst>
      <p:ext uri="{BB962C8B-B14F-4D97-AF65-F5344CB8AC3E}">
        <p14:creationId xmlns:p14="http://schemas.microsoft.com/office/powerpoint/2010/main" val="1080655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FC8B4E71-DCE6-716B-3060-CD1B2CBEE183}"/>
              </a:ext>
            </a:extLst>
          </p:cNvPr>
          <p:cNvSpPr>
            <a:spLocks noGrp="1"/>
          </p:cNvSpPr>
          <p:nvPr>
            <p:ph type="title"/>
          </p:nvPr>
        </p:nvSpPr>
        <p:spPr/>
        <p:txBody>
          <a:bodyPr/>
          <a:lstStyle/>
          <a:p>
            <a:endParaRPr lang="lt-LT"/>
          </a:p>
        </p:txBody>
      </p:sp>
      <p:sp>
        <p:nvSpPr>
          <p:cNvPr id="3" name="Turinio vietos rezervavimo ženklas 2">
            <a:extLst>
              <a:ext uri="{FF2B5EF4-FFF2-40B4-BE49-F238E27FC236}">
                <a16:creationId xmlns:a16="http://schemas.microsoft.com/office/drawing/2014/main" xmlns="" id="{7C16E6B4-8502-382E-E461-CF4CBF764C26}"/>
              </a:ext>
            </a:extLst>
          </p:cNvPr>
          <p:cNvSpPr>
            <a:spLocks noGrp="1"/>
          </p:cNvSpPr>
          <p:nvPr>
            <p:ph idx="1"/>
          </p:nvPr>
        </p:nvSpPr>
        <p:spPr/>
        <p:txBody>
          <a:bodyPr/>
          <a:lstStyle/>
          <a:p>
            <a:endParaRPr lang="lt-LT" dirty="0"/>
          </a:p>
        </p:txBody>
      </p:sp>
      <p:pic>
        <p:nvPicPr>
          <p:cNvPr id="10242" name="Picture 2" descr="Radiation Budget Diagram for Earth's Atmosphere">
            <a:extLst>
              <a:ext uri="{FF2B5EF4-FFF2-40B4-BE49-F238E27FC236}">
                <a16:creationId xmlns:a16="http://schemas.microsoft.com/office/drawing/2014/main" xmlns="" id="{8D3AC102-3993-022E-D565-174F0F18EB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758" y="1394699"/>
            <a:ext cx="6905427" cy="49488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7F749CA4-B243-72C5-656D-C658B961837F}"/>
              </a:ext>
            </a:extLst>
          </p:cNvPr>
          <p:cNvSpPr txBox="1"/>
          <p:nvPr/>
        </p:nvSpPr>
        <p:spPr>
          <a:xfrm>
            <a:off x="2329092" y="6311900"/>
            <a:ext cx="7805507" cy="369332"/>
          </a:xfrm>
          <a:prstGeom prst="rect">
            <a:avLst/>
          </a:prstGeom>
          <a:noFill/>
        </p:spPr>
        <p:txBody>
          <a:bodyPr wrap="square">
            <a:spAutoFit/>
          </a:bodyPr>
          <a:lstStyle/>
          <a:p>
            <a:r>
              <a:rPr lang="lt-LT" dirty="0">
                <a:hlinkClick r:id="rId4"/>
              </a:rPr>
              <a:t>https://scied.ucar.edu/image/radiation-budget-diagram-earth-atmosphere</a:t>
            </a:r>
            <a:endParaRPr lang="lt-LT" dirty="0"/>
          </a:p>
        </p:txBody>
      </p:sp>
      <p:sp>
        <p:nvSpPr>
          <p:cNvPr id="6" name="Pavadinimas 1">
            <a:extLst>
              <a:ext uri="{FF2B5EF4-FFF2-40B4-BE49-F238E27FC236}">
                <a16:creationId xmlns:a16="http://schemas.microsoft.com/office/drawing/2014/main" xmlns="" id="{65E148D7-FDC2-F9FC-AE0F-51F9F9A3E482}"/>
              </a:ext>
            </a:extLst>
          </p:cNvPr>
          <p:cNvSpPr txBox="1">
            <a:spLocks/>
          </p:cNvSpPr>
          <p:nvPr/>
        </p:nvSpPr>
        <p:spPr>
          <a:xfrm>
            <a:off x="-86250" y="-65801"/>
            <a:ext cx="12192000" cy="1325563"/>
          </a:xfrm>
          <a:prstGeom prst="rect">
            <a:avLst/>
          </a:prstGeom>
          <a:solidFill>
            <a:schemeClr val="accent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b="1" dirty="0">
                <a:solidFill>
                  <a:schemeClr val="bg1"/>
                </a:solidFill>
                <a:latin typeface="Times New Roman" panose="02020603050405020304" pitchFamily="18" charset="0"/>
                <a:cs typeface="Times New Roman" panose="02020603050405020304" pitchFamily="18" charset="0"/>
              </a:rPr>
              <a:t>Animuota </a:t>
            </a:r>
            <a:r>
              <a:rPr lang="lt-LT" b="1" i="1" dirty="0" err="1">
                <a:solidFill>
                  <a:schemeClr val="bg1"/>
                </a:solidFill>
                <a:latin typeface="Times New Roman" panose="02020603050405020304" pitchFamily="18" charset="0"/>
                <a:cs typeface="Times New Roman" panose="02020603050405020304" pitchFamily="18" charset="0"/>
              </a:rPr>
              <a:t>Sankey</a:t>
            </a:r>
            <a:r>
              <a:rPr lang="lt-LT" b="1" dirty="0">
                <a:solidFill>
                  <a:schemeClr val="bg1"/>
                </a:solidFill>
                <a:latin typeface="Times New Roman" panose="02020603050405020304" pitchFamily="18" charset="0"/>
                <a:cs typeface="Times New Roman" panose="02020603050405020304" pitchFamily="18" charset="0"/>
              </a:rPr>
              <a:t> diagrama</a:t>
            </a:r>
          </a:p>
        </p:txBody>
      </p:sp>
    </p:spTree>
    <p:extLst>
      <p:ext uri="{BB962C8B-B14F-4D97-AF65-F5344CB8AC3E}">
        <p14:creationId xmlns:p14="http://schemas.microsoft.com/office/powerpoint/2010/main" val="83813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89ABD9CE-651E-8730-0BF2-0169C8C4E713}"/>
              </a:ext>
            </a:extLst>
          </p:cNvPr>
          <p:cNvSpPr>
            <a:spLocks noGrp="1"/>
          </p:cNvSpPr>
          <p:nvPr>
            <p:ph type="title"/>
          </p:nvPr>
        </p:nvSpPr>
        <p:spPr>
          <a:xfrm>
            <a:off x="0" y="365125"/>
            <a:ext cx="12192000" cy="733305"/>
          </a:xfrm>
          <a:solidFill>
            <a:schemeClr val="accent1">
              <a:lumMod val="75000"/>
            </a:schemeClr>
          </a:solidFill>
        </p:spPr>
        <p:txBody>
          <a:bodyPr/>
          <a:lstStyle/>
          <a:p>
            <a:r>
              <a:rPr lang="lt-LT" dirty="0">
                <a:solidFill>
                  <a:schemeClr val="bg1"/>
                </a:solidFill>
                <a:latin typeface="Times New Roman" panose="02020603050405020304" pitchFamily="18" charset="0"/>
                <a:cs typeface="Times New Roman" panose="02020603050405020304" pitchFamily="18" charset="0"/>
              </a:rPr>
              <a:t>   Įsivertiname tai, ką jau žinome</a:t>
            </a:r>
          </a:p>
        </p:txBody>
      </p:sp>
      <p:graphicFrame>
        <p:nvGraphicFramePr>
          <p:cNvPr id="4" name="Lentelė 4">
            <a:extLst>
              <a:ext uri="{FF2B5EF4-FFF2-40B4-BE49-F238E27FC236}">
                <a16:creationId xmlns:a16="http://schemas.microsoft.com/office/drawing/2014/main" xmlns="" id="{51A54DEB-BCB9-DE14-B903-E7EB91050829}"/>
              </a:ext>
            </a:extLst>
          </p:cNvPr>
          <p:cNvGraphicFramePr>
            <a:graphicFrameLocks noGrp="1"/>
          </p:cNvGraphicFramePr>
          <p:nvPr>
            <p:ph idx="1"/>
            <p:extLst>
              <p:ext uri="{D42A27DB-BD31-4B8C-83A1-F6EECF244321}">
                <p14:modId xmlns:p14="http://schemas.microsoft.com/office/powerpoint/2010/main" val="4076583917"/>
              </p:ext>
            </p:extLst>
          </p:nvPr>
        </p:nvGraphicFramePr>
        <p:xfrm>
          <a:off x="454326" y="2567497"/>
          <a:ext cx="11156829" cy="1526708"/>
        </p:xfrm>
        <a:graphic>
          <a:graphicData uri="http://schemas.openxmlformats.org/drawingml/2006/table">
            <a:tbl>
              <a:tblPr firstRow="1" bandRow="1">
                <a:tableStyleId>{22838BEF-8BB2-4498-84A7-C5851F593DF1}</a:tableStyleId>
              </a:tblPr>
              <a:tblGrid>
                <a:gridCol w="11156829">
                  <a:extLst>
                    <a:ext uri="{9D8B030D-6E8A-4147-A177-3AD203B41FA5}">
                      <a16:colId xmlns:a16="http://schemas.microsoft.com/office/drawing/2014/main" xmlns="" val="3714523122"/>
                    </a:ext>
                  </a:extLst>
                </a:gridCol>
              </a:tblGrid>
              <a:tr h="392514">
                <a:tc>
                  <a:txBody>
                    <a:bodyPr/>
                    <a:lstStyle/>
                    <a:p>
                      <a:r>
                        <a:rPr lang="lt-LT" b="0" dirty="0"/>
                        <a:t>1. Žinau, kaip sutrumpintai žymima energija ir kokiais matavimo vienetais ji skaičiuojama.</a:t>
                      </a:r>
                    </a:p>
                  </a:txBody>
                  <a:tcPr/>
                </a:tc>
                <a:extLst>
                  <a:ext uri="{0D108BD9-81ED-4DB2-BD59-A6C34878D82A}">
                    <a16:rowId xmlns:a16="http://schemas.microsoft.com/office/drawing/2014/main" xmlns="" val="3036000332"/>
                  </a:ext>
                </a:extLst>
              </a:tr>
              <a:tr h="392514">
                <a:tc>
                  <a:txBody>
                    <a:bodyPr/>
                    <a:lstStyle/>
                    <a:p>
                      <a:r>
                        <a:rPr lang="en-US" b="0" dirty="0"/>
                        <a:t>2</a:t>
                      </a:r>
                      <a:r>
                        <a:rPr lang="lt-LT" b="0" dirty="0"/>
                        <a:t>. Gebu suformuluoti energijos tvermės dėsnį.</a:t>
                      </a:r>
                    </a:p>
                  </a:txBody>
                  <a:tcPr/>
                </a:tc>
                <a:extLst>
                  <a:ext uri="{0D108BD9-81ED-4DB2-BD59-A6C34878D82A}">
                    <a16:rowId xmlns:a16="http://schemas.microsoft.com/office/drawing/2014/main" xmlns="" val="1098296593"/>
                  </a:ext>
                </a:extLst>
              </a:tr>
              <a:tr h="370840">
                <a:tc>
                  <a:txBody>
                    <a:bodyPr/>
                    <a:lstStyle/>
                    <a:p>
                      <a:r>
                        <a:rPr lang="en-US" b="0" dirty="0"/>
                        <a:t>3.</a:t>
                      </a:r>
                      <a:r>
                        <a:rPr lang="lt-LT" b="0" dirty="0"/>
                        <a:t> Gebu paaiškinti, kaip iš kuro arba atsinaujinančių energijos šaltinių gaunama ir perduodama elektros energija.</a:t>
                      </a:r>
                    </a:p>
                  </a:txBody>
                  <a:tcPr/>
                </a:tc>
                <a:extLst>
                  <a:ext uri="{0D108BD9-81ED-4DB2-BD59-A6C34878D82A}">
                    <a16:rowId xmlns:a16="http://schemas.microsoft.com/office/drawing/2014/main" xmlns="" val="4131275284"/>
                  </a:ext>
                </a:extLst>
              </a:tr>
              <a:tr h="370840">
                <a:tc>
                  <a:txBody>
                    <a:bodyPr/>
                    <a:lstStyle/>
                    <a:p>
                      <a:r>
                        <a:rPr lang="en-US" b="0" dirty="0"/>
                        <a:t>4. </a:t>
                      </a:r>
                      <a:r>
                        <a:rPr lang="en-US" b="0" dirty="0" err="1"/>
                        <a:t>Galiu</a:t>
                      </a:r>
                      <a:r>
                        <a:rPr lang="en-US" b="0" dirty="0"/>
                        <a:t> </a:t>
                      </a:r>
                      <a:r>
                        <a:rPr lang="en-US" b="0" dirty="0" err="1"/>
                        <a:t>paai</a:t>
                      </a:r>
                      <a:r>
                        <a:rPr lang="lt-LT" b="0" dirty="0" err="1"/>
                        <a:t>škinti</a:t>
                      </a:r>
                      <a:r>
                        <a:rPr lang="lt-LT" b="0" dirty="0"/>
                        <a:t> energetikos gavybos ir perdavimo problemas.</a:t>
                      </a:r>
                    </a:p>
                  </a:txBody>
                  <a:tcPr/>
                </a:tc>
                <a:extLst>
                  <a:ext uri="{0D108BD9-81ED-4DB2-BD59-A6C34878D82A}">
                    <a16:rowId xmlns:a16="http://schemas.microsoft.com/office/drawing/2014/main" xmlns="" val="3362355990"/>
                  </a:ext>
                </a:extLst>
              </a:tr>
            </a:tbl>
          </a:graphicData>
        </a:graphic>
      </p:graphicFrame>
      <p:pic>
        <p:nvPicPr>
          <p:cNvPr id="1026" name="Picture 2" descr="Download Watch Clock Clipart Royalty-Free Stock Illustration ...">
            <a:extLst>
              <a:ext uri="{FF2B5EF4-FFF2-40B4-BE49-F238E27FC236}">
                <a16:creationId xmlns:a16="http://schemas.microsoft.com/office/drawing/2014/main" xmlns="" id="{39EC7A41-8B4A-E718-8C03-8CF4C20E48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845" y="1155939"/>
            <a:ext cx="1007853" cy="10078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99C71F6B-500E-8294-709C-105F090AF9AE}"/>
              </a:ext>
            </a:extLst>
          </p:cNvPr>
          <p:cNvSpPr txBox="1"/>
          <p:nvPr/>
        </p:nvSpPr>
        <p:spPr>
          <a:xfrm>
            <a:off x="1880558" y="1428285"/>
            <a:ext cx="9316528" cy="400110"/>
          </a:xfrm>
          <a:prstGeom prst="rect">
            <a:avLst/>
          </a:prstGeom>
          <a:noFill/>
        </p:spPr>
        <p:txBody>
          <a:bodyPr wrap="square" rtlCol="0">
            <a:spAutoFit/>
          </a:bodyPr>
          <a:lstStyle/>
          <a:p>
            <a:r>
              <a:rPr lang="lt-LT" sz="2000" dirty="0">
                <a:latin typeface="Times New Roman" panose="02020603050405020304" pitchFamily="18" charset="0"/>
                <a:cs typeface="Times New Roman" panose="02020603050405020304" pitchFamily="18" charset="0"/>
              </a:rPr>
              <a:t>Porose pabandykite pademonstruoti vienas kitam turimas žinias ir gebėjimus.</a:t>
            </a:r>
          </a:p>
        </p:txBody>
      </p:sp>
      <p:sp>
        <p:nvSpPr>
          <p:cNvPr id="6" name="TextBox 5">
            <a:extLst>
              <a:ext uri="{FF2B5EF4-FFF2-40B4-BE49-F238E27FC236}">
                <a16:creationId xmlns:a16="http://schemas.microsoft.com/office/drawing/2014/main" xmlns="" id="{708F4243-0A80-750C-A060-01D4E8EE39D0}"/>
              </a:ext>
            </a:extLst>
          </p:cNvPr>
          <p:cNvSpPr txBox="1"/>
          <p:nvPr/>
        </p:nvSpPr>
        <p:spPr>
          <a:xfrm>
            <a:off x="997788" y="1459810"/>
            <a:ext cx="882770" cy="400110"/>
          </a:xfrm>
          <a:prstGeom prst="rect">
            <a:avLst/>
          </a:prstGeom>
          <a:noFill/>
        </p:spPr>
        <p:txBody>
          <a:bodyPr wrap="square" rtlCol="0">
            <a:spAutoFit/>
          </a:bodyPr>
          <a:lstStyle/>
          <a:p>
            <a:r>
              <a:rPr lang="lt-LT" sz="2000" b="1" dirty="0">
                <a:solidFill>
                  <a:srgbClr val="C00000"/>
                </a:solidFill>
                <a:latin typeface="Times New Roman" panose="02020603050405020304" pitchFamily="18" charset="0"/>
                <a:cs typeface="Times New Roman" panose="02020603050405020304" pitchFamily="18" charset="0"/>
              </a:rPr>
              <a:t>5 min.</a:t>
            </a:r>
          </a:p>
        </p:txBody>
      </p:sp>
    </p:spTree>
    <p:extLst>
      <p:ext uri="{BB962C8B-B14F-4D97-AF65-F5344CB8AC3E}">
        <p14:creationId xmlns:p14="http://schemas.microsoft.com/office/powerpoint/2010/main" val="2143940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a:extLst>
              <a:ext uri="{FF2B5EF4-FFF2-40B4-BE49-F238E27FC236}">
                <a16:creationId xmlns:a16="http://schemas.microsoft.com/office/drawing/2014/main" xmlns="" id="{BF85FB5E-6E70-9433-6D18-725075EC66EE}"/>
              </a:ext>
            </a:extLst>
          </p:cNvPr>
          <p:cNvPicPr>
            <a:picLocks noChangeAspect="1"/>
          </p:cNvPicPr>
          <p:nvPr/>
        </p:nvPicPr>
        <p:blipFill rotWithShape="1">
          <a:blip r:embed="rId3">
            <a:extLst>
              <a:ext uri="{28A0092B-C50C-407E-A947-70E740481C1C}">
                <a14:useLocalDpi xmlns:a14="http://schemas.microsoft.com/office/drawing/2010/main" val="0"/>
              </a:ext>
            </a:extLst>
          </a:blip>
          <a:srcRect t="4658"/>
          <a:stretch/>
        </p:blipFill>
        <p:spPr>
          <a:xfrm>
            <a:off x="2236600" y="0"/>
            <a:ext cx="6556402" cy="4950372"/>
          </a:xfrm>
          <a:prstGeom prst="rect">
            <a:avLst/>
          </a:prstGeom>
        </p:spPr>
      </p:pic>
      <p:grpSp>
        <p:nvGrpSpPr>
          <p:cNvPr id="8" name="Grupė 7">
            <a:extLst>
              <a:ext uri="{FF2B5EF4-FFF2-40B4-BE49-F238E27FC236}">
                <a16:creationId xmlns:a16="http://schemas.microsoft.com/office/drawing/2014/main" xmlns="" id="{75370EEF-60B8-84C4-7B7F-47437F12D415}"/>
              </a:ext>
            </a:extLst>
          </p:cNvPr>
          <p:cNvGrpSpPr/>
          <p:nvPr/>
        </p:nvGrpSpPr>
        <p:grpSpPr>
          <a:xfrm>
            <a:off x="1658531" y="4799022"/>
            <a:ext cx="9453004" cy="1917087"/>
            <a:chOff x="1027912" y="536028"/>
            <a:chExt cx="9453004" cy="2692750"/>
          </a:xfrm>
        </p:grpSpPr>
        <p:pic>
          <p:nvPicPr>
            <p:cNvPr id="4" name="Paveikslėlis 3">
              <a:extLst>
                <a:ext uri="{FF2B5EF4-FFF2-40B4-BE49-F238E27FC236}">
                  <a16:creationId xmlns:a16="http://schemas.microsoft.com/office/drawing/2014/main" xmlns="" id="{03B736F7-F715-2F85-EB7D-EDAF3AC63323}"/>
                </a:ext>
              </a:extLst>
            </p:cNvPr>
            <p:cNvPicPr>
              <a:picLocks noChangeAspect="1"/>
            </p:cNvPicPr>
            <p:nvPr/>
          </p:nvPicPr>
          <p:blipFill rotWithShape="1">
            <a:blip r:embed="rId4"/>
            <a:srcRect b="43743"/>
            <a:stretch/>
          </p:blipFill>
          <p:spPr>
            <a:xfrm>
              <a:off x="1531786" y="536029"/>
              <a:ext cx="7905026" cy="2193010"/>
            </a:xfrm>
            <a:prstGeom prst="rect">
              <a:avLst/>
            </a:prstGeom>
          </p:spPr>
        </p:pic>
        <p:sp>
          <p:nvSpPr>
            <p:cNvPr id="6" name="TextBox 5">
              <a:extLst>
                <a:ext uri="{FF2B5EF4-FFF2-40B4-BE49-F238E27FC236}">
                  <a16:creationId xmlns:a16="http://schemas.microsoft.com/office/drawing/2014/main" xmlns="" id="{6586698D-E84A-5C85-544D-8A3B6C4418E4}"/>
                </a:ext>
              </a:extLst>
            </p:cNvPr>
            <p:cNvSpPr txBox="1"/>
            <p:nvPr/>
          </p:nvSpPr>
          <p:spPr>
            <a:xfrm>
              <a:off x="1293824" y="2729038"/>
              <a:ext cx="8721483" cy="369332"/>
            </a:xfrm>
            <a:prstGeom prst="rect">
              <a:avLst/>
            </a:prstGeom>
            <a:noFill/>
          </p:spPr>
          <p:txBody>
            <a:bodyPr wrap="square">
              <a:spAutoFit/>
            </a:bodyPr>
            <a:lstStyle/>
            <a:p>
              <a:r>
                <a:rPr lang="lt-LT" dirty="0">
                  <a:hlinkClick r:id="rId5"/>
                </a:rPr>
                <a:t>https://www.mcmasterenergyweek.com/the-power-line/2020/10/13/electricitygeneration</a:t>
              </a:r>
              <a:endParaRPr lang="lt-LT" dirty="0"/>
            </a:p>
          </p:txBody>
        </p:sp>
        <p:sp>
          <p:nvSpPr>
            <p:cNvPr id="7" name="Stačiakampis 6">
              <a:extLst>
                <a:ext uri="{FF2B5EF4-FFF2-40B4-BE49-F238E27FC236}">
                  <a16:creationId xmlns:a16="http://schemas.microsoft.com/office/drawing/2014/main" xmlns="" id="{4D9BC712-4DD9-7006-3F0C-E385872E1AB8}"/>
                </a:ext>
              </a:extLst>
            </p:cNvPr>
            <p:cNvSpPr/>
            <p:nvPr/>
          </p:nvSpPr>
          <p:spPr>
            <a:xfrm>
              <a:off x="1027912" y="536028"/>
              <a:ext cx="9453004" cy="269275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grpSp>
    </p:spTree>
    <p:extLst>
      <p:ext uri="{BB962C8B-B14F-4D97-AF65-F5344CB8AC3E}">
        <p14:creationId xmlns:p14="http://schemas.microsoft.com/office/powerpoint/2010/main" val="3696314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0C06E035-54EC-9C74-0AA7-3113D03D1ABF}"/>
              </a:ext>
            </a:extLst>
          </p:cNvPr>
          <p:cNvSpPr>
            <a:spLocks noGrp="1"/>
          </p:cNvSpPr>
          <p:nvPr>
            <p:ph type="title"/>
          </p:nvPr>
        </p:nvSpPr>
        <p:spPr>
          <a:xfrm>
            <a:off x="0" y="365125"/>
            <a:ext cx="12192000" cy="1325563"/>
          </a:xfrm>
          <a:solidFill>
            <a:schemeClr val="accent1">
              <a:lumMod val="75000"/>
            </a:schemeClr>
          </a:solidFill>
        </p:spPr>
        <p:txBody>
          <a:bodyPr>
            <a:normAutofit/>
          </a:bodyPr>
          <a:lstStyle/>
          <a:p>
            <a:pPr algn="ctr"/>
            <a:r>
              <a:rPr lang="lt-LT" sz="2400" b="1" dirty="0">
                <a:solidFill>
                  <a:schemeClr val="bg1"/>
                </a:solidFill>
                <a:latin typeface="Times New Roman" panose="02020603050405020304" pitchFamily="18" charset="0"/>
                <a:cs typeface="Times New Roman" panose="02020603050405020304" pitchFamily="18" charset="0"/>
              </a:rPr>
              <a:t>PAMOKOS TEMA</a:t>
            </a:r>
            <a:r>
              <a:rPr lang="lt-LT" sz="3600" b="1" dirty="0">
                <a:solidFill>
                  <a:schemeClr val="bg1"/>
                </a:solidFill>
                <a:latin typeface="Times New Roman" panose="02020603050405020304" pitchFamily="18" charset="0"/>
                <a:cs typeface="Times New Roman" panose="02020603050405020304" pitchFamily="18" charset="0"/>
              </a:rPr>
              <a:t/>
            </a:r>
            <a:br>
              <a:rPr lang="lt-LT" sz="3600" b="1" dirty="0">
                <a:solidFill>
                  <a:schemeClr val="bg1"/>
                </a:solidFill>
                <a:latin typeface="Times New Roman" panose="02020603050405020304" pitchFamily="18" charset="0"/>
                <a:cs typeface="Times New Roman" panose="02020603050405020304" pitchFamily="18" charset="0"/>
              </a:rPr>
            </a:br>
            <a:r>
              <a:rPr lang="lt-LT" sz="3600" b="1" i="1" dirty="0" err="1">
                <a:solidFill>
                  <a:schemeClr val="bg1"/>
                </a:solidFill>
                <a:latin typeface="Times New Roman" panose="02020603050405020304" pitchFamily="18" charset="0"/>
                <a:cs typeface="Times New Roman" panose="02020603050405020304" pitchFamily="18" charset="0"/>
              </a:rPr>
              <a:t>Sankey</a:t>
            </a:r>
            <a:r>
              <a:rPr lang="lt-LT" sz="3600" b="1" dirty="0">
                <a:solidFill>
                  <a:schemeClr val="bg1"/>
                </a:solidFill>
                <a:latin typeface="Times New Roman" panose="02020603050405020304" pitchFamily="18" charset="0"/>
                <a:cs typeface="Times New Roman" panose="02020603050405020304" pitchFamily="18" charset="0"/>
              </a:rPr>
              <a:t> diagramos energijos gavyboje ir perdavime</a:t>
            </a:r>
            <a:r>
              <a:rPr lang="lt-LT" sz="2400" b="1" dirty="0">
                <a:solidFill>
                  <a:schemeClr val="bg1"/>
                </a:solidFill>
                <a:latin typeface="Times New Roman" panose="02020603050405020304" pitchFamily="18" charset="0"/>
                <a:cs typeface="Times New Roman" panose="02020603050405020304" pitchFamily="18" charset="0"/>
              </a:rPr>
              <a:t/>
            </a:r>
            <a:br>
              <a:rPr lang="lt-LT" sz="2400" b="1" dirty="0">
                <a:solidFill>
                  <a:schemeClr val="bg1"/>
                </a:solidFill>
                <a:latin typeface="Times New Roman" panose="02020603050405020304" pitchFamily="18" charset="0"/>
                <a:cs typeface="Times New Roman" panose="02020603050405020304" pitchFamily="18" charset="0"/>
              </a:rPr>
            </a:br>
            <a:endParaRPr lang="lt-LT" sz="2400" b="1" dirty="0">
              <a:solidFill>
                <a:schemeClr val="bg1"/>
              </a:solidFill>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xmlns="" id="{D0FDF84D-63C9-B066-19B1-F7A449AADC21}"/>
              </a:ext>
            </a:extLst>
          </p:cNvPr>
          <p:cNvSpPr>
            <a:spLocks noGrp="1"/>
          </p:cNvSpPr>
          <p:nvPr>
            <p:ph idx="1"/>
          </p:nvPr>
        </p:nvSpPr>
        <p:spPr>
          <a:xfrm>
            <a:off x="989549" y="2506662"/>
            <a:ext cx="10515600" cy="4351338"/>
          </a:xfrm>
        </p:spPr>
        <p:txBody>
          <a:bodyPr/>
          <a:lstStyle/>
          <a:p>
            <a:pPr marL="0" indent="0">
              <a:buNone/>
            </a:pPr>
            <a:endParaRPr lang="lt-LT" dirty="0"/>
          </a:p>
          <a:p>
            <a:pPr marL="0" indent="0">
              <a:buNone/>
            </a:pPr>
            <a:endParaRPr lang="lt-LT" dirty="0"/>
          </a:p>
        </p:txBody>
      </p:sp>
      <p:pic>
        <p:nvPicPr>
          <p:cNvPr id="3074" name="Picture 2" descr="Teaching kids energy efficiency – Sankey Diagrams">
            <a:extLst>
              <a:ext uri="{FF2B5EF4-FFF2-40B4-BE49-F238E27FC236}">
                <a16:creationId xmlns:a16="http://schemas.microsoft.com/office/drawing/2014/main" xmlns="" id="{2C703EE6-4AE7-2A4E-F6D0-63057EAC2F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4918" y="1780156"/>
            <a:ext cx="5238750" cy="4495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5F76DC42-D464-3504-26DB-C0BB12A26641}"/>
              </a:ext>
            </a:extLst>
          </p:cNvPr>
          <p:cNvSpPr txBox="1"/>
          <p:nvPr/>
        </p:nvSpPr>
        <p:spPr>
          <a:xfrm>
            <a:off x="3066395" y="6423302"/>
            <a:ext cx="6575796" cy="369332"/>
          </a:xfrm>
          <a:prstGeom prst="rect">
            <a:avLst/>
          </a:prstGeom>
          <a:noFill/>
        </p:spPr>
        <p:txBody>
          <a:bodyPr wrap="square">
            <a:spAutoFit/>
          </a:bodyPr>
          <a:lstStyle/>
          <a:p>
            <a:r>
              <a:rPr lang="lt-LT" dirty="0">
                <a:hlinkClick r:id="rId4"/>
              </a:rPr>
              <a:t>https://www.sankey-diagrams.com/teaching-kids-energy-efficiency/</a:t>
            </a:r>
            <a:endParaRPr lang="lt-LT" dirty="0"/>
          </a:p>
        </p:txBody>
      </p:sp>
      <p:cxnSp>
        <p:nvCxnSpPr>
          <p:cNvPr id="7" name="Tiesioji rodyklės jungtis 6">
            <a:extLst>
              <a:ext uri="{FF2B5EF4-FFF2-40B4-BE49-F238E27FC236}">
                <a16:creationId xmlns:a16="http://schemas.microsoft.com/office/drawing/2014/main" xmlns="" id="{059F1181-14BB-1D4F-1981-E2D4852F196F}"/>
              </a:ext>
            </a:extLst>
          </p:cNvPr>
          <p:cNvCxnSpPr/>
          <p:nvPr/>
        </p:nvCxnSpPr>
        <p:spPr>
          <a:xfrm>
            <a:off x="5126946" y="2692751"/>
            <a:ext cx="0" cy="2289153"/>
          </a:xfrm>
          <a:prstGeom prst="straightConnector1">
            <a:avLst/>
          </a:prstGeom>
          <a:ln w="28575">
            <a:solidFill>
              <a:srgbClr val="C00000"/>
            </a:solidFill>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8" name="Tiesioji rodyklės jungtis 7">
            <a:extLst>
              <a:ext uri="{FF2B5EF4-FFF2-40B4-BE49-F238E27FC236}">
                <a16:creationId xmlns:a16="http://schemas.microsoft.com/office/drawing/2014/main" xmlns="" id="{F4D3167C-C87F-D0C7-F283-9D44E018E84E}"/>
              </a:ext>
            </a:extLst>
          </p:cNvPr>
          <p:cNvCxnSpPr>
            <a:cxnSpLocks/>
          </p:cNvCxnSpPr>
          <p:nvPr/>
        </p:nvCxnSpPr>
        <p:spPr>
          <a:xfrm>
            <a:off x="7373007" y="2660694"/>
            <a:ext cx="0" cy="202324"/>
          </a:xfrm>
          <a:prstGeom prst="straightConnector1">
            <a:avLst/>
          </a:prstGeom>
          <a:ln w="28575">
            <a:solidFill>
              <a:srgbClr val="C00000"/>
            </a:solidFill>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10" name="Tiesioji rodyklės jungtis 9">
            <a:extLst>
              <a:ext uri="{FF2B5EF4-FFF2-40B4-BE49-F238E27FC236}">
                <a16:creationId xmlns:a16="http://schemas.microsoft.com/office/drawing/2014/main" xmlns="" id="{54F768D8-8341-1F3A-F093-C2E23DE6E55C}"/>
              </a:ext>
            </a:extLst>
          </p:cNvPr>
          <p:cNvCxnSpPr>
            <a:cxnSpLocks/>
          </p:cNvCxnSpPr>
          <p:nvPr/>
        </p:nvCxnSpPr>
        <p:spPr>
          <a:xfrm>
            <a:off x="7587418" y="2863018"/>
            <a:ext cx="0" cy="491884"/>
          </a:xfrm>
          <a:prstGeom prst="straightConnector1">
            <a:avLst/>
          </a:prstGeom>
          <a:ln w="28575">
            <a:solidFill>
              <a:srgbClr val="C00000"/>
            </a:solidFill>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12" name="Tiesioji rodyklės jungtis 11">
            <a:extLst>
              <a:ext uri="{FF2B5EF4-FFF2-40B4-BE49-F238E27FC236}">
                <a16:creationId xmlns:a16="http://schemas.microsoft.com/office/drawing/2014/main" xmlns="" id="{DA10D8EC-F4CF-30C7-2650-40075731105B}"/>
              </a:ext>
            </a:extLst>
          </p:cNvPr>
          <p:cNvCxnSpPr>
            <a:cxnSpLocks/>
          </p:cNvCxnSpPr>
          <p:nvPr/>
        </p:nvCxnSpPr>
        <p:spPr>
          <a:xfrm flipH="1">
            <a:off x="5518982" y="5172632"/>
            <a:ext cx="1550276" cy="0"/>
          </a:xfrm>
          <a:prstGeom prst="straightConnector1">
            <a:avLst/>
          </a:prstGeom>
          <a:ln w="28575">
            <a:solidFill>
              <a:srgbClr val="C00000"/>
            </a:solidFill>
            <a:headEnd type="triangle"/>
            <a:tailEnd type="triangle"/>
          </a:ln>
        </p:spPr>
        <p:style>
          <a:lnRef idx="3">
            <a:schemeClr val="accent2"/>
          </a:lnRef>
          <a:fillRef idx="0">
            <a:schemeClr val="accent2"/>
          </a:fillRef>
          <a:effectRef idx="2">
            <a:schemeClr val="accent2"/>
          </a:effectRef>
          <a:fontRef idx="minor">
            <a:schemeClr val="tx1"/>
          </a:fontRef>
        </p:style>
      </p:cxnSp>
      <p:sp>
        <p:nvSpPr>
          <p:cNvPr id="14" name="TextBox 13">
            <a:extLst>
              <a:ext uri="{FF2B5EF4-FFF2-40B4-BE49-F238E27FC236}">
                <a16:creationId xmlns:a16="http://schemas.microsoft.com/office/drawing/2014/main" xmlns="" id="{F099CC43-88EF-EAF1-20F7-848F1D645AA0}"/>
              </a:ext>
            </a:extLst>
          </p:cNvPr>
          <p:cNvSpPr txBox="1"/>
          <p:nvPr/>
        </p:nvSpPr>
        <p:spPr>
          <a:xfrm>
            <a:off x="5278294" y="3695437"/>
            <a:ext cx="744133" cy="373870"/>
          </a:xfrm>
          <a:prstGeom prst="rect">
            <a:avLst/>
          </a:prstGeom>
          <a:noFill/>
        </p:spPr>
        <p:txBody>
          <a:bodyPr wrap="square" rtlCol="0">
            <a:spAutoFit/>
          </a:bodyPr>
          <a:lstStyle/>
          <a:p>
            <a:r>
              <a:rPr lang="en-US" b="1" dirty="0">
                <a:solidFill>
                  <a:srgbClr val="C00000"/>
                </a:solidFill>
              </a:rPr>
              <a:t>13 J</a:t>
            </a:r>
            <a:endParaRPr lang="lt-LT" b="1" dirty="0">
              <a:solidFill>
                <a:srgbClr val="C00000"/>
              </a:solidFill>
            </a:endParaRPr>
          </a:p>
        </p:txBody>
      </p:sp>
      <p:sp>
        <p:nvSpPr>
          <p:cNvPr id="16" name="TextBox 15">
            <a:extLst>
              <a:ext uri="{FF2B5EF4-FFF2-40B4-BE49-F238E27FC236}">
                <a16:creationId xmlns:a16="http://schemas.microsoft.com/office/drawing/2014/main" xmlns="" id="{E5F826BB-D319-F61E-27E5-10D331547737}"/>
              </a:ext>
            </a:extLst>
          </p:cNvPr>
          <p:cNvSpPr txBox="1"/>
          <p:nvPr/>
        </p:nvSpPr>
        <p:spPr>
          <a:xfrm>
            <a:off x="6802229" y="2577190"/>
            <a:ext cx="6094948" cy="369332"/>
          </a:xfrm>
          <a:prstGeom prst="rect">
            <a:avLst/>
          </a:prstGeom>
          <a:noFill/>
        </p:spPr>
        <p:txBody>
          <a:bodyPr wrap="square">
            <a:spAutoFit/>
          </a:bodyPr>
          <a:lstStyle/>
          <a:p>
            <a:r>
              <a:rPr lang="en-US" b="1" dirty="0">
                <a:solidFill>
                  <a:srgbClr val="C00000"/>
                </a:solidFill>
              </a:rPr>
              <a:t>1 J</a:t>
            </a:r>
            <a:endParaRPr lang="lt-LT" b="1" dirty="0">
              <a:solidFill>
                <a:srgbClr val="C00000"/>
              </a:solidFill>
            </a:endParaRPr>
          </a:p>
        </p:txBody>
      </p:sp>
      <p:sp>
        <p:nvSpPr>
          <p:cNvPr id="18" name="TextBox 17">
            <a:extLst>
              <a:ext uri="{FF2B5EF4-FFF2-40B4-BE49-F238E27FC236}">
                <a16:creationId xmlns:a16="http://schemas.microsoft.com/office/drawing/2014/main" xmlns="" id="{34C3041F-B7C6-2344-FC2F-F5AC8FECC49C}"/>
              </a:ext>
            </a:extLst>
          </p:cNvPr>
          <p:cNvSpPr txBox="1"/>
          <p:nvPr/>
        </p:nvSpPr>
        <p:spPr>
          <a:xfrm>
            <a:off x="6979856" y="2909202"/>
            <a:ext cx="524530" cy="369332"/>
          </a:xfrm>
          <a:prstGeom prst="rect">
            <a:avLst/>
          </a:prstGeom>
          <a:noFill/>
        </p:spPr>
        <p:txBody>
          <a:bodyPr wrap="square">
            <a:spAutoFit/>
          </a:bodyPr>
          <a:lstStyle/>
          <a:p>
            <a:r>
              <a:rPr lang="en-US" b="1" dirty="0">
                <a:solidFill>
                  <a:srgbClr val="C00000"/>
                </a:solidFill>
              </a:rPr>
              <a:t>3 J</a:t>
            </a:r>
            <a:endParaRPr lang="lt-LT" b="1" dirty="0">
              <a:solidFill>
                <a:srgbClr val="C00000"/>
              </a:solidFill>
            </a:endParaRPr>
          </a:p>
        </p:txBody>
      </p:sp>
      <p:sp>
        <p:nvSpPr>
          <p:cNvPr id="20" name="TextBox 19">
            <a:extLst>
              <a:ext uri="{FF2B5EF4-FFF2-40B4-BE49-F238E27FC236}">
                <a16:creationId xmlns:a16="http://schemas.microsoft.com/office/drawing/2014/main" xmlns="" id="{4FDB50E9-3098-E2A6-3C0B-28E7C06F5815}"/>
              </a:ext>
            </a:extLst>
          </p:cNvPr>
          <p:cNvSpPr txBox="1"/>
          <p:nvPr/>
        </p:nvSpPr>
        <p:spPr>
          <a:xfrm>
            <a:off x="6022429" y="4775303"/>
            <a:ext cx="6712956" cy="369332"/>
          </a:xfrm>
          <a:prstGeom prst="rect">
            <a:avLst/>
          </a:prstGeom>
          <a:noFill/>
        </p:spPr>
        <p:txBody>
          <a:bodyPr wrap="square">
            <a:spAutoFit/>
          </a:bodyPr>
          <a:lstStyle/>
          <a:p>
            <a:r>
              <a:rPr lang="en-US" b="1" dirty="0">
                <a:solidFill>
                  <a:srgbClr val="C00000"/>
                </a:solidFill>
              </a:rPr>
              <a:t>9 J</a:t>
            </a:r>
            <a:endParaRPr lang="lt-LT" b="1" dirty="0">
              <a:solidFill>
                <a:srgbClr val="C00000"/>
              </a:solidFill>
            </a:endParaRPr>
          </a:p>
        </p:txBody>
      </p:sp>
    </p:spTree>
    <p:extLst>
      <p:ext uri="{BB962C8B-B14F-4D97-AF65-F5344CB8AC3E}">
        <p14:creationId xmlns:p14="http://schemas.microsoft.com/office/powerpoint/2010/main" val="4005631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DF6676C3-78DC-20F9-22AA-0CA44E9EE730}"/>
                  </a:ext>
                </a:extLst>
              </p:cNvPr>
              <p:cNvSpPr txBox="1"/>
              <p:nvPr/>
            </p:nvSpPr>
            <p:spPr>
              <a:xfrm>
                <a:off x="889176" y="2485701"/>
                <a:ext cx="10515600" cy="3270639"/>
              </a:xfrm>
              <a:prstGeom prst="rect">
                <a:avLst/>
              </a:prstGeom>
              <a:noFill/>
            </p:spPr>
            <p:txBody>
              <a:bodyPr wrap="square">
                <a:spAutoFit/>
              </a:bodyPr>
              <a:lstStyle/>
              <a:p>
                <a:pPr algn="l">
                  <a:lnSpc>
                    <a:spcPct val="115000"/>
                  </a:lnSpc>
                  <a:spcBef>
                    <a:spcPts val="1000"/>
                  </a:spcBef>
                  <a:spcAft>
                    <a:spcPts val="1000"/>
                  </a:spcAft>
                </a:pPr>
                <a:r>
                  <a:rPr lang="lt-LT" sz="1800" kern="100" dirty="0" err="1">
                    <a:effectLst/>
                    <a:latin typeface="Times New Roman" panose="02020603050405020304" pitchFamily="18" charset="0"/>
                    <a:ea typeface="Calibri" panose="020F0502020204030204" pitchFamily="34" charset="0"/>
                    <a:cs typeface="Arial" panose="020B0604020202020204" pitchFamily="34" charset="0"/>
                  </a:rPr>
                  <a:t>Sankey</a:t>
                </a:r>
                <a:r>
                  <a:rPr lang="lt-LT" sz="1800" kern="100" dirty="0">
                    <a:effectLst/>
                    <a:latin typeface="Times New Roman" panose="02020603050405020304" pitchFamily="18" charset="0"/>
                    <a:ea typeface="Calibri" panose="020F0502020204030204" pitchFamily="34" charset="0"/>
                    <a:cs typeface="Arial" panose="020B0604020202020204" pitchFamily="34" charset="0"/>
                  </a:rPr>
                  <a:t> diagramose nepažeidžiamas energijos tvermės dėsnis, kuris energijos gavybos ir perdavimo procesams užrašomas lygtimi:</a:t>
                </a:r>
                <a:endParaRPr lang="lt-LT" sz="1600" kern="1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Bef>
                    <a:spcPts val="1000"/>
                  </a:spcBef>
                  <a:spcAft>
                    <a:spcPts val="1000"/>
                  </a:spcAft>
                </a:pPr>
                <a14:m>
                  <m:oMathPara xmlns:m="http://schemas.openxmlformats.org/officeDocument/2006/math">
                    <m:oMathParaPr>
                      <m:jc m:val="centerGroup"/>
                    </m:oMathParaPr>
                    <m:oMath xmlns:m="http://schemas.openxmlformats.org/officeDocument/2006/math">
                      <m:sSub>
                        <m:sSubPr>
                          <m:ctrlPr>
                            <a:rPr lang="lt-LT" sz="1800" i="1" kern="100">
                              <a:effectLst/>
                              <a:latin typeface="Cambria Math"/>
                              <a:ea typeface="Calibri" panose="020F0502020204030204" pitchFamily="34" charset="0"/>
                              <a:cs typeface="Times New Roman" panose="02020603050405020304" pitchFamily="18" charset="0"/>
                            </a:rPr>
                          </m:ctrlPr>
                        </m:sSubPr>
                        <m:e>
                          <m:r>
                            <a:rPr lang="lt-LT" sz="1800" i="1" kern="100">
                              <a:effectLst/>
                              <a:latin typeface="Cambria Math" panose="02040503050406030204" pitchFamily="18" charset="0"/>
                              <a:ea typeface="Calibri" panose="020F0502020204030204" pitchFamily="34" charset="0"/>
                              <a:cs typeface="Times New Roman" panose="02020603050405020304" pitchFamily="18" charset="0"/>
                            </a:rPr>
                            <m:t>𝐸</m:t>
                          </m:r>
                        </m:e>
                        <m:sub>
                          <m:r>
                            <a:rPr lang="lt-LT" sz="1800" i="1" kern="100">
                              <a:effectLst/>
                              <a:latin typeface="Cambria Math" panose="02040503050406030204" pitchFamily="18" charset="0"/>
                              <a:ea typeface="Calibri" panose="020F0502020204030204" pitchFamily="34" charset="0"/>
                              <a:cs typeface="Times New Roman" panose="02020603050405020304" pitchFamily="18" charset="0"/>
                            </a:rPr>
                            <m:t>𝑘𝑢𝑟𝑜</m:t>
                          </m:r>
                        </m:sub>
                      </m:sSub>
                      <m:r>
                        <a:rPr lang="lt-LT" sz="18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lt-LT" sz="1800" i="1" kern="100">
                              <a:effectLst/>
                              <a:latin typeface="Cambria Math"/>
                              <a:ea typeface="Calibri" panose="020F0502020204030204" pitchFamily="34" charset="0"/>
                              <a:cs typeface="Times New Roman" panose="02020603050405020304" pitchFamily="18" charset="0"/>
                            </a:rPr>
                          </m:ctrlPr>
                        </m:sSubPr>
                        <m:e>
                          <m:r>
                            <a:rPr lang="lt-LT" sz="1800" i="1" kern="100">
                              <a:effectLst/>
                              <a:latin typeface="Cambria Math" panose="02040503050406030204" pitchFamily="18" charset="0"/>
                              <a:ea typeface="Calibri" panose="020F0502020204030204" pitchFamily="34" charset="0"/>
                              <a:cs typeface="Times New Roman" panose="02020603050405020304" pitchFamily="18" charset="0"/>
                            </a:rPr>
                            <m:t>𝐸</m:t>
                          </m:r>
                        </m:e>
                        <m:sub>
                          <m:r>
                            <a:rPr lang="lt-LT" sz="1800" i="1" kern="100">
                              <a:effectLst/>
                              <a:latin typeface="Cambria Math" panose="02040503050406030204" pitchFamily="18" charset="0"/>
                              <a:ea typeface="Calibri" panose="020F0502020204030204" pitchFamily="34" charset="0"/>
                              <a:cs typeface="Times New Roman" panose="02020603050405020304" pitchFamily="18" charset="0"/>
                            </a:rPr>
                            <m:t>𝑛𝑢𝑜𝑠𝑡𝑜𝑙𝑖</m:t>
                          </m:r>
                          <m:r>
                            <a:rPr lang="lt-LT" sz="1800" i="1" kern="100">
                              <a:effectLst/>
                              <a:latin typeface="Cambria Math" panose="02040503050406030204" pitchFamily="18" charset="0"/>
                              <a:ea typeface="Calibri" panose="020F0502020204030204" pitchFamily="34" charset="0"/>
                              <a:cs typeface="Times New Roman" panose="02020603050405020304" pitchFamily="18" charset="0"/>
                            </a:rPr>
                            <m:t>ų</m:t>
                          </m:r>
                        </m:sub>
                      </m:sSub>
                      <m:r>
                        <a:rPr lang="lt-LT" sz="18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lt-LT" sz="1800" i="1" kern="100">
                              <a:effectLst/>
                              <a:latin typeface="Cambria Math"/>
                              <a:ea typeface="Calibri" panose="020F0502020204030204" pitchFamily="34" charset="0"/>
                              <a:cs typeface="Times New Roman" panose="02020603050405020304" pitchFamily="18" charset="0"/>
                            </a:rPr>
                          </m:ctrlPr>
                        </m:sSubPr>
                        <m:e>
                          <m:r>
                            <a:rPr lang="lt-LT" sz="1800" i="1" kern="100">
                              <a:effectLst/>
                              <a:latin typeface="Cambria Math" panose="02040503050406030204" pitchFamily="18" charset="0"/>
                              <a:ea typeface="Calibri" panose="020F0502020204030204" pitchFamily="34" charset="0"/>
                              <a:cs typeface="Times New Roman" panose="02020603050405020304" pitchFamily="18" charset="0"/>
                            </a:rPr>
                            <m:t>𝐸</m:t>
                          </m:r>
                        </m:e>
                        <m:sub>
                          <m:r>
                            <a:rPr lang="lt-LT" sz="1800" i="1" kern="100">
                              <a:effectLst/>
                              <a:latin typeface="Cambria Math" panose="02040503050406030204" pitchFamily="18" charset="0"/>
                              <a:ea typeface="Calibri" panose="020F0502020204030204" pitchFamily="34" charset="0"/>
                              <a:cs typeface="Times New Roman" panose="02020603050405020304" pitchFamily="18" charset="0"/>
                            </a:rPr>
                            <m:t>𝑣𝑎𝑟𝑡𝑜𝑡𝑜𝑗𝑢𝑖</m:t>
                          </m:r>
                        </m:sub>
                      </m:sSub>
                    </m:oMath>
                  </m:oMathPara>
                </a14:m>
                <a:endParaRPr lang="lt-LT" sz="1600" kern="1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Bef>
                    <a:spcPts val="1000"/>
                  </a:spcBef>
                  <a:spcAft>
                    <a:spcPts val="1000"/>
                  </a:spcAft>
                </a:pPr>
                <a:r>
                  <a:rPr lang="lt-LT" sz="1800" kern="100" dirty="0">
                    <a:effectLst/>
                    <a:latin typeface="Times New Roman" panose="02020603050405020304" pitchFamily="18" charset="0"/>
                    <a:ea typeface="DengXian" panose="020B0503020204020204" pitchFamily="2" charset="-122"/>
                    <a:cs typeface="Arial" panose="020B0604020202020204" pitchFamily="34" charset="0"/>
                  </a:rPr>
                  <a:t> </a:t>
                </a:r>
                <a:endParaRPr lang="lt-LT" sz="1600" kern="1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Bef>
                    <a:spcPts val="1000"/>
                  </a:spcBef>
                  <a:spcAft>
                    <a:spcPts val="1000"/>
                  </a:spcAft>
                </a:pPr>
                <a:r>
                  <a:rPr lang="lt-LT" sz="1800" kern="100" dirty="0">
                    <a:effectLst/>
                    <a:latin typeface="Times New Roman" panose="02020603050405020304" pitchFamily="18" charset="0"/>
                    <a:ea typeface="DengXian" panose="020B0503020204020204" pitchFamily="2" charset="-122"/>
                    <a:cs typeface="Arial" panose="020B0604020202020204" pitchFamily="34" charset="0"/>
                  </a:rPr>
                  <a:t>Energijos gavybos ir perdavimo sistemos efektyvumas skaičiuojamas pagal formulę:</a:t>
                </a:r>
                <a:endParaRPr lang="lt-LT" sz="1600" kern="1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Bef>
                    <a:spcPts val="1000"/>
                  </a:spcBef>
                  <a:spcAft>
                    <a:spcPts val="1000"/>
                  </a:spcAft>
                </a:pPr>
                <a14:m>
                  <m:oMathPara xmlns:m="http://schemas.openxmlformats.org/officeDocument/2006/math">
                    <m:oMathParaPr>
                      <m:jc m:val="centerGroup"/>
                    </m:oMathParaPr>
                    <m:oMath xmlns:m="http://schemas.openxmlformats.org/officeDocument/2006/math">
                      <m:r>
                        <a:rPr lang="lt-LT" sz="1800" i="1" kern="100">
                          <a:effectLst/>
                          <a:latin typeface="Cambria Math" panose="02040503050406030204" pitchFamily="18" charset="0"/>
                          <a:ea typeface="DengXian" panose="020B0503020204020204" pitchFamily="2" charset="-122"/>
                          <a:cs typeface="Times New Roman" panose="02020603050405020304" pitchFamily="18" charset="0"/>
                        </a:rPr>
                        <m:t>ɳ=</m:t>
                      </m:r>
                      <m:f>
                        <m:fPr>
                          <m:ctrlPr>
                            <a:rPr lang="lt-LT" sz="1800" i="1" kern="100">
                              <a:effectLst/>
                              <a:latin typeface="Cambria Math"/>
                              <a:ea typeface="DengXian" panose="020B0503020204020204" pitchFamily="2" charset="-122"/>
                              <a:cs typeface="Times New Roman" panose="02020603050405020304" pitchFamily="18" charset="0"/>
                            </a:rPr>
                          </m:ctrlPr>
                        </m:fPr>
                        <m:num>
                          <m:sSub>
                            <m:sSubPr>
                              <m:ctrlPr>
                                <a:rPr lang="lt-LT" sz="1800" i="1" kern="100">
                                  <a:effectLst/>
                                  <a:latin typeface="Cambria Math"/>
                                  <a:ea typeface="DengXian" panose="020B0503020204020204" pitchFamily="2" charset="-122"/>
                                  <a:cs typeface="Times New Roman" panose="02020603050405020304" pitchFamily="18" charset="0"/>
                                </a:rPr>
                              </m:ctrlPr>
                            </m:sSubPr>
                            <m:e>
                              <m:r>
                                <a:rPr lang="lt-LT" sz="1800" i="1" kern="100">
                                  <a:effectLst/>
                                  <a:latin typeface="Cambria Math" panose="02040503050406030204" pitchFamily="18" charset="0"/>
                                  <a:ea typeface="DengXian" panose="020B0503020204020204" pitchFamily="2" charset="-122"/>
                                  <a:cs typeface="Times New Roman" panose="02020603050405020304" pitchFamily="18" charset="0"/>
                                </a:rPr>
                                <m:t>𝐸</m:t>
                              </m:r>
                            </m:e>
                            <m:sub>
                              <m:r>
                                <a:rPr lang="lt-LT" sz="1800" i="1" kern="100">
                                  <a:effectLst/>
                                  <a:latin typeface="Cambria Math" panose="02040503050406030204" pitchFamily="18" charset="0"/>
                                  <a:ea typeface="DengXian" panose="020B0503020204020204" pitchFamily="2" charset="-122"/>
                                  <a:cs typeface="Times New Roman" panose="02020603050405020304" pitchFamily="18" charset="0"/>
                                </a:rPr>
                                <m:t>𝑣𝑎𝑟𝑡𝑜𝑡𝑜𝑗𝑢𝑖</m:t>
                              </m:r>
                            </m:sub>
                          </m:sSub>
                        </m:num>
                        <m:den>
                          <m:sSub>
                            <m:sSubPr>
                              <m:ctrlPr>
                                <a:rPr lang="lt-LT" sz="1800" i="1" kern="100">
                                  <a:effectLst/>
                                  <a:latin typeface="Cambria Math"/>
                                  <a:ea typeface="DengXian" panose="020B0503020204020204" pitchFamily="2" charset="-122"/>
                                  <a:cs typeface="Times New Roman" panose="02020603050405020304" pitchFamily="18" charset="0"/>
                                </a:rPr>
                              </m:ctrlPr>
                            </m:sSubPr>
                            <m:e>
                              <m:r>
                                <a:rPr lang="lt-LT" sz="1800" i="1" kern="100">
                                  <a:effectLst/>
                                  <a:latin typeface="Cambria Math" panose="02040503050406030204" pitchFamily="18" charset="0"/>
                                  <a:ea typeface="DengXian" panose="020B0503020204020204" pitchFamily="2" charset="-122"/>
                                  <a:cs typeface="Times New Roman" panose="02020603050405020304" pitchFamily="18" charset="0"/>
                                </a:rPr>
                                <m:t>𝐸</m:t>
                              </m:r>
                            </m:e>
                            <m:sub>
                              <m:r>
                                <a:rPr lang="lt-LT" sz="1800" i="1" kern="100">
                                  <a:effectLst/>
                                  <a:latin typeface="Cambria Math" panose="02040503050406030204" pitchFamily="18" charset="0"/>
                                  <a:ea typeface="DengXian" panose="020B0503020204020204" pitchFamily="2" charset="-122"/>
                                  <a:cs typeface="Times New Roman" panose="02020603050405020304" pitchFamily="18" charset="0"/>
                                </a:rPr>
                                <m:t>𝑘𝑢𝑟𝑜</m:t>
                              </m:r>
                            </m:sub>
                          </m:sSub>
                        </m:den>
                      </m:f>
                      <m:r>
                        <a:rPr lang="lt-LT" sz="1800" i="1" kern="100">
                          <a:effectLst/>
                          <a:latin typeface="Cambria Math" panose="02040503050406030204" pitchFamily="18" charset="0"/>
                          <a:ea typeface="DengXian" panose="020B0503020204020204" pitchFamily="2" charset="-122"/>
                          <a:cs typeface="Times New Roman" panose="02020603050405020304" pitchFamily="18" charset="0"/>
                        </a:rPr>
                        <m:t>∙100%</m:t>
                      </m:r>
                    </m:oMath>
                  </m:oMathPara>
                </a14:m>
                <a:endParaRPr lang="lt-LT" sz="1600" kern="1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DF6676C3-78DC-20F9-22AA-0CA44E9EE730}"/>
                  </a:ext>
                </a:extLst>
              </p:cNvPr>
              <p:cNvSpPr txBox="1">
                <a:spLocks noRot="1" noChangeAspect="1" noMove="1" noResize="1" noEditPoints="1" noAdjustHandles="1" noChangeArrowheads="1" noChangeShapeType="1" noTextEdit="1"/>
              </p:cNvSpPr>
              <p:nvPr/>
            </p:nvSpPr>
            <p:spPr>
              <a:xfrm>
                <a:off x="889176" y="2485701"/>
                <a:ext cx="10515600" cy="3270639"/>
              </a:xfrm>
              <a:prstGeom prst="rect">
                <a:avLst/>
              </a:prstGeom>
              <a:blipFill>
                <a:blip r:embed="rId2"/>
                <a:stretch>
                  <a:fillRect l="-522" t="-560"/>
                </a:stretch>
              </a:blipFill>
            </p:spPr>
            <p:txBody>
              <a:bodyPr/>
              <a:lstStyle/>
              <a:p>
                <a:r>
                  <a:rPr lang="lt-LT">
                    <a:noFill/>
                  </a:rPr>
                  <a:t> </a:t>
                </a:r>
              </a:p>
            </p:txBody>
          </p:sp>
        </mc:Fallback>
      </mc:AlternateContent>
      <p:sp>
        <p:nvSpPr>
          <p:cNvPr id="6" name="Pavadinimas 1">
            <a:extLst>
              <a:ext uri="{FF2B5EF4-FFF2-40B4-BE49-F238E27FC236}">
                <a16:creationId xmlns:a16="http://schemas.microsoft.com/office/drawing/2014/main" xmlns="" id="{5A549023-A1C3-10C9-6D70-DFF0931130CA}"/>
              </a:ext>
            </a:extLst>
          </p:cNvPr>
          <p:cNvSpPr>
            <a:spLocks noGrp="1"/>
          </p:cNvSpPr>
          <p:nvPr>
            <p:ph type="title"/>
          </p:nvPr>
        </p:nvSpPr>
        <p:spPr>
          <a:xfrm>
            <a:off x="0" y="365125"/>
            <a:ext cx="12192000" cy="1325563"/>
          </a:xfrm>
          <a:solidFill>
            <a:schemeClr val="accent1">
              <a:lumMod val="75000"/>
            </a:schemeClr>
          </a:solidFill>
        </p:spPr>
        <p:txBody>
          <a:bodyPr>
            <a:normAutofit/>
          </a:bodyPr>
          <a:lstStyle/>
          <a:p>
            <a:pPr algn="ctr"/>
            <a:r>
              <a:rPr lang="lt-LT" sz="3600" b="1" dirty="0">
                <a:solidFill>
                  <a:schemeClr val="bg1"/>
                </a:solidFill>
                <a:latin typeface="Times New Roman" panose="02020603050405020304" pitchFamily="18" charset="0"/>
                <a:cs typeface="Times New Roman" panose="02020603050405020304" pitchFamily="18" charset="0"/>
              </a:rPr>
              <a:t>Ką galima apskaičiuoti iš </a:t>
            </a:r>
            <a:r>
              <a:rPr lang="lt-LT" sz="3600" b="1" dirty="0" err="1">
                <a:solidFill>
                  <a:schemeClr val="bg1"/>
                </a:solidFill>
                <a:latin typeface="Times New Roman" panose="02020603050405020304" pitchFamily="18" charset="0"/>
                <a:cs typeface="Times New Roman" panose="02020603050405020304" pitchFamily="18" charset="0"/>
              </a:rPr>
              <a:t>Sankey</a:t>
            </a:r>
            <a:r>
              <a:rPr lang="lt-LT" sz="3600" b="1" dirty="0">
                <a:solidFill>
                  <a:schemeClr val="bg1"/>
                </a:solidFill>
                <a:latin typeface="Times New Roman" panose="02020603050405020304" pitchFamily="18" charset="0"/>
                <a:cs typeface="Times New Roman" panose="02020603050405020304" pitchFamily="18" charset="0"/>
              </a:rPr>
              <a:t> diagramos?</a:t>
            </a:r>
            <a:endParaRPr lang="lt-LT"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3598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xmlns="" id="{98F5F712-8DE8-9F9C-A91D-5174F082A16C}"/>
              </a:ext>
            </a:extLst>
          </p:cNvPr>
          <p:cNvSpPr>
            <a:spLocks noGrp="1"/>
          </p:cNvSpPr>
          <p:nvPr>
            <p:ph idx="1"/>
          </p:nvPr>
        </p:nvSpPr>
        <p:spPr>
          <a:xfrm>
            <a:off x="1746817" y="566267"/>
            <a:ext cx="9585436" cy="1325563"/>
          </a:xfrm>
        </p:spPr>
        <p:txBody>
          <a:bodyPr>
            <a:normAutofit fontScale="92500"/>
          </a:bodyPr>
          <a:lstStyle/>
          <a:p>
            <a:pPr marL="0" indent="0" algn="just">
              <a:buNone/>
            </a:pPr>
            <a:r>
              <a:rPr lang="lt-LT" b="1" dirty="0">
                <a:solidFill>
                  <a:srgbClr val="C00000"/>
                </a:solidFill>
              </a:rPr>
              <a:t>10 min . </a:t>
            </a:r>
            <a:r>
              <a:rPr lang="lt-LT" dirty="0"/>
              <a:t>Taikydami aptartas taisykles nubraižykite dvi </a:t>
            </a:r>
            <a:r>
              <a:rPr lang="lt-LT" dirty="0" err="1"/>
              <a:t>Sankey</a:t>
            </a:r>
            <a:r>
              <a:rPr lang="lt-LT" dirty="0"/>
              <a:t> diagramas pateiktiems energijos srautams (</a:t>
            </a:r>
            <a:r>
              <a:rPr lang="lt-LT" dirty="0" err="1"/>
              <a:t>Džauliais</a:t>
            </a:r>
            <a:r>
              <a:rPr lang="lt-LT" dirty="0"/>
              <a:t> ir procentais), apskaičiuokite bendrus nuostolius ir energijos perdavimo efektyvumą.</a:t>
            </a:r>
          </a:p>
          <a:p>
            <a:pPr marL="0" indent="0">
              <a:buNone/>
            </a:pPr>
            <a:endParaRPr lang="lt-LT" b="1" dirty="0">
              <a:solidFill>
                <a:srgbClr val="C00000"/>
              </a:solidFill>
            </a:endParaRPr>
          </a:p>
        </p:txBody>
      </p:sp>
      <p:pic>
        <p:nvPicPr>
          <p:cNvPr id="4" name="Paveikslėlis 3">
            <a:extLst>
              <a:ext uri="{FF2B5EF4-FFF2-40B4-BE49-F238E27FC236}">
                <a16:creationId xmlns:a16="http://schemas.microsoft.com/office/drawing/2014/main" xmlns="" id="{A92AF305-3AC2-2E89-4C2C-B4D31FEB8A33}"/>
              </a:ext>
            </a:extLst>
          </p:cNvPr>
          <p:cNvPicPr>
            <a:picLocks noChangeAspect="1"/>
          </p:cNvPicPr>
          <p:nvPr/>
        </p:nvPicPr>
        <p:blipFill>
          <a:blip r:embed="rId3"/>
          <a:stretch>
            <a:fillRect/>
          </a:stretch>
        </p:blipFill>
        <p:spPr>
          <a:xfrm>
            <a:off x="859747" y="788244"/>
            <a:ext cx="767181" cy="744166"/>
          </a:xfrm>
          <a:prstGeom prst="rect">
            <a:avLst/>
          </a:prstGeom>
        </p:spPr>
      </p:pic>
      <p:graphicFrame>
        <p:nvGraphicFramePr>
          <p:cNvPr id="5" name="Lentelė 5">
            <a:extLst>
              <a:ext uri="{FF2B5EF4-FFF2-40B4-BE49-F238E27FC236}">
                <a16:creationId xmlns:a16="http://schemas.microsoft.com/office/drawing/2014/main" xmlns="" id="{91A8792C-A885-9FEB-1B6E-666694B87680}"/>
              </a:ext>
            </a:extLst>
          </p:cNvPr>
          <p:cNvGraphicFramePr>
            <a:graphicFrameLocks noGrp="1"/>
          </p:cNvGraphicFramePr>
          <p:nvPr>
            <p:extLst>
              <p:ext uri="{D42A27DB-BD31-4B8C-83A1-F6EECF244321}">
                <p14:modId xmlns:p14="http://schemas.microsoft.com/office/powerpoint/2010/main" val="2562991978"/>
              </p:ext>
            </p:extLst>
          </p:nvPr>
        </p:nvGraphicFramePr>
        <p:xfrm>
          <a:off x="2477813" y="2447567"/>
          <a:ext cx="7010400" cy="1854200"/>
        </p:xfrm>
        <a:graphic>
          <a:graphicData uri="http://schemas.openxmlformats.org/drawingml/2006/table">
            <a:tbl>
              <a:tblPr firstRow="1" bandRow="1">
                <a:tableStyleId>{5C22544A-7EE6-4342-B048-85BDC9FD1C3A}</a:tableStyleId>
              </a:tblPr>
              <a:tblGrid>
                <a:gridCol w="3935600">
                  <a:extLst>
                    <a:ext uri="{9D8B030D-6E8A-4147-A177-3AD203B41FA5}">
                      <a16:colId xmlns:a16="http://schemas.microsoft.com/office/drawing/2014/main" xmlns="" val="1475376069"/>
                    </a:ext>
                  </a:extLst>
                </a:gridCol>
                <a:gridCol w="3074800">
                  <a:extLst>
                    <a:ext uri="{9D8B030D-6E8A-4147-A177-3AD203B41FA5}">
                      <a16:colId xmlns:a16="http://schemas.microsoft.com/office/drawing/2014/main" xmlns="" val="3278657354"/>
                    </a:ext>
                  </a:extLst>
                </a:gridCol>
              </a:tblGrid>
              <a:tr h="370840">
                <a:tc>
                  <a:txBody>
                    <a:bodyPr/>
                    <a:lstStyle/>
                    <a:p>
                      <a:r>
                        <a:rPr lang="lt-LT" dirty="0"/>
                        <a:t>Energijos rūšis</a:t>
                      </a:r>
                    </a:p>
                  </a:txBody>
                  <a:tcPr/>
                </a:tc>
                <a:tc>
                  <a:txBody>
                    <a:bodyPr/>
                    <a:lstStyle/>
                    <a:p>
                      <a:r>
                        <a:rPr lang="lt-LT" dirty="0"/>
                        <a:t>Energijos kiekis (J)</a:t>
                      </a:r>
                    </a:p>
                  </a:txBody>
                  <a:tcPr/>
                </a:tc>
                <a:extLst>
                  <a:ext uri="{0D108BD9-81ED-4DB2-BD59-A6C34878D82A}">
                    <a16:rowId xmlns:a16="http://schemas.microsoft.com/office/drawing/2014/main" xmlns="" val="167747686"/>
                  </a:ext>
                </a:extLst>
              </a:tr>
              <a:tr h="370840">
                <a:tc>
                  <a:txBody>
                    <a:bodyPr/>
                    <a:lstStyle/>
                    <a:p>
                      <a:r>
                        <a:rPr lang="lt-LT" dirty="0"/>
                        <a:t>Kuro išskirta energija</a:t>
                      </a:r>
                    </a:p>
                  </a:txBody>
                  <a:tcPr/>
                </a:tc>
                <a:tc>
                  <a:txBody>
                    <a:bodyPr/>
                    <a:lstStyle/>
                    <a:p>
                      <a:r>
                        <a:rPr lang="lt-LT" dirty="0"/>
                        <a:t>24 MJ</a:t>
                      </a:r>
                    </a:p>
                  </a:txBody>
                  <a:tcPr/>
                </a:tc>
                <a:extLst>
                  <a:ext uri="{0D108BD9-81ED-4DB2-BD59-A6C34878D82A}">
                    <a16:rowId xmlns:a16="http://schemas.microsoft.com/office/drawing/2014/main" xmlns="" val="2793219935"/>
                  </a:ext>
                </a:extLst>
              </a:tr>
              <a:tr h="370840">
                <a:tc>
                  <a:txBody>
                    <a:bodyPr/>
                    <a:lstStyle/>
                    <a:p>
                      <a:r>
                        <a:rPr lang="lt-LT" dirty="0"/>
                        <a:t>Šiluminiai nuostoliai elektrinėje</a:t>
                      </a:r>
                    </a:p>
                  </a:txBody>
                  <a:tcPr/>
                </a:tc>
                <a:tc>
                  <a:txBody>
                    <a:bodyPr/>
                    <a:lstStyle/>
                    <a:p>
                      <a:r>
                        <a:rPr lang="lt-LT" dirty="0"/>
                        <a:t>3 MJ</a:t>
                      </a:r>
                    </a:p>
                  </a:txBody>
                  <a:tcPr/>
                </a:tc>
                <a:extLst>
                  <a:ext uri="{0D108BD9-81ED-4DB2-BD59-A6C34878D82A}">
                    <a16:rowId xmlns:a16="http://schemas.microsoft.com/office/drawing/2014/main" xmlns="" val="1070921819"/>
                  </a:ext>
                </a:extLst>
              </a:tr>
              <a:tr h="370840">
                <a:tc>
                  <a:txBody>
                    <a:bodyPr/>
                    <a:lstStyle/>
                    <a:p>
                      <a:r>
                        <a:rPr lang="lt-LT" dirty="0"/>
                        <a:t>Šiluminiai nuostoliai perdavimo linijose</a:t>
                      </a:r>
                    </a:p>
                  </a:txBody>
                  <a:tcPr/>
                </a:tc>
                <a:tc>
                  <a:txBody>
                    <a:bodyPr/>
                    <a:lstStyle/>
                    <a:p>
                      <a:r>
                        <a:rPr lang="lt-LT" dirty="0"/>
                        <a:t>8 MJ</a:t>
                      </a:r>
                    </a:p>
                  </a:txBody>
                  <a:tcPr/>
                </a:tc>
                <a:extLst>
                  <a:ext uri="{0D108BD9-81ED-4DB2-BD59-A6C34878D82A}">
                    <a16:rowId xmlns:a16="http://schemas.microsoft.com/office/drawing/2014/main" xmlns="" val="4203711178"/>
                  </a:ext>
                </a:extLst>
              </a:tr>
              <a:tr h="370840">
                <a:tc>
                  <a:txBody>
                    <a:bodyPr/>
                    <a:lstStyle/>
                    <a:p>
                      <a:r>
                        <a:rPr lang="lt-LT" dirty="0"/>
                        <a:t>Nuostoliai transformatoriuose</a:t>
                      </a:r>
                    </a:p>
                  </a:txBody>
                  <a:tcPr/>
                </a:tc>
                <a:tc>
                  <a:txBody>
                    <a:bodyPr/>
                    <a:lstStyle/>
                    <a:p>
                      <a:r>
                        <a:rPr lang="lt-LT" dirty="0"/>
                        <a:t>1 MJ</a:t>
                      </a:r>
                    </a:p>
                  </a:txBody>
                  <a:tcPr/>
                </a:tc>
                <a:extLst>
                  <a:ext uri="{0D108BD9-81ED-4DB2-BD59-A6C34878D82A}">
                    <a16:rowId xmlns:a16="http://schemas.microsoft.com/office/drawing/2014/main" xmlns="" val="1243945347"/>
                  </a:ext>
                </a:extLst>
              </a:tr>
            </a:tbl>
          </a:graphicData>
        </a:graphic>
      </p:graphicFrame>
    </p:spTree>
    <p:extLst>
      <p:ext uri="{BB962C8B-B14F-4D97-AF65-F5344CB8AC3E}">
        <p14:creationId xmlns:p14="http://schemas.microsoft.com/office/powerpoint/2010/main" val="3962422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a16="http://schemas.microsoft.com/office/drawing/2014/main" xmlns="" id="{957AE35B-AD93-6ABE-BE7D-D50FA4E0F444}"/>
              </a:ext>
            </a:extLst>
          </p:cNvPr>
          <p:cNvPicPr>
            <a:picLocks noChangeAspect="1"/>
          </p:cNvPicPr>
          <p:nvPr/>
        </p:nvPicPr>
        <p:blipFill>
          <a:blip r:embed="rId3"/>
          <a:stretch>
            <a:fillRect/>
          </a:stretch>
        </p:blipFill>
        <p:spPr>
          <a:xfrm>
            <a:off x="859747" y="788244"/>
            <a:ext cx="767181" cy="744166"/>
          </a:xfrm>
          <a:prstGeom prst="rect">
            <a:avLst/>
          </a:prstGeom>
        </p:spPr>
      </p:pic>
      <p:sp>
        <p:nvSpPr>
          <p:cNvPr id="5" name="Turinio vietos rezervavimo ženklas 2">
            <a:extLst>
              <a:ext uri="{FF2B5EF4-FFF2-40B4-BE49-F238E27FC236}">
                <a16:creationId xmlns:a16="http://schemas.microsoft.com/office/drawing/2014/main" xmlns="" id="{5BDCBF5E-B2C3-582C-38F7-D483EF6FBB1A}"/>
              </a:ext>
            </a:extLst>
          </p:cNvPr>
          <p:cNvSpPr txBox="1">
            <a:spLocks/>
          </p:cNvSpPr>
          <p:nvPr/>
        </p:nvSpPr>
        <p:spPr>
          <a:xfrm>
            <a:off x="1746817" y="788244"/>
            <a:ext cx="9585436" cy="132556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b="1" dirty="0">
                <a:solidFill>
                  <a:srgbClr val="C00000"/>
                </a:solidFill>
              </a:rPr>
              <a:t>5</a:t>
            </a:r>
            <a:r>
              <a:rPr lang="lt-LT" b="1" dirty="0">
                <a:solidFill>
                  <a:srgbClr val="C00000"/>
                </a:solidFill>
              </a:rPr>
              <a:t> min . </a:t>
            </a:r>
            <a:r>
              <a:rPr lang="lt-LT" dirty="0"/>
              <a:t>Nubraižykite tą pačią diagramą naudodamiesi </a:t>
            </a:r>
            <a:r>
              <a:rPr lang="lt-LT" dirty="0">
                <a:hlinkClick r:id="rId4"/>
              </a:rPr>
              <a:t>https://www.sankeymatic.com/build/</a:t>
            </a:r>
            <a:r>
              <a:rPr lang="lt-LT" dirty="0"/>
              <a:t> priemone.</a:t>
            </a:r>
          </a:p>
          <a:p>
            <a:pPr marL="0" indent="0" algn="just">
              <a:buFont typeface="Arial" panose="020B0604020202020204" pitchFamily="34" charset="0"/>
              <a:buNone/>
            </a:pPr>
            <a:r>
              <a:rPr lang="lt-LT" dirty="0"/>
              <a:t> </a:t>
            </a:r>
          </a:p>
          <a:p>
            <a:pPr marL="0" indent="0">
              <a:buFont typeface="Arial" panose="020B0604020202020204" pitchFamily="34" charset="0"/>
              <a:buNone/>
            </a:pPr>
            <a:endParaRPr lang="lt-LT" b="1" dirty="0">
              <a:solidFill>
                <a:srgbClr val="C00000"/>
              </a:solidFill>
            </a:endParaRPr>
          </a:p>
        </p:txBody>
      </p:sp>
      <p:grpSp>
        <p:nvGrpSpPr>
          <p:cNvPr id="12" name="Grupė 11">
            <a:extLst>
              <a:ext uri="{FF2B5EF4-FFF2-40B4-BE49-F238E27FC236}">
                <a16:creationId xmlns:a16="http://schemas.microsoft.com/office/drawing/2014/main" xmlns="" id="{0FFAA5F5-870E-31BC-83D5-1903106DAB6A}"/>
              </a:ext>
            </a:extLst>
          </p:cNvPr>
          <p:cNvGrpSpPr/>
          <p:nvPr/>
        </p:nvGrpSpPr>
        <p:grpSpPr>
          <a:xfrm>
            <a:off x="567033" y="2270234"/>
            <a:ext cx="7731934" cy="1223930"/>
            <a:chOff x="567033" y="2270234"/>
            <a:chExt cx="7731934" cy="1223930"/>
          </a:xfrm>
        </p:grpSpPr>
        <p:pic>
          <p:nvPicPr>
            <p:cNvPr id="5122" name="Picture 2" descr="Talk people icon vector in clipart concept. Conversation, discussion sign  symbol 13042573 Vector Art at Vecteezy">
              <a:extLst>
                <a:ext uri="{FF2B5EF4-FFF2-40B4-BE49-F238E27FC236}">
                  <a16:creationId xmlns:a16="http://schemas.microsoft.com/office/drawing/2014/main" xmlns="" id="{A45D8AB1-2B34-3DA9-E6BB-60BD5DF7351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033" y="2270234"/>
              <a:ext cx="1223930" cy="122393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18D12054-D90E-B83C-1C1B-EE484CFADB20}"/>
                </a:ext>
              </a:extLst>
            </p:cNvPr>
            <p:cNvSpPr txBox="1"/>
            <p:nvPr/>
          </p:nvSpPr>
          <p:spPr>
            <a:xfrm>
              <a:off x="1950194" y="2640514"/>
              <a:ext cx="6348773" cy="523220"/>
            </a:xfrm>
            <a:prstGeom prst="rect">
              <a:avLst/>
            </a:prstGeom>
            <a:noFill/>
          </p:spPr>
          <p:txBody>
            <a:bodyPr wrap="square">
              <a:spAutoFit/>
            </a:bodyPr>
            <a:lstStyle/>
            <a:p>
              <a:r>
                <a:rPr lang="lt-LT" sz="2800" dirty="0"/>
                <a:t>Kokias pastebėjote programos galimybes?</a:t>
              </a:r>
            </a:p>
          </p:txBody>
        </p:sp>
      </p:grpSp>
      <p:grpSp>
        <p:nvGrpSpPr>
          <p:cNvPr id="13" name="Grupė 12">
            <a:extLst>
              <a:ext uri="{FF2B5EF4-FFF2-40B4-BE49-F238E27FC236}">
                <a16:creationId xmlns:a16="http://schemas.microsoft.com/office/drawing/2014/main" xmlns="" id="{907600F8-1A9F-1D72-A215-73DAF67ED1EF}"/>
              </a:ext>
            </a:extLst>
          </p:cNvPr>
          <p:cNvGrpSpPr/>
          <p:nvPr/>
        </p:nvGrpSpPr>
        <p:grpSpPr>
          <a:xfrm>
            <a:off x="567033" y="3620023"/>
            <a:ext cx="9585960" cy="1223930"/>
            <a:chOff x="567033" y="3620023"/>
            <a:chExt cx="9585960" cy="1223930"/>
          </a:xfrm>
        </p:grpSpPr>
        <p:pic>
          <p:nvPicPr>
            <p:cNvPr id="10" name="Picture 2" descr="Talk people icon vector in clipart concept. Conversation, discussion sign  symbol 13042573 Vector Art at Vecteezy">
              <a:extLst>
                <a:ext uri="{FF2B5EF4-FFF2-40B4-BE49-F238E27FC236}">
                  <a16:creationId xmlns:a16="http://schemas.microsoft.com/office/drawing/2014/main" xmlns="" id="{A0AA3AC4-4CEB-4B9B-6056-D08E2D40885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033" y="3620023"/>
              <a:ext cx="1223930" cy="122393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42AD05EF-8DE1-660E-E547-F8A7012EB4DB}"/>
                </a:ext>
              </a:extLst>
            </p:cNvPr>
            <p:cNvSpPr txBox="1"/>
            <p:nvPr/>
          </p:nvSpPr>
          <p:spPr>
            <a:xfrm>
              <a:off x="1950193" y="3970378"/>
              <a:ext cx="8202800" cy="523220"/>
            </a:xfrm>
            <a:prstGeom prst="rect">
              <a:avLst/>
            </a:prstGeom>
            <a:noFill/>
          </p:spPr>
          <p:txBody>
            <a:bodyPr wrap="square">
              <a:spAutoFit/>
            </a:bodyPr>
            <a:lstStyle/>
            <a:p>
              <a:r>
                <a:rPr lang="lt-LT" sz="2800" dirty="0"/>
                <a:t>Kokie programos trūkumai braižant </a:t>
              </a:r>
              <a:r>
                <a:rPr lang="lt-LT" sz="2800" dirty="0" err="1"/>
                <a:t>Sankey</a:t>
              </a:r>
              <a:r>
                <a:rPr lang="lt-LT" sz="2800" dirty="0"/>
                <a:t> diagramas?</a:t>
              </a:r>
            </a:p>
          </p:txBody>
        </p:sp>
      </p:grpSp>
    </p:spTree>
    <p:extLst>
      <p:ext uri="{BB962C8B-B14F-4D97-AF65-F5344CB8AC3E}">
        <p14:creationId xmlns:p14="http://schemas.microsoft.com/office/powerpoint/2010/main" val="257583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39B64936-D94D-2453-165A-68335F457BFB}"/>
              </a:ext>
            </a:extLst>
          </p:cNvPr>
          <p:cNvSpPr>
            <a:spLocks noGrp="1"/>
          </p:cNvSpPr>
          <p:nvPr>
            <p:ph type="title"/>
          </p:nvPr>
        </p:nvSpPr>
        <p:spPr/>
        <p:txBody>
          <a:bodyPr/>
          <a:lstStyle/>
          <a:p>
            <a:endParaRPr lang="lt-LT"/>
          </a:p>
        </p:txBody>
      </p:sp>
      <p:pic>
        <p:nvPicPr>
          <p:cNvPr id="7170" name="Picture 2">
            <a:extLst>
              <a:ext uri="{FF2B5EF4-FFF2-40B4-BE49-F238E27FC236}">
                <a16:creationId xmlns:a16="http://schemas.microsoft.com/office/drawing/2014/main" xmlns="" id="{C313EC87-CCC7-2D28-9C88-0BD78FEFA9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0002" y="2245700"/>
            <a:ext cx="5591886" cy="3732584"/>
          </a:xfrm>
          <a:prstGeom prst="rect">
            <a:avLst/>
          </a:prstGeom>
          <a:noFill/>
          <a:extLst>
            <a:ext uri="{909E8E84-426E-40DD-AFC4-6F175D3DCCD1}">
              <a14:hiddenFill xmlns:a14="http://schemas.microsoft.com/office/drawing/2010/main">
                <a:solidFill>
                  <a:srgbClr val="FFFFFF"/>
                </a:solidFill>
              </a14:hiddenFill>
            </a:ext>
          </a:extLst>
        </p:spPr>
      </p:pic>
      <p:sp>
        <p:nvSpPr>
          <p:cNvPr id="4" name="Pavadinimas 1">
            <a:extLst>
              <a:ext uri="{FF2B5EF4-FFF2-40B4-BE49-F238E27FC236}">
                <a16:creationId xmlns:a16="http://schemas.microsoft.com/office/drawing/2014/main" xmlns="" id="{9C339AB2-7A88-3CFE-20F6-BA1156B1B83F}"/>
              </a:ext>
            </a:extLst>
          </p:cNvPr>
          <p:cNvSpPr txBox="1">
            <a:spLocks/>
          </p:cNvSpPr>
          <p:nvPr/>
        </p:nvSpPr>
        <p:spPr>
          <a:xfrm>
            <a:off x="0" y="365125"/>
            <a:ext cx="12192000" cy="1325563"/>
          </a:xfrm>
          <a:prstGeom prst="rect">
            <a:avLst/>
          </a:prstGeom>
          <a:solidFill>
            <a:schemeClr val="accent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b="1" dirty="0">
                <a:solidFill>
                  <a:schemeClr val="bg1"/>
                </a:solidFill>
                <a:latin typeface="Times New Roman" panose="02020603050405020304" pitchFamily="18" charset="0"/>
                <a:cs typeface="Times New Roman" panose="02020603050405020304" pitchFamily="18" charset="0"/>
              </a:rPr>
              <a:t>Paprasčiausia </a:t>
            </a:r>
            <a:r>
              <a:rPr lang="lt-LT" b="1" i="1" dirty="0" err="1">
                <a:solidFill>
                  <a:schemeClr val="bg1"/>
                </a:solidFill>
                <a:latin typeface="Times New Roman" panose="02020603050405020304" pitchFamily="18" charset="0"/>
                <a:cs typeface="Times New Roman" panose="02020603050405020304" pitchFamily="18" charset="0"/>
              </a:rPr>
              <a:t>Sankey</a:t>
            </a:r>
            <a:r>
              <a:rPr lang="lt-LT" b="1" dirty="0">
                <a:solidFill>
                  <a:schemeClr val="bg1"/>
                </a:solidFill>
                <a:latin typeface="Times New Roman" panose="02020603050405020304" pitchFamily="18" charset="0"/>
                <a:cs typeface="Times New Roman" panose="02020603050405020304" pitchFamily="18" charset="0"/>
              </a:rPr>
              <a:t> diagrama</a:t>
            </a:r>
          </a:p>
        </p:txBody>
      </p:sp>
      <p:sp>
        <p:nvSpPr>
          <p:cNvPr id="5" name="TextBox 4">
            <a:extLst>
              <a:ext uri="{FF2B5EF4-FFF2-40B4-BE49-F238E27FC236}">
                <a16:creationId xmlns:a16="http://schemas.microsoft.com/office/drawing/2014/main" xmlns="" id="{DCEE9336-B066-2549-2104-60B885685655}"/>
              </a:ext>
            </a:extLst>
          </p:cNvPr>
          <p:cNvSpPr txBox="1"/>
          <p:nvPr/>
        </p:nvSpPr>
        <p:spPr>
          <a:xfrm>
            <a:off x="3280805" y="6283396"/>
            <a:ext cx="6094948" cy="369332"/>
          </a:xfrm>
          <a:prstGeom prst="rect">
            <a:avLst/>
          </a:prstGeom>
          <a:noFill/>
        </p:spPr>
        <p:txBody>
          <a:bodyPr wrap="square">
            <a:spAutoFit/>
          </a:bodyPr>
          <a:lstStyle/>
          <a:p>
            <a:r>
              <a:rPr lang="lt-LT" dirty="0">
                <a:hlinkClick r:id="rId4"/>
              </a:rPr>
              <a:t>https://www.sankey-diagrams.com/tag/school/</a:t>
            </a:r>
            <a:endParaRPr lang="lt-LT" dirty="0"/>
          </a:p>
        </p:txBody>
      </p:sp>
    </p:spTree>
    <p:extLst>
      <p:ext uri="{BB962C8B-B14F-4D97-AF65-F5344CB8AC3E}">
        <p14:creationId xmlns:p14="http://schemas.microsoft.com/office/powerpoint/2010/main" val="2138954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Sankey Diagrams – Page 33 – A Sankey diagram says more than 1000 pie charts">
            <a:extLst>
              <a:ext uri="{FF2B5EF4-FFF2-40B4-BE49-F238E27FC236}">
                <a16:creationId xmlns:a16="http://schemas.microsoft.com/office/drawing/2014/main" xmlns="" id="{F6E080EA-5F18-DC67-07CF-99D05CB36A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256" b="3057"/>
          <a:stretch/>
        </p:blipFill>
        <p:spPr bwMode="auto">
          <a:xfrm>
            <a:off x="1889626" y="1371042"/>
            <a:ext cx="7740741" cy="50134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CA9F6A3C-FFA7-7036-9B3B-EC7D8008D03C}"/>
              </a:ext>
            </a:extLst>
          </p:cNvPr>
          <p:cNvSpPr txBox="1"/>
          <p:nvPr/>
        </p:nvSpPr>
        <p:spPr>
          <a:xfrm>
            <a:off x="3652871" y="6334026"/>
            <a:ext cx="6094948" cy="369332"/>
          </a:xfrm>
          <a:prstGeom prst="rect">
            <a:avLst/>
          </a:prstGeom>
          <a:noFill/>
        </p:spPr>
        <p:txBody>
          <a:bodyPr wrap="square">
            <a:spAutoFit/>
          </a:bodyPr>
          <a:lstStyle/>
          <a:p>
            <a:r>
              <a:rPr lang="lt-LT" dirty="0">
                <a:hlinkClick r:id="rId4"/>
              </a:rPr>
              <a:t>https://www.sankey-diagrams.com/page/33/</a:t>
            </a:r>
            <a:endParaRPr lang="lt-LT" dirty="0"/>
          </a:p>
        </p:txBody>
      </p:sp>
      <p:sp>
        <p:nvSpPr>
          <p:cNvPr id="6" name="Pavadinimas 1">
            <a:extLst>
              <a:ext uri="{FF2B5EF4-FFF2-40B4-BE49-F238E27FC236}">
                <a16:creationId xmlns:a16="http://schemas.microsoft.com/office/drawing/2014/main" xmlns="" id="{EE028768-AB58-E0FC-F183-758CDC906975}"/>
              </a:ext>
            </a:extLst>
          </p:cNvPr>
          <p:cNvSpPr txBox="1">
            <a:spLocks/>
          </p:cNvSpPr>
          <p:nvPr/>
        </p:nvSpPr>
        <p:spPr>
          <a:xfrm>
            <a:off x="0" y="0"/>
            <a:ext cx="12192000" cy="1325563"/>
          </a:xfrm>
          <a:prstGeom prst="rect">
            <a:avLst/>
          </a:prstGeom>
          <a:solidFill>
            <a:schemeClr val="accent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b="1" dirty="0">
                <a:solidFill>
                  <a:schemeClr val="bg1"/>
                </a:solidFill>
                <a:latin typeface="Times New Roman" panose="02020603050405020304" pitchFamily="18" charset="0"/>
                <a:cs typeface="Times New Roman" panose="02020603050405020304" pitchFamily="18" charset="0"/>
              </a:rPr>
              <a:t>Sudėtinga </a:t>
            </a:r>
            <a:r>
              <a:rPr lang="lt-LT" b="1" i="1" dirty="0" err="1">
                <a:solidFill>
                  <a:schemeClr val="bg1"/>
                </a:solidFill>
                <a:latin typeface="Times New Roman" panose="02020603050405020304" pitchFamily="18" charset="0"/>
                <a:cs typeface="Times New Roman" panose="02020603050405020304" pitchFamily="18" charset="0"/>
              </a:rPr>
              <a:t>Sankey</a:t>
            </a:r>
            <a:r>
              <a:rPr lang="lt-LT" b="1" dirty="0">
                <a:solidFill>
                  <a:schemeClr val="bg1"/>
                </a:solidFill>
                <a:latin typeface="Times New Roman" panose="02020603050405020304" pitchFamily="18" charset="0"/>
                <a:cs typeface="Times New Roman" panose="02020603050405020304" pitchFamily="18" charset="0"/>
              </a:rPr>
              <a:t> diagrama</a:t>
            </a:r>
          </a:p>
        </p:txBody>
      </p:sp>
    </p:spTree>
    <p:extLst>
      <p:ext uri="{BB962C8B-B14F-4D97-AF65-F5344CB8AC3E}">
        <p14:creationId xmlns:p14="http://schemas.microsoft.com/office/powerpoint/2010/main" val="654004226"/>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as" ma:contentTypeID="0x0101007DD360A5AE058E48B608F8E82876A3B4" ma:contentTypeVersion="17" ma:contentTypeDescription="Kurkite naują dokumentą." ma:contentTypeScope="" ma:versionID="ba0ee4624a6ffe9f896c0b29d94c2dc3">
  <xsd:schema xmlns:xsd="http://www.w3.org/2001/XMLSchema" xmlns:xs="http://www.w3.org/2001/XMLSchema" xmlns:p="http://schemas.microsoft.com/office/2006/metadata/properties" xmlns:ns2="395fa40d-cb69-404e-8f04-41199545fccc" xmlns:ns3="13393c10-a869-462d-8718-85d3f21a3c08" targetNamespace="http://schemas.microsoft.com/office/2006/metadata/properties" ma:root="true" ma:fieldsID="ba7e906b2aa2c1073a589d8ed2af9af8" ns2:_="" ns3:_="">
    <xsd:import namespace="395fa40d-cb69-404e-8f04-41199545fccc"/>
    <xsd:import namespace="13393c10-a869-462d-8718-85d3f21a3c0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5fa40d-cb69-404e-8f04-41199545fc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Vaizdų žymės" ma:readOnly="false" ma:fieldId="{5cf76f15-5ced-4ddc-b409-7134ff3c332f}" ma:taxonomyMulti="true" ma:sspId="dee11391-bdff-4962-ac8c-5d8544a2ed3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393c10-a869-462d-8718-85d3f21a3c08" elementFormDefault="qualified">
    <xsd:import namespace="http://schemas.microsoft.com/office/2006/documentManagement/types"/>
    <xsd:import namespace="http://schemas.microsoft.com/office/infopath/2007/PartnerControls"/>
    <xsd:element name="SharedWithUsers" ma:index="10"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Bendrinta su išsamia informacija" ma:internalName="SharedWithDetails" ma:readOnly="true">
      <xsd:simpleType>
        <xsd:restriction base="dms:Note">
          <xsd:maxLength value="255"/>
        </xsd:restriction>
      </xsd:simpleType>
    </xsd:element>
    <xsd:element name="TaxCatchAll" ma:index="22" nillable="true" ma:displayName="Taxonomy Catch All Column" ma:hidden="true" ma:list="{e7809e08-a476-480e-839f-f8c568a8ccae}" ma:internalName="TaxCatchAll" ma:showField="CatchAllData" ma:web="13393c10-a869-462d-8718-85d3f21a3c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95fa40d-cb69-404e-8f04-41199545fccc">
      <Terms xmlns="http://schemas.microsoft.com/office/infopath/2007/PartnerControls"/>
    </lcf76f155ced4ddcb4097134ff3c332f>
    <TaxCatchAll xmlns="13393c10-a869-462d-8718-85d3f21a3c08" xsi:nil="true"/>
    <SharedWithUsers xmlns="13393c10-a869-462d-8718-85d3f21a3c08">
      <UserInfo>
        <DisplayName/>
        <AccountId xsi:nil="true"/>
        <AccountType/>
      </UserInfo>
    </SharedWithUsers>
    <MediaLengthInSeconds xmlns="395fa40d-cb69-404e-8f04-41199545fccc" xsi:nil="true"/>
  </documentManagement>
</p:properties>
</file>

<file path=customXml/itemProps1.xml><?xml version="1.0" encoding="utf-8"?>
<ds:datastoreItem xmlns:ds="http://schemas.openxmlformats.org/officeDocument/2006/customXml" ds:itemID="{E326D138-07EB-4F78-86BB-215C4D0B39D5}"/>
</file>

<file path=customXml/itemProps2.xml><?xml version="1.0" encoding="utf-8"?>
<ds:datastoreItem xmlns:ds="http://schemas.openxmlformats.org/officeDocument/2006/customXml" ds:itemID="{8BCFD0A4-0323-4130-8549-246B6D4C7826}"/>
</file>

<file path=customXml/itemProps3.xml><?xml version="1.0" encoding="utf-8"?>
<ds:datastoreItem xmlns:ds="http://schemas.openxmlformats.org/officeDocument/2006/customXml" ds:itemID="{F8796E0D-B0F0-4765-A149-A9F83F0F963A}"/>
</file>

<file path=docProps/app.xml><?xml version="1.0" encoding="utf-8"?>
<Properties xmlns="http://schemas.openxmlformats.org/officeDocument/2006/extended-properties" xmlns:vt="http://schemas.openxmlformats.org/officeDocument/2006/docPropsVTypes">
  <TotalTime>4</TotalTime>
  <Words>629</Words>
  <Application>Microsoft Office PowerPoint</Application>
  <PresentationFormat>Custom</PresentationFormat>
  <Paragraphs>79</Paragraphs>
  <Slides>12</Slides>
  <Notes>10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tema</vt:lpstr>
      <vt:lpstr>Sankey diagramos energijos gamybos ir perdavimo procesams III gimn. klasė</vt:lpstr>
      <vt:lpstr>   Įsivertiname tai, ką jau žinome</vt:lpstr>
      <vt:lpstr>PowerPoint Presentation</vt:lpstr>
      <vt:lpstr>PAMOKOS TEMA Sankey diagramos energijos gavyboje ir perdavime </vt:lpstr>
      <vt:lpstr>Ką galima apskaičiuoti iš Sankey diagramos?</vt:lpstr>
      <vt:lpstr>PowerPoint Presentation</vt:lpstr>
      <vt:lpstr>PowerPoint Presentation</vt:lpstr>
      <vt:lpstr>PowerPoint Presentation</vt:lpstr>
      <vt:lpstr>PowerPoint Presentation</vt:lpstr>
      <vt:lpstr>PowerPoint Presentation</vt:lpstr>
      <vt:lpstr>Sankey diagrama prekybos keliams vaizduoti</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Lukas Bagdonavicius</dc:creator>
  <cp:lastModifiedBy>Windows User</cp:lastModifiedBy>
  <cp:revision>4</cp:revision>
  <dcterms:created xsi:type="dcterms:W3CDTF">2023-08-29T18:01:31Z</dcterms:created>
  <dcterms:modified xsi:type="dcterms:W3CDTF">2023-08-30T15:59:41Z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0x0101007DD360A5AE058E48B608F8E82876A3B4</vt:lpwstr>
  </property>
  <property fmtid="{D5CDD505-2E9C-101B-9397-08002B2CF9AE}" pid="3" name="Order">
    <vt:r8>10071200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