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0"/>
  </p:notesMasterIdLst>
  <p:sldIdLst>
    <p:sldId id="257" r:id="rId4"/>
    <p:sldId id="262" r:id="rId5"/>
    <p:sldId id="264"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6F501-7D1E-CDF5-43D6-AA89A20F74CC}" v="3" dt="2023-09-06T08:25:41.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7197" autoAdjust="0"/>
  </p:normalViewPr>
  <p:slideViewPr>
    <p:cSldViewPr snapToGrid="0">
      <p:cViewPr varScale="1">
        <p:scale>
          <a:sx n="80" d="100"/>
          <a:sy n="80" d="100"/>
        </p:scale>
        <p:origin x="30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elija Dirvonskienė" userId="S::aurelija.dirvonskiene@nsa.smm.lt::7795070f-47c3-42d6-b25e-66ba69f70759" providerId="AD" clId="Web-{4A06F501-7D1E-CDF5-43D6-AA89A20F74CC}"/>
    <pc:docChg chg="modSld">
      <pc:chgData name="Aurelija Dirvonskienė" userId="S::aurelija.dirvonskiene@nsa.smm.lt::7795070f-47c3-42d6-b25e-66ba69f70759" providerId="AD" clId="Web-{4A06F501-7D1E-CDF5-43D6-AA89A20F74CC}" dt="2023-09-06T08:25:38.848" v="1" actId="1076"/>
      <pc:docMkLst>
        <pc:docMk/>
      </pc:docMkLst>
      <pc:sldChg chg="modSp">
        <pc:chgData name="Aurelija Dirvonskienė" userId="S::aurelija.dirvonskiene@nsa.smm.lt::7795070f-47c3-42d6-b25e-66ba69f70759" providerId="AD" clId="Web-{4A06F501-7D1E-CDF5-43D6-AA89A20F74CC}" dt="2023-09-06T08:25:38.848" v="1" actId="1076"/>
        <pc:sldMkLst>
          <pc:docMk/>
          <pc:sldMk cId="1648542992" sldId="257"/>
        </pc:sldMkLst>
        <pc:spChg chg="mod">
          <ac:chgData name="Aurelija Dirvonskienė" userId="S::aurelija.dirvonskiene@nsa.smm.lt::7795070f-47c3-42d6-b25e-66ba69f70759" providerId="AD" clId="Web-{4A06F501-7D1E-CDF5-43D6-AA89A20F74CC}" dt="2023-09-06T08:25:38.848" v="1" actId="1076"/>
          <ac:spMkLst>
            <pc:docMk/>
            <pc:sldMk cId="1648542992" sldId="257"/>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BD565D-D607-4E3B-9DE3-A5ADD8AA224B}" type="datetimeFigureOut">
              <a:rPr lang="lt-LT" smtClean="0"/>
              <a:t>2023-09-06</a:t>
            </a:fld>
            <a:endParaRPr lang="lt-L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FC2447-83BC-48AC-9BFE-F6EA461C6C09}" type="slidenum">
              <a:rPr lang="lt-LT" smtClean="0"/>
              <a:t>‹#›</a:t>
            </a:fld>
            <a:endParaRPr lang="lt-LT"/>
          </a:p>
        </p:txBody>
      </p:sp>
    </p:spTree>
    <p:extLst>
      <p:ext uri="{BB962C8B-B14F-4D97-AF65-F5344CB8AC3E}">
        <p14:creationId xmlns:p14="http://schemas.microsoft.com/office/powerpoint/2010/main" val="1976125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Puslapis yra anglų kalba, todėl reikėtų mokiniams pasiūlyti ,,Google vertėjas“, ,,</a:t>
            </a:r>
            <a:r>
              <a:rPr lang="lt-LT" dirty="0" err="1"/>
              <a:t>Deepl</a:t>
            </a:r>
            <a:r>
              <a:rPr lang="lt-LT" dirty="0"/>
              <a:t>“ arba kitus įrankius.</a:t>
            </a:r>
          </a:p>
          <a:p>
            <a:r>
              <a:rPr lang="lt-LT" sz="1200" kern="1200" dirty="0">
                <a:solidFill>
                  <a:schemeClr val="tx1"/>
                </a:solidFill>
                <a:effectLst/>
                <a:latin typeface="+mn-lt"/>
                <a:ea typeface="+mn-ea"/>
                <a:cs typeface="+mn-cs"/>
              </a:rPr>
              <a:t>Mokiniai turėtų pasakyti, kad CERN tai organizacija, vykdanti mokslinius tyrimus dalelių fizikos srityje, turinti daug laboratorijų, esanti Ženevoje ir pan.</a:t>
            </a:r>
          </a:p>
          <a:p>
            <a:r>
              <a:rPr lang="lt-LT" sz="1200" kern="1200" dirty="0">
                <a:solidFill>
                  <a:schemeClr val="tx1"/>
                </a:solidFill>
                <a:effectLst/>
                <a:latin typeface="+mn-lt"/>
                <a:ea typeface="+mn-ea"/>
                <a:cs typeface="+mn-cs"/>
              </a:rPr>
              <a:t>CERN – yra prancūzų kalbos akronimas. CERN - </a:t>
            </a:r>
            <a:r>
              <a:rPr lang="fr-FR" b="0" i="0" dirty="0">
                <a:solidFill>
                  <a:srgbClr val="040C28"/>
                </a:solidFill>
                <a:effectLst/>
                <a:latin typeface="Google Sans"/>
              </a:rPr>
              <a:t>Conseil Européen pour la Recherche Nucléaire</a:t>
            </a:r>
            <a:r>
              <a:rPr lang="lt-LT" b="0" i="0" dirty="0">
                <a:solidFill>
                  <a:srgbClr val="040C28"/>
                </a:solidFill>
                <a:effectLst/>
                <a:latin typeface="Google Sans"/>
              </a:rPr>
              <a:t>. </a:t>
            </a:r>
          </a:p>
          <a:p>
            <a:endParaRPr lang="lt-LT" sz="1200" b="0" i="0" kern="1200" dirty="0">
              <a:solidFill>
                <a:srgbClr val="040C28"/>
              </a:solidFill>
              <a:effectLst/>
              <a:latin typeface="Google Sans"/>
              <a:ea typeface="+mn-ea"/>
              <a:cs typeface="+mn-cs"/>
            </a:endParaRPr>
          </a:p>
          <a:p>
            <a:r>
              <a:rPr lang="lt-LT" sz="1200" b="0" i="0" kern="1200" dirty="0">
                <a:solidFill>
                  <a:srgbClr val="040C28"/>
                </a:solidFill>
                <a:effectLst/>
                <a:latin typeface="Google Sans"/>
                <a:ea typeface="+mn-ea"/>
                <a:cs typeface="+mn-cs"/>
              </a:rPr>
              <a:t>Tarptautinės mokslinės organizacijos kuriamos, nes vienai, net ir turtingai valstybei, tai būtų per brangu, taip pat siekiant turėti daugiau mokslininkų su įvairiausiomis patirtimis.</a:t>
            </a:r>
            <a:endParaRPr lang="lt-LT" sz="1200" kern="1200" dirty="0">
              <a:solidFill>
                <a:schemeClr val="tx1"/>
              </a:solidFill>
              <a:effectLst/>
              <a:latin typeface="+mn-lt"/>
              <a:ea typeface="+mn-ea"/>
              <a:cs typeface="+mn-cs"/>
            </a:endParaRPr>
          </a:p>
          <a:p>
            <a:endParaRPr lang="lt-LT" dirty="0"/>
          </a:p>
        </p:txBody>
      </p:sp>
      <p:sp>
        <p:nvSpPr>
          <p:cNvPr id="4" name="Slide Number Placeholder 3"/>
          <p:cNvSpPr>
            <a:spLocks noGrp="1"/>
          </p:cNvSpPr>
          <p:nvPr>
            <p:ph type="sldNum" sz="quarter" idx="10"/>
          </p:nvPr>
        </p:nvSpPr>
        <p:spPr/>
        <p:txBody>
          <a:bodyPr/>
          <a:lstStyle/>
          <a:p>
            <a:fld id="{00FC2447-83BC-48AC-9BFE-F6EA461C6C09}" type="slidenum">
              <a:rPr lang="lt-LT" smtClean="0"/>
              <a:t>2</a:t>
            </a:fld>
            <a:endParaRPr lang="lt-LT"/>
          </a:p>
        </p:txBody>
      </p:sp>
    </p:spTree>
    <p:extLst>
      <p:ext uri="{BB962C8B-B14F-4D97-AF65-F5344CB8AC3E}">
        <p14:creationId xmlns:p14="http://schemas.microsoft.com/office/powerpoint/2010/main" val="3033731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Nesigilinant į technologijas, galima paaiškinti, kad dalelė judėdama apskritimu tam tikrame taške drastiškai keičia kryptį. Tai reiškia, kad ji susidūrė su kita dalele ir susidarė naujos dalelės.</a:t>
            </a:r>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11</a:t>
            </a:fld>
            <a:endParaRPr lang="lt-LT"/>
          </a:p>
        </p:txBody>
      </p:sp>
    </p:spTree>
    <p:extLst>
      <p:ext uri="{BB962C8B-B14F-4D97-AF65-F5344CB8AC3E}">
        <p14:creationId xmlns:p14="http://schemas.microsoft.com/office/powerpoint/2010/main" val="3198610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12</a:t>
            </a:fld>
            <a:endParaRPr lang="lt-LT"/>
          </a:p>
        </p:txBody>
      </p:sp>
    </p:spTree>
    <p:extLst>
      <p:ext uri="{BB962C8B-B14F-4D97-AF65-F5344CB8AC3E}">
        <p14:creationId xmlns:p14="http://schemas.microsoft.com/office/powerpoint/2010/main" val="1606838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Mokiniai sužinos, į kurią dalelę jie yra panašūs.</a:t>
            </a:r>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14</a:t>
            </a:fld>
            <a:endParaRPr lang="lt-LT"/>
          </a:p>
        </p:txBody>
      </p:sp>
    </p:spTree>
    <p:extLst>
      <p:ext uri="{BB962C8B-B14F-4D97-AF65-F5344CB8AC3E}">
        <p14:creationId xmlns:p14="http://schemas.microsoft.com/office/powerpoint/2010/main" val="337883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Pristatant šią skaidrę mokiniams gali kilti daug klausimų dėl terminų, pavyzdžiui ,,fundamentinis“. Galima padiskutuoti klasėje arba užduoti mokiniams namų darbų išsiaiškinti tuos terminus ir pristatyti.</a:t>
            </a:r>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3</a:t>
            </a:fld>
            <a:endParaRPr lang="lt-LT"/>
          </a:p>
        </p:txBody>
      </p:sp>
    </p:spTree>
    <p:extLst>
      <p:ext uri="{BB962C8B-B14F-4D97-AF65-F5344CB8AC3E}">
        <p14:creationId xmlns:p14="http://schemas.microsoft.com/office/powerpoint/2010/main" val="343679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Pristatant šią skaidrę mokiniams gali kilti daug klausimų dėl terminų, pavyzdžiui ,,</a:t>
            </a:r>
            <a:r>
              <a:rPr lang="lt-LT" dirty="0" err="1"/>
              <a:t>antimedžiaga</a:t>
            </a:r>
            <a:r>
              <a:rPr lang="lt-LT" dirty="0"/>
              <a:t>“. Galima padiskutuoti klasėje arba užduoti mokiniams namų darbų išsiaiškinti tuos terminus ir pristatyti.</a:t>
            </a:r>
          </a:p>
          <a:p>
            <a:endParaRPr lang="lt-LT" dirty="0"/>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4</a:t>
            </a:fld>
            <a:endParaRPr lang="lt-LT"/>
          </a:p>
        </p:txBody>
      </p:sp>
    </p:spTree>
    <p:extLst>
      <p:ext uri="{BB962C8B-B14F-4D97-AF65-F5344CB8AC3E}">
        <p14:creationId xmlns:p14="http://schemas.microsoft.com/office/powerpoint/2010/main" val="267185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CERN laboratorijos lokacija ir struktūra.</a:t>
            </a:r>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5</a:t>
            </a:fld>
            <a:endParaRPr lang="lt-LT"/>
          </a:p>
        </p:txBody>
      </p:sp>
    </p:spTree>
    <p:extLst>
      <p:ext uri="{BB962C8B-B14F-4D97-AF65-F5344CB8AC3E}">
        <p14:creationId xmlns:p14="http://schemas.microsoft.com/office/powerpoint/2010/main" val="909086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Taip atrodo CERN laboratorija iš vidaus. Šis dalelių greitintuvas yra apie 100 m po žeme. Virš tunelio verda įprastas gyvenimas, gyvena paprasti civiliai.</a:t>
            </a:r>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6</a:t>
            </a:fld>
            <a:endParaRPr lang="lt-LT"/>
          </a:p>
        </p:txBody>
      </p:sp>
    </p:spTree>
    <p:extLst>
      <p:ext uri="{BB962C8B-B14F-4D97-AF65-F5344CB8AC3E}">
        <p14:creationId xmlns:p14="http://schemas.microsoft.com/office/powerpoint/2010/main" val="2611394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Šiuo metu viena laboratorija yra LHC (</a:t>
            </a:r>
            <a:r>
              <a:rPr lang="lt-LT" dirty="0" err="1"/>
              <a:t>Large</a:t>
            </a:r>
            <a:r>
              <a:rPr lang="lt-LT" dirty="0"/>
              <a:t> </a:t>
            </a:r>
            <a:r>
              <a:rPr lang="lt-LT" dirty="0" err="1"/>
              <a:t>Hadron</a:t>
            </a:r>
            <a:r>
              <a:rPr lang="lt-LT" dirty="0"/>
              <a:t> </a:t>
            </a:r>
            <a:r>
              <a:rPr lang="lt-LT" dirty="0" err="1"/>
              <a:t>collider</a:t>
            </a:r>
            <a:r>
              <a:rPr lang="lt-LT" dirty="0"/>
              <a:t>), tačiau planuojama statyti dar didesnė laboratorija, kurios ilgis 100 km.</a:t>
            </a:r>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7</a:t>
            </a:fld>
            <a:endParaRPr lang="lt-LT"/>
          </a:p>
        </p:txBody>
      </p:sp>
    </p:spTree>
    <p:extLst>
      <p:ext uri="{BB962C8B-B14F-4D97-AF65-F5344CB8AC3E}">
        <p14:creationId xmlns:p14="http://schemas.microsoft.com/office/powerpoint/2010/main" val="50458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2 punktą galima leisti mokiniams išbandyti sukant skirtingų ilgių matematinę švytuoklę horizontalioje plokštumoje. Jie pastebės, kad esant ilgesnei švytuoklei, norint ją išlaikyti, reikia mažesnės jėgos. Tą galima susieti su klausimu, kodėl statomas dar ilgesnis 100 km dalelių greitintuvas.</a:t>
            </a:r>
          </a:p>
          <a:p>
            <a:r>
              <a:rPr lang="lt-LT" dirty="0"/>
              <a:t>3 punktas. Galima priminti šviesos greitį. Skaičiuotuvu mokiniai gali apskaičiuoti 99,999999 % nuo 300 000 000 m/s ir įsitikinti, kad skirtumas nereikšmingas.</a:t>
            </a:r>
          </a:p>
          <a:p>
            <a:r>
              <a:rPr lang="lt-LT" dirty="0"/>
              <a:t>4 punktas. Dalelės susiduria, nes vienos juda pagal laikrodžio rodyklę, kitos prieš.</a:t>
            </a:r>
          </a:p>
          <a:p>
            <a:r>
              <a:rPr lang="lt-LT" dirty="0"/>
              <a:t>5 punktas. Galima paklausinėti mokinių, kiek yra </a:t>
            </a:r>
            <a:r>
              <a:rPr lang="lt-LT" dirty="0" err="1"/>
              <a:t>terabaitas</a:t>
            </a:r>
            <a:r>
              <a:rPr lang="lt-LT" dirty="0"/>
              <a:t>.</a:t>
            </a:r>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8</a:t>
            </a:fld>
            <a:endParaRPr lang="lt-LT"/>
          </a:p>
        </p:txBody>
      </p:sp>
    </p:spTree>
    <p:extLst>
      <p:ext uri="{BB962C8B-B14F-4D97-AF65-F5344CB8AC3E}">
        <p14:creationId xmlns:p14="http://schemas.microsoft.com/office/powerpoint/2010/main" val="75643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Greitinamos dalelės – protonai. Vaizdo įraše stebima, kaip gaunamas protonų srautas. Aiškinimuisi padėtų periodinė cheminių elementų lentelė.</a:t>
            </a:r>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9</a:t>
            </a:fld>
            <a:endParaRPr lang="lt-LT"/>
          </a:p>
        </p:txBody>
      </p:sp>
    </p:spTree>
    <p:extLst>
      <p:ext uri="{BB962C8B-B14F-4D97-AF65-F5344CB8AC3E}">
        <p14:creationId xmlns:p14="http://schemas.microsoft.com/office/powerpoint/2010/main" val="413916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Kodėl linijiniame greitintuve greitėjimo atstumai yra nevienodi? Net nežinodami pagreičio sąvokos kai kurie mokiniai intuityviai savais žodžiais galėtų tai paaiškinti.</a:t>
            </a:r>
          </a:p>
        </p:txBody>
      </p:sp>
      <p:sp>
        <p:nvSpPr>
          <p:cNvPr id="4" name="Skaidrės numerio vietos rezervavimo ženklas 3"/>
          <p:cNvSpPr>
            <a:spLocks noGrp="1"/>
          </p:cNvSpPr>
          <p:nvPr>
            <p:ph type="sldNum" sz="quarter" idx="5"/>
          </p:nvPr>
        </p:nvSpPr>
        <p:spPr/>
        <p:txBody>
          <a:bodyPr/>
          <a:lstStyle/>
          <a:p>
            <a:fld id="{00FC2447-83BC-48AC-9BFE-F6EA461C6C09}" type="slidenum">
              <a:rPr lang="lt-LT" smtClean="0"/>
              <a:t>10</a:t>
            </a:fld>
            <a:endParaRPr lang="lt-LT"/>
          </a:p>
        </p:txBody>
      </p:sp>
    </p:spTree>
    <p:extLst>
      <p:ext uri="{BB962C8B-B14F-4D97-AF65-F5344CB8AC3E}">
        <p14:creationId xmlns:p14="http://schemas.microsoft.com/office/powerpoint/2010/main" val="194086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0A242F-BF99-4679-8412-C14FF7B1568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775F0-6B15-426F-B554-A3DE9A581223}" type="slidenum">
              <a:rPr lang="en-US" smtClean="0"/>
              <a:t>‹#›</a:t>
            </a:fld>
            <a:endParaRPr lang="en-US"/>
          </a:p>
        </p:txBody>
      </p:sp>
    </p:spTree>
    <p:extLst>
      <p:ext uri="{BB962C8B-B14F-4D97-AF65-F5344CB8AC3E}">
        <p14:creationId xmlns:p14="http://schemas.microsoft.com/office/powerpoint/2010/main" val="741394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04814" cy="1325563"/>
          </a:xfrm>
        </p:spPr>
        <p:txBody>
          <a:bodyPr/>
          <a:lstStyle>
            <a:lvl1pPr>
              <a:defRPr b="1">
                <a:solidFill>
                  <a:schemeClr val="accent1">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70A242F-BF99-4679-8412-C14FF7B1568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775F0-6B15-426F-B554-A3DE9A581223}" type="slidenum">
              <a:rPr lang="en-US" smtClean="0"/>
              <a:t>‹#›</a:t>
            </a:fld>
            <a:endParaRPr lang="en-US"/>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6440" y="116229"/>
            <a:ext cx="1208088" cy="85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3"/>
          <a:stretch>
            <a:fillRect/>
          </a:stretch>
        </p:blipFill>
        <p:spPr>
          <a:xfrm>
            <a:off x="8814816" y="262368"/>
            <a:ext cx="2103376" cy="602823"/>
          </a:xfrm>
          <a:prstGeom prst="rect">
            <a:avLst/>
          </a:prstGeom>
        </p:spPr>
      </p:pic>
    </p:spTree>
    <p:extLst>
      <p:ext uri="{BB962C8B-B14F-4D97-AF65-F5344CB8AC3E}">
        <p14:creationId xmlns:p14="http://schemas.microsoft.com/office/powerpoint/2010/main" val="370793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A242F-BF99-4679-8412-C14FF7B1568A}" type="datetimeFigureOut">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775F0-6B15-426F-B554-A3DE9A581223}" type="slidenum">
              <a:rPr lang="en-US" smtClean="0"/>
              <a:t>‹#›</a:t>
            </a:fld>
            <a:endParaRPr lang="en-US"/>
          </a:p>
        </p:txBody>
      </p:sp>
    </p:spTree>
    <p:extLst>
      <p:ext uri="{BB962C8B-B14F-4D97-AF65-F5344CB8AC3E}">
        <p14:creationId xmlns:p14="http://schemas.microsoft.com/office/powerpoint/2010/main" val="35217089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A242F-BF99-4679-8412-C14FF7B1568A}" type="datetimeFigureOut">
              <a:rPr lang="en-US" smtClean="0"/>
              <a:t>9/6/2023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775F0-6B15-426F-B554-A3DE9A581223}" type="slidenum">
              <a:rPr lang="en-US" smtClean="0"/>
              <a:t>‹#›</a:t>
            </a:fld>
            <a:endParaRPr lang="en-US"/>
          </a:p>
        </p:txBody>
      </p:sp>
    </p:spTree>
    <p:extLst>
      <p:ext uri="{BB962C8B-B14F-4D97-AF65-F5344CB8AC3E}">
        <p14:creationId xmlns:p14="http://schemas.microsoft.com/office/powerpoint/2010/main" val="3327801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ideos.cern.ch/record/175071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f.vu.lt/cern/apie-centra#veiklo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videos.cern.ch/record/175071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311" y="2334316"/>
            <a:ext cx="11333285" cy="1763812"/>
          </a:xfrm>
        </p:spPr>
        <p:txBody>
          <a:bodyPr>
            <a:normAutofit fontScale="90000"/>
          </a:bodyPr>
          <a:lstStyle/>
          <a:p>
            <a:r>
              <a:rPr lang="lt-LT" sz="4400" b="1" dirty="0">
                <a:solidFill>
                  <a:schemeClr val="accent1">
                    <a:lumMod val="50000"/>
                  </a:schemeClr>
                </a:solidFill>
              </a:rPr>
              <a:t>Europos branduolinių tyrimų organizacijos CERN vykdomos programos, Lietuvos mokslininkų darbai</a:t>
            </a:r>
            <a:br>
              <a:rPr lang="lt-LT" sz="4400" b="1" dirty="0">
                <a:solidFill>
                  <a:schemeClr val="accent1">
                    <a:lumMod val="50000"/>
                  </a:schemeClr>
                </a:solidFill>
              </a:rPr>
            </a:br>
            <a:br>
              <a:rPr lang="lt-LT" sz="4400" b="1" dirty="0"/>
            </a:br>
            <a:r>
              <a:rPr lang="lt-LT" sz="3600" b="1" dirty="0">
                <a:solidFill>
                  <a:schemeClr val="accent1">
                    <a:lumMod val="50000"/>
                  </a:schemeClr>
                </a:solidFill>
              </a:rPr>
              <a:t>8 klasė</a:t>
            </a:r>
            <a:endParaRPr lang="en-US" sz="3600" b="1" dirty="0">
              <a:solidFill>
                <a:schemeClr val="accent1">
                  <a:lumMod val="50000"/>
                </a:schemeClr>
              </a:solidFill>
            </a:endParaRPr>
          </a:p>
        </p:txBody>
      </p:sp>
      <p:sp>
        <p:nvSpPr>
          <p:cNvPr id="3" name="Subtitle 2"/>
          <p:cNvSpPr>
            <a:spLocks noGrp="1"/>
          </p:cNvSpPr>
          <p:nvPr>
            <p:ph type="subTitle" idx="1"/>
          </p:nvPr>
        </p:nvSpPr>
        <p:spPr>
          <a:xfrm>
            <a:off x="1524000" y="4317964"/>
            <a:ext cx="9144000" cy="1655762"/>
          </a:xfrm>
        </p:spPr>
        <p:txBody>
          <a:bodyPr/>
          <a:lstStyle/>
          <a:p>
            <a:r>
              <a:rPr lang="lt-LT" sz="3600" b="1" dirty="0">
                <a:solidFill>
                  <a:schemeClr val="accent1">
                    <a:lumMod val="50000"/>
                  </a:schemeClr>
                </a:solidFill>
              </a:rPr>
              <a:t>Lukas Bagdonavičius</a:t>
            </a:r>
            <a:endParaRPr lang="en-US" sz="3600" b="1" dirty="0">
              <a:solidFill>
                <a:schemeClr val="accent1">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057" y="552846"/>
            <a:ext cx="3656215" cy="1047354"/>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2559" y="253488"/>
            <a:ext cx="2149290" cy="152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542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36BCDBF-FB3B-5FC6-E1C7-BCB3E01085A0}"/>
              </a:ext>
            </a:extLst>
          </p:cNvPr>
          <p:cNvSpPr>
            <a:spLocks noGrp="1"/>
          </p:cNvSpPr>
          <p:nvPr>
            <p:ph type="title"/>
          </p:nvPr>
        </p:nvSpPr>
        <p:spPr/>
        <p:txBody>
          <a:bodyPr/>
          <a:lstStyle/>
          <a:p>
            <a:r>
              <a:rPr lang="lt-LT" sz="4400" b="1" dirty="0"/>
              <a:t>Greitintuvai</a:t>
            </a:r>
            <a:endParaRPr lang="lt-LT" dirty="0"/>
          </a:p>
        </p:txBody>
      </p:sp>
      <p:sp>
        <p:nvSpPr>
          <p:cNvPr id="5" name="TextBox 4">
            <a:extLst>
              <a:ext uri="{FF2B5EF4-FFF2-40B4-BE49-F238E27FC236}">
                <a16:creationId xmlns:a16="http://schemas.microsoft.com/office/drawing/2014/main" id="{C2062151-6782-DE3C-8019-6E2DF98A05B7}"/>
              </a:ext>
            </a:extLst>
          </p:cNvPr>
          <p:cNvSpPr txBox="1"/>
          <p:nvPr/>
        </p:nvSpPr>
        <p:spPr>
          <a:xfrm>
            <a:off x="4117788" y="843240"/>
            <a:ext cx="6096000" cy="369332"/>
          </a:xfrm>
          <a:prstGeom prst="rect">
            <a:avLst/>
          </a:prstGeom>
          <a:noFill/>
        </p:spPr>
        <p:txBody>
          <a:bodyPr wrap="square">
            <a:spAutoFit/>
          </a:bodyPr>
          <a:lstStyle/>
          <a:p>
            <a:r>
              <a:rPr lang="lt-LT" sz="1800" b="1" dirty="0">
                <a:hlinkClick r:id="rId3"/>
              </a:rPr>
              <a:t>https://videos.cern.ch/record/1750713</a:t>
            </a:r>
            <a:endParaRPr lang="lt-LT" sz="1800" b="1" dirty="0"/>
          </a:p>
        </p:txBody>
      </p:sp>
      <p:pic>
        <p:nvPicPr>
          <p:cNvPr id="6" name="Turinio vietos rezervavimo ženklas 5">
            <a:extLst>
              <a:ext uri="{FF2B5EF4-FFF2-40B4-BE49-F238E27FC236}">
                <a16:creationId xmlns:a16="http://schemas.microsoft.com/office/drawing/2014/main" id="{3168CB40-B579-B7A4-241D-1E49E883880E}"/>
              </a:ext>
            </a:extLst>
          </p:cNvPr>
          <p:cNvPicPr>
            <a:picLocks noGrp="1" noChangeAspect="1"/>
          </p:cNvPicPr>
          <p:nvPr>
            <p:ph idx="1"/>
          </p:nvPr>
        </p:nvPicPr>
        <p:blipFill>
          <a:blip r:embed="rId4"/>
          <a:stretch>
            <a:fillRect/>
          </a:stretch>
        </p:blipFill>
        <p:spPr>
          <a:xfrm>
            <a:off x="791053" y="2069306"/>
            <a:ext cx="5304947" cy="2719388"/>
          </a:xfrm>
          <a:prstGeom prst="rect">
            <a:avLst/>
          </a:prstGeom>
        </p:spPr>
      </p:pic>
      <p:sp>
        <p:nvSpPr>
          <p:cNvPr id="7" name="TextBox 6">
            <a:extLst>
              <a:ext uri="{FF2B5EF4-FFF2-40B4-BE49-F238E27FC236}">
                <a16:creationId xmlns:a16="http://schemas.microsoft.com/office/drawing/2014/main" id="{872F4873-AF71-71BC-15EF-605A8E96F327}"/>
              </a:ext>
            </a:extLst>
          </p:cNvPr>
          <p:cNvSpPr txBox="1"/>
          <p:nvPr/>
        </p:nvSpPr>
        <p:spPr>
          <a:xfrm>
            <a:off x="2241177" y="5056094"/>
            <a:ext cx="4566023" cy="369332"/>
          </a:xfrm>
          <a:prstGeom prst="rect">
            <a:avLst/>
          </a:prstGeom>
          <a:noFill/>
        </p:spPr>
        <p:txBody>
          <a:bodyPr wrap="square" rtlCol="0">
            <a:spAutoFit/>
          </a:bodyPr>
          <a:lstStyle/>
          <a:p>
            <a:r>
              <a:rPr lang="lt-LT" dirty="0"/>
              <a:t>Linijinis greitintuvas</a:t>
            </a:r>
          </a:p>
        </p:txBody>
      </p:sp>
      <p:pic>
        <p:nvPicPr>
          <p:cNvPr id="8" name="Paveikslėlis 7">
            <a:extLst>
              <a:ext uri="{FF2B5EF4-FFF2-40B4-BE49-F238E27FC236}">
                <a16:creationId xmlns:a16="http://schemas.microsoft.com/office/drawing/2014/main" id="{887CD7B8-6912-2BAC-CD82-E00FEDF27B2E}"/>
              </a:ext>
            </a:extLst>
          </p:cNvPr>
          <p:cNvPicPr>
            <a:picLocks noChangeAspect="1"/>
          </p:cNvPicPr>
          <p:nvPr/>
        </p:nvPicPr>
        <p:blipFill>
          <a:blip r:embed="rId5"/>
          <a:stretch>
            <a:fillRect/>
          </a:stretch>
        </p:blipFill>
        <p:spPr>
          <a:xfrm>
            <a:off x="7278178" y="1360912"/>
            <a:ext cx="4122769" cy="3598294"/>
          </a:xfrm>
          <a:prstGeom prst="rect">
            <a:avLst/>
          </a:prstGeom>
        </p:spPr>
      </p:pic>
      <p:sp>
        <p:nvSpPr>
          <p:cNvPr id="9" name="TextBox 8">
            <a:extLst>
              <a:ext uri="{FF2B5EF4-FFF2-40B4-BE49-F238E27FC236}">
                <a16:creationId xmlns:a16="http://schemas.microsoft.com/office/drawing/2014/main" id="{E1A237D1-F3E6-2579-D42E-7E72AA361548}"/>
              </a:ext>
            </a:extLst>
          </p:cNvPr>
          <p:cNvSpPr txBox="1"/>
          <p:nvPr/>
        </p:nvSpPr>
        <p:spPr>
          <a:xfrm>
            <a:off x="8208683" y="5124210"/>
            <a:ext cx="4566023" cy="369332"/>
          </a:xfrm>
          <a:prstGeom prst="rect">
            <a:avLst/>
          </a:prstGeom>
          <a:noFill/>
        </p:spPr>
        <p:txBody>
          <a:bodyPr wrap="square" rtlCol="0">
            <a:spAutoFit/>
          </a:bodyPr>
          <a:lstStyle/>
          <a:p>
            <a:r>
              <a:rPr lang="lt-LT" dirty="0"/>
              <a:t>Apskritiminis greitintuvas</a:t>
            </a:r>
          </a:p>
        </p:txBody>
      </p:sp>
    </p:spTree>
    <p:extLst>
      <p:ext uri="{BB962C8B-B14F-4D97-AF65-F5344CB8AC3E}">
        <p14:creationId xmlns:p14="http://schemas.microsoft.com/office/powerpoint/2010/main" val="3719664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A92ECB2-4C5C-FB73-0812-083C48573AC2}"/>
              </a:ext>
            </a:extLst>
          </p:cNvPr>
          <p:cNvSpPr>
            <a:spLocks noGrp="1"/>
          </p:cNvSpPr>
          <p:nvPr>
            <p:ph type="title"/>
          </p:nvPr>
        </p:nvSpPr>
        <p:spPr/>
        <p:txBody>
          <a:bodyPr/>
          <a:lstStyle/>
          <a:p>
            <a:r>
              <a:rPr lang="lt-LT" dirty="0"/>
              <a:t>Dalelių trekai</a:t>
            </a:r>
          </a:p>
        </p:txBody>
      </p:sp>
      <p:pic>
        <p:nvPicPr>
          <p:cNvPr id="4" name="Paveikslėlis 3">
            <a:extLst>
              <a:ext uri="{FF2B5EF4-FFF2-40B4-BE49-F238E27FC236}">
                <a16:creationId xmlns:a16="http://schemas.microsoft.com/office/drawing/2014/main" id="{A8C76E45-B425-39E5-7528-28B3A84D05B3}"/>
              </a:ext>
            </a:extLst>
          </p:cNvPr>
          <p:cNvPicPr>
            <a:picLocks noChangeAspect="1"/>
          </p:cNvPicPr>
          <p:nvPr/>
        </p:nvPicPr>
        <p:blipFill>
          <a:blip r:embed="rId3"/>
          <a:stretch>
            <a:fillRect/>
          </a:stretch>
        </p:blipFill>
        <p:spPr>
          <a:xfrm>
            <a:off x="1175183" y="1409160"/>
            <a:ext cx="7819405" cy="5448839"/>
          </a:xfrm>
          <a:prstGeom prst="rect">
            <a:avLst/>
          </a:prstGeom>
        </p:spPr>
      </p:pic>
    </p:spTree>
    <p:extLst>
      <p:ext uri="{BB962C8B-B14F-4D97-AF65-F5344CB8AC3E}">
        <p14:creationId xmlns:p14="http://schemas.microsoft.com/office/powerpoint/2010/main" val="281618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D5B1B2E-4377-9061-A0FA-A85CA4B39B94}"/>
              </a:ext>
            </a:extLst>
          </p:cNvPr>
          <p:cNvSpPr>
            <a:spLocks noGrp="1"/>
          </p:cNvSpPr>
          <p:nvPr>
            <p:ph type="title"/>
          </p:nvPr>
        </p:nvSpPr>
        <p:spPr>
          <a:xfrm>
            <a:off x="2117165" y="0"/>
            <a:ext cx="7504814" cy="1325563"/>
          </a:xfrm>
        </p:spPr>
        <p:txBody>
          <a:bodyPr/>
          <a:lstStyle/>
          <a:p>
            <a:r>
              <a:rPr lang="lt-LT" dirty="0"/>
              <a:t>Dalelių detektoriaus schema</a:t>
            </a:r>
          </a:p>
        </p:txBody>
      </p:sp>
      <p:pic>
        <p:nvPicPr>
          <p:cNvPr id="4" name="Paveikslėlis 3">
            <a:extLst>
              <a:ext uri="{FF2B5EF4-FFF2-40B4-BE49-F238E27FC236}">
                <a16:creationId xmlns:a16="http://schemas.microsoft.com/office/drawing/2014/main" id="{1C6FD41D-D5D6-6121-534A-ABAF69CB3447}"/>
              </a:ext>
            </a:extLst>
          </p:cNvPr>
          <p:cNvPicPr>
            <a:picLocks noChangeAspect="1"/>
          </p:cNvPicPr>
          <p:nvPr/>
        </p:nvPicPr>
        <p:blipFill>
          <a:blip r:embed="rId3"/>
          <a:stretch>
            <a:fillRect/>
          </a:stretch>
        </p:blipFill>
        <p:spPr>
          <a:xfrm>
            <a:off x="2247972" y="1163437"/>
            <a:ext cx="6334240" cy="5539175"/>
          </a:xfrm>
          <a:prstGeom prst="rect">
            <a:avLst/>
          </a:prstGeom>
        </p:spPr>
      </p:pic>
    </p:spTree>
    <p:extLst>
      <p:ext uri="{BB962C8B-B14F-4D97-AF65-F5344CB8AC3E}">
        <p14:creationId xmlns:p14="http://schemas.microsoft.com/office/powerpoint/2010/main" val="3266852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FD7D62E-F8D4-D95D-3665-8CF03ADC918B}"/>
              </a:ext>
            </a:extLst>
          </p:cNvPr>
          <p:cNvSpPr>
            <a:spLocks noGrp="1"/>
          </p:cNvSpPr>
          <p:nvPr>
            <p:ph type="title"/>
          </p:nvPr>
        </p:nvSpPr>
        <p:spPr/>
        <p:txBody>
          <a:bodyPr>
            <a:normAutofit fontScale="90000"/>
          </a:bodyPr>
          <a:lstStyle/>
          <a:p>
            <a:r>
              <a:rPr lang="lt-LT" dirty="0"/>
              <a:t>Ieškoma įvairių dalelių, kad </a:t>
            </a:r>
            <a:r>
              <a:rPr lang="lt-LT" i="1" dirty="0"/>
              <a:t>standartinis modelis </a:t>
            </a:r>
            <a:r>
              <a:rPr lang="lt-LT" dirty="0"/>
              <a:t>būtų užbaigtas</a:t>
            </a:r>
          </a:p>
        </p:txBody>
      </p:sp>
      <p:pic>
        <p:nvPicPr>
          <p:cNvPr id="4" name="Paveikslėlis 3">
            <a:extLst>
              <a:ext uri="{FF2B5EF4-FFF2-40B4-BE49-F238E27FC236}">
                <a16:creationId xmlns:a16="http://schemas.microsoft.com/office/drawing/2014/main" id="{1E9F3849-7B39-AAD8-E58C-C43BCAD44CC7}"/>
              </a:ext>
            </a:extLst>
          </p:cNvPr>
          <p:cNvPicPr>
            <a:picLocks noChangeAspect="1"/>
          </p:cNvPicPr>
          <p:nvPr/>
        </p:nvPicPr>
        <p:blipFill>
          <a:blip r:embed="rId2"/>
          <a:stretch>
            <a:fillRect/>
          </a:stretch>
        </p:blipFill>
        <p:spPr>
          <a:xfrm>
            <a:off x="2856789" y="1762386"/>
            <a:ext cx="6000342" cy="4730489"/>
          </a:xfrm>
          <a:prstGeom prst="rect">
            <a:avLst/>
          </a:prstGeom>
        </p:spPr>
      </p:pic>
    </p:spTree>
    <p:extLst>
      <p:ext uri="{BB962C8B-B14F-4D97-AF65-F5344CB8AC3E}">
        <p14:creationId xmlns:p14="http://schemas.microsoft.com/office/powerpoint/2010/main" val="2416785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D050235-1715-1F9B-FC86-33935CE6C2EE}"/>
              </a:ext>
            </a:extLst>
          </p:cNvPr>
          <p:cNvSpPr>
            <a:spLocks noGrp="1"/>
          </p:cNvSpPr>
          <p:nvPr>
            <p:ph type="title"/>
          </p:nvPr>
        </p:nvSpPr>
        <p:spPr/>
        <p:txBody>
          <a:bodyPr/>
          <a:lstStyle/>
          <a:p>
            <a:r>
              <a:rPr lang="lt-LT" dirty="0"/>
              <a:t>Kokia dalelė esi tu?</a:t>
            </a:r>
          </a:p>
        </p:txBody>
      </p:sp>
      <p:pic>
        <p:nvPicPr>
          <p:cNvPr id="4" name="Turinio vietos rezervavimo ženklas 3">
            <a:extLst>
              <a:ext uri="{FF2B5EF4-FFF2-40B4-BE49-F238E27FC236}">
                <a16:creationId xmlns:a16="http://schemas.microsoft.com/office/drawing/2014/main" id="{72EA6282-0C89-2948-2AA3-A39D62BBA3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62863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597DA61-BDFA-E254-743B-6EAB1718AA7C}"/>
              </a:ext>
            </a:extLst>
          </p:cNvPr>
          <p:cNvSpPr>
            <a:spLocks noGrp="1"/>
          </p:cNvSpPr>
          <p:nvPr>
            <p:ph type="title"/>
          </p:nvPr>
        </p:nvSpPr>
        <p:spPr>
          <a:xfrm>
            <a:off x="3951941" y="46223"/>
            <a:ext cx="7504814" cy="1325563"/>
          </a:xfrm>
        </p:spPr>
        <p:txBody>
          <a:bodyPr/>
          <a:lstStyle/>
          <a:p>
            <a:r>
              <a:rPr lang="lt-LT" dirty="0"/>
              <a:t>Lietuva ir CERN</a:t>
            </a:r>
          </a:p>
        </p:txBody>
      </p:sp>
      <p:sp>
        <p:nvSpPr>
          <p:cNvPr id="3" name="Turinio vietos rezervavimo ženklas 2">
            <a:extLst>
              <a:ext uri="{FF2B5EF4-FFF2-40B4-BE49-F238E27FC236}">
                <a16:creationId xmlns:a16="http://schemas.microsoft.com/office/drawing/2014/main" id="{CF1ACCDD-251F-45D3-4AEA-704456F4CA5E}"/>
              </a:ext>
            </a:extLst>
          </p:cNvPr>
          <p:cNvSpPr>
            <a:spLocks noGrp="1"/>
          </p:cNvSpPr>
          <p:nvPr>
            <p:ph idx="1"/>
          </p:nvPr>
        </p:nvSpPr>
        <p:spPr>
          <a:xfrm>
            <a:off x="1011518" y="2460439"/>
            <a:ext cx="10515600" cy="4351338"/>
          </a:xfrm>
        </p:spPr>
        <p:txBody>
          <a:bodyPr>
            <a:normAutofit lnSpcReduction="10000"/>
          </a:bodyPr>
          <a:lstStyle/>
          <a:p>
            <a:pPr marL="0" indent="0">
              <a:buNone/>
            </a:pPr>
            <a:endParaRPr lang="lt-LT" dirty="0"/>
          </a:p>
          <a:p>
            <a:pPr marL="0" indent="0">
              <a:buNone/>
            </a:pPr>
            <a:endParaRPr lang="lt-LT" dirty="0"/>
          </a:p>
          <a:p>
            <a:pPr marL="0" indent="0">
              <a:buNone/>
            </a:pPr>
            <a:endParaRPr lang="lt-LT" dirty="0"/>
          </a:p>
          <a:p>
            <a:pPr marL="0" indent="0">
              <a:buNone/>
            </a:pPr>
            <a:endParaRPr lang="lt-LT" dirty="0"/>
          </a:p>
          <a:p>
            <a:pPr marL="0" indent="0">
              <a:buNone/>
            </a:pPr>
            <a:endParaRPr lang="lt-LT" dirty="0"/>
          </a:p>
          <a:p>
            <a:pPr marL="0" indent="0">
              <a:buNone/>
            </a:pPr>
            <a:endParaRPr lang="lt-LT" dirty="0"/>
          </a:p>
          <a:p>
            <a:pPr marL="0" indent="0">
              <a:buNone/>
            </a:pPr>
            <a:endParaRPr lang="lt-LT" dirty="0"/>
          </a:p>
          <a:p>
            <a:pPr marL="0" indent="0">
              <a:buNone/>
            </a:pPr>
            <a:r>
              <a:rPr lang="lt-LT" dirty="0"/>
              <a:t>2017-06-27: LR prezidente Dalia Grybauskaitė, UR ministras Linas  </a:t>
            </a:r>
            <a:r>
              <a:rPr lang="lt-LT" dirty="0" err="1"/>
              <a:t>Linkevicius</a:t>
            </a:r>
            <a:r>
              <a:rPr lang="lt-LT" dirty="0"/>
              <a:t> ir CERN DG </a:t>
            </a:r>
            <a:r>
              <a:rPr lang="lt-LT" dirty="0" err="1"/>
              <a:t>Fabiola</a:t>
            </a:r>
            <a:r>
              <a:rPr lang="lt-LT" dirty="0"/>
              <a:t> </a:t>
            </a:r>
            <a:r>
              <a:rPr lang="lt-LT" dirty="0" err="1"/>
              <a:t>Gianotti</a:t>
            </a:r>
            <a:r>
              <a:rPr lang="lt-LT" dirty="0"/>
              <a:t> pasirašo narystės sutartį. </a:t>
            </a:r>
          </a:p>
        </p:txBody>
      </p:sp>
      <p:pic>
        <p:nvPicPr>
          <p:cNvPr id="5" name="Paveikslėlis 4">
            <a:extLst>
              <a:ext uri="{FF2B5EF4-FFF2-40B4-BE49-F238E27FC236}">
                <a16:creationId xmlns:a16="http://schemas.microsoft.com/office/drawing/2014/main" id="{2E9F903D-EE87-5B76-2DA3-EA13B771EAFE}"/>
              </a:ext>
            </a:extLst>
          </p:cNvPr>
          <p:cNvPicPr>
            <a:picLocks noChangeAspect="1"/>
          </p:cNvPicPr>
          <p:nvPr/>
        </p:nvPicPr>
        <p:blipFill>
          <a:blip r:embed="rId2"/>
          <a:stretch>
            <a:fillRect/>
          </a:stretch>
        </p:blipFill>
        <p:spPr>
          <a:xfrm>
            <a:off x="2757171" y="1253331"/>
            <a:ext cx="6677657" cy="4351338"/>
          </a:xfrm>
          <a:prstGeom prst="rect">
            <a:avLst/>
          </a:prstGeom>
        </p:spPr>
      </p:pic>
    </p:spTree>
    <p:extLst>
      <p:ext uri="{BB962C8B-B14F-4D97-AF65-F5344CB8AC3E}">
        <p14:creationId xmlns:p14="http://schemas.microsoft.com/office/powerpoint/2010/main" val="2792048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8F93819-80BE-84DD-6346-6ADA6E01F8D6}"/>
              </a:ext>
            </a:extLst>
          </p:cNvPr>
          <p:cNvSpPr>
            <a:spLocks noGrp="1"/>
          </p:cNvSpPr>
          <p:nvPr>
            <p:ph type="title"/>
          </p:nvPr>
        </p:nvSpPr>
        <p:spPr/>
        <p:txBody>
          <a:bodyPr>
            <a:normAutofit/>
          </a:bodyPr>
          <a:lstStyle/>
          <a:p>
            <a:r>
              <a:rPr lang="pt-BR" b="0" i="0" dirty="0">
                <a:solidFill>
                  <a:srgbClr val="002060"/>
                </a:solidFill>
                <a:effectLst/>
                <a:latin typeface="+mn-lt"/>
              </a:rPr>
              <a:t>Branduolių ir elementariųjų dalelių fizikos centras</a:t>
            </a:r>
            <a:endParaRPr lang="lt-LT" b="0" dirty="0">
              <a:solidFill>
                <a:srgbClr val="002060"/>
              </a:solidFill>
              <a:latin typeface="+mn-lt"/>
            </a:endParaRPr>
          </a:p>
        </p:txBody>
      </p:sp>
      <p:pic>
        <p:nvPicPr>
          <p:cNvPr id="4" name="Paveikslėlis 3">
            <a:extLst>
              <a:ext uri="{FF2B5EF4-FFF2-40B4-BE49-F238E27FC236}">
                <a16:creationId xmlns:a16="http://schemas.microsoft.com/office/drawing/2014/main" id="{5C788000-6435-8D79-C582-F09402F9EE33}"/>
              </a:ext>
            </a:extLst>
          </p:cNvPr>
          <p:cNvPicPr>
            <a:picLocks noChangeAspect="1"/>
          </p:cNvPicPr>
          <p:nvPr/>
        </p:nvPicPr>
        <p:blipFill>
          <a:blip r:embed="rId2"/>
          <a:stretch>
            <a:fillRect/>
          </a:stretch>
        </p:blipFill>
        <p:spPr>
          <a:xfrm>
            <a:off x="1162188" y="1935727"/>
            <a:ext cx="767181" cy="744166"/>
          </a:xfrm>
          <a:prstGeom prst="rect">
            <a:avLst/>
          </a:prstGeom>
        </p:spPr>
      </p:pic>
      <p:sp>
        <p:nvSpPr>
          <p:cNvPr id="5" name="Content Placeholder 2">
            <a:extLst>
              <a:ext uri="{FF2B5EF4-FFF2-40B4-BE49-F238E27FC236}">
                <a16:creationId xmlns:a16="http://schemas.microsoft.com/office/drawing/2014/main" id="{71BC5E44-5B3F-D58A-AF08-F2E91820F755}"/>
              </a:ext>
            </a:extLst>
          </p:cNvPr>
          <p:cNvSpPr>
            <a:spLocks noGrp="1"/>
          </p:cNvSpPr>
          <p:nvPr>
            <p:ph idx="1"/>
          </p:nvPr>
        </p:nvSpPr>
        <p:spPr>
          <a:xfrm>
            <a:off x="918762" y="2094507"/>
            <a:ext cx="10515600" cy="4351338"/>
          </a:xfrm>
        </p:spPr>
        <p:txBody>
          <a:bodyPr/>
          <a:lstStyle/>
          <a:p>
            <a:pPr marL="0" indent="0">
              <a:buNone/>
            </a:pPr>
            <a:r>
              <a:rPr lang="lt-LT" dirty="0"/>
              <a:t>	</a:t>
            </a:r>
            <a:r>
              <a:rPr lang="lt-LT" b="1" dirty="0">
                <a:solidFill>
                  <a:srgbClr val="C00000"/>
                </a:solidFill>
              </a:rPr>
              <a:t> 5 min . </a:t>
            </a:r>
            <a:r>
              <a:rPr lang="lt-LT" dirty="0"/>
              <a:t>Apsilankykite </a:t>
            </a:r>
            <a:r>
              <a:rPr lang="lt-LT" sz="2400" b="1" dirty="0">
                <a:hlinkClick r:id="rId3"/>
              </a:rPr>
              <a:t>https://www.ff.vu.lt/cern/apie-centra#veiklos</a:t>
            </a:r>
            <a:endParaRPr lang="lt-LT" sz="2400" b="1" dirty="0"/>
          </a:p>
          <a:p>
            <a:pPr marL="0" indent="0">
              <a:buNone/>
            </a:pPr>
            <a:endParaRPr lang="lt-LT" b="1" dirty="0"/>
          </a:p>
          <a:p>
            <a:pPr marL="514350" indent="-514350">
              <a:buFont typeface="+mj-lt"/>
              <a:buAutoNum type="arabicPeriod"/>
            </a:pPr>
            <a:r>
              <a:rPr lang="lt-LT" dirty="0"/>
              <a:t>Kokia Branduolių ir elementariųjų dalelių fizikos centro misija?</a:t>
            </a:r>
          </a:p>
          <a:p>
            <a:pPr marL="514350" indent="-514350">
              <a:buFont typeface="+mj-lt"/>
              <a:buAutoNum type="arabicPeriod"/>
            </a:pPr>
            <a:r>
              <a:rPr lang="lt-LT" dirty="0"/>
              <a:t>Kokie Branduolių ir elementariųjų dalelių fizikos centro tikslai?</a:t>
            </a:r>
          </a:p>
        </p:txBody>
      </p:sp>
    </p:spTree>
    <p:extLst>
      <p:ext uri="{BB962C8B-B14F-4D97-AF65-F5344CB8AC3E}">
        <p14:creationId xmlns:p14="http://schemas.microsoft.com/office/powerpoint/2010/main" val="299397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Žvalgytuvės</a:t>
            </a:r>
          </a:p>
        </p:txBody>
      </p:sp>
      <p:sp>
        <p:nvSpPr>
          <p:cNvPr id="3" name="Content Placeholder 2"/>
          <p:cNvSpPr>
            <a:spLocks noGrp="1"/>
          </p:cNvSpPr>
          <p:nvPr>
            <p:ph idx="1"/>
          </p:nvPr>
        </p:nvSpPr>
        <p:spPr>
          <a:xfrm>
            <a:off x="984504" y="1670177"/>
            <a:ext cx="10515600" cy="4351338"/>
          </a:xfrm>
        </p:spPr>
        <p:txBody>
          <a:bodyPr/>
          <a:lstStyle/>
          <a:p>
            <a:pPr marL="0" indent="0">
              <a:buNone/>
            </a:pPr>
            <a:r>
              <a:rPr lang="lt-LT" dirty="0"/>
              <a:t>	</a:t>
            </a:r>
            <a:r>
              <a:rPr lang="lt-LT" b="1" dirty="0">
                <a:solidFill>
                  <a:srgbClr val="C00000"/>
                </a:solidFill>
              </a:rPr>
              <a:t> 5 min . </a:t>
            </a:r>
            <a:r>
              <a:rPr lang="lt-LT" dirty="0"/>
              <a:t>Porose panagrinėkite puslapį </a:t>
            </a:r>
            <a:r>
              <a:rPr lang="lt-LT" b="1" dirty="0" err="1"/>
              <a:t>home.cern</a:t>
            </a:r>
            <a:endParaRPr lang="lt-LT" b="1" dirty="0"/>
          </a:p>
          <a:p>
            <a:pPr marL="0" indent="0">
              <a:buNone/>
            </a:pPr>
            <a:endParaRPr lang="lt-LT" b="1" dirty="0"/>
          </a:p>
          <a:p>
            <a:pPr marL="514350" indent="-514350">
              <a:buFont typeface="+mj-lt"/>
              <a:buAutoNum type="arabicPeriod"/>
            </a:pPr>
            <a:r>
              <a:rPr lang="lt-LT" dirty="0"/>
              <a:t>Kas yra CERN?</a:t>
            </a:r>
          </a:p>
          <a:p>
            <a:pPr marL="514350" indent="-514350">
              <a:buFont typeface="+mj-lt"/>
              <a:buAutoNum type="arabicPeriod"/>
            </a:pPr>
            <a:r>
              <a:rPr lang="lt-LT" dirty="0"/>
              <a:t>Kaip iššifruojamas trumpinys CERN?</a:t>
            </a:r>
          </a:p>
          <a:p>
            <a:pPr marL="514350" indent="-514350">
              <a:buFont typeface="+mj-lt"/>
              <a:buAutoNum type="arabicPeriod"/>
            </a:pPr>
            <a:r>
              <a:rPr lang="lt-LT" dirty="0"/>
              <a:t>Kodėl reikia kurti tokias tarptautines organizacijas?</a:t>
            </a:r>
          </a:p>
        </p:txBody>
      </p:sp>
      <p:pic>
        <p:nvPicPr>
          <p:cNvPr id="4" name="Paveikslėlis 3">
            <a:extLst>
              <a:ext uri="{FF2B5EF4-FFF2-40B4-BE49-F238E27FC236}">
                <a16:creationId xmlns:a16="http://schemas.microsoft.com/office/drawing/2014/main" id="{F03FB81D-809F-7D0D-0689-8492CD5D7E11}"/>
              </a:ext>
            </a:extLst>
          </p:cNvPr>
          <p:cNvPicPr>
            <a:picLocks noChangeAspect="1"/>
          </p:cNvPicPr>
          <p:nvPr/>
        </p:nvPicPr>
        <p:blipFill>
          <a:blip r:embed="rId3"/>
          <a:stretch>
            <a:fillRect/>
          </a:stretch>
        </p:blipFill>
        <p:spPr>
          <a:xfrm>
            <a:off x="1066565" y="1565185"/>
            <a:ext cx="767181" cy="744166"/>
          </a:xfrm>
          <a:prstGeom prst="rect">
            <a:avLst/>
          </a:prstGeom>
        </p:spPr>
      </p:pic>
    </p:spTree>
    <p:extLst>
      <p:ext uri="{BB962C8B-B14F-4D97-AF65-F5344CB8AC3E}">
        <p14:creationId xmlns:p14="http://schemas.microsoft.com/office/powerpoint/2010/main" val="311952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DDEA815-AB38-9FF4-3708-26CE2BC344C0}"/>
              </a:ext>
            </a:extLst>
          </p:cNvPr>
          <p:cNvSpPr>
            <a:spLocks noGrp="1"/>
          </p:cNvSpPr>
          <p:nvPr>
            <p:ph type="title"/>
          </p:nvPr>
        </p:nvSpPr>
        <p:spPr/>
        <p:txBody>
          <a:bodyPr/>
          <a:lstStyle/>
          <a:p>
            <a:r>
              <a:rPr lang="lt-LT" dirty="0"/>
              <a:t>CERN misija</a:t>
            </a:r>
          </a:p>
        </p:txBody>
      </p:sp>
      <p:grpSp>
        <p:nvGrpSpPr>
          <p:cNvPr id="4" name="Gruppieren">
            <a:extLst>
              <a:ext uri="{FF2B5EF4-FFF2-40B4-BE49-F238E27FC236}">
                <a16:creationId xmlns:a16="http://schemas.microsoft.com/office/drawing/2014/main" id="{32BC016B-6273-EFCA-68A3-E5834C551E4F}"/>
              </a:ext>
            </a:extLst>
          </p:cNvPr>
          <p:cNvGrpSpPr/>
          <p:nvPr/>
        </p:nvGrpSpPr>
        <p:grpSpPr>
          <a:xfrm>
            <a:off x="6677098" y="5020456"/>
            <a:ext cx="1731112" cy="951737"/>
            <a:chOff x="0" y="0"/>
            <a:chExt cx="2462098" cy="1353620"/>
          </a:xfrm>
        </p:grpSpPr>
        <p:sp>
          <p:nvSpPr>
            <p:cNvPr id="5" name="Buchstapel">
              <a:extLst>
                <a:ext uri="{FF2B5EF4-FFF2-40B4-BE49-F238E27FC236}">
                  <a16:creationId xmlns:a16="http://schemas.microsoft.com/office/drawing/2014/main" id="{738E2BB2-4B71-EF65-E870-E33D35CDDFB9}"/>
                </a:ext>
              </a:extLst>
            </p:cNvPr>
            <p:cNvSpPr/>
            <p:nvPr/>
          </p:nvSpPr>
          <p:spPr>
            <a:xfrm>
              <a:off x="1132828" y="149025"/>
              <a:ext cx="1329271" cy="1204596"/>
            </a:xfrm>
            <a:custGeom>
              <a:avLst/>
              <a:gdLst/>
              <a:ahLst/>
              <a:cxnLst>
                <a:cxn ang="0">
                  <a:pos x="wd2" y="hd2"/>
                </a:cxn>
                <a:cxn ang="5400000">
                  <a:pos x="wd2" y="hd2"/>
                </a:cxn>
                <a:cxn ang="10800000">
                  <a:pos x="wd2" y="hd2"/>
                </a:cxn>
                <a:cxn ang="16200000">
                  <a:pos x="wd2" y="hd2"/>
                </a:cxn>
              </a:cxnLst>
              <a:rect l="0" t="0" r="r" b="b"/>
              <a:pathLst>
                <a:path w="21600" h="21600" extrusionOk="0">
                  <a:moveTo>
                    <a:pt x="4969" y="0"/>
                  </a:moveTo>
                  <a:cubicBezTo>
                    <a:pt x="3275" y="0"/>
                    <a:pt x="1896" y="1522"/>
                    <a:pt x="1896" y="3392"/>
                  </a:cubicBezTo>
                  <a:cubicBezTo>
                    <a:pt x="1896" y="5262"/>
                    <a:pt x="3275" y="6783"/>
                    <a:pt x="4969" y="6783"/>
                  </a:cubicBezTo>
                  <a:lnTo>
                    <a:pt x="21600" y="6783"/>
                  </a:lnTo>
                  <a:lnTo>
                    <a:pt x="21600" y="5757"/>
                  </a:lnTo>
                  <a:lnTo>
                    <a:pt x="4969" y="5757"/>
                  </a:lnTo>
                  <a:cubicBezTo>
                    <a:pt x="3788" y="5757"/>
                    <a:pt x="2827" y="4696"/>
                    <a:pt x="2827" y="3392"/>
                  </a:cubicBezTo>
                  <a:cubicBezTo>
                    <a:pt x="2827" y="2087"/>
                    <a:pt x="3788" y="1026"/>
                    <a:pt x="4969" y="1026"/>
                  </a:cubicBezTo>
                  <a:lnTo>
                    <a:pt x="21600" y="1026"/>
                  </a:lnTo>
                  <a:lnTo>
                    <a:pt x="21600" y="0"/>
                  </a:lnTo>
                  <a:lnTo>
                    <a:pt x="4969" y="0"/>
                  </a:lnTo>
                  <a:close/>
                  <a:moveTo>
                    <a:pt x="4969" y="1852"/>
                  </a:moveTo>
                  <a:lnTo>
                    <a:pt x="4969" y="2269"/>
                  </a:lnTo>
                  <a:lnTo>
                    <a:pt x="20792" y="2269"/>
                  </a:lnTo>
                  <a:cubicBezTo>
                    <a:pt x="20843" y="2123"/>
                    <a:pt x="20903" y="1984"/>
                    <a:pt x="20972" y="1852"/>
                  </a:cubicBezTo>
                  <a:lnTo>
                    <a:pt x="4969" y="1852"/>
                  </a:lnTo>
                  <a:close/>
                  <a:moveTo>
                    <a:pt x="4969" y="3215"/>
                  </a:moveTo>
                  <a:lnTo>
                    <a:pt x="4969" y="3632"/>
                  </a:lnTo>
                  <a:lnTo>
                    <a:pt x="20613" y="3632"/>
                  </a:lnTo>
                  <a:cubicBezTo>
                    <a:pt x="20608" y="3553"/>
                    <a:pt x="20605" y="3472"/>
                    <a:pt x="20605" y="3392"/>
                  </a:cubicBezTo>
                  <a:cubicBezTo>
                    <a:pt x="20605" y="3332"/>
                    <a:pt x="20607" y="3273"/>
                    <a:pt x="20610" y="3215"/>
                  </a:cubicBezTo>
                  <a:lnTo>
                    <a:pt x="4969" y="3215"/>
                  </a:lnTo>
                  <a:close/>
                  <a:moveTo>
                    <a:pt x="4969" y="4575"/>
                  </a:moveTo>
                  <a:lnTo>
                    <a:pt x="4969" y="4992"/>
                  </a:lnTo>
                  <a:lnTo>
                    <a:pt x="21006" y="4992"/>
                  </a:lnTo>
                  <a:cubicBezTo>
                    <a:pt x="20933" y="4861"/>
                    <a:pt x="20869" y="4722"/>
                    <a:pt x="20814" y="4575"/>
                  </a:cubicBezTo>
                  <a:lnTo>
                    <a:pt x="4969" y="4575"/>
                  </a:lnTo>
                  <a:close/>
                  <a:moveTo>
                    <a:pt x="1447" y="7349"/>
                  </a:moveTo>
                  <a:cubicBezTo>
                    <a:pt x="649" y="7349"/>
                    <a:pt x="0" y="8067"/>
                    <a:pt x="0" y="8948"/>
                  </a:cubicBezTo>
                  <a:lnTo>
                    <a:pt x="0" y="12535"/>
                  </a:lnTo>
                  <a:cubicBezTo>
                    <a:pt x="0" y="13416"/>
                    <a:pt x="649" y="14132"/>
                    <a:pt x="1447" y="14132"/>
                  </a:cubicBezTo>
                  <a:lnTo>
                    <a:pt x="1849" y="14132"/>
                  </a:lnTo>
                  <a:cubicBezTo>
                    <a:pt x="2061" y="14132"/>
                    <a:pt x="2248" y="14009"/>
                    <a:pt x="2355" y="13825"/>
                  </a:cubicBezTo>
                  <a:lnTo>
                    <a:pt x="2537" y="13825"/>
                  </a:lnTo>
                  <a:cubicBezTo>
                    <a:pt x="2644" y="14009"/>
                    <a:pt x="2831" y="14132"/>
                    <a:pt x="3043" y="14132"/>
                  </a:cubicBezTo>
                  <a:lnTo>
                    <a:pt x="19539" y="14132"/>
                  </a:lnTo>
                  <a:lnTo>
                    <a:pt x="19539" y="13106"/>
                  </a:lnTo>
                  <a:lnTo>
                    <a:pt x="3279" y="13106"/>
                  </a:lnTo>
                  <a:cubicBezTo>
                    <a:pt x="3173" y="12922"/>
                    <a:pt x="2986" y="12799"/>
                    <a:pt x="2773" y="12799"/>
                  </a:cubicBezTo>
                  <a:lnTo>
                    <a:pt x="2119" y="12799"/>
                  </a:lnTo>
                  <a:cubicBezTo>
                    <a:pt x="1906" y="12799"/>
                    <a:pt x="1719" y="12922"/>
                    <a:pt x="1613" y="13106"/>
                  </a:cubicBezTo>
                  <a:lnTo>
                    <a:pt x="1447" y="13106"/>
                  </a:lnTo>
                  <a:cubicBezTo>
                    <a:pt x="1161" y="13106"/>
                    <a:pt x="929" y="12850"/>
                    <a:pt x="929" y="12535"/>
                  </a:cubicBezTo>
                  <a:lnTo>
                    <a:pt x="929" y="8948"/>
                  </a:lnTo>
                  <a:cubicBezTo>
                    <a:pt x="929" y="8632"/>
                    <a:pt x="1161" y="8375"/>
                    <a:pt x="1447" y="8375"/>
                  </a:cubicBezTo>
                  <a:lnTo>
                    <a:pt x="1618" y="8375"/>
                  </a:lnTo>
                  <a:cubicBezTo>
                    <a:pt x="1725" y="8554"/>
                    <a:pt x="1910" y="8672"/>
                    <a:pt x="2119" y="8672"/>
                  </a:cubicBezTo>
                  <a:lnTo>
                    <a:pt x="2773" y="8672"/>
                  </a:lnTo>
                  <a:cubicBezTo>
                    <a:pt x="2982" y="8672"/>
                    <a:pt x="3167" y="8554"/>
                    <a:pt x="3274" y="8375"/>
                  </a:cubicBezTo>
                  <a:lnTo>
                    <a:pt x="19539" y="8375"/>
                  </a:lnTo>
                  <a:lnTo>
                    <a:pt x="19539" y="7349"/>
                  </a:lnTo>
                  <a:lnTo>
                    <a:pt x="3043" y="7349"/>
                  </a:lnTo>
                  <a:cubicBezTo>
                    <a:pt x="2834" y="7349"/>
                    <a:pt x="2649" y="7467"/>
                    <a:pt x="2542" y="7647"/>
                  </a:cubicBezTo>
                  <a:lnTo>
                    <a:pt x="2350" y="7647"/>
                  </a:lnTo>
                  <a:cubicBezTo>
                    <a:pt x="2242" y="7467"/>
                    <a:pt x="2058" y="7349"/>
                    <a:pt x="1849" y="7349"/>
                  </a:cubicBezTo>
                  <a:lnTo>
                    <a:pt x="1447" y="7349"/>
                  </a:lnTo>
                  <a:close/>
                  <a:moveTo>
                    <a:pt x="3264" y="9173"/>
                  </a:moveTo>
                  <a:lnTo>
                    <a:pt x="3264" y="9590"/>
                  </a:lnTo>
                  <a:lnTo>
                    <a:pt x="19087" y="9590"/>
                  </a:lnTo>
                  <a:cubicBezTo>
                    <a:pt x="19138" y="9444"/>
                    <a:pt x="19198" y="9305"/>
                    <a:pt x="19267" y="9173"/>
                  </a:cubicBezTo>
                  <a:lnTo>
                    <a:pt x="3264" y="9173"/>
                  </a:lnTo>
                  <a:close/>
                  <a:moveTo>
                    <a:pt x="3264" y="10534"/>
                  </a:moveTo>
                  <a:lnTo>
                    <a:pt x="3264" y="10951"/>
                  </a:lnTo>
                  <a:lnTo>
                    <a:pt x="18908" y="10951"/>
                  </a:lnTo>
                  <a:cubicBezTo>
                    <a:pt x="18902" y="10872"/>
                    <a:pt x="18899" y="10791"/>
                    <a:pt x="18899" y="10711"/>
                  </a:cubicBezTo>
                  <a:cubicBezTo>
                    <a:pt x="18899" y="10651"/>
                    <a:pt x="18901" y="10593"/>
                    <a:pt x="18904" y="10534"/>
                  </a:cubicBezTo>
                  <a:lnTo>
                    <a:pt x="3264" y="10534"/>
                  </a:lnTo>
                  <a:close/>
                  <a:moveTo>
                    <a:pt x="3264" y="11896"/>
                  </a:moveTo>
                  <a:lnTo>
                    <a:pt x="3264" y="12313"/>
                  </a:lnTo>
                  <a:lnTo>
                    <a:pt x="19301" y="12313"/>
                  </a:lnTo>
                  <a:cubicBezTo>
                    <a:pt x="19227" y="12182"/>
                    <a:pt x="19163" y="12043"/>
                    <a:pt x="19109" y="11896"/>
                  </a:cubicBezTo>
                  <a:lnTo>
                    <a:pt x="3264" y="11896"/>
                  </a:lnTo>
                  <a:close/>
                  <a:moveTo>
                    <a:pt x="4969" y="14817"/>
                  </a:moveTo>
                  <a:cubicBezTo>
                    <a:pt x="3275" y="14817"/>
                    <a:pt x="1896" y="16339"/>
                    <a:pt x="1896" y="18208"/>
                  </a:cubicBezTo>
                  <a:cubicBezTo>
                    <a:pt x="1896" y="20078"/>
                    <a:pt x="3275" y="21600"/>
                    <a:pt x="4969" y="21600"/>
                  </a:cubicBezTo>
                  <a:lnTo>
                    <a:pt x="21600" y="21600"/>
                  </a:lnTo>
                  <a:lnTo>
                    <a:pt x="21600" y="20574"/>
                  </a:lnTo>
                  <a:lnTo>
                    <a:pt x="4969" y="20574"/>
                  </a:lnTo>
                  <a:cubicBezTo>
                    <a:pt x="3788" y="20574"/>
                    <a:pt x="2827" y="19513"/>
                    <a:pt x="2827" y="18208"/>
                  </a:cubicBezTo>
                  <a:cubicBezTo>
                    <a:pt x="2827" y="16904"/>
                    <a:pt x="3788" y="15843"/>
                    <a:pt x="4969" y="15843"/>
                  </a:cubicBezTo>
                  <a:lnTo>
                    <a:pt x="21600" y="15843"/>
                  </a:lnTo>
                  <a:lnTo>
                    <a:pt x="21600" y="14817"/>
                  </a:lnTo>
                  <a:lnTo>
                    <a:pt x="4969" y="14817"/>
                  </a:lnTo>
                  <a:close/>
                  <a:moveTo>
                    <a:pt x="4969" y="16669"/>
                  </a:moveTo>
                  <a:lnTo>
                    <a:pt x="4969" y="17086"/>
                  </a:lnTo>
                  <a:lnTo>
                    <a:pt x="20792" y="17086"/>
                  </a:lnTo>
                  <a:cubicBezTo>
                    <a:pt x="20843" y="16940"/>
                    <a:pt x="20903" y="16800"/>
                    <a:pt x="20972" y="16669"/>
                  </a:cubicBezTo>
                  <a:lnTo>
                    <a:pt x="4969" y="16669"/>
                  </a:lnTo>
                  <a:close/>
                  <a:moveTo>
                    <a:pt x="4969" y="18030"/>
                  </a:moveTo>
                  <a:lnTo>
                    <a:pt x="4969" y="18447"/>
                  </a:lnTo>
                  <a:lnTo>
                    <a:pt x="20613" y="18447"/>
                  </a:lnTo>
                  <a:cubicBezTo>
                    <a:pt x="20608" y="18368"/>
                    <a:pt x="20605" y="18289"/>
                    <a:pt x="20605" y="18208"/>
                  </a:cubicBezTo>
                  <a:cubicBezTo>
                    <a:pt x="20605" y="18149"/>
                    <a:pt x="20607" y="18089"/>
                    <a:pt x="20610" y="18030"/>
                  </a:cubicBezTo>
                  <a:lnTo>
                    <a:pt x="4969" y="18030"/>
                  </a:lnTo>
                  <a:close/>
                  <a:moveTo>
                    <a:pt x="4969" y="19392"/>
                  </a:moveTo>
                  <a:lnTo>
                    <a:pt x="4969" y="19809"/>
                  </a:lnTo>
                  <a:lnTo>
                    <a:pt x="21006" y="19809"/>
                  </a:lnTo>
                  <a:cubicBezTo>
                    <a:pt x="20933" y="19678"/>
                    <a:pt x="20869" y="19539"/>
                    <a:pt x="20814" y="19392"/>
                  </a:cubicBezTo>
                  <a:lnTo>
                    <a:pt x="4969" y="19392"/>
                  </a:lnTo>
                  <a:close/>
                </a:path>
              </a:pathLst>
            </a:custGeom>
            <a:solidFill>
              <a:schemeClr val="accent1">
                <a:lumOff val="-13575"/>
              </a:schemeClr>
            </a:solidFill>
            <a:ln w="12700" cap="flat">
              <a:noFill/>
              <a:miter lim="400000"/>
            </a:ln>
            <a:effectLst/>
          </p:spPr>
          <p:txBody>
            <a:bodyPr wrap="square" lIns="35718" tIns="35718" rIns="35718" bIns="35718"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547"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6" name="Glühbirne">
              <a:extLst>
                <a:ext uri="{FF2B5EF4-FFF2-40B4-BE49-F238E27FC236}">
                  <a16:creationId xmlns:a16="http://schemas.microsoft.com/office/drawing/2014/main" id="{F061265A-5C59-A011-1195-D932CD4C1022}"/>
                </a:ext>
              </a:extLst>
            </p:cNvPr>
            <p:cNvSpPr/>
            <p:nvPr/>
          </p:nvSpPr>
          <p:spPr>
            <a:xfrm>
              <a:off x="0" y="0"/>
              <a:ext cx="767881" cy="13314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chemeClr val="accent1">
                <a:lumOff val="-13575"/>
              </a:schemeClr>
            </a:solidFill>
            <a:ln w="12700" cap="flat">
              <a:noFill/>
              <a:miter lim="400000"/>
            </a:ln>
            <a:effectLst/>
          </p:spPr>
          <p:txBody>
            <a:bodyPr wrap="square" lIns="35718" tIns="35718" rIns="35718" bIns="35718"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547" b="0" i="0" u="none" strike="noStrike" kern="0" cap="none" spc="0" normalizeH="0" baseline="0" noProof="0">
                <a:ln>
                  <a:noFill/>
                </a:ln>
                <a:solidFill>
                  <a:srgbClr val="FFFFFF"/>
                </a:solidFill>
                <a:effectLst/>
                <a:uLnTx/>
                <a:uFillTx/>
                <a:latin typeface="Helvetica Neue Medium"/>
                <a:sym typeface="Helvetica Neue Medium"/>
              </a:endParaRPr>
            </a:p>
          </p:txBody>
        </p:sp>
      </p:grpSp>
      <p:grpSp>
        <p:nvGrpSpPr>
          <p:cNvPr id="7" name="Group 2">
            <a:extLst>
              <a:ext uri="{FF2B5EF4-FFF2-40B4-BE49-F238E27FC236}">
                <a16:creationId xmlns:a16="http://schemas.microsoft.com/office/drawing/2014/main" id="{77BDE224-5A5C-8B06-5051-111737D14928}"/>
              </a:ext>
            </a:extLst>
          </p:cNvPr>
          <p:cNvGrpSpPr/>
          <p:nvPr/>
        </p:nvGrpSpPr>
        <p:grpSpPr>
          <a:xfrm>
            <a:off x="3758099" y="2023864"/>
            <a:ext cx="1301485" cy="1489366"/>
            <a:chOff x="2709720" y="2149665"/>
            <a:chExt cx="1301485" cy="1489366"/>
          </a:xfrm>
        </p:grpSpPr>
        <p:sp>
          <p:nvSpPr>
            <p:cNvPr id="8" name="Grundlagenforschung…">
              <a:extLst>
                <a:ext uri="{FF2B5EF4-FFF2-40B4-BE49-F238E27FC236}">
                  <a16:creationId xmlns:a16="http://schemas.microsoft.com/office/drawing/2014/main" id="{6FECBB29-8072-765B-B7AB-CBABD7A23B76}"/>
                </a:ext>
              </a:extLst>
            </p:cNvPr>
            <p:cNvSpPr/>
            <p:nvPr/>
          </p:nvSpPr>
          <p:spPr>
            <a:xfrm>
              <a:off x="3118262" y="2149665"/>
              <a:ext cx="892943" cy="892943"/>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numCol="1"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endParaRPr kumimoji="0" sz="1687" b="1" i="0" u="none" strike="noStrike" kern="0" cap="none" spc="0" normalizeH="0" baseline="0" noProof="0" dirty="0">
                <a:ln>
                  <a:noFill/>
                </a:ln>
                <a:solidFill>
                  <a:srgbClr val="000000"/>
                </a:solidFill>
                <a:effectLst/>
                <a:uLnTx/>
                <a:uFillTx/>
                <a:latin typeface="Helvetica Neue"/>
                <a:sym typeface="Helvetica Neue"/>
              </a:endParaRPr>
            </a:p>
          </p:txBody>
        </p:sp>
        <p:sp>
          <p:nvSpPr>
            <p:cNvPr id="9" name="Suchen">
              <a:extLst>
                <a:ext uri="{FF2B5EF4-FFF2-40B4-BE49-F238E27FC236}">
                  <a16:creationId xmlns:a16="http://schemas.microsoft.com/office/drawing/2014/main" id="{6083C82C-8B05-8F87-BCD5-2C6F331C3E2D}"/>
                </a:ext>
              </a:extLst>
            </p:cNvPr>
            <p:cNvSpPr/>
            <p:nvPr/>
          </p:nvSpPr>
          <p:spPr>
            <a:xfrm>
              <a:off x="2709720" y="2681365"/>
              <a:ext cx="817085" cy="957666"/>
            </a:xfrm>
            <a:custGeom>
              <a:avLst/>
              <a:gdLst/>
              <a:ahLst/>
              <a:cxnLst>
                <a:cxn ang="0">
                  <a:pos x="wd2" y="hd2"/>
                </a:cxn>
                <a:cxn ang="5400000">
                  <a:pos x="wd2" y="hd2"/>
                </a:cxn>
                <a:cxn ang="10800000">
                  <a:pos x="wd2" y="hd2"/>
                </a:cxn>
                <a:cxn ang="16200000">
                  <a:pos x="wd2" y="hd2"/>
                </a:cxn>
              </a:cxnLst>
              <a:rect l="0" t="0" r="r" b="b"/>
              <a:pathLst>
                <a:path w="20400" h="21502"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chemeClr val="accent1">
                <a:lumOff val="-13575"/>
              </a:schemeClr>
            </a:solidFill>
            <a:ln w="12700" cap="flat">
              <a:noFill/>
              <a:miter lim="400000"/>
            </a:ln>
            <a:effectLst/>
          </p:spPr>
          <p:txBody>
            <a:bodyPr wrap="square" lIns="35718" tIns="35718" rIns="35718" bIns="35718"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547" b="0" i="0" u="none" strike="noStrike" kern="0" cap="none" spc="0" normalizeH="0" baseline="0" noProof="0" dirty="0">
                <a:ln>
                  <a:noFill/>
                </a:ln>
                <a:solidFill>
                  <a:srgbClr val="FFFFFF"/>
                </a:solidFill>
                <a:effectLst/>
                <a:uLnTx/>
                <a:uFillTx/>
                <a:latin typeface="Helvetica Neue Medium"/>
                <a:sym typeface="Helvetica Neue Medium"/>
              </a:endParaRPr>
            </a:p>
          </p:txBody>
        </p:sp>
      </p:grpSp>
      <p:grpSp>
        <p:nvGrpSpPr>
          <p:cNvPr id="10" name="Gruppieren">
            <a:extLst>
              <a:ext uri="{FF2B5EF4-FFF2-40B4-BE49-F238E27FC236}">
                <a16:creationId xmlns:a16="http://schemas.microsoft.com/office/drawing/2014/main" id="{3E5BCF35-CF70-2C36-5F03-2FD5F51616CE}"/>
              </a:ext>
            </a:extLst>
          </p:cNvPr>
          <p:cNvGrpSpPr/>
          <p:nvPr/>
        </p:nvGrpSpPr>
        <p:grpSpPr>
          <a:xfrm>
            <a:off x="6765540" y="2494359"/>
            <a:ext cx="1554227" cy="1151260"/>
            <a:chOff x="-1" y="0"/>
            <a:chExt cx="2210520" cy="1637395"/>
          </a:xfrm>
        </p:grpSpPr>
        <p:sp>
          <p:nvSpPr>
            <p:cNvPr id="11" name="Zahnrad">
              <a:extLst>
                <a:ext uri="{FF2B5EF4-FFF2-40B4-BE49-F238E27FC236}">
                  <a16:creationId xmlns:a16="http://schemas.microsoft.com/office/drawing/2014/main" id="{CFEB5C2A-FEBB-F7DA-4F55-F2BB18EAD1C6}"/>
                </a:ext>
              </a:extLst>
            </p:cNvPr>
            <p:cNvSpPr/>
            <p:nvPr/>
          </p:nvSpPr>
          <p:spPr>
            <a:xfrm>
              <a:off x="-1" y="0"/>
              <a:ext cx="1269878" cy="1270124"/>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chemeClr val="accent1">
                <a:lumOff val="-13575"/>
              </a:schemeClr>
            </a:solidFill>
            <a:ln w="12700" cap="flat">
              <a:noFill/>
              <a:miter lim="400000"/>
            </a:ln>
            <a:effectLst/>
          </p:spPr>
          <p:txBody>
            <a:bodyPr wrap="square" lIns="35718" tIns="35718" rIns="35718" bIns="35718"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7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Zahnrad">
              <a:extLst>
                <a:ext uri="{FF2B5EF4-FFF2-40B4-BE49-F238E27FC236}">
                  <a16:creationId xmlns:a16="http://schemas.microsoft.com/office/drawing/2014/main" id="{FA99EC4B-6016-0983-5D13-F56CE5938112}"/>
                </a:ext>
              </a:extLst>
            </p:cNvPr>
            <p:cNvSpPr/>
            <p:nvPr/>
          </p:nvSpPr>
          <p:spPr>
            <a:xfrm rot="15316452">
              <a:off x="1171742" y="598618"/>
              <a:ext cx="1038676" cy="1038878"/>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chemeClr val="accent1">
                <a:lumOff val="-13575"/>
              </a:schemeClr>
            </a:solidFill>
            <a:ln w="12700" cap="flat">
              <a:noFill/>
              <a:miter lim="400000"/>
            </a:ln>
            <a:effectLst/>
          </p:spPr>
          <p:txBody>
            <a:bodyPr wrap="square" lIns="35718" tIns="35718" rIns="35718" bIns="35718"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700" b="0" i="0" u="none" strike="noStrike" kern="0" cap="none" spc="0" normalizeH="0" baseline="0" noProof="0">
                <a:ln>
                  <a:noFill/>
                </a:ln>
                <a:solidFill>
                  <a:srgbClr val="FFFFFF"/>
                </a:solidFill>
                <a:effectLst/>
                <a:uLnTx/>
                <a:uFillTx/>
                <a:latin typeface="Helvetica Neue Medium"/>
                <a:sym typeface="Helvetica Neue Medium"/>
              </a:endParaRPr>
            </a:p>
          </p:txBody>
        </p:sp>
      </p:grpSp>
      <p:sp>
        <p:nvSpPr>
          <p:cNvPr id="13" name="TextBox 12">
            <a:extLst>
              <a:ext uri="{FF2B5EF4-FFF2-40B4-BE49-F238E27FC236}">
                <a16:creationId xmlns:a16="http://schemas.microsoft.com/office/drawing/2014/main" id="{1B39A3E5-3792-7AE8-2D2B-B18744269FD3}"/>
              </a:ext>
            </a:extLst>
          </p:cNvPr>
          <p:cNvSpPr txBox="1"/>
          <p:nvPr/>
        </p:nvSpPr>
        <p:spPr>
          <a:xfrm>
            <a:off x="2704219" y="1562570"/>
            <a:ext cx="321371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lt-LT" sz="20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rPr>
              <a:t>Fundamentiniai tyrimai</a:t>
            </a:r>
            <a:endParaRPr kumimoji="0" lang="en-US" sz="20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lt-LT" sz="16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rPr>
              <a:t>Ties žmogaus suvokimo riba...</a:t>
            </a:r>
            <a:endParaRPr kumimoji="0" lang="en-GB" sz="16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endParaRPr>
          </a:p>
        </p:txBody>
      </p:sp>
      <p:sp>
        <p:nvSpPr>
          <p:cNvPr id="14" name="TextBox 13">
            <a:extLst>
              <a:ext uri="{FF2B5EF4-FFF2-40B4-BE49-F238E27FC236}">
                <a16:creationId xmlns:a16="http://schemas.microsoft.com/office/drawing/2014/main" id="{4454E51E-865E-104B-C284-D4FCF6F53B76}"/>
              </a:ext>
            </a:extLst>
          </p:cNvPr>
          <p:cNvSpPr txBox="1"/>
          <p:nvPr/>
        </p:nvSpPr>
        <p:spPr>
          <a:xfrm>
            <a:off x="2704219" y="4047604"/>
            <a:ext cx="321371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lt-LT" sz="20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rPr>
              <a:t>Bendradarbiavimas</a:t>
            </a:r>
            <a:endParaRPr kumimoji="0" lang="en-US" sz="20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lt-LT" sz="16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rPr>
              <a:t>Dėl žmonijos gerovės</a:t>
            </a:r>
            <a:endParaRPr kumimoji="0" lang="en-GB" sz="16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endParaRPr>
          </a:p>
        </p:txBody>
      </p:sp>
      <p:pic>
        <p:nvPicPr>
          <p:cNvPr id="15" name="Picture 15">
            <a:extLst>
              <a:ext uri="{FF2B5EF4-FFF2-40B4-BE49-F238E27FC236}">
                <a16:creationId xmlns:a16="http://schemas.microsoft.com/office/drawing/2014/main" id="{98EBBEAD-5370-2455-4046-504F69CD77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141" y="5125236"/>
            <a:ext cx="925026" cy="89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21">
            <a:extLst>
              <a:ext uri="{FF2B5EF4-FFF2-40B4-BE49-F238E27FC236}">
                <a16:creationId xmlns:a16="http://schemas.microsoft.com/office/drawing/2014/main" id="{D4E435AB-AB37-4EBE-65C6-36E322F9998D}"/>
              </a:ext>
            </a:extLst>
          </p:cNvPr>
          <p:cNvGrpSpPr/>
          <p:nvPr/>
        </p:nvGrpSpPr>
        <p:grpSpPr>
          <a:xfrm>
            <a:off x="2857530" y="4928013"/>
            <a:ext cx="2907093" cy="886676"/>
            <a:chOff x="6469476" y="5820466"/>
            <a:chExt cx="2907093" cy="886676"/>
          </a:xfrm>
        </p:grpSpPr>
        <p:pic>
          <p:nvPicPr>
            <p:cNvPr id="17" name="Picture 18">
              <a:extLst>
                <a:ext uri="{FF2B5EF4-FFF2-40B4-BE49-F238E27FC236}">
                  <a16:creationId xmlns:a16="http://schemas.microsoft.com/office/drawing/2014/main" id="{87218BEF-6D74-EA54-C388-21EDAAD561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470" y="5820466"/>
              <a:ext cx="925026" cy="886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9">
              <a:extLst>
                <a:ext uri="{FF2B5EF4-FFF2-40B4-BE49-F238E27FC236}">
                  <a16:creationId xmlns:a16="http://schemas.microsoft.com/office/drawing/2014/main" id="{844A1E65-CDCD-442B-03E1-4D53C0EFDA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7656" y="5824070"/>
              <a:ext cx="928913" cy="88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0">
              <a:extLst>
                <a:ext uri="{FF2B5EF4-FFF2-40B4-BE49-F238E27FC236}">
                  <a16:creationId xmlns:a16="http://schemas.microsoft.com/office/drawing/2014/main" id="{C4D222CE-C75F-E8C8-E24C-0913154B89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9476" y="5820466"/>
              <a:ext cx="925026" cy="88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24">
            <a:extLst>
              <a:ext uri="{FF2B5EF4-FFF2-40B4-BE49-F238E27FC236}">
                <a16:creationId xmlns:a16="http://schemas.microsoft.com/office/drawing/2014/main" id="{C0BFC9B2-C880-7A41-404E-6581CEC0CAA5}"/>
              </a:ext>
            </a:extLst>
          </p:cNvPr>
          <p:cNvGrpSpPr/>
          <p:nvPr/>
        </p:nvGrpSpPr>
        <p:grpSpPr>
          <a:xfrm>
            <a:off x="6588567" y="2593862"/>
            <a:ext cx="1908174" cy="897489"/>
            <a:chOff x="8307868" y="2528203"/>
            <a:chExt cx="1908174" cy="897489"/>
          </a:xfrm>
        </p:grpSpPr>
        <p:pic>
          <p:nvPicPr>
            <p:cNvPr id="21" name="Picture 22">
              <a:extLst>
                <a:ext uri="{FF2B5EF4-FFF2-40B4-BE49-F238E27FC236}">
                  <a16:creationId xmlns:a16="http://schemas.microsoft.com/office/drawing/2014/main" id="{AFEEBBBA-6392-4771-54F7-8412E8119D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7868" y="2528203"/>
              <a:ext cx="925026" cy="89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3">
              <a:extLst>
                <a:ext uri="{FF2B5EF4-FFF2-40B4-BE49-F238E27FC236}">
                  <a16:creationId xmlns:a16="http://schemas.microsoft.com/office/drawing/2014/main" id="{5A46A2AF-624A-5003-0AF2-D992C1121F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98789" y="2531807"/>
              <a:ext cx="917253" cy="89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TextBox 22">
            <a:extLst>
              <a:ext uri="{FF2B5EF4-FFF2-40B4-BE49-F238E27FC236}">
                <a16:creationId xmlns:a16="http://schemas.microsoft.com/office/drawing/2014/main" id="{A4E56CE2-713B-8289-0ECC-976417C67E5A}"/>
              </a:ext>
            </a:extLst>
          </p:cNvPr>
          <p:cNvSpPr txBox="1"/>
          <p:nvPr/>
        </p:nvSpPr>
        <p:spPr>
          <a:xfrm>
            <a:off x="6086560" y="1602658"/>
            <a:ext cx="298585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lt-LT" sz="20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rPr>
              <a:t>Šiuolaikinės technologijos</a:t>
            </a:r>
            <a:endParaRPr kumimoji="0" lang="en-US" sz="20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lt-LT" sz="16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rPr>
              <a:t>Fundamentiniams tyrimams</a:t>
            </a:r>
            <a:endParaRPr kumimoji="0" lang="en-GB" sz="16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endParaRPr>
          </a:p>
        </p:txBody>
      </p:sp>
      <p:sp>
        <p:nvSpPr>
          <p:cNvPr id="24" name="TextBox 23">
            <a:extLst>
              <a:ext uri="{FF2B5EF4-FFF2-40B4-BE49-F238E27FC236}">
                <a16:creationId xmlns:a16="http://schemas.microsoft.com/office/drawing/2014/main" id="{1C21F777-0D9A-4E7E-434F-17843A470014}"/>
              </a:ext>
            </a:extLst>
          </p:cNvPr>
          <p:cNvSpPr txBox="1"/>
          <p:nvPr/>
        </p:nvSpPr>
        <p:spPr>
          <a:xfrm>
            <a:off x="6015576" y="4129573"/>
            <a:ext cx="298585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lt-LT" sz="20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rPr>
              <a:t>Švietimas ir įkvėpimas</a:t>
            </a:r>
            <a:endParaRPr kumimoji="0" lang="en-US" sz="20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lt-LT" sz="1600" b="0" i="0" u="none" strike="noStrike" kern="1200" cap="none" spc="0" normalizeH="0" baseline="0" noProof="0" dirty="0" err="1">
                <a:ln>
                  <a:noFill/>
                </a:ln>
                <a:solidFill>
                  <a:srgbClr val="000000"/>
                </a:solidFill>
                <a:effectLst/>
                <a:uLnTx/>
                <a:uFillTx/>
                <a:latin typeface="Optima" panose="020B0604020202020204"/>
                <a:ea typeface="Helvetica Neue"/>
                <a:cs typeface="Helvetica Neue"/>
                <a:sym typeface="Helvetica Neue"/>
              </a:rPr>
              <a:t>Ruošian</a:t>
            </a:r>
            <a:r>
              <a:rPr lang="lt-LT" sz="1600" dirty="0">
                <a:solidFill>
                  <a:srgbClr val="000000"/>
                </a:solidFill>
                <a:latin typeface="Optima" panose="020B0604020202020204"/>
                <a:ea typeface="Helvetica Neue"/>
                <a:cs typeface="Helvetica Neue"/>
                <a:sym typeface="Helvetica Neue"/>
              </a:rPr>
              <a:t>t ateities mokslininkus</a:t>
            </a:r>
            <a:endParaRPr kumimoji="0" lang="en-GB" sz="1600" b="0" i="0" u="none" strike="noStrike" kern="1200" cap="none" spc="0" normalizeH="0" baseline="0" noProof="0" dirty="0">
              <a:ln>
                <a:noFill/>
              </a:ln>
              <a:solidFill>
                <a:srgbClr val="000000"/>
              </a:solidFill>
              <a:effectLst/>
              <a:uLnTx/>
              <a:uFillTx/>
              <a:latin typeface="Optima" panose="020B0604020202020204"/>
              <a:ea typeface="Helvetica Neue"/>
              <a:cs typeface="Helvetica Neue"/>
              <a:sym typeface="Helvetica Neue"/>
            </a:endParaRPr>
          </a:p>
        </p:txBody>
      </p:sp>
    </p:spTree>
    <p:extLst>
      <p:ext uri="{BB962C8B-B14F-4D97-AF65-F5344CB8AC3E}">
        <p14:creationId xmlns:p14="http://schemas.microsoft.com/office/powerpoint/2010/main" val="399438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5C7F939-3B21-6241-8B36-293967A78037}"/>
              </a:ext>
            </a:extLst>
          </p:cNvPr>
          <p:cNvSpPr>
            <a:spLocks noGrp="1"/>
          </p:cNvSpPr>
          <p:nvPr>
            <p:ph type="title"/>
          </p:nvPr>
        </p:nvSpPr>
        <p:spPr>
          <a:xfrm>
            <a:off x="995092" y="360147"/>
            <a:ext cx="7504814" cy="1325563"/>
          </a:xfrm>
        </p:spPr>
        <p:txBody>
          <a:bodyPr/>
          <a:lstStyle/>
          <a:p>
            <a:r>
              <a:rPr lang="lt-LT" dirty="0"/>
              <a:t>Ką   siekiama sužinoti </a:t>
            </a:r>
            <a:r>
              <a:rPr lang="lt-LT" dirty="0" err="1"/>
              <a:t>CERN`e</a:t>
            </a:r>
            <a:r>
              <a:rPr lang="lt-LT" dirty="0"/>
              <a:t>?</a:t>
            </a:r>
          </a:p>
        </p:txBody>
      </p:sp>
      <p:sp>
        <p:nvSpPr>
          <p:cNvPr id="5" name="Frühes Universum">
            <a:extLst>
              <a:ext uri="{FF2B5EF4-FFF2-40B4-BE49-F238E27FC236}">
                <a16:creationId xmlns:a16="http://schemas.microsoft.com/office/drawing/2014/main" id="{924E6445-5032-0B19-03D7-776BCD2104D1}"/>
              </a:ext>
            </a:extLst>
          </p:cNvPr>
          <p:cNvSpPr txBox="1"/>
          <p:nvPr/>
        </p:nvSpPr>
        <p:spPr>
          <a:xfrm>
            <a:off x="1738695" y="2891609"/>
            <a:ext cx="2623632" cy="358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defRPr sz="3000" b="0"/>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lt-LT" sz="2109" b="0" i="0" u="none" strike="noStrike" kern="0" cap="none" spc="0" normalizeH="0" baseline="0" noProof="0" dirty="0">
                <a:ln>
                  <a:noFill/>
                </a:ln>
                <a:solidFill>
                  <a:srgbClr val="000000"/>
                </a:solidFill>
                <a:effectLst/>
                <a:uLnTx/>
                <a:uFillTx/>
                <a:latin typeface="Helvetica Neue"/>
                <a:sym typeface="Helvetica Neue"/>
              </a:rPr>
              <a:t>Visatos pradžia</a:t>
            </a:r>
            <a:endParaRPr kumimoji="0" sz="2109" b="0" i="0" u="none" strike="noStrike" kern="0" cap="none" spc="0" normalizeH="0" baseline="0" noProof="0" dirty="0">
              <a:ln>
                <a:noFill/>
              </a:ln>
              <a:solidFill>
                <a:srgbClr val="000000"/>
              </a:solidFill>
              <a:effectLst/>
              <a:uLnTx/>
              <a:uFillTx/>
              <a:latin typeface="Helvetica Neue"/>
              <a:sym typeface="Helvetica Neue"/>
            </a:endParaRPr>
          </a:p>
        </p:txBody>
      </p:sp>
      <p:sp>
        <p:nvSpPr>
          <p:cNvPr id="6" name="Anti-Materie">
            <a:extLst>
              <a:ext uri="{FF2B5EF4-FFF2-40B4-BE49-F238E27FC236}">
                <a16:creationId xmlns:a16="http://schemas.microsoft.com/office/drawing/2014/main" id="{CACBAB42-FD3F-C697-779A-4128EB197048}"/>
              </a:ext>
            </a:extLst>
          </p:cNvPr>
          <p:cNvSpPr txBox="1"/>
          <p:nvPr/>
        </p:nvSpPr>
        <p:spPr>
          <a:xfrm>
            <a:off x="4671744" y="2844993"/>
            <a:ext cx="2752889" cy="451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defRPr sz="3000" b="0"/>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lt-LT" sz="2109" b="0" i="0" u="none" strike="noStrike" kern="0" cap="none" spc="0" normalizeH="0" baseline="0" noProof="0" dirty="0" err="1">
                <a:ln>
                  <a:noFill/>
                </a:ln>
                <a:solidFill>
                  <a:srgbClr val="000000"/>
                </a:solidFill>
                <a:effectLst/>
                <a:uLnTx/>
                <a:uFillTx/>
                <a:latin typeface="Helvetica Neue"/>
                <a:sym typeface="Helvetica Neue"/>
              </a:rPr>
              <a:t>Anti</a:t>
            </a:r>
            <a:r>
              <a:rPr lang="lt-LT" sz="2109" kern="0" dirty="0">
                <a:solidFill>
                  <a:srgbClr val="000000"/>
                </a:solidFill>
                <a:latin typeface="Helvetica Neue"/>
                <a:sym typeface="Helvetica Neue"/>
              </a:rPr>
              <a:t>medžiaga</a:t>
            </a:r>
            <a:endParaRPr kumimoji="0" sz="2109" b="0" i="0" u="none" strike="noStrike" kern="0" cap="none" spc="0" normalizeH="0" baseline="0" noProof="0" dirty="0">
              <a:ln>
                <a:noFill/>
              </a:ln>
              <a:solidFill>
                <a:srgbClr val="000000"/>
              </a:solidFill>
              <a:effectLst/>
              <a:uLnTx/>
              <a:uFillTx/>
              <a:latin typeface="Helvetica Neue"/>
              <a:sym typeface="Helvetica Neue"/>
            </a:endParaRPr>
          </a:p>
        </p:txBody>
      </p:sp>
      <p:pic>
        <p:nvPicPr>
          <p:cNvPr id="7" name="201803-86_08.jpg" descr="201803-86_08.jpg">
            <a:extLst>
              <a:ext uri="{FF2B5EF4-FFF2-40B4-BE49-F238E27FC236}">
                <a16:creationId xmlns:a16="http://schemas.microsoft.com/office/drawing/2014/main" id="{49838A02-0C75-DDFA-D4C6-001E855A2A4D}"/>
              </a:ext>
            </a:extLst>
          </p:cNvPr>
          <p:cNvPicPr>
            <a:picLocks noChangeAspect="1"/>
          </p:cNvPicPr>
          <p:nvPr/>
        </p:nvPicPr>
        <p:blipFill>
          <a:blip r:embed="rId3"/>
          <a:srcRect l="9766" t="1343" r="25358" b="1345"/>
          <a:stretch>
            <a:fillRect/>
          </a:stretch>
        </p:blipFill>
        <p:spPr>
          <a:xfrm>
            <a:off x="4747499" y="3451384"/>
            <a:ext cx="2601379" cy="260131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63500">
            <a:solidFill>
              <a:schemeClr val="accent1">
                <a:lumOff val="-13575"/>
              </a:schemeClr>
            </a:solidFill>
            <a:miter lim="400000"/>
          </a:ln>
          <a:effectLst>
            <a:outerShdw blurRad="190500" dist="25400" dir="5400000" rotWithShape="0">
              <a:srgbClr val="000000">
                <a:alpha val="29803"/>
              </a:srgbClr>
            </a:outerShdw>
          </a:effectLst>
        </p:spPr>
      </p:pic>
      <p:pic>
        <p:nvPicPr>
          <p:cNvPr id="8" name="Der-Urknall-Beginn-der-Expansion-des-Universums.jpg" descr="Der-Urknall-Beginn-der-Expansion-des-Universums.jpg">
            <a:extLst>
              <a:ext uri="{FF2B5EF4-FFF2-40B4-BE49-F238E27FC236}">
                <a16:creationId xmlns:a16="http://schemas.microsoft.com/office/drawing/2014/main" id="{0E9102E6-4DA5-8E33-9604-0BF4027140BF}"/>
              </a:ext>
            </a:extLst>
          </p:cNvPr>
          <p:cNvPicPr>
            <a:picLocks noChangeAspect="1"/>
          </p:cNvPicPr>
          <p:nvPr/>
        </p:nvPicPr>
        <p:blipFill>
          <a:blip r:embed="rId4"/>
          <a:srcRect l="4532" r="30916"/>
          <a:stretch>
            <a:fillRect/>
          </a:stretch>
        </p:blipFill>
        <p:spPr>
          <a:xfrm>
            <a:off x="1749845" y="3456721"/>
            <a:ext cx="2601331" cy="2590611"/>
          </a:xfrm>
          <a:custGeom>
            <a:avLst/>
            <a:gdLst/>
            <a:ahLst/>
            <a:cxnLst>
              <a:cxn ang="0">
                <a:pos x="wd2" y="hd2"/>
              </a:cxn>
              <a:cxn ang="5400000">
                <a:pos x="wd2" y="hd2"/>
              </a:cxn>
              <a:cxn ang="10800000">
                <a:pos x="wd2" y="hd2"/>
              </a:cxn>
              <a:cxn ang="16200000">
                <a:pos x="wd2" y="hd2"/>
              </a:cxn>
            </a:cxnLst>
            <a:rect l="0" t="0" r="r" b="b"/>
            <a:pathLst>
              <a:path w="19679" h="21600" extrusionOk="0">
                <a:moveTo>
                  <a:pt x="8986" y="0"/>
                </a:moveTo>
                <a:cubicBezTo>
                  <a:pt x="6759" y="212"/>
                  <a:pt x="4585" y="1253"/>
                  <a:pt x="2881" y="3132"/>
                </a:cubicBezTo>
                <a:cubicBezTo>
                  <a:pt x="-961" y="7366"/>
                  <a:pt x="-961" y="14234"/>
                  <a:pt x="2881" y="18468"/>
                </a:cubicBezTo>
                <a:cubicBezTo>
                  <a:pt x="4595" y="20357"/>
                  <a:pt x="6784" y="21396"/>
                  <a:pt x="9024" y="21600"/>
                </a:cubicBezTo>
                <a:lnTo>
                  <a:pt x="10654" y="21600"/>
                </a:lnTo>
                <a:cubicBezTo>
                  <a:pt x="12894" y="21396"/>
                  <a:pt x="15083" y="20357"/>
                  <a:pt x="16797" y="18468"/>
                </a:cubicBezTo>
                <a:cubicBezTo>
                  <a:pt x="20639" y="14234"/>
                  <a:pt x="20639" y="7366"/>
                  <a:pt x="16797" y="3132"/>
                </a:cubicBezTo>
                <a:cubicBezTo>
                  <a:pt x="15093" y="1253"/>
                  <a:pt x="12919" y="212"/>
                  <a:pt x="10692" y="0"/>
                </a:cubicBezTo>
                <a:lnTo>
                  <a:pt x="8986" y="0"/>
                </a:lnTo>
                <a:close/>
              </a:path>
            </a:pathLst>
          </a:custGeom>
          <a:ln w="63500">
            <a:solidFill>
              <a:schemeClr val="accent1">
                <a:lumOff val="-13575"/>
              </a:schemeClr>
            </a:solidFill>
            <a:miter lim="400000"/>
          </a:ln>
          <a:effectLst>
            <a:outerShdw blurRad="190500" dist="25400" dir="5400000" rotWithShape="0">
              <a:srgbClr val="000000">
                <a:alpha val="29803"/>
              </a:srgbClr>
            </a:outerShdw>
          </a:effectLst>
        </p:spPr>
      </p:pic>
      <p:pic>
        <p:nvPicPr>
          <p:cNvPr id="9" name="Spiral-galaxy.jpg" descr="Spiral-galaxy.jpg">
            <a:extLst>
              <a:ext uri="{FF2B5EF4-FFF2-40B4-BE49-F238E27FC236}">
                <a16:creationId xmlns:a16="http://schemas.microsoft.com/office/drawing/2014/main" id="{BD1BACFA-9A32-5168-208C-4C19440B25D8}"/>
              </a:ext>
            </a:extLst>
          </p:cNvPr>
          <p:cNvPicPr>
            <a:picLocks noChangeAspect="1"/>
          </p:cNvPicPr>
          <p:nvPr/>
        </p:nvPicPr>
        <p:blipFill>
          <a:blip r:embed="rId5"/>
          <a:srcRect l="2007" t="901" r="2002" b="899"/>
          <a:stretch>
            <a:fillRect/>
          </a:stretch>
        </p:blipFill>
        <p:spPr>
          <a:xfrm>
            <a:off x="7745200" y="3429000"/>
            <a:ext cx="2645992" cy="2646085"/>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6" y="0"/>
                  <a:pt x="9838" y="0"/>
                </a:cubicBezTo>
                <a:close/>
              </a:path>
            </a:pathLst>
          </a:custGeom>
          <a:ln w="63500">
            <a:solidFill>
              <a:schemeClr val="accent1">
                <a:lumOff val="-13575"/>
              </a:schemeClr>
            </a:solidFill>
            <a:miter lim="400000"/>
          </a:ln>
          <a:effectLst>
            <a:outerShdw blurRad="190500" dist="25400" dir="5400000" rotWithShape="0">
              <a:srgbClr val="000000">
                <a:alpha val="29803"/>
              </a:srgbClr>
            </a:outerShdw>
          </a:effectLst>
        </p:spPr>
      </p:pic>
      <p:sp>
        <p:nvSpPr>
          <p:cNvPr id="10" name="Dunkle Materie">
            <a:extLst>
              <a:ext uri="{FF2B5EF4-FFF2-40B4-BE49-F238E27FC236}">
                <a16:creationId xmlns:a16="http://schemas.microsoft.com/office/drawing/2014/main" id="{4541B6AA-B329-D5DD-AB7F-A99296A5E8B8}"/>
              </a:ext>
            </a:extLst>
          </p:cNvPr>
          <p:cNvSpPr txBox="1"/>
          <p:nvPr/>
        </p:nvSpPr>
        <p:spPr>
          <a:xfrm>
            <a:off x="7691751" y="2844993"/>
            <a:ext cx="2752889" cy="451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defRPr sz="3000" b="0"/>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lt-LT" sz="2109" b="0" i="0" u="none" strike="noStrike" kern="0" cap="none" spc="0" normalizeH="0" baseline="0" noProof="0" dirty="0">
                <a:ln>
                  <a:noFill/>
                </a:ln>
                <a:solidFill>
                  <a:srgbClr val="000000"/>
                </a:solidFill>
                <a:effectLst/>
                <a:uLnTx/>
                <a:uFillTx/>
                <a:latin typeface="Helvetica Neue"/>
                <a:sym typeface="Helvetica Neue"/>
              </a:rPr>
              <a:t>Tamsioji materija</a:t>
            </a:r>
            <a:endParaRPr kumimoji="0" sz="2109" b="0" i="0" u="none" strike="noStrike" kern="0" cap="none" spc="0" normalizeH="0" baseline="0" noProof="0" dirty="0">
              <a:ln>
                <a:noFill/>
              </a:ln>
              <a:solidFill>
                <a:srgbClr val="000000"/>
              </a:solidFill>
              <a:effectLst/>
              <a:uLnTx/>
              <a:uFillTx/>
              <a:latin typeface="Helvetica Neue"/>
              <a:sym typeface="Helvetica Neue"/>
            </a:endParaRPr>
          </a:p>
        </p:txBody>
      </p:sp>
      <p:sp>
        <p:nvSpPr>
          <p:cNvPr id="13" name="Suchen">
            <a:extLst>
              <a:ext uri="{FF2B5EF4-FFF2-40B4-BE49-F238E27FC236}">
                <a16:creationId xmlns:a16="http://schemas.microsoft.com/office/drawing/2014/main" id="{039FFB6E-2E9C-4CE0-901B-54CDFB64095A}"/>
              </a:ext>
            </a:extLst>
          </p:cNvPr>
          <p:cNvSpPr/>
          <p:nvPr/>
        </p:nvSpPr>
        <p:spPr>
          <a:xfrm rot="9767314">
            <a:off x="362750" y="-90179"/>
            <a:ext cx="1537214" cy="1801695"/>
          </a:xfrm>
          <a:custGeom>
            <a:avLst/>
            <a:gdLst/>
            <a:ahLst/>
            <a:cxnLst>
              <a:cxn ang="0">
                <a:pos x="wd2" y="hd2"/>
              </a:cxn>
              <a:cxn ang="5400000">
                <a:pos x="wd2" y="hd2"/>
              </a:cxn>
              <a:cxn ang="10800000">
                <a:pos x="wd2" y="hd2"/>
              </a:cxn>
              <a:cxn ang="16200000">
                <a:pos x="wd2" y="hd2"/>
              </a:cxn>
            </a:cxnLst>
            <a:rect l="0" t="0" r="r" b="b"/>
            <a:pathLst>
              <a:path w="20400" h="21502"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chemeClr val="accent1">
              <a:lumOff val="-13575"/>
            </a:schemeClr>
          </a:solidFill>
          <a:ln w="12700">
            <a:miter lim="400000"/>
          </a:ln>
        </p:spPr>
        <p:txBody>
          <a:bodyPr lIns="35718" tIns="35718" rIns="35718" bIns="35718" anchor="ctr"/>
          <a:lstStyle/>
          <a:p>
            <a:pPr marL="0" marR="0" lvl="0" indent="0" algn="ctr" defTabSz="410751" rtl="0"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1547"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236186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3E097F1-13DF-976F-34E8-4241BDBF5776}"/>
              </a:ext>
            </a:extLst>
          </p:cNvPr>
          <p:cNvSpPr>
            <a:spLocks noGrp="1"/>
          </p:cNvSpPr>
          <p:nvPr>
            <p:ph type="title"/>
          </p:nvPr>
        </p:nvSpPr>
        <p:spPr>
          <a:xfrm>
            <a:off x="1083235" y="78254"/>
            <a:ext cx="7504814" cy="1325563"/>
          </a:xfrm>
        </p:spPr>
        <p:txBody>
          <a:bodyPr/>
          <a:lstStyle/>
          <a:p>
            <a:r>
              <a:rPr lang="lt-LT" dirty="0"/>
              <a:t>Kaip atrodo laboratorija?</a:t>
            </a:r>
          </a:p>
        </p:txBody>
      </p:sp>
      <p:pic>
        <p:nvPicPr>
          <p:cNvPr id="4" name="CERN_Lab">
            <a:hlinkClick r:id="" action="ppaction://media"/>
            <a:extLst>
              <a:ext uri="{FF2B5EF4-FFF2-40B4-BE49-F238E27FC236}">
                <a16:creationId xmlns:a16="http://schemas.microsoft.com/office/drawing/2014/main" id="{6A67B85C-3CCE-CFD1-6A9C-DF3BB0F852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7247" y="1320239"/>
            <a:ext cx="9598212" cy="5398995"/>
          </a:xfrm>
          <a:prstGeom prst="rect">
            <a:avLst/>
          </a:prstGeom>
        </p:spPr>
      </p:pic>
    </p:spTree>
    <p:extLst>
      <p:ext uri="{BB962C8B-B14F-4D97-AF65-F5344CB8AC3E}">
        <p14:creationId xmlns:p14="http://schemas.microsoft.com/office/powerpoint/2010/main" val="19596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Large Hadron Collider | CERN">
            <a:extLst>
              <a:ext uri="{FF2B5EF4-FFF2-40B4-BE49-F238E27FC236}">
                <a16:creationId xmlns:a16="http://schemas.microsoft.com/office/drawing/2014/main" id="{2C81D25B-BC53-A774-F08C-9925B75CC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814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0266E35-72A6-C1BF-6493-09E9F08D91D8}"/>
              </a:ext>
            </a:extLst>
          </p:cNvPr>
          <p:cNvSpPr>
            <a:spLocks noGrp="1"/>
          </p:cNvSpPr>
          <p:nvPr>
            <p:ph type="title"/>
          </p:nvPr>
        </p:nvSpPr>
        <p:spPr/>
        <p:txBody>
          <a:bodyPr/>
          <a:lstStyle/>
          <a:p>
            <a:endParaRPr lang="lt-LT"/>
          </a:p>
        </p:txBody>
      </p:sp>
      <p:sp>
        <p:nvSpPr>
          <p:cNvPr id="3" name="Turinio vietos rezervavimo ženklas 2">
            <a:extLst>
              <a:ext uri="{FF2B5EF4-FFF2-40B4-BE49-F238E27FC236}">
                <a16:creationId xmlns:a16="http://schemas.microsoft.com/office/drawing/2014/main" id="{846083B7-43CA-D0F5-168D-278ED15200F0}"/>
              </a:ext>
            </a:extLst>
          </p:cNvPr>
          <p:cNvSpPr>
            <a:spLocks noGrp="1"/>
          </p:cNvSpPr>
          <p:nvPr>
            <p:ph idx="1"/>
          </p:nvPr>
        </p:nvSpPr>
        <p:spPr/>
        <p:txBody>
          <a:bodyPr/>
          <a:lstStyle/>
          <a:p>
            <a:endParaRPr lang="lt-LT"/>
          </a:p>
        </p:txBody>
      </p:sp>
      <p:pic>
        <p:nvPicPr>
          <p:cNvPr id="2050" name="Picture 2" descr="Large hadron collider: A revamp that could revolutionise physics - BBC News">
            <a:extLst>
              <a:ext uri="{FF2B5EF4-FFF2-40B4-BE49-F238E27FC236}">
                <a16:creationId xmlns:a16="http://schemas.microsoft.com/office/drawing/2014/main" id="{4EF93583-E24F-DB7B-8FD0-02A9958D7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943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11A51B3-1481-299E-FE87-5BBD2524D3F5}"/>
              </a:ext>
            </a:extLst>
          </p:cNvPr>
          <p:cNvSpPr>
            <a:spLocks noGrp="1"/>
          </p:cNvSpPr>
          <p:nvPr>
            <p:ph type="title"/>
          </p:nvPr>
        </p:nvSpPr>
        <p:spPr/>
        <p:txBody>
          <a:bodyPr/>
          <a:lstStyle/>
          <a:p>
            <a:r>
              <a:rPr lang="lt-LT" dirty="0"/>
              <a:t>Pagrindiniai teiginiai apie LHC veikimo principą</a:t>
            </a:r>
          </a:p>
        </p:txBody>
      </p:sp>
      <p:sp>
        <p:nvSpPr>
          <p:cNvPr id="3" name="Turinio vietos rezervavimo ženklas 2">
            <a:extLst>
              <a:ext uri="{FF2B5EF4-FFF2-40B4-BE49-F238E27FC236}">
                <a16:creationId xmlns:a16="http://schemas.microsoft.com/office/drawing/2014/main" id="{A12B35BF-42F2-24E5-8EF2-18E7B5B37474}"/>
              </a:ext>
            </a:extLst>
          </p:cNvPr>
          <p:cNvSpPr>
            <a:spLocks noGrp="1"/>
          </p:cNvSpPr>
          <p:nvPr>
            <p:ph idx="1"/>
          </p:nvPr>
        </p:nvSpPr>
        <p:spPr>
          <a:xfrm>
            <a:off x="376518" y="1825625"/>
            <a:ext cx="11504706" cy="4351338"/>
          </a:xfrm>
        </p:spPr>
        <p:txBody>
          <a:bodyPr>
            <a:normAutofit lnSpcReduction="10000"/>
          </a:bodyPr>
          <a:lstStyle/>
          <a:p>
            <a:pPr marL="514350" indent="-514350">
              <a:buFont typeface="+mj-lt"/>
              <a:buAutoNum type="arabicPeriod"/>
            </a:pPr>
            <a:r>
              <a:rPr lang="lt-LT" dirty="0"/>
              <a:t>Dalelės yra greitinamos elektriniu lauku.</a:t>
            </a:r>
          </a:p>
          <a:p>
            <a:pPr marL="514350" indent="-514350">
              <a:buFont typeface="+mj-lt"/>
              <a:buAutoNum type="arabicPeriod"/>
            </a:pPr>
            <a:r>
              <a:rPr lang="lt-LT" dirty="0"/>
              <a:t>Dalelės yra išlaikomos apskritimo orbitoje magnetiniu lauku.</a:t>
            </a:r>
          </a:p>
          <a:p>
            <a:pPr marL="514350" indent="-514350">
              <a:buFont typeface="+mj-lt"/>
              <a:buAutoNum type="arabicPeriod"/>
            </a:pPr>
            <a:r>
              <a:rPr lang="lt-LT" dirty="0"/>
              <a:t>Dalelės pasiekia 99,999999 % šviesos greičio.</a:t>
            </a:r>
          </a:p>
          <a:p>
            <a:pPr marL="514350" indent="-514350">
              <a:buFont typeface="+mj-lt"/>
              <a:buAutoNum type="arabicPeriod"/>
            </a:pPr>
            <a:r>
              <a:rPr lang="lt-LT" dirty="0"/>
              <a:t>Dideliu greičiu susidūrus dalelėms atsiranda naujų, kartais nežinomų, egzotinių dalelių.</a:t>
            </a:r>
          </a:p>
          <a:p>
            <a:pPr marL="514350" indent="-514350">
              <a:buFont typeface="+mj-lt"/>
              <a:buAutoNum type="arabicPeriod"/>
            </a:pPr>
            <a:r>
              <a:rPr lang="lt-LT" dirty="0"/>
              <a:t>Vieno susidūrimo metu gali atsirasti per 2000 naujų dalelių. Kai kurias jų fiksuoja sudėtingos konstrukcijos detektoriai.</a:t>
            </a:r>
          </a:p>
          <a:p>
            <a:pPr marL="514350" indent="-514350">
              <a:buFont typeface="+mj-lt"/>
              <a:buAutoNum type="arabicPeriod"/>
            </a:pPr>
            <a:r>
              <a:rPr lang="lt-LT" dirty="0"/>
              <a:t>Per sekundę detektoriai užfiksuoja </a:t>
            </a:r>
            <a:r>
              <a:rPr lang="lt-LT" dirty="0" err="1"/>
              <a:t>terabaitus</a:t>
            </a:r>
            <a:r>
              <a:rPr lang="lt-LT" dirty="0"/>
              <a:t> duomenų, todėl </a:t>
            </a:r>
            <a:r>
              <a:rPr lang="lt-LT" dirty="0" err="1"/>
              <a:t>CERN`e</a:t>
            </a:r>
            <a:r>
              <a:rPr lang="lt-LT" dirty="0"/>
              <a:t> dirba mokslininkų, kurie turi statistikos, informatikos, fizikos, inžinerijos žinių.</a:t>
            </a:r>
          </a:p>
        </p:txBody>
      </p:sp>
    </p:spTree>
    <p:extLst>
      <p:ext uri="{BB962C8B-B14F-4D97-AF65-F5344CB8AC3E}">
        <p14:creationId xmlns:p14="http://schemas.microsoft.com/office/powerpoint/2010/main" val="252384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6AC1853-15D3-274B-EF47-1F235352AFDB}"/>
              </a:ext>
            </a:extLst>
          </p:cNvPr>
          <p:cNvSpPr>
            <a:spLocks noGrp="1"/>
          </p:cNvSpPr>
          <p:nvPr>
            <p:ph type="title"/>
          </p:nvPr>
        </p:nvSpPr>
        <p:spPr/>
        <p:txBody>
          <a:bodyPr/>
          <a:lstStyle/>
          <a:p>
            <a:r>
              <a:rPr lang="lt-LT" sz="4400" b="1" dirty="0"/>
              <a:t>Protonų šaltinis</a:t>
            </a:r>
            <a:endParaRPr lang="lt-LT" dirty="0"/>
          </a:p>
        </p:txBody>
      </p:sp>
      <p:sp>
        <p:nvSpPr>
          <p:cNvPr id="3" name="Turinio vietos rezervavimo ženklas 2">
            <a:extLst>
              <a:ext uri="{FF2B5EF4-FFF2-40B4-BE49-F238E27FC236}">
                <a16:creationId xmlns:a16="http://schemas.microsoft.com/office/drawing/2014/main" id="{DFEF48EA-A2C9-5073-9D55-C5141D0ECF7C}"/>
              </a:ext>
            </a:extLst>
          </p:cNvPr>
          <p:cNvSpPr>
            <a:spLocks noGrp="1"/>
          </p:cNvSpPr>
          <p:nvPr>
            <p:ph idx="1"/>
          </p:nvPr>
        </p:nvSpPr>
        <p:spPr>
          <a:xfrm>
            <a:off x="4728882" y="884518"/>
            <a:ext cx="4289612" cy="2616667"/>
          </a:xfrm>
        </p:spPr>
        <p:txBody>
          <a:bodyPr>
            <a:normAutofit/>
          </a:bodyPr>
          <a:lstStyle/>
          <a:p>
            <a:pPr marL="0" indent="0">
              <a:buNone/>
            </a:pPr>
            <a:r>
              <a:rPr lang="lt-LT" sz="1800" b="1" dirty="0">
                <a:hlinkClick r:id="rId3"/>
              </a:rPr>
              <a:t>https://videos.cern.ch/record/1750714</a:t>
            </a:r>
            <a:endParaRPr lang="lt-LT" sz="1800" b="1" dirty="0"/>
          </a:p>
          <a:p>
            <a:pPr marL="0" indent="0">
              <a:buNone/>
            </a:pPr>
            <a:endParaRPr lang="lt-LT" sz="1800" dirty="0"/>
          </a:p>
        </p:txBody>
      </p:sp>
      <p:pic>
        <p:nvPicPr>
          <p:cNvPr id="4" name="Picture 2" descr="Vandenilis,atomas,elektronas,nemokama vektorinė grafika,nemokamos  nuotraukos - nemokamos nuotraukos. Mediakatalogas.lt">
            <a:extLst>
              <a:ext uri="{FF2B5EF4-FFF2-40B4-BE49-F238E27FC236}">
                <a16:creationId xmlns:a16="http://schemas.microsoft.com/office/drawing/2014/main" id="{13390D37-2D41-98E8-4CF9-162DF344B1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243" y="1510890"/>
            <a:ext cx="5033513" cy="5033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517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as" ma:contentTypeID="0x0101007DD360A5AE058E48B608F8E82876A3B4" ma:contentTypeVersion="17" ma:contentTypeDescription="Kurkite naują dokumentą." ma:contentTypeScope="" ma:versionID="ba0ee4624a6ffe9f896c0b29d94c2dc3">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ba7e906b2aa2c1073a589d8ed2af9af8"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A2E42C-65C4-48E5-9C5A-57A61399C52E}">
  <ds:schemaRefs>
    <ds:schemaRef ds:uri="http://schemas.microsoft.com/sharepoint/v3/contenttype/forms"/>
  </ds:schemaRefs>
</ds:datastoreItem>
</file>

<file path=customXml/itemProps2.xml><?xml version="1.0" encoding="utf-8"?>
<ds:datastoreItem xmlns:ds="http://schemas.openxmlformats.org/officeDocument/2006/customXml" ds:itemID="{0DAFD6BF-8164-4413-A535-85006A4CE2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5fa40d-cb69-404e-8f04-41199545fccc"/>
    <ds:schemaRef ds:uri="13393c10-a869-462d-8718-85d3f21a3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682</Words>
  <Application>Microsoft Office PowerPoint</Application>
  <PresentationFormat>Widescreen</PresentationFormat>
  <Paragraphs>83</Paragraphs>
  <Slides>16</Slides>
  <Notes>12</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Europos branduolinių tyrimų organizacijos CERN vykdomos programos, Lietuvos mokslininkų darbai  8 klasė</vt:lpstr>
      <vt:lpstr>Žvalgytuvės</vt:lpstr>
      <vt:lpstr>CERN misija</vt:lpstr>
      <vt:lpstr>Ką   siekiama sužinoti CERN`e?</vt:lpstr>
      <vt:lpstr>Kaip atrodo laboratorija?</vt:lpstr>
      <vt:lpstr>PowerPoint Presentation</vt:lpstr>
      <vt:lpstr>PowerPoint Presentation</vt:lpstr>
      <vt:lpstr>Pagrindiniai teiginiai apie LHC veikimo principą</vt:lpstr>
      <vt:lpstr>Protonų šaltinis</vt:lpstr>
      <vt:lpstr>Greitintuvai</vt:lpstr>
      <vt:lpstr>Dalelių trekai</vt:lpstr>
      <vt:lpstr>Dalelių detektoriaus schema</vt:lpstr>
      <vt:lpstr>Ieškoma įvairių dalelių, kad standartinis modelis būtų užbaigtas</vt:lpstr>
      <vt:lpstr>Kokia dalelė esi tu?</vt:lpstr>
      <vt:lpstr>Lietuva ir CERN</vt:lpstr>
      <vt:lpstr>Branduolių ir elementariųjų dalelių fizikos centras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LFMA veiklos 2019 – 2021 metų ataskaita</dc:title>
  <dc:creator>Admin</dc:creator>
  <cp:lastModifiedBy>Lukas Bagdonavicius</cp:lastModifiedBy>
  <cp:revision>19</cp:revision>
  <dcterms:created xsi:type="dcterms:W3CDTF">2023-01-17T13:03:39Z</dcterms:created>
  <dcterms:modified xsi:type="dcterms:W3CDTF">2023-09-06T08:25:45Z</dcterms:modified>
</cp:coreProperties>
</file>