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6" r:id="rId3"/>
    <p:sldId id="258" r:id="rId4"/>
    <p:sldId id="279" r:id="rId5"/>
    <p:sldId id="280" r:id="rId6"/>
    <p:sldId id="298" r:id="rId7"/>
    <p:sldId id="281" r:id="rId8"/>
    <p:sldId id="287" r:id="rId9"/>
    <p:sldId id="293" r:id="rId10"/>
    <p:sldId id="294" r:id="rId11"/>
    <p:sldId id="282" r:id="rId12"/>
    <p:sldId id="288" r:id="rId13"/>
    <p:sldId id="263" r:id="rId14"/>
    <p:sldId id="266" r:id="rId15"/>
    <p:sldId id="289" r:id="rId16"/>
    <p:sldId id="290" r:id="rId17"/>
    <p:sldId id="291" r:id="rId18"/>
    <p:sldId id="292" r:id="rId19"/>
    <p:sldId id="273" r:id="rId20"/>
    <p:sldId id="277" r:id="rId21"/>
    <p:sldId id="278" r:id="rId22"/>
    <p:sldId id="272" r:id="rId23"/>
    <p:sldId id="285" r:id="rId24"/>
    <p:sldId id="270" r:id="rId25"/>
    <p:sldId id="295" r:id="rId26"/>
    <p:sldId id="268" r:id="rId27"/>
    <p:sldId id="297"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43" autoAdjust="0"/>
  </p:normalViewPr>
  <p:slideViewPr>
    <p:cSldViewPr snapToGrid="0">
      <p:cViewPr varScale="1">
        <p:scale>
          <a:sx n="78" d="100"/>
          <a:sy n="78" d="100"/>
        </p:scale>
        <p:origin x="878" y="62"/>
      </p:cViewPr>
      <p:guideLst/>
    </p:cSldViewPr>
  </p:slideViewPr>
  <p:notesTextViewPr>
    <p:cViewPr>
      <p:scale>
        <a:sx n="1" d="1"/>
        <a:sy n="1" d="1"/>
      </p:scale>
      <p:origin x="0" y="-125"/>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3E404-5F84-47A0-9D35-647C2902092D}" type="datetimeFigureOut">
              <a:rPr lang="en-US" smtClean="0"/>
              <a:t>8/29/2023</a:t>
            </a:fld>
            <a:endParaRPr lang="en-US"/>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DEC8A-C152-4C67-87B3-CCB42B5E3CC1}" type="slidenum">
              <a:rPr lang="en-US" smtClean="0"/>
              <a:t>‹#›</a:t>
            </a:fld>
            <a:endParaRPr lang="en-US"/>
          </a:p>
        </p:txBody>
      </p:sp>
    </p:spTree>
    <p:extLst>
      <p:ext uri="{BB962C8B-B14F-4D97-AF65-F5344CB8AC3E}">
        <p14:creationId xmlns:p14="http://schemas.microsoft.com/office/powerpoint/2010/main" val="3003769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ikihow.com/Make-a-Telescop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pace.com/19915-milky-way-galaxy.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space.com/15421-black-holes-facts-formation-discovery-sdcmp.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i3x0sBCQ_c8&amp;t=32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Kosmoso tyrinėjimams astronomai daugiausia naudoja šviesą. Šis pagrindinis duomenų šaltinis keliauja per tuščią erdvę ir neša tiek energiją, tiek informaciją. Skirtingi teleskopai skirtingai „suvokia“ kosminę spinduliuotę. Teleskopai Žemėje turi vieną reikšmingą trūkumą: jų surenkama elektromagnetinė spinduliuotė praeina pro planetos atmosferą. Atmosfera blokuoja dalį spinduliuotės infraraudonojoje spektro dalyje ir beveik visą ultravioletinių ir aukštesnių dažnių spinduliuotę. Dėl šiluminio oro sluoksnių</a:t>
            </a:r>
            <a:r>
              <a:rPr lang="lt-LT" baseline="0" dirty="0" smtClean="0"/>
              <a:t> judėjimo, įvairaus atmosferos tankio</a:t>
            </a:r>
            <a:r>
              <a:rPr lang="lt-LT" dirty="0" smtClean="0"/>
              <a:t> šviesa keičia savo kryptį, todėl naktiniame danguje mirksi žvaigždės</a:t>
            </a:r>
            <a:r>
              <a:rPr lang="lt-LT" dirty="0" smtClean="0"/>
              <a:t>.</a:t>
            </a:r>
          </a:p>
          <a:p>
            <a:r>
              <a:rPr lang="en-US" smtClean="0"/>
              <a:t>https://academy.altertechnology.com/courses/course-v1:ALTERAcademy+ATN1+2020_T1/about</a:t>
            </a:r>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3</a:t>
            </a:fld>
            <a:endParaRPr lang="en-US"/>
          </a:p>
        </p:txBody>
      </p:sp>
    </p:spTree>
    <p:extLst>
      <p:ext uri="{BB962C8B-B14F-4D97-AF65-F5344CB8AC3E}">
        <p14:creationId xmlns:p14="http://schemas.microsoft.com/office/powerpoint/2010/main" val="84367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0" i="0" kern="1200" dirty="0" smtClean="0">
                <a:solidFill>
                  <a:schemeClr val="tx1"/>
                </a:solidFill>
                <a:effectLst/>
                <a:latin typeface="+mn-lt"/>
                <a:ea typeface="+mn-ea"/>
                <a:cs typeface="+mn-cs"/>
              </a:rPr>
              <a:t>Pavyzdžiui, tarkime, kad turite du okuliarus, o jų židinio nuotoliai yra 25 mm ir 10 mm. Jei pasirenkame  </a:t>
            </a:r>
            <a:r>
              <a:rPr lang="lt-LT" sz="1200" b="1" i="0" kern="1200" dirty="0" smtClean="0">
                <a:solidFill>
                  <a:schemeClr val="tx1"/>
                </a:solidFill>
                <a:effectLst/>
                <a:latin typeface="+mn-lt"/>
                <a:ea typeface="+mn-ea"/>
                <a:cs typeface="+mn-cs"/>
              </a:rPr>
              <a:t>mažesnės  skiriamosios gebos </a:t>
            </a:r>
            <a:r>
              <a:rPr lang="lt-LT" sz="1200" b="0" i="0" kern="1200" dirty="0" smtClean="0">
                <a:solidFill>
                  <a:schemeClr val="tx1"/>
                </a:solidFill>
                <a:effectLst/>
                <a:latin typeface="+mn-lt"/>
                <a:ea typeface="+mn-ea"/>
                <a:cs typeface="+mn-cs"/>
              </a:rPr>
              <a:t>okuliarą stebėjimams, turėtumėte pasirinkti 25 mm okuliarą.</a:t>
            </a:r>
          </a:p>
          <a:p>
            <a:r>
              <a:rPr lang="lt-LT" sz="1200" b="1" i="0" kern="1200" dirty="0" smtClean="0">
                <a:solidFill>
                  <a:schemeClr val="tx1"/>
                </a:solidFill>
                <a:effectLst/>
                <a:latin typeface="+mn-lt"/>
                <a:ea typeface="+mn-ea"/>
                <a:cs typeface="+mn-cs"/>
              </a:rPr>
              <a:t>Kas yra skiriamoji geba? </a:t>
            </a:r>
            <a:r>
              <a:rPr lang="lt-LT" sz="1200" b="0" i="0" kern="1200" dirty="0" smtClean="0">
                <a:solidFill>
                  <a:schemeClr val="tx1"/>
                </a:solidFill>
                <a:effectLst/>
                <a:latin typeface="+mn-lt"/>
                <a:ea typeface="+mn-ea"/>
                <a:cs typeface="+mn-cs"/>
              </a:rPr>
              <a:t>Akies,</a:t>
            </a:r>
            <a:r>
              <a:rPr lang="lt-LT" sz="1200" b="0" i="0" kern="1200" baseline="0" dirty="0" smtClean="0">
                <a:solidFill>
                  <a:schemeClr val="tx1"/>
                </a:solidFill>
                <a:effectLst/>
                <a:latin typeface="+mn-lt"/>
                <a:ea typeface="+mn-ea"/>
                <a:cs typeface="+mn-cs"/>
              </a:rPr>
              <a:t> kameros ir kitų optinių prietaisų  s</a:t>
            </a:r>
            <a:r>
              <a:rPr lang="lt-LT" sz="1200" b="0" i="0" kern="1200" dirty="0" smtClean="0">
                <a:solidFill>
                  <a:schemeClr val="tx1"/>
                </a:solidFill>
                <a:effectLst/>
                <a:latin typeface="+mn-lt"/>
                <a:ea typeface="+mn-ea"/>
                <a:cs typeface="+mn-cs"/>
              </a:rPr>
              <a:t>avybė sudaryti aiškiai matomus ( nufotografuotus) nesusiliejusius gretimų smulkių objekto detalių atvaizdus.</a:t>
            </a:r>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12</a:t>
            </a:fld>
            <a:endParaRPr lang="en-US"/>
          </a:p>
        </p:txBody>
      </p:sp>
    </p:spTree>
    <p:extLst>
      <p:ext uri="{BB962C8B-B14F-4D97-AF65-F5344CB8AC3E}">
        <p14:creationId xmlns:p14="http://schemas.microsoft.com/office/powerpoint/2010/main" val="344040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Objektyvo lęšis laužia šviesos spindulius ir surenka juos taške, vadinamame objektyvo židiniu, sukuriamas tiriamojo objekto vaizdas. Norėdami jį pamatyti, naudojame antrąjį lęšį – okuliarą. Jis įtaisomas taip, kad okuliaro ir objektyvo židiniai sutaptų. Kadangi žmonės turi skirtingą regėjimą, okuliaras yra judinamas, kad būtų galima pasiekti aiškų vaizdą.</a:t>
            </a:r>
          </a:p>
          <a:p>
            <a:r>
              <a:rPr lang="lt-LT" dirty="0" smtClean="0"/>
              <a:t>Kokį vaizdą sukuria pro okuliarą praeinantys spinduliai?</a:t>
            </a:r>
          </a:p>
          <a:p>
            <a:r>
              <a:rPr lang="lt-LT" dirty="0" smtClean="0"/>
              <a:t> </a:t>
            </a:r>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13</a:t>
            </a:fld>
            <a:endParaRPr lang="en-US"/>
          </a:p>
        </p:txBody>
      </p:sp>
    </p:spTree>
    <p:extLst>
      <p:ext uri="{BB962C8B-B14F-4D97-AF65-F5344CB8AC3E}">
        <p14:creationId xmlns:p14="http://schemas.microsoft.com/office/powerpoint/2010/main" val="216159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0" i="0" kern="1200" dirty="0" smtClean="0">
                <a:solidFill>
                  <a:schemeClr val="tx1"/>
                </a:solidFill>
                <a:effectLst/>
                <a:latin typeface="+mn-lt"/>
                <a:ea typeface="+mn-ea"/>
                <a:cs typeface="+mn-cs"/>
              </a:rPr>
              <a:t>Teleskopai reflektoriai dažniausiai naudojami tolimo</a:t>
            </a:r>
            <a:r>
              <a:rPr lang="lt-LT" sz="1200" b="0" i="0" kern="1200" baseline="0" dirty="0" smtClean="0">
                <a:solidFill>
                  <a:schemeClr val="tx1"/>
                </a:solidFill>
                <a:effectLst/>
                <a:latin typeface="+mn-lt"/>
                <a:ea typeface="+mn-ea"/>
                <a:cs typeface="+mn-cs"/>
              </a:rPr>
              <a:t> kosmoso </a:t>
            </a:r>
            <a:r>
              <a:rPr lang="lt-LT" sz="1200" b="0" i="0" kern="1200" dirty="0" smtClean="0">
                <a:solidFill>
                  <a:schemeClr val="tx1"/>
                </a:solidFill>
                <a:effectLst/>
                <a:latin typeface="+mn-lt"/>
                <a:ea typeface="+mn-ea"/>
                <a:cs typeface="+mn-cs"/>
              </a:rPr>
              <a:t>objektams stebėti – ūkams ir galaktikoms.</a:t>
            </a:r>
          </a:p>
          <a:p>
            <a:r>
              <a:rPr lang="lt-LT" sz="1200" b="0" i="0" kern="1200" dirty="0" smtClean="0">
                <a:solidFill>
                  <a:schemeClr val="tx1"/>
                </a:solidFill>
                <a:effectLst/>
                <a:latin typeface="+mn-lt"/>
                <a:ea typeface="+mn-ea"/>
                <a:cs typeface="+mn-cs"/>
              </a:rPr>
              <a:t>Reflektoriuose šviesa surenkama lenktu pirminiu veidrodžiu ir nukreipiama į okuliarą antriniu įstrižainiu veidrodžiu, kuris yra priešais pagrindinį.</a:t>
            </a:r>
          </a:p>
          <a:p>
            <a:r>
              <a:rPr lang="lt-LT" sz="1200" b="0" i="0" kern="1200" dirty="0" smtClean="0">
                <a:solidFill>
                  <a:schemeClr val="tx1"/>
                </a:solidFill>
                <a:effectLst/>
                <a:latin typeface="+mn-lt"/>
                <a:ea typeface="+mn-ea"/>
                <a:cs typeface="+mn-cs"/>
              </a:rPr>
              <a:t> Didžiausias teleskopas reflektorius yra  </a:t>
            </a:r>
            <a:r>
              <a:rPr lang="lt-LT" sz="1200" b="0" i="0" kern="1200" dirty="0" err="1" smtClean="0">
                <a:solidFill>
                  <a:schemeClr val="tx1"/>
                </a:solidFill>
                <a:effectLst/>
                <a:latin typeface="+mn-lt"/>
                <a:ea typeface="+mn-ea"/>
                <a:cs typeface="+mn-cs"/>
              </a:rPr>
              <a:t>Keko</a:t>
            </a:r>
            <a:r>
              <a:rPr lang="lt-LT" sz="1200" b="0" i="0" kern="1200" dirty="0" smtClean="0">
                <a:solidFill>
                  <a:schemeClr val="tx1"/>
                </a:solidFill>
                <a:effectLst/>
                <a:latin typeface="+mn-lt"/>
                <a:ea typeface="+mn-ea"/>
                <a:cs typeface="+mn-cs"/>
              </a:rPr>
              <a:t> (</a:t>
            </a:r>
            <a:r>
              <a:rPr lang="lt-LT" sz="1200" b="0" i="1" kern="1200" dirty="0" err="1" smtClean="0">
                <a:solidFill>
                  <a:schemeClr val="tx1"/>
                </a:solidFill>
                <a:effectLst/>
                <a:latin typeface="+mn-lt"/>
                <a:ea typeface="+mn-ea"/>
                <a:cs typeface="+mn-cs"/>
              </a:rPr>
              <a:t>Keck</a:t>
            </a:r>
            <a:r>
              <a:rPr lang="lt-LT" sz="1200" b="0" i="0" kern="1200" dirty="0" smtClean="0">
                <a:solidFill>
                  <a:schemeClr val="tx1"/>
                </a:solidFill>
                <a:effectLst/>
                <a:latin typeface="+mn-lt"/>
                <a:ea typeface="+mn-ea"/>
                <a:cs typeface="+mn-cs"/>
              </a:rPr>
              <a:t>) teleskopai Mauna </a:t>
            </a:r>
            <a:r>
              <a:rPr lang="lt-LT" sz="1200" b="0" i="0" kern="1200" dirty="0" err="1" smtClean="0">
                <a:solidFill>
                  <a:schemeClr val="tx1"/>
                </a:solidFill>
                <a:effectLst/>
                <a:latin typeface="+mn-lt"/>
                <a:ea typeface="+mn-ea"/>
                <a:cs typeface="+mn-cs"/>
              </a:rPr>
              <a:t>Kea</a:t>
            </a:r>
            <a:r>
              <a:rPr lang="lt-LT" sz="1200" b="0" i="0" kern="1200" dirty="0" smtClean="0">
                <a:solidFill>
                  <a:schemeClr val="tx1"/>
                </a:solidFill>
                <a:effectLst/>
                <a:latin typeface="+mn-lt"/>
                <a:ea typeface="+mn-ea"/>
                <a:cs typeface="+mn-cs"/>
              </a:rPr>
              <a:t> observatorijoje Havajų </a:t>
            </a:r>
            <a:r>
              <a:rPr lang="lt-LT" sz="1200" b="0" i="0" kern="1200" dirty="0" err="1" smtClean="0">
                <a:solidFill>
                  <a:schemeClr val="tx1"/>
                </a:solidFill>
                <a:effectLst/>
                <a:latin typeface="+mn-lt"/>
                <a:ea typeface="+mn-ea"/>
                <a:cs typeface="+mn-cs"/>
              </a:rPr>
              <a:t>saluose</a:t>
            </a:r>
            <a:r>
              <a:rPr lang="lt-LT" sz="1200" b="0" i="0" kern="1200" dirty="0" smtClean="0">
                <a:solidFill>
                  <a:schemeClr val="tx1"/>
                </a:solidFill>
                <a:effectLst/>
                <a:latin typeface="+mn-lt"/>
                <a:ea typeface="+mn-ea"/>
                <a:cs typeface="+mn-cs"/>
              </a:rPr>
              <a:t>,</a:t>
            </a:r>
            <a:r>
              <a:rPr lang="lt-LT" sz="1200" b="0" i="0" kern="1200" baseline="0" dirty="0" smtClean="0">
                <a:solidFill>
                  <a:schemeClr val="tx1"/>
                </a:solidFill>
                <a:effectLst/>
                <a:latin typeface="+mn-lt"/>
                <a:ea typeface="+mn-ea"/>
                <a:cs typeface="+mn-cs"/>
              </a:rPr>
              <a:t> JAV. Veidrodžio skersmuo – 10 m. Pats teleskopas yra 4200 m aukščio observatorijoje.</a:t>
            </a: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14</a:t>
            </a:fld>
            <a:endParaRPr lang="en-US"/>
          </a:p>
        </p:txBody>
      </p:sp>
    </p:spTree>
    <p:extLst>
      <p:ext uri="{BB962C8B-B14F-4D97-AF65-F5344CB8AC3E}">
        <p14:creationId xmlns:p14="http://schemas.microsoft.com/office/powerpoint/2010/main" val="2510792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Dar kartą priminkite, kas yra skiriamoji galia ( geba) </a:t>
            </a:r>
            <a:r>
              <a:rPr lang="lt-LT" sz="1200" b="1" i="0" kern="1200" dirty="0" smtClean="0">
                <a:solidFill>
                  <a:schemeClr val="tx1"/>
                </a:solidFill>
                <a:effectLst/>
                <a:latin typeface="+mn-lt"/>
                <a:ea typeface="+mn-ea"/>
                <a:cs typeface="+mn-cs"/>
              </a:rPr>
              <a:t>Kas yra skiriamoji geba? </a:t>
            </a:r>
            <a:r>
              <a:rPr lang="lt-LT" sz="1200" b="0" i="0" kern="1200" dirty="0" smtClean="0">
                <a:solidFill>
                  <a:schemeClr val="tx1"/>
                </a:solidFill>
                <a:effectLst/>
                <a:latin typeface="+mn-lt"/>
                <a:ea typeface="+mn-ea"/>
                <a:cs typeface="+mn-cs"/>
              </a:rPr>
              <a:t>Akies,</a:t>
            </a:r>
            <a:r>
              <a:rPr lang="lt-LT" sz="1200" b="0" i="0" kern="1200" baseline="0" dirty="0" smtClean="0">
                <a:solidFill>
                  <a:schemeClr val="tx1"/>
                </a:solidFill>
                <a:effectLst/>
                <a:latin typeface="+mn-lt"/>
                <a:ea typeface="+mn-ea"/>
                <a:cs typeface="+mn-cs"/>
              </a:rPr>
              <a:t> kameros ir kitų optinių prietaisų  s</a:t>
            </a:r>
            <a:r>
              <a:rPr lang="lt-LT" sz="1200" b="0" i="0" kern="1200" dirty="0" smtClean="0">
                <a:solidFill>
                  <a:schemeClr val="tx1"/>
                </a:solidFill>
                <a:effectLst/>
                <a:latin typeface="+mn-lt"/>
                <a:ea typeface="+mn-ea"/>
                <a:cs typeface="+mn-cs"/>
              </a:rPr>
              <a:t>avybė sudaryti aiškiai matomus ( nufotografuotus) nesusiliejusius gretimų smulkių objekto detalių atvaizdus</a:t>
            </a:r>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15</a:t>
            </a:fld>
            <a:endParaRPr lang="en-US"/>
          </a:p>
        </p:txBody>
      </p:sp>
    </p:spTree>
    <p:extLst>
      <p:ext uri="{BB962C8B-B14F-4D97-AF65-F5344CB8AC3E}">
        <p14:creationId xmlns:p14="http://schemas.microsoft.com/office/powerpoint/2010/main" val="145437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Jei neturite teleskopo,</a:t>
            </a:r>
            <a:r>
              <a:rPr lang="lt-LT" baseline="0" dirty="0" smtClean="0"/>
              <a:t> pabandykite pasigaminti patiems. </a:t>
            </a:r>
            <a:r>
              <a:rPr lang="lt-LT" sz="1200" u="sng" kern="1200" dirty="0" smtClean="0">
                <a:solidFill>
                  <a:schemeClr val="tx1"/>
                </a:solidFill>
                <a:effectLst/>
                <a:latin typeface="+mn-lt"/>
                <a:ea typeface="+mn-ea"/>
                <a:cs typeface="+mn-cs"/>
                <a:hlinkClick r:id="rId3"/>
              </a:rPr>
              <a:t>https://www.wikihow.com/Make-a-Telescope</a:t>
            </a:r>
            <a:r>
              <a:rPr lang="lt-LT" sz="1200" kern="1200" dirty="0" smtClean="0">
                <a:solidFill>
                  <a:schemeClr val="tx1"/>
                </a:solidFill>
                <a:effectLst/>
                <a:latin typeface="+mn-lt"/>
                <a:ea typeface="+mn-ea"/>
                <a:cs typeface="+mn-cs"/>
              </a:rPr>
              <a:t> kaip pasigaminti teleskopą </a:t>
            </a:r>
            <a:r>
              <a:rPr lang="lt-LT" sz="1200" kern="1200" dirty="0" err="1" smtClean="0">
                <a:solidFill>
                  <a:schemeClr val="tx1"/>
                </a:solidFill>
                <a:effectLst/>
                <a:latin typeface="+mn-lt"/>
                <a:ea typeface="+mn-ea"/>
                <a:cs typeface="+mn-cs"/>
              </a:rPr>
              <a:t>refraktorių</a:t>
            </a:r>
            <a:r>
              <a:rPr lang="lt-LT"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smtClean="0">
                <a:solidFill>
                  <a:schemeClr val="tx1"/>
                </a:solidFill>
                <a:effectLst/>
                <a:latin typeface="+mn-lt"/>
                <a:ea typeface="+mn-ea"/>
                <a:cs typeface="+mn-cs"/>
              </a:rPr>
              <a:t>Stebėjimai teleskopu https://lt.eferrit.com/tyrineja-planetas-su-megeju-teleskopu/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16</a:t>
            </a:fld>
            <a:endParaRPr lang="en-US"/>
          </a:p>
        </p:txBody>
      </p:sp>
    </p:spTree>
    <p:extLst>
      <p:ext uri="{BB962C8B-B14F-4D97-AF65-F5344CB8AC3E}">
        <p14:creationId xmlns:p14="http://schemas.microsoft.com/office/powerpoint/2010/main" val="175923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Atsakymai: </a:t>
            </a:r>
            <a:r>
              <a:rPr lang="lt-LT" b="1" dirty="0" smtClean="0"/>
              <a:t>1</a:t>
            </a:r>
            <a:r>
              <a:rPr lang="lt-LT" dirty="0" smtClean="0"/>
              <a:t>. B   </a:t>
            </a:r>
            <a:r>
              <a:rPr lang="lt-LT" b="1" dirty="0" smtClean="0"/>
              <a:t>2</a:t>
            </a:r>
            <a:r>
              <a:rPr lang="lt-LT" dirty="0" smtClean="0"/>
              <a:t>. C </a:t>
            </a:r>
            <a:r>
              <a:rPr lang="lt-LT" b="1" dirty="0" smtClean="0"/>
              <a:t>3</a:t>
            </a:r>
            <a:r>
              <a:rPr lang="lt-LT" dirty="0" smtClean="0"/>
              <a:t>. </a:t>
            </a:r>
            <a:r>
              <a:rPr lang="lt-LT" sz="1200" b="0" i="0" kern="1200" dirty="0" smtClean="0">
                <a:solidFill>
                  <a:schemeClr val="tx1"/>
                </a:solidFill>
                <a:effectLst/>
                <a:latin typeface="+mn-lt"/>
                <a:ea typeface="+mn-ea"/>
                <a:cs typeface="+mn-cs"/>
              </a:rPr>
              <a:t>Teleskopas surenka šviesą iš didesnio ploto ir sutelkia į mažesnį ekraną, dėl to matomi objektas tampa daug ryškesnis, o nematomi pasidaro matomais.</a:t>
            </a:r>
            <a:r>
              <a:rPr lang="lt-LT" dirty="0" smtClean="0"/>
              <a:t/>
            </a:r>
            <a:br>
              <a:rPr lang="lt-LT" dirty="0" smtClean="0"/>
            </a:br>
            <a:r>
              <a:rPr lang="lt-LT" dirty="0" smtClean="0"/>
              <a:t/>
            </a:r>
            <a:br>
              <a:rPr lang="lt-LT" dirty="0" smtClean="0"/>
            </a:br>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17</a:t>
            </a:fld>
            <a:endParaRPr lang="en-US"/>
          </a:p>
        </p:txBody>
      </p:sp>
    </p:spTree>
    <p:extLst>
      <p:ext uri="{BB962C8B-B14F-4D97-AF65-F5344CB8AC3E}">
        <p14:creationId xmlns:p14="http://schemas.microsoft.com/office/powerpoint/2010/main" val="3218865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19</a:t>
            </a:fld>
            <a:endParaRPr lang="en-US"/>
          </a:p>
        </p:txBody>
      </p:sp>
    </p:spTree>
    <p:extLst>
      <p:ext uri="{BB962C8B-B14F-4D97-AF65-F5344CB8AC3E}">
        <p14:creationId xmlns:p14="http://schemas.microsoft.com/office/powerpoint/2010/main" val="887828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171450" indent="-171450">
              <a:buFont typeface="Arial" panose="020B0604020202020204" pitchFamily="34" charset="0"/>
              <a:buChar char="•"/>
            </a:pPr>
            <a:r>
              <a:rPr lang="lt-LT" sz="1200" b="0" i="0" kern="1200" dirty="0" smtClean="0">
                <a:solidFill>
                  <a:schemeClr val="tx1"/>
                </a:solidFill>
                <a:effectLst/>
                <a:latin typeface="+mn-lt"/>
                <a:ea typeface="+mn-ea"/>
                <a:cs typeface="+mn-cs"/>
              </a:rPr>
              <a:t>Optinės observatorijos turi ilgą istoriją. Astronomijos observatorijų pirmtakai buvo monolitinės struktūros, kurios sekė Saulės,</a:t>
            </a:r>
            <a:r>
              <a:rPr lang="lt-LT" sz="1200" b="0" i="0" kern="1200" baseline="0" dirty="0" smtClean="0">
                <a:solidFill>
                  <a:schemeClr val="tx1"/>
                </a:solidFill>
                <a:effectLst/>
                <a:latin typeface="+mn-lt"/>
                <a:ea typeface="+mn-ea"/>
                <a:cs typeface="+mn-cs"/>
              </a:rPr>
              <a:t> Mėnulio ir kitų dangaus kūnų padėtį </a:t>
            </a:r>
            <a:r>
              <a:rPr lang="lt-LT" sz="1200" b="0" i="0" kern="1200" dirty="0" smtClean="0">
                <a:solidFill>
                  <a:schemeClr val="tx1"/>
                </a:solidFill>
                <a:effectLst/>
                <a:latin typeface="+mn-lt"/>
                <a:ea typeface="+mn-ea"/>
                <a:cs typeface="+mn-cs"/>
              </a:rPr>
              <a:t>ar kalendoriniais tikslais. Garsiausia iš šių senovinių struktūrų yra Stonhendžas, pastatytas Anglijoje nuo 3000 iki 1520 </a:t>
            </a:r>
            <a:r>
              <a:rPr lang="lt-LT" sz="1200" b="0" i="0" kern="1200" cap="all" dirty="0" smtClean="0">
                <a:solidFill>
                  <a:schemeClr val="tx1"/>
                </a:solidFill>
                <a:effectLst/>
                <a:latin typeface="+mn-lt"/>
                <a:ea typeface="+mn-ea"/>
                <a:cs typeface="+mn-cs"/>
              </a:rPr>
              <a:t>M</a:t>
            </a:r>
            <a:r>
              <a:rPr lang="lt-LT" sz="1200" b="0" i="0" kern="1200" dirty="0" smtClean="0">
                <a:solidFill>
                  <a:schemeClr val="tx1"/>
                </a:solidFill>
                <a:effectLst/>
                <a:latin typeface="+mn-lt"/>
                <a:ea typeface="+mn-ea"/>
                <a:cs typeface="+mn-cs"/>
              </a:rPr>
              <a:t> . pr. m. e . </a:t>
            </a:r>
          </a:p>
          <a:p>
            <a:pPr marL="171450" indent="-171450">
              <a:buFont typeface="Arial" panose="020B0604020202020204" pitchFamily="34" charset="0"/>
              <a:buChar char="•"/>
            </a:pPr>
            <a:r>
              <a:rPr lang="lt-LT" sz="1200" b="0" i="0" kern="1200" dirty="0" err="1" smtClean="0">
                <a:solidFill>
                  <a:schemeClr val="tx1"/>
                </a:solidFill>
                <a:effectLst/>
                <a:latin typeface="+mn-lt"/>
                <a:ea typeface="+mn-ea"/>
                <a:cs typeface="+mn-cs"/>
              </a:rPr>
              <a:t>Zoracas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Kareris</a:t>
            </a:r>
            <a:r>
              <a:rPr lang="lt-LT" sz="1200" b="0" i="0" kern="1200" dirty="0" smtClean="0">
                <a:solidFill>
                  <a:schemeClr val="tx1"/>
                </a:solidFill>
                <a:effectLst/>
                <a:latin typeface="+mn-lt"/>
                <a:ea typeface="+mn-ea"/>
                <a:cs typeface="+mn-cs"/>
              </a:rPr>
              <a:t> – </a:t>
            </a:r>
            <a:r>
              <a:rPr lang="lt-LT" sz="1200" b="0" i="0" kern="1200" dirty="0" err="1" smtClean="0">
                <a:solidFill>
                  <a:schemeClr val="tx1"/>
                </a:solidFill>
                <a:effectLst/>
                <a:latin typeface="+mn-lt"/>
                <a:ea typeface="+mn-ea"/>
                <a:cs typeface="+mn-cs"/>
              </a:rPr>
              <a:t>Armenijos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Stounhendžas</a:t>
            </a:r>
            <a:r>
              <a:rPr lang="lt-LT" sz="1200" b="0" i="0" kern="1200" dirty="0" smtClean="0">
                <a:solidFill>
                  <a:schemeClr val="tx1"/>
                </a:solidFill>
                <a:effectLst/>
                <a:latin typeface="+mn-lt"/>
                <a:ea typeface="+mn-ea"/>
                <a:cs typeface="+mn-cs"/>
              </a:rPr>
              <a:t> yra senovinė seniausia observatorija </a:t>
            </a:r>
            <a:r>
              <a:rPr lang="lt-LT" sz="1200" b="0" i="0" kern="1200" dirty="0" err="1" smtClean="0">
                <a:solidFill>
                  <a:schemeClr val="tx1"/>
                </a:solidFill>
                <a:effectLst/>
                <a:latin typeface="+mn-lt"/>
                <a:ea typeface="+mn-ea"/>
                <a:cs typeface="+mn-cs"/>
              </a:rPr>
              <a:t>Syunik</a:t>
            </a:r>
            <a:r>
              <a:rPr lang="lt-LT" sz="1200" b="0" i="0" kern="1200" dirty="0" smtClean="0">
                <a:solidFill>
                  <a:schemeClr val="tx1"/>
                </a:solidFill>
                <a:effectLst/>
                <a:latin typeface="+mn-lt"/>
                <a:ea typeface="+mn-ea"/>
                <a:cs typeface="+mn-cs"/>
              </a:rPr>
              <a:t> provincijoje, netoli </a:t>
            </a:r>
            <a:r>
              <a:rPr lang="lt-LT" sz="1200" b="0" i="0" kern="1200" dirty="0" err="1" smtClean="0">
                <a:solidFill>
                  <a:schemeClr val="tx1"/>
                </a:solidFill>
                <a:effectLst/>
                <a:latin typeface="+mn-lt"/>
                <a:ea typeface="+mn-ea"/>
                <a:cs typeface="+mn-cs"/>
              </a:rPr>
              <a:t>Sisiano</a:t>
            </a:r>
            <a:r>
              <a:rPr lang="lt-LT" sz="1200" b="0" i="0" kern="1200" dirty="0" smtClean="0">
                <a:solidFill>
                  <a:schemeClr val="tx1"/>
                </a:solidFill>
                <a:effectLst/>
                <a:latin typeface="+mn-lt"/>
                <a:ea typeface="+mn-ea"/>
                <a:cs typeface="+mn-cs"/>
              </a:rPr>
              <a:t> miesto.</a:t>
            </a:r>
          </a:p>
          <a:p>
            <a:pPr marL="171450" indent="-171450">
              <a:buFont typeface="Arial" panose="020B0604020202020204" pitchFamily="34" charset="0"/>
              <a:buChar char="•"/>
            </a:pPr>
            <a:r>
              <a:rPr lang="lt-LT" sz="1200" b="0" i="0" kern="1200" dirty="0" err="1" smtClean="0">
                <a:solidFill>
                  <a:schemeClr val="tx1"/>
                </a:solidFill>
                <a:effectLst/>
                <a:latin typeface="+mn-lt"/>
                <a:ea typeface="+mn-ea"/>
                <a:cs typeface="+mn-cs"/>
              </a:rPr>
              <a:t>Chankillo</a:t>
            </a:r>
            <a:r>
              <a:rPr lang="lt-LT" sz="1200" b="0" i="0" kern="1200" dirty="0" smtClean="0">
                <a:solidFill>
                  <a:schemeClr val="tx1"/>
                </a:solidFill>
                <a:effectLst/>
                <a:latin typeface="+mn-lt"/>
                <a:ea typeface="+mn-ea"/>
                <a:cs typeface="+mn-cs"/>
              </a:rPr>
              <a:t> saulės observatorija ir ceremonijų centras yra priešistorinė vieta, esanti šiaurinėje centrinėje Peru pakrantėje, </a:t>
            </a:r>
            <a:r>
              <a:rPr lang="lt-LT" sz="1200" b="0" i="0" kern="1200" dirty="0" err="1" smtClean="0">
                <a:solidFill>
                  <a:schemeClr val="tx1"/>
                </a:solidFill>
                <a:effectLst/>
                <a:latin typeface="+mn-lt"/>
                <a:ea typeface="+mn-ea"/>
                <a:cs typeface="+mn-cs"/>
              </a:rPr>
              <a:t>Kasmos</a:t>
            </a:r>
            <a:r>
              <a:rPr lang="lt-LT" sz="1200" b="0" i="0" kern="1200" dirty="0" smtClean="0">
                <a:solidFill>
                  <a:schemeClr val="tx1"/>
                </a:solidFill>
                <a:effectLst/>
                <a:latin typeface="+mn-lt"/>
                <a:ea typeface="+mn-ea"/>
                <a:cs typeface="+mn-cs"/>
              </a:rPr>
              <a:t> slėnyje, </a:t>
            </a:r>
            <a:r>
              <a:rPr lang="en-US" sz="1200" b="0" i="0" kern="1200" dirty="0" smtClean="0">
                <a:solidFill>
                  <a:schemeClr val="tx1"/>
                </a:solidFill>
                <a:effectLst/>
                <a:latin typeface="+mn-lt"/>
                <a:ea typeface="+mn-ea"/>
                <a:cs typeface="+mn-cs"/>
              </a:rPr>
              <a:t>(500–200 m. pr. Kr.)</a:t>
            </a:r>
            <a:r>
              <a:rPr lang="lt-LT" sz="1200" b="0" i="0" kern="1200" dirty="0" smtClean="0">
                <a:solidFill>
                  <a:schemeClr val="tx1"/>
                </a:solidFill>
                <a:effectLst/>
                <a:latin typeface="+mn-lt"/>
                <a:ea typeface="+mn-ea"/>
                <a:cs typeface="+mn-cs"/>
              </a:rPr>
              <a:t>  Naudojant Saulė, Mėnulį buvo sudaromi kalendoriai</a:t>
            </a:r>
            <a:r>
              <a:rPr lang="lt-LT" sz="1200" b="0" i="0" kern="1200" baseline="0" dirty="0" smtClean="0">
                <a:solidFill>
                  <a:schemeClr val="tx1"/>
                </a:solidFill>
                <a:effectLst/>
                <a:latin typeface="+mn-lt"/>
                <a:ea typeface="+mn-ea"/>
                <a:cs typeface="+mn-cs"/>
              </a:rPr>
              <a:t> ištisiems metams</a:t>
            </a:r>
            <a:r>
              <a:rPr lang="lt-LT"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pt-BR" sz="1200" b="0" i="0" kern="1200" dirty="0" smtClean="0">
                <a:solidFill>
                  <a:schemeClr val="tx1"/>
                </a:solidFill>
                <a:effectLst/>
                <a:latin typeface="+mn-lt"/>
                <a:ea typeface="+mn-ea"/>
                <a:cs typeface="+mn-cs"/>
              </a:rPr>
              <a:t>El Caracol buvo senovinis majų </a:t>
            </a:r>
            <a:r>
              <a:rPr lang="lt-LT" sz="1200" b="0" i="0" kern="1200" dirty="0" smtClean="0">
                <a:solidFill>
                  <a:schemeClr val="tx1"/>
                </a:solidFill>
                <a:effectLst/>
                <a:latin typeface="+mn-lt"/>
                <a:ea typeface="+mn-ea"/>
                <a:cs typeface="+mn-cs"/>
              </a:rPr>
              <a:t>observatorijos </a:t>
            </a:r>
            <a:r>
              <a:rPr lang="pt-BR" sz="1200" b="0" i="0" kern="1200" dirty="0" smtClean="0">
                <a:solidFill>
                  <a:schemeClr val="tx1"/>
                </a:solidFill>
                <a:effectLst/>
                <a:latin typeface="+mn-lt"/>
                <a:ea typeface="+mn-ea"/>
                <a:cs typeface="+mn-cs"/>
              </a:rPr>
              <a:t>pastatas</a:t>
            </a:r>
            <a:r>
              <a:rPr lang="lt-LT" sz="1200" b="0" i="0" kern="1200" baseline="0" dirty="0" smtClean="0">
                <a:solidFill>
                  <a:schemeClr val="tx1"/>
                </a:solidFill>
                <a:effectLst/>
                <a:latin typeface="+mn-lt"/>
                <a:ea typeface="+mn-ea"/>
                <a:cs typeface="+mn-cs"/>
              </a:rPr>
              <a:t> datuojamas 906 m po Kr. Majai stebėjo Veneros judėjimą ir kitus astronominius įvykius (Saulės ir Mėnulio </a:t>
            </a:r>
            <a:r>
              <a:rPr lang="lt-LT" sz="1200" b="0" i="0" kern="1200" dirty="0" err="1" smtClean="0">
                <a:solidFill>
                  <a:schemeClr val="tx1"/>
                </a:solidFill>
                <a:effectLst/>
                <a:latin typeface="+mn-lt"/>
                <a:ea typeface="+mn-ea"/>
                <a:cs typeface="+mn-cs"/>
              </a:rPr>
              <a:t>užtemimus</a:t>
            </a:r>
            <a:r>
              <a:rPr lang="lt-LT" sz="1200" b="0" i="0" kern="1200" dirty="0" smtClean="0">
                <a:solidFill>
                  <a:schemeClr val="tx1"/>
                </a:solidFill>
                <a:effectLst/>
                <a:latin typeface="+mn-lt"/>
                <a:ea typeface="+mn-ea"/>
                <a:cs typeface="+mn-cs"/>
              </a:rPr>
              <a:t>, lygiadienius, </a:t>
            </a:r>
            <a:r>
              <a:rPr lang="lt-LT" sz="1200" b="0" i="0" kern="1200" dirty="0" err="1" smtClean="0">
                <a:solidFill>
                  <a:schemeClr val="tx1"/>
                </a:solidFill>
                <a:effectLst/>
                <a:latin typeface="+mn-lt"/>
                <a:ea typeface="+mn-ea"/>
                <a:cs typeface="+mn-cs"/>
              </a:rPr>
              <a:t>saulėgrižas</a:t>
            </a:r>
            <a:r>
              <a:rPr lang="lt-LT" sz="1200" b="0" i="0" kern="1200" baseline="0" dirty="0" smtClean="0">
                <a:solidFill>
                  <a:schemeClr val="tx1"/>
                </a:solidFill>
                <a:effectLst/>
                <a:latin typeface="+mn-lt"/>
                <a:ea typeface="+mn-ea"/>
                <a:cs typeface="+mn-cs"/>
              </a:rPr>
              <a:t> ir t.t.)</a:t>
            </a:r>
            <a:r>
              <a:rPr lang="lt-LT" sz="1200" b="0" i="0" kern="1200" dirty="0" smtClean="0">
                <a:solidFill>
                  <a:schemeClr val="tx1"/>
                </a:solidFill>
                <a:effectLst/>
                <a:latin typeface="+mn-lt"/>
                <a:ea typeface="+mn-ea"/>
                <a:cs typeface="+mn-cs"/>
              </a:rPr>
              <a:t>.</a:t>
            </a:r>
            <a:r>
              <a:rPr lang="lt-LT" sz="1200" b="0" i="0" kern="1200" baseline="0" dirty="0" smtClean="0">
                <a:solidFill>
                  <a:schemeClr val="tx1"/>
                </a:solidFill>
                <a:effectLst/>
                <a:latin typeface="+mn-lt"/>
                <a:ea typeface="+mn-ea"/>
                <a:cs typeface="+mn-cs"/>
              </a:rPr>
              <a:t> </a:t>
            </a:r>
            <a:r>
              <a:rPr lang="pt-BR" sz="1200" b="0" i="0" kern="1200" dirty="0" smtClean="0">
                <a:solidFill>
                  <a:schemeClr val="tx1"/>
                </a:solidFill>
                <a:effectLst/>
                <a:latin typeface="+mn-lt"/>
                <a:ea typeface="+mn-ea"/>
                <a:cs typeface="+mn-cs"/>
              </a:rPr>
              <a:t> </a:t>
            </a:r>
            <a:endParaRPr lang="lt-LT"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b="0" i="0" kern="1200" dirty="0" err="1" smtClean="0">
                <a:solidFill>
                  <a:schemeClr val="tx1"/>
                </a:solidFill>
                <a:effectLst/>
                <a:latin typeface="+mn-lt"/>
                <a:ea typeface="+mn-ea"/>
                <a:cs typeface="+mn-cs"/>
              </a:rPr>
              <a:t>Nuotraukos:https</a:t>
            </a:r>
            <a:r>
              <a:rPr lang="lt-LT" sz="1200" b="0" i="0" kern="1200" dirty="0" smtClean="0">
                <a:solidFill>
                  <a:schemeClr val="tx1"/>
                </a:solidFill>
                <a:effectLst/>
                <a:latin typeface="+mn-lt"/>
                <a:ea typeface="+mn-ea"/>
                <a:cs typeface="+mn-cs"/>
              </a:rPr>
              <a:t>: //lt.wikipedia.org/</a:t>
            </a:r>
            <a:r>
              <a:rPr lang="lt-LT" sz="1200" b="0" i="0" kern="1200" dirty="0" err="1" smtClean="0">
                <a:solidFill>
                  <a:schemeClr val="tx1"/>
                </a:solidFill>
                <a:effectLst/>
                <a:latin typeface="+mn-lt"/>
                <a:ea typeface="+mn-ea"/>
                <a:cs typeface="+mn-cs"/>
              </a:rPr>
              <a:t>wiki</a:t>
            </a:r>
            <a:r>
              <a:rPr lang="lt-LT" sz="1200" b="0" i="0" kern="1200" dirty="0" smtClean="0">
                <a:solidFill>
                  <a:schemeClr val="tx1"/>
                </a:solidFill>
                <a:effectLst/>
                <a:latin typeface="+mn-lt"/>
                <a:ea typeface="+mn-ea"/>
                <a:cs typeface="+mn-cs"/>
              </a:rPr>
              <a:t>/Stounhend%C5%Beas;   https://altistorija.wordpress.com/tag/zorats-karer/;    https://www.chichenitza.com/el-caracol; https://whc.unesco.org/en/list/1624/</a:t>
            </a:r>
          </a:p>
          <a:p>
            <a:pPr marL="171450" indent="-171450">
              <a:buFont typeface="Arial" panose="020B0604020202020204" pitchFamily="34" charset="0"/>
              <a:buChar char="•"/>
            </a:pPr>
            <a:endParaRPr lang="lt-LT" sz="1200" b="0" i="0" kern="1200" dirty="0" smtClean="0">
              <a:solidFill>
                <a:schemeClr val="tx1"/>
              </a:solidFill>
              <a:effectLst/>
              <a:latin typeface="+mn-lt"/>
              <a:ea typeface="+mn-ea"/>
              <a:cs typeface="+mn-cs"/>
            </a:endParaRPr>
          </a:p>
          <a:p>
            <a:endParaRPr lang="lt-LT" sz="1200" b="0" i="0" kern="1200" dirty="0" smtClean="0">
              <a:solidFill>
                <a:schemeClr val="tx1"/>
              </a:solidFill>
              <a:effectLst/>
              <a:latin typeface="+mn-lt"/>
              <a:ea typeface="+mn-ea"/>
              <a:cs typeface="+mn-cs"/>
            </a:endParaRP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20</a:t>
            </a:fld>
            <a:endParaRPr lang="en-US"/>
          </a:p>
        </p:txBody>
      </p:sp>
    </p:spTree>
    <p:extLst>
      <p:ext uri="{BB962C8B-B14F-4D97-AF65-F5344CB8AC3E}">
        <p14:creationId xmlns:p14="http://schemas.microsoft.com/office/powerpoint/2010/main" val="418033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indent="0">
              <a:buFont typeface="Arial" panose="020B0604020202020204" pitchFamily="34" charset="0"/>
              <a:buNone/>
            </a:pPr>
            <a:r>
              <a:rPr lang="lt-LT" sz="1200" b="0" i="0" kern="1200" dirty="0" smtClean="0">
                <a:solidFill>
                  <a:schemeClr val="tx1"/>
                </a:solidFill>
                <a:effectLst/>
                <a:latin typeface="+mn-lt"/>
                <a:ea typeface="+mn-ea"/>
                <a:cs typeface="+mn-cs"/>
              </a:rPr>
              <a:t>Didžiausi pasaulio teleskopai dažnai atlieka naujus kosmoso atradimus, nes jie gali surinkti daugiau šviesos ir gilintis į visatos gelmes įspūdingais </a:t>
            </a:r>
            <a:r>
              <a:rPr lang="lt-LT" sz="1200" b="0" i="0" kern="1200" dirty="0" err="1" smtClean="0">
                <a:solidFill>
                  <a:schemeClr val="tx1"/>
                </a:solidFill>
                <a:effectLst/>
                <a:latin typeface="+mn-lt"/>
                <a:ea typeface="+mn-ea"/>
                <a:cs typeface="+mn-cs"/>
              </a:rPr>
              <a:t>atstumais</a:t>
            </a:r>
            <a:r>
              <a:rPr lang="lt-LT" sz="1200" b="0" i="0" kern="1200" dirty="0" smtClean="0">
                <a:solidFill>
                  <a:schemeClr val="tx1"/>
                </a:solidFill>
                <a:effectLst/>
                <a:latin typeface="+mn-lt"/>
                <a:ea typeface="+mn-ea"/>
                <a:cs typeface="+mn-cs"/>
              </a:rPr>
              <a:t>. </a:t>
            </a:r>
            <a:endParaRPr lang="lt-LT" dirty="0" smtClean="0"/>
          </a:p>
          <a:p>
            <a:pPr marL="171450" indent="-171450">
              <a:buFont typeface="Arial" panose="020B0604020202020204" pitchFamily="34" charset="0"/>
              <a:buChar char="•"/>
            </a:pPr>
            <a:endParaRPr lang="lt-LT" dirty="0" smtClean="0"/>
          </a:p>
          <a:p>
            <a:pPr marL="171450" indent="-171450">
              <a:buFont typeface="Arial" panose="020B0604020202020204" pitchFamily="34" charset="0"/>
              <a:buChar char="•"/>
            </a:pPr>
            <a:r>
              <a:rPr lang="lt-LT" dirty="0" err="1" smtClean="0"/>
              <a:t>Kitt</a:t>
            </a:r>
            <a:r>
              <a:rPr lang="lt-LT" dirty="0" smtClean="0"/>
              <a:t> </a:t>
            </a:r>
            <a:r>
              <a:rPr lang="lt-LT" dirty="0" err="1" smtClean="0"/>
              <a:t>Peak</a:t>
            </a:r>
            <a:r>
              <a:rPr lang="lt-LT" dirty="0" smtClean="0"/>
              <a:t> Nacionalinė Observatorija, Arizona, JAV.</a:t>
            </a:r>
            <a:r>
              <a:rPr lang="lt-LT" baseline="0" dirty="0" smtClean="0"/>
              <a:t> Šioje </a:t>
            </a:r>
            <a:r>
              <a:rPr lang="lt-LT" sz="1200" b="0" i="0" kern="1200" noProof="0" dirty="0" smtClean="0">
                <a:solidFill>
                  <a:schemeClr val="tx1"/>
                </a:solidFill>
                <a:effectLst/>
                <a:latin typeface="Cambria" panose="02040503050406030204" pitchFamily="18" charset="0"/>
                <a:ea typeface="Cambria" panose="02040503050406030204" pitchFamily="18" charset="0"/>
                <a:cs typeface="+mn-cs"/>
              </a:rPr>
              <a:t>observatorijoje yra trys pagrindiniai teleskopai, du radijo teleskopai ir 22 optiniai teleskopai.</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Cerro </a:t>
            </a:r>
            <a:r>
              <a:rPr lang="en-US" sz="1200" b="0" i="0" kern="1200" dirty="0" err="1" smtClean="0">
                <a:solidFill>
                  <a:schemeClr val="tx1"/>
                </a:solidFill>
                <a:effectLst/>
                <a:latin typeface="+mn-lt"/>
                <a:ea typeface="+mn-ea"/>
                <a:cs typeface="+mn-cs"/>
              </a:rPr>
              <a:t>Tololo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observatorija</a:t>
            </a:r>
            <a:r>
              <a:rPr lang="it-IT" sz="1200" b="0" i="0" kern="1200" dirty="0" smtClean="0">
                <a:solidFill>
                  <a:schemeClr val="tx1"/>
                </a:solidFill>
                <a:effectLst/>
                <a:latin typeface="+mn-lt"/>
                <a:ea typeface="+mn-ea"/>
                <a:cs typeface="+mn-cs"/>
              </a:rPr>
              <a:t> apima apie 40 teleskopų</a:t>
            </a:r>
            <a:r>
              <a:rPr lang="lt-LT"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lt-LT" sz="1200" b="0" i="0" kern="1200" dirty="0" err="1" smtClean="0">
                <a:solidFill>
                  <a:schemeClr val="tx1"/>
                </a:solidFill>
                <a:effectLst/>
                <a:latin typeface="+mn-lt"/>
                <a:ea typeface="+mn-ea"/>
                <a:cs typeface="+mn-cs"/>
              </a:rPr>
              <a:t>Keck</a:t>
            </a:r>
            <a:r>
              <a:rPr lang="lt-LT" sz="1200" b="0" i="0" kern="1200" dirty="0" smtClean="0">
                <a:solidFill>
                  <a:schemeClr val="tx1"/>
                </a:solidFill>
                <a:effectLst/>
                <a:latin typeface="+mn-lt"/>
                <a:ea typeface="+mn-ea"/>
                <a:cs typeface="+mn-cs"/>
              </a:rPr>
              <a:t> observatorija yra 4 200 m aukštyje,</a:t>
            </a:r>
            <a:r>
              <a:rPr lang="lt-LT" sz="1200" b="0" i="0" kern="1200" baseline="0" dirty="0" smtClean="0">
                <a:solidFill>
                  <a:schemeClr val="tx1"/>
                </a:solidFill>
                <a:effectLst/>
                <a:latin typeface="+mn-lt"/>
                <a:ea typeface="+mn-ea"/>
                <a:cs typeface="+mn-cs"/>
              </a:rPr>
              <a:t> naudoja </a:t>
            </a:r>
            <a:r>
              <a:rPr lang="lt-LT" sz="1200" b="0" i="0" kern="1200" dirty="0" smtClean="0">
                <a:solidFill>
                  <a:schemeClr val="tx1"/>
                </a:solidFill>
                <a:effectLst/>
                <a:latin typeface="+mn-lt"/>
                <a:ea typeface="+mn-ea"/>
                <a:cs typeface="+mn-cs"/>
              </a:rPr>
              <a:t>optinius ir infraraudonųjų spindulių teleskopus</a:t>
            </a:r>
          </a:p>
          <a:p>
            <a:pPr marL="171450" indent="-171450">
              <a:buFont typeface="Arial" panose="020B0604020202020204" pitchFamily="34" charset="0"/>
              <a:buChar char="•"/>
            </a:pPr>
            <a:r>
              <a:rPr lang="lt-LT" sz="1200" b="0" i="0" kern="1200" dirty="0" smtClean="0">
                <a:solidFill>
                  <a:schemeClr val="tx1"/>
                </a:solidFill>
                <a:effectLst/>
                <a:latin typeface="+mn-lt"/>
                <a:ea typeface="+mn-ea"/>
                <a:cs typeface="+mn-cs"/>
              </a:rPr>
              <a:t>Dar statomas</a:t>
            </a:r>
            <a:r>
              <a:rPr lang="lt-LT" sz="1200" b="0" i="0" kern="1200" baseline="0" dirty="0" smtClean="0">
                <a:solidFill>
                  <a:schemeClr val="tx1"/>
                </a:solidFill>
                <a:effectLst/>
                <a:latin typeface="+mn-lt"/>
                <a:ea typeface="+mn-ea"/>
                <a:cs typeface="+mn-cs"/>
              </a:rPr>
              <a:t> Japonijos, JAV, Kanados, Indijos, Kinijos optinis infraraudonųjų spindulių teleskopas, kuris bus pastatytas </a:t>
            </a:r>
            <a:r>
              <a:rPr lang="lt-LT" sz="1200" b="0" i="0" kern="1200" dirty="0" smtClean="0">
                <a:solidFill>
                  <a:schemeClr val="tx1"/>
                </a:solidFill>
                <a:effectLst/>
                <a:latin typeface="+mn-lt"/>
                <a:ea typeface="+mn-ea"/>
                <a:cs typeface="+mn-cs"/>
              </a:rPr>
              <a:t>4 012 metrų aukštyje ir bus naudojamas </a:t>
            </a:r>
            <a:r>
              <a:rPr lang="lt-LT" sz="1200" b="0" i="0" u="sng" strike="noStrike" kern="1200" dirty="0" smtClean="0">
                <a:solidFill>
                  <a:schemeClr val="tx1"/>
                </a:solidFill>
                <a:effectLst/>
                <a:latin typeface="+mn-lt"/>
                <a:ea typeface="+mn-ea"/>
                <a:cs typeface="+mn-cs"/>
                <a:hlinkClick r:id="rId3"/>
              </a:rPr>
              <a:t>Paukščių Tako</a:t>
            </a:r>
            <a:r>
              <a:rPr lang="lt-LT" sz="1200" b="0" i="0" u="sng" strike="noStrike" kern="1200" dirty="0" smtClean="0">
                <a:solidFill>
                  <a:schemeClr val="tx1"/>
                </a:solidFill>
                <a:effectLst/>
                <a:latin typeface="+mn-lt"/>
                <a:ea typeface="+mn-ea"/>
                <a:cs typeface="+mn-cs"/>
              </a:rPr>
              <a:t> </a:t>
            </a:r>
            <a:r>
              <a:rPr lang="lt-LT" sz="1200" b="0" i="0" u="sng" strike="noStrike" kern="1200" dirty="0" smtClean="0">
                <a:solidFill>
                  <a:schemeClr val="tx1"/>
                </a:solidFill>
                <a:effectLst/>
                <a:latin typeface="+mn-lt"/>
                <a:ea typeface="+mn-ea"/>
                <a:cs typeface="+mn-cs"/>
                <a:hlinkClick r:id="rId4"/>
              </a:rPr>
              <a:t>juodosioms skylėms </a:t>
            </a:r>
            <a:r>
              <a:rPr lang="lt-LT" sz="1200" b="0" i="0" kern="1200" dirty="0" smtClean="0">
                <a:solidFill>
                  <a:schemeClr val="tx1"/>
                </a:solidFill>
                <a:effectLst/>
                <a:latin typeface="+mn-lt"/>
                <a:ea typeface="+mn-ea"/>
                <a:cs typeface="+mn-cs"/>
              </a:rPr>
              <a:t> ir kitų galaktikų analizei.</a:t>
            </a:r>
          </a:p>
          <a:p>
            <a:pPr marL="171450" indent="-171450">
              <a:buFont typeface="Arial" panose="020B0604020202020204" pitchFamily="34" charset="0"/>
              <a:buChar char="•"/>
            </a:pPr>
            <a:endParaRPr lang="lt-LT"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b="0" i="0" kern="1200" dirty="0" smtClean="0">
                <a:solidFill>
                  <a:schemeClr val="tx1"/>
                </a:solidFill>
                <a:effectLst/>
                <a:latin typeface="+mn-lt"/>
                <a:ea typeface="+mn-ea"/>
                <a:cs typeface="+mn-cs"/>
              </a:rPr>
              <a:t>Nuotraukų nuorodos https://pngtree.com/free-backgrounds-photos/kitt; https://noirlab.edu/public/images/noao-ctio-aerial/; https://bigislandnow.com/2017/10/27/keck-observatory-open-house-nov-11/; https://www.tmt.org/page/tmt-hawaii</a:t>
            </a:r>
          </a:p>
          <a:p>
            <a:pPr marL="171450" indent="-171450">
              <a:buFont typeface="Arial" panose="020B0604020202020204" pitchFamily="34" charset="0"/>
              <a:buChar char="•"/>
            </a:pPr>
            <a:endParaRPr lang="lt-LT" noProof="0" dirty="0">
              <a:latin typeface="Cambria" panose="02040503050406030204" pitchFamily="18" charset="0"/>
              <a:ea typeface="Cambria" panose="02040503050406030204" pitchFamily="18" charset="0"/>
            </a:endParaRPr>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21</a:t>
            </a:fld>
            <a:endParaRPr lang="en-US"/>
          </a:p>
        </p:txBody>
      </p:sp>
    </p:spTree>
    <p:extLst>
      <p:ext uri="{BB962C8B-B14F-4D97-AF65-F5344CB8AC3E}">
        <p14:creationId xmlns:p14="http://schemas.microsoft.com/office/powerpoint/2010/main" val="1664478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err="1" smtClean="0"/>
              <a:t>Hubble‘s</a:t>
            </a:r>
            <a:r>
              <a:rPr lang="lt-LT" dirty="0" smtClean="0"/>
              <a:t> teleskopas</a:t>
            </a:r>
            <a:r>
              <a:rPr lang="lt-LT" baseline="0" dirty="0" smtClean="0"/>
              <a:t> skrieja </a:t>
            </a:r>
            <a:r>
              <a:rPr lang="lt-LT" dirty="0" smtClean="0"/>
              <a:t>600 km nuo Žemės paviršiaus, o jo apsisukimo aplink planetą laikotarpis yra maždaug 95 minutės. Energija, reikalinga šios įrangos veikimui, paimama dviem saulės baterijomis, kurių kiekviena yra maždaug 30 m</a:t>
            </a:r>
            <a:r>
              <a:rPr lang="lt-LT" baseline="30000" dirty="0" smtClean="0"/>
              <a:t>2 </a:t>
            </a:r>
          </a:p>
          <a:p>
            <a:r>
              <a:rPr lang="lt-LT" sz="1200" baseline="0" dirty="0" smtClean="0"/>
              <a:t>Nuotrauka https://lt.wikipedia.org/wiki/Hablo_kosminis_teleskopas</a:t>
            </a:r>
          </a:p>
          <a:p>
            <a:endParaRPr lang="en-US" sz="1200"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22</a:t>
            </a:fld>
            <a:endParaRPr lang="en-US"/>
          </a:p>
        </p:txBody>
      </p:sp>
    </p:spTree>
    <p:extLst>
      <p:ext uri="{BB962C8B-B14F-4D97-AF65-F5344CB8AC3E}">
        <p14:creationId xmlns:p14="http://schemas.microsoft.com/office/powerpoint/2010/main" val="143662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solidFill>
                  <a:srgbClr val="000000"/>
                </a:solidFill>
                <a:latin typeface="ProximaNovaA-Regular"/>
              </a:rPr>
              <a:t>Dauguma kosmose esančių objektų skleidžia ( spinduliuoja ) šviesą. Priklausomai nuo bangos ilgio ir energijos ši šviesa vadinama skirtingais pavadinimais – radijo bangos (ilgos bangos, mažos energijos), mikrobangos , infraraudonieji spinduliai , matoma šviesa, ultravioletiniai, rentgeno spinduliai ir gama spinduliai (trumpo bangos ilgio, didelės energijos). Mokslininkai visą šviesos spektrą vadina </a:t>
            </a:r>
            <a:r>
              <a:rPr lang="lt-LT" b="1" dirty="0" smtClean="0">
                <a:solidFill>
                  <a:srgbClr val="000000"/>
                </a:solidFill>
                <a:latin typeface="ProximaNovaA-Regular"/>
              </a:rPr>
              <a:t>elektromagnetiniu spektru. </a:t>
            </a:r>
            <a:r>
              <a:rPr lang="lt-LT" b="0" dirty="0" smtClean="0">
                <a:solidFill>
                  <a:srgbClr val="000000"/>
                </a:solidFill>
                <a:latin typeface="ProximaNovaA-Regular"/>
              </a:rPr>
              <a:t>Šviesa yra ne tik</a:t>
            </a:r>
            <a:r>
              <a:rPr lang="lt-LT" b="0" baseline="0" dirty="0" smtClean="0">
                <a:solidFill>
                  <a:srgbClr val="000000"/>
                </a:solidFill>
                <a:latin typeface="ProximaNovaA-Regular"/>
              </a:rPr>
              <a:t> </a:t>
            </a:r>
            <a:r>
              <a:rPr lang="lt-LT" b="0" dirty="0" smtClean="0">
                <a:solidFill>
                  <a:srgbClr val="000000"/>
                </a:solidFill>
                <a:latin typeface="ProximaNovaA-Regular"/>
              </a:rPr>
              <a:t>tai ką mato akys</a:t>
            </a:r>
            <a:r>
              <a:rPr lang="lt-LT" b="0" baseline="0" dirty="0" smtClean="0">
                <a:solidFill>
                  <a:srgbClr val="000000"/>
                </a:solidFill>
                <a:latin typeface="ProximaNovaA-Regular"/>
              </a:rPr>
              <a:t>. Kitos elektromagnetinio spinduliavimo rūšys irgi yra šviesa.</a:t>
            </a:r>
            <a:endParaRPr lang="lt-LT" b="1" dirty="0" smtClean="0">
              <a:solidFill>
                <a:srgbClr val="000000"/>
              </a:solidFill>
              <a:latin typeface="ProximaNovaA-Regular"/>
            </a:endParaRP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4</a:t>
            </a:fld>
            <a:endParaRPr lang="en-US"/>
          </a:p>
        </p:txBody>
      </p:sp>
    </p:spTree>
    <p:extLst>
      <p:ext uri="{BB962C8B-B14F-4D97-AF65-F5344CB8AC3E}">
        <p14:creationId xmlns:p14="http://schemas.microsoft.com/office/powerpoint/2010/main" val="3471566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Skirtumus tarp </a:t>
            </a:r>
            <a:r>
              <a:rPr lang="lt-LT" dirty="0" err="1" smtClean="0"/>
              <a:t>Hablo</a:t>
            </a:r>
            <a:r>
              <a:rPr lang="lt-LT" dirty="0" smtClean="0"/>
              <a:t> ir </a:t>
            </a:r>
            <a:r>
              <a:rPr lang="lt-LT" dirty="0" err="1" smtClean="0"/>
              <a:t>Vebo</a:t>
            </a:r>
            <a:r>
              <a:rPr lang="lt-LT" dirty="0" smtClean="0"/>
              <a:t> teleskopus galima pasiskaityti http://www.technologijos.lt/n/mokslas/n/mokslas/astronomija_ir_kosmonautika/S-92869/straipsnis/Jameso-Webbo-kosminis-teleskopas-pries-Hubble--naujasis-teleskopas-matys-iki-100-kartu-ryskiau-ar-tai-bus-Hablo-pabaigos-era-Foto-Video-</a:t>
            </a:r>
          </a:p>
          <a:p>
            <a:endParaRPr lang="lt-LT" dirty="0" smtClean="0"/>
          </a:p>
          <a:p>
            <a:r>
              <a:rPr lang="lt-LT" dirty="0" smtClean="0"/>
              <a:t>Apie </a:t>
            </a:r>
            <a:r>
              <a:rPr lang="lt-LT" dirty="0" err="1" smtClean="0"/>
              <a:t>Vebo</a:t>
            </a:r>
            <a:r>
              <a:rPr lang="lt-LT" dirty="0" smtClean="0"/>
              <a:t> teleskopą galimą pasikaityti https://www.bernardinai.lt/atgal-i-ateiti-kosminis-teleskopas-tirs-pirmasias-galaktikas/</a:t>
            </a:r>
          </a:p>
          <a:p>
            <a:r>
              <a:rPr lang="lt-LT" dirty="0" smtClean="0"/>
              <a:t>Nuotrauka: https://lt.wikipedia.org/wiki/D%C5%BEeimso_Vebo_kosminis_teleskopas</a:t>
            </a:r>
          </a:p>
          <a:p>
            <a:endParaRPr lang="lt-LT" dirty="0" smtClean="0"/>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24</a:t>
            </a:fld>
            <a:endParaRPr lang="en-US"/>
          </a:p>
        </p:txBody>
      </p:sp>
    </p:spTree>
    <p:extLst>
      <p:ext uri="{BB962C8B-B14F-4D97-AF65-F5344CB8AC3E}">
        <p14:creationId xmlns:p14="http://schemas.microsoft.com/office/powerpoint/2010/main" val="4243702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Pirmoji ultravioletinės spinduliuotės orbitinė astronomijos observatorija </a:t>
            </a:r>
            <a:r>
              <a:rPr lang="lt-LT" i="1" dirty="0" smtClean="0"/>
              <a:t>IUE</a:t>
            </a:r>
            <a:r>
              <a:rPr lang="lt-LT" dirty="0" smtClean="0"/>
              <a:t> veikė nuo 1978 iki 1996 m.</a:t>
            </a:r>
          </a:p>
          <a:p>
            <a:r>
              <a:rPr lang="lt-LT" dirty="0" smtClean="0"/>
              <a:t>Pirmoji rentgeno orbitinė astronomijos observatorija </a:t>
            </a:r>
            <a:r>
              <a:rPr lang="lt-LT" i="1" dirty="0" err="1" smtClean="0"/>
              <a:t>Uhuru</a:t>
            </a:r>
            <a:r>
              <a:rPr lang="lt-LT" dirty="0" smtClean="0"/>
              <a:t> (</a:t>
            </a:r>
            <a:r>
              <a:rPr lang="lt-LT" i="1" dirty="0" smtClean="0"/>
              <a:t>Explorer</a:t>
            </a:r>
            <a:r>
              <a:rPr lang="lt-LT" dirty="0" smtClean="0"/>
              <a:t> </a:t>
            </a:r>
            <a:r>
              <a:rPr lang="lt-LT" i="1" dirty="0" smtClean="0"/>
              <a:t>42</a:t>
            </a:r>
            <a:r>
              <a:rPr lang="lt-LT" dirty="0" smtClean="0"/>
              <a:t>, </a:t>
            </a:r>
            <a:r>
              <a:rPr lang="lt-LT" i="1" dirty="0" smtClean="0"/>
              <a:t>SA</a:t>
            </a:r>
            <a:r>
              <a:rPr lang="lt-LT" dirty="0" smtClean="0"/>
              <a:t> </a:t>
            </a:r>
            <a:r>
              <a:rPr lang="lt-LT" i="1" dirty="0" smtClean="0"/>
              <a:t>1</a:t>
            </a:r>
            <a:r>
              <a:rPr lang="lt-LT" dirty="0" smtClean="0"/>
              <a:t>, </a:t>
            </a:r>
            <a:r>
              <a:rPr lang="lt-LT" i="1" dirty="0" smtClean="0"/>
              <a:t>SAS</a:t>
            </a:r>
            <a:r>
              <a:rPr lang="lt-LT" dirty="0" smtClean="0"/>
              <a:t>-</a:t>
            </a:r>
            <a:r>
              <a:rPr lang="lt-LT" i="1" dirty="0" smtClean="0"/>
              <a:t>A</a:t>
            </a:r>
            <a:r>
              <a:rPr lang="lt-LT" dirty="0" smtClean="0"/>
              <a:t>, </a:t>
            </a:r>
            <a:r>
              <a:rPr lang="lt-LT" i="1" dirty="0" smtClean="0"/>
              <a:t>4797</a:t>
            </a:r>
            <a:r>
              <a:rPr lang="lt-LT" dirty="0" smtClean="0"/>
              <a:t>) buvo paleista 1970 m.</a:t>
            </a:r>
          </a:p>
          <a:p>
            <a:r>
              <a:rPr lang="lt-LT" dirty="0" smtClean="0"/>
              <a:t>Pirmoji gama spinduliuotės orbitinė astronomijos </a:t>
            </a:r>
            <a:r>
              <a:rPr lang="lt-LT" dirty="0" err="1" smtClean="0"/>
              <a:t>observatroija</a:t>
            </a:r>
            <a:r>
              <a:rPr lang="lt-LT" dirty="0" smtClean="0"/>
              <a:t> buvo </a:t>
            </a:r>
            <a:r>
              <a:rPr lang="lt-LT" i="1" dirty="0" err="1" smtClean="0"/>
              <a:t>Velos</a:t>
            </a:r>
            <a:r>
              <a:rPr lang="lt-LT" dirty="0" smtClean="0"/>
              <a:t> tipo (Jungtinės Amerikos Valstijos), po to </a:t>
            </a:r>
            <a:r>
              <a:rPr lang="lt-LT" i="1" dirty="0" smtClean="0"/>
              <a:t>SAS</a:t>
            </a:r>
            <a:r>
              <a:rPr lang="lt-LT" dirty="0" smtClean="0"/>
              <a:t> </a:t>
            </a:r>
            <a:r>
              <a:rPr lang="lt-LT" i="1" dirty="0" smtClean="0"/>
              <a:t>2</a:t>
            </a:r>
            <a:r>
              <a:rPr lang="lt-LT" dirty="0" smtClean="0"/>
              <a:t> (</a:t>
            </a:r>
            <a:r>
              <a:rPr lang="lt-LT" i="1" dirty="0" smtClean="0"/>
              <a:t>Explorer</a:t>
            </a:r>
            <a:r>
              <a:rPr lang="lt-LT" dirty="0" smtClean="0"/>
              <a:t> </a:t>
            </a:r>
            <a:r>
              <a:rPr lang="lt-LT" i="1" dirty="0" smtClean="0"/>
              <a:t>48</a:t>
            </a:r>
            <a:r>
              <a:rPr lang="lt-LT" dirty="0" smtClean="0"/>
              <a:t>), paleista 1972.</a:t>
            </a: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25</a:t>
            </a:fld>
            <a:endParaRPr lang="en-US"/>
          </a:p>
        </p:txBody>
      </p:sp>
    </p:spTree>
    <p:extLst>
      <p:ext uri="{BB962C8B-B14F-4D97-AF65-F5344CB8AC3E}">
        <p14:creationId xmlns:p14="http://schemas.microsoft.com/office/powerpoint/2010/main" val="3977099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latin typeface="Cambria" panose="02040503050406030204" pitchFamily="18" charset="0"/>
                <a:ea typeface="Cambria" panose="02040503050406030204" pitchFamily="18" charset="0"/>
              </a:rPr>
              <a:t>Didžiausias radijo teleskopų spiečius – VLA (</a:t>
            </a:r>
            <a:r>
              <a:rPr lang="lt-LT" dirty="0" err="1" smtClean="0">
                <a:latin typeface="Cambria" panose="02040503050406030204" pitchFamily="18" charset="0"/>
                <a:ea typeface="Cambria" panose="02040503050406030204" pitchFamily="18" charset="0"/>
              </a:rPr>
              <a:t>Very</a:t>
            </a:r>
            <a:r>
              <a:rPr lang="lt-LT" dirty="0" smtClean="0">
                <a:latin typeface="Cambria" panose="02040503050406030204" pitchFamily="18" charset="0"/>
                <a:ea typeface="Cambria" panose="02040503050406030204" pitchFamily="18" charset="0"/>
              </a:rPr>
              <a:t> </a:t>
            </a:r>
            <a:r>
              <a:rPr lang="lt-LT" dirty="0" err="1" smtClean="0">
                <a:latin typeface="Cambria" panose="02040503050406030204" pitchFamily="18" charset="0"/>
                <a:ea typeface="Cambria" panose="02040503050406030204" pitchFamily="18" charset="0"/>
              </a:rPr>
              <a:t>Large</a:t>
            </a:r>
            <a:r>
              <a:rPr lang="lt-LT" dirty="0" smtClean="0">
                <a:latin typeface="Cambria" panose="02040503050406030204" pitchFamily="18" charset="0"/>
                <a:ea typeface="Cambria" panose="02040503050406030204" pitchFamily="18" charset="0"/>
              </a:rPr>
              <a:t> </a:t>
            </a:r>
            <a:r>
              <a:rPr lang="lt-LT" dirty="0" err="1" smtClean="0">
                <a:latin typeface="Cambria" panose="02040503050406030204" pitchFamily="18" charset="0"/>
                <a:ea typeface="Cambria" panose="02040503050406030204" pitchFamily="18" charset="0"/>
              </a:rPr>
              <a:t>Antenna</a:t>
            </a:r>
            <a:r>
              <a:rPr lang="lt-LT" dirty="0" smtClean="0">
                <a:latin typeface="Cambria" panose="02040503050406030204" pitchFamily="18" charset="0"/>
                <a:ea typeface="Cambria" panose="02040503050406030204" pitchFamily="18" charset="0"/>
              </a:rPr>
              <a:t> </a:t>
            </a:r>
            <a:r>
              <a:rPr lang="lt-LT" dirty="0" err="1" smtClean="0">
                <a:latin typeface="Cambria" panose="02040503050406030204" pitchFamily="18" charset="0"/>
                <a:ea typeface="Cambria" panose="02040503050406030204" pitchFamily="18" charset="0"/>
              </a:rPr>
              <a:t>Array</a:t>
            </a:r>
            <a:r>
              <a:rPr lang="lt-LT" dirty="0" smtClean="0">
                <a:latin typeface="Cambria" panose="02040503050406030204" pitchFamily="18" charset="0"/>
                <a:ea typeface="Cambria" panose="02040503050406030204" pitchFamily="18" charset="0"/>
              </a:rPr>
              <a:t>) – yra Naujosios Meksikos valstijoje (JAV). Tai 27 radijo teleskopai, kurie veikia kaip viena sudėtinga antena. Radijo teleskopo antenos yra 25 metrų skersmens.</a:t>
            </a:r>
            <a:r>
              <a:rPr lang="lt-LT" dirty="0" smtClean="0"/>
              <a:t> https://en.wikipedia.org/wiki/Very_Large_Array</a:t>
            </a:r>
          </a:p>
          <a:p>
            <a:r>
              <a:rPr lang="lt-LT" dirty="0" smtClean="0"/>
              <a:t>Apie </a:t>
            </a:r>
            <a:r>
              <a:rPr lang="lt-LT" dirty="0" err="1" smtClean="0"/>
              <a:t>radioteleskopus</a:t>
            </a:r>
            <a:r>
              <a:rPr lang="lt-LT" dirty="0" smtClean="0"/>
              <a:t> </a:t>
            </a:r>
            <a:r>
              <a:rPr lang="en-US" dirty="0" smtClean="0"/>
              <a:t>http://www.technologijos.lt/n/mokslas/astronomija_ir_kosmonautika/zyme/Radio-teleskopas-FAST?tid=8</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u="sng" kern="1200" dirty="0" smtClean="0">
                <a:solidFill>
                  <a:schemeClr val="tx1"/>
                </a:solidFill>
                <a:effectLst/>
                <a:latin typeface="+mn-lt"/>
                <a:ea typeface="+mn-ea"/>
                <a:cs typeface="+mn-cs"/>
                <a:hlinkClick r:id="rId3"/>
              </a:rPr>
              <a:t>https://www.youtube.com/watch?v=i3x0sBCQ_c8&amp;t=32s</a:t>
            </a:r>
            <a:r>
              <a:rPr lang="lt-LT" sz="1200" u="sng" kern="1200" dirty="0" smtClean="0">
                <a:solidFill>
                  <a:schemeClr val="tx1"/>
                </a:solidFill>
                <a:effectLst/>
                <a:latin typeface="+mn-lt"/>
                <a:ea typeface="+mn-ea"/>
                <a:cs typeface="+mn-cs"/>
              </a:rPr>
              <a:t> </a:t>
            </a:r>
            <a:r>
              <a:rPr lang="lt-LT" sz="1200" u="sng" kern="1200" baseline="0" dirty="0" smtClean="0">
                <a:solidFill>
                  <a:schemeClr val="tx1"/>
                </a:solidFill>
                <a:effectLst/>
                <a:latin typeface="+mn-lt"/>
                <a:ea typeface="+mn-ea"/>
                <a:cs typeface="+mn-cs"/>
              </a:rPr>
              <a:t> </a:t>
            </a:r>
            <a:r>
              <a:rPr lang="lt-LT" sz="1200" u="none" kern="1200" dirty="0" smtClean="0">
                <a:solidFill>
                  <a:schemeClr val="tx1"/>
                </a:solidFill>
                <a:effectLst/>
                <a:latin typeface="+mn-lt"/>
                <a:ea typeface="+mn-ea"/>
                <a:cs typeface="+mn-cs"/>
              </a:rPr>
              <a:t>Šiame</a:t>
            </a:r>
            <a:r>
              <a:rPr lang="lt-LT" sz="1200" u="none" kern="1200" baseline="0" dirty="0" smtClean="0">
                <a:solidFill>
                  <a:schemeClr val="tx1"/>
                </a:solidFill>
                <a:effectLst/>
                <a:latin typeface="+mn-lt"/>
                <a:ea typeface="+mn-ea"/>
                <a:cs typeface="+mn-cs"/>
              </a:rPr>
              <a:t> psl. galima „išgirsti“ ir „pamatyti“ iš kosmoso ateinantį radijo signalą.</a:t>
            </a:r>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26</a:t>
            </a:fld>
            <a:endParaRPr lang="en-US"/>
          </a:p>
        </p:txBody>
      </p:sp>
    </p:spTree>
    <p:extLst>
      <p:ext uri="{BB962C8B-B14F-4D97-AF65-F5344CB8AC3E}">
        <p14:creationId xmlns:p14="http://schemas.microsoft.com/office/powerpoint/2010/main" val="3335680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indent="0">
              <a:buFont typeface="Arial" panose="020B0604020202020204" pitchFamily="34" charset="0"/>
              <a:buNone/>
            </a:pPr>
            <a:r>
              <a:rPr lang="lt-LT" dirty="0" smtClean="0"/>
              <a:t>Atsakymai: </a:t>
            </a:r>
            <a:r>
              <a:rPr lang="lt-LT" b="1" dirty="0" smtClean="0"/>
              <a:t>1</a:t>
            </a:r>
            <a:r>
              <a:rPr lang="lt-LT" dirty="0" smtClean="0"/>
              <a:t>. </a:t>
            </a:r>
            <a:r>
              <a:rPr lang="lt-LT" sz="1200" dirty="0" smtClean="0">
                <a:latin typeface="Cambria" panose="02040503050406030204" pitchFamily="18" charset="0"/>
                <a:ea typeface="Cambria" panose="02040503050406030204" pitchFamily="18" charset="0"/>
              </a:rPr>
              <a:t>Vaizdai neiškraikomi žemės atmosferos,</a:t>
            </a:r>
            <a:r>
              <a:rPr lang="lt-LT" sz="1200" baseline="0" dirty="0" smtClean="0">
                <a:latin typeface="Cambria" panose="02040503050406030204" pitchFamily="18" charset="0"/>
                <a:ea typeface="Cambria" panose="02040503050406030204" pitchFamily="18" charset="0"/>
              </a:rPr>
              <a:t> g</a:t>
            </a:r>
            <a:r>
              <a:rPr lang="lt-LT" sz="1200" dirty="0" smtClean="0">
                <a:latin typeface="Cambria" panose="02040503050406030204" pitchFamily="18" charset="0"/>
                <a:ea typeface="Cambria" panose="02040503050406030204" pitchFamily="18" charset="0"/>
              </a:rPr>
              <a:t>alima priimti Visatos spinduliavimą platesniame elektromagnetinių spindulių spektre, neribotas  stebėjimų laikas. </a:t>
            </a:r>
            <a:r>
              <a:rPr lang="lt-LT" sz="1200" b="1" dirty="0" smtClean="0">
                <a:latin typeface="Cambria" panose="02040503050406030204" pitchFamily="18" charset="0"/>
                <a:ea typeface="Cambria" panose="02040503050406030204" pitchFamily="18" charset="0"/>
              </a:rPr>
              <a:t>2</a:t>
            </a:r>
            <a:r>
              <a:rPr lang="lt-LT" sz="1200" dirty="0" smtClean="0">
                <a:latin typeface="Cambria" panose="02040503050406030204" pitchFamily="18" charset="0"/>
                <a:ea typeface="Cambria" panose="02040503050406030204" pitchFamily="18" charset="0"/>
              </a:rPr>
              <a:t>. Seniausia Europoje ir Lietuvoje </a:t>
            </a:r>
            <a:r>
              <a:rPr lang="en-US" sz="1200" b="0" i="0" kern="1200" dirty="0" err="1" smtClean="0">
                <a:solidFill>
                  <a:schemeClr val="tx1"/>
                </a:solidFill>
                <a:effectLst/>
                <a:latin typeface="+mn-lt"/>
                <a:ea typeface="+mn-ea"/>
                <a:cs typeface="+mn-cs"/>
              </a:rPr>
              <a:t>Vilniaus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universiteto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astronomijos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observatorija</a:t>
            </a:r>
            <a:r>
              <a:rPr lang="lt-LT" sz="1200" b="0" i="0" kern="1200" dirty="0" smtClean="0">
                <a:solidFill>
                  <a:schemeClr val="tx1"/>
                </a:solidFill>
                <a:effectLst/>
                <a:latin typeface="+mn-lt"/>
                <a:ea typeface="+mn-ea"/>
                <a:cs typeface="+mn-cs"/>
              </a:rPr>
              <a:t> įkurta 1753 m. 3. </a:t>
            </a:r>
            <a:r>
              <a:rPr lang="lt-LT" sz="1200" b="0" i="0" kern="1200" dirty="0" err="1" smtClean="0">
                <a:solidFill>
                  <a:schemeClr val="tx1"/>
                </a:solidFill>
                <a:effectLst/>
                <a:latin typeface="+mn-lt"/>
                <a:ea typeface="+mn-ea"/>
                <a:cs typeface="+mn-cs"/>
              </a:rPr>
              <a:t>Vebo</a:t>
            </a:r>
            <a:r>
              <a:rPr lang="lt-LT" sz="1200" b="0" i="0" kern="1200" dirty="0" smtClean="0">
                <a:solidFill>
                  <a:schemeClr val="tx1"/>
                </a:solidFill>
                <a:effectLst/>
                <a:latin typeface="+mn-lt"/>
                <a:ea typeface="+mn-ea"/>
                <a:cs typeface="+mn-cs"/>
              </a:rPr>
              <a:t> teleskopas priima regimuosius</a:t>
            </a:r>
            <a:r>
              <a:rPr lang="lt-LT" sz="1200" b="0" i="0" kern="1200" baseline="0" dirty="0" smtClean="0">
                <a:solidFill>
                  <a:schemeClr val="tx1"/>
                </a:solidFill>
                <a:effectLst/>
                <a:latin typeface="+mn-lt"/>
                <a:ea typeface="+mn-ea"/>
                <a:cs typeface="+mn-cs"/>
              </a:rPr>
              <a:t> ir infraraudonus spindulius, </a:t>
            </a:r>
            <a:r>
              <a:rPr lang="lt-LT" sz="1200" dirty="0" smtClean="0">
                <a:latin typeface="Cambria" panose="02040503050406030204" pitchFamily="18" charset="0"/>
                <a:ea typeface="Cambria" panose="02040503050406030204" pitchFamily="18" charset="0"/>
              </a:rPr>
              <a:t>stebi ir siunčia informaciją apie  žvaigždes su besiformuojančiomis planetų sistemomis, panašiomis į Saulės sistemą.</a:t>
            </a:r>
            <a:endParaRPr lang="en-US" sz="1200" b="0" dirty="0" smtClean="0">
              <a:latin typeface="Cambria" panose="02040503050406030204" pitchFamily="18" charset="0"/>
              <a:ea typeface="Cambria" panose="02040503050406030204" pitchFamily="18" charset="0"/>
            </a:endParaRP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27</a:t>
            </a:fld>
            <a:endParaRPr lang="en-US"/>
          </a:p>
        </p:txBody>
      </p:sp>
    </p:spTree>
    <p:extLst>
      <p:ext uri="{BB962C8B-B14F-4D97-AF65-F5344CB8AC3E}">
        <p14:creationId xmlns:p14="http://schemas.microsoft.com/office/powerpoint/2010/main" val="3071167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Nuotrauka: https://www.google.com/url?sa=i&amp;url=https%3A%2F%2Fwww.istockphoto.com%2Fphotos%2Fastronomy-telescope&amp;psig=AOvVaw13AMOZddg_J9Un9tMCANM_&amp;ust=1693414302651000&amp;source=images&amp;cd=vfe&amp;opi=89978449&amp;ved=0CBIQjhxqFwoTCOjh5IGqgoEDFQAAAAAdAAAAABAx</a:t>
            </a: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28</a:t>
            </a:fld>
            <a:endParaRPr lang="en-US"/>
          </a:p>
        </p:txBody>
      </p:sp>
    </p:spTree>
    <p:extLst>
      <p:ext uri="{BB962C8B-B14F-4D97-AF65-F5344CB8AC3E}">
        <p14:creationId xmlns:p14="http://schemas.microsoft.com/office/powerpoint/2010/main" val="174497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0" i="0" kern="1200" dirty="0" smtClean="0">
                <a:solidFill>
                  <a:schemeClr val="tx1"/>
                </a:solidFill>
                <a:effectLst/>
                <a:latin typeface="+mn-lt"/>
                <a:ea typeface="+mn-ea"/>
                <a:cs typeface="+mn-cs"/>
              </a:rPr>
              <a:t>Dauguma erdvėje esančių objektų vienu metu skleidžia kelių tipų elektromagnetinę spinduliuotę. Tai, ką jie spinduliuoja, priklauso nuo daugelio dalykų, pavyzdžiui, nuo to, kiek jie karšti ir kokia jų sandarą. Astronomai renka informaciją apie kosminių objektų spinduliuotę, kad išsiaiškintų tokius dalykus kaip žvaigždžių gimimas ir mirtis, kaip karšti objektai, kaip toli jie yra, net kaip susiformavo Visata.</a:t>
            </a:r>
          </a:p>
          <a:p>
            <a:r>
              <a:rPr lang="lt-LT" sz="1200" b="1" i="0" kern="1200" dirty="0" err="1" smtClean="0">
                <a:solidFill>
                  <a:schemeClr val="tx1"/>
                </a:solidFill>
                <a:effectLst/>
                <a:latin typeface="+mn-lt"/>
                <a:ea typeface="+mn-ea"/>
                <a:cs typeface="+mn-cs"/>
              </a:rPr>
              <a:t>Supernova</a:t>
            </a:r>
            <a:r>
              <a:rPr lang="lt-LT" sz="1200" b="1" i="0" kern="1200" dirty="0" smtClean="0">
                <a:solidFill>
                  <a:schemeClr val="tx1"/>
                </a:solidFill>
                <a:effectLst/>
                <a:latin typeface="+mn-lt"/>
                <a:ea typeface="+mn-ea"/>
                <a:cs typeface="+mn-cs"/>
              </a:rPr>
              <a:t> - </a:t>
            </a:r>
            <a:r>
              <a:rPr lang="lt-LT" sz="1200" b="0" i="0" kern="1200" dirty="0" smtClean="0">
                <a:solidFill>
                  <a:schemeClr val="tx1"/>
                </a:solidFill>
                <a:effectLst/>
                <a:latin typeface="+mn-lt"/>
                <a:ea typeface="+mn-ea"/>
                <a:cs typeface="+mn-cs"/>
              </a:rPr>
              <a:t>sprogstanti žvaigždė, paskutinioji žvaigždės gyvavimo ciklo stadija.</a:t>
            </a:r>
            <a:endParaRPr lang="lt-LT" sz="1200" b="1" i="0" kern="1200" dirty="0" smtClean="0">
              <a:solidFill>
                <a:schemeClr val="tx1"/>
              </a:solidFill>
              <a:effectLst/>
              <a:latin typeface="+mn-lt"/>
              <a:ea typeface="+mn-ea"/>
              <a:cs typeface="+mn-cs"/>
            </a:endParaRPr>
          </a:p>
          <a:p>
            <a:r>
              <a:rPr lang="lt-LT" sz="1200" b="1" i="0" kern="1200" dirty="0" smtClean="0">
                <a:solidFill>
                  <a:schemeClr val="tx1"/>
                </a:solidFill>
                <a:effectLst/>
                <a:latin typeface="+mn-lt"/>
                <a:ea typeface="+mn-ea"/>
                <a:cs typeface="+mn-cs"/>
              </a:rPr>
              <a:t>Juodoji</a:t>
            </a:r>
            <a:r>
              <a:rPr lang="lt-LT" sz="1200" b="1" i="0" kern="1200" baseline="0" dirty="0" smtClean="0">
                <a:solidFill>
                  <a:schemeClr val="tx1"/>
                </a:solidFill>
                <a:effectLst/>
                <a:latin typeface="+mn-lt"/>
                <a:ea typeface="+mn-ea"/>
                <a:cs typeface="+mn-cs"/>
              </a:rPr>
              <a:t> skylė</a:t>
            </a:r>
            <a:r>
              <a:rPr lang="lt-LT" sz="1200" b="0" i="0" kern="1200" baseline="0" dirty="0" smtClean="0">
                <a:solidFill>
                  <a:schemeClr val="tx1"/>
                </a:solidFill>
                <a:effectLst/>
                <a:latin typeface="+mn-lt"/>
                <a:ea typeface="+mn-ea"/>
                <a:cs typeface="+mn-cs"/>
              </a:rPr>
              <a:t>: d</a:t>
            </a:r>
            <a:r>
              <a:rPr lang="lt-LT" sz="1200" b="0" i="0" kern="1200" dirty="0" smtClean="0">
                <a:solidFill>
                  <a:schemeClr val="tx1"/>
                </a:solidFill>
                <a:effectLst/>
                <a:latin typeface="+mn-lt"/>
                <a:ea typeface="+mn-ea"/>
                <a:cs typeface="+mn-cs"/>
              </a:rPr>
              <a:t>alį šviesos skleidžia prie pat juodosios skylės esančios dujos, o dalis yra tolimų objektų spinduliuotė, surinkta juodosios skylės gravitacijos. </a:t>
            </a:r>
            <a:r>
              <a:rPr lang="lt-LT" sz="1200" dirty="0" smtClean="0">
                <a:latin typeface="Cambria" panose="02040503050406030204" pitchFamily="18" charset="0"/>
                <a:ea typeface="Cambria" panose="02040503050406030204" pitchFamily="18" charset="0"/>
              </a:rPr>
              <a:t>Nuotrauka padaryta naudojant radijo </a:t>
            </a:r>
            <a:r>
              <a:rPr lang="lt-LT" sz="1200" dirty="0" err="1" smtClean="0">
                <a:latin typeface="Cambria" panose="02040503050406030204" pitchFamily="18" charset="0"/>
                <a:ea typeface="Cambria" panose="02040503050406030204" pitchFamily="18" charset="0"/>
              </a:rPr>
              <a:t>interferometriją</a:t>
            </a:r>
            <a:r>
              <a:rPr lang="lt-LT" sz="1200" dirty="0" smtClean="0">
                <a:latin typeface="Cambria" panose="02040503050406030204" pitchFamily="18" charset="0"/>
                <a:ea typeface="Cambria" panose="02040503050406030204" pitchFamily="18" charset="0"/>
              </a:rPr>
              <a:t> – techniką,</a:t>
            </a:r>
            <a:r>
              <a:rPr lang="lt-LT" sz="1200" baseline="0" dirty="0" smtClean="0">
                <a:latin typeface="Cambria" panose="02040503050406030204" pitchFamily="18" charset="0"/>
                <a:ea typeface="Cambria" panose="02040503050406030204" pitchFamily="18" charset="0"/>
              </a:rPr>
              <a:t> </a:t>
            </a:r>
            <a:r>
              <a:rPr lang="lt-LT" sz="1200" dirty="0" smtClean="0">
                <a:latin typeface="Cambria" panose="02040503050406030204" pitchFamily="18" charset="0"/>
                <a:ea typeface="Cambria" panose="02040503050406030204" pitchFamily="18" charset="0"/>
              </a:rPr>
              <a:t>kuri leidžia apjungti daugelio</a:t>
            </a:r>
            <a:r>
              <a:rPr lang="lt-LT" sz="1200" baseline="0" dirty="0" smtClean="0">
                <a:latin typeface="Cambria" panose="02040503050406030204" pitchFamily="18" charset="0"/>
                <a:ea typeface="Cambria" panose="02040503050406030204" pitchFamily="18" charset="0"/>
              </a:rPr>
              <a:t> </a:t>
            </a:r>
            <a:r>
              <a:rPr lang="lt-LT" sz="1200" dirty="0" smtClean="0">
                <a:latin typeface="Cambria" panose="02040503050406030204" pitchFamily="18" charset="0"/>
                <a:ea typeface="Cambria" panose="02040503050406030204" pitchFamily="18" charset="0"/>
              </a:rPr>
              <a:t>teleskopų stebėjimus į vientisą vaizdą, tarsi</a:t>
            </a:r>
            <a:r>
              <a:rPr lang="lt-LT" sz="1200" baseline="0" dirty="0" smtClean="0">
                <a:latin typeface="Cambria" panose="02040503050406030204" pitchFamily="18" charset="0"/>
                <a:ea typeface="Cambria" panose="02040503050406030204" pitchFamily="18" charset="0"/>
              </a:rPr>
              <a:t> </a:t>
            </a:r>
            <a:r>
              <a:rPr lang="lt-LT" sz="1200" dirty="0" smtClean="0">
                <a:latin typeface="Cambria" panose="02040503050406030204" pitchFamily="18" charset="0"/>
                <a:ea typeface="Cambria" panose="02040503050406030204" pitchFamily="18" charset="0"/>
              </a:rPr>
              <a:t>turėtume teleskopą, dydžiu</a:t>
            </a:r>
            <a:r>
              <a:rPr lang="lt-LT" sz="1200" baseline="0" dirty="0" smtClean="0">
                <a:latin typeface="Cambria" panose="02040503050406030204" pitchFamily="18" charset="0"/>
                <a:ea typeface="Cambria" panose="02040503050406030204" pitchFamily="18" charset="0"/>
              </a:rPr>
              <a:t> </a:t>
            </a:r>
            <a:r>
              <a:rPr lang="lt-LT" sz="1200" dirty="0" smtClean="0">
                <a:latin typeface="Cambria" panose="02040503050406030204" pitchFamily="18" charset="0"/>
                <a:ea typeface="Cambria" panose="02040503050406030204" pitchFamily="18" charset="0"/>
              </a:rPr>
              <a:t>prilygstantį atstumui tarp</a:t>
            </a:r>
            <a:r>
              <a:rPr lang="lt-LT" sz="1200" baseline="0" dirty="0" smtClean="0">
                <a:latin typeface="Cambria" panose="02040503050406030204" pitchFamily="18" charset="0"/>
                <a:ea typeface="Cambria" panose="02040503050406030204" pitchFamily="18" charset="0"/>
              </a:rPr>
              <a:t> </a:t>
            </a:r>
            <a:r>
              <a:rPr lang="lt-LT" sz="1200" dirty="0" smtClean="0">
                <a:latin typeface="Cambria" panose="02040503050406030204" pitchFamily="18" charset="0"/>
                <a:ea typeface="Cambria" panose="02040503050406030204" pitchFamily="18" charset="0"/>
              </a:rPr>
              <a:t>realių teleskopų. </a:t>
            </a:r>
          </a:p>
          <a:p>
            <a:r>
              <a:rPr lang="lt-LT" sz="1200" dirty="0" smtClean="0">
                <a:latin typeface="Cambria" panose="02040503050406030204" pitchFamily="18" charset="0"/>
                <a:ea typeface="Cambria" panose="02040503050406030204" pitchFamily="18" charset="0"/>
              </a:rPr>
              <a:t>Duomenis rinko teleskopai, išdėstyti visoje Žemėje – nuo Havajų ir Kanarų salų iki Antarktidos.</a:t>
            </a:r>
          </a:p>
          <a:p>
            <a:r>
              <a:rPr lang="lt-LT" sz="1200" dirty="0" smtClean="0">
                <a:latin typeface="Cambria" panose="02040503050406030204" pitchFamily="18" charset="0"/>
                <a:ea typeface="Cambria" panose="02040503050406030204" pitchFamily="18" charset="0"/>
              </a:rPr>
              <a:t>Nuotraukų</a:t>
            </a:r>
            <a:r>
              <a:rPr lang="lt-LT" sz="1200" baseline="0" dirty="0" smtClean="0">
                <a:latin typeface="Cambria" panose="02040503050406030204" pitchFamily="18" charset="0"/>
                <a:ea typeface="Cambria" panose="02040503050406030204" pitchFamily="18" charset="0"/>
              </a:rPr>
              <a:t> šaltiniai: https://sci.esa.int/web/herschel/-/48183-herschel-image-of-m31; https://konstanta-42.livejournal.com/71867.html; https://lt.wikipedia.org/wiki/Supernova; https://www.konstanta.lt/2011/11/dangiskoji-sirma-kosmine-fonine-spinduliuote-vel-technologijos/; </a:t>
            </a:r>
            <a:r>
              <a:rPr lang="lt-LT" dirty="0" smtClean="0"/>
              <a:t/>
            </a:r>
            <a:br>
              <a:rPr lang="lt-LT" dirty="0" smtClean="0"/>
            </a:br>
            <a:r>
              <a:rPr lang="lt-LT" dirty="0" smtClean="0"/>
              <a:t>https://www.delfi.lt/mokslas/mokslas/pamenate-garsiaja-juodosios-skyles-nuotrauka-mokslininkai-pateike-naujos-informacijos-85451919.</a:t>
            </a:r>
            <a:br>
              <a:rPr lang="lt-LT" dirty="0" smtClean="0"/>
            </a:br>
            <a:r>
              <a:rPr lang="lt-LT" dirty="0" smtClean="0"/>
              <a:t/>
            </a:r>
            <a:br>
              <a:rPr lang="lt-LT" dirty="0" smtClean="0"/>
            </a:br>
            <a:endParaRPr lang="lt-LT" sz="1200" b="0" i="0" kern="1200" dirty="0" smtClean="0">
              <a:solidFill>
                <a:schemeClr val="tx1"/>
              </a:solidFill>
              <a:effectLst/>
              <a:latin typeface="+mn-lt"/>
              <a:ea typeface="+mn-ea"/>
              <a:cs typeface="+mn-cs"/>
            </a:endParaRP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5</a:t>
            </a:fld>
            <a:endParaRPr lang="en-US"/>
          </a:p>
        </p:txBody>
      </p:sp>
    </p:spTree>
    <p:extLst>
      <p:ext uri="{BB962C8B-B14F-4D97-AF65-F5344CB8AC3E}">
        <p14:creationId xmlns:p14="http://schemas.microsoft.com/office/powerpoint/2010/main" val="935098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Cambria" panose="02040503050406030204" pitchFamily="18" charset="0"/>
                <a:ea typeface="Cambria" panose="02040503050406030204" pitchFamily="18" charset="0"/>
                <a:cs typeface="+mn-cs"/>
              </a:rPr>
              <a:t>Astronomai turi didžiulę problemą aptikdami spinduliuotę iš kosmoso, nes Žemės atmosfera blokuoja didžiąją jos dalį ir neleidžia pasiekti paviršiaus. Matoma šviesa ir radijo bangos patenka į  teleskopus </a:t>
            </a:r>
            <a:r>
              <a:rPr lang="lt-LT" sz="1200" b="0" i="0" kern="1200" dirty="0" err="1" smtClean="0">
                <a:solidFill>
                  <a:schemeClr val="tx1"/>
                </a:solidFill>
                <a:effectLst/>
                <a:latin typeface="Cambria" panose="02040503050406030204" pitchFamily="18" charset="0"/>
                <a:ea typeface="Cambria" panose="02040503050406030204" pitchFamily="18" charset="0"/>
                <a:cs typeface="+mn-cs"/>
              </a:rPr>
              <a:t>sančis</a:t>
            </a:r>
            <a:r>
              <a:rPr lang="lt-LT" sz="1200" b="0" i="0" kern="1200" baseline="0" dirty="0" smtClean="0">
                <a:solidFill>
                  <a:schemeClr val="tx1"/>
                </a:solidFill>
                <a:effectLst/>
                <a:latin typeface="Cambria" panose="02040503050406030204" pitchFamily="18" charset="0"/>
                <a:ea typeface="Cambria" panose="02040503050406030204" pitchFamily="18" charset="0"/>
                <a:cs typeface="+mn-cs"/>
              </a:rPr>
              <a:t> Žemėje</a:t>
            </a:r>
            <a:r>
              <a:rPr lang="lt-LT" sz="1200" b="0" i="0" kern="1200" dirty="0" smtClean="0">
                <a:solidFill>
                  <a:schemeClr val="tx1"/>
                </a:solidFill>
                <a:effectLst/>
                <a:latin typeface="Cambria" panose="02040503050406030204" pitchFamily="18" charset="0"/>
                <a:ea typeface="Cambria" panose="02040503050406030204" pitchFamily="18" charset="0"/>
                <a:cs typeface="+mn-cs"/>
              </a:rPr>
              <a:t>. Geriausia vieta aptikti daugumą spinduliuotės yra virš atmosferos, todėl teleskopai sukasi tam tikromis orbitomis aplink Žemę. Net regimoji šviesa iškraipoma atmosfera, todėl iš orbitinių teleskopų galima gauti ryškesnes nuotraukas. Pavyzdžiui, </a:t>
            </a:r>
            <a:r>
              <a:rPr lang="lt-LT" sz="1200" b="0" i="0" kern="1200" dirty="0" err="1" smtClean="0">
                <a:solidFill>
                  <a:schemeClr val="tx1"/>
                </a:solidFill>
                <a:effectLst/>
                <a:latin typeface="Cambria" panose="02040503050406030204" pitchFamily="18" charset="0"/>
                <a:ea typeface="Cambria" panose="02040503050406030204" pitchFamily="18" charset="0"/>
                <a:cs typeface="+mn-cs"/>
              </a:rPr>
              <a:t>Hablo</a:t>
            </a:r>
            <a:r>
              <a:rPr lang="lt-LT" sz="1200" b="0" i="0" kern="1200" dirty="0" smtClean="0">
                <a:solidFill>
                  <a:schemeClr val="tx1"/>
                </a:solidFill>
                <a:effectLst/>
                <a:latin typeface="Cambria" panose="02040503050406030204" pitchFamily="18" charset="0"/>
                <a:ea typeface="Cambria" panose="02040503050406030204" pitchFamily="18" charset="0"/>
                <a:cs typeface="+mn-cs"/>
              </a:rPr>
              <a:t> kosminis teleskopas yra už Žemės atmosferos ribų ir daro labai ryškius tolimų kosmoso objektų vaizdus. Daugiau https://www.meteorologiaenred.com/lt/telescopio-espacial-hubble.html</a:t>
            </a: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6</a:t>
            </a:fld>
            <a:endParaRPr lang="en-US"/>
          </a:p>
        </p:txBody>
      </p:sp>
    </p:spTree>
    <p:extLst>
      <p:ext uri="{BB962C8B-B14F-4D97-AF65-F5344CB8AC3E}">
        <p14:creationId xmlns:p14="http://schemas.microsoft.com/office/powerpoint/2010/main" val="2637922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Ultravioletinių, infraraudonųjų ir rentgeno spinduliai nematomi. Kodėl matome</a:t>
            </a:r>
            <a:r>
              <a:rPr lang="lt-LT" baseline="0" dirty="0" smtClean="0"/>
              <a:t> nuotraukas? </a:t>
            </a:r>
            <a:r>
              <a:rPr lang="lt-LT" sz="1200" b="0" i="0" kern="1200" dirty="0" smtClean="0">
                <a:solidFill>
                  <a:schemeClr val="tx1"/>
                </a:solidFill>
                <a:effectLst/>
                <a:latin typeface="+mn-lt"/>
                <a:ea typeface="+mn-ea"/>
                <a:cs typeface="+mn-cs"/>
              </a:rPr>
              <a:t>Negalime matyti daugumos aptiktos spinduliuotės, todėl kompiuteriai duomenis paverčia vaizdais, kuriuos galime matyti. Daugelis matomų kosmoso vaizdų turi nuostabias spalvas – galime</a:t>
            </a:r>
            <a:r>
              <a:rPr lang="lt-LT" sz="1200" b="0" i="0" kern="1200" baseline="0" dirty="0" smtClean="0">
                <a:solidFill>
                  <a:schemeClr val="tx1"/>
                </a:solidFill>
                <a:effectLst/>
                <a:latin typeface="+mn-lt"/>
                <a:ea typeface="+mn-ea"/>
                <a:cs typeface="+mn-cs"/>
              </a:rPr>
              <a:t> pavadinti jas klaidingomis,</a:t>
            </a:r>
            <a:r>
              <a:rPr lang="lt-LT" sz="1200" b="0" i="0" kern="1200" dirty="0" smtClean="0">
                <a:solidFill>
                  <a:schemeClr val="tx1"/>
                </a:solidFill>
                <a:effectLst/>
                <a:latin typeface="+mn-lt"/>
                <a:ea typeface="+mn-ea"/>
                <a:cs typeface="+mn-cs"/>
              </a:rPr>
              <a:t> nes kompiuteriai duomenis apie nematomus</a:t>
            </a:r>
            <a:r>
              <a:rPr lang="lt-LT" sz="1200" b="0" i="0" kern="1200" baseline="0" dirty="0" smtClean="0">
                <a:solidFill>
                  <a:schemeClr val="tx1"/>
                </a:solidFill>
                <a:effectLst/>
                <a:latin typeface="+mn-lt"/>
                <a:ea typeface="+mn-ea"/>
                <a:cs typeface="+mn-cs"/>
              </a:rPr>
              <a:t> bangos ilgius </a:t>
            </a:r>
            <a:r>
              <a:rPr lang="lt-LT" sz="1200" b="0" i="0" kern="1200" dirty="0" smtClean="0">
                <a:solidFill>
                  <a:schemeClr val="tx1"/>
                </a:solidFill>
                <a:effectLst/>
                <a:latin typeface="+mn-lt"/>
                <a:ea typeface="+mn-ea"/>
                <a:cs typeface="+mn-cs"/>
              </a:rPr>
              <a:t> pateikė į</a:t>
            </a:r>
            <a:r>
              <a:rPr lang="lt-LT" sz="1200" b="0" i="0" kern="1200" baseline="0" dirty="0" smtClean="0">
                <a:solidFill>
                  <a:schemeClr val="tx1"/>
                </a:solidFill>
                <a:effectLst/>
                <a:latin typeface="+mn-lt"/>
                <a:ea typeface="+mn-ea"/>
                <a:cs typeface="+mn-cs"/>
              </a:rPr>
              <a:t> tokias spalvas, kurias matome. Nuotraukos https://lt.wikipedia.org/wiki/Sraig%C4%97s_%C5%Abkas</a:t>
            </a: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7</a:t>
            </a:fld>
            <a:endParaRPr lang="en-US"/>
          </a:p>
        </p:txBody>
      </p:sp>
    </p:spTree>
    <p:extLst>
      <p:ext uri="{BB962C8B-B14F-4D97-AF65-F5344CB8AC3E}">
        <p14:creationId xmlns:p14="http://schemas.microsoft.com/office/powerpoint/2010/main" val="391691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Atsakymai: 1. Teleskopai turi skrieti Žemės orbitomis, kur praktiškai nėra Žemės atmosferos, nes atmosfera</a:t>
            </a:r>
            <a:r>
              <a:rPr lang="lt-LT" baseline="0" dirty="0" smtClean="0"/>
              <a:t> nepraleidžia trumpąsias bangas</a:t>
            </a:r>
          </a:p>
          <a:p>
            <a:r>
              <a:rPr lang="lt-LT" baseline="0" dirty="0" smtClean="0"/>
              <a:t>2. Ne, mes stebime tai, kas buvo prieš 2,6 milijonų metų.</a:t>
            </a:r>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8</a:t>
            </a:fld>
            <a:endParaRPr lang="en-US"/>
          </a:p>
        </p:txBody>
      </p:sp>
    </p:spTree>
    <p:extLst>
      <p:ext uri="{BB962C8B-B14F-4D97-AF65-F5344CB8AC3E}">
        <p14:creationId xmlns:p14="http://schemas.microsoft.com/office/powerpoint/2010/main" val="1784265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9</a:t>
            </a:fld>
            <a:endParaRPr lang="en-US"/>
          </a:p>
        </p:txBody>
      </p:sp>
    </p:spTree>
    <p:extLst>
      <p:ext uri="{BB962C8B-B14F-4D97-AF65-F5344CB8AC3E}">
        <p14:creationId xmlns:p14="http://schemas.microsoft.com/office/powerpoint/2010/main" val="369100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Pratęskite teleskopų</a:t>
            </a:r>
            <a:r>
              <a:rPr lang="lt-LT" baseline="0" dirty="0" smtClean="0"/>
              <a:t> istorija pasinaudodami internetiniais psl. </a:t>
            </a:r>
            <a:r>
              <a:rPr lang="lt-LT" sz="1200" kern="1200" dirty="0" smtClean="0">
                <a:solidFill>
                  <a:schemeClr val="tx1"/>
                </a:solidFill>
                <a:effectLst/>
                <a:latin typeface="+mn-lt"/>
                <a:ea typeface="+mn-ea"/>
                <a:cs typeface="+mn-cs"/>
              </a:rPr>
              <a:t>http://www.historyoftelescope.com/telescope-history/telescope-timeline/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http://www.telescopenerd.com/telescope-timeline.htm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https://www.preceden.com/timelines/71345-history-ofthe-telescope, https://hubblesite.org/.</a:t>
            </a:r>
            <a:endParaRPr lang="en-US" sz="1200" kern="1200" dirty="0" smtClean="0">
              <a:solidFill>
                <a:schemeClr val="tx1"/>
              </a:solidFill>
              <a:effectLst/>
              <a:latin typeface="+mn-lt"/>
              <a:ea typeface="+mn-ea"/>
              <a:cs typeface="+mn-cs"/>
            </a:endParaRPr>
          </a:p>
          <a:p>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10</a:t>
            </a:fld>
            <a:endParaRPr lang="en-US"/>
          </a:p>
        </p:txBody>
      </p:sp>
    </p:spTree>
    <p:extLst>
      <p:ext uri="{BB962C8B-B14F-4D97-AF65-F5344CB8AC3E}">
        <p14:creationId xmlns:p14="http://schemas.microsoft.com/office/powerpoint/2010/main" val="264012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kern="1200" dirty="0" smtClean="0">
                <a:solidFill>
                  <a:schemeClr val="tx1"/>
                </a:solidFill>
                <a:effectLst/>
                <a:latin typeface="+mn-lt"/>
                <a:ea typeface="+mn-ea"/>
                <a:cs typeface="+mn-cs"/>
              </a:rPr>
              <a:t>Šviesą surinkti (sustiprinti) galima dviem būdais: arba lęšiu, kuris laužia per jį praeinančią šviesą, sutelkdamas ją taške, vadinamame židiniu, esančiu už lęšio (</a:t>
            </a:r>
            <a:r>
              <a:rPr lang="lt-LT" sz="1200" kern="1200" dirty="0" err="1" smtClean="0">
                <a:solidFill>
                  <a:schemeClr val="tx1"/>
                </a:solidFill>
                <a:effectLst/>
                <a:latin typeface="+mn-lt"/>
                <a:ea typeface="+mn-ea"/>
                <a:cs typeface="+mn-cs"/>
              </a:rPr>
              <a:t>refraktorinis</a:t>
            </a:r>
            <a:r>
              <a:rPr lang="lt-LT" sz="1200" kern="1200" dirty="0" smtClean="0">
                <a:solidFill>
                  <a:schemeClr val="tx1"/>
                </a:solidFill>
                <a:effectLst/>
                <a:latin typeface="+mn-lt"/>
                <a:ea typeface="+mn-ea"/>
                <a:cs typeface="+mn-cs"/>
              </a:rPr>
              <a:t> teleskopas) arba įgaubtu veidrodžiu, kuris surinktą šviesą atspindi į mažesnį antrinį veidrodį, nuo kurio atsispindėjusi šviesa taip pat surenkama židinyje (</a:t>
            </a:r>
            <a:r>
              <a:rPr lang="lt-LT" sz="1200" kern="1200" dirty="0" err="1" smtClean="0">
                <a:solidFill>
                  <a:schemeClr val="tx1"/>
                </a:solidFill>
                <a:effectLst/>
                <a:latin typeface="+mn-lt"/>
                <a:ea typeface="+mn-ea"/>
                <a:cs typeface="+mn-cs"/>
              </a:rPr>
              <a:t>reflektorinis</a:t>
            </a:r>
            <a:r>
              <a:rPr lang="lt-LT" sz="1200" kern="1200" dirty="0" smtClean="0">
                <a:solidFill>
                  <a:schemeClr val="tx1"/>
                </a:solidFill>
                <a:effectLst/>
                <a:latin typeface="+mn-lt"/>
                <a:ea typeface="+mn-ea"/>
                <a:cs typeface="+mn-cs"/>
              </a:rPr>
              <a:t> teleskopas) Teleskopu ,,pagautą” ir židinyje ,,suspaustą” šviesos dalelių srautą galima nukreipti arba tiesiogiai į okuliarą, arba užregistruoti įvairiais elektroniniais prietaisais. Nuotraukos</a:t>
            </a:r>
            <a:r>
              <a:rPr lang="lt-LT" sz="1200" kern="1200" baseline="0" dirty="0" smtClean="0">
                <a:solidFill>
                  <a:schemeClr val="tx1"/>
                </a:solidFill>
                <a:effectLst/>
                <a:latin typeface="+mn-lt"/>
                <a:ea typeface="+mn-ea"/>
                <a:cs typeface="+mn-cs"/>
              </a:rPr>
              <a:t> šaltinis: https://www.lrytas.lt/zyme/filmas-karibu-piratai;</a:t>
            </a:r>
            <a:r>
              <a:rPr lang="lt-LT" sz="1200" kern="1200" dirty="0" smtClean="0">
                <a:solidFill>
                  <a:schemeClr val="tx1"/>
                </a:solidFill>
                <a:effectLst/>
                <a:latin typeface="+mn-lt"/>
                <a:ea typeface="+mn-ea"/>
                <a:cs typeface="+mn-cs"/>
              </a:rPr>
              <a:t/>
            </a:r>
            <a:br>
              <a:rPr lang="lt-LT" sz="1200" kern="1200" dirty="0" smtClean="0">
                <a:solidFill>
                  <a:schemeClr val="tx1"/>
                </a:solidFill>
                <a:effectLst/>
                <a:latin typeface="+mn-lt"/>
                <a:ea typeface="+mn-ea"/>
                <a:cs typeface="+mn-cs"/>
              </a:rPr>
            </a:br>
            <a:endParaRPr lang="en-US" dirty="0"/>
          </a:p>
        </p:txBody>
      </p:sp>
      <p:sp>
        <p:nvSpPr>
          <p:cNvPr id="4" name="Skaidrės numerio vietos rezervavimo ženklas 3"/>
          <p:cNvSpPr>
            <a:spLocks noGrp="1"/>
          </p:cNvSpPr>
          <p:nvPr>
            <p:ph type="sldNum" sz="quarter" idx="10"/>
          </p:nvPr>
        </p:nvSpPr>
        <p:spPr/>
        <p:txBody>
          <a:bodyPr/>
          <a:lstStyle/>
          <a:p>
            <a:fld id="{311DEC8A-C152-4C67-87B3-CCB42B5E3CC1}" type="slidenum">
              <a:rPr lang="en-US" smtClean="0"/>
              <a:t>11</a:t>
            </a:fld>
            <a:endParaRPr lang="en-US"/>
          </a:p>
        </p:txBody>
      </p:sp>
    </p:spTree>
    <p:extLst>
      <p:ext uri="{BB962C8B-B14F-4D97-AF65-F5344CB8AC3E}">
        <p14:creationId xmlns:p14="http://schemas.microsoft.com/office/powerpoint/2010/main" val="288904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en-US"/>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en-US"/>
          </a:p>
        </p:txBody>
      </p:sp>
      <p:sp>
        <p:nvSpPr>
          <p:cNvPr id="4" name="Datos vietos rezervavimo ženklas 3"/>
          <p:cNvSpPr>
            <a:spLocks noGrp="1"/>
          </p:cNvSpPr>
          <p:nvPr>
            <p:ph type="dt" sz="half" idx="10"/>
          </p:nvPr>
        </p:nvSpPr>
        <p:spPr/>
        <p:txBody>
          <a:bodyPr/>
          <a:lstStyle/>
          <a:p>
            <a:fld id="{855F94DD-CBF2-47BD-95A1-5B403FD718D9}" type="datetimeFigureOut">
              <a:rPr lang="en-US" smtClean="0"/>
              <a:t>8/29/2023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2506608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en-US"/>
          </a:p>
        </p:txBody>
      </p:sp>
      <p:sp>
        <p:nvSpPr>
          <p:cNvPr id="3" name="Vertikalaus teksto vietos rezervavimo ženklas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Datos vietos rezervavimo ženklas 3"/>
          <p:cNvSpPr>
            <a:spLocks noGrp="1"/>
          </p:cNvSpPr>
          <p:nvPr>
            <p:ph type="dt" sz="half" idx="10"/>
          </p:nvPr>
        </p:nvSpPr>
        <p:spPr/>
        <p:txBody>
          <a:bodyPr/>
          <a:lstStyle/>
          <a:p>
            <a:fld id="{855F94DD-CBF2-47BD-95A1-5B403FD718D9}" type="datetimeFigureOut">
              <a:rPr lang="en-US" smtClean="0"/>
              <a:t>8/29/2023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4123645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en-US"/>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Datos vietos rezervavimo ženklas 3"/>
          <p:cNvSpPr>
            <a:spLocks noGrp="1"/>
          </p:cNvSpPr>
          <p:nvPr>
            <p:ph type="dt" sz="half" idx="10"/>
          </p:nvPr>
        </p:nvSpPr>
        <p:spPr/>
        <p:txBody>
          <a:bodyPr/>
          <a:lstStyle/>
          <a:p>
            <a:fld id="{855F94DD-CBF2-47BD-95A1-5B403FD718D9}" type="datetimeFigureOut">
              <a:rPr lang="en-US" smtClean="0"/>
              <a:t>8/29/2023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121142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en-US"/>
          </a:p>
        </p:txBody>
      </p:sp>
      <p:sp>
        <p:nvSpPr>
          <p:cNvPr id="3" name="Turinio vietos rezervavimo ženklas 2"/>
          <p:cNvSpPr>
            <a:spLocks noGrp="1"/>
          </p:cNvSpPr>
          <p:nvPr>
            <p:ph idx="1"/>
          </p:nvPr>
        </p:nvSpPr>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Datos vietos rezervavimo ženklas 3"/>
          <p:cNvSpPr>
            <a:spLocks noGrp="1"/>
          </p:cNvSpPr>
          <p:nvPr>
            <p:ph type="dt" sz="half" idx="10"/>
          </p:nvPr>
        </p:nvSpPr>
        <p:spPr/>
        <p:txBody>
          <a:bodyPr/>
          <a:lstStyle/>
          <a:p>
            <a:fld id="{855F94DD-CBF2-47BD-95A1-5B403FD718D9}" type="datetimeFigureOut">
              <a:rPr lang="en-US" smtClean="0"/>
              <a:t>8/29/2023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87879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en-US"/>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Redaguoti šablono teksto stilius</a:t>
            </a:r>
          </a:p>
        </p:txBody>
      </p:sp>
      <p:sp>
        <p:nvSpPr>
          <p:cNvPr id="4" name="Datos vietos rezervavimo ženklas 3"/>
          <p:cNvSpPr>
            <a:spLocks noGrp="1"/>
          </p:cNvSpPr>
          <p:nvPr>
            <p:ph type="dt" sz="half" idx="10"/>
          </p:nvPr>
        </p:nvSpPr>
        <p:spPr/>
        <p:txBody>
          <a:bodyPr/>
          <a:lstStyle/>
          <a:p>
            <a:fld id="{855F94DD-CBF2-47BD-95A1-5B403FD718D9}" type="datetimeFigureOut">
              <a:rPr lang="en-US" smtClean="0"/>
              <a:t>8/29/2023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267106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en-US"/>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5" name="Datos vietos rezervavimo ženklas 4"/>
          <p:cNvSpPr>
            <a:spLocks noGrp="1"/>
          </p:cNvSpPr>
          <p:nvPr>
            <p:ph type="dt" sz="half" idx="10"/>
          </p:nvPr>
        </p:nvSpPr>
        <p:spPr/>
        <p:txBody>
          <a:bodyPr/>
          <a:lstStyle/>
          <a:p>
            <a:fld id="{855F94DD-CBF2-47BD-95A1-5B403FD718D9}" type="datetimeFigureOut">
              <a:rPr lang="en-US" smtClean="0"/>
              <a:t>8/29/2023</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84457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en-US"/>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7" name="Datos vietos rezervavimo ženklas 6"/>
          <p:cNvSpPr>
            <a:spLocks noGrp="1"/>
          </p:cNvSpPr>
          <p:nvPr>
            <p:ph type="dt" sz="half" idx="10"/>
          </p:nvPr>
        </p:nvSpPr>
        <p:spPr/>
        <p:txBody>
          <a:bodyPr/>
          <a:lstStyle/>
          <a:p>
            <a:fld id="{855F94DD-CBF2-47BD-95A1-5B403FD718D9}" type="datetimeFigureOut">
              <a:rPr lang="en-US" smtClean="0"/>
              <a:t>8/29/2023</a:t>
            </a:fld>
            <a:endParaRPr lang="en-US"/>
          </a:p>
        </p:txBody>
      </p:sp>
      <p:sp>
        <p:nvSpPr>
          <p:cNvPr id="8" name="Poraštės vietos rezervavimo ženklas 7"/>
          <p:cNvSpPr>
            <a:spLocks noGrp="1"/>
          </p:cNvSpPr>
          <p:nvPr>
            <p:ph type="ftr" sz="quarter" idx="11"/>
          </p:nvPr>
        </p:nvSpPr>
        <p:spPr/>
        <p:txBody>
          <a:bodyPr/>
          <a:lstStyle/>
          <a:p>
            <a:endParaRPr lang="en-US"/>
          </a:p>
        </p:txBody>
      </p:sp>
      <p:sp>
        <p:nvSpPr>
          <p:cNvPr id="9" name="Skaidrės numerio vietos rezervavimo ženklas 8"/>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419375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en-US"/>
          </a:p>
        </p:txBody>
      </p:sp>
      <p:sp>
        <p:nvSpPr>
          <p:cNvPr id="3" name="Datos vietos rezervavimo ženklas 2"/>
          <p:cNvSpPr>
            <a:spLocks noGrp="1"/>
          </p:cNvSpPr>
          <p:nvPr>
            <p:ph type="dt" sz="half" idx="10"/>
          </p:nvPr>
        </p:nvSpPr>
        <p:spPr/>
        <p:txBody>
          <a:bodyPr/>
          <a:lstStyle/>
          <a:p>
            <a:fld id="{855F94DD-CBF2-47BD-95A1-5B403FD718D9}" type="datetimeFigureOut">
              <a:rPr lang="en-US" smtClean="0"/>
              <a:t>8/29/2023</a:t>
            </a:fld>
            <a:endParaRPr lang="en-US"/>
          </a:p>
        </p:txBody>
      </p:sp>
      <p:sp>
        <p:nvSpPr>
          <p:cNvPr id="4" name="Poraštės vietos rezervavimo ženklas 3"/>
          <p:cNvSpPr>
            <a:spLocks noGrp="1"/>
          </p:cNvSpPr>
          <p:nvPr>
            <p:ph type="ftr" sz="quarter" idx="11"/>
          </p:nvPr>
        </p:nvSpPr>
        <p:spPr/>
        <p:txBody>
          <a:bodyPr/>
          <a:lstStyle/>
          <a:p>
            <a:endParaRPr lang="en-US"/>
          </a:p>
        </p:txBody>
      </p:sp>
      <p:sp>
        <p:nvSpPr>
          <p:cNvPr id="5" name="Skaidrės numerio vietos rezervavimo ženklas 4"/>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173362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855F94DD-CBF2-47BD-95A1-5B403FD718D9}" type="datetimeFigureOut">
              <a:rPr lang="en-US" smtClean="0"/>
              <a:t>8/29/2023</a:t>
            </a:fld>
            <a:endParaRPr lang="en-US"/>
          </a:p>
        </p:txBody>
      </p:sp>
      <p:sp>
        <p:nvSpPr>
          <p:cNvPr id="3" name="Poraštės vietos rezervavimo ženklas 2"/>
          <p:cNvSpPr>
            <a:spLocks noGrp="1"/>
          </p:cNvSpPr>
          <p:nvPr>
            <p:ph type="ftr" sz="quarter" idx="11"/>
          </p:nvPr>
        </p:nvSpPr>
        <p:spPr/>
        <p:txBody>
          <a:bodyPr/>
          <a:lstStyle/>
          <a:p>
            <a:endParaRPr lang="en-US"/>
          </a:p>
        </p:txBody>
      </p:sp>
      <p:sp>
        <p:nvSpPr>
          <p:cNvPr id="4" name="Skaidrės numerio vietos rezervavimo ženklas 3"/>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394988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en-US"/>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855F94DD-CBF2-47BD-95A1-5B403FD718D9}" type="datetimeFigureOut">
              <a:rPr lang="en-US" smtClean="0"/>
              <a:t>8/29/2023</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1005652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en-US"/>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855F94DD-CBF2-47BD-95A1-5B403FD718D9}" type="datetimeFigureOut">
              <a:rPr lang="en-US" smtClean="0"/>
              <a:t>8/29/2023</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C8DB1164-6F70-4F5B-93D8-4FB878DCD61F}" type="slidenum">
              <a:rPr lang="en-US" smtClean="0"/>
              <a:t>‹#›</a:t>
            </a:fld>
            <a:endParaRPr lang="en-US"/>
          </a:p>
        </p:txBody>
      </p:sp>
    </p:spTree>
    <p:extLst>
      <p:ext uri="{BB962C8B-B14F-4D97-AF65-F5344CB8AC3E}">
        <p14:creationId xmlns:p14="http://schemas.microsoft.com/office/powerpoint/2010/main" val="187957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en-US"/>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F94DD-CBF2-47BD-95A1-5B403FD718D9}" type="datetimeFigureOut">
              <a:rPr lang="en-US" smtClean="0"/>
              <a:t>8/29/2023</a:t>
            </a:fld>
            <a:endParaRPr lang="en-US"/>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B1164-6F70-4F5B-93D8-4FB878DCD61F}" type="slidenum">
              <a:rPr lang="en-US" smtClean="0"/>
              <a:t>‹#›</a:t>
            </a:fld>
            <a:endParaRPr lang="en-US"/>
          </a:p>
        </p:txBody>
      </p:sp>
    </p:spTree>
    <p:extLst>
      <p:ext uri="{BB962C8B-B14F-4D97-AF65-F5344CB8AC3E}">
        <p14:creationId xmlns:p14="http://schemas.microsoft.com/office/powerpoint/2010/main" val="159079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496711" y="304800"/>
            <a:ext cx="6299200" cy="6299200"/>
          </a:xfrm>
          <a:prstGeom prst="rect">
            <a:avLst/>
          </a:prstGeom>
        </p:spPr>
      </p:pic>
      <p:sp>
        <p:nvSpPr>
          <p:cNvPr id="2" name="Pavadinimas 1"/>
          <p:cNvSpPr>
            <a:spLocks noGrp="1"/>
          </p:cNvSpPr>
          <p:nvPr>
            <p:ph type="ctrTitle"/>
          </p:nvPr>
        </p:nvSpPr>
        <p:spPr>
          <a:xfrm>
            <a:off x="2370666" y="2879107"/>
            <a:ext cx="9144000" cy="1150585"/>
          </a:xfrm>
        </p:spPr>
        <p:txBody>
          <a:bodyPr/>
          <a:lstStyle/>
          <a:p>
            <a:r>
              <a:rPr lang="lt-LT" dirty="0" smtClean="0">
                <a:solidFill>
                  <a:schemeClr val="bg1"/>
                </a:solidFill>
                <a:latin typeface="Cambria" panose="02040503050406030204" pitchFamily="18" charset="0"/>
                <a:ea typeface="Cambria" panose="02040503050406030204" pitchFamily="18" charset="0"/>
              </a:rPr>
              <a:t>Ką „mato“ </a:t>
            </a:r>
            <a:r>
              <a:rPr lang="lt-LT" dirty="0" smtClean="0">
                <a:latin typeface="Cambria" panose="02040503050406030204" pitchFamily="18" charset="0"/>
                <a:ea typeface="Cambria" panose="02040503050406030204" pitchFamily="18" charset="0"/>
              </a:rPr>
              <a:t>teleskopai?</a:t>
            </a:r>
            <a:endParaRPr lang="en-US" dirty="0">
              <a:latin typeface="Cambria" panose="02040503050406030204" pitchFamily="18" charset="0"/>
              <a:ea typeface="Cambria" panose="02040503050406030204" pitchFamily="18" charset="0"/>
            </a:endParaRPr>
          </a:p>
        </p:txBody>
      </p:sp>
      <p:sp>
        <p:nvSpPr>
          <p:cNvPr id="3" name="Antrinis pavadinimas 2"/>
          <p:cNvSpPr>
            <a:spLocks noGrp="1"/>
          </p:cNvSpPr>
          <p:nvPr>
            <p:ph type="subTitle" idx="1"/>
          </p:nvPr>
        </p:nvSpPr>
        <p:spPr>
          <a:xfrm>
            <a:off x="6931378" y="4413955"/>
            <a:ext cx="3736622" cy="1185333"/>
          </a:xfrm>
        </p:spPr>
        <p:txBody>
          <a:bodyPr>
            <a:noAutofit/>
          </a:bodyPr>
          <a:lstStyle/>
          <a:p>
            <a:r>
              <a:rPr lang="lt-LT" dirty="0" smtClean="0">
                <a:latin typeface="Cambria" panose="02040503050406030204" pitchFamily="18" charset="0"/>
                <a:ea typeface="Cambria" panose="02040503050406030204" pitchFamily="18" charset="0"/>
              </a:rPr>
              <a:t>L. Gražienė</a:t>
            </a:r>
          </a:p>
          <a:p>
            <a:r>
              <a:rPr lang="lt-LT" dirty="0" smtClean="0">
                <a:latin typeface="Cambria" panose="02040503050406030204" pitchFamily="18" charset="0"/>
                <a:ea typeface="Cambria" panose="02040503050406030204" pitchFamily="18" charset="0"/>
              </a:rPr>
              <a:t>Kauno „Saulės“ gimnazijos fizikos mokytoja</a:t>
            </a:r>
            <a:endParaRPr lang="en-US" dirty="0">
              <a:latin typeface="Cambria" panose="02040503050406030204" pitchFamily="18" charset="0"/>
              <a:ea typeface="Cambria" panose="02040503050406030204" pitchFamily="18" charset="0"/>
            </a:endParaRPr>
          </a:p>
        </p:txBody>
      </p:sp>
      <p:pic>
        <p:nvPicPr>
          <p:cNvPr id="5" name="Paveikslėlis 4"/>
          <p:cNvPicPr>
            <a:picLocks noChangeAspect="1"/>
          </p:cNvPicPr>
          <p:nvPr/>
        </p:nvPicPr>
        <p:blipFill>
          <a:blip r:embed="rId3"/>
          <a:stretch>
            <a:fillRect/>
          </a:stretch>
        </p:blipFill>
        <p:spPr>
          <a:xfrm>
            <a:off x="8125587" y="371668"/>
            <a:ext cx="2581599" cy="740058"/>
          </a:xfrm>
          <a:prstGeom prst="rect">
            <a:avLst/>
          </a:prstGeom>
        </p:spPr>
      </p:pic>
      <p:pic>
        <p:nvPicPr>
          <p:cNvPr id="6" name="Paveikslėlis 5"/>
          <p:cNvPicPr>
            <a:picLocks noChangeAspect="1"/>
          </p:cNvPicPr>
          <p:nvPr/>
        </p:nvPicPr>
        <p:blipFill>
          <a:blip r:embed="rId4"/>
          <a:stretch>
            <a:fillRect/>
          </a:stretch>
        </p:blipFill>
        <p:spPr>
          <a:xfrm>
            <a:off x="10606629" y="151270"/>
            <a:ext cx="1361610" cy="960456"/>
          </a:xfrm>
          <a:prstGeom prst="rect">
            <a:avLst/>
          </a:prstGeom>
        </p:spPr>
      </p:pic>
    </p:spTree>
    <p:extLst>
      <p:ext uri="{BB962C8B-B14F-4D97-AF65-F5344CB8AC3E}">
        <p14:creationId xmlns:p14="http://schemas.microsoft.com/office/powerpoint/2010/main" val="2827661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rotWithShape="1">
          <a:blip r:embed="rId3"/>
          <a:srcRect b="5451"/>
          <a:stretch/>
        </p:blipFill>
        <p:spPr>
          <a:xfrm>
            <a:off x="1132114" y="185970"/>
            <a:ext cx="9544595" cy="6389001"/>
          </a:xfrm>
          <a:prstGeom prst="rect">
            <a:avLst/>
          </a:prstGeom>
        </p:spPr>
      </p:pic>
      <p:pic>
        <p:nvPicPr>
          <p:cNvPr id="2" name="Paveikslėlis 1"/>
          <p:cNvPicPr>
            <a:picLocks noChangeAspect="1"/>
          </p:cNvPicPr>
          <p:nvPr/>
        </p:nvPicPr>
        <p:blipFill>
          <a:blip r:embed="rId4"/>
          <a:stretch>
            <a:fillRect/>
          </a:stretch>
        </p:blipFill>
        <p:spPr>
          <a:xfrm>
            <a:off x="9869261" y="0"/>
            <a:ext cx="2202996" cy="591408"/>
          </a:xfrm>
          <a:prstGeom prst="rect">
            <a:avLst/>
          </a:prstGeom>
        </p:spPr>
      </p:pic>
    </p:spTree>
    <p:extLst>
      <p:ext uri="{BB962C8B-B14F-4D97-AF65-F5344CB8AC3E}">
        <p14:creationId xmlns:p14="http://schemas.microsoft.com/office/powerpoint/2010/main" val="32548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idx="4294967295"/>
          </p:nvPr>
        </p:nvSpPr>
        <p:spPr>
          <a:xfrm>
            <a:off x="305662" y="439199"/>
            <a:ext cx="8629650" cy="454025"/>
          </a:xfrm>
        </p:spPr>
        <p:txBody>
          <a:bodyPr>
            <a:normAutofit fontScale="90000"/>
          </a:bodyPr>
          <a:lstStyle/>
          <a:p>
            <a:r>
              <a:rPr lang="lt-LT" dirty="0">
                <a:latin typeface="Cambria" panose="02040503050406030204" pitchFamily="18" charset="0"/>
                <a:ea typeface="Cambria" panose="02040503050406030204" pitchFamily="18" charset="0"/>
              </a:rPr>
              <a:t>Kosminės astronomų akys – </a:t>
            </a:r>
            <a:r>
              <a:rPr lang="lt-LT" dirty="0" smtClean="0">
                <a:latin typeface="Cambria" panose="02040503050406030204" pitchFamily="18" charset="0"/>
                <a:ea typeface="Cambria" panose="02040503050406030204" pitchFamily="18" charset="0"/>
              </a:rPr>
              <a:t>teleskopai</a:t>
            </a:r>
            <a:endParaRPr lang="lt-LT" dirty="0">
              <a:latin typeface="Cambria" panose="02040503050406030204" pitchFamily="18" charset="0"/>
              <a:ea typeface="Cambria" panose="02040503050406030204" pitchFamily="18" charset="0"/>
            </a:endParaRPr>
          </a:p>
        </p:txBody>
      </p:sp>
      <p:sp>
        <p:nvSpPr>
          <p:cNvPr id="6" name="Stačiakampis 5"/>
          <p:cNvSpPr/>
          <p:nvPr/>
        </p:nvSpPr>
        <p:spPr>
          <a:xfrm>
            <a:off x="679827" y="1153866"/>
            <a:ext cx="10613485" cy="1477328"/>
          </a:xfrm>
          <a:prstGeom prst="rect">
            <a:avLst/>
          </a:prstGeom>
        </p:spPr>
        <p:txBody>
          <a:bodyPr wrap="square">
            <a:spAutoFit/>
          </a:bodyPr>
          <a:lstStyle/>
          <a:p>
            <a:endParaRPr lang="lt-LT" dirty="0"/>
          </a:p>
          <a:p>
            <a:r>
              <a:rPr lang="lt-LT" sz="2400" b="1" dirty="0">
                <a:latin typeface="Cambria" panose="02040503050406030204" pitchFamily="18" charset="0"/>
                <a:ea typeface="Cambria" panose="02040503050406030204" pitchFamily="18" charset="0"/>
              </a:rPr>
              <a:t>Teleskopas</a:t>
            </a:r>
            <a:r>
              <a:rPr lang="lt-LT" sz="2400" dirty="0">
                <a:latin typeface="Cambria" panose="02040503050406030204" pitchFamily="18" charset="0"/>
                <a:ea typeface="Cambria" panose="02040503050406030204" pitchFamily="18" charset="0"/>
              </a:rPr>
              <a:t> yra instrumentas, naudojamas toli esantiems objektams pamatyti</a:t>
            </a:r>
            <a:r>
              <a:rPr lang="lt-LT" sz="2400" dirty="0" smtClean="0">
                <a:latin typeface="Cambria" panose="02040503050406030204" pitchFamily="18" charset="0"/>
                <a:ea typeface="Cambria" panose="02040503050406030204" pitchFamily="18" charset="0"/>
              </a:rPr>
              <a:t>.</a:t>
            </a:r>
          </a:p>
          <a:p>
            <a:r>
              <a:rPr lang="lt-LT" sz="2400" dirty="0">
                <a:latin typeface="Cambria" panose="02040503050406030204" pitchFamily="18" charset="0"/>
                <a:ea typeface="Cambria" panose="02040503050406030204" pitchFamily="18" charset="0"/>
              </a:rPr>
              <a:t>Pirmuosius teleskopus naudojo </a:t>
            </a:r>
            <a:r>
              <a:rPr lang="lt-LT" sz="2400" dirty="0" smtClean="0">
                <a:latin typeface="Cambria" panose="02040503050406030204" pitchFamily="18" charset="0"/>
                <a:ea typeface="Cambria" panose="02040503050406030204" pitchFamily="18" charset="0"/>
              </a:rPr>
              <a:t>jūrininkai.</a:t>
            </a:r>
            <a:endParaRPr lang="lt-LT" sz="2400" dirty="0">
              <a:latin typeface="Cambria" panose="02040503050406030204" pitchFamily="18" charset="0"/>
              <a:ea typeface="Cambria" panose="02040503050406030204" pitchFamily="18" charset="0"/>
            </a:endParaRPr>
          </a:p>
          <a:p>
            <a:r>
              <a:rPr lang="lt-LT" sz="2400" dirty="0" smtClean="0">
                <a:latin typeface="Cambria" panose="02040503050406030204" pitchFamily="18" charset="0"/>
                <a:ea typeface="Cambria" panose="02040503050406030204" pitchFamily="18" charset="0"/>
              </a:rPr>
              <a:t> </a:t>
            </a:r>
            <a:endParaRPr lang="lt-LT" sz="2400" dirty="0">
              <a:latin typeface="Cambria" panose="02040503050406030204" pitchFamily="18" charset="0"/>
              <a:ea typeface="Cambria" panose="02040503050406030204" pitchFamily="18" charset="0"/>
            </a:endParaRPr>
          </a:p>
        </p:txBody>
      </p:sp>
      <p:pic>
        <p:nvPicPr>
          <p:cNvPr id="7" name="Paveikslėlis 6"/>
          <p:cNvPicPr>
            <a:picLocks noChangeAspect="1"/>
          </p:cNvPicPr>
          <p:nvPr/>
        </p:nvPicPr>
        <p:blipFill>
          <a:blip r:embed="rId3"/>
          <a:stretch>
            <a:fillRect/>
          </a:stretch>
        </p:blipFill>
        <p:spPr>
          <a:xfrm>
            <a:off x="904752" y="2666392"/>
            <a:ext cx="4454341" cy="757238"/>
          </a:xfrm>
          <a:prstGeom prst="rect">
            <a:avLst/>
          </a:prstGeom>
        </p:spPr>
      </p:pic>
      <p:pic>
        <p:nvPicPr>
          <p:cNvPr id="3" name="Paveikslėlis 2"/>
          <p:cNvPicPr>
            <a:picLocks noChangeAspect="1"/>
          </p:cNvPicPr>
          <p:nvPr/>
        </p:nvPicPr>
        <p:blipFill>
          <a:blip r:embed="rId4"/>
          <a:stretch>
            <a:fillRect/>
          </a:stretch>
        </p:blipFill>
        <p:spPr>
          <a:xfrm>
            <a:off x="5786239" y="2355005"/>
            <a:ext cx="5326209" cy="3544350"/>
          </a:xfrm>
          <a:prstGeom prst="rect">
            <a:avLst/>
          </a:prstGeom>
        </p:spPr>
      </p:pic>
      <p:sp>
        <p:nvSpPr>
          <p:cNvPr id="5" name="TextBox 4"/>
          <p:cNvSpPr txBox="1"/>
          <p:nvPr/>
        </p:nvSpPr>
        <p:spPr>
          <a:xfrm>
            <a:off x="8844774" y="5899355"/>
            <a:ext cx="2271135" cy="276999"/>
          </a:xfrm>
          <a:prstGeom prst="rect">
            <a:avLst/>
          </a:prstGeom>
          <a:noFill/>
        </p:spPr>
        <p:txBody>
          <a:bodyPr wrap="none" rtlCol="0">
            <a:spAutoFit/>
          </a:bodyPr>
          <a:lstStyle/>
          <a:p>
            <a:r>
              <a:rPr lang="lt-LT" sz="1200" b="1" dirty="0" smtClean="0"/>
              <a:t>Filmo „Karibų piratai“ nuotrauka</a:t>
            </a:r>
            <a:endParaRPr lang="en-US" sz="1200" b="1" dirty="0"/>
          </a:p>
        </p:txBody>
      </p:sp>
      <p:sp>
        <p:nvSpPr>
          <p:cNvPr id="8" name="Stačiakampis 7"/>
          <p:cNvSpPr/>
          <p:nvPr/>
        </p:nvSpPr>
        <p:spPr>
          <a:xfrm>
            <a:off x="185033" y="3762901"/>
            <a:ext cx="5174060" cy="2308324"/>
          </a:xfrm>
          <a:prstGeom prst="rect">
            <a:avLst/>
          </a:prstGeom>
        </p:spPr>
        <p:txBody>
          <a:bodyPr wrap="square">
            <a:spAutoFit/>
          </a:bodyPr>
          <a:lstStyle/>
          <a:p>
            <a:r>
              <a:rPr lang="lt-LT" sz="2400" b="1" dirty="0">
                <a:latin typeface="Cambria" panose="02040503050406030204" pitchFamily="18" charset="0"/>
                <a:ea typeface="Cambria" panose="02040503050406030204" pitchFamily="18" charset="0"/>
              </a:rPr>
              <a:t>Teleskopo </a:t>
            </a:r>
            <a:r>
              <a:rPr lang="lt-LT" sz="2400" b="1" dirty="0" smtClean="0">
                <a:latin typeface="Cambria" panose="02040503050406030204" pitchFamily="18" charset="0"/>
                <a:ea typeface="Cambria" panose="02040503050406030204" pitchFamily="18" charset="0"/>
              </a:rPr>
              <a:t>paskirtis</a:t>
            </a:r>
            <a:r>
              <a:rPr lang="lt-LT" sz="2400" dirty="0" smtClean="0">
                <a:latin typeface="Cambria" panose="02040503050406030204" pitchFamily="18" charset="0"/>
                <a:ea typeface="Cambria" panose="02040503050406030204" pitchFamily="18" charset="0"/>
              </a:rPr>
              <a:t>:</a:t>
            </a:r>
          </a:p>
          <a:p>
            <a:r>
              <a:rPr lang="lt-LT" sz="2400" dirty="0" smtClean="0">
                <a:latin typeface="Cambria" panose="02040503050406030204" pitchFamily="18" charset="0"/>
                <a:ea typeface="Cambria" panose="02040503050406030204" pitchFamily="18" charset="0"/>
              </a:rPr>
              <a:t> </a:t>
            </a:r>
            <a:r>
              <a:rPr lang="lt-LT" sz="2400" dirty="0">
                <a:latin typeface="Cambria" panose="02040503050406030204" pitchFamily="18" charset="0"/>
                <a:ea typeface="Cambria" panose="02040503050406030204" pitchFamily="18" charset="0"/>
              </a:rPr>
              <a:t>– surinkti kuo daugiau dangaus šviesulių šviesos</a:t>
            </a:r>
            <a:r>
              <a:rPr lang="lt-LT" sz="2400" dirty="0" smtClean="0">
                <a:latin typeface="Cambria" panose="02040503050406030204" pitchFamily="18" charset="0"/>
                <a:ea typeface="Cambria" panose="02040503050406030204" pitchFamily="18" charset="0"/>
              </a:rPr>
              <a:t>,</a:t>
            </a:r>
          </a:p>
          <a:p>
            <a:r>
              <a:rPr lang="lt-LT" sz="2400" dirty="0">
                <a:latin typeface="Cambria" panose="02040503050406030204" pitchFamily="18" charset="0"/>
                <a:ea typeface="Cambria" panose="02040503050406030204" pitchFamily="18" charset="0"/>
              </a:rPr>
              <a:t> </a:t>
            </a:r>
            <a:r>
              <a:rPr lang="lt-LT" sz="2400" dirty="0" smtClean="0">
                <a:latin typeface="Cambria" panose="02040503050406030204" pitchFamily="18" charset="0"/>
                <a:ea typeface="Cambria" panose="02040503050406030204" pitchFamily="18" charset="0"/>
              </a:rPr>
              <a:t>– </a:t>
            </a:r>
            <a:r>
              <a:rPr lang="lt-LT" sz="2400" dirty="0">
                <a:latin typeface="Cambria" panose="02040503050406030204" pitchFamily="18" charset="0"/>
                <a:ea typeface="Cambria" panose="02040503050406030204" pitchFamily="18" charset="0"/>
              </a:rPr>
              <a:t>padidinti kampą, kuriuo matomas stebimas objektas, </a:t>
            </a:r>
            <a:r>
              <a:rPr lang="lt-LT" sz="2400" dirty="0" smtClean="0">
                <a:latin typeface="Cambria" panose="02040503050406030204" pitchFamily="18" charset="0"/>
                <a:ea typeface="Cambria" panose="02040503050406030204" pitchFamily="18" charset="0"/>
              </a:rPr>
              <a:t>šitaip jį „priartinti“ (padidinti </a:t>
            </a:r>
            <a:r>
              <a:rPr lang="lt-LT" sz="2400" dirty="0">
                <a:latin typeface="Cambria" panose="02040503050406030204" pitchFamily="18" charset="0"/>
                <a:ea typeface="Cambria" panose="02040503050406030204" pitchFamily="18" charset="0"/>
              </a:rPr>
              <a:t>skiriamąją akies </a:t>
            </a:r>
            <a:r>
              <a:rPr lang="lt-LT" sz="2400" dirty="0" smtClean="0">
                <a:latin typeface="Cambria" panose="02040503050406030204" pitchFamily="18" charset="0"/>
                <a:ea typeface="Cambria" panose="02040503050406030204" pitchFamily="18" charset="0"/>
              </a:rPr>
              <a:t>gebą).</a:t>
            </a:r>
            <a:endParaRPr lang="en-US" sz="2400" dirty="0">
              <a:latin typeface="Cambria" panose="02040503050406030204" pitchFamily="18" charset="0"/>
              <a:ea typeface="Cambria" panose="02040503050406030204" pitchFamily="18" charset="0"/>
            </a:endParaRPr>
          </a:p>
        </p:txBody>
      </p:sp>
      <p:sp>
        <p:nvSpPr>
          <p:cNvPr id="9" name="TextBox 8"/>
          <p:cNvSpPr txBox="1"/>
          <p:nvPr/>
        </p:nvSpPr>
        <p:spPr>
          <a:xfrm>
            <a:off x="1936955" y="6225830"/>
            <a:ext cx="6642524" cy="369332"/>
          </a:xfrm>
          <a:prstGeom prst="rect">
            <a:avLst/>
          </a:prstGeom>
          <a:noFill/>
        </p:spPr>
        <p:txBody>
          <a:bodyPr wrap="none" rtlCol="0">
            <a:spAutoFit/>
          </a:bodyPr>
          <a:lstStyle/>
          <a:p>
            <a:r>
              <a:rPr lang="lt-LT" b="1" dirty="0" smtClean="0">
                <a:solidFill>
                  <a:srgbClr val="FF0000"/>
                </a:solidFill>
                <a:latin typeface="Cambria" panose="02040503050406030204" pitchFamily="18" charset="0"/>
                <a:ea typeface="Cambria" panose="02040503050406030204" pitchFamily="18" charset="0"/>
              </a:rPr>
              <a:t>Išsiaiškinkime, nuo kokių teleskopo parametrų tai priklauso?</a:t>
            </a:r>
            <a:endParaRPr lang="en-US" b="1" dirty="0">
              <a:solidFill>
                <a:srgbClr val="FF0000"/>
              </a:solidFill>
              <a:latin typeface="Cambria" panose="02040503050406030204" pitchFamily="18" charset="0"/>
              <a:ea typeface="Cambria" panose="02040503050406030204" pitchFamily="18" charset="0"/>
            </a:endParaRPr>
          </a:p>
        </p:txBody>
      </p:sp>
      <p:pic>
        <p:nvPicPr>
          <p:cNvPr id="4" name="Paveikslėlis 3"/>
          <p:cNvPicPr>
            <a:picLocks noChangeAspect="1"/>
          </p:cNvPicPr>
          <p:nvPr/>
        </p:nvPicPr>
        <p:blipFill>
          <a:blip r:embed="rId5"/>
          <a:stretch>
            <a:fillRect/>
          </a:stretch>
        </p:blipFill>
        <p:spPr>
          <a:xfrm>
            <a:off x="9980341" y="106948"/>
            <a:ext cx="2083253" cy="559263"/>
          </a:xfrm>
          <a:prstGeom prst="rect">
            <a:avLst/>
          </a:prstGeom>
        </p:spPr>
      </p:pic>
    </p:spTree>
    <p:extLst>
      <p:ext uri="{BB962C8B-B14F-4D97-AF65-F5344CB8AC3E}">
        <p14:creationId xmlns:p14="http://schemas.microsoft.com/office/powerpoint/2010/main" val="1000416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5"/>
            <a:ext cx="10515600" cy="608269"/>
          </a:xfrm>
        </p:spPr>
        <p:txBody>
          <a:bodyPr>
            <a:normAutofit/>
          </a:bodyPr>
          <a:lstStyle/>
          <a:p>
            <a:r>
              <a:rPr lang="lt-LT" sz="3600" dirty="0" smtClean="0">
                <a:latin typeface="Cambria" panose="02040503050406030204" pitchFamily="18" charset="0"/>
                <a:ea typeface="Cambria" panose="02040503050406030204" pitchFamily="18" charset="0"/>
              </a:rPr>
              <a:t>Kaip veikia teleskopai?</a:t>
            </a:r>
            <a:endParaRPr lang="en-US" sz="3600" dirty="0">
              <a:latin typeface="Cambria" panose="02040503050406030204" pitchFamily="18" charset="0"/>
              <a:ea typeface="Cambria" panose="02040503050406030204" pitchFamily="18" charset="0"/>
            </a:endParaRPr>
          </a:p>
        </p:txBody>
      </p:sp>
      <p:sp>
        <p:nvSpPr>
          <p:cNvPr id="3" name="Turinio vietos rezervavimo ženklas 2"/>
          <p:cNvSpPr>
            <a:spLocks noGrp="1"/>
          </p:cNvSpPr>
          <p:nvPr>
            <p:ph sz="half" idx="1"/>
          </p:nvPr>
        </p:nvSpPr>
        <p:spPr>
          <a:xfrm>
            <a:off x="553065" y="1284850"/>
            <a:ext cx="5110316" cy="5056955"/>
          </a:xfrm>
        </p:spPr>
        <p:txBody>
          <a:bodyPr>
            <a:normAutofit fontScale="92500"/>
          </a:bodyPr>
          <a:lstStyle/>
          <a:p>
            <a:r>
              <a:rPr lang="lt-LT" sz="2400" dirty="0" smtClean="0">
                <a:latin typeface="Cambria" panose="02040503050406030204" pitchFamily="18" charset="0"/>
                <a:ea typeface="Cambria" panose="02040503050406030204" pitchFamily="18" charset="0"/>
              </a:rPr>
              <a:t>Teleskope objektai nedidinami, jie skirti rinkti </a:t>
            </a:r>
            <a:r>
              <a:rPr lang="lt-LT" sz="2400" dirty="0">
                <a:latin typeface="Cambria" panose="02040503050406030204" pitchFamily="18" charset="0"/>
                <a:ea typeface="Cambria" panose="02040503050406030204" pitchFamily="18" charset="0"/>
              </a:rPr>
              <a:t>šviesą. Kuo didesnio dydžio pagrindinis šviesą renkantis elementas – lęšis ar veidrodis, tuo daugiau šviesos į jį pateks. </a:t>
            </a:r>
            <a:endParaRPr lang="lt-LT" sz="2400" dirty="0" smtClean="0">
              <a:latin typeface="Cambria" panose="02040503050406030204" pitchFamily="18" charset="0"/>
              <a:ea typeface="Cambria" panose="02040503050406030204" pitchFamily="18" charset="0"/>
            </a:endParaRPr>
          </a:p>
          <a:p>
            <a:endParaRPr lang="en-US" dirty="0"/>
          </a:p>
        </p:txBody>
      </p:sp>
      <p:sp>
        <p:nvSpPr>
          <p:cNvPr id="4" name="Turinio vietos rezervavimo ženklas 3"/>
          <p:cNvSpPr>
            <a:spLocks noGrp="1"/>
          </p:cNvSpPr>
          <p:nvPr>
            <p:ph sz="half" idx="2"/>
          </p:nvPr>
        </p:nvSpPr>
        <p:spPr>
          <a:xfrm>
            <a:off x="6420465" y="2290915"/>
            <a:ext cx="5181600" cy="4050890"/>
          </a:xfrm>
        </p:spPr>
        <p:txBody>
          <a:bodyPr>
            <a:normAutofit fontScale="92500"/>
          </a:bodyPr>
          <a:lstStyle/>
          <a:p>
            <a:r>
              <a:rPr lang="lt-LT" sz="2400" dirty="0" smtClean="0">
                <a:latin typeface="Cambria" panose="02040503050406030204" pitchFamily="18" charset="0"/>
                <a:ea typeface="Cambria" panose="02040503050406030204" pitchFamily="18" charset="0"/>
              </a:rPr>
              <a:t>Kuo didesnis išgaubtas lęšis arba įgaubtas veidrodis, tuo daugiau šviesos patenka į teleskopą, tuo tolimesnius objektus juo galime matyti.</a:t>
            </a:r>
          </a:p>
          <a:p>
            <a:r>
              <a:rPr lang="lt-LT" sz="2400" dirty="0" smtClean="0">
                <a:latin typeface="Cambria" panose="02040503050406030204" pitchFamily="18" charset="0"/>
                <a:ea typeface="Cambria" panose="02040503050406030204" pitchFamily="18" charset="0"/>
              </a:rPr>
              <a:t>Pro objektyvą praeinančios šviesos kiekis yra proporcingas jo plotui.</a:t>
            </a:r>
          </a:p>
          <a:p>
            <a:r>
              <a:rPr lang="lt-LT" sz="2400" dirty="0" smtClean="0">
                <a:latin typeface="Cambria" panose="02040503050406030204" pitchFamily="18" charset="0"/>
                <a:ea typeface="Cambria" panose="02040503050406030204" pitchFamily="18" charset="0"/>
              </a:rPr>
              <a:t>Kuo mažesnis šviesos taško (žvaigždės)vaizdo dydis stebimas pro okuliarą, tuo geresnė jo skiriamoji geba ( padidiname regėjimo kampą, „priartiname“ objektą)</a:t>
            </a:r>
          </a:p>
          <a:p>
            <a:endParaRPr lang="lt-LT" sz="2400" dirty="0" smtClean="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pic>
        <p:nvPicPr>
          <p:cNvPr id="6" name="Paveikslėlis 5"/>
          <p:cNvPicPr>
            <a:picLocks noChangeAspect="1"/>
          </p:cNvPicPr>
          <p:nvPr/>
        </p:nvPicPr>
        <p:blipFill>
          <a:blip r:embed="rId3"/>
          <a:stretch>
            <a:fillRect/>
          </a:stretch>
        </p:blipFill>
        <p:spPr>
          <a:xfrm>
            <a:off x="553065" y="3490196"/>
            <a:ext cx="3990975" cy="2457450"/>
          </a:xfrm>
          <a:prstGeom prst="rect">
            <a:avLst/>
          </a:prstGeom>
        </p:spPr>
      </p:pic>
      <p:pic>
        <p:nvPicPr>
          <p:cNvPr id="5" name="Paveikslėlis 4"/>
          <p:cNvPicPr>
            <a:picLocks noChangeAspect="1"/>
          </p:cNvPicPr>
          <p:nvPr/>
        </p:nvPicPr>
        <p:blipFill>
          <a:blip r:embed="rId4"/>
          <a:stretch>
            <a:fillRect/>
          </a:stretch>
        </p:blipFill>
        <p:spPr>
          <a:xfrm>
            <a:off x="8763615" y="335795"/>
            <a:ext cx="2838450" cy="762000"/>
          </a:xfrm>
          <a:prstGeom prst="rect">
            <a:avLst/>
          </a:prstGeom>
        </p:spPr>
      </p:pic>
    </p:spTree>
    <p:extLst>
      <p:ext uri="{BB962C8B-B14F-4D97-AF65-F5344CB8AC3E}">
        <p14:creationId xmlns:p14="http://schemas.microsoft.com/office/powerpoint/2010/main" val="707510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560613" y="291738"/>
            <a:ext cx="4517571" cy="731520"/>
          </a:xfrm>
          <a:solidFill>
            <a:schemeClr val="accent1">
              <a:lumMod val="40000"/>
              <a:lumOff val="60000"/>
            </a:schemeClr>
          </a:solidFill>
        </p:spPr>
        <p:txBody>
          <a:bodyPr>
            <a:normAutofit fontScale="90000"/>
          </a:bodyPr>
          <a:lstStyle/>
          <a:p>
            <a:r>
              <a:rPr lang="lt-LT" sz="3600" b="1" dirty="0" smtClean="0">
                <a:latin typeface="Cambria" panose="02040503050406030204" pitchFamily="18" charset="0"/>
                <a:ea typeface="Cambria" panose="02040503050406030204" pitchFamily="18" charset="0"/>
              </a:rPr>
              <a:t>Optiniai teleskopai (1)</a:t>
            </a:r>
            <a:endParaRPr lang="en-US" sz="3600" b="1" dirty="0">
              <a:latin typeface="Cambria" panose="02040503050406030204" pitchFamily="18" charset="0"/>
              <a:ea typeface="Cambria" panose="02040503050406030204" pitchFamily="18" charset="0"/>
            </a:endParaRPr>
          </a:p>
        </p:txBody>
      </p:sp>
      <p:sp>
        <p:nvSpPr>
          <p:cNvPr id="3" name="Pavadinimas 1"/>
          <p:cNvSpPr txBox="1">
            <a:spLocks/>
          </p:cNvSpPr>
          <p:nvPr/>
        </p:nvSpPr>
        <p:spPr>
          <a:xfrm>
            <a:off x="391885" y="1502229"/>
            <a:ext cx="2427514" cy="731520"/>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800" b="1" i="1" dirty="0" err="1" smtClean="0">
                <a:latin typeface="Cambria" panose="02040503050406030204" pitchFamily="18" charset="0"/>
                <a:ea typeface="Cambria" panose="02040503050406030204" pitchFamily="18" charset="0"/>
              </a:rPr>
              <a:t>Refraktorius</a:t>
            </a:r>
            <a:r>
              <a:rPr lang="lt-LT" dirty="0"/>
              <a:t> </a:t>
            </a:r>
            <a:endParaRPr lang="en-US" sz="3600" b="1" dirty="0">
              <a:latin typeface="Cambria" panose="02040503050406030204" pitchFamily="18" charset="0"/>
              <a:ea typeface="Cambria" panose="02040503050406030204" pitchFamily="18" charset="0"/>
            </a:endParaRPr>
          </a:p>
        </p:txBody>
      </p:sp>
      <p:sp>
        <p:nvSpPr>
          <p:cNvPr id="4" name="Stačiakampis 3"/>
          <p:cNvSpPr/>
          <p:nvPr/>
        </p:nvSpPr>
        <p:spPr>
          <a:xfrm>
            <a:off x="3697350" y="1380310"/>
            <a:ext cx="350084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dirty="0" smtClean="0">
                <a:latin typeface="Cambria" panose="02040503050406030204" pitchFamily="18" charset="0"/>
                <a:ea typeface="Cambria" panose="02040503050406030204" pitchFamily="18" charset="0"/>
              </a:rPr>
              <a:t>Šviesos </a:t>
            </a:r>
            <a:r>
              <a:rPr lang="lt-LT" dirty="0">
                <a:latin typeface="Cambria" panose="02040503050406030204" pitchFamily="18" charset="0"/>
                <a:ea typeface="Cambria" panose="02040503050406030204" pitchFamily="18" charset="0"/>
              </a:rPr>
              <a:t>spinduliai lūžta praėję pro </a:t>
            </a:r>
            <a:r>
              <a:rPr lang="lt-LT" dirty="0" smtClean="0">
                <a:latin typeface="Cambria" panose="02040503050406030204" pitchFamily="18" charset="0"/>
                <a:ea typeface="Cambria" panose="02040503050406030204" pitchFamily="18" charset="0"/>
              </a:rPr>
              <a:t>stiklinių dviejų glaudžiamųjų lęšių sistemą</a:t>
            </a:r>
            <a:endParaRPr lang="en-US" sz="3600" b="1" dirty="0">
              <a:latin typeface="Cambria" panose="02040503050406030204" pitchFamily="18" charset="0"/>
              <a:ea typeface="Cambria" panose="02040503050406030204" pitchFamily="18" charset="0"/>
            </a:endParaRPr>
          </a:p>
        </p:txBody>
      </p:sp>
      <p:pic>
        <p:nvPicPr>
          <p:cNvPr id="5" name="Paveikslėlis 4"/>
          <p:cNvPicPr>
            <a:picLocks noChangeAspect="1"/>
          </p:cNvPicPr>
          <p:nvPr/>
        </p:nvPicPr>
        <p:blipFill>
          <a:blip r:embed="rId3"/>
          <a:stretch>
            <a:fillRect/>
          </a:stretch>
        </p:blipFill>
        <p:spPr>
          <a:xfrm>
            <a:off x="470262" y="2551612"/>
            <a:ext cx="5077965" cy="2150201"/>
          </a:xfrm>
          <a:prstGeom prst="rect">
            <a:avLst/>
          </a:prstGeom>
        </p:spPr>
      </p:pic>
      <p:sp>
        <p:nvSpPr>
          <p:cNvPr id="6" name="TextBox 5"/>
          <p:cNvSpPr txBox="1"/>
          <p:nvPr/>
        </p:nvSpPr>
        <p:spPr>
          <a:xfrm>
            <a:off x="3317965" y="2551612"/>
            <a:ext cx="486095" cy="369332"/>
          </a:xfrm>
          <a:prstGeom prst="rect">
            <a:avLst/>
          </a:prstGeom>
          <a:solidFill>
            <a:schemeClr val="bg1"/>
          </a:solidFill>
        </p:spPr>
        <p:txBody>
          <a:bodyPr wrap="none" rtlCol="0">
            <a:spAutoFit/>
          </a:bodyPr>
          <a:lstStyle/>
          <a:p>
            <a:r>
              <a:rPr lang="lt-LT" dirty="0" err="1" smtClean="0"/>
              <a:t>F</a:t>
            </a:r>
            <a:r>
              <a:rPr lang="lt-LT" baseline="-25000" dirty="0" err="1" smtClean="0"/>
              <a:t>obj</a:t>
            </a:r>
            <a:endParaRPr lang="en-US" dirty="0"/>
          </a:p>
        </p:txBody>
      </p:sp>
      <p:sp>
        <p:nvSpPr>
          <p:cNvPr id="7" name="TextBox 6"/>
          <p:cNvSpPr txBox="1"/>
          <p:nvPr/>
        </p:nvSpPr>
        <p:spPr>
          <a:xfrm>
            <a:off x="1484986" y="2551612"/>
            <a:ext cx="439608" cy="369332"/>
          </a:xfrm>
          <a:prstGeom prst="rect">
            <a:avLst/>
          </a:prstGeom>
          <a:solidFill>
            <a:schemeClr val="bg1"/>
          </a:solidFill>
        </p:spPr>
        <p:txBody>
          <a:bodyPr wrap="none" rtlCol="0">
            <a:spAutoFit/>
          </a:bodyPr>
          <a:lstStyle/>
          <a:p>
            <a:r>
              <a:rPr lang="lt-LT" dirty="0" err="1" smtClean="0"/>
              <a:t>F</a:t>
            </a:r>
            <a:r>
              <a:rPr lang="lt-LT" baseline="-25000" dirty="0" err="1" smtClean="0"/>
              <a:t>ok</a:t>
            </a:r>
            <a:endParaRPr lang="en-US" dirty="0"/>
          </a:p>
        </p:txBody>
      </p:sp>
      <p:pic>
        <p:nvPicPr>
          <p:cNvPr id="8" name="Paveikslėlis 7"/>
          <p:cNvPicPr>
            <a:picLocks noChangeAspect="1"/>
          </p:cNvPicPr>
          <p:nvPr/>
        </p:nvPicPr>
        <p:blipFill>
          <a:blip r:embed="rId4"/>
          <a:stretch>
            <a:fillRect/>
          </a:stretch>
        </p:blipFill>
        <p:spPr>
          <a:xfrm>
            <a:off x="7825083" y="156131"/>
            <a:ext cx="4117532" cy="6340998"/>
          </a:xfrm>
          <a:prstGeom prst="rect">
            <a:avLst/>
          </a:prstGeom>
        </p:spPr>
      </p:pic>
      <p:sp>
        <p:nvSpPr>
          <p:cNvPr id="9" name="Stačiakampis 8"/>
          <p:cNvSpPr/>
          <p:nvPr/>
        </p:nvSpPr>
        <p:spPr>
          <a:xfrm>
            <a:off x="7062917" y="6497129"/>
            <a:ext cx="3405548" cy="276999"/>
          </a:xfrm>
          <a:prstGeom prst="rect">
            <a:avLst/>
          </a:prstGeom>
        </p:spPr>
        <p:txBody>
          <a:bodyPr wrap="none">
            <a:spAutoFit/>
          </a:bodyPr>
          <a:lstStyle/>
          <a:p>
            <a:r>
              <a:rPr lang="en-US" sz="1200" dirty="0">
                <a:latin typeface="Cambria" panose="02040503050406030204" pitchFamily="18" charset="0"/>
                <a:ea typeface="Cambria" panose="02040503050406030204" pitchFamily="18" charset="0"/>
              </a:rPr>
              <a:t>https://lt.wikipedia.org/wiki/Optinis_teleskopas</a:t>
            </a:r>
          </a:p>
        </p:txBody>
      </p:sp>
      <p:sp>
        <p:nvSpPr>
          <p:cNvPr id="10" name="Stačiakampis 9"/>
          <p:cNvSpPr/>
          <p:nvPr/>
        </p:nvSpPr>
        <p:spPr>
          <a:xfrm>
            <a:off x="7825083" y="6081631"/>
            <a:ext cx="3880165" cy="369332"/>
          </a:xfrm>
          <a:prstGeom prst="rect">
            <a:avLst/>
          </a:prstGeom>
        </p:spPr>
        <p:txBody>
          <a:bodyPr wrap="none">
            <a:spAutoFit/>
          </a:bodyPr>
          <a:lstStyle/>
          <a:p>
            <a:r>
              <a:rPr lang="en-US" dirty="0">
                <a:solidFill>
                  <a:schemeClr val="bg1"/>
                </a:solidFill>
              </a:rPr>
              <a:t>JAV </a:t>
            </a:r>
            <a:r>
              <a:rPr lang="en-US" b="1" dirty="0" err="1">
                <a:solidFill>
                  <a:schemeClr val="bg1"/>
                </a:solidFill>
              </a:rPr>
              <a:t>Yerkeso</a:t>
            </a:r>
            <a:r>
              <a:rPr lang="en-US" b="1" dirty="0">
                <a:solidFill>
                  <a:schemeClr val="bg1"/>
                </a:solidFill>
              </a:rPr>
              <a:t> </a:t>
            </a:r>
            <a:r>
              <a:rPr lang="en-US" dirty="0" smtClean="0">
                <a:solidFill>
                  <a:schemeClr val="bg1"/>
                </a:solidFill>
              </a:rPr>
              <a:t> </a:t>
            </a:r>
            <a:r>
              <a:rPr lang="en-US" dirty="0" err="1">
                <a:solidFill>
                  <a:schemeClr val="bg1"/>
                </a:solidFill>
              </a:rPr>
              <a:t>observatorijos</a:t>
            </a:r>
            <a:r>
              <a:rPr lang="en-US" dirty="0">
                <a:solidFill>
                  <a:schemeClr val="bg1"/>
                </a:solidFill>
              </a:rPr>
              <a:t> </a:t>
            </a:r>
            <a:r>
              <a:rPr lang="en-US" dirty="0" err="1">
                <a:solidFill>
                  <a:schemeClr val="bg1"/>
                </a:solidFill>
              </a:rPr>
              <a:t>refraktorius</a:t>
            </a:r>
            <a:endParaRPr lang="en-US" dirty="0">
              <a:solidFill>
                <a:schemeClr val="bg1"/>
              </a:solidFill>
            </a:endParaRPr>
          </a:p>
        </p:txBody>
      </p:sp>
      <p:sp>
        <p:nvSpPr>
          <p:cNvPr id="11" name="Stačiakampis 10"/>
          <p:cNvSpPr/>
          <p:nvPr/>
        </p:nvSpPr>
        <p:spPr>
          <a:xfrm>
            <a:off x="391885" y="5158300"/>
            <a:ext cx="6096000" cy="1477328"/>
          </a:xfrm>
          <a:prstGeom prst="rect">
            <a:avLst/>
          </a:prstGeom>
        </p:spPr>
        <p:txBody>
          <a:bodyPr>
            <a:spAutoFit/>
          </a:bodyPr>
          <a:lstStyle/>
          <a:p>
            <a:r>
              <a:rPr lang="lt-LT" dirty="0">
                <a:latin typeface="Cambria" panose="02040503050406030204" pitchFamily="18" charset="0"/>
                <a:ea typeface="Cambria" panose="02040503050406030204" pitchFamily="18" charset="0"/>
              </a:rPr>
              <a:t>Didžiausias pasaulyje  teleskopas </a:t>
            </a:r>
            <a:r>
              <a:rPr lang="lt-LT" dirty="0" err="1">
                <a:latin typeface="Cambria" panose="02040503050406030204" pitchFamily="18" charset="0"/>
                <a:ea typeface="Cambria" panose="02040503050406030204" pitchFamily="18" charset="0"/>
              </a:rPr>
              <a:t>refraktorius</a:t>
            </a:r>
            <a:r>
              <a:rPr lang="lt-LT" dirty="0">
                <a:latin typeface="Cambria" panose="02040503050406030204" pitchFamily="18" charset="0"/>
                <a:ea typeface="Cambria" panose="02040503050406030204" pitchFamily="18" charset="0"/>
              </a:rPr>
              <a:t> yra </a:t>
            </a:r>
            <a:r>
              <a:rPr lang="lt-LT" dirty="0" err="1">
                <a:latin typeface="Cambria" panose="02040503050406030204" pitchFamily="18" charset="0"/>
                <a:ea typeface="Cambria" panose="02040503050406030204" pitchFamily="18" charset="0"/>
              </a:rPr>
              <a:t>Yerkeso</a:t>
            </a:r>
            <a:r>
              <a:rPr lang="lt-LT" dirty="0">
                <a:latin typeface="Cambria" panose="02040503050406030204" pitchFamily="18" charset="0"/>
                <a:ea typeface="Cambria" panose="02040503050406030204" pitchFamily="18" charset="0"/>
              </a:rPr>
              <a:t> observatorijoje Čikagos universitete </a:t>
            </a:r>
            <a:r>
              <a:rPr lang="lt-LT" dirty="0" err="1">
                <a:latin typeface="Cambria" panose="02040503050406030204" pitchFamily="18" charset="0"/>
                <a:ea typeface="Cambria" panose="02040503050406030204" pitchFamily="18" charset="0"/>
              </a:rPr>
              <a:t>Viskonsine</a:t>
            </a:r>
            <a:r>
              <a:rPr lang="lt-LT" dirty="0">
                <a:latin typeface="Cambria" panose="02040503050406030204" pitchFamily="18" charset="0"/>
                <a:ea typeface="Cambria" panose="02040503050406030204" pitchFamily="18" charset="0"/>
              </a:rPr>
              <a:t>. Jis buvo pastatytas 1897 m</a:t>
            </a:r>
            <a:r>
              <a:rPr lang="lt-LT" dirty="0" smtClean="0">
                <a:latin typeface="Cambria" panose="02040503050406030204" pitchFamily="18" charset="0"/>
                <a:ea typeface="Cambria" panose="02040503050406030204" pitchFamily="18" charset="0"/>
              </a:rPr>
              <a:t>. Objektyvo </a:t>
            </a:r>
            <a:r>
              <a:rPr lang="lt-LT" dirty="0">
                <a:latin typeface="Cambria" panose="02040503050406030204" pitchFamily="18" charset="0"/>
                <a:ea typeface="Cambria" panose="02040503050406030204" pitchFamily="18" charset="0"/>
              </a:rPr>
              <a:t>skersmuo yra 102 cm. </a:t>
            </a:r>
            <a:endParaRPr lang="lt-LT" dirty="0" smtClean="0">
              <a:latin typeface="Cambria" panose="02040503050406030204" pitchFamily="18" charset="0"/>
              <a:ea typeface="Cambria" panose="02040503050406030204" pitchFamily="18" charset="0"/>
            </a:endParaRPr>
          </a:p>
          <a:p>
            <a:r>
              <a:rPr lang="lt-LT" dirty="0" smtClean="0">
                <a:latin typeface="Cambria" panose="02040503050406030204" pitchFamily="18" charset="0"/>
                <a:ea typeface="Cambria" panose="02040503050406030204" pitchFamily="18" charset="0"/>
              </a:rPr>
              <a:t>Šie </a:t>
            </a:r>
            <a:r>
              <a:rPr lang="lt-LT" dirty="0">
                <a:latin typeface="Cambria" panose="02040503050406030204" pitchFamily="18" charset="0"/>
                <a:ea typeface="Cambria" panose="02040503050406030204" pitchFamily="18" charset="0"/>
              </a:rPr>
              <a:t>teleskopai ypač tinka stebėti Saulės sistemos objektus, tokius kaip Mėnulio paviršius ar Saturno žiedai.</a:t>
            </a:r>
          </a:p>
        </p:txBody>
      </p:sp>
    </p:spTree>
    <p:extLst>
      <p:ext uri="{BB962C8B-B14F-4D97-AF65-F5344CB8AC3E}">
        <p14:creationId xmlns:p14="http://schemas.microsoft.com/office/powerpoint/2010/main" val="197149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1"/>
          <p:cNvSpPr>
            <a:spLocks noGrp="1"/>
          </p:cNvSpPr>
          <p:nvPr>
            <p:ph type="title"/>
          </p:nvPr>
        </p:nvSpPr>
        <p:spPr>
          <a:xfrm>
            <a:off x="3668485" y="321582"/>
            <a:ext cx="4735285" cy="732155"/>
          </a:xfrm>
          <a:solidFill>
            <a:schemeClr val="accent1">
              <a:lumMod val="40000"/>
              <a:lumOff val="60000"/>
            </a:schemeClr>
          </a:solidFill>
        </p:spPr>
        <p:txBody>
          <a:bodyPr>
            <a:normAutofit fontScale="90000"/>
          </a:bodyPr>
          <a:lstStyle/>
          <a:p>
            <a:r>
              <a:rPr lang="lt-LT" sz="3600" b="1" dirty="0" smtClean="0">
                <a:latin typeface="Cambria" panose="02040503050406030204" pitchFamily="18" charset="0"/>
                <a:ea typeface="Cambria" panose="02040503050406030204" pitchFamily="18" charset="0"/>
              </a:rPr>
              <a:t>Optiniai teleskopai (2)</a:t>
            </a:r>
            <a:endParaRPr lang="en-US" sz="3600" b="1" dirty="0">
              <a:latin typeface="Cambria" panose="02040503050406030204" pitchFamily="18" charset="0"/>
              <a:ea typeface="Cambria" panose="02040503050406030204" pitchFamily="18" charset="0"/>
            </a:endParaRPr>
          </a:p>
        </p:txBody>
      </p:sp>
      <p:sp>
        <p:nvSpPr>
          <p:cNvPr id="5" name="Pavadinimas 1"/>
          <p:cNvSpPr txBox="1">
            <a:spLocks/>
          </p:cNvSpPr>
          <p:nvPr/>
        </p:nvSpPr>
        <p:spPr>
          <a:xfrm>
            <a:off x="357051" y="1441269"/>
            <a:ext cx="2427514" cy="731520"/>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800" b="1" i="1" dirty="0" smtClean="0">
                <a:latin typeface="Cambria" panose="02040503050406030204" pitchFamily="18" charset="0"/>
                <a:ea typeface="Cambria" panose="02040503050406030204" pitchFamily="18" charset="0"/>
              </a:rPr>
              <a:t>Reflektorius</a:t>
            </a:r>
            <a:r>
              <a:rPr lang="lt-LT" dirty="0"/>
              <a:t> </a:t>
            </a:r>
            <a:endParaRPr lang="en-US" sz="3600" b="1" dirty="0">
              <a:latin typeface="Cambria" panose="02040503050406030204" pitchFamily="18" charset="0"/>
              <a:ea typeface="Cambria" panose="02040503050406030204" pitchFamily="18" charset="0"/>
            </a:endParaRPr>
          </a:p>
        </p:txBody>
      </p:sp>
      <p:sp>
        <p:nvSpPr>
          <p:cNvPr id="6" name="Stačiakampis 5"/>
          <p:cNvSpPr/>
          <p:nvPr/>
        </p:nvSpPr>
        <p:spPr>
          <a:xfrm>
            <a:off x="2939576" y="1502229"/>
            <a:ext cx="2834207" cy="670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dirty="0" smtClean="0">
                <a:latin typeface="Cambria" panose="02040503050406030204" pitchFamily="18" charset="0"/>
                <a:ea typeface="Cambria" panose="02040503050406030204" pitchFamily="18" charset="0"/>
              </a:rPr>
              <a:t>Šviesą surenka parabolinis veidrodis </a:t>
            </a:r>
            <a:endParaRPr lang="en-US" dirty="0">
              <a:latin typeface="Cambria" panose="02040503050406030204" pitchFamily="18" charset="0"/>
              <a:ea typeface="Cambria" panose="02040503050406030204" pitchFamily="18" charset="0"/>
            </a:endParaRPr>
          </a:p>
        </p:txBody>
      </p:sp>
      <p:pic>
        <p:nvPicPr>
          <p:cNvPr id="9" name="Paveikslėlis 8"/>
          <p:cNvPicPr>
            <a:picLocks noChangeAspect="1"/>
          </p:cNvPicPr>
          <p:nvPr/>
        </p:nvPicPr>
        <p:blipFill rotWithShape="1">
          <a:blip r:embed="rId3"/>
          <a:srcRect t="18949"/>
          <a:stretch/>
        </p:blipFill>
        <p:spPr>
          <a:xfrm>
            <a:off x="767440" y="4911634"/>
            <a:ext cx="4893131" cy="1787978"/>
          </a:xfrm>
          <a:prstGeom prst="rect">
            <a:avLst/>
          </a:prstGeom>
        </p:spPr>
      </p:pic>
      <p:pic>
        <p:nvPicPr>
          <p:cNvPr id="10" name="Paveikslėlis 9"/>
          <p:cNvPicPr>
            <a:picLocks noChangeAspect="1"/>
          </p:cNvPicPr>
          <p:nvPr/>
        </p:nvPicPr>
        <p:blipFill>
          <a:blip r:embed="rId4"/>
          <a:stretch>
            <a:fillRect/>
          </a:stretch>
        </p:blipFill>
        <p:spPr>
          <a:xfrm>
            <a:off x="843643" y="2412274"/>
            <a:ext cx="4663301" cy="2168435"/>
          </a:xfrm>
          <a:prstGeom prst="rect">
            <a:avLst/>
          </a:prstGeom>
        </p:spPr>
      </p:pic>
      <p:sp>
        <p:nvSpPr>
          <p:cNvPr id="11" name="TextBox 10"/>
          <p:cNvSpPr txBox="1"/>
          <p:nvPr/>
        </p:nvSpPr>
        <p:spPr>
          <a:xfrm>
            <a:off x="767440" y="2412274"/>
            <a:ext cx="2799484" cy="369332"/>
          </a:xfrm>
          <a:prstGeom prst="rect">
            <a:avLst/>
          </a:prstGeom>
          <a:solidFill>
            <a:schemeClr val="bg1"/>
          </a:solidFill>
        </p:spPr>
        <p:txBody>
          <a:bodyPr wrap="none" rtlCol="0">
            <a:spAutoFit/>
          </a:bodyPr>
          <a:lstStyle/>
          <a:p>
            <a:r>
              <a:rPr lang="lt-LT" dirty="0" err="1" smtClean="0"/>
              <a:t>I.Niutono</a:t>
            </a:r>
            <a:r>
              <a:rPr lang="lt-LT" dirty="0" smtClean="0"/>
              <a:t> teleskopo schema</a:t>
            </a:r>
            <a:endParaRPr lang="en-US" dirty="0"/>
          </a:p>
        </p:txBody>
      </p:sp>
      <p:sp>
        <p:nvSpPr>
          <p:cNvPr id="12" name="TextBox 11"/>
          <p:cNvSpPr txBox="1"/>
          <p:nvPr/>
        </p:nvSpPr>
        <p:spPr>
          <a:xfrm>
            <a:off x="817514" y="4635528"/>
            <a:ext cx="3536994" cy="369332"/>
          </a:xfrm>
          <a:prstGeom prst="rect">
            <a:avLst/>
          </a:prstGeom>
          <a:solidFill>
            <a:schemeClr val="bg1"/>
          </a:solidFill>
        </p:spPr>
        <p:txBody>
          <a:bodyPr wrap="none" rtlCol="0">
            <a:spAutoFit/>
          </a:bodyPr>
          <a:lstStyle/>
          <a:p>
            <a:r>
              <a:rPr lang="lt-LT" dirty="0" err="1"/>
              <a:t>Ritchey-Chrétien</a:t>
            </a:r>
            <a:r>
              <a:rPr lang="lt-LT" dirty="0"/>
              <a:t> </a:t>
            </a:r>
            <a:r>
              <a:rPr lang="lt-LT" dirty="0" smtClean="0"/>
              <a:t> teleskopo schema</a:t>
            </a:r>
            <a:endParaRPr lang="en-US" dirty="0"/>
          </a:p>
        </p:txBody>
      </p:sp>
      <p:pic>
        <p:nvPicPr>
          <p:cNvPr id="13" name="Paveikslėlis 12"/>
          <p:cNvPicPr>
            <a:picLocks noChangeAspect="1"/>
          </p:cNvPicPr>
          <p:nvPr/>
        </p:nvPicPr>
        <p:blipFill>
          <a:blip r:embed="rId5"/>
          <a:stretch>
            <a:fillRect/>
          </a:stretch>
        </p:blipFill>
        <p:spPr>
          <a:xfrm>
            <a:off x="7193280" y="1370010"/>
            <a:ext cx="3863340" cy="3915547"/>
          </a:xfrm>
          <a:prstGeom prst="rect">
            <a:avLst/>
          </a:prstGeom>
        </p:spPr>
      </p:pic>
      <p:sp>
        <p:nvSpPr>
          <p:cNvPr id="14" name="Stačiakampis 13"/>
          <p:cNvSpPr/>
          <p:nvPr/>
        </p:nvSpPr>
        <p:spPr>
          <a:xfrm>
            <a:off x="6226629" y="6119001"/>
            <a:ext cx="6096000" cy="276999"/>
          </a:xfrm>
          <a:prstGeom prst="rect">
            <a:avLst/>
          </a:prstGeom>
        </p:spPr>
        <p:txBody>
          <a:bodyPr>
            <a:spAutoFit/>
          </a:bodyPr>
          <a:lstStyle/>
          <a:p>
            <a:r>
              <a:rPr lang="en-US" sz="1200" dirty="0">
                <a:latin typeface="Cambria" panose="02040503050406030204" pitchFamily="18" charset="0"/>
                <a:ea typeface="Cambria" panose="02040503050406030204" pitchFamily="18" charset="0"/>
              </a:rPr>
              <a:t>https://smartworld.lt/produktas/bresser-solarix-teleskopas-114-500-su-saules-filtru/</a:t>
            </a:r>
          </a:p>
        </p:txBody>
      </p:sp>
      <p:pic>
        <p:nvPicPr>
          <p:cNvPr id="2" name="Paveikslėlis 1"/>
          <p:cNvPicPr>
            <a:picLocks noChangeAspect="1"/>
          </p:cNvPicPr>
          <p:nvPr/>
        </p:nvPicPr>
        <p:blipFill>
          <a:blip r:embed="rId6"/>
          <a:stretch>
            <a:fillRect/>
          </a:stretch>
        </p:blipFill>
        <p:spPr>
          <a:xfrm>
            <a:off x="9009289" y="155566"/>
            <a:ext cx="2838450" cy="762000"/>
          </a:xfrm>
          <a:prstGeom prst="rect">
            <a:avLst/>
          </a:prstGeom>
        </p:spPr>
      </p:pic>
    </p:spTree>
    <p:extLst>
      <p:ext uri="{BB962C8B-B14F-4D97-AF65-F5344CB8AC3E}">
        <p14:creationId xmlns:p14="http://schemas.microsoft.com/office/powerpoint/2010/main" val="120680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55879" y="242035"/>
            <a:ext cx="10515600" cy="509082"/>
          </a:xfrm>
        </p:spPr>
        <p:txBody>
          <a:bodyPr>
            <a:normAutofit fontScale="90000"/>
          </a:bodyPr>
          <a:lstStyle/>
          <a:p>
            <a:r>
              <a:rPr lang="lt-LT" sz="3600" dirty="0" smtClean="0">
                <a:latin typeface="Cambria" panose="02040503050406030204" pitchFamily="18" charset="0"/>
                <a:ea typeface="Cambria" panose="02040503050406030204" pitchFamily="18" charset="0"/>
              </a:rPr>
              <a:t>Kaip saugiai naudotis teleskopais (1)</a:t>
            </a:r>
            <a:endParaRPr lang="en-US" sz="3600" dirty="0">
              <a:latin typeface="Cambria" panose="02040503050406030204" pitchFamily="18" charset="0"/>
              <a:ea typeface="Cambria" panose="02040503050406030204" pitchFamily="18" charset="0"/>
            </a:endParaRPr>
          </a:p>
        </p:txBody>
      </p:sp>
      <p:sp>
        <p:nvSpPr>
          <p:cNvPr id="3" name="Turinio vietos rezervavimo ženklas 2"/>
          <p:cNvSpPr>
            <a:spLocks noGrp="1"/>
          </p:cNvSpPr>
          <p:nvPr>
            <p:ph idx="1"/>
          </p:nvPr>
        </p:nvSpPr>
        <p:spPr>
          <a:xfrm>
            <a:off x="2883877" y="874208"/>
            <a:ext cx="8218714" cy="5707462"/>
          </a:xfrm>
        </p:spPr>
        <p:txBody>
          <a:bodyPr>
            <a:noAutofit/>
          </a:bodyPr>
          <a:lstStyle/>
          <a:p>
            <a:r>
              <a:rPr lang="lt-LT" sz="2400" dirty="0" smtClean="0">
                <a:solidFill>
                  <a:srgbClr val="FF0000"/>
                </a:solidFill>
                <a:latin typeface="Cambria" panose="02040503050406030204" pitchFamily="18" charset="0"/>
                <a:ea typeface="Cambria" panose="02040503050406030204" pitchFamily="18" charset="0"/>
              </a:rPr>
              <a:t>Atkreipkite dėmesį į šį įspėjimą</a:t>
            </a:r>
            <a:r>
              <a:rPr lang="lt-LT" sz="2400" dirty="0" smtClean="0">
                <a:latin typeface="Cambria" panose="02040503050406030204" pitchFamily="18" charset="0"/>
                <a:ea typeface="Cambria" panose="02040503050406030204" pitchFamily="18" charset="0"/>
              </a:rPr>
              <a:t>: niekada nežiūrėkite į Saulę pro teleskopą. Užtenka kelių sekundžių, kad nepataisomai sugadintumėte regėjimą – pagalvokite, kokia galinga yra saulės šviesa, kai ją surenka židinyje per didinamąjį stiklą!</a:t>
            </a:r>
          </a:p>
          <a:p>
            <a:r>
              <a:rPr lang="lt-LT" sz="2400" dirty="0" smtClean="0">
                <a:latin typeface="Cambria" panose="02040503050406030204" pitchFamily="18" charset="0"/>
                <a:ea typeface="Cambria" panose="02040503050406030204" pitchFamily="18" charset="0"/>
              </a:rPr>
              <a:t>Įsitikinkite, kad teleskopas yra gerai pritvirtintas prie laikiklio, nes laikant rankose matysite stebimų objektų virpėjimą. Tam tinka trikojis.</a:t>
            </a:r>
          </a:p>
          <a:p>
            <a:r>
              <a:rPr lang="lt-LT" sz="2400" dirty="0" smtClean="0">
                <a:latin typeface="Cambria" panose="02040503050406030204" pitchFamily="18" charset="0"/>
                <a:ea typeface="Cambria" panose="02040503050406030204" pitchFamily="18" charset="0"/>
              </a:rPr>
              <a:t>Pradžioje pasirinkite mažesnės galios okuliarą, jame bus užrašyti didesnį žininio nuotolio skaičiai . Prisiminkite taisyklę:</a:t>
            </a:r>
          </a:p>
          <a:p>
            <a:endParaRPr lang="lt-LT" sz="2400" dirty="0">
              <a:latin typeface="Cambria" panose="02040503050406030204" pitchFamily="18" charset="0"/>
              <a:ea typeface="Cambria" panose="02040503050406030204" pitchFamily="18" charset="0"/>
            </a:endParaRPr>
          </a:p>
          <a:p>
            <a:endParaRPr lang="lt-LT" sz="2400" dirty="0" smtClean="0">
              <a:latin typeface="Cambria" panose="02040503050406030204" pitchFamily="18" charset="0"/>
              <a:ea typeface="Cambria" panose="02040503050406030204" pitchFamily="18" charset="0"/>
            </a:endParaRPr>
          </a:p>
          <a:p>
            <a:endParaRPr lang="lt-LT" sz="2400" dirty="0">
              <a:latin typeface="Cambria" panose="02040503050406030204" pitchFamily="18" charset="0"/>
              <a:ea typeface="Cambria" panose="02040503050406030204" pitchFamily="18" charset="0"/>
            </a:endParaRPr>
          </a:p>
          <a:p>
            <a:pPr marL="0" indent="0">
              <a:buNone/>
            </a:pPr>
            <a:endParaRPr lang="lt-LT" sz="2400" dirty="0" smtClean="0">
              <a:latin typeface="Cambria" panose="02040503050406030204" pitchFamily="18" charset="0"/>
              <a:ea typeface="Cambria" panose="02040503050406030204" pitchFamily="18" charset="0"/>
            </a:endParaRPr>
          </a:p>
          <a:p>
            <a:pPr marL="0" indent="0">
              <a:buNone/>
            </a:pPr>
            <a:endParaRPr lang="lt-LT" sz="2400" dirty="0">
              <a:latin typeface="Cambria" panose="02040503050406030204" pitchFamily="18" charset="0"/>
              <a:ea typeface="Cambria" panose="02040503050406030204" pitchFamily="18" charset="0"/>
            </a:endParaRPr>
          </a:p>
          <a:p>
            <a:pPr marL="0" indent="0">
              <a:buNone/>
            </a:pPr>
            <a:endParaRPr lang="lt-LT" sz="2400" dirty="0" smtClean="0">
              <a:latin typeface="Cambria" panose="02040503050406030204" pitchFamily="18" charset="0"/>
              <a:ea typeface="Cambria" panose="02040503050406030204" pitchFamily="18" charset="0"/>
            </a:endParaRPr>
          </a:p>
          <a:p>
            <a:pPr marL="0" indent="0">
              <a:buNone/>
            </a:pPr>
            <a:endParaRPr lang="lt-LT" sz="2400" dirty="0">
              <a:latin typeface="Cambria" panose="02040503050406030204" pitchFamily="18" charset="0"/>
              <a:ea typeface="Cambria" panose="02040503050406030204" pitchFamily="18" charset="0"/>
            </a:endParaRPr>
          </a:p>
          <a:p>
            <a:pPr marL="0" indent="0">
              <a:buNone/>
            </a:pPr>
            <a:endParaRPr lang="lt-LT" sz="2400" dirty="0" smtClean="0">
              <a:latin typeface="Cambria" panose="02040503050406030204" pitchFamily="18" charset="0"/>
              <a:ea typeface="Cambria" panose="02040503050406030204" pitchFamily="18" charset="0"/>
            </a:endParaRPr>
          </a:p>
          <a:p>
            <a:pPr marL="0" indent="0">
              <a:buNone/>
            </a:pPr>
            <a:endParaRPr lang="lt-LT" sz="2400" dirty="0">
              <a:latin typeface="Cambria" panose="02040503050406030204" pitchFamily="18" charset="0"/>
              <a:ea typeface="Cambria" panose="02040503050406030204" pitchFamily="18" charset="0"/>
            </a:endParaRPr>
          </a:p>
          <a:p>
            <a:pPr marL="0" indent="0">
              <a:buNone/>
            </a:pPr>
            <a:endParaRPr lang="lt-LT" sz="2400" dirty="0" smtClean="0">
              <a:latin typeface="Cambria" panose="02040503050406030204" pitchFamily="18" charset="0"/>
              <a:ea typeface="Cambria" panose="02040503050406030204" pitchFamily="18" charset="0"/>
            </a:endParaRPr>
          </a:p>
          <a:p>
            <a:endParaRPr lang="lt-LT" sz="2400" dirty="0">
              <a:latin typeface="Cambria" panose="02040503050406030204" pitchFamily="18" charset="0"/>
              <a:ea typeface="Cambria" panose="02040503050406030204" pitchFamily="18" charset="0"/>
            </a:endParaRPr>
          </a:p>
          <a:p>
            <a:endParaRPr lang="lt-LT" sz="2400" dirty="0" smtClean="0">
              <a:latin typeface="Cambria" panose="02040503050406030204" pitchFamily="18" charset="0"/>
              <a:ea typeface="Cambria" panose="02040503050406030204" pitchFamily="18" charset="0"/>
            </a:endParaRPr>
          </a:p>
          <a:p>
            <a:pPr marL="0" indent="0">
              <a:buNone/>
            </a:pPr>
            <a:r>
              <a:rPr lang="lt-LT" sz="2400" dirty="0" smtClean="0">
                <a:latin typeface="Cambria" panose="02040503050406030204" pitchFamily="18" charset="0"/>
                <a:ea typeface="Cambria" panose="02040503050406030204" pitchFamily="18" charset="0"/>
              </a:rPr>
              <a:t>              </a:t>
            </a:r>
          </a:p>
          <a:p>
            <a:pPr marL="0" indent="0">
              <a:buNone/>
            </a:pPr>
            <a:endParaRPr lang="lt-LT" sz="2400" dirty="0"/>
          </a:p>
        </p:txBody>
      </p:sp>
      <p:sp>
        <p:nvSpPr>
          <p:cNvPr id="4" name="Stačiakampis 3"/>
          <p:cNvSpPr/>
          <p:nvPr/>
        </p:nvSpPr>
        <p:spPr>
          <a:xfrm>
            <a:off x="4835924" y="4691643"/>
            <a:ext cx="3959051" cy="1095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dirty="0"/>
              <a:t>Dideli skaičiai = </a:t>
            </a:r>
            <a:r>
              <a:rPr lang="lt-LT" dirty="0" smtClean="0"/>
              <a:t>maža skiriamoji  galia</a:t>
            </a:r>
            <a:endParaRPr lang="lt-LT" dirty="0"/>
          </a:p>
          <a:p>
            <a:r>
              <a:rPr lang="lt-LT" dirty="0"/>
              <a:t>Maži skaičiai = </a:t>
            </a:r>
            <a:r>
              <a:rPr lang="lt-LT" dirty="0" smtClean="0"/>
              <a:t>didelė </a:t>
            </a:r>
            <a:r>
              <a:rPr lang="lt-LT" dirty="0"/>
              <a:t>skiriamoji  galia</a:t>
            </a:r>
          </a:p>
        </p:txBody>
      </p:sp>
      <p:pic>
        <p:nvPicPr>
          <p:cNvPr id="2050" name="Picture 2" descr="https://www.wikihow.com/images/thumb/f/f6/2245-7.jpg/aid2245-v4-728px-224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59" y="2454311"/>
            <a:ext cx="1939332" cy="1454499"/>
          </a:xfrm>
          <a:prstGeom prst="rect">
            <a:avLst/>
          </a:prstGeom>
          <a:noFill/>
          <a:extLst>
            <a:ext uri="{909E8E84-426E-40DD-AFC4-6F175D3DCCD1}">
              <a14:hiddenFill xmlns:a14="http://schemas.microsoft.com/office/drawing/2010/main">
                <a:solidFill>
                  <a:srgbClr val="FFFFFF"/>
                </a:solidFill>
              </a14:hiddenFill>
            </a:ext>
          </a:extLst>
        </p:spPr>
      </p:pic>
      <p:pic>
        <p:nvPicPr>
          <p:cNvPr id="5" name="Paveikslėlis 4"/>
          <p:cNvPicPr>
            <a:picLocks noChangeAspect="1"/>
          </p:cNvPicPr>
          <p:nvPr/>
        </p:nvPicPr>
        <p:blipFill>
          <a:blip r:embed="rId4"/>
          <a:stretch>
            <a:fillRect/>
          </a:stretch>
        </p:blipFill>
        <p:spPr>
          <a:xfrm>
            <a:off x="9296400" y="101439"/>
            <a:ext cx="2649310" cy="711224"/>
          </a:xfrm>
          <a:prstGeom prst="rect">
            <a:avLst/>
          </a:prstGeom>
        </p:spPr>
      </p:pic>
    </p:spTree>
    <p:extLst>
      <p:ext uri="{BB962C8B-B14F-4D97-AF65-F5344CB8AC3E}">
        <p14:creationId xmlns:p14="http://schemas.microsoft.com/office/powerpoint/2010/main" val="223113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8229600" cy="679904"/>
          </a:xfrm>
        </p:spPr>
        <p:txBody>
          <a:bodyPr>
            <a:normAutofit fontScale="90000"/>
          </a:bodyPr>
          <a:lstStyle/>
          <a:p>
            <a:r>
              <a:rPr lang="lt-LT" dirty="0">
                <a:latin typeface="Cambria" panose="02040503050406030204" pitchFamily="18" charset="0"/>
                <a:ea typeface="Cambria" panose="02040503050406030204" pitchFamily="18" charset="0"/>
              </a:rPr>
              <a:t>Kaip saugiai naudotis </a:t>
            </a:r>
            <a:r>
              <a:rPr lang="lt-LT" dirty="0" smtClean="0">
                <a:latin typeface="Cambria" panose="02040503050406030204" pitchFamily="18" charset="0"/>
                <a:ea typeface="Cambria" panose="02040503050406030204" pitchFamily="18" charset="0"/>
              </a:rPr>
              <a:t>teleskopais (2)</a:t>
            </a:r>
            <a:endParaRPr lang="en-US" dirty="0"/>
          </a:p>
        </p:txBody>
      </p:sp>
      <p:sp>
        <p:nvSpPr>
          <p:cNvPr id="3" name="Turinio vietos rezervavimo ženklas 2"/>
          <p:cNvSpPr>
            <a:spLocks noGrp="1"/>
          </p:cNvSpPr>
          <p:nvPr>
            <p:ph idx="1"/>
          </p:nvPr>
        </p:nvSpPr>
        <p:spPr>
          <a:xfrm>
            <a:off x="838200" y="1336431"/>
            <a:ext cx="10515600" cy="4840532"/>
          </a:xfrm>
        </p:spPr>
        <p:txBody>
          <a:bodyPr/>
          <a:lstStyle/>
          <a:p>
            <a:r>
              <a:rPr lang="lt-LT" sz="2400" dirty="0">
                <a:latin typeface="Cambria" panose="02040503050406030204" pitchFamily="18" charset="0"/>
                <a:ea typeface="Cambria" panose="02040503050406030204" pitchFamily="18" charset="0"/>
              </a:rPr>
              <a:t>Pradžioje stebėjimus atlikite patalpoje, stebint tolimus objektus pro langą. </a:t>
            </a:r>
          </a:p>
          <a:p>
            <a:pPr fontAlgn="base"/>
            <a:r>
              <a:rPr lang="lt-LT" sz="2400" dirty="0" smtClean="0">
                <a:latin typeface="Cambria" panose="02040503050406030204" pitchFamily="18" charset="0"/>
                <a:ea typeface="Cambria" panose="02040503050406030204" pitchFamily="18" charset="0"/>
              </a:rPr>
              <a:t>Naktiniams stebėjimams pasirinkite vietą, kad trikojis turėti </a:t>
            </a:r>
            <a:r>
              <a:rPr lang="lt-LT" sz="2400" dirty="0">
                <a:latin typeface="Cambria" panose="02040503050406030204" pitchFamily="18" charset="0"/>
                <a:ea typeface="Cambria" panose="02040503050406030204" pitchFamily="18" charset="0"/>
              </a:rPr>
              <a:t>tvirtą, lygų </a:t>
            </a:r>
            <a:r>
              <a:rPr lang="lt-LT" sz="2400" dirty="0" smtClean="0">
                <a:latin typeface="Cambria" panose="02040503050406030204" pitchFamily="18" charset="0"/>
                <a:ea typeface="Cambria" panose="02040503050406030204" pitchFamily="18" charset="0"/>
              </a:rPr>
              <a:t>pagrindą.</a:t>
            </a:r>
          </a:p>
          <a:p>
            <a:pPr fontAlgn="base"/>
            <a:r>
              <a:rPr lang="lt-LT" sz="2400" dirty="0" smtClean="0">
                <a:latin typeface="Cambria" panose="02040503050406030204" pitchFamily="18" charset="0"/>
                <a:ea typeface="Cambria" panose="02040503050406030204" pitchFamily="18" charset="0"/>
              </a:rPr>
              <a:t>Atsižvelkite </a:t>
            </a:r>
            <a:r>
              <a:rPr lang="lt-LT" sz="2400" dirty="0">
                <a:latin typeface="Cambria" panose="02040503050406030204" pitchFamily="18" charset="0"/>
                <a:ea typeface="Cambria" panose="02040503050406030204" pitchFamily="18" charset="0"/>
              </a:rPr>
              <a:t>į šviesos taršą. Pavyzdžiui, jei esate dideliame mieste, užlipę ant </a:t>
            </a:r>
            <a:r>
              <a:rPr lang="lt-LT" sz="2400" dirty="0" smtClean="0">
                <a:latin typeface="Cambria" panose="02040503050406030204" pitchFamily="18" charset="0"/>
                <a:ea typeface="Cambria" panose="02040503050406030204" pitchFamily="18" charset="0"/>
              </a:rPr>
              <a:t>stogo </a:t>
            </a:r>
            <a:r>
              <a:rPr lang="lt-LT" sz="2400" dirty="0">
                <a:latin typeface="Cambria" panose="02040503050406030204" pitchFamily="18" charset="0"/>
                <a:ea typeface="Cambria" panose="02040503050406030204" pitchFamily="18" charset="0"/>
              </a:rPr>
              <a:t>(jei tai saugu) galite </a:t>
            </a:r>
            <a:r>
              <a:rPr lang="lt-LT" sz="2400" dirty="0" smtClean="0">
                <a:latin typeface="Cambria" panose="02040503050406030204" pitchFamily="18" charset="0"/>
                <a:ea typeface="Cambria" panose="02040503050406030204" pitchFamily="18" charset="0"/>
              </a:rPr>
              <a:t>dalinai išvengti šviesos </a:t>
            </a:r>
            <a:r>
              <a:rPr lang="lt-LT" sz="2400" dirty="0">
                <a:latin typeface="Cambria" panose="02040503050406030204" pitchFamily="18" charset="0"/>
                <a:ea typeface="Cambria" panose="02040503050406030204" pitchFamily="18" charset="0"/>
              </a:rPr>
              <a:t>taršos ir matyti aiškiau.</a:t>
            </a:r>
          </a:p>
          <a:p>
            <a:pPr fontAlgn="base"/>
            <a:r>
              <a:rPr lang="lt-LT" sz="2400" dirty="0">
                <a:latin typeface="Cambria" panose="02040503050406030204" pitchFamily="18" charset="0"/>
                <a:ea typeface="Cambria" panose="02040503050406030204" pitchFamily="18" charset="0"/>
              </a:rPr>
              <a:t>Stenkitės vengti </a:t>
            </a:r>
            <a:r>
              <a:rPr lang="lt-LT" sz="2400" dirty="0" smtClean="0">
                <a:latin typeface="Cambria" panose="02040503050406030204" pitchFamily="18" charset="0"/>
                <a:ea typeface="Cambria" panose="02040503050406030204" pitchFamily="18" charset="0"/>
              </a:rPr>
              <a:t>asfaltuotų ar betonuotų kelių.</a:t>
            </a:r>
            <a:r>
              <a:rPr lang="lt-LT" sz="2400" dirty="0">
                <a:latin typeface="Cambria" panose="02040503050406030204" pitchFamily="18" charset="0"/>
                <a:ea typeface="Cambria" panose="02040503050406030204" pitchFamily="18" charset="0"/>
              </a:rPr>
              <a:t> </a:t>
            </a:r>
            <a:r>
              <a:rPr lang="lt-LT" sz="2400" dirty="0" smtClean="0">
                <a:latin typeface="Cambria" panose="02040503050406030204" pitchFamily="18" charset="0"/>
                <a:ea typeface="Cambria" panose="02040503050406030204" pitchFamily="18" charset="0"/>
              </a:rPr>
              <a:t>Važiuojantys automobiliai, žingsniai </a:t>
            </a:r>
            <a:r>
              <a:rPr lang="lt-LT" sz="2400" dirty="0">
                <a:latin typeface="Cambria" panose="02040503050406030204" pitchFamily="18" charset="0"/>
                <a:ea typeface="Cambria" panose="02040503050406030204" pitchFamily="18" charset="0"/>
              </a:rPr>
              <a:t>gali sukelti vaizdo </a:t>
            </a:r>
            <a:r>
              <a:rPr lang="lt-LT" sz="2400" dirty="0" smtClean="0">
                <a:latin typeface="Cambria" panose="02040503050406030204" pitchFamily="18" charset="0"/>
                <a:ea typeface="Cambria" panose="02040503050406030204" pitchFamily="18" charset="0"/>
              </a:rPr>
              <a:t>vibraciją, o važiojanti dalis yra šiltesnė, tai turi įtakos stebėjimams.</a:t>
            </a:r>
            <a:endParaRPr lang="lt-LT" sz="2400" dirty="0">
              <a:latin typeface="Cambria" panose="02040503050406030204" pitchFamily="18" charset="0"/>
              <a:ea typeface="Cambria" panose="02040503050406030204" pitchFamily="18" charset="0"/>
            </a:endParaRPr>
          </a:p>
          <a:p>
            <a:r>
              <a:rPr lang="lt-LT" sz="2400" dirty="0" smtClean="0">
                <a:latin typeface="Cambria" panose="02040503050406030204" pitchFamily="18" charset="0"/>
                <a:ea typeface="Cambria" panose="02040503050406030204" pitchFamily="18" charset="0"/>
              </a:rPr>
              <a:t>Stebėdami neužmerkite vienos akies, nes užmerkus </a:t>
            </a:r>
            <a:r>
              <a:rPr lang="lt-LT" sz="2400" dirty="0">
                <a:latin typeface="Cambria" panose="02040503050406030204" pitchFamily="18" charset="0"/>
                <a:ea typeface="Cambria" panose="02040503050406030204" pitchFamily="18" charset="0"/>
              </a:rPr>
              <a:t>vieną akį, atvira akis šiek tiek vibruoja. Dėl to vaizdas tampa neryškus.</a:t>
            </a:r>
            <a:endParaRPr lang="en-US" sz="2400" dirty="0">
              <a:latin typeface="Cambria" panose="02040503050406030204" pitchFamily="18" charset="0"/>
              <a:ea typeface="Cambria" panose="02040503050406030204" pitchFamily="18" charset="0"/>
            </a:endParaRPr>
          </a:p>
        </p:txBody>
      </p:sp>
      <p:pic>
        <p:nvPicPr>
          <p:cNvPr id="4" name="Paveikslėlis 3"/>
          <p:cNvPicPr>
            <a:picLocks noChangeAspect="1"/>
          </p:cNvPicPr>
          <p:nvPr/>
        </p:nvPicPr>
        <p:blipFill>
          <a:blip r:embed="rId3"/>
          <a:stretch>
            <a:fillRect/>
          </a:stretch>
        </p:blipFill>
        <p:spPr>
          <a:xfrm>
            <a:off x="9067800" y="206829"/>
            <a:ext cx="2838450" cy="762000"/>
          </a:xfrm>
          <a:prstGeom prst="rect">
            <a:avLst/>
          </a:prstGeom>
        </p:spPr>
      </p:pic>
    </p:spTree>
    <p:extLst>
      <p:ext uri="{BB962C8B-B14F-4D97-AF65-F5344CB8AC3E}">
        <p14:creationId xmlns:p14="http://schemas.microsoft.com/office/powerpoint/2010/main" val="270322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10515600" cy="589468"/>
          </a:xfrm>
        </p:spPr>
        <p:txBody>
          <a:bodyPr>
            <a:normAutofit fontScale="90000"/>
          </a:bodyPr>
          <a:lstStyle/>
          <a:p>
            <a:r>
              <a:rPr lang="lt-LT" dirty="0" smtClean="0">
                <a:latin typeface="Cambria" panose="02040503050406030204" pitchFamily="18" charset="0"/>
                <a:ea typeface="Cambria" panose="02040503050406030204" pitchFamily="18" charset="0"/>
              </a:rPr>
              <a:t>Pasitikrinkite</a:t>
            </a:r>
            <a:endParaRPr lang="en-US" dirty="0">
              <a:latin typeface="Cambria" panose="02040503050406030204" pitchFamily="18" charset="0"/>
              <a:ea typeface="Cambria" panose="02040503050406030204" pitchFamily="18" charset="0"/>
            </a:endParaRPr>
          </a:p>
        </p:txBody>
      </p:sp>
      <p:sp>
        <p:nvSpPr>
          <p:cNvPr id="4" name="Turinio vietos rezervavimo ženklas 3"/>
          <p:cNvSpPr>
            <a:spLocks noGrp="1"/>
          </p:cNvSpPr>
          <p:nvPr>
            <p:ph sz="half" idx="1"/>
          </p:nvPr>
        </p:nvSpPr>
        <p:spPr>
          <a:xfrm>
            <a:off x="576943" y="1109017"/>
            <a:ext cx="5181600" cy="3151484"/>
          </a:xfrm>
        </p:spPr>
        <p:txBody>
          <a:bodyPr>
            <a:normAutofit/>
          </a:bodyPr>
          <a:lstStyle/>
          <a:p>
            <a:pPr marL="0" indent="0">
              <a:buNone/>
            </a:pPr>
            <a:r>
              <a:rPr lang="lt-LT" dirty="0" smtClean="0">
                <a:latin typeface="Cambria" panose="02040503050406030204" pitchFamily="18" charset="0"/>
                <a:ea typeface="Cambria" panose="02040503050406030204" pitchFamily="18" charset="0"/>
              </a:rPr>
              <a:t>1. Kokiame teleskope yra įgaubtas veidrodis?</a:t>
            </a:r>
          </a:p>
          <a:p>
            <a:pPr marL="0" indent="0">
              <a:buNone/>
            </a:pPr>
            <a:r>
              <a:rPr lang="lt-LT" dirty="0" smtClean="0">
                <a:latin typeface="Cambria" panose="02040503050406030204" pitchFamily="18" charset="0"/>
                <a:ea typeface="Cambria" panose="02040503050406030204" pitchFamily="18" charset="0"/>
              </a:rPr>
              <a:t>     </a:t>
            </a:r>
            <a:r>
              <a:rPr lang="lt-LT" b="1" dirty="0" smtClean="0">
                <a:latin typeface="Cambria" panose="02040503050406030204" pitchFamily="18" charset="0"/>
                <a:ea typeface="Cambria" panose="02040503050406030204" pitchFamily="18" charset="0"/>
              </a:rPr>
              <a:t>A</a:t>
            </a:r>
            <a:r>
              <a:rPr lang="lt-LT" dirty="0" smtClean="0">
                <a:latin typeface="Cambria" panose="02040503050406030204" pitchFamily="18" charset="0"/>
                <a:ea typeface="Cambria" panose="02040503050406030204" pitchFamily="18" charset="0"/>
              </a:rPr>
              <a:t> </a:t>
            </a:r>
            <a:r>
              <a:rPr lang="lt-LT" dirty="0" err="1" smtClean="0">
                <a:latin typeface="Cambria" panose="02040503050406030204" pitchFamily="18" charset="0"/>
                <a:ea typeface="Cambria" panose="02040503050406030204" pitchFamily="18" charset="0"/>
              </a:rPr>
              <a:t>Refraktoriuje</a:t>
            </a:r>
            <a:endParaRPr lang="lt-LT" dirty="0" smtClean="0">
              <a:latin typeface="Cambria" panose="02040503050406030204" pitchFamily="18" charset="0"/>
              <a:ea typeface="Cambria" panose="02040503050406030204" pitchFamily="18" charset="0"/>
            </a:endParaRPr>
          </a:p>
          <a:p>
            <a:pPr marL="0" indent="0">
              <a:buNone/>
            </a:pPr>
            <a:r>
              <a:rPr lang="lt-LT" dirty="0">
                <a:latin typeface="Cambria" panose="02040503050406030204" pitchFamily="18" charset="0"/>
                <a:ea typeface="Cambria" panose="02040503050406030204" pitchFamily="18" charset="0"/>
              </a:rPr>
              <a:t> </a:t>
            </a:r>
            <a:r>
              <a:rPr lang="lt-LT" dirty="0" smtClean="0">
                <a:latin typeface="Cambria" panose="02040503050406030204" pitchFamily="18" charset="0"/>
                <a:ea typeface="Cambria" panose="02040503050406030204" pitchFamily="18" charset="0"/>
              </a:rPr>
              <a:t>    </a:t>
            </a:r>
            <a:r>
              <a:rPr lang="lt-LT" b="1" dirty="0" smtClean="0">
                <a:latin typeface="Cambria" panose="02040503050406030204" pitchFamily="18" charset="0"/>
                <a:ea typeface="Cambria" panose="02040503050406030204" pitchFamily="18" charset="0"/>
              </a:rPr>
              <a:t>B</a:t>
            </a:r>
            <a:r>
              <a:rPr lang="lt-LT" dirty="0" smtClean="0">
                <a:latin typeface="Cambria" panose="02040503050406030204" pitchFamily="18" charset="0"/>
                <a:ea typeface="Cambria" panose="02040503050406030204" pitchFamily="18" charset="0"/>
              </a:rPr>
              <a:t>   Reflektoriuje</a:t>
            </a:r>
          </a:p>
          <a:p>
            <a:pPr marL="0" indent="0">
              <a:buNone/>
            </a:pPr>
            <a:r>
              <a:rPr lang="lt-LT" dirty="0">
                <a:latin typeface="Cambria" panose="02040503050406030204" pitchFamily="18" charset="0"/>
                <a:ea typeface="Cambria" panose="02040503050406030204" pitchFamily="18" charset="0"/>
              </a:rPr>
              <a:t> </a:t>
            </a:r>
            <a:r>
              <a:rPr lang="lt-LT" dirty="0" smtClean="0">
                <a:latin typeface="Cambria" panose="02040503050406030204" pitchFamily="18" charset="0"/>
                <a:ea typeface="Cambria" panose="02040503050406030204" pitchFamily="18" charset="0"/>
              </a:rPr>
              <a:t>    </a:t>
            </a:r>
            <a:r>
              <a:rPr lang="lt-LT" b="1" dirty="0" smtClean="0">
                <a:latin typeface="Cambria" panose="02040503050406030204" pitchFamily="18" charset="0"/>
                <a:ea typeface="Cambria" panose="02040503050406030204" pitchFamily="18" charset="0"/>
              </a:rPr>
              <a:t>C</a:t>
            </a:r>
            <a:r>
              <a:rPr lang="lt-LT" dirty="0" smtClean="0">
                <a:latin typeface="Cambria" panose="02040503050406030204" pitchFamily="18" charset="0"/>
                <a:ea typeface="Cambria" panose="02040503050406030204" pitchFamily="18" charset="0"/>
              </a:rPr>
              <a:t>  Abiejuose</a:t>
            </a:r>
          </a:p>
          <a:p>
            <a:pPr marL="0" indent="0">
              <a:buNone/>
            </a:pPr>
            <a:r>
              <a:rPr lang="lt-LT" dirty="0">
                <a:latin typeface="Cambria" panose="02040503050406030204" pitchFamily="18" charset="0"/>
                <a:ea typeface="Cambria" panose="02040503050406030204" pitchFamily="18" charset="0"/>
              </a:rPr>
              <a:t> </a:t>
            </a:r>
            <a:r>
              <a:rPr lang="lt-LT" dirty="0" smtClean="0">
                <a:latin typeface="Cambria" panose="02040503050406030204" pitchFamily="18" charset="0"/>
                <a:ea typeface="Cambria" panose="02040503050406030204" pitchFamily="18" charset="0"/>
              </a:rPr>
              <a:t>    </a:t>
            </a:r>
            <a:r>
              <a:rPr lang="lt-LT" b="1" dirty="0" smtClean="0">
                <a:latin typeface="Cambria" panose="02040503050406030204" pitchFamily="18" charset="0"/>
                <a:ea typeface="Cambria" panose="02040503050406030204" pitchFamily="18" charset="0"/>
              </a:rPr>
              <a:t>D</a:t>
            </a:r>
            <a:r>
              <a:rPr lang="lt-LT" dirty="0" smtClean="0">
                <a:latin typeface="Cambria" panose="02040503050406030204" pitchFamily="18" charset="0"/>
                <a:ea typeface="Cambria" panose="02040503050406030204" pitchFamily="18" charset="0"/>
              </a:rPr>
              <a:t>  Nei viename</a:t>
            </a:r>
            <a:endParaRPr lang="en-US" dirty="0">
              <a:latin typeface="Cambria" panose="02040503050406030204" pitchFamily="18" charset="0"/>
              <a:ea typeface="Cambria" panose="02040503050406030204" pitchFamily="18" charset="0"/>
            </a:endParaRPr>
          </a:p>
        </p:txBody>
      </p:sp>
      <p:sp>
        <p:nvSpPr>
          <p:cNvPr id="5" name="Turinio vietos rezervavimo ženklas 4"/>
          <p:cNvSpPr>
            <a:spLocks noGrp="1"/>
          </p:cNvSpPr>
          <p:nvPr>
            <p:ph sz="half" idx="2"/>
          </p:nvPr>
        </p:nvSpPr>
        <p:spPr>
          <a:xfrm>
            <a:off x="5969559" y="954594"/>
            <a:ext cx="5886659" cy="3938953"/>
          </a:xfrm>
        </p:spPr>
        <p:txBody>
          <a:bodyPr>
            <a:normAutofit/>
          </a:bodyPr>
          <a:lstStyle/>
          <a:p>
            <a:pPr marL="0" indent="0">
              <a:buNone/>
            </a:pPr>
            <a:r>
              <a:rPr lang="lt-LT" dirty="0" smtClean="0">
                <a:latin typeface="Cambria" panose="02040503050406030204" pitchFamily="18" charset="0"/>
                <a:ea typeface="Cambria" panose="02040503050406030204" pitchFamily="18" charset="0"/>
              </a:rPr>
              <a:t>2. Norint geriau išžiūrėti teleskopu tolimus objektus reikia pasirinkti tokį, kad:</a:t>
            </a:r>
          </a:p>
          <a:p>
            <a:pPr marL="0" indent="0">
              <a:buNone/>
            </a:pPr>
            <a:r>
              <a:rPr lang="lt-LT" b="1" dirty="0" smtClean="0">
                <a:latin typeface="Cambria" panose="02040503050406030204" pitchFamily="18" charset="0"/>
                <a:ea typeface="Cambria" panose="02040503050406030204" pitchFamily="18" charset="0"/>
              </a:rPr>
              <a:t>A</a:t>
            </a:r>
            <a:r>
              <a:rPr lang="lt-LT" dirty="0" smtClean="0">
                <a:latin typeface="Cambria" panose="02040503050406030204" pitchFamily="18" charset="0"/>
                <a:ea typeface="Cambria" panose="02040503050406030204" pitchFamily="18" charset="0"/>
              </a:rPr>
              <a:t>  Būtų brangesnis ir patvaresnis.</a:t>
            </a:r>
          </a:p>
          <a:p>
            <a:pPr marL="0" indent="0">
              <a:buNone/>
            </a:pPr>
            <a:r>
              <a:rPr lang="lt-LT" b="1" dirty="0" smtClean="0">
                <a:latin typeface="Cambria" panose="02040503050406030204" pitchFamily="18" charset="0"/>
                <a:ea typeface="Cambria" panose="02040503050406030204" pitchFamily="18" charset="0"/>
              </a:rPr>
              <a:t>B</a:t>
            </a:r>
            <a:r>
              <a:rPr lang="lt-LT" dirty="0" smtClean="0">
                <a:latin typeface="Cambria" panose="02040503050406030204" pitchFamily="18" charset="0"/>
                <a:ea typeface="Cambria" panose="02040503050406030204" pitchFamily="18" charset="0"/>
              </a:rPr>
              <a:t>   Turėtų kuo ilgesnį vamzdį.</a:t>
            </a:r>
          </a:p>
          <a:p>
            <a:pPr marL="0" indent="0">
              <a:spcBef>
                <a:spcPts val="0"/>
              </a:spcBef>
              <a:buNone/>
            </a:pPr>
            <a:r>
              <a:rPr lang="lt-LT" b="1" dirty="0" smtClean="0">
                <a:latin typeface="Cambria" panose="02040503050406030204" pitchFamily="18" charset="0"/>
                <a:ea typeface="Cambria" panose="02040503050406030204" pitchFamily="18" charset="0"/>
              </a:rPr>
              <a:t>C</a:t>
            </a:r>
            <a:r>
              <a:rPr lang="lt-LT" dirty="0" smtClean="0">
                <a:latin typeface="Cambria" panose="02040503050406030204" pitchFamily="18" charset="0"/>
                <a:ea typeface="Cambria" panose="02040503050406030204" pitchFamily="18" charset="0"/>
              </a:rPr>
              <a:t>   Objektyvas arba veidrodis   būtų     </a:t>
            </a:r>
          </a:p>
          <a:p>
            <a:pPr marL="0" indent="0">
              <a:spcBef>
                <a:spcPts val="0"/>
              </a:spcBef>
              <a:buNone/>
            </a:pPr>
            <a:r>
              <a:rPr lang="lt-LT" dirty="0">
                <a:latin typeface="Cambria" panose="02040503050406030204" pitchFamily="18" charset="0"/>
                <a:ea typeface="Cambria" panose="02040503050406030204" pitchFamily="18" charset="0"/>
              </a:rPr>
              <a:t> </a:t>
            </a:r>
            <a:r>
              <a:rPr lang="lt-LT" dirty="0" smtClean="0">
                <a:latin typeface="Cambria" panose="02040503050406030204" pitchFamily="18" charset="0"/>
                <a:ea typeface="Cambria" panose="02040503050406030204" pitchFamily="18" charset="0"/>
              </a:rPr>
              <a:t>     didesnio skersmens.</a:t>
            </a:r>
          </a:p>
          <a:p>
            <a:pPr marL="0" indent="0">
              <a:spcBef>
                <a:spcPts val="0"/>
              </a:spcBef>
              <a:buNone/>
            </a:pPr>
            <a:r>
              <a:rPr lang="lt-LT" b="1" dirty="0" smtClean="0">
                <a:latin typeface="Cambria" panose="02040503050406030204" pitchFamily="18" charset="0"/>
                <a:ea typeface="Cambria" panose="02040503050406030204" pitchFamily="18" charset="0"/>
              </a:rPr>
              <a:t>D</a:t>
            </a:r>
            <a:r>
              <a:rPr lang="lt-LT" dirty="0" smtClean="0">
                <a:latin typeface="Cambria" panose="02040503050406030204" pitchFamily="18" charset="0"/>
                <a:ea typeface="Cambria" panose="02040503050406030204" pitchFamily="18" charset="0"/>
              </a:rPr>
              <a:t>   Okuliaras būtų didesnio    </a:t>
            </a:r>
          </a:p>
          <a:p>
            <a:pPr marL="0" indent="0">
              <a:spcBef>
                <a:spcPts val="0"/>
              </a:spcBef>
              <a:buNone/>
            </a:pPr>
            <a:r>
              <a:rPr lang="lt-LT" dirty="0">
                <a:latin typeface="Cambria" panose="02040503050406030204" pitchFamily="18" charset="0"/>
                <a:ea typeface="Cambria" panose="02040503050406030204" pitchFamily="18" charset="0"/>
              </a:rPr>
              <a:t> </a:t>
            </a:r>
            <a:r>
              <a:rPr lang="lt-LT" dirty="0" smtClean="0">
                <a:latin typeface="Cambria" panose="02040503050406030204" pitchFamily="18" charset="0"/>
                <a:ea typeface="Cambria" panose="02040503050406030204" pitchFamily="18" charset="0"/>
              </a:rPr>
              <a:t>      skersmens.</a:t>
            </a:r>
            <a:endParaRPr lang="en-US" dirty="0">
              <a:latin typeface="Cambria" panose="02040503050406030204" pitchFamily="18" charset="0"/>
              <a:ea typeface="Cambria" panose="02040503050406030204" pitchFamily="18" charset="0"/>
            </a:endParaRPr>
          </a:p>
        </p:txBody>
      </p:sp>
      <p:sp>
        <p:nvSpPr>
          <p:cNvPr id="6" name="Turinio vietos rezervavimo ženklas 3"/>
          <p:cNvSpPr txBox="1">
            <a:spLocks/>
          </p:cNvSpPr>
          <p:nvPr/>
        </p:nvSpPr>
        <p:spPr>
          <a:xfrm>
            <a:off x="576943" y="4414924"/>
            <a:ext cx="5181600" cy="1589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dirty="0">
                <a:latin typeface="Cambria" panose="02040503050406030204" pitchFamily="18" charset="0"/>
                <a:ea typeface="Cambria" panose="02040503050406030204" pitchFamily="18" charset="0"/>
              </a:rPr>
              <a:t>3</a:t>
            </a:r>
            <a:r>
              <a:rPr lang="lt-LT" dirty="0" smtClean="0">
                <a:latin typeface="Cambria" panose="02040503050406030204" pitchFamily="18" charset="0"/>
                <a:ea typeface="Cambria" panose="02040503050406030204" pitchFamily="18" charset="0"/>
              </a:rPr>
              <a:t>. Kodėl žiūrint pro teleskopus, matome daugiau žvaigždžių? </a:t>
            </a:r>
            <a:endParaRPr lang="en-US" dirty="0">
              <a:latin typeface="Cambria" panose="02040503050406030204" pitchFamily="18" charset="0"/>
              <a:ea typeface="Cambria" panose="02040503050406030204" pitchFamily="18" charset="0"/>
            </a:endParaRPr>
          </a:p>
        </p:txBody>
      </p:sp>
      <p:pic>
        <p:nvPicPr>
          <p:cNvPr id="3" name="Paveikslėlis 2"/>
          <p:cNvPicPr>
            <a:picLocks noChangeAspect="1"/>
          </p:cNvPicPr>
          <p:nvPr/>
        </p:nvPicPr>
        <p:blipFill>
          <a:blip r:embed="rId3"/>
          <a:stretch>
            <a:fillRect/>
          </a:stretch>
        </p:blipFill>
        <p:spPr>
          <a:xfrm>
            <a:off x="9205232" y="0"/>
            <a:ext cx="2838450" cy="762000"/>
          </a:xfrm>
          <a:prstGeom prst="rect">
            <a:avLst/>
          </a:prstGeom>
        </p:spPr>
      </p:pic>
    </p:spTree>
    <p:extLst>
      <p:ext uri="{BB962C8B-B14F-4D97-AF65-F5344CB8AC3E}">
        <p14:creationId xmlns:p14="http://schemas.microsoft.com/office/powerpoint/2010/main" val="240259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49085" y="2329543"/>
            <a:ext cx="10515600" cy="1538287"/>
          </a:xfrm>
        </p:spPr>
        <p:txBody>
          <a:bodyPr>
            <a:normAutofit fontScale="90000"/>
          </a:bodyPr>
          <a:lstStyle/>
          <a:p>
            <a:pPr algn="ctr"/>
            <a:r>
              <a:rPr lang="lt-LT" sz="3600" b="1" dirty="0" smtClean="0">
                <a:latin typeface="Cambria" panose="02040503050406030204" pitchFamily="18" charset="0"/>
                <a:ea typeface="Cambria" panose="02040503050406030204" pitchFamily="18" charset="0"/>
              </a:rPr>
              <a:t/>
            </a:r>
            <a:br>
              <a:rPr lang="lt-LT" sz="3600" b="1" dirty="0" smtClean="0">
                <a:latin typeface="Cambria" panose="02040503050406030204" pitchFamily="18" charset="0"/>
                <a:ea typeface="Cambria" panose="02040503050406030204" pitchFamily="18" charset="0"/>
              </a:rPr>
            </a:br>
            <a:r>
              <a:rPr lang="lt-LT" sz="3600" b="1" dirty="0" smtClean="0">
                <a:latin typeface="Cambria" panose="02040503050406030204" pitchFamily="18" charset="0"/>
                <a:ea typeface="Cambria" panose="02040503050406030204" pitchFamily="18" charset="0"/>
              </a:rPr>
              <a:t>Observatorijų ir palydovų taikymas dangaus tyrimams</a:t>
            </a:r>
            <a:endParaRPr lang="en-US" sz="3600" b="1" dirty="0">
              <a:latin typeface="Cambria" panose="02040503050406030204" pitchFamily="18" charset="0"/>
              <a:ea typeface="Cambria" panose="02040503050406030204" pitchFamily="18" charset="0"/>
            </a:endParaRPr>
          </a:p>
        </p:txBody>
      </p:sp>
      <p:pic>
        <p:nvPicPr>
          <p:cNvPr id="3" name="Paveikslėlis 2"/>
          <p:cNvPicPr>
            <a:picLocks noChangeAspect="1"/>
          </p:cNvPicPr>
          <p:nvPr/>
        </p:nvPicPr>
        <p:blipFill>
          <a:blip r:embed="rId2"/>
          <a:stretch>
            <a:fillRect/>
          </a:stretch>
        </p:blipFill>
        <p:spPr>
          <a:xfrm>
            <a:off x="9227004" y="195943"/>
            <a:ext cx="2838450" cy="762000"/>
          </a:xfrm>
          <a:prstGeom prst="rect">
            <a:avLst/>
          </a:prstGeom>
        </p:spPr>
      </p:pic>
    </p:spTree>
    <p:extLst>
      <p:ext uri="{BB962C8B-B14F-4D97-AF65-F5344CB8AC3E}">
        <p14:creationId xmlns:p14="http://schemas.microsoft.com/office/powerpoint/2010/main" val="2569147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10515600" cy="953080"/>
          </a:xfrm>
        </p:spPr>
        <p:txBody>
          <a:bodyPr/>
          <a:lstStyle/>
          <a:p>
            <a:r>
              <a:rPr lang="lt-LT" dirty="0" smtClean="0">
                <a:latin typeface="Cambria" panose="02040503050406030204" pitchFamily="18" charset="0"/>
                <a:ea typeface="Cambria" panose="02040503050406030204" pitchFamily="18" charset="0"/>
              </a:rPr>
              <a:t>Astronomijos observatorijos</a:t>
            </a:r>
            <a:endParaRPr lang="en-US" dirty="0">
              <a:latin typeface="Cambria" panose="02040503050406030204" pitchFamily="18" charset="0"/>
              <a:ea typeface="Cambria" panose="02040503050406030204" pitchFamily="18" charset="0"/>
            </a:endParaRPr>
          </a:p>
        </p:txBody>
      </p:sp>
      <p:sp>
        <p:nvSpPr>
          <p:cNvPr id="3" name="Turinio vietos rezervavimo ženklas 2"/>
          <p:cNvSpPr>
            <a:spLocks noGrp="1"/>
          </p:cNvSpPr>
          <p:nvPr>
            <p:ph idx="1"/>
          </p:nvPr>
        </p:nvSpPr>
        <p:spPr>
          <a:xfrm>
            <a:off x="838200" y="1825625"/>
            <a:ext cx="10515600" cy="996597"/>
          </a:xfrm>
          <a:solidFill>
            <a:schemeClr val="accent4">
              <a:lumMod val="40000"/>
              <a:lumOff val="60000"/>
            </a:schemeClr>
          </a:solidFill>
        </p:spPr>
        <p:txBody>
          <a:bodyPr>
            <a:noAutofit/>
          </a:bodyPr>
          <a:lstStyle/>
          <a:p>
            <a:pPr marL="0" indent="0">
              <a:lnSpc>
                <a:spcPct val="120000"/>
              </a:lnSpc>
              <a:buNone/>
            </a:pPr>
            <a:r>
              <a:rPr lang="lt-LT" sz="2400" dirty="0" smtClean="0">
                <a:latin typeface="Cambria" panose="02040503050406030204" pitchFamily="18" charset="0"/>
                <a:ea typeface="Cambria" panose="02040503050406030204" pitchFamily="18" charset="0"/>
              </a:rPr>
              <a:t>Specialiai </a:t>
            </a:r>
            <a:r>
              <a:rPr lang="lt-LT" sz="2400" dirty="0">
                <a:latin typeface="Cambria" panose="02040503050406030204" pitchFamily="18" charset="0"/>
                <a:ea typeface="Cambria" panose="02040503050406030204" pitchFamily="18" charset="0"/>
              </a:rPr>
              <a:t>įrengta </a:t>
            </a:r>
            <a:r>
              <a:rPr lang="lt-LT" sz="2400" dirty="0" smtClean="0">
                <a:latin typeface="Cambria" panose="02040503050406030204" pitchFamily="18" charset="0"/>
                <a:ea typeface="Cambria" panose="02040503050406030204" pitchFamily="18" charset="0"/>
              </a:rPr>
              <a:t>mokslo įstaiga</a:t>
            </a:r>
            <a:r>
              <a:rPr lang="lt-LT" sz="2400" dirty="0">
                <a:latin typeface="Cambria" panose="02040503050406030204" pitchFamily="18" charset="0"/>
                <a:ea typeface="Cambria" panose="02040503050406030204" pitchFamily="18" charset="0"/>
              </a:rPr>
              <a:t>, skirta stebėti ir tirti </a:t>
            </a:r>
            <a:r>
              <a:rPr lang="en-US" sz="2400" dirty="0" err="1" smtClean="0">
                <a:latin typeface="Cambria" panose="02040503050406030204" pitchFamily="18" charset="0"/>
                <a:ea typeface="Cambria" panose="02040503050406030204" pitchFamily="18" charset="0"/>
              </a:rPr>
              <a:t>žvaigždes</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galaktikas</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planetas</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ir</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kitus</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dangaus</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objektus</a:t>
            </a:r>
            <a:r>
              <a:rPr lang="lt-LT" sz="2400" dirty="0" smtClean="0">
                <a:latin typeface="Cambria" panose="02040503050406030204" pitchFamily="18" charset="0"/>
                <a:ea typeface="Cambria" panose="02040503050406030204" pitchFamily="18" charset="0"/>
              </a:rPr>
              <a:t> optiniais teleskopais</a:t>
            </a:r>
            <a:r>
              <a:rPr lang="en-US" sz="2400" dirty="0" smtClean="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a:r>
            <a:br>
              <a:rPr lang="en-US"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endParaRPr>
          </a:p>
        </p:txBody>
      </p:sp>
      <p:sp>
        <p:nvSpPr>
          <p:cNvPr id="4" name="Stačiakampis 3"/>
          <p:cNvSpPr/>
          <p:nvPr/>
        </p:nvSpPr>
        <p:spPr>
          <a:xfrm>
            <a:off x="925688" y="3329642"/>
            <a:ext cx="10679289" cy="1200329"/>
          </a:xfrm>
          <a:prstGeom prst="rect">
            <a:avLst/>
          </a:prstGeom>
          <a:solidFill>
            <a:schemeClr val="accent3">
              <a:lumMod val="40000"/>
              <a:lumOff val="60000"/>
            </a:schemeClr>
          </a:solidFill>
        </p:spPr>
        <p:txBody>
          <a:bodyPr wrap="square">
            <a:spAutoFit/>
          </a:bodyPr>
          <a:lstStyle/>
          <a:p>
            <a:r>
              <a:rPr lang="lt-LT" sz="2400" dirty="0">
                <a:latin typeface="Cambria" panose="02040503050406030204" pitchFamily="18" charset="0"/>
                <a:ea typeface="Cambria" panose="02040503050406030204" pitchFamily="18" charset="0"/>
              </a:rPr>
              <a:t>Astronomijos </a:t>
            </a:r>
            <a:r>
              <a:rPr lang="lt-LT" sz="2400" dirty="0" smtClean="0">
                <a:latin typeface="Cambria" panose="02040503050406030204" pitchFamily="18" charset="0"/>
                <a:ea typeface="Cambria" panose="02040503050406030204" pitchFamily="18" charset="0"/>
              </a:rPr>
              <a:t>observatorijos su optiniais teleskopais  </a:t>
            </a:r>
            <a:r>
              <a:rPr lang="lt-LT" sz="2400" dirty="0">
                <a:latin typeface="Cambria" panose="02040503050406030204" pitchFamily="18" charset="0"/>
                <a:ea typeface="Cambria" panose="02040503050406030204" pitchFamily="18" charset="0"/>
              </a:rPr>
              <a:t>statomos toli nuo miestų, dažniausiai kalnuose (1500–4000 m aukštyje), kur </a:t>
            </a:r>
            <a:r>
              <a:rPr lang="lt-LT" sz="2400" dirty="0" smtClean="0">
                <a:latin typeface="Cambria" panose="02040503050406030204" pitchFamily="18" charset="0"/>
                <a:ea typeface="Cambria" panose="02040503050406030204" pitchFamily="18" charset="0"/>
              </a:rPr>
              <a:t>maža atmosferos </a:t>
            </a:r>
            <a:r>
              <a:rPr lang="lt-LT" sz="2400" dirty="0" err="1" smtClean="0">
                <a:latin typeface="Cambria" panose="02040503050406030204" pitchFamily="18" charset="0"/>
                <a:ea typeface="Cambria" panose="02040503050406030204" pitchFamily="18" charset="0"/>
              </a:rPr>
              <a:t>sugertis</a:t>
            </a:r>
            <a:r>
              <a:rPr lang="lt-LT" sz="2400" dirty="0" smtClean="0">
                <a:latin typeface="Cambria" panose="02040503050406030204" pitchFamily="18" charset="0"/>
                <a:ea typeface="Cambria" panose="02040503050406030204" pitchFamily="18" charset="0"/>
              </a:rPr>
              <a:t>, </a:t>
            </a:r>
            <a:r>
              <a:rPr lang="lt-LT" sz="2400" dirty="0">
                <a:latin typeface="Cambria" panose="02040503050406030204" pitchFamily="18" charset="0"/>
                <a:ea typeface="Cambria" panose="02040503050406030204" pitchFamily="18" charset="0"/>
              </a:rPr>
              <a:t>sausas klimatas ir daug giedrų naktų, tinkamų astronominiams </a:t>
            </a:r>
            <a:r>
              <a:rPr lang="lt-LT" sz="2400" dirty="0" smtClean="0">
                <a:latin typeface="Cambria" panose="02040503050406030204" pitchFamily="18" charset="0"/>
                <a:ea typeface="Cambria" panose="02040503050406030204" pitchFamily="18" charset="0"/>
              </a:rPr>
              <a:t>stebėjimams. </a:t>
            </a:r>
            <a:endParaRPr lang="en-US" sz="2400" dirty="0">
              <a:latin typeface="Cambria" panose="02040503050406030204" pitchFamily="18" charset="0"/>
              <a:ea typeface="Cambria" panose="02040503050406030204" pitchFamily="18" charset="0"/>
            </a:endParaRPr>
          </a:p>
        </p:txBody>
      </p:sp>
      <p:sp>
        <p:nvSpPr>
          <p:cNvPr id="6" name="Stačiakampis 5"/>
          <p:cNvSpPr/>
          <p:nvPr/>
        </p:nvSpPr>
        <p:spPr>
          <a:xfrm>
            <a:off x="925688" y="5008460"/>
            <a:ext cx="10679289" cy="1200329"/>
          </a:xfrm>
          <a:prstGeom prst="rect">
            <a:avLst/>
          </a:prstGeom>
          <a:solidFill>
            <a:schemeClr val="accent4">
              <a:lumMod val="40000"/>
              <a:lumOff val="60000"/>
            </a:schemeClr>
          </a:solidFill>
        </p:spPr>
        <p:txBody>
          <a:bodyPr wrap="square">
            <a:spAutoFit/>
          </a:bodyPr>
          <a:lstStyle/>
          <a:p>
            <a:r>
              <a:rPr lang="lt-LT" sz="2400" dirty="0" smtClean="0">
                <a:latin typeface="Cambria" panose="02040503050406030204" pitchFamily="18" charset="0"/>
                <a:ea typeface="Cambria" panose="02040503050406030204" pitchFamily="18" charset="0"/>
              </a:rPr>
              <a:t>Palydovinės observatorijos montuojamos žemės palydovuose. Infraraudonųjų, ultravioletinių, rentgeno, gama spindulių teleskopai, netrukdomi žemės atmosferos priims žmogaus akims nematomus dangaus objektus. </a:t>
            </a:r>
            <a:endParaRPr lang="en-US" sz="2400" dirty="0">
              <a:latin typeface="Cambria" panose="02040503050406030204" pitchFamily="18" charset="0"/>
              <a:ea typeface="Cambria" panose="02040503050406030204" pitchFamily="18" charset="0"/>
            </a:endParaRPr>
          </a:p>
        </p:txBody>
      </p:sp>
      <p:pic>
        <p:nvPicPr>
          <p:cNvPr id="5" name="Paveikslėlis 4"/>
          <p:cNvPicPr>
            <a:picLocks noChangeAspect="1"/>
          </p:cNvPicPr>
          <p:nvPr/>
        </p:nvPicPr>
        <p:blipFill>
          <a:blip r:embed="rId3"/>
          <a:stretch>
            <a:fillRect/>
          </a:stretch>
        </p:blipFill>
        <p:spPr>
          <a:xfrm>
            <a:off x="9063718" y="57907"/>
            <a:ext cx="2838450" cy="762000"/>
          </a:xfrm>
          <a:prstGeom prst="rect">
            <a:avLst/>
          </a:prstGeom>
        </p:spPr>
      </p:pic>
    </p:spTree>
    <p:extLst>
      <p:ext uri="{BB962C8B-B14F-4D97-AF65-F5344CB8AC3E}">
        <p14:creationId xmlns:p14="http://schemas.microsoft.com/office/powerpoint/2010/main" val="2241555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Ką aptarsime?</a:t>
            </a:r>
            <a:endParaRPr lang="en-US" dirty="0"/>
          </a:p>
        </p:txBody>
      </p:sp>
      <p:sp>
        <p:nvSpPr>
          <p:cNvPr id="3" name="Turinio vietos rezervavimo ženklas 2"/>
          <p:cNvSpPr>
            <a:spLocks noGrp="1"/>
          </p:cNvSpPr>
          <p:nvPr>
            <p:ph idx="1"/>
          </p:nvPr>
        </p:nvSpPr>
        <p:spPr>
          <a:xfrm>
            <a:off x="838200" y="1825625"/>
            <a:ext cx="10515600" cy="2654935"/>
          </a:xfrm>
        </p:spPr>
        <p:txBody>
          <a:bodyPr/>
          <a:lstStyle/>
          <a:p>
            <a:r>
              <a:rPr lang="lt-LT" dirty="0" smtClean="0"/>
              <a:t>Ar visą informaciją gaunamą iš Visatos galime pamatyti?</a:t>
            </a:r>
          </a:p>
          <a:p>
            <a:r>
              <a:rPr lang="lt-LT" dirty="0" smtClean="0"/>
              <a:t>Kosmoso pažinimas teleskopais. Optinių teleskopų rūšys ir sandara.</a:t>
            </a:r>
          </a:p>
          <a:p>
            <a:r>
              <a:rPr lang="lt-LT" dirty="0" smtClean="0"/>
              <a:t>Kaip saugiai naudotis teleskopais. </a:t>
            </a:r>
          </a:p>
          <a:p>
            <a:r>
              <a:rPr lang="lt-LT" dirty="0" smtClean="0"/>
              <a:t>Dangaus tyrimas panaudojant observatorijas ir palydovus.</a:t>
            </a:r>
            <a:endParaRPr lang="lt-LT" dirty="0"/>
          </a:p>
        </p:txBody>
      </p:sp>
      <p:pic>
        <p:nvPicPr>
          <p:cNvPr id="4" name="Paveikslėlis 3"/>
          <p:cNvPicPr>
            <a:picLocks noChangeAspect="1"/>
          </p:cNvPicPr>
          <p:nvPr/>
        </p:nvPicPr>
        <p:blipFill>
          <a:blip r:embed="rId2"/>
          <a:stretch>
            <a:fillRect/>
          </a:stretch>
        </p:blipFill>
        <p:spPr>
          <a:xfrm>
            <a:off x="7439523" y="230188"/>
            <a:ext cx="4188315" cy="963251"/>
          </a:xfrm>
          <a:prstGeom prst="rect">
            <a:avLst/>
          </a:prstGeom>
        </p:spPr>
      </p:pic>
    </p:spTree>
    <p:extLst>
      <p:ext uri="{BB962C8B-B14F-4D97-AF65-F5344CB8AC3E}">
        <p14:creationId xmlns:p14="http://schemas.microsoft.com/office/powerpoint/2010/main" val="232956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5"/>
            <a:ext cx="5381978" cy="650875"/>
          </a:xfrm>
        </p:spPr>
        <p:txBody>
          <a:bodyPr>
            <a:normAutofit fontScale="90000"/>
          </a:bodyPr>
          <a:lstStyle/>
          <a:p>
            <a:r>
              <a:rPr lang="lt-LT" dirty="0" smtClean="0">
                <a:latin typeface="Cambria" panose="02040503050406030204" pitchFamily="18" charset="0"/>
                <a:ea typeface="Cambria" panose="02040503050406030204" pitchFamily="18" charset="0"/>
              </a:rPr>
              <a:t>Seniausios observacijos </a:t>
            </a:r>
            <a:endParaRPr lang="en-US" dirty="0">
              <a:latin typeface="Cambria" panose="02040503050406030204" pitchFamily="18" charset="0"/>
              <a:ea typeface="Cambria" panose="02040503050406030204" pitchFamily="18" charset="0"/>
            </a:endParaRPr>
          </a:p>
        </p:txBody>
      </p:sp>
      <p:pic>
        <p:nvPicPr>
          <p:cNvPr id="4" name="Paveikslėlis 3"/>
          <p:cNvPicPr>
            <a:picLocks noChangeAspect="1"/>
          </p:cNvPicPr>
          <p:nvPr/>
        </p:nvPicPr>
        <p:blipFill>
          <a:blip r:embed="rId3"/>
          <a:stretch>
            <a:fillRect/>
          </a:stretch>
        </p:blipFill>
        <p:spPr>
          <a:xfrm>
            <a:off x="586669" y="1191154"/>
            <a:ext cx="5238750" cy="2714625"/>
          </a:xfrm>
          <a:prstGeom prst="rect">
            <a:avLst/>
          </a:prstGeom>
        </p:spPr>
      </p:pic>
      <p:sp>
        <p:nvSpPr>
          <p:cNvPr id="5" name="Stačiakampis 4"/>
          <p:cNvSpPr/>
          <p:nvPr/>
        </p:nvSpPr>
        <p:spPr>
          <a:xfrm>
            <a:off x="677145" y="3536447"/>
            <a:ext cx="2123017" cy="369332"/>
          </a:xfrm>
          <a:prstGeom prst="rect">
            <a:avLst/>
          </a:prstGeom>
        </p:spPr>
        <p:txBody>
          <a:bodyPr wrap="none">
            <a:spAutoFit/>
          </a:bodyPr>
          <a:lstStyle/>
          <a:p>
            <a:r>
              <a:rPr lang="en-US" dirty="0" err="1" smtClean="0">
                <a:solidFill>
                  <a:schemeClr val="bg1"/>
                </a:solidFill>
              </a:rPr>
              <a:t>Stonhendžas</a:t>
            </a:r>
            <a:r>
              <a:rPr lang="lt-LT" dirty="0" smtClean="0">
                <a:solidFill>
                  <a:schemeClr val="bg1"/>
                </a:solidFill>
              </a:rPr>
              <a:t>, Anglija</a:t>
            </a:r>
            <a:endParaRPr lang="en-US" dirty="0">
              <a:solidFill>
                <a:schemeClr val="bg1"/>
              </a:solidFill>
            </a:endParaRPr>
          </a:p>
        </p:txBody>
      </p:sp>
      <p:pic>
        <p:nvPicPr>
          <p:cNvPr id="7" name="Paveikslėlis 6"/>
          <p:cNvPicPr>
            <a:picLocks noChangeAspect="1"/>
          </p:cNvPicPr>
          <p:nvPr/>
        </p:nvPicPr>
        <p:blipFill>
          <a:blip r:embed="rId4"/>
          <a:stretch>
            <a:fillRect/>
          </a:stretch>
        </p:blipFill>
        <p:spPr>
          <a:xfrm>
            <a:off x="6461823" y="365125"/>
            <a:ext cx="4796022" cy="3199165"/>
          </a:xfrm>
          <a:prstGeom prst="rect">
            <a:avLst/>
          </a:prstGeom>
        </p:spPr>
      </p:pic>
      <p:sp>
        <p:nvSpPr>
          <p:cNvPr id="8" name="TextBox 7"/>
          <p:cNvSpPr txBox="1"/>
          <p:nvPr/>
        </p:nvSpPr>
        <p:spPr>
          <a:xfrm>
            <a:off x="6615289" y="3167115"/>
            <a:ext cx="2604431" cy="369332"/>
          </a:xfrm>
          <a:prstGeom prst="rect">
            <a:avLst/>
          </a:prstGeom>
          <a:noFill/>
        </p:spPr>
        <p:txBody>
          <a:bodyPr wrap="none" rtlCol="0">
            <a:spAutoFit/>
          </a:bodyPr>
          <a:lstStyle/>
          <a:p>
            <a:r>
              <a:rPr lang="lt-LT" dirty="0" err="1" smtClean="0">
                <a:solidFill>
                  <a:schemeClr val="bg1"/>
                </a:solidFill>
              </a:rPr>
              <a:t>Zoracas</a:t>
            </a:r>
            <a:r>
              <a:rPr lang="lt-LT" dirty="0" smtClean="0">
                <a:solidFill>
                  <a:schemeClr val="bg1"/>
                </a:solidFill>
              </a:rPr>
              <a:t> </a:t>
            </a:r>
            <a:r>
              <a:rPr lang="lt-LT" dirty="0" err="1" smtClean="0">
                <a:solidFill>
                  <a:schemeClr val="bg1"/>
                </a:solidFill>
              </a:rPr>
              <a:t>Kareris</a:t>
            </a:r>
            <a:r>
              <a:rPr lang="lt-LT" dirty="0" smtClean="0">
                <a:solidFill>
                  <a:schemeClr val="bg1"/>
                </a:solidFill>
              </a:rPr>
              <a:t>, </a:t>
            </a:r>
            <a:r>
              <a:rPr lang="lt-LT" dirty="0" err="1" smtClean="0">
                <a:solidFill>
                  <a:schemeClr val="bg1"/>
                </a:solidFill>
              </a:rPr>
              <a:t>Armenija</a:t>
            </a:r>
            <a:r>
              <a:rPr lang="lt-LT" dirty="0" smtClean="0">
                <a:solidFill>
                  <a:schemeClr val="bg1"/>
                </a:solidFill>
              </a:rPr>
              <a:t> </a:t>
            </a:r>
            <a:endParaRPr lang="en-US" dirty="0">
              <a:solidFill>
                <a:schemeClr val="bg1"/>
              </a:solidFill>
            </a:endParaRPr>
          </a:p>
        </p:txBody>
      </p:sp>
      <p:pic>
        <p:nvPicPr>
          <p:cNvPr id="9" name="Paveikslėlis 8"/>
          <p:cNvPicPr>
            <a:picLocks noChangeAspect="1"/>
          </p:cNvPicPr>
          <p:nvPr/>
        </p:nvPicPr>
        <p:blipFill>
          <a:blip r:embed="rId5"/>
          <a:stretch>
            <a:fillRect/>
          </a:stretch>
        </p:blipFill>
        <p:spPr>
          <a:xfrm>
            <a:off x="6645058" y="3564290"/>
            <a:ext cx="4111054" cy="3083290"/>
          </a:xfrm>
          <a:prstGeom prst="rect">
            <a:avLst/>
          </a:prstGeom>
        </p:spPr>
      </p:pic>
      <p:sp>
        <p:nvSpPr>
          <p:cNvPr id="10" name="Stačiakampis 9"/>
          <p:cNvSpPr/>
          <p:nvPr/>
        </p:nvSpPr>
        <p:spPr>
          <a:xfrm>
            <a:off x="7303558" y="6278248"/>
            <a:ext cx="1552220" cy="369332"/>
          </a:xfrm>
          <a:prstGeom prst="rect">
            <a:avLst/>
          </a:prstGeom>
        </p:spPr>
        <p:txBody>
          <a:bodyPr wrap="none">
            <a:spAutoFit/>
          </a:bodyPr>
          <a:lstStyle/>
          <a:p>
            <a:r>
              <a:rPr lang="lt-LT" dirty="0" err="1" smtClean="0">
                <a:solidFill>
                  <a:schemeClr val="bg1"/>
                </a:solidFill>
              </a:rPr>
              <a:t>Chankillis</a:t>
            </a:r>
            <a:r>
              <a:rPr lang="lt-LT" dirty="0" smtClean="0">
                <a:solidFill>
                  <a:schemeClr val="bg1"/>
                </a:solidFill>
              </a:rPr>
              <a:t> Peru</a:t>
            </a:r>
            <a:endParaRPr lang="en-US" dirty="0">
              <a:solidFill>
                <a:schemeClr val="bg1"/>
              </a:solidFill>
            </a:endParaRPr>
          </a:p>
        </p:txBody>
      </p:sp>
      <p:pic>
        <p:nvPicPr>
          <p:cNvPr id="12" name="Paveikslėlis 11"/>
          <p:cNvPicPr>
            <a:picLocks noChangeAspect="1"/>
          </p:cNvPicPr>
          <p:nvPr/>
        </p:nvPicPr>
        <p:blipFill rotWithShape="1">
          <a:blip r:embed="rId6"/>
          <a:srcRect l="7541" t="5391" r="6959" b="5659"/>
          <a:stretch/>
        </p:blipFill>
        <p:spPr>
          <a:xfrm>
            <a:off x="271602" y="4276913"/>
            <a:ext cx="5317068" cy="2370667"/>
          </a:xfrm>
          <a:prstGeom prst="rect">
            <a:avLst/>
          </a:prstGeom>
        </p:spPr>
      </p:pic>
      <p:sp>
        <p:nvSpPr>
          <p:cNvPr id="11" name="Stačiakampis 10"/>
          <p:cNvSpPr/>
          <p:nvPr/>
        </p:nvSpPr>
        <p:spPr>
          <a:xfrm>
            <a:off x="39245" y="6251072"/>
            <a:ext cx="1940724" cy="369332"/>
          </a:xfrm>
          <a:prstGeom prst="rect">
            <a:avLst/>
          </a:prstGeom>
        </p:spPr>
        <p:txBody>
          <a:bodyPr wrap="none">
            <a:spAutoFit/>
          </a:bodyPr>
          <a:lstStyle/>
          <a:p>
            <a:r>
              <a:rPr lang="en-US" dirty="0">
                <a:solidFill>
                  <a:schemeClr val="bg1"/>
                </a:solidFill>
              </a:rPr>
              <a:t>El </a:t>
            </a:r>
            <a:r>
              <a:rPr lang="en-US" dirty="0" err="1">
                <a:solidFill>
                  <a:schemeClr val="bg1"/>
                </a:solidFill>
              </a:rPr>
              <a:t>Caracol</a:t>
            </a:r>
            <a:r>
              <a:rPr lang="en-US" dirty="0">
                <a:solidFill>
                  <a:schemeClr val="bg1"/>
                </a:solidFill>
              </a:rPr>
              <a:t>, Mexico</a:t>
            </a:r>
            <a:r>
              <a:rPr lang="en-US" dirty="0"/>
              <a:t>.</a:t>
            </a:r>
          </a:p>
        </p:txBody>
      </p:sp>
    </p:spTree>
    <p:extLst>
      <p:ext uri="{BB962C8B-B14F-4D97-AF65-F5344CB8AC3E}">
        <p14:creationId xmlns:p14="http://schemas.microsoft.com/office/powerpoint/2010/main" val="859766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428977" y="194242"/>
            <a:ext cx="4174067" cy="684742"/>
          </a:xfrm>
        </p:spPr>
        <p:txBody>
          <a:bodyPr>
            <a:normAutofit fontScale="90000"/>
          </a:bodyPr>
          <a:lstStyle/>
          <a:p>
            <a:r>
              <a:rPr lang="lt-LT" sz="3200" dirty="0" smtClean="0">
                <a:latin typeface="Cambria" panose="02040503050406030204" pitchFamily="18" charset="0"/>
                <a:ea typeface="Cambria" panose="02040503050406030204" pitchFamily="18" charset="0"/>
              </a:rPr>
              <a:t>Garsiausios šiuolaikinės </a:t>
            </a:r>
            <a:br>
              <a:rPr lang="lt-LT" sz="3200" dirty="0" smtClean="0">
                <a:latin typeface="Cambria" panose="02040503050406030204" pitchFamily="18" charset="0"/>
                <a:ea typeface="Cambria" panose="02040503050406030204" pitchFamily="18" charset="0"/>
              </a:rPr>
            </a:br>
            <a:r>
              <a:rPr lang="lt-LT" sz="3200" dirty="0" smtClean="0">
                <a:latin typeface="Cambria" panose="02040503050406030204" pitchFamily="18" charset="0"/>
                <a:ea typeface="Cambria" panose="02040503050406030204" pitchFamily="18" charset="0"/>
              </a:rPr>
              <a:t>observatorijos </a:t>
            </a:r>
            <a:endParaRPr lang="en-US" sz="3200" dirty="0">
              <a:latin typeface="Cambria" panose="02040503050406030204" pitchFamily="18" charset="0"/>
              <a:ea typeface="Cambria" panose="02040503050406030204" pitchFamily="18" charset="0"/>
            </a:endParaRPr>
          </a:p>
        </p:txBody>
      </p:sp>
      <p:pic>
        <p:nvPicPr>
          <p:cNvPr id="4" name="Paveikslėlis 3"/>
          <p:cNvPicPr>
            <a:picLocks noChangeAspect="1"/>
          </p:cNvPicPr>
          <p:nvPr/>
        </p:nvPicPr>
        <p:blipFill>
          <a:blip r:embed="rId3"/>
          <a:stretch>
            <a:fillRect/>
          </a:stretch>
        </p:blipFill>
        <p:spPr>
          <a:xfrm>
            <a:off x="428977" y="1036087"/>
            <a:ext cx="4413956" cy="2942637"/>
          </a:xfrm>
          <a:prstGeom prst="rect">
            <a:avLst/>
          </a:prstGeom>
        </p:spPr>
      </p:pic>
      <p:sp>
        <p:nvSpPr>
          <p:cNvPr id="6" name="Stačiakampis 5"/>
          <p:cNvSpPr/>
          <p:nvPr/>
        </p:nvSpPr>
        <p:spPr>
          <a:xfrm>
            <a:off x="428977" y="3438507"/>
            <a:ext cx="1493294" cy="369332"/>
          </a:xfrm>
          <a:prstGeom prst="rect">
            <a:avLst/>
          </a:prstGeom>
        </p:spPr>
        <p:txBody>
          <a:bodyPr wrap="none">
            <a:spAutoFit/>
          </a:bodyPr>
          <a:lstStyle/>
          <a:p>
            <a:r>
              <a:rPr lang="en-US" dirty="0" err="1">
                <a:solidFill>
                  <a:schemeClr val="bg1"/>
                </a:solidFill>
              </a:rPr>
              <a:t>Kitt</a:t>
            </a:r>
            <a:r>
              <a:rPr lang="en-US" dirty="0">
                <a:solidFill>
                  <a:schemeClr val="bg1"/>
                </a:solidFill>
              </a:rPr>
              <a:t> </a:t>
            </a:r>
            <a:r>
              <a:rPr lang="en-US" dirty="0" smtClean="0">
                <a:solidFill>
                  <a:schemeClr val="bg1"/>
                </a:solidFill>
              </a:rPr>
              <a:t>Peak</a:t>
            </a:r>
            <a:r>
              <a:rPr lang="lt-LT" dirty="0" smtClean="0">
                <a:solidFill>
                  <a:schemeClr val="bg1"/>
                </a:solidFill>
              </a:rPr>
              <a:t>, JAV</a:t>
            </a:r>
            <a:r>
              <a:rPr lang="en-US" dirty="0" smtClean="0">
                <a:solidFill>
                  <a:schemeClr val="bg1"/>
                </a:solidFill>
              </a:rPr>
              <a:t> </a:t>
            </a:r>
            <a:endParaRPr lang="en-US" dirty="0">
              <a:solidFill>
                <a:schemeClr val="bg1"/>
              </a:solidFill>
            </a:endParaRPr>
          </a:p>
        </p:txBody>
      </p:sp>
      <p:pic>
        <p:nvPicPr>
          <p:cNvPr id="7" name="Paveikslėlis 6"/>
          <p:cNvPicPr>
            <a:picLocks noChangeAspect="1"/>
          </p:cNvPicPr>
          <p:nvPr/>
        </p:nvPicPr>
        <p:blipFill>
          <a:blip r:embed="rId4"/>
          <a:stretch>
            <a:fillRect/>
          </a:stretch>
        </p:blipFill>
        <p:spPr>
          <a:xfrm>
            <a:off x="5527394" y="167727"/>
            <a:ext cx="5317558" cy="3454399"/>
          </a:xfrm>
          <a:prstGeom prst="rect">
            <a:avLst/>
          </a:prstGeom>
        </p:spPr>
      </p:pic>
      <p:sp>
        <p:nvSpPr>
          <p:cNvPr id="8" name="Stačiakampis 7"/>
          <p:cNvSpPr/>
          <p:nvPr/>
        </p:nvSpPr>
        <p:spPr>
          <a:xfrm>
            <a:off x="8835886" y="3252794"/>
            <a:ext cx="1688026" cy="369332"/>
          </a:xfrm>
          <a:prstGeom prst="rect">
            <a:avLst/>
          </a:prstGeom>
        </p:spPr>
        <p:txBody>
          <a:bodyPr wrap="none">
            <a:spAutoFit/>
          </a:bodyPr>
          <a:lstStyle/>
          <a:p>
            <a:r>
              <a:rPr lang="en-US" i="1" dirty="0">
                <a:solidFill>
                  <a:schemeClr val="bg1"/>
                </a:solidFill>
              </a:rPr>
              <a:t>Cerro </a:t>
            </a:r>
            <a:r>
              <a:rPr lang="en-US" i="1" dirty="0" err="1" smtClean="0">
                <a:solidFill>
                  <a:schemeClr val="bg1"/>
                </a:solidFill>
              </a:rPr>
              <a:t>Tololo</a:t>
            </a:r>
            <a:r>
              <a:rPr lang="lt-LT" i="1" dirty="0" smtClean="0">
                <a:solidFill>
                  <a:schemeClr val="bg1"/>
                </a:solidFill>
              </a:rPr>
              <a:t> Čilė</a:t>
            </a:r>
            <a:endParaRPr lang="en-US" dirty="0">
              <a:solidFill>
                <a:schemeClr val="bg1"/>
              </a:solidFill>
            </a:endParaRPr>
          </a:p>
        </p:txBody>
      </p:sp>
      <p:pic>
        <p:nvPicPr>
          <p:cNvPr id="9" name="Paveikslėlis 8"/>
          <p:cNvPicPr>
            <a:picLocks noChangeAspect="1"/>
          </p:cNvPicPr>
          <p:nvPr/>
        </p:nvPicPr>
        <p:blipFill>
          <a:blip r:embed="rId5"/>
          <a:stretch>
            <a:fillRect/>
          </a:stretch>
        </p:blipFill>
        <p:spPr>
          <a:xfrm>
            <a:off x="428977" y="3964942"/>
            <a:ext cx="4952061" cy="2785534"/>
          </a:xfrm>
          <a:prstGeom prst="rect">
            <a:avLst/>
          </a:prstGeom>
        </p:spPr>
      </p:pic>
      <p:sp>
        <p:nvSpPr>
          <p:cNvPr id="10" name="Stačiakampis 9"/>
          <p:cNvSpPr/>
          <p:nvPr/>
        </p:nvSpPr>
        <p:spPr>
          <a:xfrm>
            <a:off x="504606" y="6319154"/>
            <a:ext cx="1409168" cy="369332"/>
          </a:xfrm>
          <a:prstGeom prst="rect">
            <a:avLst/>
          </a:prstGeom>
        </p:spPr>
        <p:txBody>
          <a:bodyPr wrap="none">
            <a:spAutoFit/>
          </a:bodyPr>
          <a:lstStyle/>
          <a:p>
            <a:r>
              <a:rPr lang="lt-LT" dirty="0" err="1" smtClean="0">
                <a:solidFill>
                  <a:schemeClr val="bg1"/>
                </a:solidFill>
              </a:rPr>
              <a:t>Keck</a:t>
            </a:r>
            <a:r>
              <a:rPr lang="lt-LT" dirty="0" smtClean="0">
                <a:solidFill>
                  <a:schemeClr val="bg1"/>
                </a:solidFill>
              </a:rPr>
              <a:t>, Havajai</a:t>
            </a:r>
            <a:endParaRPr lang="en-US" dirty="0">
              <a:solidFill>
                <a:schemeClr val="bg1"/>
              </a:solidFill>
            </a:endParaRPr>
          </a:p>
        </p:txBody>
      </p:sp>
      <p:pic>
        <p:nvPicPr>
          <p:cNvPr id="11" name="Paveikslėlis 10"/>
          <p:cNvPicPr>
            <a:picLocks noChangeAspect="1"/>
          </p:cNvPicPr>
          <p:nvPr/>
        </p:nvPicPr>
        <p:blipFill>
          <a:blip r:embed="rId6"/>
          <a:stretch>
            <a:fillRect/>
          </a:stretch>
        </p:blipFill>
        <p:spPr>
          <a:xfrm>
            <a:off x="5728644" y="3733677"/>
            <a:ext cx="5371155" cy="3016799"/>
          </a:xfrm>
          <a:prstGeom prst="rect">
            <a:avLst/>
          </a:prstGeom>
        </p:spPr>
      </p:pic>
      <p:sp>
        <p:nvSpPr>
          <p:cNvPr id="12" name="TextBox 11"/>
          <p:cNvSpPr txBox="1"/>
          <p:nvPr/>
        </p:nvSpPr>
        <p:spPr>
          <a:xfrm>
            <a:off x="5994400" y="6319154"/>
            <a:ext cx="1373646" cy="369332"/>
          </a:xfrm>
          <a:prstGeom prst="rect">
            <a:avLst/>
          </a:prstGeom>
          <a:noFill/>
        </p:spPr>
        <p:txBody>
          <a:bodyPr wrap="none" rtlCol="0">
            <a:spAutoFit/>
          </a:bodyPr>
          <a:lstStyle/>
          <a:p>
            <a:r>
              <a:rPr lang="lt-LT" dirty="0" smtClean="0">
                <a:solidFill>
                  <a:schemeClr val="bg1"/>
                </a:solidFill>
              </a:rPr>
              <a:t>TMT, Havajai</a:t>
            </a:r>
            <a:endParaRPr lang="en-US" dirty="0">
              <a:solidFill>
                <a:schemeClr val="bg1"/>
              </a:solidFill>
            </a:endParaRPr>
          </a:p>
        </p:txBody>
      </p:sp>
    </p:spTree>
    <p:extLst>
      <p:ext uri="{BB962C8B-B14F-4D97-AF65-F5344CB8AC3E}">
        <p14:creationId xmlns:p14="http://schemas.microsoft.com/office/powerpoint/2010/main" val="3314303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8033657" cy="887942"/>
          </a:xfrm>
        </p:spPr>
        <p:txBody>
          <a:bodyPr>
            <a:noAutofit/>
          </a:bodyPr>
          <a:lstStyle/>
          <a:p>
            <a:r>
              <a:rPr lang="lt-LT" sz="3200" dirty="0">
                <a:latin typeface="Cambria" panose="02040503050406030204" pitchFamily="18" charset="0"/>
                <a:ea typeface="Cambria" panose="02040503050406030204" pitchFamily="18" charset="0"/>
              </a:rPr>
              <a:t>Pirmoji optinė orbitinė </a:t>
            </a:r>
            <a:r>
              <a:rPr lang="lt-LT" sz="3200">
                <a:latin typeface="Cambria" panose="02040503050406030204" pitchFamily="18" charset="0"/>
                <a:ea typeface="Cambria" panose="02040503050406030204" pitchFamily="18" charset="0"/>
              </a:rPr>
              <a:t>astronomijos </a:t>
            </a:r>
            <a:r>
              <a:rPr lang="lt-LT" sz="3200" smtClean="0">
                <a:latin typeface="Cambria" panose="02040503050406030204" pitchFamily="18" charset="0"/>
                <a:ea typeface="Cambria" panose="02040503050406030204" pitchFamily="18" charset="0"/>
              </a:rPr>
              <a:t/>
            </a:r>
            <a:br>
              <a:rPr lang="lt-LT" sz="3200" smtClean="0">
                <a:latin typeface="Cambria" panose="02040503050406030204" pitchFamily="18" charset="0"/>
                <a:ea typeface="Cambria" panose="02040503050406030204" pitchFamily="18" charset="0"/>
              </a:rPr>
            </a:br>
            <a:r>
              <a:rPr lang="lt-LT" sz="3200" smtClean="0">
                <a:latin typeface="Cambria" panose="02040503050406030204" pitchFamily="18" charset="0"/>
                <a:ea typeface="Cambria" panose="02040503050406030204" pitchFamily="18" charset="0"/>
              </a:rPr>
              <a:t>observatorija </a:t>
            </a:r>
            <a:r>
              <a:rPr lang="lt-LT" sz="3200" dirty="0">
                <a:latin typeface="Cambria" panose="02040503050406030204" pitchFamily="18" charset="0"/>
                <a:ea typeface="Cambria" panose="02040503050406030204" pitchFamily="18" charset="0"/>
              </a:rPr>
              <a:t>– </a:t>
            </a:r>
            <a:r>
              <a:rPr lang="lt-LT" sz="3200" dirty="0" err="1" smtClean="0">
                <a:latin typeface="Cambria" panose="02040503050406030204" pitchFamily="18" charset="0"/>
                <a:ea typeface="Cambria" panose="02040503050406030204" pitchFamily="18" charset="0"/>
              </a:rPr>
              <a:t>Hablo</a:t>
            </a:r>
            <a:r>
              <a:rPr lang="lt-LT" sz="3200" dirty="0">
                <a:latin typeface="Cambria" panose="02040503050406030204" pitchFamily="18" charset="0"/>
                <a:ea typeface="Cambria" panose="02040503050406030204" pitchFamily="18" charset="0"/>
              </a:rPr>
              <a:t> </a:t>
            </a:r>
            <a:r>
              <a:rPr lang="lt-LT" sz="3200" dirty="0" smtClean="0">
                <a:latin typeface="Cambria" panose="02040503050406030204" pitchFamily="18" charset="0"/>
                <a:ea typeface="Cambria" panose="02040503050406030204" pitchFamily="18" charset="0"/>
              </a:rPr>
              <a:t>(</a:t>
            </a:r>
            <a:r>
              <a:rPr lang="lt-LT" sz="3200" dirty="0" err="1" smtClean="0">
                <a:latin typeface="Cambria" panose="02040503050406030204" pitchFamily="18" charset="0"/>
                <a:ea typeface="Cambria" panose="02040503050406030204" pitchFamily="18" charset="0"/>
              </a:rPr>
              <a:t>Hubble</a:t>
            </a:r>
            <a:r>
              <a:rPr lang="lt-LT" sz="3200" dirty="0" smtClean="0">
                <a:latin typeface="Cambria" panose="02040503050406030204" pitchFamily="18" charset="0"/>
                <a:ea typeface="Cambria" panose="02040503050406030204" pitchFamily="18" charset="0"/>
              </a:rPr>
              <a:t>) kosminis</a:t>
            </a:r>
            <a:br>
              <a:rPr lang="lt-LT" sz="3200" dirty="0" smtClean="0">
                <a:latin typeface="Cambria" panose="02040503050406030204" pitchFamily="18" charset="0"/>
                <a:ea typeface="Cambria" panose="02040503050406030204" pitchFamily="18" charset="0"/>
              </a:rPr>
            </a:br>
            <a:r>
              <a:rPr lang="lt-LT" sz="3200" dirty="0" smtClean="0">
                <a:latin typeface="Cambria" panose="02040503050406030204" pitchFamily="18" charset="0"/>
                <a:ea typeface="Cambria" panose="02040503050406030204" pitchFamily="18" charset="0"/>
              </a:rPr>
              <a:t> </a:t>
            </a:r>
            <a:r>
              <a:rPr lang="lt-LT" sz="3200" dirty="0">
                <a:latin typeface="Cambria" panose="02040503050406030204" pitchFamily="18" charset="0"/>
                <a:ea typeface="Cambria" panose="02040503050406030204" pitchFamily="18" charset="0"/>
              </a:rPr>
              <a:t>teleskopas </a:t>
            </a:r>
            <a:endParaRPr lang="en-US" sz="3200" dirty="0">
              <a:latin typeface="Cambria" panose="02040503050406030204" pitchFamily="18" charset="0"/>
              <a:ea typeface="Cambria" panose="02040503050406030204" pitchFamily="18" charset="0"/>
            </a:endParaRPr>
          </a:p>
        </p:txBody>
      </p:sp>
      <p:sp>
        <p:nvSpPr>
          <p:cNvPr id="3" name="Stačiakampis 2"/>
          <p:cNvSpPr/>
          <p:nvPr/>
        </p:nvSpPr>
        <p:spPr>
          <a:xfrm>
            <a:off x="303061" y="1875345"/>
            <a:ext cx="5450968" cy="830997"/>
          </a:xfrm>
          <a:prstGeom prst="rect">
            <a:avLst/>
          </a:prstGeom>
          <a:solidFill>
            <a:schemeClr val="accent1">
              <a:lumMod val="60000"/>
              <a:lumOff val="40000"/>
            </a:schemeClr>
          </a:solidFill>
        </p:spPr>
        <p:txBody>
          <a:bodyPr wrap="square">
            <a:spAutoFit/>
          </a:bodyPr>
          <a:lstStyle/>
          <a:p>
            <a:r>
              <a:rPr lang="lt-LT" sz="2400" b="1" dirty="0" smtClean="0">
                <a:latin typeface="Cambria" panose="02040503050406030204" pitchFamily="18" charset="0"/>
                <a:ea typeface="Cambria" panose="02040503050406030204" pitchFamily="18" charset="0"/>
              </a:rPr>
              <a:t>Orbitinių optinių teleskopų </a:t>
            </a:r>
            <a:r>
              <a:rPr lang="lt-LT" sz="2400" b="1" dirty="0" err="1" smtClean="0">
                <a:latin typeface="Cambria" panose="02040503050406030204" pitchFamily="18" charset="0"/>
                <a:ea typeface="Cambria" panose="02040503050406030204" pitchFamily="18" charset="0"/>
              </a:rPr>
              <a:t>privalumai</a:t>
            </a:r>
            <a:r>
              <a:rPr lang="lt-LT" sz="2400" b="1" dirty="0" smtClean="0">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pic>
        <p:nvPicPr>
          <p:cNvPr id="4" name="Paveikslėlis 3"/>
          <p:cNvPicPr>
            <a:picLocks noChangeAspect="1"/>
          </p:cNvPicPr>
          <p:nvPr/>
        </p:nvPicPr>
        <p:blipFill>
          <a:blip r:embed="rId3"/>
          <a:stretch>
            <a:fillRect/>
          </a:stretch>
        </p:blipFill>
        <p:spPr>
          <a:xfrm>
            <a:off x="6525717" y="1575965"/>
            <a:ext cx="5079797" cy="3944055"/>
          </a:xfrm>
          <a:prstGeom prst="rect">
            <a:avLst/>
          </a:prstGeom>
        </p:spPr>
      </p:pic>
      <p:sp>
        <p:nvSpPr>
          <p:cNvPr id="5" name="Stačiakampis 4"/>
          <p:cNvSpPr/>
          <p:nvPr/>
        </p:nvSpPr>
        <p:spPr>
          <a:xfrm>
            <a:off x="303060" y="2959287"/>
            <a:ext cx="5863563" cy="1938992"/>
          </a:xfrm>
          <a:prstGeom prst="rect">
            <a:avLst/>
          </a:prstGeom>
          <a:solidFill>
            <a:schemeClr val="accent1">
              <a:lumMod val="60000"/>
              <a:lumOff val="40000"/>
            </a:schemeClr>
          </a:solidFill>
        </p:spPr>
        <p:txBody>
          <a:bodyPr wrap="square">
            <a:spAutoFit/>
          </a:bodyPr>
          <a:lstStyle/>
          <a:p>
            <a:pPr marL="342900" indent="-342900">
              <a:buFont typeface="Arial" panose="020B0604020202020204" pitchFamily="34" charset="0"/>
              <a:buChar char="•"/>
            </a:pPr>
            <a:r>
              <a:rPr lang="lt-LT" sz="2400" dirty="0" smtClean="0">
                <a:latin typeface="Cambria" panose="02040503050406030204" pitchFamily="18" charset="0"/>
                <a:ea typeface="Cambria" panose="02040503050406030204" pitchFamily="18" charset="0"/>
              </a:rPr>
              <a:t>Vaizdai neiškraikomi žemės atmosferos.</a:t>
            </a:r>
          </a:p>
          <a:p>
            <a:pPr marL="342900" indent="-342900">
              <a:buFont typeface="Arial" panose="020B0604020202020204" pitchFamily="34" charset="0"/>
              <a:buChar char="•"/>
            </a:pPr>
            <a:r>
              <a:rPr lang="lt-LT" sz="2400" dirty="0" smtClean="0">
                <a:latin typeface="Cambria" panose="02040503050406030204" pitchFamily="18" charset="0"/>
                <a:ea typeface="Cambria" panose="02040503050406030204" pitchFamily="18" charset="0"/>
              </a:rPr>
              <a:t>Galima priimti Visatos spinduliavimą platesniame elektromagnetinių spindulių spektre.</a:t>
            </a:r>
          </a:p>
          <a:p>
            <a:pPr marL="342900" indent="-342900">
              <a:buFont typeface="Arial" panose="020B0604020202020204" pitchFamily="34" charset="0"/>
              <a:buChar char="•"/>
            </a:pPr>
            <a:r>
              <a:rPr lang="lt-LT" sz="2400" dirty="0" smtClean="0">
                <a:latin typeface="Cambria" panose="02040503050406030204" pitchFamily="18" charset="0"/>
                <a:ea typeface="Cambria" panose="02040503050406030204" pitchFamily="18" charset="0"/>
              </a:rPr>
              <a:t>Neribotas  mokslinių stebėjimų laikas.</a:t>
            </a:r>
            <a:endParaRPr lang="en-US" sz="2400" dirty="0">
              <a:latin typeface="Cambria" panose="02040503050406030204" pitchFamily="18" charset="0"/>
              <a:ea typeface="Cambria" panose="02040503050406030204" pitchFamily="18" charset="0"/>
            </a:endParaRPr>
          </a:p>
        </p:txBody>
      </p:sp>
      <p:pic>
        <p:nvPicPr>
          <p:cNvPr id="6" name="Paveikslėlis 5"/>
          <p:cNvPicPr>
            <a:picLocks noChangeAspect="1"/>
          </p:cNvPicPr>
          <p:nvPr/>
        </p:nvPicPr>
        <p:blipFill>
          <a:blip r:embed="rId4"/>
          <a:stretch>
            <a:fillRect/>
          </a:stretch>
        </p:blipFill>
        <p:spPr>
          <a:xfrm>
            <a:off x="9065615" y="365126"/>
            <a:ext cx="2838450" cy="762000"/>
          </a:xfrm>
          <a:prstGeom prst="rect">
            <a:avLst/>
          </a:prstGeom>
        </p:spPr>
      </p:pic>
    </p:spTree>
    <p:extLst>
      <p:ext uri="{BB962C8B-B14F-4D97-AF65-F5344CB8AC3E}">
        <p14:creationId xmlns:p14="http://schemas.microsoft.com/office/powerpoint/2010/main" val="163060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p:cNvSpPr>
            <a:spLocks noGrp="1"/>
          </p:cNvSpPr>
          <p:nvPr>
            <p:ph type="title"/>
          </p:nvPr>
        </p:nvSpPr>
        <p:spPr/>
        <p:txBody>
          <a:bodyPr>
            <a:normAutofit/>
          </a:bodyPr>
          <a:lstStyle/>
          <a:p>
            <a:r>
              <a:rPr lang="lt-LT" sz="3600" dirty="0" smtClean="0">
                <a:latin typeface="Cambria" panose="02040503050406030204" pitchFamily="18" charset="0"/>
                <a:ea typeface="Cambria" panose="02040503050406030204" pitchFamily="18" charset="0"/>
              </a:rPr>
              <a:t>Kodėl reikalingi infraraudonųjų spindulių teleskopai? </a:t>
            </a:r>
            <a:endParaRPr lang="en-US" sz="3600" dirty="0">
              <a:latin typeface="Cambria" panose="02040503050406030204" pitchFamily="18" charset="0"/>
              <a:ea typeface="Cambria" panose="02040503050406030204" pitchFamily="18" charset="0"/>
            </a:endParaRPr>
          </a:p>
        </p:txBody>
      </p:sp>
      <p:sp>
        <p:nvSpPr>
          <p:cNvPr id="4" name="Turinio vietos rezervavimo ženklas 3"/>
          <p:cNvSpPr>
            <a:spLocks noGrp="1"/>
          </p:cNvSpPr>
          <p:nvPr>
            <p:ph idx="1"/>
          </p:nvPr>
        </p:nvSpPr>
        <p:spPr/>
        <p:txBody>
          <a:bodyPr/>
          <a:lstStyle/>
          <a:p>
            <a:r>
              <a:rPr lang="lt-LT" dirty="0" smtClean="0">
                <a:latin typeface="Cambria" panose="02040503050406030204" pitchFamily="18" charset="0"/>
                <a:ea typeface="Cambria" panose="02040503050406030204" pitchFamily="18" charset="0"/>
              </a:rPr>
              <a:t>Žvaigždės </a:t>
            </a:r>
            <a:r>
              <a:rPr lang="lt-LT" dirty="0">
                <a:latin typeface="Cambria" panose="02040503050406030204" pitchFamily="18" charset="0"/>
                <a:ea typeface="Cambria" panose="02040503050406030204" pitchFamily="18" charset="0"/>
              </a:rPr>
              <a:t>skleidžia infraraudonųjų spindulių ir matomą šviesą.</a:t>
            </a:r>
          </a:p>
          <a:p>
            <a:r>
              <a:rPr lang="lt-LT" dirty="0">
                <a:latin typeface="Cambria" panose="02040503050406030204" pitchFamily="18" charset="0"/>
                <a:ea typeface="Cambria" panose="02040503050406030204" pitchFamily="18" charset="0"/>
              </a:rPr>
              <a:t>Šaltos žvaigždės skleidžia daugiau infraraudonųjų spindulių nei matoma šviesa.</a:t>
            </a:r>
          </a:p>
          <a:p>
            <a:r>
              <a:rPr lang="lt-LT" dirty="0">
                <a:latin typeface="Cambria" panose="02040503050406030204" pitchFamily="18" charset="0"/>
                <a:ea typeface="Cambria" panose="02040503050406030204" pitchFamily="18" charset="0"/>
              </a:rPr>
              <a:t>Įkaitintos dulkės skleidžia infraraudonuosius spindulius.</a:t>
            </a:r>
          </a:p>
          <a:p>
            <a:r>
              <a:rPr lang="lt-LT" dirty="0">
                <a:latin typeface="Cambria" panose="02040503050406030204" pitchFamily="18" charset="0"/>
                <a:ea typeface="Cambria" panose="02040503050406030204" pitchFamily="18" charset="0"/>
              </a:rPr>
              <a:t>Infraraudonieji spinduliai gali prasiskverbti pro dulkių debesis</a:t>
            </a:r>
            <a:r>
              <a:rPr lang="lt-LT" dirty="0" smtClean="0">
                <a:latin typeface="Cambria" panose="02040503050406030204" pitchFamily="18" charset="0"/>
                <a:ea typeface="Cambria" panose="02040503050406030204" pitchFamily="18" charset="0"/>
              </a:rPr>
              <a:t>.</a:t>
            </a:r>
          </a:p>
          <a:p>
            <a:r>
              <a:rPr lang="lt-LT" dirty="0" err="1">
                <a:latin typeface="Cambria" panose="02040503050406030204" pitchFamily="18" charset="0"/>
                <a:ea typeface="Cambria" panose="02040503050406030204" pitchFamily="18" charset="0"/>
              </a:rPr>
              <a:t>Hubble’io</a:t>
            </a:r>
            <a:r>
              <a:rPr lang="lt-LT" dirty="0">
                <a:latin typeface="Cambria" panose="02040503050406030204" pitchFamily="18" charset="0"/>
                <a:ea typeface="Cambria" panose="02040503050406030204" pitchFamily="18" charset="0"/>
              </a:rPr>
              <a:t> </a:t>
            </a:r>
            <a:r>
              <a:rPr lang="lt-LT" dirty="0" smtClean="0">
                <a:latin typeface="Cambria" panose="02040503050406030204" pitchFamily="18" charset="0"/>
                <a:ea typeface="Cambria" panose="02040503050406030204" pitchFamily="18" charset="0"/>
              </a:rPr>
              <a:t>bei </a:t>
            </a:r>
            <a:r>
              <a:rPr lang="en-US" i="1" dirty="0" err="1"/>
              <a:t>Džeimso</a:t>
            </a:r>
            <a:r>
              <a:rPr lang="en-US" i="1" dirty="0"/>
              <a:t> </a:t>
            </a:r>
            <a:r>
              <a:rPr lang="en-US" i="1" dirty="0" err="1" smtClean="0"/>
              <a:t>Vebo</a:t>
            </a:r>
            <a:r>
              <a:rPr lang="lt-LT" i="1" dirty="0" smtClean="0"/>
              <a:t> (</a:t>
            </a:r>
            <a:r>
              <a:rPr lang="en-US" dirty="0" smtClean="0">
                <a:latin typeface="Cambria" panose="02040503050406030204" pitchFamily="18" charset="0"/>
                <a:ea typeface="Cambria" panose="02040503050406030204" pitchFamily="18" charset="0"/>
              </a:rPr>
              <a:t>James </a:t>
            </a:r>
            <a:r>
              <a:rPr lang="en-US" dirty="0" err="1" smtClean="0">
                <a:latin typeface="Cambria" panose="02040503050406030204" pitchFamily="18" charset="0"/>
                <a:ea typeface="Cambria" panose="02040503050406030204" pitchFamily="18" charset="0"/>
              </a:rPr>
              <a:t>Webbo</a:t>
            </a:r>
            <a:r>
              <a:rPr lang="lt-LT" dirty="0" smtClean="0">
                <a:latin typeface="Cambria" panose="02040503050406030204" pitchFamily="18" charset="0"/>
                <a:ea typeface="Cambria" panose="02040503050406030204" pitchFamily="18" charset="0"/>
              </a:rPr>
              <a:t>) kosminiai teleskopai gali registruoti infraraudonuosius ir regimuosius spindulius.</a:t>
            </a:r>
            <a:endParaRPr lang="en-US" dirty="0">
              <a:latin typeface="Cambria" panose="02040503050406030204" pitchFamily="18" charset="0"/>
              <a:ea typeface="Cambria" panose="02040503050406030204" pitchFamily="18" charset="0"/>
            </a:endParaRPr>
          </a:p>
        </p:txBody>
      </p:sp>
      <p:pic>
        <p:nvPicPr>
          <p:cNvPr id="2" name="Paveikslėlis 1"/>
          <p:cNvPicPr>
            <a:picLocks noChangeAspect="1"/>
          </p:cNvPicPr>
          <p:nvPr/>
        </p:nvPicPr>
        <p:blipFill>
          <a:blip r:embed="rId2"/>
          <a:stretch>
            <a:fillRect/>
          </a:stretch>
        </p:blipFill>
        <p:spPr>
          <a:xfrm>
            <a:off x="9227004" y="265906"/>
            <a:ext cx="2838450" cy="762000"/>
          </a:xfrm>
          <a:prstGeom prst="rect">
            <a:avLst/>
          </a:prstGeom>
        </p:spPr>
      </p:pic>
    </p:spTree>
    <p:extLst>
      <p:ext uri="{BB962C8B-B14F-4D97-AF65-F5344CB8AC3E}">
        <p14:creationId xmlns:p14="http://schemas.microsoft.com/office/powerpoint/2010/main" val="152672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4"/>
          <p:cNvSpPr>
            <a:spLocks noGrp="1"/>
          </p:cNvSpPr>
          <p:nvPr>
            <p:ph type="title"/>
          </p:nvPr>
        </p:nvSpPr>
        <p:spPr>
          <a:xfrm>
            <a:off x="495718" y="331597"/>
            <a:ext cx="7842739" cy="585369"/>
          </a:xfrm>
        </p:spPr>
        <p:txBody>
          <a:bodyPr>
            <a:normAutofit fontScale="90000"/>
          </a:bodyPr>
          <a:lstStyle/>
          <a:p>
            <a:r>
              <a:rPr lang="en-US" sz="3600" dirty="0" err="1" smtClean="0">
                <a:latin typeface="Cambria" panose="02040503050406030204" pitchFamily="18" charset="0"/>
                <a:ea typeface="Cambria" panose="02040503050406030204" pitchFamily="18" charset="0"/>
              </a:rPr>
              <a:t>Džeimso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Vebo</a:t>
            </a:r>
            <a:r>
              <a:rPr lang="lt-LT" sz="3600" dirty="0" smtClean="0">
                <a:latin typeface="Cambria" panose="02040503050406030204" pitchFamily="18" charset="0"/>
                <a:ea typeface="Cambria" panose="02040503050406030204" pitchFamily="18" charset="0"/>
              </a:rPr>
              <a:t> </a:t>
            </a:r>
            <a:r>
              <a:rPr lang="lt-LT" sz="3600" i="1" dirty="0" smtClean="0"/>
              <a:t>(</a:t>
            </a:r>
            <a:r>
              <a:rPr lang="en-US" sz="3600" dirty="0" smtClean="0">
                <a:latin typeface="Cambria" panose="02040503050406030204" pitchFamily="18" charset="0"/>
                <a:ea typeface="Cambria" panose="02040503050406030204" pitchFamily="18" charset="0"/>
              </a:rPr>
              <a:t>James </a:t>
            </a:r>
            <a:r>
              <a:rPr lang="en-US" sz="3600" dirty="0" err="1" smtClean="0">
                <a:latin typeface="Cambria" panose="02040503050406030204" pitchFamily="18" charset="0"/>
                <a:ea typeface="Cambria" panose="02040503050406030204" pitchFamily="18" charset="0"/>
              </a:rPr>
              <a:t>Webbo</a:t>
            </a:r>
            <a:r>
              <a:rPr lang="lt-LT" sz="3600" dirty="0" smtClean="0">
                <a:latin typeface="Cambria" panose="02040503050406030204" pitchFamily="18" charset="0"/>
                <a:ea typeface="Cambria" panose="02040503050406030204" pitchFamily="18" charset="0"/>
              </a:rPr>
              <a:t>)</a:t>
            </a:r>
            <a:br>
              <a:rPr lang="lt-LT" sz="3600" dirty="0" smtClean="0">
                <a:latin typeface="Cambria" panose="02040503050406030204" pitchFamily="18" charset="0"/>
                <a:ea typeface="Cambria" panose="02040503050406030204" pitchFamily="18" charset="0"/>
              </a:rPr>
            </a:br>
            <a:r>
              <a:rPr lang="lt-LT" sz="3600" dirty="0" smtClean="0">
                <a:latin typeface="Cambria" panose="02040503050406030204" pitchFamily="18" charset="0"/>
                <a:ea typeface="Cambria" panose="02040503050406030204" pitchFamily="18" charset="0"/>
              </a:rPr>
              <a:t>kosminis teleskopas</a:t>
            </a:r>
            <a:endParaRPr lang="en-US" sz="3600" dirty="0"/>
          </a:p>
        </p:txBody>
      </p:sp>
      <p:pic>
        <p:nvPicPr>
          <p:cNvPr id="2" name="Turinio vietos rezervavimo ženklas 1"/>
          <p:cNvPicPr>
            <a:picLocks noGrp="1" noChangeAspect="1"/>
          </p:cNvPicPr>
          <p:nvPr>
            <p:ph idx="1"/>
          </p:nvPr>
        </p:nvPicPr>
        <p:blipFill>
          <a:blip r:embed="rId3"/>
          <a:stretch>
            <a:fillRect/>
          </a:stretch>
        </p:blipFill>
        <p:spPr>
          <a:xfrm>
            <a:off x="7198493" y="1690688"/>
            <a:ext cx="4286250" cy="3333750"/>
          </a:xfrm>
          <a:prstGeom prst="rect">
            <a:avLst/>
          </a:prstGeom>
        </p:spPr>
      </p:pic>
      <p:sp>
        <p:nvSpPr>
          <p:cNvPr id="3" name="Stačiakampis 2"/>
          <p:cNvSpPr/>
          <p:nvPr/>
        </p:nvSpPr>
        <p:spPr>
          <a:xfrm>
            <a:off x="495718" y="916966"/>
            <a:ext cx="6096000" cy="5262979"/>
          </a:xfrm>
          <a:prstGeom prst="rect">
            <a:avLst/>
          </a:prstGeom>
        </p:spPr>
        <p:txBody>
          <a:bodyPr>
            <a:spAutoFit/>
          </a:bodyPr>
          <a:lstStyle/>
          <a:p>
            <a:pPr marL="342900" indent="-342900">
              <a:buFont typeface="Arial" panose="020B0604020202020204" pitchFamily="34" charset="0"/>
              <a:buChar char="•"/>
            </a:pPr>
            <a:r>
              <a:rPr lang="lt-LT" sz="2400" dirty="0" smtClean="0">
                <a:latin typeface="Cambria" panose="02040503050406030204" pitchFamily="18" charset="0"/>
                <a:ea typeface="Cambria" panose="02040503050406030204" pitchFamily="18" charset="0"/>
              </a:rPr>
              <a:t>Teleskopu tiriamos ankstyvojoje Visatoje susiformavusias pirmosios žvaigždes ir galaktikos.</a:t>
            </a:r>
          </a:p>
          <a:p>
            <a:pPr marL="342900" indent="-342900">
              <a:buFont typeface="Arial" panose="020B0604020202020204" pitchFamily="34" charset="0"/>
              <a:buChar char="•"/>
            </a:pPr>
            <a:r>
              <a:rPr lang="lt-LT" sz="2400" dirty="0" smtClean="0">
                <a:latin typeface="Cambria" panose="02040503050406030204" pitchFamily="18" charset="0"/>
                <a:ea typeface="Cambria" panose="02040503050406030204" pitchFamily="18" charset="0"/>
              </a:rPr>
              <a:t>Galima matyti kiaurai dulkių debesis, todėl galima stebėti žvaigždes su besiformuojančiomis planetų sistemomis, panašiomis į Saulės sistemą. </a:t>
            </a:r>
          </a:p>
          <a:p>
            <a:pPr marL="342900" indent="-342900">
              <a:buFont typeface="Arial" panose="020B0604020202020204" pitchFamily="34" charset="0"/>
              <a:buChar char="•"/>
            </a:pPr>
            <a:r>
              <a:rPr lang="lt-LT" sz="2400" dirty="0" smtClean="0">
                <a:latin typeface="Cambria" panose="02040503050406030204" pitchFamily="18" charset="0"/>
                <a:ea typeface="Cambria" panose="02040503050406030204" pitchFamily="18" charset="0"/>
              </a:rPr>
              <a:t>Teleskopo sudedamosios dalys sukuriamos taip, kad galėtų dirbti pirmiausia infraraudonųjų spindulių srityje, taip pat kai kuriomis sąlygomis − regimojoje srityje.</a:t>
            </a:r>
          </a:p>
          <a:p>
            <a:pPr marL="342900" indent="-342900">
              <a:buFont typeface="Arial" panose="020B0604020202020204" pitchFamily="34" charset="0"/>
              <a:buChar char="•"/>
            </a:pPr>
            <a:r>
              <a:rPr lang="lt-LT" sz="2400" dirty="0" smtClean="0">
                <a:latin typeface="Cambria" panose="02040503050406030204" pitchFamily="18" charset="0"/>
                <a:ea typeface="Cambria" panose="02040503050406030204" pitchFamily="18" charset="0"/>
              </a:rPr>
              <a:t>Galima pamatyti objektus nutolusius maždaug 700 </a:t>
            </a:r>
            <a:r>
              <a:rPr lang="lt-LT" dirty="0" smtClean="0">
                <a:latin typeface="Cambria" panose="02040503050406030204" pitchFamily="18" charset="0"/>
                <a:ea typeface="Cambria" panose="02040503050406030204" pitchFamily="18" charset="0"/>
              </a:rPr>
              <a:t> </a:t>
            </a:r>
            <a:r>
              <a:rPr lang="lt-LT" sz="2400" dirty="0">
                <a:latin typeface="Cambria" panose="02040503050406030204" pitchFamily="18" charset="0"/>
                <a:ea typeface="Cambria" panose="02040503050406030204" pitchFamily="18" charset="0"/>
              </a:rPr>
              <a:t>šviesmečių nuo Žemės</a:t>
            </a:r>
            <a:r>
              <a:rPr lang="lt-LT"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4" name="Paveikslėlis 3"/>
          <p:cNvPicPr>
            <a:picLocks noChangeAspect="1"/>
          </p:cNvPicPr>
          <p:nvPr/>
        </p:nvPicPr>
        <p:blipFill>
          <a:blip r:embed="rId4"/>
          <a:stretch>
            <a:fillRect/>
          </a:stretch>
        </p:blipFill>
        <p:spPr>
          <a:xfrm>
            <a:off x="9061415" y="243281"/>
            <a:ext cx="2838450" cy="762000"/>
          </a:xfrm>
          <a:prstGeom prst="rect">
            <a:avLst/>
          </a:prstGeom>
        </p:spPr>
      </p:pic>
    </p:spTree>
    <p:extLst>
      <p:ext uri="{BB962C8B-B14F-4D97-AF65-F5344CB8AC3E}">
        <p14:creationId xmlns:p14="http://schemas.microsoft.com/office/powerpoint/2010/main" val="493217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5"/>
            <a:ext cx="10515600" cy="770339"/>
          </a:xfrm>
        </p:spPr>
        <p:txBody>
          <a:bodyPr>
            <a:normAutofit fontScale="90000"/>
          </a:bodyPr>
          <a:lstStyle/>
          <a:p>
            <a:r>
              <a:rPr lang="lt-LT" sz="3600" dirty="0" smtClean="0">
                <a:latin typeface="Cambria" panose="02040503050406030204" pitchFamily="18" charset="0"/>
                <a:ea typeface="Cambria" panose="02040503050406030204" pitchFamily="18" charset="0"/>
              </a:rPr>
              <a:t>Teleskopai registruojantys trumpąsias bangas (ultravioletinių, Rentgeno ir gama spindulių)</a:t>
            </a:r>
            <a:endParaRPr lang="en-US" sz="3600" dirty="0">
              <a:latin typeface="Cambria" panose="02040503050406030204" pitchFamily="18" charset="0"/>
              <a:ea typeface="Cambria" panose="02040503050406030204" pitchFamily="18" charset="0"/>
            </a:endParaRPr>
          </a:p>
        </p:txBody>
      </p:sp>
      <p:sp>
        <p:nvSpPr>
          <p:cNvPr id="3" name="Turinio vietos rezervavimo ženklas 2"/>
          <p:cNvSpPr>
            <a:spLocks noGrp="1"/>
          </p:cNvSpPr>
          <p:nvPr>
            <p:ph idx="1"/>
          </p:nvPr>
        </p:nvSpPr>
        <p:spPr>
          <a:xfrm>
            <a:off x="838200" y="1205802"/>
            <a:ext cx="10515600" cy="4971161"/>
          </a:xfrm>
        </p:spPr>
        <p:txBody>
          <a:bodyPr/>
          <a:lstStyle/>
          <a:p>
            <a:pPr marL="0" indent="0">
              <a:buNone/>
            </a:pPr>
            <a:endParaRPr lang="lt-LT" dirty="0" smtClean="0">
              <a:latin typeface="Cambria" panose="02040503050406030204" pitchFamily="18" charset="0"/>
              <a:ea typeface="Cambria" panose="02040503050406030204" pitchFamily="18" charset="0"/>
            </a:endParaRPr>
          </a:p>
          <a:p>
            <a:pPr marL="0" indent="0">
              <a:buNone/>
            </a:pPr>
            <a:r>
              <a:rPr lang="lt-LT" dirty="0" smtClean="0">
                <a:latin typeface="Cambria" panose="02040503050406030204" pitchFamily="18" charset="0"/>
                <a:ea typeface="Cambria" panose="02040503050406030204" pitchFamily="18" charset="0"/>
              </a:rPr>
              <a:t>Kodėl </a:t>
            </a:r>
            <a:r>
              <a:rPr lang="lt-LT" dirty="0">
                <a:latin typeface="Cambria" panose="02040503050406030204" pitchFamily="18" charset="0"/>
                <a:ea typeface="Cambria" panose="02040503050406030204" pitchFamily="18" charset="0"/>
              </a:rPr>
              <a:t>reikalingi </a:t>
            </a:r>
            <a:r>
              <a:rPr lang="lt-LT" dirty="0" smtClean="0">
                <a:latin typeface="Cambria" panose="02040503050406030204" pitchFamily="18" charset="0"/>
                <a:ea typeface="Cambria" panose="02040503050406030204" pitchFamily="18" charset="0"/>
              </a:rPr>
              <a:t>tokie teleskopai?</a:t>
            </a:r>
          </a:p>
          <a:p>
            <a:r>
              <a:rPr lang="lt-LT" sz="2400" dirty="0">
                <a:latin typeface="Cambria" panose="02040503050406030204" pitchFamily="18" charset="0"/>
                <a:ea typeface="Cambria" panose="02040503050406030204" pitchFamily="18" charset="0"/>
              </a:rPr>
              <a:t>Jei objektą nuo mūsų slepia dulkių ar dujų debesis, </a:t>
            </a:r>
            <a:r>
              <a:rPr lang="lt-LT" sz="2400" dirty="0" smtClean="0">
                <a:latin typeface="Cambria" panose="02040503050406030204" pitchFamily="18" charset="0"/>
                <a:ea typeface="Cambria" panose="02040503050406030204" pitchFamily="18" charset="0"/>
              </a:rPr>
              <a:t>regimųjų spindulių diapazone </a:t>
            </a:r>
            <a:r>
              <a:rPr lang="lt-LT" sz="2400" dirty="0">
                <a:latin typeface="Cambria" panose="02040503050406030204" pitchFamily="18" charset="0"/>
                <a:ea typeface="Cambria" panose="02040503050406030204" pitchFamily="18" charset="0"/>
              </a:rPr>
              <a:t>jo aptikti negalime, tačiau galime registruoti iš jo sklindančią ultravioletinę spinduliuotę</a:t>
            </a:r>
            <a:r>
              <a:rPr lang="lt-LT" sz="2400" dirty="0" smtClean="0">
                <a:latin typeface="Cambria" panose="02040503050406030204" pitchFamily="18" charset="0"/>
                <a:ea typeface="Cambria" panose="02040503050406030204" pitchFamily="18" charset="0"/>
              </a:rPr>
              <a:t>.</a:t>
            </a:r>
          </a:p>
          <a:p>
            <a:r>
              <a:rPr lang="lt-LT" sz="2400" dirty="0" smtClean="0">
                <a:latin typeface="Cambria" panose="02040503050406030204" pitchFamily="18" charset="0"/>
                <a:ea typeface="Cambria" panose="02040503050406030204" pitchFamily="18" charset="0"/>
              </a:rPr>
              <a:t>Analizuojant šį spinduliavimą galimą nustatyti  </a:t>
            </a:r>
            <a:r>
              <a:rPr lang="lt-LT" sz="2400" dirty="0">
                <a:latin typeface="Cambria" panose="02040503050406030204" pitchFamily="18" charset="0"/>
                <a:ea typeface="Cambria" panose="02040503050406030204" pitchFamily="18" charset="0"/>
              </a:rPr>
              <a:t>objekto </a:t>
            </a:r>
            <a:r>
              <a:rPr lang="lt-LT" sz="2400" dirty="0" smtClean="0">
                <a:latin typeface="Cambria" panose="02040503050406030204" pitchFamily="18" charset="0"/>
                <a:ea typeface="Cambria" panose="02040503050406030204" pitchFamily="18" charset="0"/>
              </a:rPr>
              <a:t>cheminę sudėtį, </a:t>
            </a:r>
            <a:r>
              <a:rPr lang="lt-LT" sz="2400" dirty="0">
                <a:latin typeface="Cambria" panose="02040503050406030204" pitchFamily="18" charset="0"/>
                <a:ea typeface="Cambria" panose="02040503050406030204" pitchFamily="18" charset="0"/>
              </a:rPr>
              <a:t>pateikta grafiko pavidalu. </a:t>
            </a:r>
            <a:endParaRPr lang="lt-LT" sz="2400" dirty="0" smtClean="0">
              <a:latin typeface="Cambria" panose="02040503050406030204" pitchFamily="18" charset="0"/>
              <a:ea typeface="Cambria" panose="02040503050406030204" pitchFamily="18" charset="0"/>
            </a:endParaRPr>
          </a:p>
          <a:p>
            <a:r>
              <a:rPr lang="lt-LT" sz="2400" dirty="0" smtClean="0">
                <a:latin typeface="Cambria" panose="02040503050406030204" pitchFamily="18" charset="0"/>
                <a:ea typeface="Cambria" panose="02040503050406030204" pitchFamily="18" charset="0"/>
              </a:rPr>
              <a:t>Tokie teleskopai </a:t>
            </a:r>
            <a:r>
              <a:rPr lang="lt-LT" sz="2400" dirty="0">
                <a:latin typeface="Cambria" panose="02040503050406030204" pitchFamily="18" charset="0"/>
                <a:ea typeface="Cambria" panose="02040503050406030204" pitchFamily="18" charset="0"/>
              </a:rPr>
              <a:t>suteikia informacijos apie žvaigždžių ir tarpžvaigždinės terpės </a:t>
            </a:r>
            <a:r>
              <a:rPr lang="lt-LT" sz="2400" dirty="0" smtClean="0">
                <a:latin typeface="Cambria" panose="02040503050406030204" pitchFamily="18" charset="0"/>
                <a:ea typeface="Cambria" panose="02040503050406030204" pitchFamily="18" charset="0"/>
              </a:rPr>
              <a:t>temperatūrą.</a:t>
            </a:r>
          </a:p>
          <a:p>
            <a:r>
              <a:rPr lang="lt-LT" sz="2400" dirty="0" smtClean="0">
                <a:latin typeface="Cambria" panose="02040503050406030204" pitchFamily="18" charset="0"/>
                <a:ea typeface="Cambria" panose="02040503050406030204" pitchFamily="18" charset="0"/>
              </a:rPr>
              <a:t>Leidžia </a:t>
            </a:r>
            <a:r>
              <a:rPr lang="lt-LT" sz="2400" dirty="0">
                <a:latin typeface="Cambria" panose="02040503050406030204" pitchFamily="18" charset="0"/>
                <a:ea typeface="Cambria" panose="02040503050406030204" pitchFamily="18" charset="0"/>
              </a:rPr>
              <a:t>spėti sprogimų procesų įvairiuose </a:t>
            </a:r>
            <a:r>
              <a:rPr lang="lt-LT" sz="2400" dirty="0" smtClean="0">
                <a:latin typeface="Cambria" panose="02040503050406030204" pitchFamily="18" charset="0"/>
                <a:ea typeface="Cambria" panose="02040503050406030204" pitchFamily="18" charset="0"/>
              </a:rPr>
              <a:t>kosmoso objektuose </a:t>
            </a:r>
            <a:r>
              <a:rPr lang="lt-LT" sz="2400" dirty="0">
                <a:latin typeface="Cambria" panose="02040503050406030204" pitchFamily="18" charset="0"/>
                <a:ea typeface="Cambria" panose="02040503050406030204" pitchFamily="18" charset="0"/>
              </a:rPr>
              <a:t>prigimtį bei </a:t>
            </a:r>
            <a:r>
              <a:rPr lang="lt-LT" sz="2400" dirty="0" smtClean="0">
                <a:latin typeface="Cambria" panose="02040503050406030204" pitchFamily="18" charset="0"/>
                <a:ea typeface="Cambria" panose="02040503050406030204" pitchFamily="18" charset="0"/>
              </a:rPr>
              <a:t>dinamiką.</a:t>
            </a:r>
            <a:endParaRPr lang="en-US" sz="2400" dirty="0">
              <a:latin typeface="Cambria" panose="02040503050406030204" pitchFamily="18" charset="0"/>
              <a:ea typeface="Cambria" panose="02040503050406030204" pitchFamily="18" charset="0"/>
            </a:endParaRPr>
          </a:p>
        </p:txBody>
      </p:sp>
      <p:pic>
        <p:nvPicPr>
          <p:cNvPr id="4" name="Paveikslėlis 3"/>
          <p:cNvPicPr>
            <a:picLocks noChangeAspect="1"/>
          </p:cNvPicPr>
          <p:nvPr/>
        </p:nvPicPr>
        <p:blipFill>
          <a:blip r:embed="rId3"/>
          <a:stretch>
            <a:fillRect/>
          </a:stretch>
        </p:blipFill>
        <p:spPr>
          <a:xfrm>
            <a:off x="9041946" y="533400"/>
            <a:ext cx="2838450" cy="762000"/>
          </a:xfrm>
          <a:prstGeom prst="rect">
            <a:avLst/>
          </a:prstGeom>
        </p:spPr>
      </p:pic>
    </p:spTree>
    <p:extLst>
      <p:ext uri="{BB962C8B-B14F-4D97-AF65-F5344CB8AC3E}">
        <p14:creationId xmlns:p14="http://schemas.microsoft.com/office/powerpoint/2010/main" val="2629247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10515600" cy="328792"/>
          </a:xfrm>
        </p:spPr>
        <p:txBody>
          <a:bodyPr>
            <a:normAutofit fontScale="90000"/>
          </a:bodyPr>
          <a:lstStyle/>
          <a:p>
            <a:r>
              <a:rPr lang="lt-LT" dirty="0" err="1" smtClean="0">
                <a:latin typeface="Cambria" panose="02040503050406030204" pitchFamily="18" charset="0"/>
                <a:ea typeface="Cambria" panose="02040503050406030204" pitchFamily="18" charset="0"/>
              </a:rPr>
              <a:t>Radioteleskopai</a:t>
            </a:r>
            <a:endParaRPr lang="en-US" dirty="0">
              <a:latin typeface="Cambria" panose="02040503050406030204" pitchFamily="18" charset="0"/>
              <a:ea typeface="Cambria" panose="02040503050406030204" pitchFamily="18" charset="0"/>
            </a:endParaRPr>
          </a:p>
        </p:txBody>
      </p:sp>
      <p:sp>
        <p:nvSpPr>
          <p:cNvPr id="6" name="Turinio vietos rezervavimo ženklas 5"/>
          <p:cNvSpPr>
            <a:spLocks noGrp="1"/>
          </p:cNvSpPr>
          <p:nvPr>
            <p:ph sz="half" idx="2"/>
          </p:nvPr>
        </p:nvSpPr>
        <p:spPr/>
        <p:txBody>
          <a:bodyPr/>
          <a:lstStyle/>
          <a:p>
            <a:endParaRPr lang="en-US" dirty="0"/>
          </a:p>
        </p:txBody>
      </p:sp>
      <p:sp>
        <p:nvSpPr>
          <p:cNvPr id="3" name="Stačiakampis 2"/>
          <p:cNvSpPr/>
          <p:nvPr/>
        </p:nvSpPr>
        <p:spPr>
          <a:xfrm>
            <a:off x="148649" y="891456"/>
            <a:ext cx="2986437" cy="4708981"/>
          </a:xfrm>
          <a:prstGeom prst="rect">
            <a:avLst/>
          </a:prstGeom>
        </p:spPr>
        <p:txBody>
          <a:bodyPr wrap="square">
            <a:spAutoFit/>
          </a:bodyPr>
          <a:lstStyle/>
          <a:p>
            <a:r>
              <a:rPr lang="lt-LT" sz="2400" dirty="0" smtClean="0">
                <a:latin typeface="Cambria" panose="02040503050406030204" pitchFamily="18" charset="0"/>
                <a:ea typeface="Cambria" panose="02040503050406030204" pitchFamily="18" charset="0"/>
              </a:rPr>
              <a:t>Didžiausi </a:t>
            </a:r>
            <a:r>
              <a:rPr lang="lt-LT" sz="2400" dirty="0">
                <a:latin typeface="Cambria" panose="02040503050406030204" pitchFamily="18" charset="0"/>
                <a:ea typeface="Cambria" panose="02040503050406030204" pitchFamily="18" charset="0"/>
              </a:rPr>
              <a:t>teleskopai pasaulyje yra skirti „klausyti“ kosmosą, priimti  radijo bangas – šviesą, kurių bangos ilgesnės nei </a:t>
            </a:r>
            <a:r>
              <a:rPr lang="lt-LT" sz="2400" dirty="0" smtClean="0">
                <a:latin typeface="Cambria" panose="02040503050406030204" pitchFamily="18" charset="0"/>
                <a:ea typeface="Cambria" panose="02040503050406030204" pitchFamily="18" charset="0"/>
              </a:rPr>
              <a:t>infraraudonoji </a:t>
            </a:r>
            <a:r>
              <a:rPr lang="lt-LT" sz="2400" dirty="0">
                <a:latin typeface="Cambria" panose="02040503050406030204" pitchFamily="18" charset="0"/>
                <a:ea typeface="Cambria" panose="02040503050406030204" pitchFamily="18" charset="0"/>
              </a:rPr>
              <a:t>šviesa. Šie radijo teleskopai labai panašūs į palydovines antenas.</a:t>
            </a:r>
          </a:p>
          <a:p>
            <a:endParaRPr lang="lt-LT" dirty="0"/>
          </a:p>
          <a:p>
            <a:endParaRPr lang="en-US" dirty="0">
              <a:latin typeface="Cambria" panose="02040503050406030204" pitchFamily="18" charset="0"/>
              <a:ea typeface="Cambria" panose="02040503050406030204" pitchFamily="18" charset="0"/>
            </a:endParaRPr>
          </a:p>
        </p:txBody>
      </p:sp>
      <p:pic>
        <p:nvPicPr>
          <p:cNvPr id="4" name="Paveikslėlis 3"/>
          <p:cNvPicPr>
            <a:picLocks noChangeAspect="1"/>
          </p:cNvPicPr>
          <p:nvPr/>
        </p:nvPicPr>
        <p:blipFill>
          <a:blip r:embed="rId3"/>
          <a:stretch>
            <a:fillRect/>
          </a:stretch>
        </p:blipFill>
        <p:spPr>
          <a:xfrm>
            <a:off x="3512848" y="1030773"/>
            <a:ext cx="8132157" cy="5299788"/>
          </a:xfrm>
          <a:prstGeom prst="rect">
            <a:avLst/>
          </a:prstGeom>
        </p:spPr>
      </p:pic>
      <p:pic>
        <p:nvPicPr>
          <p:cNvPr id="5" name="Paveikslėlis 4"/>
          <p:cNvPicPr>
            <a:picLocks noChangeAspect="1"/>
          </p:cNvPicPr>
          <p:nvPr/>
        </p:nvPicPr>
        <p:blipFill>
          <a:blip r:embed="rId4"/>
          <a:stretch>
            <a:fillRect/>
          </a:stretch>
        </p:blipFill>
        <p:spPr>
          <a:xfrm>
            <a:off x="8763000" y="148522"/>
            <a:ext cx="2838450" cy="762000"/>
          </a:xfrm>
          <a:prstGeom prst="rect">
            <a:avLst/>
          </a:prstGeom>
        </p:spPr>
      </p:pic>
    </p:spTree>
    <p:extLst>
      <p:ext uri="{BB962C8B-B14F-4D97-AF65-F5344CB8AC3E}">
        <p14:creationId xmlns:p14="http://schemas.microsoft.com/office/powerpoint/2010/main" val="663362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Pasitikrinkite</a:t>
            </a:r>
            <a:endParaRPr lang="en-US" dirty="0"/>
          </a:p>
        </p:txBody>
      </p:sp>
      <p:sp>
        <p:nvSpPr>
          <p:cNvPr id="3" name="Turinio vietos rezervavimo ženklas 2"/>
          <p:cNvSpPr>
            <a:spLocks noGrp="1"/>
          </p:cNvSpPr>
          <p:nvPr>
            <p:ph sz="half" idx="1"/>
          </p:nvPr>
        </p:nvSpPr>
        <p:spPr>
          <a:xfrm>
            <a:off x="838200" y="1825625"/>
            <a:ext cx="5181600" cy="1422400"/>
          </a:xfrm>
        </p:spPr>
        <p:txBody>
          <a:bodyPr/>
          <a:lstStyle/>
          <a:p>
            <a:pPr marL="0" indent="0">
              <a:buNone/>
            </a:pPr>
            <a:r>
              <a:rPr lang="lt-LT" dirty="0" smtClean="0"/>
              <a:t>1. Kuo pranašesni į orbitą iškelti  teleskopai, lyginant su tais, kurie yra ant žemės?</a:t>
            </a:r>
            <a:endParaRPr lang="en-US" dirty="0"/>
          </a:p>
        </p:txBody>
      </p:sp>
      <p:sp>
        <p:nvSpPr>
          <p:cNvPr id="4" name="Turinio vietos rezervavimo ženklas 3"/>
          <p:cNvSpPr>
            <a:spLocks noGrp="1"/>
          </p:cNvSpPr>
          <p:nvPr>
            <p:ph sz="half" idx="2"/>
          </p:nvPr>
        </p:nvSpPr>
        <p:spPr>
          <a:xfrm>
            <a:off x="6172200" y="1825625"/>
            <a:ext cx="5181600" cy="1146175"/>
          </a:xfrm>
        </p:spPr>
        <p:txBody>
          <a:bodyPr/>
          <a:lstStyle/>
          <a:p>
            <a:pPr marL="0" indent="0">
              <a:buNone/>
            </a:pPr>
            <a:r>
              <a:rPr lang="lt-LT" dirty="0" smtClean="0"/>
              <a:t>2. Kur Lietuvoje įkurta pirmoji observatorija? </a:t>
            </a:r>
            <a:endParaRPr lang="en-US" dirty="0"/>
          </a:p>
        </p:txBody>
      </p:sp>
      <p:sp>
        <p:nvSpPr>
          <p:cNvPr id="5" name="Turinio vietos rezervavimo ženklas 2"/>
          <p:cNvSpPr txBox="1">
            <a:spLocks/>
          </p:cNvSpPr>
          <p:nvPr/>
        </p:nvSpPr>
        <p:spPr>
          <a:xfrm>
            <a:off x="771525" y="3778250"/>
            <a:ext cx="5181600"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dirty="0" smtClean="0"/>
              <a:t>3. Ką mato </a:t>
            </a:r>
            <a:r>
              <a:rPr lang="lt-LT" dirty="0" err="1" smtClean="0"/>
              <a:t>Vebo</a:t>
            </a:r>
            <a:r>
              <a:rPr lang="lt-LT" dirty="0" smtClean="0"/>
              <a:t> teleskopas?</a:t>
            </a:r>
            <a:endParaRPr lang="en-US" dirty="0"/>
          </a:p>
        </p:txBody>
      </p:sp>
      <p:pic>
        <p:nvPicPr>
          <p:cNvPr id="6" name="Paveikslėlis 5"/>
          <p:cNvPicPr>
            <a:picLocks noChangeAspect="1"/>
          </p:cNvPicPr>
          <p:nvPr/>
        </p:nvPicPr>
        <p:blipFill>
          <a:blip r:embed="rId3"/>
          <a:stretch>
            <a:fillRect/>
          </a:stretch>
        </p:blipFill>
        <p:spPr>
          <a:xfrm>
            <a:off x="9063718" y="141514"/>
            <a:ext cx="2838450" cy="762000"/>
          </a:xfrm>
          <a:prstGeom prst="rect">
            <a:avLst/>
          </a:prstGeom>
        </p:spPr>
      </p:pic>
    </p:spTree>
    <p:extLst>
      <p:ext uri="{BB962C8B-B14F-4D97-AF65-F5344CB8AC3E}">
        <p14:creationId xmlns:p14="http://schemas.microsoft.com/office/powerpoint/2010/main" val="560011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tačiakampis 6"/>
          <p:cNvSpPr/>
          <p:nvPr/>
        </p:nvSpPr>
        <p:spPr>
          <a:xfrm>
            <a:off x="133350" y="880734"/>
            <a:ext cx="5229225" cy="4832092"/>
          </a:xfrm>
          <a:prstGeom prst="rect">
            <a:avLst/>
          </a:prstGeom>
        </p:spPr>
        <p:txBody>
          <a:bodyPr wrap="square">
            <a:spAutoFit/>
          </a:bodyPr>
          <a:lstStyle/>
          <a:p>
            <a:r>
              <a:rPr lang="lt-LT" sz="2800" dirty="0" smtClean="0">
                <a:latin typeface="Cambria" panose="02040503050406030204" pitchFamily="18" charset="0"/>
                <a:ea typeface="Cambria" panose="02040503050406030204" pitchFamily="18" charset="0"/>
              </a:rPr>
              <a:t>Svarbiausias klausimas, į kurį verkiant reikia atsakymo –  </a:t>
            </a:r>
            <a:r>
              <a:rPr lang="lt-LT" sz="2800" dirty="0" smtClean="0">
                <a:solidFill>
                  <a:srgbClr val="000000"/>
                </a:solidFill>
                <a:latin typeface="Cambria" panose="02040503050406030204" pitchFamily="18" charset="0"/>
                <a:ea typeface="Cambria" panose="02040503050406030204" pitchFamily="18" charset="0"/>
              </a:rPr>
              <a:t>kodėl mus supa taip vadinama Didžioji Tyla. Kitaip tariant, ar tuose trilijonuose mums jau žinomų galaktikų mes esame vieni, kurie bandom suprasti kas mes, kodėl mes čia ir kur visi kiti? Visos kitos paslaptys nublanksta prieš šią.</a:t>
            </a:r>
          </a:p>
          <a:p>
            <a:pPr algn="r"/>
            <a:r>
              <a:rPr lang="lt-LT" sz="2000" dirty="0" smtClean="0">
                <a:latin typeface="Cambria" panose="02040503050406030204" pitchFamily="18" charset="0"/>
                <a:ea typeface="Cambria" panose="02040503050406030204" pitchFamily="18" charset="0"/>
              </a:rPr>
              <a:t>Astrofizikas Vladas Vansevičius</a:t>
            </a:r>
            <a:endParaRPr lang="lt-LT" sz="2000" dirty="0">
              <a:latin typeface="Cambria" panose="02040503050406030204" pitchFamily="18" charset="0"/>
              <a:ea typeface="Cambria" panose="02040503050406030204" pitchFamily="18" charset="0"/>
            </a:endParaRPr>
          </a:p>
        </p:txBody>
      </p:sp>
      <p:pic>
        <p:nvPicPr>
          <p:cNvPr id="8" name="Paveikslėlis 7"/>
          <p:cNvPicPr>
            <a:picLocks noChangeAspect="1"/>
          </p:cNvPicPr>
          <p:nvPr/>
        </p:nvPicPr>
        <p:blipFill>
          <a:blip r:embed="rId3"/>
          <a:stretch>
            <a:fillRect/>
          </a:stretch>
        </p:blipFill>
        <p:spPr>
          <a:xfrm>
            <a:off x="5895975" y="1536925"/>
            <a:ext cx="6076950" cy="4048125"/>
          </a:xfrm>
          <a:prstGeom prst="rect">
            <a:avLst/>
          </a:prstGeom>
        </p:spPr>
      </p:pic>
      <p:pic>
        <p:nvPicPr>
          <p:cNvPr id="2" name="Paveikslėlis 1"/>
          <p:cNvPicPr>
            <a:picLocks noChangeAspect="1"/>
          </p:cNvPicPr>
          <p:nvPr/>
        </p:nvPicPr>
        <p:blipFill>
          <a:blip r:embed="rId4"/>
          <a:stretch>
            <a:fillRect/>
          </a:stretch>
        </p:blipFill>
        <p:spPr>
          <a:xfrm>
            <a:off x="9041947" y="118734"/>
            <a:ext cx="2838450" cy="762000"/>
          </a:xfrm>
          <a:prstGeom prst="rect">
            <a:avLst/>
          </a:prstGeom>
        </p:spPr>
      </p:pic>
    </p:spTree>
    <p:extLst>
      <p:ext uri="{BB962C8B-B14F-4D97-AF65-F5344CB8AC3E}">
        <p14:creationId xmlns:p14="http://schemas.microsoft.com/office/powerpoint/2010/main" val="140728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3"/>
          <a:stretch>
            <a:fillRect/>
          </a:stretch>
        </p:blipFill>
        <p:spPr>
          <a:xfrm>
            <a:off x="1103540" y="631546"/>
            <a:ext cx="10353532" cy="5819775"/>
          </a:xfrm>
          <a:prstGeom prst="rect">
            <a:avLst/>
          </a:prstGeom>
        </p:spPr>
      </p:pic>
      <p:sp>
        <p:nvSpPr>
          <p:cNvPr id="3" name="Stačiakampis 2"/>
          <p:cNvSpPr/>
          <p:nvPr/>
        </p:nvSpPr>
        <p:spPr>
          <a:xfrm>
            <a:off x="1319349" y="744583"/>
            <a:ext cx="3326674" cy="836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Iš kosmoso atkeliaujanti elektromagnetinių bangų visuma nevisa pasiekia Žemę </a:t>
            </a:r>
            <a:endParaRPr lang="en-US" dirty="0"/>
          </a:p>
        </p:txBody>
      </p:sp>
      <p:pic>
        <p:nvPicPr>
          <p:cNvPr id="4" name="Paveikslėlis 3"/>
          <p:cNvPicPr>
            <a:picLocks noChangeAspect="1"/>
          </p:cNvPicPr>
          <p:nvPr/>
        </p:nvPicPr>
        <p:blipFill>
          <a:blip r:embed="rId4"/>
          <a:stretch>
            <a:fillRect/>
          </a:stretch>
        </p:blipFill>
        <p:spPr>
          <a:xfrm>
            <a:off x="9337147" y="0"/>
            <a:ext cx="2588010" cy="631546"/>
          </a:xfrm>
          <a:prstGeom prst="rect">
            <a:avLst/>
          </a:prstGeom>
        </p:spPr>
      </p:pic>
    </p:spTree>
    <p:extLst>
      <p:ext uri="{BB962C8B-B14F-4D97-AF65-F5344CB8AC3E}">
        <p14:creationId xmlns:p14="http://schemas.microsoft.com/office/powerpoint/2010/main" val="378491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3"/>
          <a:stretch>
            <a:fillRect/>
          </a:stretch>
        </p:blipFill>
        <p:spPr>
          <a:xfrm>
            <a:off x="88399" y="739303"/>
            <a:ext cx="12319383" cy="5515582"/>
          </a:xfrm>
          <a:prstGeom prst="rect">
            <a:avLst/>
          </a:prstGeom>
        </p:spPr>
      </p:pic>
      <p:sp>
        <p:nvSpPr>
          <p:cNvPr id="4" name="TextBox 3"/>
          <p:cNvSpPr txBox="1"/>
          <p:nvPr/>
        </p:nvSpPr>
        <p:spPr>
          <a:xfrm>
            <a:off x="2447925" y="434503"/>
            <a:ext cx="7050135" cy="461665"/>
          </a:xfrm>
          <a:prstGeom prst="rect">
            <a:avLst/>
          </a:prstGeom>
          <a:noFill/>
        </p:spPr>
        <p:txBody>
          <a:bodyPr wrap="none" rtlCol="0">
            <a:spAutoFit/>
          </a:bodyPr>
          <a:lstStyle/>
          <a:p>
            <a:r>
              <a:rPr lang="lt-LT" sz="2400" dirty="0" smtClean="0">
                <a:latin typeface="Cambria" panose="02040503050406030204" pitchFamily="18" charset="0"/>
                <a:ea typeface="Cambria" panose="02040503050406030204" pitchFamily="18" charset="0"/>
              </a:rPr>
              <a:t>ELEKTROMAGNETINĖS SPINDULIUOTĖS SPEKTRAS</a:t>
            </a:r>
            <a:endParaRPr lang="en-US" sz="2400" dirty="0">
              <a:latin typeface="Cambria" panose="02040503050406030204" pitchFamily="18" charset="0"/>
              <a:ea typeface="Cambria" panose="02040503050406030204" pitchFamily="18" charset="0"/>
            </a:endParaRPr>
          </a:p>
        </p:txBody>
      </p:sp>
      <p:pic>
        <p:nvPicPr>
          <p:cNvPr id="5" name="Paveikslėlis 4"/>
          <p:cNvPicPr>
            <a:picLocks noChangeAspect="1"/>
          </p:cNvPicPr>
          <p:nvPr/>
        </p:nvPicPr>
        <p:blipFill>
          <a:blip r:embed="rId4"/>
          <a:stretch>
            <a:fillRect/>
          </a:stretch>
        </p:blipFill>
        <p:spPr>
          <a:xfrm>
            <a:off x="9854007" y="173703"/>
            <a:ext cx="2197827" cy="693920"/>
          </a:xfrm>
          <a:prstGeom prst="rect">
            <a:avLst/>
          </a:prstGeom>
        </p:spPr>
      </p:pic>
    </p:spTree>
    <p:extLst>
      <p:ext uri="{BB962C8B-B14F-4D97-AF65-F5344CB8AC3E}">
        <p14:creationId xmlns:p14="http://schemas.microsoft.com/office/powerpoint/2010/main" val="179036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3"/>
          <a:stretch>
            <a:fillRect/>
          </a:stretch>
        </p:blipFill>
        <p:spPr>
          <a:xfrm>
            <a:off x="214008" y="223736"/>
            <a:ext cx="11728632" cy="2636196"/>
          </a:xfrm>
          <a:prstGeom prst="rect">
            <a:avLst/>
          </a:prstGeom>
        </p:spPr>
      </p:pic>
      <p:pic>
        <p:nvPicPr>
          <p:cNvPr id="3" name="Paveikslėlis 2"/>
          <p:cNvPicPr>
            <a:picLocks noChangeAspect="1"/>
          </p:cNvPicPr>
          <p:nvPr/>
        </p:nvPicPr>
        <p:blipFill>
          <a:blip r:embed="rId4"/>
          <a:stretch>
            <a:fillRect/>
          </a:stretch>
        </p:blipFill>
        <p:spPr>
          <a:xfrm>
            <a:off x="249359" y="2764013"/>
            <a:ext cx="4199106" cy="1234308"/>
          </a:xfrm>
          <a:prstGeom prst="rect">
            <a:avLst/>
          </a:prstGeom>
        </p:spPr>
      </p:pic>
      <p:sp>
        <p:nvSpPr>
          <p:cNvPr id="4" name="TextBox 3"/>
          <p:cNvSpPr txBox="1"/>
          <p:nvPr/>
        </p:nvSpPr>
        <p:spPr>
          <a:xfrm>
            <a:off x="411805" y="4094240"/>
            <a:ext cx="1284051" cy="646331"/>
          </a:xfrm>
          <a:prstGeom prst="rect">
            <a:avLst/>
          </a:prstGeom>
          <a:noFill/>
        </p:spPr>
        <p:txBody>
          <a:bodyPr wrap="square" rtlCol="0">
            <a:spAutoFit/>
          </a:bodyPr>
          <a:lstStyle/>
          <a:p>
            <a:r>
              <a:rPr lang="lt-LT" sz="1200" b="1" dirty="0" err="1" smtClean="0">
                <a:latin typeface="Cambria" panose="02040503050406030204" pitchFamily="18" charset="0"/>
                <a:ea typeface="Cambria" panose="02040503050406030204" pitchFamily="18" charset="0"/>
              </a:rPr>
              <a:t>Andromedos</a:t>
            </a:r>
            <a:r>
              <a:rPr lang="lt-LT" sz="1200" b="1" dirty="0" smtClean="0">
                <a:latin typeface="Cambria" panose="02040503050406030204" pitchFamily="18" charset="0"/>
                <a:ea typeface="Cambria" panose="02040503050406030204" pitchFamily="18" charset="0"/>
              </a:rPr>
              <a:t> galaktika </a:t>
            </a:r>
          </a:p>
          <a:p>
            <a:r>
              <a:rPr lang="lt-LT" sz="1200" b="1" dirty="0" err="1" smtClean="0">
                <a:latin typeface="Cambria" panose="02040503050406030204" pitchFamily="18" charset="0"/>
                <a:ea typeface="Cambria" panose="02040503050406030204" pitchFamily="18" charset="0"/>
              </a:rPr>
              <a:t>radioteleskope</a:t>
            </a:r>
            <a:endParaRPr lang="lt-LT" sz="1200" b="1" dirty="0">
              <a:latin typeface="Cambria" panose="02040503050406030204" pitchFamily="18" charset="0"/>
              <a:ea typeface="Cambria" panose="02040503050406030204" pitchFamily="18" charset="0"/>
            </a:endParaRPr>
          </a:p>
        </p:txBody>
      </p:sp>
      <p:pic>
        <p:nvPicPr>
          <p:cNvPr id="5" name="Paveikslėlis 4"/>
          <p:cNvPicPr>
            <a:picLocks noChangeAspect="1"/>
          </p:cNvPicPr>
          <p:nvPr/>
        </p:nvPicPr>
        <p:blipFill>
          <a:blip r:embed="rId5"/>
          <a:stretch>
            <a:fillRect/>
          </a:stretch>
        </p:blipFill>
        <p:spPr>
          <a:xfrm>
            <a:off x="1740300" y="4260329"/>
            <a:ext cx="3644022" cy="1822011"/>
          </a:xfrm>
          <a:prstGeom prst="rect">
            <a:avLst/>
          </a:prstGeom>
        </p:spPr>
      </p:pic>
      <p:sp>
        <p:nvSpPr>
          <p:cNvPr id="6" name="Stačiakampis 5"/>
          <p:cNvSpPr/>
          <p:nvPr/>
        </p:nvSpPr>
        <p:spPr>
          <a:xfrm>
            <a:off x="1083316" y="6117555"/>
            <a:ext cx="6096000" cy="553998"/>
          </a:xfrm>
          <a:prstGeom prst="rect">
            <a:avLst/>
          </a:prstGeom>
        </p:spPr>
        <p:txBody>
          <a:bodyPr>
            <a:spAutoFit/>
          </a:bodyPr>
          <a:lstStyle/>
          <a:p>
            <a:r>
              <a:rPr lang="lt-LT" sz="1000" b="1" dirty="0">
                <a:latin typeface="Cambria" panose="02040503050406030204" pitchFamily="18" charset="0"/>
                <a:ea typeface="Cambria" panose="02040503050406030204" pitchFamily="18" charset="0"/>
              </a:rPr>
              <a:t>WMAP teleskopu gautas kosminės foninės spinduliuotės atvaizdas. Spalvų gama nurodo temperatūrą. Raudonos ir geltonos dėmės yra šiek tiek šiltesnės – iš jų formavosi galaktikų spiečiai; mėlyni – šaltesni; jie davė pradžią kosminėms tuštumoms. </a:t>
            </a:r>
            <a:endParaRPr lang="en-US" sz="1000" dirty="0">
              <a:latin typeface="Cambria" panose="02040503050406030204" pitchFamily="18" charset="0"/>
              <a:ea typeface="Cambria" panose="02040503050406030204" pitchFamily="18" charset="0"/>
            </a:endParaRPr>
          </a:p>
        </p:txBody>
      </p:sp>
      <p:pic>
        <p:nvPicPr>
          <p:cNvPr id="7" name="Paveikslėlis 6"/>
          <p:cNvPicPr>
            <a:picLocks noChangeAspect="1"/>
          </p:cNvPicPr>
          <p:nvPr/>
        </p:nvPicPr>
        <p:blipFill>
          <a:blip r:embed="rId6"/>
          <a:stretch>
            <a:fillRect/>
          </a:stretch>
        </p:blipFill>
        <p:spPr>
          <a:xfrm>
            <a:off x="5248582" y="2624258"/>
            <a:ext cx="1694835" cy="1609483"/>
          </a:xfrm>
          <a:prstGeom prst="rect">
            <a:avLst/>
          </a:prstGeom>
        </p:spPr>
      </p:pic>
      <p:sp>
        <p:nvSpPr>
          <p:cNvPr id="8" name="Stačiakampis 7"/>
          <p:cNvSpPr/>
          <p:nvPr/>
        </p:nvSpPr>
        <p:spPr>
          <a:xfrm>
            <a:off x="5341248" y="4232322"/>
            <a:ext cx="3424136" cy="707886"/>
          </a:xfrm>
          <a:prstGeom prst="rect">
            <a:avLst/>
          </a:prstGeom>
        </p:spPr>
        <p:txBody>
          <a:bodyPr wrap="square">
            <a:spAutoFit/>
          </a:bodyPr>
          <a:lstStyle/>
          <a:p>
            <a:r>
              <a:rPr lang="lt-LT" sz="1000" b="1" dirty="0" err="1">
                <a:latin typeface="Cambria" panose="02040503050406030204" pitchFamily="18" charset="0"/>
                <a:ea typeface="Cambria" panose="02040503050406030204" pitchFamily="18" charset="0"/>
              </a:rPr>
              <a:t>Hablo</a:t>
            </a:r>
            <a:r>
              <a:rPr lang="lt-LT" sz="1000" b="1" dirty="0">
                <a:latin typeface="Cambria" panose="02040503050406030204" pitchFamily="18" charset="0"/>
                <a:ea typeface="Cambria" panose="02040503050406030204" pitchFamily="18" charset="0"/>
              </a:rPr>
              <a:t> teleskopu daryta nuotrauka leidžia pažvelgti į daugiau nei trisdešimties milijardų šviesmečių nuotoliu esančią galaktiką – tolimiausią žinomą objektą, matomą regimosios šviesos diapazone.</a:t>
            </a:r>
            <a:endParaRPr lang="en-US" sz="1000" b="1" dirty="0">
              <a:latin typeface="Cambria" panose="02040503050406030204" pitchFamily="18" charset="0"/>
              <a:ea typeface="Cambria" panose="02040503050406030204" pitchFamily="18" charset="0"/>
            </a:endParaRPr>
          </a:p>
        </p:txBody>
      </p:sp>
      <p:pic>
        <p:nvPicPr>
          <p:cNvPr id="9" name="Paveikslėlis 8"/>
          <p:cNvPicPr>
            <a:picLocks noChangeAspect="1"/>
          </p:cNvPicPr>
          <p:nvPr/>
        </p:nvPicPr>
        <p:blipFill>
          <a:blip r:embed="rId7"/>
          <a:stretch>
            <a:fillRect/>
          </a:stretch>
        </p:blipFill>
        <p:spPr>
          <a:xfrm>
            <a:off x="8558654" y="2764013"/>
            <a:ext cx="2030155" cy="2030155"/>
          </a:xfrm>
          <a:prstGeom prst="rect">
            <a:avLst/>
          </a:prstGeom>
        </p:spPr>
      </p:pic>
      <p:sp>
        <p:nvSpPr>
          <p:cNvPr id="10" name="Stačiakampis 9"/>
          <p:cNvSpPr/>
          <p:nvPr/>
        </p:nvSpPr>
        <p:spPr>
          <a:xfrm>
            <a:off x="8544862" y="4522658"/>
            <a:ext cx="1835759" cy="246221"/>
          </a:xfrm>
          <a:prstGeom prst="rect">
            <a:avLst/>
          </a:prstGeom>
        </p:spPr>
        <p:txBody>
          <a:bodyPr wrap="none">
            <a:spAutoFit/>
          </a:bodyPr>
          <a:lstStyle/>
          <a:p>
            <a:r>
              <a:rPr lang="en-US" sz="1000" b="1" dirty="0" err="1">
                <a:solidFill>
                  <a:schemeClr val="bg1"/>
                </a:solidFill>
                <a:latin typeface="Cambria" panose="02040503050406030204" pitchFamily="18" charset="0"/>
                <a:ea typeface="Cambria" panose="02040503050406030204" pitchFamily="18" charset="0"/>
              </a:rPr>
              <a:t>Keplerio</a:t>
            </a:r>
            <a:r>
              <a:rPr lang="en-US" sz="1000" b="1" dirty="0">
                <a:solidFill>
                  <a:schemeClr val="bg1"/>
                </a:solidFill>
                <a:latin typeface="Cambria" panose="02040503050406030204" pitchFamily="18" charset="0"/>
                <a:ea typeface="Cambria" panose="02040503050406030204" pitchFamily="18" charset="0"/>
              </a:rPr>
              <a:t> supernova SN1604</a:t>
            </a:r>
          </a:p>
        </p:txBody>
      </p:sp>
      <p:pic>
        <p:nvPicPr>
          <p:cNvPr id="11" name="Paveikslėlis 10"/>
          <p:cNvPicPr>
            <a:picLocks noChangeAspect="1"/>
          </p:cNvPicPr>
          <p:nvPr/>
        </p:nvPicPr>
        <p:blipFill>
          <a:blip r:embed="rId8"/>
          <a:stretch>
            <a:fillRect/>
          </a:stretch>
        </p:blipFill>
        <p:spPr>
          <a:xfrm>
            <a:off x="10091255" y="5059215"/>
            <a:ext cx="1851385" cy="1547167"/>
          </a:xfrm>
          <a:prstGeom prst="rect">
            <a:avLst/>
          </a:prstGeom>
        </p:spPr>
      </p:pic>
      <p:sp>
        <p:nvSpPr>
          <p:cNvPr id="12" name="TextBox 11"/>
          <p:cNvSpPr txBox="1"/>
          <p:nvPr/>
        </p:nvSpPr>
        <p:spPr>
          <a:xfrm>
            <a:off x="7872762" y="5977054"/>
            <a:ext cx="2126868" cy="600164"/>
          </a:xfrm>
          <a:prstGeom prst="rect">
            <a:avLst/>
          </a:prstGeom>
          <a:noFill/>
        </p:spPr>
        <p:txBody>
          <a:bodyPr wrap="square" rtlCol="0">
            <a:spAutoFit/>
          </a:bodyPr>
          <a:lstStyle/>
          <a:p>
            <a:r>
              <a:rPr lang="lt-LT" sz="1100" b="1" dirty="0" smtClean="0">
                <a:latin typeface="Cambria" panose="02040503050406030204" pitchFamily="18" charset="0"/>
                <a:ea typeface="Cambria" panose="02040503050406030204" pitchFamily="18" charset="0"/>
              </a:rPr>
              <a:t>Juodosios </a:t>
            </a:r>
            <a:r>
              <a:rPr lang="lt-LT" sz="1100" b="1" dirty="0">
                <a:latin typeface="Cambria" panose="02040503050406030204" pitchFamily="18" charset="0"/>
                <a:ea typeface="Cambria" panose="02040503050406030204" pitchFamily="18" charset="0"/>
              </a:rPr>
              <a:t>skylės </a:t>
            </a:r>
            <a:r>
              <a:rPr lang="lt-LT" sz="1100" b="1" dirty="0" smtClean="0">
                <a:latin typeface="Cambria" panose="02040503050406030204" pitchFamily="18" charset="0"/>
                <a:ea typeface="Cambria" panose="02040503050406030204" pitchFamily="18" charset="0"/>
              </a:rPr>
              <a:t>nuotrauka</a:t>
            </a:r>
          </a:p>
          <a:p>
            <a:r>
              <a:rPr lang="lt-LT" sz="1100" b="1" dirty="0" smtClean="0">
                <a:latin typeface="Cambria" panose="02040503050406030204" pitchFamily="18" charset="0"/>
                <a:ea typeface="Cambria" panose="02040503050406030204" pitchFamily="18" charset="0"/>
              </a:rPr>
              <a:t> </a:t>
            </a:r>
            <a:r>
              <a:rPr lang="lt-LT" sz="1100" b="1" dirty="0">
                <a:latin typeface="Cambria" panose="02040503050406030204" pitchFamily="18" charset="0"/>
                <a:ea typeface="Cambria" panose="02040503050406030204" pitchFamily="18" charset="0"/>
              </a:rPr>
              <a:t>– galaktikos M87 </a:t>
            </a:r>
            <a:r>
              <a:rPr lang="lt-LT" sz="1100" b="1" dirty="0" smtClean="0">
                <a:latin typeface="Cambria" panose="02040503050406030204" pitchFamily="18" charset="0"/>
                <a:ea typeface="Cambria" panose="02040503050406030204" pitchFamily="18" charset="0"/>
              </a:rPr>
              <a:t>centre</a:t>
            </a:r>
          </a:p>
          <a:p>
            <a:r>
              <a:rPr lang="lt-LT" sz="1100" b="1" dirty="0" smtClean="0">
                <a:latin typeface="Cambria" panose="02040503050406030204" pitchFamily="18" charset="0"/>
                <a:ea typeface="Cambria" panose="02040503050406030204" pitchFamily="18" charset="0"/>
              </a:rPr>
              <a:t> </a:t>
            </a:r>
            <a:r>
              <a:rPr lang="lt-LT" sz="1100" b="1" dirty="0">
                <a:latin typeface="Cambria" panose="02040503050406030204" pitchFamily="18" charset="0"/>
                <a:ea typeface="Cambria" panose="02040503050406030204" pitchFamily="18" charset="0"/>
              </a:rPr>
              <a:t>esančio objekto atvaizdas</a:t>
            </a:r>
            <a:r>
              <a:rPr lang="lt-LT" sz="1100" b="1" dirty="0" smtClean="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49271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3"/>
          <a:stretch>
            <a:fillRect/>
          </a:stretch>
        </p:blipFill>
        <p:spPr>
          <a:xfrm>
            <a:off x="529998" y="381001"/>
            <a:ext cx="10696575" cy="6096000"/>
          </a:xfrm>
          <a:prstGeom prst="rect">
            <a:avLst/>
          </a:prstGeom>
        </p:spPr>
      </p:pic>
      <p:sp>
        <p:nvSpPr>
          <p:cNvPr id="3" name="Stačiakampis 2"/>
          <p:cNvSpPr/>
          <p:nvPr/>
        </p:nvSpPr>
        <p:spPr>
          <a:xfrm>
            <a:off x="3456704" y="6477001"/>
            <a:ext cx="5654639" cy="276999"/>
          </a:xfrm>
          <a:prstGeom prst="rect">
            <a:avLst/>
          </a:prstGeom>
        </p:spPr>
        <p:txBody>
          <a:bodyPr wrap="square">
            <a:spAutoFit/>
          </a:bodyPr>
          <a:lstStyle/>
          <a:p>
            <a:r>
              <a:rPr lang="en-US" sz="1200" dirty="0"/>
              <a:t>https://www.quora.com/Which-types-of-rays-dont-penetrate-the-Earths-atmosphere</a:t>
            </a:r>
          </a:p>
        </p:txBody>
      </p:sp>
      <p:pic>
        <p:nvPicPr>
          <p:cNvPr id="4" name="Paveikslėlis 3"/>
          <p:cNvPicPr>
            <a:picLocks noChangeAspect="1"/>
          </p:cNvPicPr>
          <p:nvPr/>
        </p:nvPicPr>
        <p:blipFill>
          <a:blip r:embed="rId4"/>
          <a:stretch>
            <a:fillRect/>
          </a:stretch>
        </p:blipFill>
        <p:spPr>
          <a:xfrm>
            <a:off x="9309348" y="104002"/>
            <a:ext cx="2651990" cy="707197"/>
          </a:xfrm>
          <a:prstGeom prst="rect">
            <a:avLst/>
          </a:prstGeom>
        </p:spPr>
      </p:pic>
    </p:spTree>
    <p:extLst>
      <p:ext uri="{BB962C8B-B14F-4D97-AF65-F5344CB8AC3E}">
        <p14:creationId xmlns:p14="http://schemas.microsoft.com/office/powerpoint/2010/main" val="1628645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25440" y="136348"/>
            <a:ext cx="4881465" cy="1137104"/>
          </a:xfrm>
        </p:spPr>
        <p:txBody>
          <a:bodyPr>
            <a:noAutofit/>
          </a:bodyPr>
          <a:lstStyle/>
          <a:p>
            <a:r>
              <a:rPr lang="lt-LT" sz="2000" b="1" dirty="0" smtClean="0">
                <a:latin typeface="Cambria" panose="02040503050406030204" pitchFamily="18" charset="0"/>
                <a:ea typeface="Cambria" panose="02040503050406030204" pitchFamily="18" charset="0"/>
              </a:rPr>
              <a:t>To paties objekto - SRAIGĖS ŪKO (</a:t>
            </a:r>
            <a:r>
              <a:rPr lang="lt-LT" sz="2000" b="1" dirty="0" err="1" smtClean="0">
                <a:latin typeface="Cambria" panose="02040503050406030204" pitchFamily="18" charset="0"/>
                <a:ea typeface="Cambria" panose="02040503050406030204" pitchFamily="18" charset="0"/>
              </a:rPr>
              <a:t>liaud</a:t>
            </a:r>
            <a:r>
              <a:rPr lang="lt-LT" sz="2000" b="1" dirty="0" smtClean="0">
                <a:latin typeface="Cambria" panose="02040503050406030204" pitchFamily="18" charset="0"/>
                <a:ea typeface="Cambria" panose="02040503050406030204" pitchFamily="18" charset="0"/>
              </a:rPr>
              <a:t>. – „Dievo akis“)nuotraukos padarytos skirtingais teleskopais</a:t>
            </a:r>
            <a:endParaRPr lang="en-US" sz="2000" b="1" dirty="0">
              <a:latin typeface="Cambria" panose="02040503050406030204" pitchFamily="18" charset="0"/>
              <a:ea typeface="Cambria" panose="02040503050406030204" pitchFamily="18" charset="0"/>
            </a:endParaRPr>
          </a:p>
        </p:txBody>
      </p:sp>
      <p:pic>
        <p:nvPicPr>
          <p:cNvPr id="3074" name="Picture 2" descr="https://hightech.fm/wp-content/uploads/2021/09/unnamed.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768752" y="3801539"/>
            <a:ext cx="3887444" cy="28244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hightech.fm/wp-content/uploads/2021/09/the-new-general-catalogue-of-nebulae-and-clusters-of-stars-abbreviated-as-ngc-is-a-catalogue-of-de.jpeg"/>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l="6296" r="8576"/>
          <a:stretch/>
        </p:blipFill>
        <p:spPr bwMode="auto">
          <a:xfrm>
            <a:off x="5453399" y="100610"/>
            <a:ext cx="4140604" cy="28401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314" y="5976850"/>
            <a:ext cx="3517438" cy="369332"/>
          </a:xfrm>
          <a:prstGeom prst="rect">
            <a:avLst/>
          </a:prstGeom>
          <a:noFill/>
        </p:spPr>
        <p:txBody>
          <a:bodyPr wrap="none" rtlCol="0">
            <a:spAutoFit/>
          </a:bodyPr>
          <a:lstStyle/>
          <a:p>
            <a:r>
              <a:rPr lang="lt-LT" dirty="0" smtClean="0"/>
              <a:t>Infraraudonųjų spindulių diapazone</a:t>
            </a:r>
            <a:endParaRPr lang="en-US" dirty="0"/>
          </a:p>
        </p:txBody>
      </p:sp>
      <p:pic>
        <p:nvPicPr>
          <p:cNvPr id="7" name="Paveikslėlis 6"/>
          <p:cNvPicPr>
            <a:picLocks noChangeAspect="1"/>
          </p:cNvPicPr>
          <p:nvPr/>
        </p:nvPicPr>
        <p:blipFill>
          <a:blip r:embed="rId5"/>
          <a:stretch>
            <a:fillRect/>
          </a:stretch>
        </p:blipFill>
        <p:spPr>
          <a:xfrm>
            <a:off x="301967" y="1500845"/>
            <a:ext cx="3337074" cy="3092355"/>
          </a:xfrm>
          <a:prstGeom prst="rect">
            <a:avLst/>
          </a:prstGeom>
        </p:spPr>
      </p:pic>
      <p:sp>
        <p:nvSpPr>
          <p:cNvPr id="8" name="TextBox 7"/>
          <p:cNvSpPr txBox="1"/>
          <p:nvPr/>
        </p:nvSpPr>
        <p:spPr>
          <a:xfrm>
            <a:off x="325440" y="4717802"/>
            <a:ext cx="3050002" cy="369332"/>
          </a:xfrm>
          <a:prstGeom prst="rect">
            <a:avLst/>
          </a:prstGeom>
          <a:noFill/>
        </p:spPr>
        <p:txBody>
          <a:bodyPr wrap="none" rtlCol="0">
            <a:spAutoFit/>
          </a:bodyPr>
          <a:lstStyle/>
          <a:p>
            <a:r>
              <a:rPr lang="lt-LT" dirty="0" smtClean="0"/>
              <a:t>Regimųjų spindulių diapazone</a:t>
            </a:r>
            <a:endParaRPr lang="en-US" dirty="0"/>
          </a:p>
        </p:txBody>
      </p:sp>
      <p:sp>
        <p:nvSpPr>
          <p:cNvPr id="11" name="TextBox 10"/>
          <p:cNvSpPr txBox="1"/>
          <p:nvPr/>
        </p:nvSpPr>
        <p:spPr>
          <a:xfrm>
            <a:off x="5453399" y="3047023"/>
            <a:ext cx="3496022" cy="369332"/>
          </a:xfrm>
          <a:prstGeom prst="rect">
            <a:avLst/>
          </a:prstGeom>
          <a:noFill/>
        </p:spPr>
        <p:txBody>
          <a:bodyPr wrap="none" rtlCol="0">
            <a:spAutoFit/>
          </a:bodyPr>
          <a:lstStyle/>
          <a:p>
            <a:r>
              <a:rPr lang="lt-LT" dirty="0" smtClean="0"/>
              <a:t>Ultravioletinių  spindulių diapazone</a:t>
            </a:r>
            <a:endParaRPr lang="en-US" dirty="0"/>
          </a:p>
        </p:txBody>
      </p:sp>
      <p:pic>
        <p:nvPicPr>
          <p:cNvPr id="9" name="Paveikslėlis 8"/>
          <p:cNvPicPr>
            <a:picLocks noChangeAspect="1"/>
          </p:cNvPicPr>
          <p:nvPr/>
        </p:nvPicPr>
        <p:blipFill>
          <a:blip r:embed="rId6"/>
          <a:stretch>
            <a:fillRect/>
          </a:stretch>
        </p:blipFill>
        <p:spPr>
          <a:xfrm>
            <a:off x="8049506" y="3440956"/>
            <a:ext cx="4058772" cy="2535894"/>
          </a:xfrm>
          <a:prstGeom prst="rect">
            <a:avLst/>
          </a:prstGeom>
        </p:spPr>
      </p:pic>
      <p:sp>
        <p:nvSpPr>
          <p:cNvPr id="13" name="TextBox 12"/>
          <p:cNvSpPr txBox="1"/>
          <p:nvPr/>
        </p:nvSpPr>
        <p:spPr>
          <a:xfrm>
            <a:off x="8688779" y="6072009"/>
            <a:ext cx="3010440" cy="369332"/>
          </a:xfrm>
          <a:prstGeom prst="rect">
            <a:avLst/>
          </a:prstGeom>
          <a:noFill/>
        </p:spPr>
        <p:txBody>
          <a:bodyPr wrap="none" rtlCol="0">
            <a:spAutoFit/>
          </a:bodyPr>
          <a:lstStyle/>
          <a:p>
            <a:r>
              <a:rPr lang="lt-LT" dirty="0" smtClean="0"/>
              <a:t>Rentgeno spindulių diapazone</a:t>
            </a:r>
            <a:endParaRPr lang="en-US" dirty="0"/>
          </a:p>
        </p:txBody>
      </p:sp>
    </p:spTree>
    <p:extLst>
      <p:ext uri="{BB962C8B-B14F-4D97-AF65-F5344CB8AC3E}">
        <p14:creationId xmlns:p14="http://schemas.microsoft.com/office/powerpoint/2010/main" val="77919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6"/>
            <a:ext cx="10515600" cy="745920"/>
          </a:xfrm>
        </p:spPr>
        <p:txBody>
          <a:bodyPr/>
          <a:lstStyle/>
          <a:p>
            <a:r>
              <a:rPr lang="lt-LT" dirty="0" smtClean="0"/>
              <a:t>Pasitikrinkime</a:t>
            </a:r>
            <a:endParaRPr lang="en-US" dirty="0"/>
          </a:p>
        </p:txBody>
      </p:sp>
      <p:sp>
        <p:nvSpPr>
          <p:cNvPr id="3" name="Turinio vietos rezervavimo ženklas 2"/>
          <p:cNvSpPr>
            <a:spLocks noGrp="1"/>
          </p:cNvSpPr>
          <p:nvPr>
            <p:ph sz="half" idx="1"/>
          </p:nvPr>
        </p:nvSpPr>
        <p:spPr>
          <a:xfrm>
            <a:off x="838200" y="1825625"/>
            <a:ext cx="5181600" cy="2244930"/>
          </a:xfrm>
        </p:spPr>
        <p:txBody>
          <a:bodyPr/>
          <a:lstStyle/>
          <a:p>
            <a:pPr marL="0" indent="0">
              <a:buNone/>
            </a:pPr>
            <a:r>
              <a:rPr lang="lt-LT" dirty="0" smtClean="0"/>
              <a:t>1. Jūs norite stebėti karščiausius Visatos objektus - </a:t>
            </a:r>
            <a:r>
              <a:rPr lang="lt-LT" dirty="0" err="1" smtClean="0"/>
              <a:t>supernovų</a:t>
            </a:r>
            <a:r>
              <a:rPr lang="lt-LT" dirty="0" smtClean="0"/>
              <a:t> liekanas, aptikti juodąsias skyles. Kur reikėtų patalpinti teleskopus ir kodėl?</a:t>
            </a:r>
            <a:endParaRPr lang="en-US" dirty="0"/>
          </a:p>
        </p:txBody>
      </p:sp>
      <p:sp>
        <p:nvSpPr>
          <p:cNvPr id="4" name="Turinio vietos rezervavimo ženklas 3"/>
          <p:cNvSpPr>
            <a:spLocks noGrp="1"/>
          </p:cNvSpPr>
          <p:nvPr>
            <p:ph sz="half" idx="2"/>
          </p:nvPr>
        </p:nvSpPr>
        <p:spPr>
          <a:xfrm>
            <a:off x="6172200" y="1825625"/>
            <a:ext cx="5181600" cy="2176104"/>
          </a:xfrm>
        </p:spPr>
        <p:txBody>
          <a:bodyPr/>
          <a:lstStyle/>
          <a:p>
            <a:pPr marL="0" indent="0">
              <a:buNone/>
            </a:pPr>
            <a:r>
              <a:rPr lang="lt-LT" dirty="0" smtClean="0"/>
              <a:t>2.Andromedos galaktika yra nutolusi nuo mūsų apie  2,6 </a:t>
            </a:r>
            <a:r>
              <a:rPr lang="lt-LT" dirty="0"/>
              <a:t>(2.5×10</a:t>
            </a:r>
            <a:r>
              <a:rPr lang="lt-LT" baseline="30000" dirty="0"/>
              <a:t>19</a:t>
            </a:r>
            <a:r>
              <a:rPr lang="lt-LT" dirty="0"/>
              <a:t> km) milijonų </a:t>
            </a:r>
            <a:r>
              <a:rPr lang="lt-LT" dirty="0" smtClean="0"/>
              <a:t>šviesmečių. Kaip manote, ar stebint ją mes matome jos dabartį? </a:t>
            </a:r>
            <a:endParaRPr lang="en-US" dirty="0"/>
          </a:p>
        </p:txBody>
      </p:sp>
    </p:spTree>
    <p:extLst>
      <p:ext uri="{BB962C8B-B14F-4D97-AF65-F5344CB8AC3E}">
        <p14:creationId xmlns:p14="http://schemas.microsoft.com/office/powerpoint/2010/main" val="1319631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3"/>
          <a:stretch>
            <a:fillRect/>
          </a:stretch>
        </p:blipFill>
        <p:spPr>
          <a:xfrm>
            <a:off x="1410788" y="182880"/>
            <a:ext cx="9297245" cy="6543744"/>
          </a:xfrm>
          <a:prstGeom prst="rect">
            <a:avLst/>
          </a:prstGeom>
        </p:spPr>
      </p:pic>
      <p:pic>
        <p:nvPicPr>
          <p:cNvPr id="4" name="Paveikslėlis 3"/>
          <p:cNvPicPr>
            <a:picLocks noChangeAspect="1"/>
          </p:cNvPicPr>
          <p:nvPr/>
        </p:nvPicPr>
        <p:blipFill>
          <a:blip r:embed="rId4"/>
          <a:stretch>
            <a:fillRect/>
          </a:stretch>
        </p:blipFill>
        <p:spPr>
          <a:xfrm>
            <a:off x="9383378" y="182880"/>
            <a:ext cx="2649310" cy="711224"/>
          </a:xfrm>
          <a:prstGeom prst="rect">
            <a:avLst/>
          </a:prstGeom>
        </p:spPr>
      </p:pic>
    </p:spTree>
    <p:extLst>
      <p:ext uri="{BB962C8B-B14F-4D97-AF65-F5344CB8AC3E}">
        <p14:creationId xmlns:p14="http://schemas.microsoft.com/office/powerpoint/2010/main" val="3382648331"/>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7DD360A5AE058E48B608F8E82876A3B4" ma:contentTypeVersion="17" ma:contentTypeDescription="Kurkite naują dokumentą." ma:contentTypeScope="" ma:versionID="ba0ee4624a6ffe9f896c0b29d94c2dc3">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ba7e906b2aa2c1073a589d8ed2af9af8"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9ECFA3-D060-41CE-9BB6-8D71D38FD007}"/>
</file>

<file path=customXml/itemProps2.xml><?xml version="1.0" encoding="utf-8"?>
<ds:datastoreItem xmlns:ds="http://schemas.openxmlformats.org/officeDocument/2006/customXml" ds:itemID="{DEDAC299-2B7B-49EA-ABA8-63521041A258}"/>
</file>

<file path=docProps/app.xml><?xml version="1.0" encoding="utf-8"?>
<Properties xmlns="http://schemas.openxmlformats.org/officeDocument/2006/extended-properties" xmlns:vt="http://schemas.openxmlformats.org/officeDocument/2006/docPropsVTypes">
  <TotalTime>3398</TotalTime>
  <Words>1786</Words>
  <Application>Microsoft Office PowerPoint</Application>
  <PresentationFormat>Plačiaekranė</PresentationFormat>
  <Paragraphs>222</Paragraphs>
  <Slides>28</Slides>
  <Notes>24</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28</vt:i4>
      </vt:variant>
    </vt:vector>
  </HeadingPairs>
  <TitlesOfParts>
    <vt:vector size="34" baseType="lpstr">
      <vt:lpstr>Arial</vt:lpstr>
      <vt:lpstr>Calibri</vt:lpstr>
      <vt:lpstr>Calibri Light</vt:lpstr>
      <vt:lpstr>Cambria</vt:lpstr>
      <vt:lpstr>ProximaNovaA-Regular</vt:lpstr>
      <vt:lpstr>„Office“ tema</vt:lpstr>
      <vt:lpstr>Ką „mato“ teleskopai?</vt:lpstr>
      <vt:lpstr>Ką aptarsime?</vt:lpstr>
      <vt:lpstr>„PowerPoint“ pateiktis</vt:lpstr>
      <vt:lpstr>„PowerPoint“ pateiktis</vt:lpstr>
      <vt:lpstr>„PowerPoint“ pateiktis</vt:lpstr>
      <vt:lpstr>„PowerPoint“ pateiktis</vt:lpstr>
      <vt:lpstr>To paties objekto - SRAIGĖS ŪKO (liaud. – „Dievo akis“)nuotraukos padarytos skirtingais teleskopais</vt:lpstr>
      <vt:lpstr>Pasitikrinkime</vt:lpstr>
      <vt:lpstr>„PowerPoint“ pateiktis</vt:lpstr>
      <vt:lpstr>„PowerPoint“ pateiktis</vt:lpstr>
      <vt:lpstr>Kosminės astronomų akys – teleskopai</vt:lpstr>
      <vt:lpstr>Kaip veikia teleskopai?</vt:lpstr>
      <vt:lpstr>Optiniai teleskopai (1)</vt:lpstr>
      <vt:lpstr>Optiniai teleskopai (2)</vt:lpstr>
      <vt:lpstr>Kaip saugiai naudotis teleskopais (1)</vt:lpstr>
      <vt:lpstr>Kaip saugiai naudotis teleskopais (2)</vt:lpstr>
      <vt:lpstr>Pasitikrinkite</vt:lpstr>
      <vt:lpstr> Observatorijų ir palydovų taikymas dangaus tyrimams</vt:lpstr>
      <vt:lpstr>Astronomijos observatorijos</vt:lpstr>
      <vt:lpstr>Seniausios observacijos </vt:lpstr>
      <vt:lpstr>Garsiausios šiuolaikinės  observatorijos </vt:lpstr>
      <vt:lpstr>Pirmoji optinė orbitinė astronomijos  observatorija – Hablo (Hubble) kosminis  teleskopas </vt:lpstr>
      <vt:lpstr>Kodėl reikalingi infraraudonųjų spindulių teleskopai? </vt:lpstr>
      <vt:lpstr>Džeimso Vebo (James Webbo) kosminis teleskopas</vt:lpstr>
      <vt:lpstr>Teleskopai registruojantys trumpąsias bangas (ultravioletinių, Rentgeno ir gama spindulių)</vt:lpstr>
      <vt:lpstr>Radioteleskopai</vt:lpstr>
      <vt:lpstr>Pasitikrinkite</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Graziene</dc:creator>
  <cp:lastModifiedBy>Graziene</cp:lastModifiedBy>
  <cp:revision>121</cp:revision>
  <dcterms:created xsi:type="dcterms:W3CDTF">2023-07-23T12:42:39Z</dcterms:created>
  <dcterms:modified xsi:type="dcterms:W3CDTF">2023-08-29T17:21:57Z</dcterms:modified>
</cp:coreProperties>
</file>