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g4q9O2PU8/sQF6HuxJqisjccamE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viewProps" Target="viewProps.xml"/><Relationship Id="rId35"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lt-L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istorijatau.lt/rubrikos/zodynas/akropoli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istorijatau.lt/rubrikos/zodynas/perikli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istorijatau.lt/index.php?option=com_content&amp;view=article&amp;id=173&amp;catid=149&amp;Itemid=446"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oogle.com/url?sa=i&amp;url=https://nationalgeographic.rs/tag11515/Mesopotamija/1&amp;psig=AOvVaw0KOuqUjcBYcxikoYTso02t&amp;ust=1691578611411000&amp;source=images&amp;cd=vfe&amp;opi=89978449&amp;ved=2ahUKEwijkJvD88yAAxViIBAIHZJEAF4Qr4kDegQIARBk"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culturelive09.lt/senoves-egipta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google.com/url?sa=i&amp;url=https://www.lrytas.lt/zyme/faraonas&amp;psig=AOvVaw0En4ah9Q1cO8ClMVE2l0wo&amp;ust=1691584293974000&amp;source=images&amp;cd=vfe&amp;opi=89978449&amp;ved=0CNQBEK-JA2oXChMIgLqw14jNgAMVAAAAAB0AAAAAEA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lt-LT"/>
              <a:t>III gimnazijos klasė (XI)</a:t>
            </a:r>
            <a:endParaRPr/>
          </a:p>
        </p:txBody>
      </p:sp>
      <p:sp>
        <p:nvSpPr>
          <p:cNvPr id="57" name="Google Shape;5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Times New Roman"/>
              <a:buNone/>
            </a:pPr>
            <a:r>
              <a:rPr lang="lt-LT" sz="1200">
                <a:latin typeface="Times New Roman"/>
                <a:ea typeface="Times New Roman"/>
                <a:cs typeface="Times New Roman"/>
                <a:sym typeface="Times New Roman"/>
              </a:rPr>
              <a:t> </a:t>
            </a:r>
            <a:r>
              <a:rPr lang="lt-LT" sz="1200" b="1">
                <a:latin typeface="Times New Roman"/>
                <a:ea typeface="Times New Roman"/>
                <a:cs typeface="Times New Roman"/>
                <a:sym typeface="Times New Roman"/>
              </a:rPr>
              <a:t>Mokėti atsakyti į probleminius klausimus (4 skaidrė)</a:t>
            </a:r>
            <a:endParaRPr sz="1200" b="1">
              <a:latin typeface="Times New Roman"/>
              <a:ea typeface="Times New Roman"/>
              <a:cs typeface="Times New Roman"/>
              <a:sym typeface="Times New Roman"/>
            </a:endParaRPr>
          </a:p>
          <a:p>
            <a:pPr marL="0" marR="0" lvl="0" indent="0" algn="l" rtl="0">
              <a:lnSpc>
                <a:spcPct val="100000"/>
              </a:lnSpc>
              <a:spcBef>
                <a:spcPts val="360"/>
              </a:spcBef>
              <a:spcAft>
                <a:spcPts val="0"/>
              </a:spcAft>
              <a:buClr>
                <a:schemeClr val="dk1"/>
              </a:buClr>
              <a:buSzPts val="1200"/>
              <a:buFont typeface="Times New Roman"/>
              <a:buNone/>
            </a:pPr>
            <a:r>
              <a:rPr lang="lt-LT" sz="1200" b="1">
                <a:latin typeface="Times New Roman"/>
                <a:ea typeface="Times New Roman"/>
                <a:cs typeface="Times New Roman"/>
                <a:sym typeface="Times New Roman"/>
              </a:rPr>
              <a:t>Despotinė monarchija</a:t>
            </a:r>
            <a:r>
              <a:rPr lang="lt-LT" sz="1200">
                <a:latin typeface="Times New Roman"/>
                <a:ea typeface="Times New Roman"/>
                <a:cs typeface="Times New Roman"/>
                <a:sym typeface="Times New Roman"/>
              </a:rPr>
              <a:t> - valstybės  valdymo forma, kai valdžia priklausė vienam asmeniui – valdovui, kuris rėmėsi kariniu biurokratiniu aparatu ir kariuomene;</a:t>
            </a:r>
            <a:endParaRPr/>
          </a:p>
          <a:p>
            <a:pPr marL="0" marR="0" lvl="0" indent="0" algn="l" rtl="0">
              <a:lnSpc>
                <a:spcPct val="100000"/>
              </a:lnSpc>
              <a:spcBef>
                <a:spcPts val="0"/>
              </a:spcBef>
              <a:spcAft>
                <a:spcPts val="0"/>
              </a:spcAft>
              <a:buClr>
                <a:schemeClr val="dk1"/>
              </a:buClr>
              <a:buSzPts val="1200"/>
              <a:buFont typeface="Times New Roman"/>
              <a:buNone/>
            </a:pPr>
            <a:r>
              <a:rPr lang="lt-LT" sz="1200">
                <a:latin typeface="Times New Roman"/>
                <a:ea typeface="Times New Roman"/>
                <a:cs typeface="Times New Roman"/>
                <a:sym typeface="Times New Roman"/>
              </a:rPr>
              <a:t> Sabine G. H., Thorson T. L. Politinių teorijų istorija. Vilnius, 2008 m. P. 38-39.;</a:t>
            </a:r>
            <a:endParaRPr/>
          </a:p>
          <a:p>
            <a:pPr marL="0" marR="0" lvl="0" indent="0" algn="l" rtl="0">
              <a:lnSpc>
                <a:spcPct val="100000"/>
              </a:lnSpc>
              <a:spcBef>
                <a:spcPts val="0"/>
              </a:spcBef>
              <a:spcAft>
                <a:spcPts val="0"/>
              </a:spcAft>
              <a:buClr>
                <a:schemeClr val="dk1"/>
              </a:buClr>
              <a:buSzPts val="1200"/>
              <a:buFont typeface="Times New Roman"/>
              <a:buNone/>
            </a:pPr>
            <a:r>
              <a:rPr lang="lt-LT" sz="1200">
                <a:latin typeface="Times New Roman"/>
                <a:ea typeface="Times New Roman"/>
                <a:cs typeface="Times New Roman"/>
                <a:sym typeface="Times New Roman"/>
              </a:rPr>
              <a:t> Bakonis E., Janušas J. Lietuva ir pasaulis. Istorijos vadovėlis XI klasei. Kaunas, 2001 m. P. 51;</a:t>
            </a:r>
            <a:endParaRPr/>
          </a:p>
          <a:p>
            <a:pPr marL="0" marR="0" lvl="0" indent="0" algn="l" rtl="0">
              <a:lnSpc>
                <a:spcPct val="100000"/>
              </a:lnSpc>
              <a:spcBef>
                <a:spcPts val="0"/>
              </a:spcBef>
              <a:spcAft>
                <a:spcPts val="0"/>
              </a:spcAft>
              <a:buClr>
                <a:schemeClr val="dk1"/>
              </a:buClr>
              <a:buSzPts val="1200"/>
              <a:buFont typeface="Times New Roman"/>
              <a:buNone/>
            </a:pPr>
            <a:r>
              <a:rPr lang="lt-LT" sz="1200">
                <a:latin typeface="Times New Roman"/>
                <a:ea typeface="Times New Roman"/>
                <a:cs typeface="Times New Roman"/>
                <a:sym typeface="Times New Roman"/>
              </a:rPr>
              <a:t>https://istorijatau.lt/rubrikos/zodynas/despotija</a:t>
            </a:r>
            <a:endParaRPr/>
          </a:p>
          <a:p>
            <a:pPr marL="0" marR="0" lvl="0" indent="0" algn="l" rtl="0">
              <a:lnSpc>
                <a:spcPct val="100000"/>
              </a:lnSpc>
              <a:spcBef>
                <a:spcPts val="0"/>
              </a:spcBef>
              <a:spcAft>
                <a:spcPts val="0"/>
              </a:spcAft>
              <a:buClr>
                <a:schemeClr val="dk1"/>
              </a:buClr>
              <a:buSzPts val="1200"/>
              <a:buFont typeface="Calibri"/>
              <a:buNone/>
            </a:pPr>
            <a:r>
              <a:rPr lang="lt-LT"/>
              <a:t>Biunaras P. F., Doranas Ž. P., Stevanas D., Vialis Ž. K., Valter A. M. Istorija 1. Vilnius, 1994 m. P. 129.</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132" name="Google Shape;13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Times New Roman"/>
              <a:buNone/>
            </a:pPr>
            <a:r>
              <a:rPr lang="lt-LT" sz="1200">
                <a:latin typeface="Times New Roman"/>
                <a:ea typeface="Times New Roman"/>
                <a:cs typeface="Times New Roman"/>
                <a:sym typeface="Times New Roman"/>
              </a:rPr>
              <a:t> </a:t>
            </a:r>
            <a:r>
              <a:rPr lang="lt-LT" sz="1200" u="sng">
                <a:solidFill>
                  <a:schemeClr val="hlink"/>
                </a:solidFill>
                <a:latin typeface="Times New Roman"/>
                <a:ea typeface="Times New Roman"/>
                <a:cs typeface="Times New Roman"/>
                <a:sym typeface="Times New Roman"/>
                <a:hlinkClick r:id="rId3"/>
              </a:rPr>
              <a:t>https://istorijatau.lt/rubrikos/zodynas/akropolis</a:t>
            </a:r>
            <a:endParaRPr sz="1200">
              <a:latin typeface="Times New Roman"/>
              <a:ea typeface="Times New Roman"/>
              <a:cs typeface="Times New Roman"/>
              <a:sym typeface="Times New Roman"/>
            </a:endParaRPr>
          </a:p>
          <a:p>
            <a:pPr marL="0" lvl="0" indent="0" algn="l" rtl="0">
              <a:spcBef>
                <a:spcPts val="360"/>
              </a:spcBef>
              <a:spcAft>
                <a:spcPts val="0"/>
              </a:spcAft>
              <a:buNone/>
            </a:pPr>
            <a:r>
              <a:rPr lang="lt-LT" b="1"/>
              <a:t>Užduotis. </a:t>
            </a:r>
            <a:r>
              <a:rPr lang="lt-LT">
                <a:latin typeface="Cambria"/>
                <a:ea typeface="Cambria"/>
                <a:cs typeface="Cambria"/>
                <a:sym typeface="Cambria"/>
              </a:rPr>
              <a:t>Naudodamiesi turimomis žiniomis ir prieinamais informacijos šaltiniais</a:t>
            </a:r>
            <a:r>
              <a:rPr lang="lt-LT"/>
              <a:t> </a:t>
            </a:r>
            <a:r>
              <a:rPr lang="lt-LT" sz="1200">
                <a:latin typeface="Times New Roman"/>
                <a:ea typeface="Times New Roman"/>
                <a:cs typeface="Times New Roman"/>
                <a:sym typeface="Times New Roman"/>
              </a:rPr>
              <a:t>nurodykite, kodėl senovės Graikijos poliuose despotinės senovės Rytų monarchijos atsirasti negalėjo.</a:t>
            </a:r>
            <a:endParaRPr/>
          </a:p>
        </p:txBody>
      </p:sp>
      <p:sp>
        <p:nvSpPr>
          <p:cNvPr id="141" name="Google Shape;14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lt-LT" b="1"/>
              <a:t>Polis</a:t>
            </a:r>
            <a:r>
              <a:rPr lang="lt-LT"/>
              <a:t> - </a:t>
            </a:r>
            <a:r>
              <a:rPr lang="lt-LT" sz="1200" b="0" i="0">
                <a:solidFill>
                  <a:schemeClr val="dk1"/>
                </a:solidFill>
                <a:latin typeface="Calibri"/>
                <a:ea typeface="Calibri"/>
                <a:cs typeface="Calibri"/>
                <a:sym typeface="Calibri"/>
              </a:rPr>
              <a:t>(gr. polis), antikos laikų miestas-valstybė. Tokios valstybės teritoriją sudarė pats miestas ir jo apylinkės;</a:t>
            </a:r>
            <a:endParaRPr/>
          </a:p>
          <a:p>
            <a:pPr marL="0" lvl="0" indent="0" algn="l" rtl="0">
              <a:spcBef>
                <a:spcPts val="360"/>
              </a:spcBef>
              <a:spcAft>
                <a:spcPts val="0"/>
              </a:spcAft>
              <a:buNone/>
            </a:pPr>
            <a:r>
              <a:rPr lang="lt-LT" sz="1200" b="1" i="0">
                <a:solidFill>
                  <a:schemeClr val="dk1"/>
                </a:solidFill>
                <a:latin typeface="Calibri"/>
                <a:ea typeface="Calibri"/>
                <a:cs typeface="Calibri"/>
                <a:sym typeface="Calibri"/>
              </a:rPr>
              <a:t>Akropolis</a:t>
            </a:r>
            <a:r>
              <a:rPr lang="lt-LT" sz="1200" b="0" i="0">
                <a:solidFill>
                  <a:schemeClr val="dk1"/>
                </a:solidFill>
                <a:latin typeface="Calibri"/>
                <a:ea typeface="Calibri"/>
                <a:cs typeface="Calibri"/>
                <a:sym typeface="Calibri"/>
              </a:rPr>
              <a:t> – įtvirtinta miesto dalis, kurią turėjo kiekvienas polis;</a:t>
            </a:r>
            <a:endParaRPr/>
          </a:p>
          <a:p>
            <a:pPr marL="0" lvl="0" indent="0" algn="l" rtl="0">
              <a:spcBef>
                <a:spcPts val="360"/>
              </a:spcBef>
              <a:spcAft>
                <a:spcPts val="0"/>
              </a:spcAft>
              <a:buNone/>
            </a:pPr>
            <a:r>
              <a:rPr lang="lt-LT" sz="1200" b="1" i="0">
                <a:solidFill>
                  <a:schemeClr val="dk1"/>
                </a:solidFill>
                <a:latin typeface="Calibri"/>
                <a:ea typeface="Calibri"/>
                <a:cs typeface="Calibri"/>
                <a:sym typeface="Calibri"/>
              </a:rPr>
              <a:t>Pilietis</a:t>
            </a:r>
            <a:r>
              <a:rPr lang="lt-LT" sz="1200" b="0" i="0">
                <a:solidFill>
                  <a:schemeClr val="dk1"/>
                </a:solidFill>
                <a:latin typeface="Calibri"/>
                <a:ea typeface="Calibri"/>
                <a:cs typeface="Calibri"/>
                <a:sym typeface="Calibri"/>
              </a:rPr>
              <a:t>- valstybės, kaip suverenios žmonių bendrijos, pilnateisis narys, laisvasis polio gyventojas – vyras senovės Graikijoje;</a:t>
            </a:r>
            <a:endParaRPr/>
          </a:p>
          <a:p>
            <a:pPr marL="0" lvl="0" indent="0" algn="l" rtl="0">
              <a:spcBef>
                <a:spcPts val="360"/>
              </a:spcBef>
              <a:spcAft>
                <a:spcPts val="0"/>
              </a:spcAft>
              <a:buNone/>
            </a:pPr>
            <a:r>
              <a:rPr lang="lt-LT"/>
              <a:t>Kapleris I., Laužikas R., Meištas A., Mickevičius K., Žolynas M. Istorijos vadovėlis Laikas 11 klasė, I dalis. Vilnius, 2014 m. P. 21;</a:t>
            </a:r>
            <a:endParaRPr/>
          </a:p>
          <a:p>
            <a:pPr marL="0" lvl="0" indent="0" algn="l" rtl="0">
              <a:spcBef>
                <a:spcPts val="360"/>
              </a:spcBef>
              <a:spcAft>
                <a:spcPts val="0"/>
              </a:spcAft>
              <a:buNone/>
            </a:pPr>
            <a:r>
              <a:rPr lang="lt-LT"/>
              <a:t>https://istorijatau.lt/rubrikos/datos/antika-senoves-graikija</a:t>
            </a:r>
            <a:endParaRPr/>
          </a:p>
          <a:p>
            <a:pPr marL="0" lvl="0" indent="0" algn="l" rtl="0">
              <a:spcBef>
                <a:spcPts val="360"/>
              </a:spcBef>
              <a:spcAft>
                <a:spcPts val="0"/>
              </a:spcAft>
              <a:buNone/>
            </a:pPr>
            <a:r>
              <a:rPr lang="lt-LT" sz="1200">
                <a:latin typeface="Times New Roman"/>
                <a:ea typeface="Times New Roman"/>
                <a:cs typeface="Times New Roman"/>
                <a:sym typeface="Times New Roman"/>
              </a:rPr>
              <a:t>Bakonis E., Janušas J. Lietuva ir pasaulis. Istorijos vadovėlis XI klasei. Kaunas, 2001 m. P. 66.</a:t>
            </a:r>
            <a:endParaRPr/>
          </a:p>
          <a:p>
            <a:pPr marL="0" marR="0" lvl="0" indent="0" algn="l" rtl="0">
              <a:lnSpc>
                <a:spcPct val="100000"/>
              </a:lnSpc>
              <a:spcBef>
                <a:spcPts val="0"/>
              </a:spcBef>
              <a:spcAft>
                <a:spcPts val="0"/>
              </a:spcAft>
              <a:buClr>
                <a:schemeClr val="dk1"/>
              </a:buClr>
              <a:buSzPts val="1200"/>
              <a:buFont typeface="Calibri"/>
              <a:buNone/>
            </a:pPr>
            <a:r>
              <a:rPr lang="lt-LT" sz="1200" b="1"/>
              <a:t>Žiūrėti</a:t>
            </a:r>
            <a:r>
              <a:rPr lang="lt-LT" sz="1200"/>
              <a:t> </a:t>
            </a:r>
            <a:r>
              <a:rPr lang="lt-LT" sz="1200" b="1">
                <a:solidFill>
                  <a:schemeClr val="dk1"/>
                </a:solidFill>
                <a:latin typeface="Calibri"/>
                <a:ea typeface="Calibri"/>
                <a:cs typeface="Calibri"/>
                <a:sym typeface="Calibri"/>
              </a:rPr>
              <a:t>papildomą informaciją skaidrei nr. 12 apie Senovės Graikiją teorinėje dalyje</a:t>
            </a:r>
            <a:endParaRPr sz="1200">
              <a:solidFill>
                <a:schemeClr val="dk1"/>
              </a:solidFill>
              <a:latin typeface="Calibri"/>
              <a:ea typeface="Calibri"/>
              <a:cs typeface="Calibri"/>
              <a:sym typeface="Calibri"/>
            </a:endParaRPr>
          </a:p>
          <a:p>
            <a:pPr marL="0" lvl="0" indent="0" algn="l" rtl="0">
              <a:spcBef>
                <a:spcPts val="360"/>
              </a:spcBef>
              <a:spcAft>
                <a:spcPts val="0"/>
              </a:spcAft>
              <a:buNone/>
            </a:pPr>
            <a:endParaRPr/>
          </a:p>
          <a:p>
            <a:pPr marL="0" lvl="0" indent="0" algn="l" rtl="0">
              <a:spcBef>
                <a:spcPts val="360"/>
              </a:spcBef>
              <a:spcAft>
                <a:spcPts val="0"/>
              </a:spcAft>
              <a:buNone/>
            </a:pPr>
            <a:endParaRPr sz="1200" b="0" i="0">
              <a:solidFill>
                <a:schemeClr val="dk1"/>
              </a:solidFill>
              <a:latin typeface="Calibri"/>
              <a:ea typeface="Calibri"/>
              <a:cs typeface="Calibri"/>
              <a:sym typeface="Calibri"/>
            </a:endParaRPr>
          </a:p>
        </p:txBody>
      </p:sp>
      <p:sp>
        <p:nvSpPr>
          <p:cNvPr id="150" name="Google Shape;15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spcBef>
                <a:spcPts val="0"/>
              </a:spcBef>
              <a:spcAft>
                <a:spcPts val="0"/>
              </a:spcAft>
              <a:buNone/>
            </a:pPr>
            <a:r>
              <a:rPr lang="lt-LT" sz="1110" b="1"/>
              <a:t>Monarchija</a:t>
            </a:r>
            <a:r>
              <a:rPr lang="lt-LT" sz="1110"/>
              <a:t> – </a:t>
            </a:r>
            <a:r>
              <a:rPr lang="lt-LT" sz="1110" b="0" i="0">
                <a:solidFill>
                  <a:schemeClr val="dk1"/>
                </a:solidFill>
                <a:latin typeface="Calibri"/>
                <a:ea typeface="Calibri"/>
                <a:cs typeface="Calibri"/>
                <a:sym typeface="Calibri"/>
              </a:rPr>
              <a:t>valstybės valdymo forma, kai valdžia priklauso vienam asmeniui – monarchui;</a:t>
            </a:r>
            <a:endParaRPr/>
          </a:p>
          <a:p>
            <a:pPr marL="0" lvl="0" indent="0" algn="l" rtl="0">
              <a:spcBef>
                <a:spcPts val="333"/>
              </a:spcBef>
              <a:spcAft>
                <a:spcPts val="0"/>
              </a:spcAft>
              <a:buNone/>
            </a:pPr>
            <a:r>
              <a:rPr lang="lt-LT" sz="1110" b="1" i="0">
                <a:solidFill>
                  <a:schemeClr val="dk1"/>
                </a:solidFill>
                <a:latin typeface="Calibri"/>
                <a:ea typeface="Calibri"/>
                <a:cs typeface="Calibri"/>
                <a:sym typeface="Calibri"/>
              </a:rPr>
              <a:t>Aristokratija</a:t>
            </a:r>
            <a:r>
              <a:rPr lang="lt-LT" sz="1110" b="0" i="0">
                <a:solidFill>
                  <a:schemeClr val="dk1"/>
                </a:solidFill>
                <a:latin typeface="Calibri"/>
                <a:ea typeface="Calibri"/>
                <a:cs typeface="Calibri"/>
                <a:sym typeface="Calibri"/>
              </a:rPr>
              <a:t> - senovės Graikijoje – turtingiausių ir kilmingiausių piliečių vyriausybė;</a:t>
            </a:r>
            <a:endParaRPr/>
          </a:p>
          <a:p>
            <a:pPr marL="0" marR="0" lvl="0" indent="0" algn="l" rtl="0">
              <a:lnSpc>
                <a:spcPct val="100000"/>
              </a:lnSpc>
              <a:spcBef>
                <a:spcPts val="333"/>
              </a:spcBef>
              <a:spcAft>
                <a:spcPts val="0"/>
              </a:spcAft>
              <a:buClr>
                <a:schemeClr val="dk1"/>
              </a:buClr>
              <a:buSzPts val="1110"/>
              <a:buFont typeface="Calibri"/>
              <a:buNone/>
            </a:pPr>
            <a:r>
              <a:rPr lang="lt-LT" sz="1110" b="1" i="0">
                <a:solidFill>
                  <a:schemeClr val="dk1"/>
                </a:solidFill>
                <a:latin typeface="Calibri"/>
                <a:ea typeface="Calibri"/>
                <a:cs typeface="Calibri"/>
                <a:sym typeface="Calibri"/>
              </a:rPr>
              <a:t>Tironija</a:t>
            </a:r>
            <a:r>
              <a:rPr lang="lt-LT" sz="1110" b="0" i="0">
                <a:solidFill>
                  <a:schemeClr val="dk1"/>
                </a:solidFill>
                <a:latin typeface="Calibri"/>
                <a:ea typeface="Calibri"/>
                <a:cs typeface="Calibri"/>
                <a:sym typeface="Calibri"/>
              </a:rPr>
              <a:t> –  senovės Graikijos polių valdymo forma, paremta vienvaldystės principu. Tironai dažniausiai remdavosi daugelio gyventojų parama, gynė ją nuo aristokratijos, vykdė socialines, politines reformas, palankias daugumai piliečių, globojo miestus, menus. Tironija senovės Graikijoje iš tiesų nereiškė žiauraus, nežmoniško valdymo, o toks neigiamas supratimas susiklostė demokratiniuose graikų poliuose V a. pr. Kr., apskritai neigiant vieno asmens valdžios galimybę;</a:t>
            </a:r>
            <a:endParaRPr/>
          </a:p>
          <a:p>
            <a:pPr marL="0" lvl="0" indent="0" algn="l" rtl="0">
              <a:spcBef>
                <a:spcPts val="333"/>
              </a:spcBef>
              <a:spcAft>
                <a:spcPts val="0"/>
              </a:spcAft>
              <a:buNone/>
            </a:pPr>
            <a:r>
              <a:rPr lang="lt-LT" sz="1110" b="1" i="0">
                <a:solidFill>
                  <a:schemeClr val="dk1"/>
                </a:solidFill>
                <a:latin typeface="Calibri"/>
                <a:ea typeface="Calibri"/>
                <a:cs typeface="Calibri"/>
                <a:sym typeface="Calibri"/>
              </a:rPr>
              <a:t>Oligarchija</a:t>
            </a:r>
            <a:r>
              <a:rPr lang="lt-LT" sz="1110" b="0" i="0">
                <a:solidFill>
                  <a:schemeClr val="dk1"/>
                </a:solidFill>
                <a:latin typeface="Calibri"/>
                <a:ea typeface="Calibri"/>
                <a:cs typeface="Calibri"/>
                <a:sym typeface="Calibri"/>
              </a:rPr>
              <a:t> - valdymo forma, kai valstybės valdžia priklauso nedidelei dažniausiai ekonomiškai galingiausių žmonių grupei;</a:t>
            </a:r>
            <a:endParaRPr/>
          </a:p>
          <a:p>
            <a:pPr marL="0" marR="0" lvl="0" indent="0" algn="l" rtl="0">
              <a:lnSpc>
                <a:spcPct val="100000"/>
              </a:lnSpc>
              <a:spcBef>
                <a:spcPts val="333"/>
              </a:spcBef>
              <a:spcAft>
                <a:spcPts val="0"/>
              </a:spcAft>
              <a:buClr>
                <a:schemeClr val="dk1"/>
              </a:buClr>
              <a:buSzPts val="1110"/>
              <a:buFont typeface="Calibri"/>
              <a:buNone/>
            </a:pPr>
            <a:r>
              <a:rPr lang="lt-LT" sz="1110" b="1" i="0">
                <a:solidFill>
                  <a:schemeClr val="dk1"/>
                </a:solidFill>
                <a:latin typeface="Calibri"/>
                <a:ea typeface="Calibri"/>
                <a:cs typeface="Calibri"/>
                <a:sym typeface="Calibri"/>
              </a:rPr>
              <a:t>Demokratija</a:t>
            </a:r>
            <a:r>
              <a:rPr lang="lt-LT" sz="1110" b="0" i="0">
                <a:solidFill>
                  <a:schemeClr val="dk1"/>
                </a:solidFill>
                <a:latin typeface="Calibri"/>
                <a:ea typeface="Calibri"/>
                <a:cs typeface="Calibri"/>
                <a:sym typeface="Calibri"/>
              </a:rPr>
              <a:t> - (gr. demokratia = demos – liaudis + kratos – valdžia), valstybės valdymo forma: visa valdžia kyla iš valstybės piliečių valios, o patį valdymą įgyvendina laisvais ir reguliariais rinkimais renkama ir veikianti pagal konstitucijoje nustatytus įgaliojimus vyriausybė;</a:t>
            </a:r>
            <a:endParaRPr/>
          </a:p>
          <a:p>
            <a:pPr marL="0" marR="0" lvl="0" indent="0" algn="l" rtl="0">
              <a:lnSpc>
                <a:spcPct val="100000"/>
              </a:lnSpc>
              <a:spcBef>
                <a:spcPts val="333"/>
              </a:spcBef>
              <a:spcAft>
                <a:spcPts val="0"/>
              </a:spcAft>
              <a:buClr>
                <a:schemeClr val="dk1"/>
              </a:buClr>
              <a:buSzPts val="1110"/>
              <a:buFont typeface="Calibri"/>
              <a:buNone/>
            </a:pPr>
            <a:r>
              <a:rPr lang="lt-LT" sz="1110" b="1" i="0">
                <a:solidFill>
                  <a:schemeClr val="dk1"/>
                </a:solidFill>
                <a:latin typeface="Calibri"/>
                <a:ea typeface="Calibri"/>
                <a:cs typeface="Calibri"/>
                <a:sym typeface="Calibri"/>
              </a:rPr>
              <a:t>Solonas</a:t>
            </a:r>
            <a:r>
              <a:rPr lang="lt-LT" sz="1110" b="0" i="0">
                <a:solidFill>
                  <a:schemeClr val="dk1"/>
                </a:solidFill>
                <a:latin typeface="Calibri"/>
                <a:ea typeface="Calibri"/>
                <a:cs typeface="Calibri"/>
                <a:sym typeface="Calibri"/>
              </a:rPr>
              <a:t> - ( 640-561 pr. Kr.), Atėnų politinis veikėjas, poetas, priskiriamas septyniems išminčiams. 594 pr. Kr. išrinktas archontu ėmė vykdyti reformas. Uždraudė už skolas pavergti laisvus piliečius, Atėnų valdymą pertvarkė pagal turtinę piliečių padėtį (timokratija). Sukūrė naujas polio institucijas: 400 vyrų tarybą, heliėją, praplėtė tautos susirinkimo – eklezijos – teises. Piliečio teises suteikė daugeliui metekų (kitų graikų polių gyventojai). Po reformų įgyvendinimo 10 metų keliavo. Grįžęs gyveno Atėnuose.</a:t>
            </a:r>
            <a:endParaRPr/>
          </a:p>
          <a:p>
            <a:pPr marL="0" marR="0" lvl="0" indent="0" algn="l" rtl="0">
              <a:lnSpc>
                <a:spcPct val="100000"/>
              </a:lnSpc>
              <a:spcBef>
                <a:spcPts val="0"/>
              </a:spcBef>
              <a:spcAft>
                <a:spcPts val="0"/>
              </a:spcAft>
              <a:buClr>
                <a:schemeClr val="dk1"/>
              </a:buClr>
              <a:buSzPts val="1110"/>
              <a:buFont typeface="Calibri"/>
              <a:buNone/>
            </a:pPr>
            <a:r>
              <a:rPr lang="lt-LT" sz="1110" b="1"/>
              <a:t>Periklis</a:t>
            </a:r>
            <a:r>
              <a:rPr lang="lt-LT" sz="1110"/>
              <a:t> - </a:t>
            </a:r>
            <a:r>
              <a:rPr lang="lt-LT" sz="1110" b="0" i="0">
                <a:solidFill>
                  <a:schemeClr val="dk1"/>
                </a:solidFill>
                <a:latin typeface="Calibri"/>
                <a:ea typeface="Calibri"/>
                <a:cs typeface="Calibri"/>
                <a:sym typeface="Calibri"/>
              </a:rPr>
              <a:t>(500-429 pr. Kr.), Atėnų polio politinis veikėjas, demokratų partijos lyderis. Beveik 30 metų vadovavo Atėnams, užimdamas stratego pareigas. Jis sudarė sąlygas valstybinę tarnybą eiti ir neturtingiesiems gyventojų sluoksniams, už darbą mokėdamas atlyginimą. 450 pr. Kr. į Atėnus perkėlė Atėnų jūrų sąjungos iždą, jo iniciatyva tie pinigai naudoti Atėnams gražinti. Periklio laikais Atėnuose suklestėjo mokslai ir menai (Anaksagoro, Sofoklio, Euripido, Herodoto veikla). Aktyviai dalyvavo rengiantis karui su Sparta. Mirė nuo maro, kuris Atėnuose kilo dėl ilgai trunkančios Spartos kariuomenės apgulties.</a:t>
            </a:r>
            <a:endParaRPr/>
          </a:p>
          <a:p>
            <a:pPr marL="0" marR="0" lvl="0" indent="0" algn="l" rtl="0">
              <a:lnSpc>
                <a:spcPct val="100000"/>
              </a:lnSpc>
              <a:spcBef>
                <a:spcPts val="0"/>
              </a:spcBef>
              <a:spcAft>
                <a:spcPts val="0"/>
              </a:spcAft>
              <a:buClr>
                <a:schemeClr val="dk1"/>
              </a:buClr>
              <a:buSzPts val="1110"/>
              <a:buFont typeface="Calibri"/>
              <a:buNone/>
            </a:pPr>
            <a:r>
              <a:rPr lang="lt-LT" sz="1110"/>
              <a:t>https://istorijatau.lt/rubrikos/datos/antika-senoves-graikija</a:t>
            </a:r>
            <a:endParaRPr/>
          </a:p>
          <a:p>
            <a:pPr marL="0" marR="0" lvl="0" indent="0" algn="l" rtl="0">
              <a:lnSpc>
                <a:spcPct val="100000"/>
              </a:lnSpc>
              <a:spcBef>
                <a:spcPts val="0"/>
              </a:spcBef>
              <a:spcAft>
                <a:spcPts val="0"/>
              </a:spcAft>
              <a:buClr>
                <a:schemeClr val="dk1"/>
              </a:buClr>
              <a:buSzPts val="1110"/>
              <a:buFont typeface="Times New Roman"/>
              <a:buNone/>
            </a:pPr>
            <a:r>
              <a:rPr lang="lt-LT" sz="1110">
                <a:latin typeface="Times New Roman"/>
                <a:ea typeface="Times New Roman"/>
                <a:cs typeface="Times New Roman"/>
                <a:sym typeface="Times New Roman"/>
              </a:rPr>
              <a:t> Bakonis E., Janušas J. Lietuva ir pasaulis. Istorijos vadovėlis XI klasei. Kaunas, 2001 m. P. 68-69.</a:t>
            </a:r>
            <a:endParaRPr/>
          </a:p>
          <a:p>
            <a:pPr marL="0" marR="0" lvl="0" indent="0" algn="l" rtl="0">
              <a:lnSpc>
                <a:spcPct val="100000"/>
              </a:lnSpc>
              <a:spcBef>
                <a:spcPts val="0"/>
              </a:spcBef>
              <a:spcAft>
                <a:spcPts val="0"/>
              </a:spcAft>
              <a:buClr>
                <a:schemeClr val="dk1"/>
              </a:buClr>
              <a:buSzPts val="1110"/>
              <a:buFont typeface="Calibri"/>
              <a:buNone/>
            </a:pPr>
            <a:r>
              <a:rPr lang="lt-LT" sz="1110"/>
              <a:t> Kapleris I., Laužikas R., Meištas A., Mickevičius K., ŽolynasM. Istorijos vadovėlis Laikas 11 klasė, I dalis. Vilnius, 2014 m. P. 22-23.</a:t>
            </a:r>
            <a:endParaRPr/>
          </a:p>
          <a:p>
            <a:pPr marL="0" marR="0" lvl="0" indent="0" algn="l" rtl="0">
              <a:lnSpc>
                <a:spcPct val="100000"/>
              </a:lnSpc>
              <a:spcBef>
                <a:spcPts val="0"/>
              </a:spcBef>
              <a:spcAft>
                <a:spcPts val="0"/>
              </a:spcAft>
              <a:buClr>
                <a:schemeClr val="dk1"/>
              </a:buClr>
              <a:buSzPts val="1110"/>
              <a:buFont typeface="Calibri"/>
              <a:buNone/>
            </a:pPr>
            <a:r>
              <a:rPr lang="lt-LT" sz="1110" b="1"/>
              <a:t>Žiūrėti</a:t>
            </a:r>
            <a:r>
              <a:rPr lang="lt-LT" sz="1110"/>
              <a:t> </a:t>
            </a:r>
            <a:r>
              <a:rPr lang="lt-LT" sz="1110" b="1">
                <a:solidFill>
                  <a:schemeClr val="dk1"/>
                </a:solidFill>
                <a:latin typeface="Calibri"/>
                <a:ea typeface="Calibri"/>
                <a:cs typeface="Calibri"/>
                <a:sym typeface="Calibri"/>
              </a:rPr>
              <a:t>papildomą informaciją skaidrei nr. 13 apie Senovės Graikiją teorinėje dalyje</a:t>
            </a:r>
            <a:endParaRPr sz="111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10"/>
              <a:buFont typeface="Calibri"/>
              <a:buNone/>
            </a:pPr>
            <a:endParaRPr sz="1110" b="0" i="0">
              <a:solidFill>
                <a:schemeClr val="dk1"/>
              </a:solidFill>
              <a:latin typeface="Calibri"/>
              <a:ea typeface="Calibri"/>
              <a:cs typeface="Calibri"/>
              <a:sym typeface="Calibri"/>
            </a:endParaRPr>
          </a:p>
        </p:txBody>
      </p:sp>
      <p:sp>
        <p:nvSpPr>
          <p:cNvPr id="159" name="Google Shape;15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lt-LT"/>
              <a:t> Kapleris I., Laužikas R., Meištas A., Mickevičius K., Žolynas M. Istorijos vadovėlis Laikas 11 klasė, I dalis. Vilnius, 2014 m. P. 24.</a:t>
            </a:r>
            <a:endParaRPr/>
          </a:p>
          <a:p>
            <a:pPr marL="0" marR="0" lvl="0" indent="0" algn="l" rtl="0">
              <a:lnSpc>
                <a:spcPct val="100000"/>
              </a:lnSpc>
              <a:spcBef>
                <a:spcPts val="0"/>
              </a:spcBef>
              <a:spcAft>
                <a:spcPts val="0"/>
              </a:spcAft>
              <a:buClr>
                <a:schemeClr val="dk1"/>
              </a:buClr>
              <a:buSzPts val="1200"/>
              <a:buFont typeface="Times New Roman"/>
              <a:buNone/>
            </a:pPr>
            <a:r>
              <a:rPr lang="lt-LT" sz="1200">
                <a:latin typeface="Times New Roman"/>
                <a:ea typeface="Times New Roman"/>
                <a:cs typeface="Times New Roman"/>
                <a:sym typeface="Times New Roman"/>
              </a:rPr>
              <a:t> Sabine G. H., Thorson T. L. Politinių teorijų istorija. Vilnius, 2008 m. P. 49-55.</a:t>
            </a:r>
            <a:endParaRPr/>
          </a:p>
          <a:p>
            <a:pPr marL="0" marR="0" lvl="0" indent="0" algn="l" rtl="0">
              <a:lnSpc>
                <a:spcPct val="100000"/>
              </a:lnSpc>
              <a:spcBef>
                <a:spcPts val="0"/>
              </a:spcBef>
              <a:spcAft>
                <a:spcPts val="0"/>
              </a:spcAft>
              <a:buClr>
                <a:schemeClr val="dk1"/>
              </a:buClr>
              <a:buSzPts val="1200"/>
              <a:buFont typeface="Times New Roman"/>
              <a:buNone/>
            </a:pPr>
            <a:r>
              <a:rPr lang="lt-LT" sz="1200" u="sng">
                <a:solidFill>
                  <a:schemeClr val="hlink"/>
                </a:solidFill>
                <a:latin typeface="Times New Roman"/>
                <a:ea typeface="Times New Roman"/>
                <a:cs typeface="Times New Roman"/>
                <a:sym typeface="Times New Roman"/>
                <a:hlinkClick r:id="rId3"/>
              </a:rPr>
              <a:t>https://istorijatau.lt/rubrikos/zodynas/periklis</a:t>
            </a:r>
            <a:endParaRPr sz="1200">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200"/>
              <a:buFont typeface="Times New Roman"/>
              <a:buNone/>
            </a:pPr>
            <a:r>
              <a:rPr lang="lt-LT" sz="1200" b="1">
                <a:latin typeface="Times New Roman"/>
                <a:ea typeface="Times New Roman"/>
                <a:cs typeface="Times New Roman"/>
                <a:sym typeface="Times New Roman"/>
              </a:rPr>
              <a:t>Mokėti atsakyti į probleminius klausimus (12 skaidrė)</a:t>
            </a:r>
            <a:endParaRPr sz="1200" b="1">
              <a:latin typeface="Times New Roman"/>
              <a:ea typeface="Times New Roman"/>
              <a:cs typeface="Times New Roman"/>
              <a:sym typeface="Times New Roman"/>
            </a:endParaRPr>
          </a:p>
        </p:txBody>
      </p:sp>
      <p:sp>
        <p:nvSpPr>
          <p:cNvPr id="168" name="Google Shape;16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lt-LT"/>
              <a:t> Kapleris I., Laužikas R., Meištas A., Mickevičius K., Žolynas M. Istorijos vadovėlis Laikas 11 klasė, I dalis. Vilnius, 2014 m. P. 29.</a:t>
            </a:r>
            <a:endParaRPr/>
          </a:p>
          <a:p>
            <a:pPr marL="0" marR="0" lvl="0" indent="0" algn="l" rtl="0">
              <a:lnSpc>
                <a:spcPct val="100000"/>
              </a:lnSpc>
              <a:spcBef>
                <a:spcPts val="0"/>
              </a:spcBef>
              <a:spcAft>
                <a:spcPts val="0"/>
              </a:spcAft>
              <a:buClr>
                <a:schemeClr val="dk1"/>
              </a:buClr>
              <a:buSzPts val="1200"/>
              <a:buFont typeface="Calibri"/>
              <a:buNone/>
            </a:pPr>
            <a:r>
              <a:rPr lang="lt-LT" b="1"/>
              <a:t>Užduotis. </a:t>
            </a:r>
            <a:r>
              <a:rPr lang="lt-LT">
                <a:latin typeface="Cambria"/>
                <a:ea typeface="Cambria"/>
                <a:cs typeface="Cambria"/>
                <a:sym typeface="Cambria"/>
              </a:rPr>
              <a:t>Naudodamiesi turimomis žiniomis ir prieinamais informacijos šaltiniais</a:t>
            </a:r>
            <a:r>
              <a:rPr lang="lt-LT"/>
              <a:t> </a:t>
            </a:r>
            <a:r>
              <a:rPr lang="lt-LT" sz="1200">
                <a:latin typeface="Times New Roman"/>
                <a:ea typeface="Times New Roman"/>
                <a:cs typeface="Times New Roman"/>
                <a:sym typeface="Times New Roman"/>
              </a:rPr>
              <a:t>apibūdinkite ir palyginkite valstybingumo formas senovės Rytuose ir senovės Graikijoje bei Romoje. Rasti panašumų ir skirtumų.</a:t>
            </a: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177" name="Google Shape;17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90000"/>
              </a:lnSpc>
              <a:spcBef>
                <a:spcPts val="0"/>
              </a:spcBef>
              <a:spcAft>
                <a:spcPts val="0"/>
              </a:spcAft>
              <a:buClr>
                <a:schemeClr val="dk1"/>
              </a:buClr>
              <a:buSzPts val="1200"/>
              <a:buFont typeface="Times New Roman"/>
              <a:buNone/>
            </a:pPr>
            <a:r>
              <a:rPr lang="lt-LT" b="1">
                <a:latin typeface="Times New Roman"/>
                <a:ea typeface="Times New Roman"/>
                <a:cs typeface="Times New Roman"/>
                <a:sym typeface="Times New Roman"/>
              </a:rPr>
              <a:t>Respublika</a:t>
            </a:r>
            <a:r>
              <a:rPr lang="lt-LT"/>
              <a:t> - </a:t>
            </a:r>
            <a:r>
              <a:rPr lang="lt-LT" sz="1200" b="0" i="0">
                <a:solidFill>
                  <a:schemeClr val="dk1"/>
                </a:solidFill>
                <a:latin typeface="Calibri"/>
                <a:ea typeface="Calibri"/>
                <a:cs typeface="Calibri"/>
                <a:sym typeface="Calibri"/>
              </a:rPr>
              <a:t>valstybės valdymo forma, kai aukščiausi valstybės valdymo organai yra renkami;</a:t>
            </a:r>
            <a:endParaRPr/>
          </a:p>
          <a:p>
            <a:pPr marL="0" marR="0" lvl="0" indent="0" algn="l" rtl="0">
              <a:lnSpc>
                <a:spcPct val="90000"/>
              </a:lnSpc>
              <a:spcBef>
                <a:spcPts val="0"/>
              </a:spcBef>
              <a:spcAft>
                <a:spcPts val="0"/>
              </a:spcAft>
              <a:buClr>
                <a:schemeClr val="dk1"/>
              </a:buClr>
              <a:buSzPts val="1200"/>
              <a:buFont typeface="Calibri"/>
              <a:buNone/>
            </a:pPr>
            <a:r>
              <a:rPr lang="lt-LT" sz="1200" b="1" i="0">
                <a:solidFill>
                  <a:schemeClr val="dk1"/>
                </a:solidFill>
                <a:latin typeface="Calibri"/>
                <a:ea typeface="Calibri"/>
                <a:cs typeface="Calibri"/>
                <a:sym typeface="Calibri"/>
              </a:rPr>
              <a:t>Senatas</a:t>
            </a:r>
            <a:r>
              <a:rPr lang="lt-LT" sz="1200" b="0" i="0">
                <a:solidFill>
                  <a:schemeClr val="dk1"/>
                </a:solidFill>
                <a:latin typeface="Calibri"/>
                <a:ea typeface="Calibri"/>
                <a:cs typeface="Calibri"/>
                <a:sym typeface="Calibri"/>
              </a:rPr>
              <a:t> - senovės Romos respublikos laikais – šalia tautos susirinkimų pagrindinė valstybės valdymo institucija. Senatas turėjo teisę tvarkyti užsienio reikalus, prižiūrėti valstybės finansus ir nuosavybę, spręsti taikos ir karo klausimus, sudaryti taikos sutartis. Tvirtindavo tautos susirinkimų sprendimus, kurie įsigaliodavo tik Senatui pritarus. Respublikos laikais Senatą sudarė 300, o Cezario įsakymu net 900 senatorių. Imperijos laikais Senatas ilgainiui neteko savo politinių galių, senatorius skirdavo pats imperatorius;</a:t>
            </a:r>
            <a:endParaRPr/>
          </a:p>
          <a:p>
            <a:pPr marL="0" marR="0" lvl="0" indent="0" algn="l" rtl="0">
              <a:lnSpc>
                <a:spcPct val="90000"/>
              </a:lnSpc>
              <a:spcBef>
                <a:spcPts val="0"/>
              </a:spcBef>
              <a:spcAft>
                <a:spcPts val="0"/>
              </a:spcAft>
              <a:buClr>
                <a:schemeClr val="dk1"/>
              </a:buClr>
              <a:buSzPts val="1200"/>
              <a:buFont typeface="Calibri"/>
              <a:buNone/>
            </a:pPr>
            <a:r>
              <a:rPr lang="lt-LT" sz="1200" b="1" i="0">
                <a:solidFill>
                  <a:schemeClr val="dk1"/>
                </a:solidFill>
                <a:latin typeface="Calibri"/>
                <a:ea typeface="Calibri"/>
                <a:cs typeface="Calibri"/>
                <a:sym typeface="Calibri"/>
              </a:rPr>
              <a:t>Konsulas</a:t>
            </a:r>
            <a:r>
              <a:rPr lang="lt-LT" sz="1200" b="0" i="0">
                <a:solidFill>
                  <a:schemeClr val="dk1"/>
                </a:solidFill>
                <a:latin typeface="Calibri"/>
                <a:ea typeface="Calibri"/>
                <a:cs typeface="Calibri"/>
                <a:sym typeface="Calibri"/>
              </a:rPr>
              <a:t> - aukščiausia Romos Respublikos pareigybė, įvesta 509 pr. Kr. Nuolat būdavo 2 konsulai, kuriuos rinkdavo centurijų komicijose vienerių metų kadencijai. Ankstyvosios respublikos laikais konsulais galėjo būti tik patricijai. Nuo IV a. pr. Kr. vienas iš konsulų turėjo būti renkamas iš plebėjų. Konsulai šaukdavo senato ir komicijų posėdžius ir jiems pirmininkavo. Karo atveju vadovavo kariuomenei. Imperijos laikais daugelį konsulų teisių perėmė imperatoriai, o pati pareigybė buvo garbės ir pripažinimo ženklas;</a:t>
            </a:r>
            <a:endParaRPr/>
          </a:p>
          <a:p>
            <a:pPr marL="0" marR="0" lvl="0" indent="0" algn="l" rtl="0">
              <a:lnSpc>
                <a:spcPct val="90000"/>
              </a:lnSpc>
              <a:spcBef>
                <a:spcPts val="0"/>
              </a:spcBef>
              <a:spcAft>
                <a:spcPts val="0"/>
              </a:spcAft>
              <a:buClr>
                <a:schemeClr val="dk1"/>
              </a:buClr>
              <a:buSzPts val="1200"/>
              <a:buFont typeface="Calibri"/>
              <a:buNone/>
            </a:pPr>
            <a:r>
              <a:rPr lang="lt-LT" b="1"/>
              <a:t>Magistratai</a:t>
            </a:r>
            <a:r>
              <a:rPr lang="lt-LT"/>
              <a:t> – valdininkai senovės Romoje;</a:t>
            </a:r>
            <a:endParaRPr/>
          </a:p>
          <a:p>
            <a:pPr marL="0" marR="0" lvl="0" indent="0" algn="l" rtl="0">
              <a:lnSpc>
                <a:spcPct val="90000"/>
              </a:lnSpc>
              <a:spcBef>
                <a:spcPts val="0"/>
              </a:spcBef>
              <a:spcAft>
                <a:spcPts val="0"/>
              </a:spcAft>
              <a:buClr>
                <a:schemeClr val="dk1"/>
              </a:buClr>
              <a:buSzPts val="1200"/>
              <a:buFont typeface="Calibri"/>
              <a:buNone/>
            </a:pPr>
            <a:r>
              <a:rPr lang="lt-LT" b="1"/>
              <a:t>Diktatorius</a:t>
            </a:r>
            <a:r>
              <a:rPr lang="lt-LT"/>
              <a:t> - </a:t>
            </a:r>
            <a:r>
              <a:rPr lang="lt-LT" sz="1200" b="0" i="0">
                <a:solidFill>
                  <a:schemeClr val="dk1"/>
                </a:solidFill>
                <a:latin typeface="Calibri"/>
                <a:ea typeface="Calibri"/>
                <a:cs typeface="Calibri"/>
                <a:sym typeface="Calibri"/>
              </a:rPr>
              <a:t>susidarius ypatingai padėčiai ar karo atvejais Senato nutarimu 6 mėnesių laikotarpiui konsulų skiriamas Romos pareigūnas. Pirmą kartą išrinktas 500 pr. Kr. neribotam laikui diktatoriaus pareigas užėmė Sula (81 pr. Kr.) ir Cezaris (48 pr. Kr.). Dėl šios pareigybės nepopuliarumo Augustas jos atsisakė;</a:t>
            </a:r>
            <a:endParaRPr/>
          </a:p>
          <a:p>
            <a:pPr marL="0" marR="0" lvl="0" indent="0" algn="l" rtl="0">
              <a:lnSpc>
                <a:spcPct val="90000"/>
              </a:lnSpc>
              <a:spcBef>
                <a:spcPts val="0"/>
              </a:spcBef>
              <a:spcAft>
                <a:spcPts val="0"/>
              </a:spcAft>
              <a:buClr>
                <a:schemeClr val="dk1"/>
              </a:buClr>
              <a:buSzPts val="1200"/>
              <a:buFont typeface="Calibri"/>
              <a:buNone/>
            </a:pPr>
            <a:r>
              <a:rPr lang="lt-LT" sz="1200" b="1" i="0">
                <a:solidFill>
                  <a:schemeClr val="dk1"/>
                </a:solidFill>
                <a:latin typeface="Calibri"/>
                <a:ea typeface="Calibri"/>
                <a:cs typeface="Calibri"/>
                <a:sym typeface="Calibri"/>
              </a:rPr>
              <a:t>Liaudies</a:t>
            </a:r>
            <a:r>
              <a:rPr lang="lt-LT" sz="1200" b="0" i="0">
                <a:solidFill>
                  <a:schemeClr val="dk1"/>
                </a:solidFill>
                <a:latin typeface="Calibri"/>
                <a:ea typeface="Calibri"/>
                <a:cs typeface="Calibri"/>
                <a:sym typeface="Calibri"/>
              </a:rPr>
              <a:t> </a:t>
            </a:r>
            <a:r>
              <a:rPr lang="lt-LT" sz="1200" b="1" i="0">
                <a:solidFill>
                  <a:schemeClr val="dk1"/>
                </a:solidFill>
                <a:latin typeface="Calibri"/>
                <a:ea typeface="Calibri"/>
                <a:cs typeface="Calibri"/>
                <a:sym typeface="Calibri"/>
              </a:rPr>
              <a:t>tribūnas</a:t>
            </a:r>
            <a:r>
              <a:rPr lang="lt-LT" sz="1200" b="0" i="0">
                <a:solidFill>
                  <a:schemeClr val="dk1"/>
                </a:solidFill>
                <a:latin typeface="Calibri"/>
                <a:ea typeface="Calibri"/>
                <a:cs typeface="Calibri"/>
                <a:sym typeface="Calibri"/>
              </a:rPr>
              <a:t> - senovės Romos pareigūnas, renkamas iš plebėjų. Pradžioje rinkti 2, vėliau net 10. Jie turėjo neliečiamybės statusą ir gynė plebėjus nuo patricijų savivalės. Tribūnas turėjo teisę vetuoti daugelio pareigūnų, išskyrus diktatoriaus ir cenzoriaus, sprendimu.</a:t>
            </a:r>
            <a:endParaRPr/>
          </a:p>
          <a:p>
            <a:pPr marL="0" marR="0" lvl="0" indent="0" algn="l" rtl="0">
              <a:lnSpc>
                <a:spcPct val="90000"/>
              </a:lnSpc>
              <a:spcBef>
                <a:spcPts val="0"/>
              </a:spcBef>
              <a:spcAft>
                <a:spcPts val="0"/>
              </a:spcAft>
              <a:buClr>
                <a:schemeClr val="dk1"/>
              </a:buClr>
              <a:buSzPts val="1200"/>
              <a:buFont typeface="Calibri"/>
              <a:buNone/>
            </a:pPr>
            <a:r>
              <a:rPr lang="lt-LT"/>
              <a:t>Kapleris I., Laužikas R., Meištas A., Mickevičius K., Žolynas M. Istorijos vadovėlis Laikas 11 klasė, I dalis. Vilnius, 2014 m. P. 29-30.</a:t>
            </a:r>
            <a:endParaRPr/>
          </a:p>
          <a:p>
            <a:pPr marL="0" marR="0" lvl="0" indent="0" algn="l" rtl="0">
              <a:lnSpc>
                <a:spcPct val="90000"/>
              </a:lnSpc>
              <a:spcBef>
                <a:spcPts val="0"/>
              </a:spcBef>
              <a:spcAft>
                <a:spcPts val="0"/>
              </a:spcAft>
              <a:buClr>
                <a:schemeClr val="dk1"/>
              </a:buClr>
              <a:buSzPts val="1200"/>
              <a:buFont typeface="Calibri"/>
              <a:buNone/>
            </a:pPr>
            <a:r>
              <a:rPr lang="lt-LT"/>
              <a:t>https://istorijatau.lt/rubrikos/datos/antika-senoves-roma</a:t>
            </a:r>
            <a:endParaRPr/>
          </a:p>
          <a:p>
            <a:pPr marL="0" marR="0" lvl="0" indent="0" algn="l" rtl="0">
              <a:lnSpc>
                <a:spcPct val="90000"/>
              </a:lnSpc>
              <a:spcBef>
                <a:spcPts val="0"/>
              </a:spcBef>
              <a:spcAft>
                <a:spcPts val="0"/>
              </a:spcAft>
              <a:buClr>
                <a:schemeClr val="dk1"/>
              </a:buClr>
              <a:buSzPts val="1200"/>
              <a:buFont typeface="Calibri"/>
              <a:buNone/>
            </a:pPr>
            <a:r>
              <a:rPr lang="lt-LT" sz="1200" b="1"/>
              <a:t>Žiūrėti</a:t>
            </a:r>
            <a:r>
              <a:rPr lang="lt-LT" sz="1200"/>
              <a:t> </a:t>
            </a:r>
            <a:r>
              <a:rPr lang="lt-LT" sz="1200" b="1">
                <a:solidFill>
                  <a:schemeClr val="dk1"/>
                </a:solidFill>
                <a:latin typeface="Calibri"/>
                <a:ea typeface="Calibri"/>
                <a:cs typeface="Calibri"/>
                <a:sym typeface="Calibri"/>
              </a:rPr>
              <a:t>papildomą informaciją skaidrei nr. 16 apie Senovės Romą teorinėje dalyje</a:t>
            </a:r>
            <a:endParaRPr sz="120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200"/>
              <a:buFont typeface="Calibri"/>
              <a:buNone/>
            </a:pPr>
            <a:endParaRPr sz="1200" b="0" i="0">
              <a:solidFill>
                <a:schemeClr val="dk1"/>
              </a:solidFill>
              <a:latin typeface="Calibri"/>
              <a:ea typeface="Calibri"/>
              <a:cs typeface="Calibri"/>
              <a:sym typeface="Calibri"/>
            </a:endParaRPr>
          </a:p>
        </p:txBody>
      </p:sp>
      <p:sp>
        <p:nvSpPr>
          <p:cNvPr id="186" name="Google Shape;18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lt-LT" b="1"/>
              <a:t>Patricijai</a:t>
            </a:r>
            <a:r>
              <a:rPr lang="lt-LT"/>
              <a:t> - </a:t>
            </a:r>
            <a:r>
              <a:rPr lang="lt-LT" sz="1200">
                <a:solidFill>
                  <a:schemeClr val="dk1"/>
                </a:solidFill>
                <a:latin typeface="Calibri"/>
                <a:ea typeface="Calibri"/>
                <a:cs typeface="Calibri"/>
                <a:sym typeface="Calibri"/>
              </a:rPr>
              <a:t> laisvieji senovės Romos gyventojai, kilę iš turtingų ir kilmingų šeimų, karalių ir ankstyvosios respublikos laikais turėję visas politines ir pilietines teises;</a:t>
            </a:r>
            <a:endParaRPr/>
          </a:p>
          <a:p>
            <a:pPr marL="0" marR="0" lvl="0" indent="0" algn="l" rtl="0">
              <a:lnSpc>
                <a:spcPct val="100000"/>
              </a:lnSpc>
              <a:spcBef>
                <a:spcPts val="360"/>
              </a:spcBef>
              <a:spcAft>
                <a:spcPts val="0"/>
              </a:spcAft>
              <a:buClr>
                <a:schemeClr val="dk1"/>
              </a:buClr>
              <a:buSzPts val="1200"/>
              <a:buFont typeface="Calibri"/>
              <a:buNone/>
            </a:pPr>
            <a:r>
              <a:rPr lang="lt-LT" sz="1200" b="1">
                <a:solidFill>
                  <a:schemeClr val="dk1"/>
                </a:solidFill>
                <a:latin typeface="Calibri"/>
                <a:ea typeface="Calibri"/>
                <a:cs typeface="Calibri"/>
                <a:sym typeface="Calibri"/>
              </a:rPr>
              <a:t>Plebėjai</a:t>
            </a:r>
            <a:r>
              <a:rPr lang="lt-LT" sz="1200">
                <a:solidFill>
                  <a:schemeClr val="dk1"/>
                </a:solidFill>
                <a:latin typeface="Calibri"/>
                <a:ea typeface="Calibri"/>
                <a:cs typeface="Calibri"/>
                <a:sym typeface="Calibri"/>
              </a:rPr>
              <a:t> - laisvieji senovės Romos gyventojai(liaudis),</a:t>
            </a:r>
            <a:r>
              <a:rPr lang="lt-LT" sz="1200">
                <a:latin typeface="Times New Roman"/>
                <a:ea typeface="Times New Roman"/>
                <a:cs typeface="Times New Roman"/>
                <a:sym typeface="Times New Roman"/>
              </a:rPr>
              <a:t> turintys ribotas pilietines ir politines laisves;</a:t>
            </a:r>
            <a:endParaRPr/>
          </a:p>
          <a:p>
            <a:pPr marL="285750" marR="0" lvl="0" indent="-285750" algn="l" rtl="0">
              <a:lnSpc>
                <a:spcPct val="100000"/>
              </a:lnSpc>
              <a:spcBef>
                <a:spcPts val="0"/>
              </a:spcBef>
              <a:spcAft>
                <a:spcPts val="0"/>
              </a:spcAft>
              <a:buClr>
                <a:schemeClr val="dk1"/>
              </a:buClr>
              <a:buSzPts val="1200"/>
              <a:buFont typeface="Calibri"/>
              <a:buNone/>
            </a:pPr>
            <a:r>
              <a:rPr lang="lt-LT"/>
              <a:t>Kapleris I., Laužikas R., Meištas A., Mickevičius K., Žolynas M. Istorijos vadovėlis Laikas 11 klasė, I dalis. Vilnius, 2014 m. P. 30.</a:t>
            </a:r>
            <a:endParaRPr/>
          </a:p>
          <a:p>
            <a:pPr marL="285750" marR="0" lvl="0" indent="-285750" algn="l" rtl="0">
              <a:lnSpc>
                <a:spcPct val="100000"/>
              </a:lnSpc>
              <a:spcBef>
                <a:spcPts val="0"/>
              </a:spcBef>
              <a:spcAft>
                <a:spcPts val="0"/>
              </a:spcAft>
              <a:buClr>
                <a:schemeClr val="dk1"/>
              </a:buClr>
              <a:buSzPts val="1200"/>
              <a:buFont typeface="Calibri"/>
              <a:buNone/>
            </a:pPr>
            <a:r>
              <a:rPr lang="lt-LT" sz="1200">
                <a:solidFill>
                  <a:schemeClr val="dk1"/>
                </a:solidFill>
                <a:latin typeface="Calibri"/>
                <a:ea typeface="Calibri"/>
                <a:cs typeface="Calibri"/>
                <a:sym typeface="Calibri"/>
              </a:rPr>
              <a:t>https://istorijatau.lt/rubrikos/datos/antika-senoves-roma</a:t>
            </a:r>
            <a:endParaRPr/>
          </a:p>
          <a:p>
            <a:pPr marL="0" marR="0" lvl="0" indent="0" algn="l" rtl="0">
              <a:lnSpc>
                <a:spcPct val="100000"/>
              </a:lnSpc>
              <a:spcBef>
                <a:spcPts val="0"/>
              </a:spcBef>
              <a:spcAft>
                <a:spcPts val="0"/>
              </a:spcAft>
              <a:buClr>
                <a:schemeClr val="dk1"/>
              </a:buClr>
              <a:buSzPts val="1200"/>
              <a:buFont typeface="Calibri"/>
              <a:buNone/>
            </a:pPr>
            <a:r>
              <a:rPr lang="lt-LT" sz="1200">
                <a:solidFill>
                  <a:schemeClr val="dk1"/>
                </a:solidFill>
                <a:latin typeface="Calibri"/>
                <a:ea typeface="Calibri"/>
                <a:cs typeface="Calibri"/>
                <a:sym typeface="Calibri"/>
              </a:rPr>
              <a:t>https://www.google.com/url?sa=i&amp;url=https%3A%2F%2Flt.wikipedia.org%2Fwiki%2FRomos_senatas&amp;psig=AOvVaw2T9iJ5gPa8yuDGSfDrsSlY&amp;ust=1691677905528000&amp;source=images&amp;cd=vfe&amp;opi=89978449&amp;ved=2ahUKEwicjKu25c-AAxWwJRAIHarZBr0Qr4kDegUIARDIAQ</a:t>
            </a:r>
            <a:br>
              <a:rPr lang="lt-LT"/>
            </a:br>
            <a:r>
              <a:rPr lang="lt-LT" sz="1200" b="1"/>
              <a:t>Žiūrėti</a:t>
            </a:r>
            <a:r>
              <a:rPr lang="lt-LT" sz="1200"/>
              <a:t> </a:t>
            </a:r>
            <a:r>
              <a:rPr lang="lt-LT" sz="1200" b="1">
                <a:solidFill>
                  <a:schemeClr val="dk1"/>
                </a:solidFill>
                <a:latin typeface="Calibri"/>
                <a:ea typeface="Calibri"/>
                <a:cs typeface="Calibri"/>
                <a:sym typeface="Calibri"/>
              </a:rPr>
              <a:t>papildomą informaciją skaidrei nr. 17 apie Senovės Romą teorinėje dalyje</a:t>
            </a:r>
            <a:endParaRPr sz="120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200"/>
              <a:buFont typeface="Calibri"/>
              <a:buNone/>
            </a:pPr>
            <a:endParaRPr/>
          </a:p>
        </p:txBody>
      </p:sp>
      <p:sp>
        <p:nvSpPr>
          <p:cNvPr id="195" name="Google Shape;19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lt-LT" b="1"/>
              <a:t>Provincija</a:t>
            </a:r>
            <a:r>
              <a:rPr lang="lt-LT"/>
              <a:t> -</a:t>
            </a:r>
            <a:r>
              <a:rPr lang="lt-LT" sz="1200" b="0" i="0">
                <a:solidFill>
                  <a:schemeClr val="dk1"/>
                </a:solidFill>
                <a:latin typeface="Calibri"/>
                <a:ea typeface="Calibri"/>
                <a:cs typeface="Calibri"/>
                <a:sym typeface="Calibri"/>
              </a:rPr>
              <a:t> senovės Romos valstybės dalys, esančios už Italijos ribų. Pirmąja provincija tapo Sicilija po I Pūnų karo (241 m. pr. Kr.). Baigiantis respublikos laikotarpiui jų buvo daugiau kaip 30. Jas valdė prokonsulai arba propretoriai. Vienas iš jų buvo G. J. Cezaris, valdęs Galiją 58-50 m. pr. Kr.;</a:t>
            </a:r>
            <a:endParaRPr/>
          </a:p>
          <a:p>
            <a:pPr marL="0" marR="0" lvl="0" indent="0" algn="l" rtl="0">
              <a:lnSpc>
                <a:spcPct val="90000"/>
              </a:lnSpc>
              <a:spcBef>
                <a:spcPts val="360"/>
              </a:spcBef>
              <a:spcAft>
                <a:spcPts val="0"/>
              </a:spcAft>
              <a:buClr>
                <a:schemeClr val="dk1"/>
              </a:buClr>
              <a:buSzPts val="1200"/>
              <a:buFont typeface="Calibri"/>
              <a:buNone/>
            </a:pPr>
            <a:r>
              <a:rPr lang="lt-LT" sz="1200" b="1" i="0">
                <a:solidFill>
                  <a:schemeClr val="dk1"/>
                </a:solidFill>
                <a:latin typeface="Calibri"/>
                <a:ea typeface="Calibri"/>
                <a:cs typeface="Calibri"/>
                <a:sym typeface="Calibri"/>
              </a:rPr>
              <a:t>Diktatūra</a:t>
            </a:r>
            <a:r>
              <a:rPr lang="lt-LT" sz="1200" b="0" i="0">
                <a:solidFill>
                  <a:schemeClr val="dk1"/>
                </a:solidFill>
                <a:latin typeface="Calibri"/>
                <a:ea typeface="Calibri"/>
                <a:cs typeface="Calibri"/>
                <a:sym typeface="Calibri"/>
              </a:rPr>
              <a:t> -</a:t>
            </a:r>
            <a:r>
              <a:rPr lang="lt-LT" sz="1200">
                <a:solidFill>
                  <a:schemeClr val="dk1"/>
                </a:solidFill>
                <a:latin typeface="Calibri"/>
                <a:ea typeface="Calibri"/>
                <a:cs typeface="Calibri"/>
                <a:sym typeface="Calibri"/>
              </a:rPr>
              <a:t> valstybės valdymo forma, priešinga demokratijai: valstybės vyriausybė nėra atsakinga savo piliečiams ir savo nuožiūra naudojasi neribota valdžia. Diktatūra gali reikštis įvairiomis formomis nuo absoliutinės monarchijos iki vienpartinio valdymo, bet pagal represyvumo laipsnį galima skirti du pagrindinius diktatūros tipus: autoritarizmą ir totalitarizmą.</a:t>
            </a:r>
            <a:endParaRPr/>
          </a:p>
          <a:p>
            <a:pPr marL="0" lvl="0" indent="0" algn="l" rtl="0">
              <a:lnSpc>
                <a:spcPct val="90000"/>
              </a:lnSpc>
              <a:spcBef>
                <a:spcPts val="360"/>
              </a:spcBef>
              <a:spcAft>
                <a:spcPts val="0"/>
              </a:spcAft>
              <a:buNone/>
            </a:pPr>
            <a:r>
              <a:rPr lang="lt-LT" sz="1200">
                <a:solidFill>
                  <a:schemeClr val="dk1"/>
                </a:solidFill>
                <a:latin typeface="Calibri"/>
                <a:ea typeface="Calibri"/>
                <a:cs typeface="Calibri"/>
                <a:sym typeface="Calibri"/>
              </a:rPr>
              <a:t>https://istorijatau.lt/rubrikos/datos/antika-senoves-roma</a:t>
            </a:r>
            <a:endParaRPr/>
          </a:p>
          <a:p>
            <a:pPr marL="0" lvl="0" indent="0" algn="l" rtl="0">
              <a:lnSpc>
                <a:spcPct val="90000"/>
              </a:lnSpc>
              <a:spcBef>
                <a:spcPts val="360"/>
              </a:spcBef>
              <a:spcAft>
                <a:spcPts val="0"/>
              </a:spcAft>
              <a:buNone/>
            </a:pPr>
            <a:r>
              <a:rPr lang="lt-LT" sz="1200">
                <a:solidFill>
                  <a:schemeClr val="dk1"/>
                </a:solidFill>
                <a:latin typeface="Calibri"/>
                <a:ea typeface="Calibri"/>
                <a:cs typeface="Calibri"/>
                <a:sym typeface="Calibri"/>
              </a:rPr>
              <a:t>https://istorijatau.lt/rubrikos/zodynas/diktatura</a:t>
            </a:r>
            <a:endParaRPr/>
          </a:p>
          <a:p>
            <a:pPr marL="0" lvl="0" indent="0" algn="l" rtl="0">
              <a:lnSpc>
                <a:spcPct val="90000"/>
              </a:lnSpc>
              <a:spcBef>
                <a:spcPts val="360"/>
              </a:spcBef>
              <a:spcAft>
                <a:spcPts val="0"/>
              </a:spcAft>
              <a:buNone/>
            </a:pPr>
            <a:r>
              <a:rPr lang="lt-LT" sz="1200">
                <a:latin typeface="Times New Roman"/>
                <a:ea typeface="Times New Roman"/>
                <a:cs typeface="Times New Roman"/>
                <a:sym typeface="Times New Roman"/>
              </a:rPr>
              <a:t> Bakonis E., Janušas J. Lietuva ir pasaulis. Istorijos vadovėlis XI klasei. Kaunas, 2001 m. P. 74.</a:t>
            </a:r>
            <a:endParaRPr sz="1200">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1200"/>
              <a:buFont typeface="Calibri"/>
              <a:buNone/>
            </a:pPr>
            <a:r>
              <a:rPr lang="lt-LT"/>
              <a:t>Kapleris I., Laužikas R., Meištas A., Mickevičius K., Žolynas M. Istorijos vadovėlis Laikas 11 klasė, I dalis. Vilnius, 2014 m. P. 30-31.</a:t>
            </a:r>
            <a:endParaRPr/>
          </a:p>
          <a:p>
            <a:pPr marL="285750" marR="0" lvl="0" indent="-285750" algn="l" rtl="0">
              <a:lnSpc>
                <a:spcPct val="90000"/>
              </a:lnSpc>
              <a:spcBef>
                <a:spcPts val="0"/>
              </a:spcBef>
              <a:spcAft>
                <a:spcPts val="0"/>
              </a:spcAft>
              <a:buClr>
                <a:schemeClr val="dk1"/>
              </a:buClr>
              <a:buSzPts val="1200"/>
              <a:buFont typeface="Times New Roman"/>
              <a:buNone/>
            </a:pPr>
            <a:r>
              <a:rPr lang="lt-LT" sz="1200" b="0" i="0">
                <a:solidFill>
                  <a:schemeClr val="dk1"/>
                </a:solidFill>
                <a:latin typeface="Times New Roman"/>
                <a:ea typeface="Times New Roman"/>
                <a:cs typeface="Times New Roman"/>
                <a:sym typeface="Times New Roman"/>
              </a:rPr>
              <a:t> Emblemas T., Hetlandas O., Libekas I., Stenersenas E., Svėėnas A., Ostadas S. A. Pasaulis I. Pasaulio istorija iki 1850 m. V., 1993. P. 62-67.</a:t>
            </a:r>
            <a:endParaRPr sz="1200" b="0" i="0">
              <a:solidFill>
                <a:schemeClr val="dk1"/>
              </a:solidFill>
              <a:latin typeface="Times New Roman"/>
              <a:ea typeface="Times New Roman"/>
              <a:cs typeface="Times New Roman"/>
              <a:sym typeface="Times New Roman"/>
            </a:endParaRPr>
          </a:p>
          <a:p>
            <a:pPr marL="285750" marR="0" lvl="0" indent="-285750" algn="l" rtl="0">
              <a:lnSpc>
                <a:spcPct val="90000"/>
              </a:lnSpc>
              <a:spcBef>
                <a:spcPts val="0"/>
              </a:spcBef>
              <a:spcAft>
                <a:spcPts val="0"/>
              </a:spcAft>
              <a:buClr>
                <a:schemeClr val="dk1"/>
              </a:buClr>
              <a:buSzPts val="1200"/>
              <a:buFont typeface="Calibri"/>
              <a:buNone/>
            </a:pPr>
            <a:r>
              <a:rPr lang="lt-LT" sz="1200" b="1"/>
              <a:t>Žiūrėti</a:t>
            </a:r>
            <a:r>
              <a:rPr lang="lt-LT" sz="1200"/>
              <a:t> </a:t>
            </a:r>
            <a:r>
              <a:rPr lang="lt-LT" sz="1200" b="1">
                <a:solidFill>
                  <a:schemeClr val="dk1"/>
                </a:solidFill>
                <a:latin typeface="Calibri"/>
                <a:ea typeface="Calibri"/>
                <a:cs typeface="Calibri"/>
                <a:sym typeface="Calibri"/>
              </a:rPr>
              <a:t>papildomą informaciją skaidrei nr. 18 apie Senovės Romą teorinėje dalyje</a:t>
            </a:r>
            <a:endParaRPr sz="1200">
              <a:solidFill>
                <a:schemeClr val="dk1"/>
              </a:solidFill>
              <a:latin typeface="Calibri"/>
              <a:ea typeface="Calibri"/>
              <a:cs typeface="Calibri"/>
              <a:sym typeface="Calibri"/>
            </a:endParaRPr>
          </a:p>
          <a:p>
            <a:pPr marL="0" marR="0" lvl="0" indent="0" algn="l" rtl="0">
              <a:lnSpc>
                <a:spcPct val="90000"/>
              </a:lnSpc>
              <a:spcBef>
                <a:spcPts val="36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lnSpc>
                <a:spcPct val="90000"/>
              </a:lnSpc>
              <a:spcBef>
                <a:spcPts val="360"/>
              </a:spcBef>
              <a:spcAft>
                <a:spcPts val="0"/>
              </a:spcAft>
              <a:buNone/>
            </a:pPr>
            <a:endParaRPr sz="1200" b="0" i="0">
              <a:solidFill>
                <a:schemeClr val="dk1"/>
              </a:solidFill>
              <a:latin typeface="Calibri"/>
              <a:ea typeface="Calibri"/>
              <a:cs typeface="Calibri"/>
              <a:sym typeface="Calibri"/>
            </a:endParaRPr>
          </a:p>
        </p:txBody>
      </p:sp>
      <p:sp>
        <p:nvSpPr>
          <p:cNvPr id="204" name="Google Shape;20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90000"/>
              </a:lnSpc>
              <a:spcBef>
                <a:spcPts val="0"/>
              </a:spcBef>
              <a:spcAft>
                <a:spcPts val="0"/>
              </a:spcAft>
              <a:buClr>
                <a:schemeClr val="dk1"/>
              </a:buClr>
              <a:buSzPts val="1200"/>
              <a:buFont typeface="Calibri"/>
              <a:buNone/>
            </a:pPr>
            <a:r>
              <a:rPr lang="lt-LT" b="1"/>
              <a:t>Oktavianas</a:t>
            </a:r>
            <a:r>
              <a:rPr lang="lt-LT"/>
              <a:t> </a:t>
            </a:r>
            <a:r>
              <a:rPr lang="lt-LT" b="1"/>
              <a:t>Augustas</a:t>
            </a:r>
            <a:r>
              <a:rPr lang="lt-LT"/>
              <a:t> - </a:t>
            </a:r>
            <a:r>
              <a:rPr lang="lt-LT" sz="1200" b="0" i="0">
                <a:solidFill>
                  <a:schemeClr val="dk1"/>
                </a:solidFill>
                <a:latin typeface="Calibri"/>
                <a:ea typeface="Calibri"/>
                <a:cs typeface="Calibri"/>
                <a:sym typeface="Calibri"/>
              </a:rPr>
              <a:t>(63-14 m. pr. Kr.) – 31 m. pr. Kr. laimėjo Akacijaus mūšį ir taip baigė pilietinių karų laikotarpį Romos valstybėje; 30 m. pr. Kr.  prijungė prie Romos Egiptą, nuo tol visą Viduramžio jūros pakrantė priklausė Romos valstybei; 27 m. pr. Kr. sukūrė Romoje naują valdymo formą – principatą, faktiškai tapo imperatoriumi. Jo reformos sustiprino valdžią ir užtikrino taiką valstybėje; </a:t>
            </a:r>
            <a:r>
              <a:rPr lang="lt-LT"/>
              <a:t>senatas</a:t>
            </a:r>
            <a:r>
              <a:rPr lang="lt-LT" sz="1200" b="0" i="0">
                <a:solidFill>
                  <a:schemeClr val="dk1"/>
                </a:solidFill>
                <a:latin typeface="Calibri"/>
                <a:ea typeface="Calibri"/>
                <a:cs typeface="Calibri"/>
                <a:sym typeface="Calibri"/>
              </a:rPr>
              <a:t> jam suteikė Augusto vardą. Jo valdymo laikai – Romos klestėjimo metas, siekė stiprinti romėnų tautiškumą, bandė atkurti senąsias moralines vertybes: atsidavimą valstybės reikalams, kareivišką drausmę. Apie save telkė Romos intelektualus, poetus, menininkus, istorikus. Pasižymėjo kaip talentingas valdovas ir administratorius, besirūpinęs visomis gyvenimo sferomis.</a:t>
            </a:r>
            <a:endParaRPr/>
          </a:p>
          <a:p>
            <a:pPr marL="0" lvl="0" indent="0" algn="l" rtl="0">
              <a:lnSpc>
                <a:spcPct val="90000"/>
              </a:lnSpc>
              <a:spcBef>
                <a:spcPts val="360"/>
              </a:spcBef>
              <a:spcAft>
                <a:spcPts val="0"/>
              </a:spcAft>
              <a:buNone/>
            </a:pPr>
            <a:r>
              <a:rPr lang="lt-LT" sz="1200" b="1" i="0">
                <a:solidFill>
                  <a:schemeClr val="dk1"/>
                </a:solidFill>
                <a:latin typeface="Calibri"/>
                <a:ea typeface="Calibri"/>
                <a:cs typeface="Calibri"/>
                <a:sym typeface="Calibri"/>
              </a:rPr>
              <a:t>Principatas</a:t>
            </a:r>
            <a:r>
              <a:rPr lang="lt-LT" sz="1200" b="0" i="0">
                <a:solidFill>
                  <a:schemeClr val="dk1"/>
                </a:solidFill>
                <a:latin typeface="Calibri"/>
                <a:ea typeface="Calibri"/>
                <a:cs typeface="Calibri"/>
                <a:sym typeface="Calibri"/>
              </a:rPr>
              <a:t> - (lot. princeps – pirmasis), Romos imperijos valdymo sistema, egzistavusi nuo Augusto iki Diokletiano laikų (27 pr. Kr.-284). Oficialiai buvo išlaikytos respublikos laikų valdžios institucijos, realiai princepsas, arba imperatorius, tapo pirmuoju senatoriumi ir piliečiu. Princepso rankose buvo koncentruota ir didelė dalis vykdomosios valdžios: kai kurių provincijų valdymas, vadovavimas kariuomenei, liaudies tribūno, pontifiko, konsulo, cenzoriaus pareigos;</a:t>
            </a:r>
            <a:endParaRPr/>
          </a:p>
          <a:p>
            <a:pPr marL="0" lvl="0" indent="0" algn="l" rtl="0">
              <a:lnSpc>
                <a:spcPct val="90000"/>
              </a:lnSpc>
              <a:spcBef>
                <a:spcPts val="360"/>
              </a:spcBef>
              <a:spcAft>
                <a:spcPts val="0"/>
              </a:spcAft>
              <a:buNone/>
            </a:pPr>
            <a:r>
              <a:rPr lang="lt-LT" sz="1200" b="1" i="0">
                <a:solidFill>
                  <a:schemeClr val="dk1"/>
                </a:solidFill>
                <a:latin typeface="Calibri"/>
                <a:ea typeface="Calibri"/>
                <a:cs typeface="Calibri"/>
                <a:sym typeface="Calibri"/>
              </a:rPr>
              <a:t>Imperija </a:t>
            </a:r>
            <a:r>
              <a:rPr lang="lt-LT" sz="1200" b="0" i="0">
                <a:solidFill>
                  <a:schemeClr val="dk1"/>
                </a:solidFill>
                <a:latin typeface="Calibri"/>
                <a:ea typeface="Calibri"/>
                <a:cs typeface="Calibri"/>
                <a:sym typeface="Calibri"/>
              </a:rPr>
              <a:t>– monarchinė valstybė, į kurią įeina nukariauti kraštai, kolonijos, o valdovas yra imperatorius.</a:t>
            </a:r>
            <a:endParaRPr/>
          </a:p>
          <a:p>
            <a:pPr marL="0" lvl="0" indent="0" algn="l" rtl="0">
              <a:lnSpc>
                <a:spcPct val="90000"/>
              </a:lnSpc>
              <a:spcBef>
                <a:spcPts val="360"/>
              </a:spcBef>
              <a:spcAft>
                <a:spcPts val="0"/>
              </a:spcAft>
              <a:buNone/>
            </a:pPr>
            <a:r>
              <a:rPr lang="lt-LT"/>
              <a:t>https://istorijatau.lt/rubrikos/datos/antika-senoves-roma</a:t>
            </a:r>
            <a:endParaRPr/>
          </a:p>
          <a:p>
            <a:pPr marL="0" lvl="0" indent="0" algn="l" rtl="0">
              <a:lnSpc>
                <a:spcPct val="90000"/>
              </a:lnSpc>
              <a:spcBef>
                <a:spcPts val="360"/>
              </a:spcBef>
              <a:spcAft>
                <a:spcPts val="0"/>
              </a:spcAft>
              <a:buNone/>
            </a:pPr>
            <a:r>
              <a:rPr lang="lt-LT"/>
              <a:t>https://istorijai.lt/konspektai/senoves-romos-konspektas</a:t>
            </a:r>
            <a:endParaRPr/>
          </a:p>
          <a:p>
            <a:pPr marL="0" lvl="0" indent="0" algn="l" rtl="0">
              <a:lnSpc>
                <a:spcPct val="90000"/>
              </a:lnSpc>
              <a:spcBef>
                <a:spcPts val="360"/>
              </a:spcBef>
              <a:spcAft>
                <a:spcPts val="0"/>
              </a:spcAft>
              <a:buNone/>
            </a:pPr>
            <a:r>
              <a:rPr lang="lt-LT"/>
              <a:t>Kapleris I., Laužikas R., Meištas A., Mickevičius K., Žolynas M. Istorijos vadovėlis Laikas 11 klasė, I dalis. Vilnius, 2014 m. P. 32.</a:t>
            </a:r>
            <a:endParaRPr/>
          </a:p>
          <a:p>
            <a:pPr marL="0" marR="0" lvl="0" indent="0" algn="l" rtl="0">
              <a:lnSpc>
                <a:spcPct val="90000"/>
              </a:lnSpc>
              <a:spcBef>
                <a:spcPts val="360"/>
              </a:spcBef>
              <a:spcAft>
                <a:spcPts val="0"/>
              </a:spcAft>
              <a:buClr>
                <a:schemeClr val="dk1"/>
              </a:buClr>
              <a:buSzPts val="1200"/>
              <a:buFont typeface="Calibri"/>
              <a:buNone/>
            </a:pPr>
            <a:r>
              <a:rPr lang="lt-LT" sz="1200" b="1"/>
              <a:t>Žiūrėti</a:t>
            </a:r>
            <a:r>
              <a:rPr lang="lt-LT" sz="1200"/>
              <a:t> </a:t>
            </a:r>
            <a:r>
              <a:rPr lang="lt-LT" sz="1200" b="1">
                <a:solidFill>
                  <a:schemeClr val="dk1"/>
                </a:solidFill>
                <a:latin typeface="Calibri"/>
                <a:ea typeface="Calibri"/>
                <a:cs typeface="Calibri"/>
                <a:sym typeface="Calibri"/>
              </a:rPr>
              <a:t>papildomą informaciją skaidrei nr. 19 apie Senovės Romą teorinėje dalyje</a:t>
            </a:r>
            <a:endParaRPr sz="1200">
              <a:solidFill>
                <a:schemeClr val="dk1"/>
              </a:solidFill>
              <a:latin typeface="Calibri"/>
              <a:ea typeface="Calibri"/>
              <a:cs typeface="Calibri"/>
              <a:sym typeface="Calibri"/>
            </a:endParaRPr>
          </a:p>
          <a:p>
            <a:pPr marL="0" lvl="0" indent="0" algn="l" rtl="0">
              <a:lnSpc>
                <a:spcPct val="90000"/>
              </a:lnSpc>
              <a:spcBef>
                <a:spcPts val="360"/>
              </a:spcBef>
              <a:spcAft>
                <a:spcPts val="0"/>
              </a:spcAft>
              <a:buNone/>
            </a:pPr>
            <a:endParaRPr/>
          </a:p>
        </p:txBody>
      </p:sp>
      <p:sp>
        <p:nvSpPr>
          <p:cNvPr id="213" name="Google Shape;21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lt-LT"/>
              <a:t>Pagal ilgalaikį planą skiriamos 3 pamokos</a:t>
            </a:r>
            <a:endParaRPr/>
          </a:p>
        </p:txBody>
      </p:sp>
      <p:sp>
        <p:nvSpPr>
          <p:cNvPr id="65" name="Google Shape;6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lt-LT" b="1"/>
              <a:t>Dioklecianas</a:t>
            </a:r>
            <a:r>
              <a:rPr lang="lt-LT"/>
              <a:t>  </a:t>
            </a:r>
            <a:r>
              <a:rPr lang="lt-LT" sz="1200" b="0" i="0">
                <a:solidFill>
                  <a:schemeClr val="dk1"/>
                </a:solidFill>
                <a:latin typeface="Calibri"/>
                <a:ea typeface="Calibri"/>
                <a:cs typeface="Calibri"/>
                <a:sym typeface="Calibri"/>
              </a:rPr>
              <a:t>(244-311 m.) – Romos imperatorius; jo reformos sustiprino valstybę ir imperatoriaus valdžią; Romos valstybėje 284 m. įvedė dominatą; persekiojo krikščionis; 293m. Romoje įvedė tetrachiją;</a:t>
            </a:r>
            <a:endParaRPr/>
          </a:p>
          <a:p>
            <a:pPr marL="0" lvl="0" indent="0" algn="l" rtl="0">
              <a:spcBef>
                <a:spcPts val="360"/>
              </a:spcBef>
              <a:spcAft>
                <a:spcPts val="0"/>
              </a:spcAft>
              <a:buNone/>
            </a:pPr>
            <a:r>
              <a:rPr lang="lt-LT" sz="1200" b="1" i="0">
                <a:solidFill>
                  <a:schemeClr val="dk1"/>
                </a:solidFill>
                <a:latin typeface="Calibri"/>
                <a:ea typeface="Calibri"/>
                <a:cs typeface="Calibri"/>
                <a:sym typeface="Calibri"/>
              </a:rPr>
              <a:t>Dominatas</a:t>
            </a:r>
            <a:r>
              <a:rPr lang="lt-LT" sz="1200" b="0" i="0">
                <a:solidFill>
                  <a:schemeClr val="dk1"/>
                </a:solidFill>
                <a:latin typeface="Calibri"/>
                <a:ea typeface="Calibri"/>
                <a:cs typeface="Calibri"/>
                <a:sym typeface="Calibri"/>
              </a:rPr>
              <a:t> - (lot. dominus – valdovas), neribota monarchija Romoje, kurią III a. pab. įvedė Dioklecianas.  Senatas ir kitos politinės institucijos prarado turėtą politinę galią.</a:t>
            </a:r>
            <a:endParaRPr/>
          </a:p>
          <a:p>
            <a:pPr marL="0" lvl="0" indent="0" algn="l" rtl="0">
              <a:spcBef>
                <a:spcPts val="360"/>
              </a:spcBef>
              <a:spcAft>
                <a:spcPts val="0"/>
              </a:spcAft>
              <a:buNone/>
            </a:pPr>
            <a:r>
              <a:rPr lang="lt-LT"/>
              <a:t>https://istorijatau.lt/rubrikos/datos/antika-senoves-roma</a:t>
            </a:r>
            <a:endParaRPr/>
          </a:p>
          <a:p>
            <a:pPr marL="0" marR="0" lvl="0" indent="0" algn="l" rtl="0">
              <a:lnSpc>
                <a:spcPct val="100000"/>
              </a:lnSpc>
              <a:spcBef>
                <a:spcPts val="360"/>
              </a:spcBef>
              <a:spcAft>
                <a:spcPts val="0"/>
              </a:spcAft>
              <a:buClr>
                <a:schemeClr val="dk1"/>
              </a:buClr>
              <a:buSzPts val="1200"/>
              <a:buFont typeface="Calibri"/>
              <a:buNone/>
            </a:pPr>
            <a:r>
              <a:rPr lang="lt-LT"/>
              <a:t>https://istorijai.lt/konspektai/senoves-romos-konspektas</a:t>
            </a:r>
            <a:endParaRPr/>
          </a:p>
          <a:p>
            <a:pPr marL="0" marR="0" lvl="0" indent="0" algn="l" rtl="0">
              <a:lnSpc>
                <a:spcPct val="100000"/>
              </a:lnSpc>
              <a:spcBef>
                <a:spcPts val="360"/>
              </a:spcBef>
              <a:spcAft>
                <a:spcPts val="0"/>
              </a:spcAft>
              <a:buClr>
                <a:schemeClr val="dk1"/>
              </a:buClr>
              <a:buSzPts val="1200"/>
              <a:buFont typeface="Calibri"/>
              <a:buNone/>
            </a:pPr>
            <a:r>
              <a:rPr lang="lt-LT"/>
              <a:t>Kapleris I., Laužikas R., Meištas A., Mickevičius K., Žolynas M. Istorijos vadovėlis Laikas 11 klasė, I dalis. Vilnius, 2014 m. P. 32-33.</a:t>
            </a:r>
            <a:endParaRPr/>
          </a:p>
          <a:p>
            <a:pPr marL="0" marR="0" lvl="0" indent="0" algn="l" rtl="0">
              <a:lnSpc>
                <a:spcPct val="100000"/>
              </a:lnSpc>
              <a:spcBef>
                <a:spcPts val="0"/>
              </a:spcBef>
              <a:spcAft>
                <a:spcPts val="0"/>
              </a:spcAft>
              <a:buClr>
                <a:schemeClr val="dk1"/>
              </a:buClr>
              <a:buSzPts val="1200"/>
              <a:buFont typeface="Calibri"/>
              <a:buNone/>
            </a:pPr>
            <a:r>
              <a:rPr lang="lt-LT"/>
              <a:t>https://www.google.com/url?sa=i&amp;url=https%3A%2F%2Fwww.vle.lt%2Fstraipsnis%2Fdioklecianas%2F&amp;psig=AOvVaw2I5GUGojZeadZNfyqpgnnx&amp;ust=1691676744156000&amp;source=images&amp;cd=vfe&amp;opi=89978449&amp;ved=2ahUKEwjlyMaM4c-AAxUrHRAIHef4D6QQr4kDegQIARA0</a:t>
            </a:r>
            <a:endParaRPr/>
          </a:p>
          <a:p>
            <a:pPr marL="0" marR="0" lvl="0" indent="0" algn="l" rtl="0">
              <a:lnSpc>
                <a:spcPct val="100000"/>
              </a:lnSpc>
              <a:spcBef>
                <a:spcPts val="0"/>
              </a:spcBef>
              <a:spcAft>
                <a:spcPts val="0"/>
              </a:spcAft>
              <a:buClr>
                <a:schemeClr val="dk1"/>
              </a:buClr>
              <a:buSzPts val="1200"/>
              <a:buFont typeface="Calibri"/>
              <a:buNone/>
            </a:pPr>
            <a:r>
              <a:rPr lang="lt-LT" sz="1200" b="1"/>
              <a:t>Žiūrėti</a:t>
            </a:r>
            <a:r>
              <a:rPr lang="lt-LT" sz="1200"/>
              <a:t> </a:t>
            </a:r>
            <a:r>
              <a:rPr lang="lt-LT" sz="1200" b="1">
                <a:solidFill>
                  <a:schemeClr val="dk1"/>
                </a:solidFill>
                <a:latin typeface="Calibri"/>
                <a:ea typeface="Calibri"/>
                <a:cs typeface="Calibri"/>
                <a:sym typeface="Calibri"/>
              </a:rPr>
              <a:t>papildomą informaciją skaidrei nr. 20 apie Senovės Romą teorinėje dalyje</a:t>
            </a:r>
            <a:endParaRPr sz="1200">
              <a:solidFill>
                <a:schemeClr val="dk1"/>
              </a:solidFill>
              <a:latin typeface="Calibri"/>
              <a:ea typeface="Calibri"/>
              <a:cs typeface="Calibri"/>
              <a:sym typeface="Calibri"/>
            </a:endParaRPr>
          </a:p>
          <a:p>
            <a:pPr marL="0" lvl="0" indent="0" algn="l" rtl="0">
              <a:spcBef>
                <a:spcPts val="360"/>
              </a:spcBef>
              <a:spcAft>
                <a:spcPts val="0"/>
              </a:spcAft>
              <a:buNone/>
            </a:pPr>
            <a:endParaRPr/>
          </a:p>
        </p:txBody>
      </p:sp>
      <p:sp>
        <p:nvSpPr>
          <p:cNvPr id="222" name="Google Shape;22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lt-LT" b="1"/>
              <a:t>Antika</a:t>
            </a:r>
            <a:r>
              <a:rPr lang="lt-LT"/>
              <a:t> - </a:t>
            </a:r>
            <a:r>
              <a:rPr lang="lt-LT" sz="1200" b="0" i="0">
                <a:solidFill>
                  <a:schemeClr val="dk1"/>
                </a:solidFill>
                <a:latin typeface="Calibri"/>
                <a:ea typeface="Calibri"/>
                <a:cs typeface="Calibri"/>
                <a:sym typeface="Calibri"/>
              </a:rPr>
              <a:t>graikų ir romėnų senovė. Apie XII a. pr. Kr. į Balkanus atsikėlusios dorėnų gentys per kelis šimtmečius sukūrė įstabią civilizaciją, kurią pratęsė romėnai. Svarbesni antikos istorijos etapai: graikuose – archainė epocha (600-480), klasikinė (480-323), helenistinė arba romėniškoji (nuo 323 iki IV a.); romėnuose – karalių laikotarpis (754-509), Respublikos (510-509-30-27), imperijos (30-27-476).</a:t>
            </a:r>
            <a:endParaRPr/>
          </a:p>
          <a:p>
            <a:pPr marL="0" marR="0" lvl="0" indent="0" algn="l" rtl="0">
              <a:lnSpc>
                <a:spcPct val="100000"/>
              </a:lnSpc>
              <a:spcBef>
                <a:spcPts val="360"/>
              </a:spcBef>
              <a:spcAft>
                <a:spcPts val="0"/>
              </a:spcAft>
              <a:buClr>
                <a:schemeClr val="dk1"/>
              </a:buClr>
              <a:buSzPts val="1200"/>
              <a:buFont typeface="Calibri"/>
              <a:buNone/>
            </a:pPr>
            <a:r>
              <a:rPr lang="lt-LT"/>
              <a:t>https://istorijatau.lt/rubrikos/datos/antika-senoves-graikija</a:t>
            </a:r>
            <a:endParaRPr/>
          </a:p>
          <a:p>
            <a:pPr marL="0" marR="0" lvl="0" indent="0" algn="l" rtl="0">
              <a:lnSpc>
                <a:spcPct val="100000"/>
              </a:lnSpc>
              <a:spcBef>
                <a:spcPts val="360"/>
              </a:spcBef>
              <a:spcAft>
                <a:spcPts val="0"/>
              </a:spcAft>
              <a:buClr>
                <a:schemeClr val="dk1"/>
              </a:buClr>
              <a:buSzPts val="1200"/>
              <a:buFont typeface="Times New Roman"/>
              <a:buNone/>
            </a:pPr>
            <a:r>
              <a:rPr lang="lt-LT" sz="1200">
                <a:latin typeface="Times New Roman"/>
                <a:ea typeface="Times New Roman"/>
                <a:cs typeface="Times New Roman"/>
                <a:sym typeface="Times New Roman"/>
              </a:rPr>
              <a:t>Bakonis E., Janušas J. Lietuva ir pasaulis. Istorijos vadovėlis XI klasei. Kaunas, 2001 m. P. 65-66.</a:t>
            </a:r>
            <a:endParaRPr/>
          </a:p>
          <a:p>
            <a:pPr marL="0" marR="0" lvl="0" indent="0" algn="l" rtl="0">
              <a:lnSpc>
                <a:spcPct val="100000"/>
              </a:lnSpc>
              <a:spcBef>
                <a:spcPts val="0"/>
              </a:spcBef>
              <a:spcAft>
                <a:spcPts val="0"/>
              </a:spcAft>
              <a:buClr>
                <a:schemeClr val="dk1"/>
              </a:buClr>
              <a:buSzPts val="1200"/>
              <a:buFont typeface="Calibri"/>
              <a:buNone/>
            </a:pPr>
            <a:r>
              <a:rPr lang="lt-LT"/>
              <a:t>Kapleris, I., Laužikas R., Meištas A., Mickevičius K., Žolynas M. Istorijos vadovėlis Laikas 11 klasė, I dalis. Vilnius, 2014 m. P. 37.</a:t>
            </a:r>
            <a:endParaRPr/>
          </a:p>
          <a:p>
            <a:pPr marL="0" marR="0" lvl="0" indent="0" algn="l" rtl="0">
              <a:lnSpc>
                <a:spcPct val="100000"/>
              </a:lnSpc>
              <a:spcBef>
                <a:spcPts val="0"/>
              </a:spcBef>
              <a:spcAft>
                <a:spcPts val="0"/>
              </a:spcAft>
              <a:buClr>
                <a:schemeClr val="dk1"/>
              </a:buClr>
              <a:buSzPts val="1200"/>
              <a:buFont typeface="Calibri"/>
              <a:buNone/>
            </a:pPr>
            <a:r>
              <a:rPr lang="lt-LT"/>
              <a:t>https://www.google.com/url?sa=i&amp;url=http%3A%2F%2Faugustinas.net%2Fdidingiausi-antikos-graiku-ir-romenu-griuvesiai-6363&amp;psig=AOvVaw1TexTJLo9eRn0K4eXTlEWJ&amp;ust=1691678277035000&amp;source=images&amp;cd=vfe&amp;opi=89978449&amp;ved=2ahUKEwjEhb7n5s-AAxXlHhAIHbRcBtsQr4kDegUIARDCAQ</a:t>
            </a:r>
            <a:endParaRPr/>
          </a:p>
          <a:p>
            <a:pPr marL="0" marR="0" lvl="0" indent="0" algn="l" rtl="0">
              <a:lnSpc>
                <a:spcPct val="100000"/>
              </a:lnSpc>
              <a:spcBef>
                <a:spcPts val="0"/>
              </a:spcBef>
              <a:spcAft>
                <a:spcPts val="0"/>
              </a:spcAft>
              <a:buClr>
                <a:schemeClr val="dk1"/>
              </a:buClr>
              <a:buSzPts val="1200"/>
              <a:buFont typeface="Calibri"/>
              <a:buNone/>
            </a:pPr>
            <a:r>
              <a:rPr lang="lt-LT" sz="1200" b="1"/>
              <a:t>Žiūrėti</a:t>
            </a:r>
            <a:r>
              <a:rPr lang="lt-LT" sz="1200"/>
              <a:t> </a:t>
            </a:r>
            <a:r>
              <a:rPr lang="lt-LT" sz="1200" b="1">
                <a:solidFill>
                  <a:schemeClr val="dk1"/>
                </a:solidFill>
                <a:latin typeface="Calibri"/>
                <a:ea typeface="Calibri"/>
                <a:cs typeface="Calibri"/>
                <a:sym typeface="Calibri"/>
              </a:rPr>
              <a:t>papildomą informaciją skaidrei nr. 21 apie Senovės Romą teorinėje dalyje</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231" name="Google Shape;231;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9" name="Google Shape;23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None/>
            </a:pPr>
            <a:r>
              <a:rPr lang="lt-LT" sz="1850" b="1"/>
              <a:t>Ugdomos</a:t>
            </a:r>
            <a:r>
              <a:rPr lang="lt-LT" sz="1850"/>
              <a:t> </a:t>
            </a:r>
            <a:r>
              <a:rPr lang="lt-LT" sz="1850" b="1"/>
              <a:t>kompetencijos</a:t>
            </a:r>
            <a:r>
              <a:rPr lang="lt-LT" sz="1850"/>
              <a:t>:</a:t>
            </a:r>
            <a:endParaRPr/>
          </a:p>
          <a:p>
            <a:pPr marL="0" lvl="0" indent="0" algn="l" rtl="0">
              <a:spcBef>
                <a:spcPts val="333"/>
              </a:spcBef>
              <a:spcAft>
                <a:spcPts val="0"/>
              </a:spcAft>
              <a:buNone/>
            </a:pPr>
            <a:r>
              <a:rPr lang="lt-LT" sz="1110" b="1"/>
              <a:t>Pažinimo</a:t>
            </a:r>
            <a:r>
              <a:rPr lang="lt-LT" sz="1110"/>
              <a:t> – pagrindžia istorijos aktualumą dabarčiai; remdamiesi įgytomis žiniomis, istorijos šaltiniais, tekstais ir šiuolaikinėmis medijomis paaiškina, kodėl dabarties reiškinių ir problemų ištakos gali glūdėti praeities įvykiuose ir reiškiniuose; atskiria ir apibūdina šaltiniuose, istorijos tekstuose (istoriografijoje) randamą informaciją; </a:t>
            </a:r>
            <a:r>
              <a:rPr lang="lt-LT" sz="1110" b="1"/>
              <a:t>Pilietiškumo</a:t>
            </a:r>
            <a:r>
              <a:rPr lang="lt-LT" sz="1110"/>
              <a:t> – puoselėja ir reflektuoja visuomenės gyvenime praeityje susiformavusias, o šiandienos gyvenime tokias svarbias vertybes, kaip demokratija, humaniškumas, empatija, bendruomeniškumas, tautiškumas, valstybingumas ir kt.; </a:t>
            </a:r>
            <a:r>
              <a:rPr lang="lt-LT" sz="1110" b="1"/>
              <a:t>Komunikavimo</a:t>
            </a:r>
            <a:r>
              <a:rPr lang="lt-LT" sz="1110"/>
              <a:t> – mokosi atsirinkti patikimą informaciją, ją palyginti ir panaudoti atliekant užduotis; </a:t>
            </a:r>
            <a:r>
              <a:rPr lang="lt-LT" sz="1110" b="1"/>
              <a:t>Kūrybiškumo -  </a:t>
            </a:r>
            <a:r>
              <a:rPr lang="lt-LT" sz="1110"/>
              <a:t>savarankiškai kelia klausimus, kurie padeda įžvelgti ir suprasti nagrinėjamų laikotarpių problemas. Kuria istoriją pasakojantį žemėlapį, jame lokalizuoja įvykius ir reiškinius, aiškina jų eigą, aptaria veiksnius, lėmusius vienokius ar kitokius rezultatus, naudoja vaizdinę ir tekstinę medžiagą pasakojimui iliustruoti, argumentuoti;  </a:t>
            </a:r>
            <a:r>
              <a:rPr lang="lt-LT" sz="1110" b="1"/>
              <a:t>SESG</a:t>
            </a:r>
            <a:r>
              <a:rPr lang="lt-LT" sz="1110"/>
              <a:t> – mokosi pažinti praeities žmogaus gyvenseną, suprasti jo mąstyseną, jauseną, tikėjimą, veikseną, jo vertybių ir idėjų pasaulį; kritiškai vertina istorijos šaltinių, tekstų ar šiuolaikinių medijų patikimumą ir argumentuotai išreiškia savo poziciją istorijos įvykių ar asmenybių vertinimo klausimais; nagrinėja istorinių asmenybių biografijas: jų darbus, pasirinkimus, pasiekimus;  </a:t>
            </a:r>
            <a:r>
              <a:rPr lang="lt-LT" sz="1110" b="1"/>
              <a:t>Skaitmeninė</a:t>
            </a:r>
            <a:r>
              <a:rPr lang="lt-LT" sz="1110"/>
              <a:t> – naudojasi skaitmeniniu turiniu tekstų kūrimui; atsakingai, saugiai ir etiškai veikia skaitmeninėje erdvėje tiek rinkdamas informaciją, tiek ja dalindamasis su kitais, tiek bendraudamas ir bendradarbiaudamas</a:t>
            </a:r>
            <a:endParaRPr/>
          </a:p>
          <a:p>
            <a:pPr marL="0" lvl="0" indent="0" algn="l" rtl="0">
              <a:spcBef>
                <a:spcPts val="333"/>
              </a:spcBef>
              <a:spcAft>
                <a:spcPts val="0"/>
              </a:spcAft>
              <a:buNone/>
            </a:pPr>
            <a:endParaRPr sz="1110"/>
          </a:p>
        </p:txBody>
      </p:sp>
      <p:sp>
        <p:nvSpPr>
          <p:cNvPr id="72" name="Google Shape;7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lt-LT" sz="1000" b="1">
                <a:solidFill>
                  <a:srgbClr val="FF0000"/>
                </a:solidFill>
                <a:latin typeface="Cambria"/>
                <a:ea typeface="Cambria"/>
                <a:cs typeface="Cambria"/>
                <a:sym typeface="Cambria"/>
              </a:rPr>
              <a:t>Užduotis. </a:t>
            </a:r>
            <a:r>
              <a:rPr lang="lt-LT" sz="1000">
                <a:latin typeface="Cambria"/>
                <a:ea typeface="Cambria"/>
                <a:cs typeface="Cambria"/>
                <a:sym typeface="Cambria"/>
              </a:rPr>
              <a:t>Naudodamiesi turimomis žiniomis ir prieinamais informacijos šaltiniais, paaiškinkite sąvoką „civilizacija” ir nurodykite Senovės Rytų civilizacijų pirmuosius požymius.</a:t>
            </a:r>
            <a:endParaRPr/>
          </a:p>
          <a:p>
            <a:pPr marL="0" marR="0" lvl="0" indent="0" algn="l" rtl="0">
              <a:lnSpc>
                <a:spcPct val="100000"/>
              </a:lnSpc>
              <a:spcBef>
                <a:spcPts val="360"/>
              </a:spcBef>
              <a:spcAft>
                <a:spcPts val="0"/>
              </a:spcAft>
              <a:buClr>
                <a:schemeClr val="dk1"/>
              </a:buClr>
              <a:buSzPts val="1200"/>
              <a:buFont typeface="Calibri"/>
              <a:buNone/>
            </a:pPr>
            <a:r>
              <a:rPr lang="lt-LT" sz="1200" u="sng">
                <a:solidFill>
                  <a:schemeClr val="hlink"/>
                </a:solidFill>
                <a:hlinkClick r:id="rId3"/>
              </a:rPr>
              <a:t>https://istorijatau.lt/index.php?option=com_content&amp;view=article&amp;id=173&amp;catid=149&amp;Itemid=446</a:t>
            </a:r>
            <a:endParaRPr sz="1200"/>
          </a:p>
          <a:p>
            <a:pPr marL="0" marR="0" lvl="0" indent="0" algn="l" rtl="0">
              <a:lnSpc>
                <a:spcPct val="100000"/>
              </a:lnSpc>
              <a:spcBef>
                <a:spcPts val="360"/>
              </a:spcBef>
              <a:spcAft>
                <a:spcPts val="0"/>
              </a:spcAft>
              <a:buClr>
                <a:schemeClr val="dk1"/>
              </a:buClr>
              <a:buSzPts val="1200"/>
              <a:buFont typeface="Calibri"/>
              <a:buNone/>
            </a:pPr>
            <a:r>
              <a:rPr lang="lt-LT" sz="1200" b="1"/>
              <a:t>Žiūrėti</a:t>
            </a:r>
            <a:r>
              <a:rPr lang="lt-LT" sz="1200"/>
              <a:t> </a:t>
            </a:r>
            <a:r>
              <a:rPr lang="lt-LT" sz="1200" b="1">
                <a:solidFill>
                  <a:schemeClr val="dk1"/>
                </a:solidFill>
                <a:latin typeface="Calibri"/>
                <a:ea typeface="Calibri"/>
                <a:cs typeface="Calibri"/>
                <a:sym typeface="Calibri"/>
              </a:rPr>
              <a:t>papildomą informaciją skaidrei nr. 4 apie Senovės Rytų civilizacijas teorinėje dalyje</a:t>
            </a:r>
            <a:endParaRPr sz="1200">
              <a:solidFill>
                <a:schemeClr val="dk1"/>
              </a:solidFill>
              <a:latin typeface="Calibri"/>
              <a:ea typeface="Calibri"/>
              <a:cs typeface="Calibri"/>
              <a:sym typeface="Calibri"/>
            </a:endParaRPr>
          </a:p>
          <a:p>
            <a:pPr marL="0" lvl="0" indent="0" algn="l" rtl="0">
              <a:spcBef>
                <a:spcPts val="360"/>
              </a:spcBef>
              <a:spcAft>
                <a:spcPts val="0"/>
              </a:spcAft>
              <a:buNone/>
            </a:pPr>
            <a:endParaRPr>
              <a:latin typeface="Cambria"/>
              <a:ea typeface="Cambria"/>
              <a:cs typeface="Cambria"/>
              <a:sym typeface="Cambria"/>
            </a:endParaRPr>
          </a:p>
        </p:txBody>
      </p:sp>
      <p:sp>
        <p:nvSpPr>
          <p:cNvPr id="79" name="Google Shape;7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lt-LT" sz="1200" b="1">
                <a:solidFill>
                  <a:schemeClr val="dk1"/>
                </a:solidFill>
                <a:latin typeface="Calibri"/>
                <a:ea typeface="Calibri"/>
                <a:cs typeface="Calibri"/>
                <a:sym typeface="Calibri"/>
              </a:rPr>
              <a:t>Mesopotamija</a:t>
            </a:r>
            <a:r>
              <a:rPr lang="lt-LT" sz="1200">
                <a:solidFill>
                  <a:schemeClr val="dk1"/>
                </a:solidFill>
                <a:latin typeface="Calibri"/>
                <a:ea typeface="Calibri"/>
                <a:cs typeface="Calibri"/>
                <a:sym typeface="Calibri"/>
              </a:rPr>
              <a:t> </a:t>
            </a:r>
            <a:r>
              <a:rPr lang="lt-LT">
                <a:latin typeface="Times New Roman"/>
                <a:ea typeface="Times New Roman"/>
                <a:cs typeface="Times New Roman"/>
                <a:sym typeface="Times New Roman"/>
              </a:rPr>
              <a:t>– </a:t>
            </a:r>
            <a:r>
              <a:rPr lang="lt-LT" sz="1200">
                <a:solidFill>
                  <a:schemeClr val="dk1"/>
                </a:solidFill>
                <a:latin typeface="Calibri"/>
                <a:ea typeface="Calibri"/>
                <a:cs typeface="Calibri"/>
                <a:sym typeface="Calibri"/>
              </a:rPr>
              <a:t>istorinė sritis Azijoje tarp Tigro ir Eufrato upių, vienas seniausių civilizacijos centrų;</a:t>
            </a:r>
            <a:endParaRPr/>
          </a:p>
          <a:p>
            <a:pPr marL="0" marR="0" lvl="0" indent="0" algn="l" rtl="0">
              <a:lnSpc>
                <a:spcPct val="100000"/>
              </a:lnSpc>
              <a:spcBef>
                <a:spcPts val="0"/>
              </a:spcBef>
              <a:spcAft>
                <a:spcPts val="0"/>
              </a:spcAft>
              <a:buClr>
                <a:schemeClr val="dk1"/>
              </a:buClr>
              <a:buSzPts val="1200"/>
              <a:buFont typeface="Times New Roman"/>
              <a:buNone/>
            </a:pPr>
            <a:r>
              <a:rPr lang="lt-LT" sz="1200" b="1">
                <a:latin typeface="Times New Roman"/>
                <a:ea typeface="Times New Roman"/>
                <a:cs typeface="Times New Roman"/>
                <a:sym typeface="Times New Roman"/>
              </a:rPr>
              <a:t>Despotija</a:t>
            </a:r>
            <a:r>
              <a:rPr lang="lt-LT" sz="1200">
                <a:latin typeface="Times New Roman"/>
                <a:ea typeface="Times New Roman"/>
                <a:cs typeface="Times New Roman"/>
                <a:sym typeface="Times New Roman"/>
              </a:rPr>
              <a:t> </a:t>
            </a:r>
            <a:r>
              <a:rPr lang="lt-LT">
                <a:latin typeface="Times New Roman"/>
                <a:ea typeface="Times New Roman"/>
                <a:cs typeface="Times New Roman"/>
                <a:sym typeface="Times New Roman"/>
              </a:rPr>
              <a:t>– </a:t>
            </a:r>
            <a:r>
              <a:rPr lang="lt-LT" sz="1200" b="0" i="0">
                <a:solidFill>
                  <a:schemeClr val="dk1"/>
                </a:solidFill>
                <a:latin typeface="Calibri"/>
                <a:ea typeface="Calibri"/>
                <a:cs typeface="Calibri"/>
                <a:sym typeface="Calibri"/>
              </a:rPr>
              <a:t>vienvaldystės forma: visa valdžia priklauso vienam asmeniui ir remiasi teroru</a:t>
            </a:r>
            <a:endParaRPr/>
          </a:p>
          <a:p>
            <a:pPr marL="0" marR="0" lvl="0" indent="0" algn="l" rtl="0">
              <a:lnSpc>
                <a:spcPct val="100000"/>
              </a:lnSpc>
              <a:spcBef>
                <a:spcPts val="360"/>
              </a:spcBef>
              <a:spcAft>
                <a:spcPts val="0"/>
              </a:spcAft>
              <a:buClr>
                <a:schemeClr val="dk1"/>
              </a:buClr>
              <a:buSzPts val="1200"/>
              <a:buFont typeface="Times New Roman"/>
              <a:buNone/>
            </a:pPr>
            <a:r>
              <a:rPr lang="lt-LT" sz="1200" u="sng">
                <a:solidFill>
                  <a:schemeClr val="hlink"/>
                </a:solidFill>
                <a:latin typeface="Times New Roman"/>
                <a:ea typeface="Times New Roman"/>
                <a:cs typeface="Times New Roman"/>
                <a:sym typeface="Times New Roman"/>
                <a:hlinkClick r:id="rId3"/>
              </a:rPr>
              <a:t>https://www.google.com/url?sa=i&amp;url=https%3A%2F%2Fnationalgeographic.rs%2Ftag11515%2FMesopotamija%2F1&amp;psig=AOvVaw0KOuqUjcBYcxikoYTso02t&amp;ust=1691578611411000&amp;source=images&amp;cd=vfe&amp;opi=89978449&amp;ved=2ahUKEwijkJvD88yAAxViIBAIHZJEAF4Qr4kDegQIARBk</a:t>
            </a:r>
            <a:endParaRPr sz="1200">
              <a:latin typeface="Times New Roman"/>
              <a:ea typeface="Times New Roman"/>
              <a:cs typeface="Times New Roman"/>
              <a:sym typeface="Times New Roman"/>
            </a:endParaRPr>
          </a:p>
          <a:p>
            <a:pPr marL="0" marR="0" lvl="0" indent="0" algn="l" rtl="0">
              <a:lnSpc>
                <a:spcPct val="100000"/>
              </a:lnSpc>
              <a:spcBef>
                <a:spcPts val="360"/>
              </a:spcBef>
              <a:spcAft>
                <a:spcPts val="0"/>
              </a:spcAft>
              <a:buClr>
                <a:schemeClr val="dk1"/>
              </a:buClr>
              <a:buSzPts val="1200"/>
              <a:buFont typeface="Calibri"/>
              <a:buNone/>
            </a:pPr>
            <a:r>
              <a:rPr lang="lt-LT" sz="1200" b="1"/>
              <a:t>Žiūrėti</a:t>
            </a:r>
            <a:r>
              <a:rPr lang="lt-LT" sz="1200"/>
              <a:t> </a:t>
            </a:r>
            <a:r>
              <a:rPr lang="lt-LT" sz="1200" b="1">
                <a:solidFill>
                  <a:schemeClr val="dk1"/>
                </a:solidFill>
                <a:latin typeface="Calibri"/>
                <a:ea typeface="Calibri"/>
                <a:cs typeface="Calibri"/>
                <a:sym typeface="Calibri"/>
              </a:rPr>
              <a:t>papildomą informaciją skaidrei nr. 5 apie Senovės Rytų civilizacijas teorinėje dalyje</a:t>
            </a:r>
            <a:endParaRPr sz="1200">
              <a:solidFill>
                <a:schemeClr val="dk1"/>
              </a:solidFill>
              <a:latin typeface="Calibri"/>
              <a:ea typeface="Calibri"/>
              <a:cs typeface="Calibri"/>
              <a:sym typeface="Calibri"/>
            </a:endParaRPr>
          </a:p>
          <a:p>
            <a:pPr marL="0" lvl="0" indent="0" algn="l" rtl="0">
              <a:spcBef>
                <a:spcPts val="360"/>
              </a:spcBef>
              <a:spcAft>
                <a:spcPts val="0"/>
              </a:spcAft>
              <a:buNone/>
            </a:pPr>
            <a:endParaRPr/>
          </a:p>
        </p:txBody>
      </p:sp>
      <p:sp>
        <p:nvSpPr>
          <p:cNvPr id="87" name="Google Shape;8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lt-LT" b="1"/>
              <a:t>Hamurabis</a:t>
            </a:r>
            <a:r>
              <a:rPr lang="lt-LT"/>
              <a:t> - </a:t>
            </a:r>
            <a:r>
              <a:rPr lang="lt-LT" sz="1200" b="0" i="0">
                <a:solidFill>
                  <a:schemeClr val="dk1"/>
                </a:solidFill>
                <a:latin typeface="Calibri"/>
                <a:ea typeface="Calibri"/>
                <a:cs typeface="Calibri"/>
                <a:sym typeface="Calibri"/>
              </a:rPr>
              <a:t>(?1728-?1686 pr. Kr.), Babilonijos karalystės valdovas – Babilonijos įstatymų kodekso autorius.</a:t>
            </a:r>
            <a:endParaRPr/>
          </a:p>
          <a:p>
            <a:pPr marL="0" lvl="0" indent="0" algn="l" rtl="0">
              <a:spcBef>
                <a:spcPts val="360"/>
              </a:spcBef>
              <a:spcAft>
                <a:spcPts val="0"/>
              </a:spcAft>
              <a:buNone/>
            </a:pPr>
            <a:r>
              <a:rPr lang="lt-LT" sz="1200" b="0" i="0">
                <a:solidFill>
                  <a:schemeClr val="dk1"/>
                </a:solidFill>
                <a:latin typeface="Calibri"/>
                <a:ea typeface="Calibri"/>
                <a:cs typeface="Calibri"/>
                <a:sym typeface="Calibri"/>
              </a:rPr>
              <a:t>https://istorijatau.lt/index.php?option=com_content&amp;view=article&amp;id=173&amp;catid=149&amp;Itemid=446</a:t>
            </a:r>
            <a:endParaRPr/>
          </a:p>
          <a:p>
            <a:pPr marL="0" lvl="0" indent="0" algn="l" rtl="0">
              <a:spcBef>
                <a:spcPts val="360"/>
              </a:spcBef>
              <a:spcAft>
                <a:spcPts val="0"/>
              </a:spcAft>
              <a:buNone/>
            </a:pPr>
            <a:r>
              <a:rPr lang="lt-LT" b="1"/>
              <a:t>Nabuchodonosaras</a:t>
            </a:r>
            <a:r>
              <a:rPr lang="lt-LT"/>
              <a:t> </a:t>
            </a:r>
            <a:r>
              <a:rPr lang="lt-LT" b="1"/>
              <a:t>II</a:t>
            </a:r>
            <a:r>
              <a:rPr lang="lt-LT"/>
              <a:t> – (605–562 pr. Kr.) Babilonijos karalius.</a:t>
            </a:r>
            <a:endParaRPr/>
          </a:p>
          <a:p>
            <a:pPr marL="0" marR="0" lvl="0" indent="0" algn="l" rtl="0">
              <a:lnSpc>
                <a:spcPct val="100000"/>
              </a:lnSpc>
              <a:spcBef>
                <a:spcPts val="360"/>
              </a:spcBef>
              <a:spcAft>
                <a:spcPts val="0"/>
              </a:spcAft>
              <a:buClr>
                <a:schemeClr val="dk1"/>
              </a:buClr>
              <a:buSzPts val="1200"/>
              <a:buFont typeface="Calibri"/>
              <a:buNone/>
            </a:pPr>
            <a:r>
              <a:rPr lang="lt-LT"/>
              <a:t>https://lietuvai.lt/wiki/Nabuchodonosaras_II</a:t>
            </a:r>
            <a:endParaRPr/>
          </a:p>
          <a:p>
            <a:pPr marL="0" marR="0" lvl="0" indent="0" algn="l" rtl="0">
              <a:lnSpc>
                <a:spcPct val="100000"/>
              </a:lnSpc>
              <a:spcBef>
                <a:spcPts val="0"/>
              </a:spcBef>
              <a:spcAft>
                <a:spcPts val="0"/>
              </a:spcAft>
              <a:buClr>
                <a:schemeClr val="dk1"/>
              </a:buClr>
              <a:buSzPts val="1200"/>
              <a:buFont typeface="Calibri"/>
              <a:buNone/>
            </a:pPr>
            <a:r>
              <a:rPr lang="lt-LT" sz="1200" b="1"/>
              <a:t>Žiūrėti</a:t>
            </a:r>
            <a:r>
              <a:rPr lang="lt-LT" sz="1200"/>
              <a:t> </a:t>
            </a:r>
            <a:r>
              <a:rPr lang="lt-LT" sz="1200" b="1">
                <a:solidFill>
                  <a:schemeClr val="dk1"/>
                </a:solidFill>
                <a:latin typeface="Calibri"/>
                <a:ea typeface="Calibri"/>
                <a:cs typeface="Calibri"/>
                <a:sym typeface="Calibri"/>
              </a:rPr>
              <a:t>papildomą informaciją skaidrei nr. 6 apie Senovės Rytų civilizacijas teorinėje dalyje</a:t>
            </a:r>
            <a:endParaRPr sz="1200">
              <a:solidFill>
                <a:schemeClr val="dk1"/>
              </a:solidFill>
              <a:latin typeface="Calibri"/>
              <a:ea typeface="Calibri"/>
              <a:cs typeface="Calibri"/>
              <a:sym typeface="Calibri"/>
            </a:endParaRPr>
          </a:p>
        </p:txBody>
      </p:sp>
      <p:sp>
        <p:nvSpPr>
          <p:cNvPr id="96" name="Google Shape;9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lt-LT" sz="1200" b="1" i="0">
                <a:solidFill>
                  <a:schemeClr val="dk1"/>
                </a:solidFill>
                <a:latin typeface="Calibri"/>
                <a:ea typeface="Calibri"/>
                <a:cs typeface="Calibri"/>
                <a:sym typeface="Calibri"/>
              </a:rPr>
              <a:t>Faraonas</a:t>
            </a:r>
            <a:r>
              <a:rPr lang="lt-LT" sz="1200" b="0" i="0">
                <a:solidFill>
                  <a:schemeClr val="dk1"/>
                </a:solidFill>
                <a:latin typeface="Calibri"/>
                <a:ea typeface="Calibri"/>
                <a:cs typeface="Calibri"/>
                <a:sym typeface="Calibri"/>
              </a:rPr>
              <a:t>  </a:t>
            </a:r>
            <a:r>
              <a:rPr lang="lt-LT" sz="1200">
                <a:latin typeface="Times New Roman"/>
                <a:ea typeface="Times New Roman"/>
                <a:cs typeface="Times New Roman"/>
                <a:sym typeface="Times New Roman"/>
              </a:rPr>
              <a:t>– </a:t>
            </a:r>
            <a:r>
              <a:rPr lang="lt-LT" sz="1200" b="0" i="0">
                <a:solidFill>
                  <a:schemeClr val="dk1"/>
                </a:solidFill>
                <a:latin typeface="Calibri"/>
                <a:ea typeface="Calibri"/>
                <a:cs typeface="Calibri"/>
                <a:sym typeface="Calibri"/>
              </a:rPr>
              <a:t>senovės Egipto valdovas.</a:t>
            </a:r>
            <a:endParaRPr/>
          </a:p>
          <a:p>
            <a:pPr marL="0" lvl="0" indent="0" algn="l" rtl="0">
              <a:spcBef>
                <a:spcPts val="360"/>
              </a:spcBef>
              <a:spcAft>
                <a:spcPts val="0"/>
              </a:spcAft>
              <a:buNone/>
            </a:pPr>
            <a:r>
              <a:rPr lang="lt-LT" sz="1200">
                <a:solidFill>
                  <a:schemeClr val="dk1"/>
                </a:solidFill>
                <a:latin typeface="Calibri"/>
                <a:ea typeface="Calibri"/>
                <a:cs typeface="Calibri"/>
                <a:sym typeface="Calibri"/>
              </a:rPr>
              <a:t>https://istorijatau.lt/index.php?option=com_content&amp;view=article&amp;id=173&amp;catid=149&amp;Itemid=446</a:t>
            </a:r>
            <a:endParaRPr/>
          </a:p>
          <a:p>
            <a:pPr marL="0" marR="0" lvl="0" indent="0" algn="l" rtl="0">
              <a:lnSpc>
                <a:spcPct val="100000"/>
              </a:lnSpc>
              <a:spcBef>
                <a:spcPts val="360"/>
              </a:spcBef>
              <a:spcAft>
                <a:spcPts val="0"/>
              </a:spcAft>
              <a:buClr>
                <a:schemeClr val="dk1"/>
              </a:buClr>
              <a:buSzPts val="1200"/>
              <a:buFont typeface="Times New Roman"/>
              <a:buNone/>
            </a:pPr>
            <a:r>
              <a:rPr lang="lt-LT" sz="1200" u="sng">
                <a:solidFill>
                  <a:schemeClr val="hlink"/>
                </a:solidFill>
                <a:latin typeface="Times New Roman"/>
                <a:ea typeface="Times New Roman"/>
                <a:cs typeface="Times New Roman"/>
                <a:sym typeface="Times New Roman"/>
                <a:hlinkClick r:id="rId3"/>
              </a:rPr>
              <a:t>http://www.culturelive09.lt/senoves-egiptas/</a:t>
            </a:r>
            <a:endParaRPr sz="1200">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200"/>
              <a:buFont typeface="Calibri"/>
              <a:buNone/>
            </a:pPr>
            <a:r>
              <a:rPr lang="lt-LT" sz="1200" b="1"/>
              <a:t>Žiūrėti</a:t>
            </a:r>
            <a:r>
              <a:rPr lang="lt-LT" sz="1200"/>
              <a:t> </a:t>
            </a:r>
            <a:r>
              <a:rPr lang="lt-LT" sz="1200" b="1">
                <a:solidFill>
                  <a:schemeClr val="dk1"/>
                </a:solidFill>
                <a:latin typeface="Calibri"/>
                <a:ea typeface="Calibri"/>
                <a:cs typeface="Calibri"/>
                <a:sym typeface="Calibri"/>
              </a:rPr>
              <a:t>papildomą informaciją skaidrei nr. 7 apie Senovės Rytų civilizacijas teorinėje dalyje</a:t>
            </a:r>
            <a:endParaRPr sz="1200">
              <a:solidFill>
                <a:schemeClr val="dk1"/>
              </a:solidFill>
              <a:latin typeface="Calibri"/>
              <a:ea typeface="Calibri"/>
              <a:cs typeface="Calibri"/>
              <a:sym typeface="Calibri"/>
            </a:endParaRPr>
          </a:p>
          <a:p>
            <a:pPr marL="0" lvl="0" indent="0" algn="l" rtl="0">
              <a:spcBef>
                <a:spcPts val="360"/>
              </a:spcBef>
              <a:spcAft>
                <a:spcPts val="0"/>
              </a:spcAft>
              <a:buNone/>
            </a:pPr>
            <a:endParaRPr/>
          </a:p>
        </p:txBody>
      </p:sp>
      <p:sp>
        <p:nvSpPr>
          <p:cNvPr id="105" name="Google Shape;10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lt-LT" b="1"/>
              <a:t>Viziris</a:t>
            </a:r>
            <a:r>
              <a:rPr lang="lt-LT"/>
              <a:t> - </a:t>
            </a:r>
            <a:r>
              <a:rPr lang="lt-LT" sz="1200">
                <a:solidFill>
                  <a:schemeClr val="dk1"/>
                </a:solidFill>
                <a:latin typeface="Calibri"/>
                <a:ea typeface="Calibri"/>
                <a:cs typeface="Calibri"/>
                <a:sym typeface="Calibri"/>
              </a:rPr>
              <a:t>musulmonų šalių aukščiausių pareigūnų titulas. Svarbiausias pareigūnas po karaliaus </a:t>
            </a:r>
            <a:r>
              <a:rPr lang="lt-LT" sz="1200" b="1">
                <a:solidFill>
                  <a:schemeClr val="dk1"/>
                </a:solidFill>
                <a:latin typeface="Calibri"/>
                <a:ea typeface="Calibri"/>
                <a:cs typeface="Calibri"/>
                <a:sym typeface="Calibri"/>
              </a:rPr>
              <a:t>senovės</a:t>
            </a:r>
            <a:r>
              <a:rPr lang="lt-LT" sz="1200">
                <a:solidFill>
                  <a:schemeClr val="dk1"/>
                </a:solidFill>
                <a:latin typeface="Calibri"/>
                <a:ea typeface="Calibri"/>
                <a:cs typeface="Calibri"/>
                <a:sym typeface="Calibri"/>
              </a:rPr>
              <a:t> Egipte.</a:t>
            </a:r>
            <a:endParaRPr/>
          </a:p>
          <a:p>
            <a:pPr marL="0" lvl="0" indent="0" algn="l" rtl="0">
              <a:spcBef>
                <a:spcPts val="360"/>
              </a:spcBef>
              <a:spcAft>
                <a:spcPts val="0"/>
              </a:spcAft>
              <a:buNone/>
            </a:pPr>
            <a:r>
              <a:rPr lang="lt-LT" sz="1200">
                <a:solidFill>
                  <a:schemeClr val="dk1"/>
                </a:solidFill>
                <a:latin typeface="Calibri"/>
                <a:ea typeface="Calibri"/>
                <a:cs typeface="Calibri"/>
                <a:sym typeface="Calibri"/>
              </a:rPr>
              <a:t>https://istorijatau.lt/rubrikos/zodynas/viziris</a:t>
            </a:r>
            <a:endParaRPr/>
          </a:p>
          <a:p>
            <a:pPr marL="0" lvl="0" indent="0" algn="l" rtl="0">
              <a:spcBef>
                <a:spcPts val="360"/>
              </a:spcBef>
              <a:spcAft>
                <a:spcPts val="0"/>
              </a:spcAft>
              <a:buNone/>
            </a:pPr>
            <a:r>
              <a:rPr lang="lt-LT" sz="1200">
                <a:solidFill>
                  <a:schemeClr val="dk1"/>
                </a:solidFill>
                <a:latin typeface="Calibri"/>
                <a:ea typeface="Calibri"/>
                <a:cs typeface="Calibri"/>
                <a:sym typeface="Calibri"/>
              </a:rPr>
              <a:t>Aldred C. Egiptiečiai. Vilnius, 2001. P. 184-189, 196-197.</a:t>
            </a:r>
            <a:endParaRPr/>
          </a:p>
          <a:p>
            <a:pPr marL="0" marR="0" lvl="0" indent="0" algn="l" rtl="0">
              <a:lnSpc>
                <a:spcPct val="100000"/>
              </a:lnSpc>
              <a:spcBef>
                <a:spcPts val="0"/>
              </a:spcBef>
              <a:spcAft>
                <a:spcPts val="0"/>
              </a:spcAft>
              <a:buClr>
                <a:schemeClr val="dk1"/>
              </a:buClr>
              <a:buSzPts val="1200"/>
              <a:buFont typeface="Times New Roman"/>
              <a:buNone/>
            </a:pPr>
            <a:r>
              <a:rPr lang="lt-LT" sz="1200" u="sng">
                <a:solidFill>
                  <a:schemeClr val="hlink"/>
                </a:solidFill>
                <a:latin typeface="Times New Roman"/>
                <a:ea typeface="Times New Roman"/>
                <a:cs typeface="Times New Roman"/>
                <a:sym typeface="Times New Roman"/>
                <a:hlinkClick r:id="rId3"/>
              </a:rPr>
              <a:t>https://www.google.com/url?sa=i&amp;url=https%3A%2F%2Fwww.lrytas.lt%2Fzyme%2Ffaraonas&amp;psig=AOvVaw0En4ah9Q1cO8ClMVE2l0wo&amp;ust=1691584293974000&amp;source=images&amp;cd=vfe&amp;opi=89978449&amp;ved=0CNQBEK-JA2oXChMIgLqw14jNgAMVAAAAAB0AAAAAEAM</a:t>
            </a:r>
            <a:endParaRPr sz="1200">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200"/>
              <a:buFont typeface="Calibri"/>
              <a:buNone/>
            </a:pPr>
            <a:r>
              <a:rPr lang="lt-LT" sz="1200" b="1"/>
              <a:t>Žiūrėti</a:t>
            </a:r>
            <a:r>
              <a:rPr lang="lt-LT" sz="1200"/>
              <a:t> </a:t>
            </a:r>
            <a:r>
              <a:rPr lang="lt-LT" sz="1200" b="1">
                <a:solidFill>
                  <a:schemeClr val="dk1"/>
                </a:solidFill>
                <a:latin typeface="Calibri"/>
                <a:ea typeface="Calibri"/>
                <a:cs typeface="Calibri"/>
                <a:sym typeface="Calibri"/>
              </a:rPr>
              <a:t>papildomą informaciją skaidrei nr. 8 apie Senovės Rytų civilizacijas teorinėje dalyje</a:t>
            </a:r>
            <a:endParaRPr sz="1200">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spcBef>
                <a:spcPts val="360"/>
              </a:spcBef>
              <a:spcAft>
                <a:spcPts val="0"/>
              </a:spcAft>
              <a:buNone/>
            </a:pPr>
            <a:endParaRPr/>
          </a:p>
        </p:txBody>
      </p:sp>
      <p:sp>
        <p:nvSpPr>
          <p:cNvPr id="114" name="Google Shape;11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lt-LT" sz="1000" b="1">
                <a:solidFill>
                  <a:schemeClr val="dk1"/>
                </a:solidFill>
                <a:latin typeface="Calibri"/>
                <a:ea typeface="Calibri"/>
                <a:cs typeface="Calibri"/>
                <a:sym typeface="Calibri"/>
              </a:rPr>
              <a:t>Darijus</a:t>
            </a:r>
            <a:r>
              <a:rPr lang="lt-LT" sz="1000">
                <a:solidFill>
                  <a:schemeClr val="dk1"/>
                </a:solidFill>
                <a:latin typeface="Calibri"/>
                <a:ea typeface="Calibri"/>
                <a:cs typeface="Calibri"/>
                <a:sym typeface="Calibri"/>
              </a:rPr>
              <a:t> </a:t>
            </a:r>
            <a:r>
              <a:rPr lang="lt-LT" sz="1000" b="1">
                <a:solidFill>
                  <a:schemeClr val="dk1"/>
                </a:solidFill>
                <a:latin typeface="Calibri"/>
                <a:ea typeface="Calibri"/>
                <a:cs typeface="Calibri"/>
                <a:sym typeface="Calibri"/>
              </a:rPr>
              <a:t>I</a:t>
            </a:r>
            <a:r>
              <a:rPr lang="lt-LT" sz="1000">
                <a:solidFill>
                  <a:schemeClr val="dk1"/>
                </a:solidFill>
                <a:latin typeface="Calibri"/>
                <a:ea typeface="Calibri"/>
                <a:cs typeface="Calibri"/>
                <a:sym typeface="Calibri"/>
              </a:rPr>
              <a:t> – (522 - 486 m. per. Kr.) – Persijos karalius;</a:t>
            </a:r>
            <a:endParaRPr/>
          </a:p>
          <a:p>
            <a:pPr marL="0" lvl="0" indent="0" algn="l" rtl="0">
              <a:spcBef>
                <a:spcPts val="300"/>
              </a:spcBef>
              <a:spcAft>
                <a:spcPts val="0"/>
              </a:spcAft>
              <a:buNone/>
            </a:pPr>
            <a:r>
              <a:rPr lang="lt-LT" sz="1000" b="1">
                <a:solidFill>
                  <a:schemeClr val="dk1"/>
                </a:solidFill>
                <a:latin typeface="Calibri"/>
                <a:ea typeface="Calibri"/>
                <a:cs typeface="Calibri"/>
                <a:sym typeface="Calibri"/>
              </a:rPr>
              <a:t>Satrapas</a:t>
            </a:r>
            <a:r>
              <a:rPr lang="lt-LT" sz="1000">
                <a:solidFill>
                  <a:schemeClr val="dk1"/>
                </a:solidFill>
                <a:latin typeface="Calibri"/>
                <a:ea typeface="Calibri"/>
                <a:cs typeface="Calibri"/>
                <a:sym typeface="Calibri"/>
              </a:rPr>
              <a:t> – karinės administracinės Persijos valstybės apygardos (provincijos) – satrapijos valdytojas.</a:t>
            </a:r>
            <a:endParaRPr/>
          </a:p>
          <a:p>
            <a:pPr marL="0" marR="0" lvl="0" indent="0" algn="l" rtl="0">
              <a:lnSpc>
                <a:spcPct val="100000"/>
              </a:lnSpc>
              <a:spcBef>
                <a:spcPts val="300"/>
              </a:spcBef>
              <a:spcAft>
                <a:spcPts val="0"/>
              </a:spcAft>
              <a:buClr>
                <a:schemeClr val="dk1"/>
              </a:buClr>
              <a:buSzPts val="1000"/>
              <a:buFont typeface="Calibri"/>
              <a:buNone/>
            </a:pPr>
            <a:r>
              <a:rPr lang="lt-LT" sz="1000"/>
              <a:t>Bakonis E. Senovės civilizacijų istorija. Kaunas, 1992 m. P. 84.</a:t>
            </a:r>
            <a:endParaRPr/>
          </a:p>
          <a:p>
            <a:pPr marL="0" lvl="0" indent="0" algn="l" rtl="0">
              <a:spcBef>
                <a:spcPts val="300"/>
              </a:spcBef>
              <a:spcAft>
                <a:spcPts val="0"/>
              </a:spcAft>
              <a:buNone/>
            </a:pPr>
            <a:r>
              <a:rPr lang="lt-LT" sz="1000"/>
              <a:t>https://istorijatau.lt/rubrikos/zodynas/satrapija</a:t>
            </a:r>
            <a:endParaRPr/>
          </a:p>
          <a:p>
            <a:pPr marL="0" marR="0" lvl="0" indent="0" algn="l" rtl="0">
              <a:lnSpc>
                <a:spcPct val="100000"/>
              </a:lnSpc>
              <a:spcBef>
                <a:spcPts val="0"/>
              </a:spcBef>
              <a:spcAft>
                <a:spcPts val="0"/>
              </a:spcAft>
              <a:buClr>
                <a:schemeClr val="dk1"/>
              </a:buClr>
              <a:buSzPts val="1200"/>
              <a:buFont typeface="Calibri"/>
              <a:buNone/>
            </a:pPr>
            <a:r>
              <a:rPr lang="lt-LT" sz="1200" b="1"/>
              <a:t>Žiūrėti</a:t>
            </a:r>
            <a:r>
              <a:rPr lang="lt-LT" sz="1200"/>
              <a:t> </a:t>
            </a:r>
            <a:r>
              <a:rPr lang="lt-LT" sz="1200" b="1">
                <a:solidFill>
                  <a:schemeClr val="dk1"/>
                </a:solidFill>
                <a:latin typeface="Calibri"/>
                <a:ea typeface="Calibri"/>
                <a:cs typeface="Calibri"/>
                <a:sym typeface="Calibri"/>
              </a:rPr>
              <a:t>papildomą informaciją skaidrei nr. 9 apie Senovės Rytų civilizacijas teorinėje dalyje</a:t>
            </a:r>
            <a:endParaRPr sz="1200">
              <a:solidFill>
                <a:schemeClr val="dk1"/>
              </a:solidFill>
              <a:latin typeface="Calibri"/>
              <a:ea typeface="Calibri"/>
              <a:cs typeface="Calibri"/>
              <a:sym typeface="Calibri"/>
            </a:endParaRPr>
          </a:p>
        </p:txBody>
      </p:sp>
      <p:sp>
        <p:nvSpPr>
          <p:cNvPr id="123" name="Google Shape;12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ulinis">
  <p:cSld name="Titulinis">
    <p:spTree>
      <p:nvGrpSpPr>
        <p:cNvPr id="1" name="Shape 18"/>
        <p:cNvGrpSpPr/>
        <p:nvPr/>
      </p:nvGrpSpPr>
      <p:grpSpPr>
        <a:xfrm>
          <a:off x="0" y="0"/>
          <a:ext cx="0" cy="0"/>
          <a:chOff x="0" y="0"/>
          <a:chExt cx="0" cy="0"/>
        </a:xfrm>
      </p:grpSpPr>
      <p:pic>
        <p:nvPicPr>
          <p:cNvPr id="19" name="Google Shape;19;p24"/>
          <p:cNvPicPr preferRelativeResize="0"/>
          <p:nvPr/>
        </p:nvPicPr>
        <p:blipFill rotWithShape="1">
          <a:blip r:embed="rId2">
            <a:alphaModFix/>
          </a:blip>
          <a:srcRect/>
          <a:stretch/>
        </p:blipFill>
        <p:spPr>
          <a:xfrm>
            <a:off x="417513" y="2227263"/>
            <a:ext cx="2652712" cy="1528762"/>
          </a:xfrm>
          <a:prstGeom prst="rect">
            <a:avLst/>
          </a:prstGeom>
          <a:noFill/>
          <a:ln>
            <a:noFill/>
          </a:ln>
        </p:spPr>
      </p:pic>
      <p:pic>
        <p:nvPicPr>
          <p:cNvPr id="20" name="Google Shape;20;p24"/>
          <p:cNvPicPr preferRelativeResize="0"/>
          <p:nvPr/>
        </p:nvPicPr>
        <p:blipFill rotWithShape="1">
          <a:blip r:embed="rId3">
            <a:alphaModFix/>
          </a:blip>
          <a:srcRect/>
          <a:stretch/>
        </p:blipFill>
        <p:spPr>
          <a:xfrm>
            <a:off x="417513" y="314325"/>
            <a:ext cx="2435225" cy="2579688"/>
          </a:xfrm>
          <a:prstGeom prst="rect">
            <a:avLst/>
          </a:prstGeom>
          <a:noFill/>
          <a:ln>
            <a:noFill/>
          </a:ln>
        </p:spPr>
      </p:pic>
      <p:sp>
        <p:nvSpPr>
          <p:cNvPr id="21" name="Google Shape;21;p24"/>
          <p:cNvSpPr txBox="1">
            <a:spLocks noGrp="1"/>
          </p:cNvSpPr>
          <p:nvPr>
            <p:ph type="ctrTitle"/>
          </p:nvPr>
        </p:nvSpPr>
        <p:spPr>
          <a:xfrm>
            <a:off x="2685257" y="2940910"/>
            <a:ext cx="8058149" cy="2279849"/>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sz="5200" b="0">
                <a:solidFill>
                  <a:srgbClr val="073B3A"/>
                </a:solidFill>
                <a:latin typeface="Calibri"/>
                <a:ea typeface="Calibri"/>
                <a:cs typeface="Calibri"/>
                <a:sym typeface="Calibri"/>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2" name="Google Shape;22;p24"/>
          <p:cNvSpPr txBox="1">
            <a:spLocks noGrp="1"/>
          </p:cNvSpPr>
          <p:nvPr>
            <p:ph type="subTitle" idx="1"/>
          </p:nvPr>
        </p:nvSpPr>
        <p:spPr>
          <a:xfrm>
            <a:off x="2685256" y="2001898"/>
            <a:ext cx="8058149" cy="743536"/>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6B5E62"/>
              </a:buClr>
              <a:buSzPts val="3200"/>
              <a:buNone/>
              <a:defRPr sz="3200">
                <a:solidFill>
                  <a:srgbClr val="6B5E62"/>
                </a:solidFill>
              </a:defRPr>
            </a:lvl1pPr>
            <a:lvl2pPr lvl="1" algn="ctr">
              <a:lnSpc>
                <a:spcPct val="90000"/>
              </a:lnSpc>
              <a:spcBef>
                <a:spcPts val="500"/>
              </a:spcBef>
              <a:spcAft>
                <a:spcPts val="0"/>
              </a:spcAft>
              <a:buClr>
                <a:srgbClr val="6B5E62"/>
              </a:buClr>
              <a:buSzPts val="2000"/>
              <a:buNone/>
              <a:defRPr sz="2000"/>
            </a:lvl2pPr>
            <a:lvl3pPr lvl="2" algn="ctr">
              <a:lnSpc>
                <a:spcPct val="90000"/>
              </a:lnSpc>
              <a:spcBef>
                <a:spcPts val="500"/>
              </a:spcBef>
              <a:spcAft>
                <a:spcPts val="0"/>
              </a:spcAft>
              <a:buClr>
                <a:srgbClr val="6B5E62"/>
              </a:buClr>
              <a:buSzPts val="1800"/>
              <a:buNone/>
              <a:defRPr sz="1800"/>
            </a:lvl3pPr>
            <a:lvl4pPr lvl="3" algn="ctr">
              <a:lnSpc>
                <a:spcPct val="90000"/>
              </a:lnSpc>
              <a:spcBef>
                <a:spcPts val="500"/>
              </a:spcBef>
              <a:spcAft>
                <a:spcPts val="0"/>
              </a:spcAft>
              <a:buClr>
                <a:srgbClr val="6B5E62"/>
              </a:buClr>
              <a:buSzPts val="1600"/>
              <a:buNone/>
              <a:defRPr sz="1600"/>
            </a:lvl4pPr>
            <a:lvl5pPr lvl="4" algn="ctr">
              <a:lnSpc>
                <a:spcPct val="90000"/>
              </a:lnSpc>
              <a:spcBef>
                <a:spcPts val="500"/>
              </a:spcBef>
              <a:spcAft>
                <a:spcPts val="0"/>
              </a:spcAft>
              <a:buClr>
                <a:srgbClr val="6B5E6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urinys: Antraštė ir tekstai 1">
  <p:cSld name="Turinys: Antraštė ir tekstai 1">
    <p:spTree>
      <p:nvGrpSpPr>
        <p:cNvPr id="1" name="Shape 23"/>
        <p:cNvGrpSpPr/>
        <p:nvPr/>
      </p:nvGrpSpPr>
      <p:grpSpPr>
        <a:xfrm>
          <a:off x="0" y="0"/>
          <a:ext cx="0" cy="0"/>
          <a:chOff x="0" y="0"/>
          <a:chExt cx="0" cy="0"/>
        </a:xfrm>
      </p:grpSpPr>
      <p:pic>
        <p:nvPicPr>
          <p:cNvPr id="24" name="Google Shape;24;p25"/>
          <p:cNvPicPr preferRelativeResize="0"/>
          <p:nvPr/>
        </p:nvPicPr>
        <p:blipFill rotWithShape="1">
          <a:blip r:embed="rId2">
            <a:alphaModFix/>
          </a:blip>
          <a:srcRect/>
          <a:stretch/>
        </p:blipFill>
        <p:spPr>
          <a:xfrm>
            <a:off x="10580688" y="4749800"/>
            <a:ext cx="1546225" cy="1636713"/>
          </a:xfrm>
          <a:prstGeom prst="rect">
            <a:avLst/>
          </a:prstGeom>
          <a:noFill/>
          <a:ln>
            <a:noFill/>
          </a:ln>
        </p:spPr>
      </p:pic>
      <p:sp>
        <p:nvSpPr>
          <p:cNvPr id="25" name="Google Shape;25;p25"/>
          <p:cNvSpPr txBox="1">
            <a:spLocks noGrp="1"/>
          </p:cNvSpPr>
          <p:nvPr>
            <p:ph type="title"/>
          </p:nvPr>
        </p:nvSpPr>
        <p:spPr>
          <a:xfrm>
            <a:off x="838200" y="365125"/>
            <a:ext cx="10515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lvl1pPr lvl="0" algn="l">
              <a:lnSpc>
                <a:spcPct val="90000"/>
              </a:lnSpc>
              <a:spcBef>
                <a:spcPts val="0"/>
              </a:spcBef>
              <a:spcAft>
                <a:spcPts val="0"/>
              </a:spcAft>
              <a:buSzPts val="1400"/>
              <a:buNone/>
              <a:defRPr sz="3600" b="0">
                <a:solidFill>
                  <a:srgbClr val="073B3A"/>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6" name="Google Shape;26;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accent1"/>
                </a:solidFill>
              </a:defRPr>
            </a:lvl2pPr>
            <a:lvl3pPr marL="1371600" lvl="2" indent="-355600" algn="l">
              <a:lnSpc>
                <a:spcPct val="90000"/>
              </a:lnSpc>
              <a:spcBef>
                <a:spcPts val="500"/>
              </a:spcBef>
              <a:spcAft>
                <a:spcPts val="0"/>
              </a:spcAft>
              <a:buClr>
                <a:schemeClr val="accent1"/>
              </a:buClr>
              <a:buSzPts val="2000"/>
              <a:buChar char="•"/>
              <a:defRPr>
                <a:solidFill>
                  <a:schemeClr val="accent1"/>
                </a:solidFill>
              </a:defRPr>
            </a:lvl3pPr>
            <a:lvl4pPr marL="1828800" lvl="3" indent="-342900" algn="l">
              <a:lnSpc>
                <a:spcPct val="90000"/>
              </a:lnSpc>
              <a:spcBef>
                <a:spcPts val="500"/>
              </a:spcBef>
              <a:spcAft>
                <a:spcPts val="0"/>
              </a:spcAft>
              <a:buClr>
                <a:schemeClr val="accent1"/>
              </a:buClr>
              <a:buSzPts val="1800"/>
              <a:buChar char="•"/>
              <a:defRPr>
                <a:solidFill>
                  <a:schemeClr val="accent1"/>
                </a:solidFill>
              </a:defRPr>
            </a:lvl4pPr>
            <a:lvl5pPr marL="2286000" lvl="4" indent="-342900" algn="l">
              <a:lnSpc>
                <a:spcPct val="90000"/>
              </a:lnSpc>
              <a:spcBef>
                <a:spcPts val="500"/>
              </a:spcBef>
              <a:spcAft>
                <a:spcPts val="0"/>
              </a:spcAft>
              <a:buClr>
                <a:schemeClr val="accent1"/>
              </a:buClr>
              <a:buSzPts val="1800"/>
              <a:buChar char="•"/>
              <a:defRPr>
                <a:solidFill>
                  <a:schemeClr val="accen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urinys: Antraštė ir tekstai" type="twoObj">
  <p:cSld name="TWO_OBJECTS">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838200" y="365125"/>
            <a:ext cx="10515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6B5E62"/>
              </a:buClr>
              <a:buSzPts val="1800"/>
              <a:buChar char="•"/>
              <a:defRPr/>
            </a:lvl2pPr>
            <a:lvl3pPr marL="1371600" lvl="2" indent="-342900" algn="l">
              <a:lnSpc>
                <a:spcPct val="90000"/>
              </a:lnSpc>
              <a:spcBef>
                <a:spcPts val="500"/>
              </a:spcBef>
              <a:spcAft>
                <a:spcPts val="0"/>
              </a:spcAft>
              <a:buClr>
                <a:srgbClr val="6B5E62"/>
              </a:buClr>
              <a:buSzPts val="1800"/>
              <a:buChar char="•"/>
              <a:defRPr/>
            </a:lvl3pPr>
            <a:lvl4pPr marL="1828800" lvl="3" indent="-342900" algn="l">
              <a:lnSpc>
                <a:spcPct val="90000"/>
              </a:lnSpc>
              <a:spcBef>
                <a:spcPts val="500"/>
              </a:spcBef>
              <a:spcAft>
                <a:spcPts val="0"/>
              </a:spcAft>
              <a:buClr>
                <a:srgbClr val="6B5E62"/>
              </a:buClr>
              <a:buSzPts val="1800"/>
              <a:buChar char="•"/>
              <a:defRPr/>
            </a:lvl4pPr>
            <a:lvl5pPr marL="2286000" lvl="4" indent="-342900" algn="l">
              <a:lnSpc>
                <a:spcPct val="90000"/>
              </a:lnSpc>
              <a:spcBef>
                <a:spcPts val="500"/>
              </a:spcBef>
              <a:spcAft>
                <a:spcPts val="0"/>
              </a:spcAft>
              <a:buClr>
                <a:srgbClr val="6B5E6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6B5E62"/>
              </a:buClr>
              <a:buSzPts val="1800"/>
              <a:buChar char="•"/>
              <a:defRPr/>
            </a:lvl2pPr>
            <a:lvl3pPr marL="1371600" lvl="2" indent="-342900" algn="l">
              <a:lnSpc>
                <a:spcPct val="90000"/>
              </a:lnSpc>
              <a:spcBef>
                <a:spcPts val="500"/>
              </a:spcBef>
              <a:spcAft>
                <a:spcPts val="0"/>
              </a:spcAft>
              <a:buClr>
                <a:srgbClr val="6B5E62"/>
              </a:buClr>
              <a:buSzPts val="1800"/>
              <a:buChar char="•"/>
              <a:defRPr/>
            </a:lvl3pPr>
            <a:lvl4pPr marL="1828800" lvl="3" indent="-342900" algn="l">
              <a:lnSpc>
                <a:spcPct val="90000"/>
              </a:lnSpc>
              <a:spcBef>
                <a:spcPts val="500"/>
              </a:spcBef>
              <a:spcAft>
                <a:spcPts val="0"/>
              </a:spcAft>
              <a:buClr>
                <a:srgbClr val="6B5E62"/>
              </a:buClr>
              <a:buSzPts val="1800"/>
              <a:buChar char="•"/>
              <a:defRPr/>
            </a:lvl4pPr>
            <a:lvl5pPr marL="2286000" lvl="4" indent="-342900" algn="l">
              <a:lnSpc>
                <a:spcPct val="90000"/>
              </a:lnSpc>
              <a:spcBef>
                <a:spcPts val="500"/>
              </a:spcBef>
              <a:spcAft>
                <a:spcPts val="0"/>
              </a:spcAft>
              <a:buClr>
                <a:srgbClr val="6B5E6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čiū">
  <p:cSld name="Ačiū">
    <p:spTree>
      <p:nvGrpSpPr>
        <p:cNvPr id="1" name="Shape 31"/>
        <p:cNvGrpSpPr/>
        <p:nvPr/>
      </p:nvGrpSpPr>
      <p:grpSpPr>
        <a:xfrm>
          <a:off x="0" y="0"/>
          <a:ext cx="0" cy="0"/>
          <a:chOff x="0" y="0"/>
          <a:chExt cx="0" cy="0"/>
        </a:xfrm>
      </p:grpSpPr>
      <p:pic>
        <p:nvPicPr>
          <p:cNvPr id="32" name="Google Shape;32;p27"/>
          <p:cNvPicPr preferRelativeResize="0"/>
          <p:nvPr/>
        </p:nvPicPr>
        <p:blipFill rotWithShape="1">
          <a:blip r:embed="rId2">
            <a:alphaModFix/>
          </a:blip>
          <a:srcRect/>
          <a:stretch/>
        </p:blipFill>
        <p:spPr>
          <a:xfrm>
            <a:off x="1236663" y="2574925"/>
            <a:ext cx="2967037" cy="1709738"/>
          </a:xfrm>
          <a:prstGeom prst="rect">
            <a:avLst/>
          </a:prstGeom>
          <a:noFill/>
          <a:ln>
            <a:noFill/>
          </a:ln>
        </p:spPr>
      </p:pic>
      <p:pic>
        <p:nvPicPr>
          <p:cNvPr id="33" name="Google Shape;33;p27"/>
          <p:cNvPicPr preferRelativeResize="0"/>
          <p:nvPr/>
        </p:nvPicPr>
        <p:blipFill rotWithShape="1">
          <a:blip r:embed="rId3">
            <a:alphaModFix/>
          </a:blip>
          <a:srcRect/>
          <a:stretch/>
        </p:blipFill>
        <p:spPr>
          <a:xfrm>
            <a:off x="1236663" y="430213"/>
            <a:ext cx="2722562" cy="2882900"/>
          </a:xfrm>
          <a:prstGeom prst="rect">
            <a:avLst/>
          </a:prstGeom>
          <a:noFill/>
          <a:ln>
            <a:noFill/>
          </a:ln>
        </p:spPr>
      </p:pic>
      <p:sp>
        <p:nvSpPr>
          <p:cNvPr id="34" name="Google Shape;34;p27"/>
          <p:cNvSpPr txBox="1">
            <a:spLocks noGrp="1"/>
          </p:cNvSpPr>
          <p:nvPr>
            <p:ph type="title"/>
          </p:nvPr>
        </p:nvSpPr>
        <p:spPr>
          <a:xfrm>
            <a:off x="4469458" y="2682850"/>
            <a:ext cx="3253076" cy="1492300"/>
          </a:xfrm>
          <a:prstGeom prst="rect">
            <a:avLst/>
          </a:prstGeom>
          <a:noFill/>
          <a:ln>
            <a:noFill/>
          </a:ln>
          <a:effectLst>
            <a:outerShdw blurRad="50800" dist="38100" dir="2700000" algn="tl" rotWithShape="0">
              <a:srgbClr val="A89B9E"/>
            </a:outerShdw>
          </a:effectLst>
        </p:spPr>
        <p:txBody>
          <a:bodyPr spcFirstLastPara="1" wrap="square" lIns="91425" tIns="45700" rIns="91425" bIns="45700" anchor="ctr" anchorCtr="0">
            <a:noAutofit/>
          </a:bodyPr>
          <a:lstStyle>
            <a:lvl1pPr lvl="0" algn="ctr">
              <a:lnSpc>
                <a:spcPct val="90000"/>
              </a:lnSpc>
              <a:spcBef>
                <a:spcPts val="0"/>
              </a:spcBef>
              <a:spcAft>
                <a:spcPts val="0"/>
              </a:spcAft>
              <a:buSzPts val="1400"/>
              <a:buNone/>
              <a:defRPr sz="9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4469458" y="4391073"/>
            <a:ext cx="4711473" cy="169386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lvl1pPr>
            <a:lvl2pPr marL="914400" lvl="1" indent="-228600" algn="l">
              <a:lnSpc>
                <a:spcPct val="90000"/>
              </a:lnSpc>
              <a:spcBef>
                <a:spcPts val="500"/>
              </a:spcBef>
              <a:spcAft>
                <a:spcPts val="0"/>
              </a:spcAft>
              <a:buClr>
                <a:srgbClr val="6B5E62"/>
              </a:buClr>
              <a:buSzPts val="2400"/>
              <a:buNone/>
              <a:defRPr/>
            </a:lvl2pPr>
            <a:lvl3pPr marL="1371600" lvl="2" indent="-342900" algn="l">
              <a:lnSpc>
                <a:spcPct val="90000"/>
              </a:lnSpc>
              <a:spcBef>
                <a:spcPts val="500"/>
              </a:spcBef>
              <a:spcAft>
                <a:spcPts val="0"/>
              </a:spcAft>
              <a:buClr>
                <a:srgbClr val="6B5E62"/>
              </a:buClr>
              <a:buSzPts val="1800"/>
              <a:buChar char="•"/>
              <a:defRPr/>
            </a:lvl3pPr>
            <a:lvl4pPr marL="1828800" lvl="3" indent="-342900" algn="l">
              <a:lnSpc>
                <a:spcPct val="90000"/>
              </a:lnSpc>
              <a:spcBef>
                <a:spcPts val="500"/>
              </a:spcBef>
              <a:spcAft>
                <a:spcPts val="0"/>
              </a:spcAft>
              <a:buClr>
                <a:srgbClr val="6B5E62"/>
              </a:buClr>
              <a:buSzPts val="1800"/>
              <a:buChar char="•"/>
              <a:defRPr/>
            </a:lvl4pPr>
            <a:lvl5pPr marL="2286000" lvl="4" indent="-342900" algn="l">
              <a:lnSpc>
                <a:spcPct val="90000"/>
              </a:lnSpc>
              <a:spcBef>
                <a:spcPts val="500"/>
              </a:spcBef>
              <a:spcAft>
                <a:spcPts val="0"/>
              </a:spcAft>
              <a:buClr>
                <a:srgbClr val="6B5E6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urinys: Antraštė, tekstai, paveikslėlis">
  <p:cSld name="Turinys: Antraštė, tekstai, paveikslėlis">
    <p:spTree>
      <p:nvGrpSpPr>
        <p:cNvPr id="1" name="Shape 36"/>
        <p:cNvGrpSpPr/>
        <p:nvPr/>
      </p:nvGrpSpPr>
      <p:grpSpPr>
        <a:xfrm>
          <a:off x="0" y="0"/>
          <a:ext cx="0" cy="0"/>
          <a:chOff x="0" y="0"/>
          <a:chExt cx="0" cy="0"/>
        </a:xfrm>
      </p:grpSpPr>
      <p:pic>
        <p:nvPicPr>
          <p:cNvPr id="37" name="Google Shape;37;p28"/>
          <p:cNvPicPr preferRelativeResize="0"/>
          <p:nvPr/>
        </p:nvPicPr>
        <p:blipFill rotWithShape="1">
          <a:blip r:embed="rId2">
            <a:alphaModFix/>
          </a:blip>
          <a:srcRect/>
          <a:stretch/>
        </p:blipFill>
        <p:spPr>
          <a:xfrm>
            <a:off x="11245850" y="4975225"/>
            <a:ext cx="722313" cy="1455738"/>
          </a:xfrm>
          <a:prstGeom prst="rect">
            <a:avLst/>
          </a:prstGeom>
          <a:noFill/>
          <a:ln>
            <a:noFill/>
          </a:ln>
        </p:spPr>
      </p:pic>
      <p:sp>
        <p:nvSpPr>
          <p:cNvPr id="38" name="Google Shape;38;p28"/>
          <p:cNvSpPr txBox="1">
            <a:spLocks noGrp="1"/>
          </p:cNvSpPr>
          <p:nvPr>
            <p:ph type="title"/>
          </p:nvPr>
        </p:nvSpPr>
        <p:spPr>
          <a:xfrm>
            <a:off x="5961743" y="556985"/>
            <a:ext cx="5943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t" anchorCtr="0">
            <a:normAutofit/>
          </a:bodyPr>
          <a:lstStyle>
            <a:lvl1pPr lvl="0" algn="l">
              <a:lnSpc>
                <a:spcPct val="90000"/>
              </a:lnSpc>
              <a:spcBef>
                <a:spcPts val="0"/>
              </a:spcBef>
              <a:spcAft>
                <a:spcPts val="0"/>
              </a:spcAft>
              <a:buSzPts val="1400"/>
              <a:buNone/>
              <a:defRPr sz="3600" b="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9" name="Google Shape;39;p28"/>
          <p:cNvSpPr txBox="1">
            <a:spLocks noGrp="1"/>
          </p:cNvSpPr>
          <p:nvPr>
            <p:ph type="body" idx="1"/>
          </p:nvPr>
        </p:nvSpPr>
        <p:spPr>
          <a:xfrm>
            <a:off x="5961743" y="1854655"/>
            <a:ext cx="5943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solidFill>
                  <a:schemeClr val="dk1"/>
                </a:solidFill>
              </a:defRPr>
            </a:lvl1pPr>
            <a:lvl2pPr marL="914400" lvl="1" indent="-381000" algn="l">
              <a:lnSpc>
                <a:spcPct val="90000"/>
              </a:lnSpc>
              <a:spcBef>
                <a:spcPts val="500"/>
              </a:spcBef>
              <a:spcAft>
                <a:spcPts val="0"/>
              </a:spcAft>
              <a:buClr>
                <a:srgbClr val="08245F"/>
              </a:buClr>
              <a:buSzPts val="2400"/>
              <a:buChar char="•"/>
              <a:defRPr>
                <a:solidFill>
                  <a:srgbClr val="08245F"/>
                </a:solidFill>
              </a:defRPr>
            </a:lvl2pPr>
            <a:lvl3pPr marL="1371600" lvl="2" indent="-355600" algn="l">
              <a:lnSpc>
                <a:spcPct val="90000"/>
              </a:lnSpc>
              <a:spcBef>
                <a:spcPts val="500"/>
              </a:spcBef>
              <a:spcAft>
                <a:spcPts val="0"/>
              </a:spcAft>
              <a:buClr>
                <a:srgbClr val="08245F"/>
              </a:buClr>
              <a:buSzPts val="2000"/>
              <a:buChar char="•"/>
              <a:defRPr>
                <a:solidFill>
                  <a:srgbClr val="08245F"/>
                </a:solidFill>
              </a:defRPr>
            </a:lvl3pPr>
            <a:lvl4pPr marL="1828800" lvl="3" indent="-342900" algn="l">
              <a:lnSpc>
                <a:spcPct val="90000"/>
              </a:lnSpc>
              <a:spcBef>
                <a:spcPts val="500"/>
              </a:spcBef>
              <a:spcAft>
                <a:spcPts val="0"/>
              </a:spcAft>
              <a:buClr>
                <a:srgbClr val="08245F"/>
              </a:buClr>
              <a:buSzPts val="1800"/>
              <a:buChar char="•"/>
              <a:defRPr>
                <a:solidFill>
                  <a:srgbClr val="08245F"/>
                </a:solidFill>
              </a:defRPr>
            </a:lvl4pPr>
            <a:lvl5pPr marL="2286000" lvl="4" indent="-342900" algn="l">
              <a:lnSpc>
                <a:spcPct val="90000"/>
              </a:lnSpc>
              <a:spcBef>
                <a:spcPts val="500"/>
              </a:spcBef>
              <a:spcAft>
                <a:spcPts val="0"/>
              </a:spcAft>
              <a:buClr>
                <a:srgbClr val="08245F"/>
              </a:buClr>
              <a:buSzPts val="1800"/>
              <a:buChar char="•"/>
              <a:defRPr>
                <a:solidFill>
                  <a:srgbClr val="08245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8"/>
          <p:cNvSpPr>
            <a:spLocks noGrp="1"/>
          </p:cNvSpPr>
          <p:nvPr>
            <p:ph type="pic" idx="2"/>
          </p:nvPr>
        </p:nvSpPr>
        <p:spPr>
          <a:xfrm>
            <a:off x="286657" y="559254"/>
            <a:ext cx="5359400" cy="3984625"/>
          </a:xfrm>
          <a:prstGeom prst="rect">
            <a:avLst/>
          </a:prstGeom>
          <a:noFill/>
          <a:ln>
            <a:noFill/>
          </a:ln>
        </p:spPr>
      </p:sp>
      <p:sp>
        <p:nvSpPr>
          <p:cNvPr id="41" name="Google Shape;41;p28"/>
          <p:cNvSpPr txBox="1">
            <a:spLocks noGrp="1"/>
          </p:cNvSpPr>
          <p:nvPr>
            <p:ph type="body" idx="3"/>
          </p:nvPr>
        </p:nvSpPr>
        <p:spPr>
          <a:xfrm>
            <a:off x="286657" y="4774746"/>
            <a:ext cx="5359400" cy="75519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228600" algn="l">
              <a:lnSpc>
                <a:spcPct val="90000"/>
              </a:lnSpc>
              <a:spcBef>
                <a:spcPts val="500"/>
              </a:spcBef>
              <a:spcAft>
                <a:spcPts val="0"/>
              </a:spcAft>
              <a:buClr>
                <a:schemeClr val="accent1"/>
              </a:buClr>
              <a:buSzPts val="2000"/>
              <a:buNone/>
              <a:defRPr sz="2000">
                <a:solidFill>
                  <a:schemeClr val="accent1"/>
                </a:solidFill>
              </a:defRPr>
            </a:lvl2pPr>
            <a:lvl3pPr marL="1371600" lvl="2" indent="-342900" algn="l">
              <a:lnSpc>
                <a:spcPct val="90000"/>
              </a:lnSpc>
              <a:spcBef>
                <a:spcPts val="500"/>
              </a:spcBef>
              <a:spcAft>
                <a:spcPts val="0"/>
              </a:spcAft>
              <a:buClr>
                <a:srgbClr val="6B5E62"/>
              </a:buClr>
              <a:buSzPts val="1800"/>
              <a:buChar char="•"/>
              <a:defRPr/>
            </a:lvl3pPr>
            <a:lvl4pPr marL="1828800" lvl="3" indent="-342900" algn="l">
              <a:lnSpc>
                <a:spcPct val="90000"/>
              </a:lnSpc>
              <a:spcBef>
                <a:spcPts val="500"/>
              </a:spcBef>
              <a:spcAft>
                <a:spcPts val="0"/>
              </a:spcAft>
              <a:buClr>
                <a:srgbClr val="6B5E62"/>
              </a:buClr>
              <a:buSzPts val="1800"/>
              <a:buChar char="•"/>
              <a:defRPr/>
            </a:lvl4pPr>
            <a:lvl5pPr marL="2286000" lvl="4" indent="-342900" algn="l">
              <a:lnSpc>
                <a:spcPct val="90000"/>
              </a:lnSpc>
              <a:spcBef>
                <a:spcPts val="500"/>
              </a:spcBef>
              <a:spcAft>
                <a:spcPts val="0"/>
              </a:spcAft>
              <a:buClr>
                <a:srgbClr val="6B5E6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urinys: Antraštė ir pav.">
  <p:cSld name="Turinys: Antraštė ir pav.">
    <p:spTree>
      <p:nvGrpSpPr>
        <p:cNvPr id="1" name="Shape 42"/>
        <p:cNvGrpSpPr/>
        <p:nvPr/>
      </p:nvGrpSpPr>
      <p:grpSpPr>
        <a:xfrm>
          <a:off x="0" y="0"/>
          <a:ext cx="0" cy="0"/>
          <a:chOff x="0" y="0"/>
          <a:chExt cx="0" cy="0"/>
        </a:xfrm>
      </p:grpSpPr>
      <p:pic>
        <p:nvPicPr>
          <p:cNvPr id="43" name="Google Shape;43;p29"/>
          <p:cNvPicPr preferRelativeResize="0"/>
          <p:nvPr/>
        </p:nvPicPr>
        <p:blipFill rotWithShape="1">
          <a:blip r:embed="rId2">
            <a:alphaModFix/>
          </a:blip>
          <a:srcRect/>
          <a:stretch/>
        </p:blipFill>
        <p:spPr>
          <a:xfrm>
            <a:off x="11245850" y="4975225"/>
            <a:ext cx="722313" cy="1455738"/>
          </a:xfrm>
          <a:prstGeom prst="rect">
            <a:avLst/>
          </a:prstGeom>
          <a:noFill/>
          <a:ln>
            <a:noFill/>
          </a:ln>
        </p:spPr>
      </p:pic>
      <p:sp>
        <p:nvSpPr>
          <p:cNvPr id="44" name="Google Shape;44;p29"/>
          <p:cNvSpPr>
            <a:spLocks noGrp="1"/>
          </p:cNvSpPr>
          <p:nvPr>
            <p:ph type="pic" idx="2"/>
          </p:nvPr>
        </p:nvSpPr>
        <p:spPr>
          <a:xfrm>
            <a:off x="838200" y="1345107"/>
            <a:ext cx="7768772" cy="5103317"/>
          </a:xfrm>
          <a:prstGeom prst="rect">
            <a:avLst/>
          </a:prstGeom>
          <a:noFill/>
          <a:ln>
            <a:noFill/>
          </a:ln>
        </p:spPr>
      </p:sp>
      <p:sp>
        <p:nvSpPr>
          <p:cNvPr id="45" name="Google Shape;45;p29"/>
          <p:cNvSpPr txBox="1">
            <a:spLocks noGrp="1"/>
          </p:cNvSpPr>
          <p:nvPr>
            <p:ph type="title"/>
          </p:nvPr>
        </p:nvSpPr>
        <p:spPr>
          <a:xfrm>
            <a:off x="838200" y="365126"/>
            <a:ext cx="9945914" cy="883104"/>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lvl1pPr lvl="0" algn="l">
              <a:lnSpc>
                <a:spcPct val="90000"/>
              </a:lnSpc>
              <a:spcBef>
                <a:spcPts val="0"/>
              </a:spcBef>
              <a:spcAft>
                <a:spcPts val="0"/>
              </a:spcAft>
              <a:buSzPts val="1400"/>
              <a:buNone/>
              <a:defRPr sz="3600" b="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urinys: Paveiksl. ir poraštė">
  <p:cSld name="Turinys: Paveiksl. ir poraštė">
    <p:spTree>
      <p:nvGrpSpPr>
        <p:cNvPr id="1" name="Shape 46"/>
        <p:cNvGrpSpPr/>
        <p:nvPr/>
      </p:nvGrpSpPr>
      <p:grpSpPr>
        <a:xfrm>
          <a:off x="0" y="0"/>
          <a:ext cx="0" cy="0"/>
          <a:chOff x="0" y="0"/>
          <a:chExt cx="0" cy="0"/>
        </a:xfrm>
      </p:grpSpPr>
      <p:sp>
        <p:nvSpPr>
          <p:cNvPr id="47" name="Google Shape;47;p30"/>
          <p:cNvSpPr>
            <a:spLocks noGrp="1"/>
          </p:cNvSpPr>
          <p:nvPr>
            <p:ph type="pic" idx="2"/>
          </p:nvPr>
        </p:nvSpPr>
        <p:spPr>
          <a:xfrm>
            <a:off x="1718129" y="142596"/>
            <a:ext cx="8755742" cy="5614586"/>
          </a:xfrm>
          <a:prstGeom prst="rect">
            <a:avLst/>
          </a:prstGeom>
          <a:noFill/>
          <a:ln>
            <a:noFill/>
          </a:ln>
        </p:spPr>
      </p:sp>
      <p:sp>
        <p:nvSpPr>
          <p:cNvPr id="48" name="Google Shape;48;p30"/>
          <p:cNvSpPr txBox="1">
            <a:spLocks noGrp="1"/>
          </p:cNvSpPr>
          <p:nvPr>
            <p:ph type="body" idx="1"/>
          </p:nvPr>
        </p:nvSpPr>
        <p:spPr>
          <a:xfrm>
            <a:off x="1718127" y="5757182"/>
            <a:ext cx="8755743" cy="614145"/>
          </a:xfrm>
          <a:prstGeom prst="rect">
            <a:avLst/>
          </a:prstGeom>
          <a:noFill/>
          <a:ln>
            <a:noFill/>
          </a:ln>
        </p:spPr>
        <p:txBody>
          <a:bodyPr spcFirstLastPara="1" wrap="square" lIns="91425" tIns="45700" rIns="91425" bIns="45700" anchor="ctr" anchorCtr="1">
            <a:normAutofit/>
          </a:bodyPr>
          <a:lstStyle>
            <a:lvl1pPr marL="457200" lvl="0" indent="-342900" algn="l">
              <a:lnSpc>
                <a:spcPct val="90000"/>
              </a:lnSpc>
              <a:spcBef>
                <a:spcPts val="1000"/>
              </a:spcBef>
              <a:spcAft>
                <a:spcPts val="0"/>
              </a:spcAft>
              <a:buClr>
                <a:schemeClr val="dk1"/>
              </a:buClr>
              <a:buSzPts val="1800"/>
              <a:buChar char="•"/>
              <a:defRPr/>
            </a:lvl1pPr>
            <a:lvl2pPr marL="914400" lvl="1" indent="-228600" algn="ctr">
              <a:lnSpc>
                <a:spcPct val="90000"/>
              </a:lnSpc>
              <a:spcBef>
                <a:spcPts val="500"/>
              </a:spcBef>
              <a:spcAft>
                <a:spcPts val="0"/>
              </a:spcAft>
              <a:buClr>
                <a:schemeClr val="accent1"/>
              </a:buClr>
              <a:buSzPts val="2000"/>
              <a:buNone/>
              <a:defRPr sz="2000">
                <a:solidFill>
                  <a:schemeClr val="accent1"/>
                </a:solidFill>
              </a:defRPr>
            </a:lvl2pPr>
            <a:lvl3pPr marL="1371600" lvl="2" indent="-342900" algn="l">
              <a:lnSpc>
                <a:spcPct val="90000"/>
              </a:lnSpc>
              <a:spcBef>
                <a:spcPts val="500"/>
              </a:spcBef>
              <a:spcAft>
                <a:spcPts val="0"/>
              </a:spcAft>
              <a:buClr>
                <a:srgbClr val="6B5E62"/>
              </a:buClr>
              <a:buSzPts val="1800"/>
              <a:buChar char="•"/>
              <a:defRPr/>
            </a:lvl3pPr>
            <a:lvl4pPr marL="1828800" lvl="3" indent="-342900" algn="l">
              <a:lnSpc>
                <a:spcPct val="90000"/>
              </a:lnSpc>
              <a:spcBef>
                <a:spcPts val="500"/>
              </a:spcBef>
              <a:spcAft>
                <a:spcPts val="0"/>
              </a:spcAft>
              <a:buClr>
                <a:srgbClr val="6B5E62"/>
              </a:buClr>
              <a:buSzPts val="1800"/>
              <a:buChar char="•"/>
              <a:defRPr/>
            </a:lvl4pPr>
            <a:lvl5pPr marL="2286000" lvl="4" indent="-342900" algn="l">
              <a:lnSpc>
                <a:spcPct val="90000"/>
              </a:lnSpc>
              <a:spcBef>
                <a:spcPts val="500"/>
              </a:spcBef>
              <a:spcAft>
                <a:spcPts val="0"/>
              </a:spcAft>
              <a:buClr>
                <a:srgbClr val="6B5E6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auja tema" type="secHead">
  <p:cSld name="SECTION_HEADER">
    <p:spTree>
      <p:nvGrpSpPr>
        <p:cNvPr id="1" name="Shape 49"/>
        <p:cNvGrpSpPr/>
        <p:nvPr/>
      </p:nvGrpSpPr>
      <p:grpSpPr>
        <a:xfrm>
          <a:off x="0" y="0"/>
          <a:ext cx="0" cy="0"/>
          <a:chOff x="0" y="0"/>
          <a:chExt cx="0" cy="0"/>
        </a:xfrm>
      </p:grpSpPr>
      <p:pic>
        <p:nvPicPr>
          <p:cNvPr id="50" name="Google Shape;50;p31"/>
          <p:cNvPicPr preferRelativeResize="0"/>
          <p:nvPr/>
        </p:nvPicPr>
        <p:blipFill rotWithShape="1">
          <a:blip r:embed="rId2">
            <a:alphaModFix/>
          </a:blip>
          <a:srcRect/>
          <a:stretch/>
        </p:blipFill>
        <p:spPr>
          <a:xfrm>
            <a:off x="10223500" y="2438400"/>
            <a:ext cx="1968500" cy="3959225"/>
          </a:xfrm>
          <a:prstGeom prst="rect">
            <a:avLst/>
          </a:prstGeom>
          <a:noFill/>
          <a:ln>
            <a:noFill/>
          </a:ln>
        </p:spPr>
      </p:pic>
      <p:sp>
        <p:nvSpPr>
          <p:cNvPr id="51" name="Google Shape;51;p31"/>
          <p:cNvSpPr txBox="1">
            <a:spLocks noGrp="1"/>
          </p:cNvSpPr>
          <p:nvPr>
            <p:ph type="title"/>
          </p:nvPr>
        </p:nvSpPr>
        <p:spPr>
          <a:xfrm>
            <a:off x="831850" y="768350"/>
            <a:ext cx="10515600" cy="2852737"/>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2" name="Google Shape;52;p31"/>
          <p:cNvSpPr txBox="1">
            <a:spLocks noGrp="1"/>
          </p:cNvSpPr>
          <p:nvPr>
            <p:ph type="body" idx="1"/>
          </p:nvPr>
        </p:nvSpPr>
        <p:spPr>
          <a:xfrm>
            <a:off x="831850" y="39036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a:solidFill>
                  <a:schemeClr val="accent1"/>
                </a:solidFill>
              </a:defRPr>
            </a:lvl1pPr>
            <a:lvl2pPr marL="914400" lvl="1" indent="-228600" algn="l">
              <a:lnSpc>
                <a:spcPct val="90000"/>
              </a:lnSpc>
              <a:spcBef>
                <a:spcPts val="500"/>
              </a:spcBef>
              <a:spcAft>
                <a:spcPts val="0"/>
              </a:spcAft>
              <a:buClr>
                <a:srgbClr val="969494"/>
              </a:buClr>
              <a:buSzPts val="2000"/>
              <a:buNone/>
              <a:defRPr sz="2000">
                <a:solidFill>
                  <a:srgbClr val="969494"/>
                </a:solidFill>
              </a:defRPr>
            </a:lvl2pPr>
            <a:lvl3pPr marL="1371600" lvl="2" indent="-228600" algn="l">
              <a:lnSpc>
                <a:spcPct val="90000"/>
              </a:lnSpc>
              <a:spcBef>
                <a:spcPts val="500"/>
              </a:spcBef>
              <a:spcAft>
                <a:spcPts val="0"/>
              </a:spcAft>
              <a:buClr>
                <a:srgbClr val="969494"/>
              </a:buClr>
              <a:buSzPts val="1800"/>
              <a:buNone/>
              <a:defRPr sz="1800">
                <a:solidFill>
                  <a:srgbClr val="969494"/>
                </a:solidFill>
              </a:defRPr>
            </a:lvl3pPr>
            <a:lvl4pPr marL="1828800" lvl="3" indent="-228600" algn="l">
              <a:lnSpc>
                <a:spcPct val="90000"/>
              </a:lnSpc>
              <a:spcBef>
                <a:spcPts val="500"/>
              </a:spcBef>
              <a:spcAft>
                <a:spcPts val="0"/>
              </a:spcAft>
              <a:buClr>
                <a:srgbClr val="969494"/>
              </a:buClr>
              <a:buSzPts val="1600"/>
              <a:buNone/>
              <a:defRPr sz="1600">
                <a:solidFill>
                  <a:srgbClr val="969494"/>
                </a:solidFill>
              </a:defRPr>
            </a:lvl4pPr>
            <a:lvl5pPr marL="2286000" lvl="4" indent="-228600" algn="l">
              <a:lnSpc>
                <a:spcPct val="90000"/>
              </a:lnSpc>
              <a:spcBef>
                <a:spcPts val="500"/>
              </a:spcBef>
              <a:spcAft>
                <a:spcPts val="0"/>
              </a:spcAft>
              <a:buClr>
                <a:srgbClr val="969494"/>
              </a:buClr>
              <a:buSzPts val="1600"/>
              <a:buNone/>
              <a:defRPr sz="1600">
                <a:solidFill>
                  <a:srgbClr val="969494"/>
                </a:solidFill>
              </a:defRPr>
            </a:lvl5pPr>
            <a:lvl6pPr marL="2743200" lvl="5" indent="-228600" algn="l">
              <a:lnSpc>
                <a:spcPct val="90000"/>
              </a:lnSpc>
              <a:spcBef>
                <a:spcPts val="500"/>
              </a:spcBef>
              <a:spcAft>
                <a:spcPts val="0"/>
              </a:spcAft>
              <a:buClr>
                <a:srgbClr val="969494"/>
              </a:buClr>
              <a:buSzPts val="1600"/>
              <a:buNone/>
              <a:defRPr sz="1600">
                <a:solidFill>
                  <a:srgbClr val="969494"/>
                </a:solidFill>
              </a:defRPr>
            </a:lvl6pPr>
            <a:lvl7pPr marL="3200400" lvl="6" indent="-228600" algn="l">
              <a:lnSpc>
                <a:spcPct val="90000"/>
              </a:lnSpc>
              <a:spcBef>
                <a:spcPts val="500"/>
              </a:spcBef>
              <a:spcAft>
                <a:spcPts val="0"/>
              </a:spcAft>
              <a:buClr>
                <a:srgbClr val="969494"/>
              </a:buClr>
              <a:buSzPts val="1600"/>
              <a:buNone/>
              <a:defRPr sz="1600">
                <a:solidFill>
                  <a:srgbClr val="969494"/>
                </a:solidFill>
              </a:defRPr>
            </a:lvl7pPr>
            <a:lvl8pPr marL="3657600" lvl="7" indent="-228600" algn="l">
              <a:lnSpc>
                <a:spcPct val="90000"/>
              </a:lnSpc>
              <a:spcBef>
                <a:spcPts val="500"/>
              </a:spcBef>
              <a:spcAft>
                <a:spcPts val="0"/>
              </a:spcAft>
              <a:buClr>
                <a:srgbClr val="969494"/>
              </a:buClr>
              <a:buSzPts val="1600"/>
              <a:buNone/>
              <a:defRPr sz="1600">
                <a:solidFill>
                  <a:srgbClr val="969494"/>
                </a:solidFill>
              </a:defRPr>
            </a:lvl8pPr>
            <a:lvl9pPr marL="4114800" lvl="8" indent="-228600" algn="l">
              <a:lnSpc>
                <a:spcPct val="90000"/>
              </a:lnSpc>
              <a:spcBef>
                <a:spcPts val="500"/>
              </a:spcBef>
              <a:spcAft>
                <a:spcPts val="0"/>
              </a:spcAft>
              <a:buClr>
                <a:srgbClr val="969494"/>
              </a:buClr>
              <a:buSzPts val="1600"/>
              <a:buNone/>
              <a:defRPr sz="1600">
                <a:solidFill>
                  <a:srgbClr val="969494"/>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as" type="blank">
  <p:cSld name="BLANK">
    <p:spTree>
      <p:nvGrpSpPr>
        <p:cNvPr id="1" name="Shape 53"/>
        <p:cNvGrpSpPr/>
        <p:nvPr/>
      </p:nvGrpSpPr>
      <p:grpSpPr>
        <a:xfrm>
          <a:off x="0" y="0"/>
          <a:ext cx="0" cy="0"/>
          <a:chOff x="0" y="0"/>
          <a:chExt cx="0" cy="0"/>
        </a:xfrm>
      </p:grpSpPr>
      <p:pic>
        <p:nvPicPr>
          <p:cNvPr id="54" name="Google Shape;54;p32"/>
          <p:cNvPicPr preferRelativeResize="0"/>
          <p:nvPr/>
        </p:nvPicPr>
        <p:blipFill rotWithShape="1">
          <a:blip r:embed="rId2">
            <a:alphaModFix/>
          </a:blip>
          <a:srcRect/>
          <a:stretch/>
        </p:blipFill>
        <p:spPr>
          <a:xfrm>
            <a:off x="10223500" y="2438400"/>
            <a:ext cx="1968500" cy="39592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71000">
              <a:srgbClr val="FFF9EA"/>
            </a:gs>
            <a:gs pos="86000">
              <a:srgbClr val="D7F8E7"/>
            </a:gs>
            <a:gs pos="96000">
              <a:srgbClr val="FFDED0"/>
            </a:gs>
            <a:gs pos="100000">
              <a:srgbClr val="FFDED0"/>
            </a:gs>
          </a:gsLst>
          <a:path path="circle">
            <a:fillToRect r="100000" b="100000"/>
          </a:path>
          <a:tileRect l="-100000" t="-100000"/>
        </a:gra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5"/>
            <a:ext cx="10515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lvl1pPr marR="0" lvl="0" algn="l" rtl="0">
              <a:lnSpc>
                <a:spcPct val="90000"/>
              </a:lnSpc>
              <a:spcBef>
                <a:spcPts val="0"/>
              </a:spcBef>
              <a:spcAft>
                <a:spcPts val="0"/>
              </a:spcAft>
              <a:buSzPts val="1400"/>
              <a:buNone/>
              <a:defRPr sz="5200" b="0" i="0" u="none" strike="noStrike" cap="none">
                <a:solidFill>
                  <a:srgbClr val="073B3A"/>
                </a:solidFill>
                <a:latin typeface="Calibri"/>
                <a:ea typeface="Calibri"/>
                <a:cs typeface="Calibri"/>
                <a:sym typeface="Calibri"/>
              </a:defRPr>
            </a:lvl1pPr>
            <a:lvl2pPr marR="0" lvl="1" algn="l" rtl="0">
              <a:lnSpc>
                <a:spcPct val="90000"/>
              </a:lnSpc>
              <a:spcBef>
                <a:spcPts val="0"/>
              </a:spcBef>
              <a:spcAft>
                <a:spcPts val="0"/>
              </a:spcAft>
              <a:buSzPts val="1400"/>
              <a:buNone/>
              <a:defRPr sz="5200" b="0" i="0" u="none" strike="noStrike" cap="none">
                <a:solidFill>
                  <a:srgbClr val="073B3A"/>
                </a:solidFill>
                <a:latin typeface="Calibri"/>
                <a:ea typeface="Calibri"/>
                <a:cs typeface="Calibri"/>
                <a:sym typeface="Calibri"/>
              </a:defRPr>
            </a:lvl2pPr>
            <a:lvl3pPr marR="0" lvl="2" algn="l" rtl="0">
              <a:lnSpc>
                <a:spcPct val="90000"/>
              </a:lnSpc>
              <a:spcBef>
                <a:spcPts val="0"/>
              </a:spcBef>
              <a:spcAft>
                <a:spcPts val="0"/>
              </a:spcAft>
              <a:buSzPts val="1400"/>
              <a:buNone/>
              <a:defRPr sz="5200" b="0" i="0" u="none" strike="noStrike" cap="none">
                <a:solidFill>
                  <a:srgbClr val="073B3A"/>
                </a:solidFill>
                <a:latin typeface="Calibri"/>
                <a:ea typeface="Calibri"/>
                <a:cs typeface="Calibri"/>
                <a:sym typeface="Calibri"/>
              </a:defRPr>
            </a:lvl3pPr>
            <a:lvl4pPr marR="0" lvl="3" algn="l" rtl="0">
              <a:lnSpc>
                <a:spcPct val="90000"/>
              </a:lnSpc>
              <a:spcBef>
                <a:spcPts val="0"/>
              </a:spcBef>
              <a:spcAft>
                <a:spcPts val="0"/>
              </a:spcAft>
              <a:buSzPts val="1400"/>
              <a:buNone/>
              <a:defRPr sz="5200" b="0" i="0" u="none" strike="noStrike" cap="none">
                <a:solidFill>
                  <a:srgbClr val="073B3A"/>
                </a:solidFill>
                <a:latin typeface="Calibri"/>
                <a:ea typeface="Calibri"/>
                <a:cs typeface="Calibri"/>
                <a:sym typeface="Calibri"/>
              </a:defRPr>
            </a:lvl4pPr>
            <a:lvl5pPr marR="0" lvl="4" algn="l" rtl="0">
              <a:lnSpc>
                <a:spcPct val="90000"/>
              </a:lnSpc>
              <a:spcBef>
                <a:spcPts val="0"/>
              </a:spcBef>
              <a:spcAft>
                <a:spcPts val="0"/>
              </a:spcAft>
              <a:buSzPts val="1400"/>
              <a:buNone/>
              <a:defRPr sz="5200" b="0" i="0" u="none" strike="noStrike" cap="none">
                <a:solidFill>
                  <a:srgbClr val="073B3A"/>
                </a:solidFill>
                <a:latin typeface="Calibri"/>
                <a:ea typeface="Calibri"/>
                <a:cs typeface="Calibri"/>
                <a:sym typeface="Calibri"/>
              </a:defRPr>
            </a:lvl5pPr>
            <a:lvl6pPr marR="0" lvl="5" algn="l" rtl="0">
              <a:lnSpc>
                <a:spcPct val="90000"/>
              </a:lnSpc>
              <a:spcBef>
                <a:spcPts val="0"/>
              </a:spcBef>
              <a:spcAft>
                <a:spcPts val="0"/>
              </a:spcAft>
              <a:buSzPts val="1400"/>
              <a:buNone/>
              <a:defRPr sz="5200" b="0" i="0" u="none" strike="noStrike" cap="none">
                <a:solidFill>
                  <a:srgbClr val="073B3A"/>
                </a:solidFill>
                <a:latin typeface="Calibri"/>
                <a:ea typeface="Calibri"/>
                <a:cs typeface="Calibri"/>
                <a:sym typeface="Calibri"/>
              </a:defRPr>
            </a:lvl6pPr>
            <a:lvl7pPr marR="0" lvl="6" algn="l" rtl="0">
              <a:lnSpc>
                <a:spcPct val="90000"/>
              </a:lnSpc>
              <a:spcBef>
                <a:spcPts val="0"/>
              </a:spcBef>
              <a:spcAft>
                <a:spcPts val="0"/>
              </a:spcAft>
              <a:buSzPts val="1400"/>
              <a:buNone/>
              <a:defRPr sz="5200" b="0" i="0" u="none" strike="noStrike" cap="none">
                <a:solidFill>
                  <a:srgbClr val="073B3A"/>
                </a:solidFill>
                <a:latin typeface="Calibri"/>
                <a:ea typeface="Calibri"/>
                <a:cs typeface="Calibri"/>
                <a:sym typeface="Calibri"/>
              </a:defRPr>
            </a:lvl7pPr>
            <a:lvl8pPr marR="0" lvl="7" algn="l" rtl="0">
              <a:lnSpc>
                <a:spcPct val="90000"/>
              </a:lnSpc>
              <a:spcBef>
                <a:spcPts val="0"/>
              </a:spcBef>
              <a:spcAft>
                <a:spcPts val="0"/>
              </a:spcAft>
              <a:buSzPts val="1400"/>
              <a:buNone/>
              <a:defRPr sz="5200" b="0" i="0" u="none" strike="noStrike" cap="none">
                <a:solidFill>
                  <a:srgbClr val="073B3A"/>
                </a:solidFill>
                <a:latin typeface="Calibri"/>
                <a:ea typeface="Calibri"/>
                <a:cs typeface="Calibri"/>
                <a:sym typeface="Calibri"/>
              </a:defRPr>
            </a:lvl8pPr>
            <a:lvl9pPr marR="0" lvl="8" algn="l" rtl="0">
              <a:lnSpc>
                <a:spcPct val="90000"/>
              </a:lnSpc>
              <a:spcBef>
                <a:spcPts val="0"/>
              </a:spcBef>
              <a:spcAft>
                <a:spcPts val="0"/>
              </a:spcAft>
              <a:buSzPts val="1400"/>
              <a:buNone/>
              <a:defRPr sz="5200" b="0" i="0" u="none" strike="noStrike" cap="none">
                <a:solidFill>
                  <a:srgbClr val="073B3A"/>
                </a:solidFill>
                <a:latin typeface="Calibri"/>
                <a:ea typeface="Calibri"/>
                <a:cs typeface="Calibri"/>
                <a:sym typeface="Calibri"/>
              </a:defRPr>
            </a:lvl9pPr>
          </a:lstStyle>
          <a:p>
            <a:endParaRPr/>
          </a:p>
        </p:txBody>
      </p:sp>
      <p:sp>
        <p:nvSpPr>
          <p:cNvPr id="11" name="Google Shape;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rgbClr val="6B5E62"/>
              </a:buClr>
              <a:buSzPts val="2400"/>
              <a:buFont typeface="Arial"/>
              <a:buChar char="•"/>
              <a:defRPr sz="2400" b="0" i="0" u="none" strike="noStrike" cap="none">
                <a:solidFill>
                  <a:srgbClr val="6B5E62"/>
                </a:solidFill>
                <a:latin typeface="Calibri"/>
                <a:ea typeface="Calibri"/>
                <a:cs typeface="Calibri"/>
                <a:sym typeface="Calibri"/>
              </a:defRPr>
            </a:lvl2pPr>
            <a:lvl3pPr marL="1371600" marR="0" lvl="2" indent="-355600" algn="l" rtl="0">
              <a:lnSpc>
                <a:spcPct val="90000"/>
              </a:lnSpc>
              <a:spcBef>
                <a:spcPts val="500"/>
              </a:spcBef>
              <a:spcAft>
                <a:spcPts val="0"/>
              </a:spcAft>
              <a:buClr>
                <a:srgbClr val="6B5E62"/>
              </a:buClr>
              <a:buSzPts val="2000"/>
              <a:buFont typeface="Arial"/>
              <a:buChar char="•"/>
              <a:defRPr sz="2000" b="0" i="0" u="none" strike="noStrike" cap="none">
                <a:solidFill>
                  <a:srgbClr val="6B5E62"/>
                </a:solidFill>
                <a:latin typeface="Calibri"/>
                <a:ea typeface="Calibri"/>
                <a:cs typeface="Calibri"/>
                <a:sym typeface="Calibri"/>
              </a:defRPr>
            </a:lvl3pPr>
            <a:lvl4pPr marL="1828800" marR="0" lvl="3" indent="-342900" algn="l" rtl="0">
              <a:lnSpc>
                <a:spcPct val="90000"/>
              </a:lnSpc>
              <a:spcBef>
                <a:spcPts val="500"/>
              </a:spcBef>
              <a:spcAft>
                <a:spcPts val="0"/>
              </a:spcAft>
              <a:buClr>
                <a:srgbClr val="6B5E62"/>
              </a:buClr>
              <a:buSzPts val="1800"/>
              <a:buFont typeface="Arial"/>
              <a:buChar char="•"/>
              <a:defRPr sz="1800" b="0" i="0" u="none" strike="noStrike" cap="none">
                <a:solidFill>
                  <a:srgbClr val="6B5E62"/>
                </a:solidFill>
                <a:latin typeface="Calibri"/>
                <a:ea typeface="Calibri"/>
                <a:cs typeface="Calibri"/>
                <a:sym typeface="Calibri"/>
              </a:defRPr>
            </a:lvl4pPr>
            <a:lvl5pPr marL="2286000" marR="0" lvl="4" indent="-342900" algn="l" rtl="0">
              <a:lnSpc>
                <a:spcPct val="90000"/>
              </a:lnSpc>
              <a:spcBef>
                <a:spcPts val="500"/>
              </a:spcBef>
              <a:spcAft>
                <a:spcPts val="0"/>
              </a:spcAft>
              <a:buClr>
                <a:srgbClr val="6B5E62"/>
              </a:buClr>
              <a:buSzPts val="1800"/>
              <a:buFont typeface="Arial"/>
              <a:buChar char="•"/>
              <a:defRPr sz="1800" b="0" i="0" u="none" strike="noStrike" cap="none">
                <a:solidFill>
                  <a:srgbClr val="6B5E6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p:nvPr/>
        </p:nvSpPr>
        <p:spPr>
          <a:xfrm>
            <a:off x="3048000" y="3244850"/>
            <a:ext cx="6096000" cy="36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3" name="Google Shape;13;p23"/>
          <p:cNvSpPr txBox="1"/>
          <p:nvPr/>
        </p:nvSpPr>
        <p:spPr>
          <a:xfrm>
            <a:off x="3048000" y="3244850"/>
            <a:ext cx="6096000" cy="36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nvGrpSpPr>
          <p:cNvPr id="14" name="Google Shape;14;p23"/>
          <p:cNvGrpSpPr/>
          <p:nvPr/>
        </p:nvGrpSpPr>
        <p:grpSpPr>
          <a:xfrm>
            <a:off x="608013" y="6469063"/>
            <a:ext cx="11583987" cy="285750"/>
            <a:chOff x="430212" y="6527800"/>
            <a:chExt cx="11787188" cy="136947"/>
          </a:xfrm>
        </p:grpSpPr>
        <p:sp>
          <p:nvSpPr>
            <p:cNvPr id="15" name="Google Shape;15;p23"/>
            <p:cNvSpPr/>
            <p:nvPr/>
          </p:nvSpPr>
          <p:spPr>
            <a:xfrm>
              <a:off x="430212" y="6527800"/>
              <a:ext cx="11787188" cy="45649"/>
            </a:xfrm>
            <a:prstGeom prst="rect">
              <a:avLst/>
            </a:prstGeom>
            <a:solidFill>
              <a:srgbClr val="FBBD1A">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23"/>
            <p:cNvSpPr/>
            <p:nvPr/>
          </p:nvSpPr>
          <p:spPr>
            <a:xfrm>
              <a:off x="430212" y="6573449"/>
              <a:ext cx="11787188" cy="45649"/>
            </a:xfrm>
            <a:prstGeom prst="rect">
              <a:avLst/>
            </a:prstGeom>
            <a:solidFill>
              <a:srgbClr val="006633">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 name="Google Shape;17;p23"/>
            <p:cNvSpPr/>
            <p:nvPr/>
          </p:nvSpPr>
          <p:spPr>
            <a:xfrm>
              <a:off x="430212" y="6619098"/>
              <a:ext cx="11787188" cy="45649"/>
            </a:xfrm>
            <a:prstGeom prst="rect">
              <a:avLst/>
            </a:prstGeom>
            <a:solidFill>
              <a:srgbClr val="D54D13">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
          <p:cNvSpPr txBox="1">
            <a:spLocks noGrp="1"/>
          </p:cNvSpPr>
          <p:nvPr>
            <p:ph type="ctrTitle"/>
          </p:nvPr>
        </p:nvSpPr>
        <p:spPr>
          <a:xfrm>
            <a:off x="3386138" y="2586038"/>
            <a:ext cx="8058150" cy="2279650"/>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lt-LT" sz="3600">
                <a:latin typeface="Times New Roman"/>
                <a:ea typeface="Times New Roman"/>
                <a:cs typeface="Times New Roman"/>
                <a:sym typeface="Times New Roman"/>
              </a:rPr>
              <a:t>TEMA:</a:t>
            </a:r>
            <a:br>
              <a:rPr lang="lt-LT" sz="3600">
                <a:latin typeface="Times New Roman"/>
                <a:ea typeface="Times New Roman"/>
                <a:cs typeface="Times New Roman"/>
                <a:sym typeface="Times New Roman"/>
              </a:rPr>
            </a:br>
            <a:r>
              <a:rPr lang="lt-LT" sz="3600">
                <a:latin typeface="Times New Roman"/>
                <a:ea typeface="Times New Roman"/>
                <a:cs typeface="Times New Roman"/>
                <a:sym typeface="Times New Roman"/>
              </a:rPr>
              <a:t>Senovės pasaulio valstybingumo idėjos ir formos</a:t>
            </a:r>
            <a:r>
              <a:rPr lang="lt-LT" sz="2400">
                <a:latin typeface="Times New Roman"/>
                <a:ea typeface="Times New Roman"/>
                <a:cs typeface="Times New Roman"/>
                <a:sym typeface="Times New Roman"/>
              </a:rPr>
              <a:t>: </a:t>
            </a:r>
            <a:r>
              <a:rPr lang="lt-LT" sz="2400" b="1">
                <a:solidFill>
                  <a:schemeClr val="dk1"/>
                </a:solidFill>
                <a:latin typeface="Times New Roman"/>
                <a:ea typeface="Times New Roman"/>
                <a:cs typeface="Times New Roman"/>
                <a:sym typeface="Times New Roman"/>
              </a:rPr>
              <a:t>Rytų despotijos, Atėnų demokratija, Romos imperija</a:t>
            </a:r>
            <a:br>
              <a:rPr lang="lt-LT" sz="3600" b="1">
                <a:solidFill>
                  <a:schemeClr val="dk1"/>
                </a:solidFill>
                <a:latin typeface="Times New Roman"/>
                <a:ea typeface="Times New Roman"/>
                <a:cs typeface="Times New Roman"/>
                <a:sym typeface="Times New Roman"/>
              </a:rPr>
            </a:br>
            <a:endParaRPr sz="3600"/>
          </a:p>
        </p:txBody>
      </p:sp>
      <p:sp>
        <p:nvSpPr>
          <p:cNvPr id="60" name="Google Shape;60;p1"/>
          <p:cNvSpPr txBox="1">
            <a:spLocks noGrp="1"/>
          </p:cNvSpPr>
          <p:nvPr>
            <p:ph type="subTitle" idx="4294967295"/>
          </p:nvPr>
        </p:nvSpPr>
        <p:spPr>
          <a:xfrm rot="10800000" flipH="1">
            <a:off x="3403600" y="1320800"/>
            <a:ext cx="8040688" cy="3098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lt-LT" sz="2800" b="0" i="0" u="none" strike="noStrike" cap="none">
                <a:solidFill>
                  <a:schemeClr val="dk1"/>
                </a:solidFill>
                <a:latin typeface="Calibri"/>
                <a:ea typeface="Calibri"/>
                <a:cs typeface="Calibri"/>
                <a:sym typeface="Calibri"/>
              </a:rPr>
              <a:t>   </a:t>
            </a:r>
            <a:endParaRPr sz="2800" b="0" i="0" u="none" strike="noStrike" cap="none">
              <a:solidFill>
                <a:schemeClr val="dk1"/>
              </a:solidFill>
              <a:latin typeface="Calibri"/>
              <a:ea typeface="Calibri"/>
              <a:cs typeface="Calibri"/>
              <a:sym typeface="Calibri"/>
            </a:endParaRPr>
          </a:p>
        </p:txBody>
      </p:sp>
      <p:sp>
        <p:nvSpPr>
          <p:cNvPr id="61" name="Google Shape;61;p1"/>
          <p:cNvSpPr/>
          <p:nvPr/>
        </p:nvSpPr>
        <p:spPr>
          <a:xfrm>
            <a:off x="4495800" y="4721662"/>
            <a:ext cx="628650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2400" b="0" i="0" u="none" strike="noStrike" cap="none">
                <a:solidFill>
                  <a:schemeClr val="dk1"/>
                </a:solidFill>
                <a:latin typeface="Times New Roman"/>
                <a:ea typeface="Times New Roman"/>
                <a:cs typeface="Times New Roman"/>
                <a:sym typeface="Times New Roman"/>
              </a:rPr>
              <a:t>Asta Šulcienė,</a:t>
            </a:r>
            <a:endParaRPr/>
          </a:p>
          <a:p>
            <a:pPr marL="0" marR="0" lvl="0" indent="0" algn="l" rtl="0">
              <a:spcBef>
                <a:spcPts val="0"/>
              </a:spcBef>
              <a:spcAft>
                <a:spcPts val="0"/>
              </a:spcAft>
              <a:buNone/>
            </a:pPr>
            <a:r>
              <a:rPr lang="lt-LT" sz="2400">
                <a:solidFill>
                  <a:schemeClr val="dk1"/>
                </a:solidFill>
                <a:latin typeface="Times New Roman"/>
                <a:ea typeface="Times New Roman"/>
                <a:cs typeface="Times New Roman"/>
                <a:sym typeface="Times New Roman"/>
              </a:rPr>
              <a:t> Alytaus Adolfo Ramanausko-Vanago gimnazija</a:t>
            </a:r>
            <a:endParaRPr sz="2400">
              <a:solidFill>
                <a:schemeClr val="dk1"/>
              </a:solidFill>
              <a:latin typeface="Times New Roman"/>
              <a:ea typeface="Times New Roman"/>
              <a:cs typeface="Times New Roman"/>
              <a:sym typeface="Times New Roman"/>
            </a:endParaRPr>
          </a:p>
        </p:txBody>
      </p:sp>
      <p:pic>
        <p:nvPicPr>
          <p:cNvPr id="3" name="Paveikslėlis 2" descr="Paveikslėlis, kuriame yra tekstas, Šriftas, ekrano kopija, Grafika&#10;&#10;Automatiškai sugeneruotas aprašymas">
            <a:extLst>
              <a:ext uri="{FF2B5EF4-FFF2-40B4-BE49-F238E27FC236}">
                <a16:creationId xmlns:a16="http://schemas.microsoft.com/office/drawing/2014/main" id="{4A71592D-1AA4-F322-9490-9E7DBFDB1E95}"/>
              </a:ext>
            </a:extLst>
          </p:cNvPr>
          <p:cNvPicPr>
            <a:picLocks noChangeAspect="1"/>
          </p:cNvPicPr>
          <p:nvPr/>
        </p:nvPicPr>
        <p:blipFill>
          <a:blip r:embed="rId3"/>
          <a:stretch>
            <a:fillRect/>
          </a:stretch>
        </p:blipFill>
        <p:spPr>
          <a:xfrm>
            <a:off x="513043" y="4516474"/>
            <a:ext cx="1670864" cy="12096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0"/>
          <p:cNvSpPr txBox="1">
            <a:spLocks noGrp="1"/>
          </p:cNvSpPr>
          <p:nvPr>
            <p:ph type="title"/>
          </p:nvPr>
        </p:nvSpPr>
        <p:spPr>
          <a:xfrm>
            <a:off x="838200" y="365125"/>
            <a:ext cx="10515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lt-LT" sz="3600">
                <a:latin typeface="Times New Roman"/>
                <a:ea typeface="Times New Roman"/>
                <a:cs typeface="Times New Roman"/>
                <a:sym typeface="Times New Roman"/>
              </a:rPr>
              <a:t>Despotinės valstybės bruožai</a:t>
            </a:r>
            <a:endParaRPr sz="3600">
              <a:latin typeface="Times New Roman"/>
              <a:ea typeface="Times New Roman"/>
              <a:cs typeface="Times New Roman"/>
              <a:sym typeface="Times New Roman"/>
            </a:endParaRPr>
          </a:p>
        </p:txBody>
      </p:sp>
      <p:sp>
        <p:nvSpPr>
          <p:cNvPr id="135" name="Google Shape;135;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800"/>
              <a:buChar char="•"/>
            </a:pPr>
            <a:r>
              <a:rPr lang="lt-LT" sz="1800">
                <a:latin typeface="Times New Roman"/>
                <a:ea typeface="Times New Roman"/>
                <a:cs typeface="Times New Roman"/>
                <a:sym typeface="Times New Roman"/>
              </a:rPr>
              <a:t>Politinės santvarkos centras – dievas-karalius, remiamas ir supamas dvasininkų biurokratijos. Religijos palaikė dievišką valdovo kilmę ir mokė, kad visatos pusiausvyrai reikia, jog prastuomenė priklausytų kilmingiesiems;</a:t>
            </a:r>
            <a:endParaRPr/>
          </a:p>
          <a:p>
            <a:pPr marL="228600" lvl="0" indent="-228600" algn="l" rtl="0">
              <a:lnSpc>
                <a:spcPct val="90000"/>
              </a:lnSpc>
              <a:spcBef>
                <a:spcPts val="1000"/>
              </a:spcBef>
              <a:spcAft>
                <a:spcPts val="0"/>
              </a:spcAft>
              <a:buClr>
                <a:schemeClr val="dk1"/>
              </a:buClr>
              <a:buSzPts val="1800"/>
              <a:buChar char="•"/>
            </a:pPr>
            <a:r>
              <a:rPr lang="lt-LT" sz="1800">
                <a:latin typeface="Times New Roman"/>
                <a:ea typeface="Times New Roman"/>
                <a:cs typeface="Times New Roman"/>
                <a:sym typeface="Times New Roman"/>
              </a:rPr>
              <a:t>Visuomenė gyveno vergvaldystės sąlygomis, visiškai beteisė;</a:t>
            </a:r>
            <a:endParaRPr/>
          </a:p>
          <a:p>
            <a:pPr marL="228600" lvl="0" indent="-228600" algn="l" rtl="0">
              <a:lnSpc>
                <a:spcPct val="90000"/>
              </a:lnSpc>
              <a:spcBef>
                <a:spcPts val="1000"/>
              </a:spcBef>
              <a:spcAft>
                <a:spcPts val="0"/>
              </a:spcAft>
              <a:buClr>
                <a:schemeClr val="dk1"/>
              </a:buClr>
              <a:buSzPts val="1800"/>
              <a:buChar char="•"/>
            </a:pPr>
            <a:r>
              <a:rPr lang="lt-LT" sz="1800">
                <a:latin typeface="Times New Roman"/>
                <a:ea typeface="Times New Roman"/>
                <a:cs typeface="Times New Roman"/>
                <a:sym typeface="Times New Roman"/>
              </a:rPr>
              <a:t>Senovės Rytų visuomenės – tradicinės, patriarchalinės visuomenės.  Socialiniai, politiniai, kultūriniai pokyčiai vyksta labai lėtai;</a:t>
            </a:r>
            <a:endParaRPr/>
          </a:p>
          <a:p>
            <a:pPr marL="228600" lvl="0" indent="-228600" algn="l" rtl="0">
              <a:lnSpc>
                <a:spcPct val="90000"/>
              </a:lnSpc>
              <a:spcBef>
                <a:spcPts val="1000"/>
              </a:spcBef>
              <a:spcAft>
                <a:spcPts val="0"/>
              </a:spcAft>
              <a:buClr>
                <a:schemeClr val="dk1"/>
              </a:buClr>
              <a:buSzPts val="1800"/>
              <a:buChar char="•"/>
            </a:pPr>
            <a:r>
              <a:rPr lang="lt-LT" sz="1800">
                <a:latin typeface="Times New Roman"/>
                <a:ea typeface="Times New Roman"/>
                <a:cs typeface="Times New Roman"/>
                <a:sym typeface="Times New Roman"/>
              </a:rPr>
              <a:t>Valstybės valdymo forma – </a:t>
            </a:r>
            <a:r>
              <a:rPr lang="lt-LT" sz="1800" b="1">
                <a:latin typeface="Times New Roman"/>
                <a:ea typeface="Times New Roman"/>
                <a:cs typeface="Times New Roman"/>
                <a:sym typeface="Times New Roman"/>
              </a:rPr>
              <a:t>despotinė</a:t>
            </a:r>
            <a:r>
              <a:rPr lang="lt-LT" sz="1800">
                <a:latin typeface="Times New Roman"/>
                <a:ea typeface="Times New Roman"/>
                <a:cs typeface="Times New Roman"/>
                <a:sym typeface="Times New Roman"/>
              </a:rPr>
              <a:t> </a:t>
            </a:r>
            <a:r>
              <a:rPr lang="lt-LT" sz="1800" b="1">
                <a:latin typeface="Times New Roman"/>
                <a:ea typeface="Times New Roman"/>
                <a:cs typeface="Times New Roman"/>
                <a:sym typeface="Times New Roman"/>
              </a:rPr>
              <a:t>monarchija</a:t>
            </a:r>
            <a:r>
              <a:rPr lang="lt-LT" sz="1800">
                <a:latin typeface="Times New Roman"/>
                <a:ea typeface="Times New Roman"/>
                <a:cs typeface="Times New Roman"/>
                <a:sym typeface="Times New Roman"/>
              </a:rPr>
              <a:t> ( valdžia priklausė vienam asmeniui – valdovui, jis rėmėsi kariniu biurokratiniu aparatu ir kariuomene)</a:t>
            </a:r>
            <a:endParaRPr/>
          </a:p>
          <a:p>
            <a:pPr marL="228600" lvl="0" indent="-139700" algn="l" rtl="0">
              <a:lnSpc>
                <a:spcPct val="90000"/>
              </a:lnSpc>
              <a:spcBef>
                <a:spcPts val="1000"/>
              </a:spcBef>
              <a:spcAft>
                <a:spcPts val="0"/>
              </a:spcAft>
              <a:buClr>
                <a:schemeClr val="dk1"/>
              </a:buClr>
              <a:buSzPts val="1400"/>
              <a:buNone/>
            </a:pPr>
            <a:endParaRPr sz="1400"/>
          </a:p>
        </p:txBody>
      </p:sp>
      <p:pic>
        <p:nvPicPr>
          <p:cNvPr id="136" name="Google Shape;136;p10" descr="C:\Users\admin\Desktop\358742353_187934487608461_7990575599066455403_n.jpg"/>
          <p:cNvPicPr preferRelativeResize="0">
            <a:picLocks noGrp="1"/>
          </p:cNvPicPr>
          <p:nvPr>
            <p:ph type="body" idx="2"/>
          </p:nvPr>
        </p:nvPicPr>
        <p:blipFill rotWithShape="1">
          <a:blip r:embed="rId3">
            <a:alphaModFix/>
          </a:blip>
          <a:srcRect/>
          <a:stretch/>
        </p:blipFill>
        <p:spPr>
          <a:xfrm>
            <a:off x="6172200" y="1955800"/>
            <a:ext cx="5181600" cy="3362399"/>
          </a:xfrm>
          <a:prstGeom prst="rect">
            <a:avLst/>
          </a:prstGeom>
          <a:noFill/>
          <a:ln>
            <a:noFill/>
          </a:ln>
        </p:spPr>
      </p:pic>
      <p:sp>
        <p:nvSpPr>
          <p:cNvPr id="137" name="Google Shape;137;p10"/>
          <p:cNvSpPr/>
          <p:nvPr/>
        </p:nvSpPr>
        <p:spPr>
          <a:xfrm>
            <a:off x="6934200" y="5422900"/>
            <a:ext cx="45466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200">
                <a:solidFill>
                  <a:schemeClr val="dk1"/>
                </a:solidFill>
                <a:latin typeface="Times New Roman"/>
                <a:ea typeface="Times New Roman"/>
                <a:cs typeface="Times New Roman"/>
                <a:sym typeface="Times New Roman"/>
              </a:rPr>
              <a:t>550-500 m. iki Kr.: nuo Kyro   karalystės iki  Darijaus I imperijos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1"/>
          <p:cNvSpPr txBox="1">
            <a:spLocks noGrp="1"/>
          </p:cNvSpPr>
          <p:nvPr>
            <p:ph type="title"/>
          </p:nvPr>
        </p:nvSpPr>
        <p:spPr>
          <a:xfrm>
            <a:off x="838200" y="365125"/>
            <a:ext cx="10515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lt-LT" sz="3600">
                <a:latin typeface="Times New Roman"/>
                <a:ea typeface="Times New Roman"/>
                <a:cs typeface="Times New Roman"/>
                <a:sym typeface="Times New Roman"/>
              </a:rPr>
              <a:t>Atėnų demokratija</a:t>
            </a:r>
            <a:br>
              <a:rPr lang="lt-LT" sz="3600">
                <a:latin typeface="Times New Roman"/>
                <a:ea typeface="Times New Roman"/>
                <a:cs typeface="Times New Roman"/>
                <a:sym typeface="Times New Roman"/>
              </a:rPr>
            </a:br>
            <a:r>
              <a:rPr lang="lt-LT" sz="3600">
                <a:latin typeface="Times New Roman"/>
                <a:ea typeface="Times New Roman"/>
                <a:cs typeface="Times New Roman"/>
                <a:sym typeface="Times New Roman"/>
              </a:rPr>
              <a:t> (II-oji pamoka)</a:t>
            </a:r>
            <a:endParaRPr sz="3600"/>
          </a:p>
        </p:txBody>
      </p:sp>
      <p:sp>
        <p:nvSpPr>
          <p:cNvPr id="144" name="Google Shape;144;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800"/>
              <a:buChar char="•"/>
            </a:pPr>
            <a:r>
              <a:rPr lang="lt-LT" sz="1800" b="1">
                <a:latin typeface="Times New Roman"/>
                <a:ea typeface="Times New Roman"/>
                <a:cs typeface="Times New Roman"/>
                <a:sym typeface="Times New Roman"/>
              </a:rPr>
              <a:t>Probleminiai klausimai:</a:t>
            </a:r>
            <a:endParaRPr/>
          </a:p>
          <a:p>
            <a:pPr marL="228600" lvl="0" indent="-228600" algn="l" rtl="0">
              <a:lnSpc>
                <a:spcPct val="90000"/>
              </a:lnSpc>
              <a:spcBef>
                <a:spcPts val="1000"/>
              </a:spcBef>
              <a:spcAft>
                <a:spcPts val="0"/>
              </a:spcAft>
              <a:buClr>
                <a:schemeClr val="dk1"/>
              </a:buClr>
              <a:buSzPts val="1800"/>
              <a:buChar char="•"/>
            </a:pPr>
            <a:r>
              <a:rPr lang="lt-LT" sz="1800">
                <a:latin typeface="Times New Roman"/>
                <a:ea typeface="Times New Roman"/>
                <a:cs typeface="Times New Roman"/>
                <a:sym typeface="Times New Roman"/>
              </a:rPr>
              <a:t>1. Kokios sąlygos lėmė demokratijos atsiradimą senovės Graikijoje?</a:t>
            </a:r>
            <a:endParaRPr/>
          </a:p>
          <a:p>
            <a:pPr marL="228600" lvl="0" indent="-228600" algn="l" rtl="0">
              <a:lnSpc>
                <a:spcPct val="90000"/>
              </a:lnSpc>
              <a:spcBef>
                <a:spcPts val="1000"/>
              </a:spcBef>
              <a:spcAft>
                <a:spcPts val="0"/>
              </a:spcAft>
              <a:buClr>
                <a:schemeClr val="dk1"/>
              </a:buClr>
              <a:buSzPts val="1800"/>
              <a:buChar char="•"/>
            </a:pPr>
            <a:r>
              <a:rPr lang="lt-LT" sz="1800">
                <a:latin typeface="Times New Roman"/>
                <a:ea typeface="Times New Roman"/>
                <a:cs typeface="Times New Roman"/>
                <a:sym typeface="Times New Roman"/>
              </a:rPr>
              <a:t>2. Kokie asmenys ir kaip skatino demokratijos raidą senovės Atėnuose?</a:t>
            </a:r>
            <a:endParaRPr/>
          </a:p>
          <a:p>
            <a:pPr marL="228600" lvl="0" indent="-228600" algn="l" rtl="0">
              <a:lnSpc>
                <a:spcPct val="90000"/>
              </a:lnSpc>
              <a:spcBef>
                <a:spcPts val="1000"/>
              </a:spcBef>
              <a:spcAft>
                <a:spcPts val="0"/>
              </a:spcAft>
              <a:buClr>
                <a:schemeClr val="dk1"/>
              </a:buClr>
              <a:buSzPts val="1800"/>
              <a:buChar char="•"/>
            </a:pPr>
            <a:r>
              <a:rPr lang="lt-LT" sz="1800">
                <a:latin typeface="Times New Roman"/>
                <a:ea typeface="Times New Roman"/>
                <a:cs typeface="Times New Roman"/>
                <a:sym typeface="Times New Roman"/>
              </a:rPr>
              <a:t>3. Kaip buvo organizuota Atėnų demokratija? Kaip ji vertinama?</a:t>
            </a:r>
            <a:endParaRPr/>
          </a:p>
          <a:p>
            <a:pPr marL="228600" lvl="0" indent="-228600" algn="l" rtl="0">
              <a:lnSpc>
                <a:spcPct val="90000"/>
              </a:lnSpc>
              <a:spcBef>
                <a:spcPts val="1000"/>
              </a:spcBef>
              <a:spcAft>
                <a:spcPts val="0"/>
              </a:spcAft>
              <a:buClr>
                <a:schemeClr val="dk1"/>
              </a:buClr>
              <a:buSzPts val="1800"/>
              <a:buChar char="•"/>
            </a:pPr>
            <a:r>
              <a:rPr lang="lt-LT" sz="1800">
                <a:latin typeface="Times New Roman"/>
                <a:ea typeface="Times New Roman"/>
                <a:cs typeface="Times New Roman"/>
                <a:sym typeface="Times New Roman"/>
              </a:rPr>
              <a:t>4. Kuo senovės Atėnų demokratija panaši į dabartinių valstybių santvarką ir kuo skiriasi? </a:t>
            </a:r>
            <a:endParaRPr/>
          </a:p>
          <a:p>
            <a:pPr marL="228600" lvl="0" indent="-228600" algn="l" rtl="0">
              <a:lnSpc>
                <a:spcPct val="90000"/>
              </a:lnSpc>
              <a:spcBef>
                <a:spcPts val="1000"/>
              </a:spcBef>
              <a:spcAft>
                <a:spcPts val="0"/>
              </a:spcAft>
              <a:buClr>
                <a:schemeClr val="dk1"/>
              </a:buClr>
              <a:buSzPts val="1800"/>
              <a:buChar char="•"/>
            </a:pPr>
            <a:r>
              <a:rPr lang="lt-LT" sz="1800">
                <a:latin typeface="Times New Roman"/>
                <a:ea typeface="Times New Roman"/>
                <a:cs typeface="Times New Roman"/>
                <a:sym typeface="Times New Roman"/>
              </a:rPr>
              <a:t>5. Palyginti senovės graikų valdymo formas</a:t>
            </a:r>
            <a:endParaRPr/>
          </a:p>
          <a:p>
            <a:pPr marL="228600" lvl="0" indent="-50800" algn="l" rtl="0">
              <a:lnSpc>
                <a:spcPct val="90000"/>
              </a:lnSpc>
              <a:spcBef>
                <a:spcPts val="1000"/>
              </a:spcBef>
              <a:spcAft>
                <a:spcPts val="0"/>
              </a:spcAft>
              <a:buClr>
                <a:schemeClr val="dk1"/>
              </a:buClr>
              <a:buSzPts val="2800"/>
              <a:buNone/>
            </a:pPr>
            <a:endParaRPr/>
          </a:p>
        </p:txBody>
      </p:sp>
      <p:pic>
        <p:nvPicPr>
          <p:cNvPr id="145" name="Google Shape;145;p11" descr="akropol.jpg"/>
          <p:cNvPicPr preferRelativeResize="0">
            <a:picLocks noGrp="1"/>
          </p:cNvPicPr>
          <p:nvPr>
            <p:ph type="body" idx="2"/>
          </p:nvPr>
        </p:nvPicPr>
        <p:blipFill rotWithShape="1">
          <a:blip r:embed="rId3">
            <a:alphaModFix/>
          </a:blip>
          <a:srcRect/>
          <a:stretch/>
        </p:blipFill>
        <p:spPr>
          <a:xfrm>
            <a:off x="7559039" y="2042319"/>
            <a:ext cx="3643841" cy="2732881"/>
          </a:xfrm>
          <a:prstGeom prst="rect">
            <a:avLst/>
          </a:prstGeom>
          <a:noFill/>
          <a:ln>
            <a:noFill/>
          </a:ln>
        </p:spPr>
      </p:pic>
      <p:sp>
        <p:nvSpPr>
          <p:cNvPr id="146" name="Google Shape;146;p11"/>
          <p:cNvSpPr/>
          <p:nvPr/>
        </p:nvSpPr>
        <p:spPr>
          <a:xfrm>
            <a:off x="8331200" y="4826000"/>
            <a:ext cx="20447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200">
                <a:solidFill>
                  <a:schemeClr val="dk1"/>
                </a:solidFill>
                <a:latin typeface="Times New Roman"/>
                <a:ea typeface="Times New Roman"/>
                <a:cs typeface="Times New Roman"/>
                <a:sym typeface="Times New Roman"/>
              </a:rPr>
              <a:t>           Atėnų akropolis</a:t>
            </a:r>
            <a:br>
              <a:rPr lang="lt-LT" sz="1200">
                <a:solidFill>
                  <a:schemeClr val="dk1"/>
                </a:solidFill>
                <a:latin typeface="Times New Roman"/>
                <a:ea typeface="Times New Roman"/>
                <a:cs typeface="Times New Roman"/>
                <a:sym typeface="Times New Roman"/>
              </a:rPr>
            </a:br>
            <a:endParaRPr sz="120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2"/>
          <p:cNvSpPr txBox="1">
            <a:spLocks noGrp="1"/>
          </p:cNvSpPr>
          <p:nvPr>
            <p:ph type="title"/>
          </p:nvPr>
        </p:nvSpPr>
        <p:spPr>
          <a:xfrm>
            <a:off x="838200" y="365125"/>
            <a:ext cx="10515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lt-LT" sz="3600">
                <a:latin typeface="Times New Roman"/>
                <a:ea typeface="Times New Roman"/>
                <a:cs typeface="Times New Roman"/>
                <a:sym typeface="Times New Roman"/>
              </a:rPr>
              <a:t>Senovės Graikija</a:t>
            </a:r>
            <a:endParaRPr sz="3600"/>
          </a:p>
        </p:txBody>
      </p:sp>
      <p:sp>
        <p:nvSpPr>
          <p:cNvPr id="153" name="Google Shape;153;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600"/>
              <a:buChar char="•"/>
            </a:pPr>
            <a:r>
              <a:rPr lang="lt-LT" sz="1600">
                <a:latin typeface="Times New Roman"/>
                <a:ea typeface="Times New Roman"/>
                <a:cs typeface="Times New Roman"/>
                <a:sym typeface="Times New Roman"/>
              </a:rPr>
              <a:t>Pirmoji Europos civilizacija Kretoje apie 2000 m. iki Kr.;</a:t>
            </a:r>
            <a:endParaRPr/>
          </a:p>
          <a:p>
            <a:pPr marL="228600" lvl="0" indent="-228600" algn="l" rtl="0">
              <a:lnSpc>
                <a:spcPct val="90000"/>
              </a:lnSpc>
              <a:spcBef>
                <a:spcPts val="1000"/>
              </a:spcBef>
              <a:spcAft>
                <a:spcPts val="0"/>
              </a:spcAft>
              <a:buClr>
                <a:schemeClr val="dk1"/>
              </a:buClr>
              <a:buSzPts val="1600"/>
              <a:buChar char="•"/>
            </a:pPr>
            <a:r>
              <a:rPr lang="lt-LT" sz="1600">
                <a:latin typeface="Times New Roman"/>
                <a:ea typeface="Times New Roman"/>
                <a:cs typeface="Times New Roman"/>
                <a:sym typeface="Times New Roman"/>
              </a:rPr>
              <a:t>Apie 800 m. iki Kr. susikuria naujo tipo valstybės – </a:t>
            </a:r>
            <a:r>
              <a:rPr lang="lt-LT" sz="1600" b="1">
                <a:latin typeface="Times New Roman"/>
                <a:ea typeface="Times New Roman"/>
                <a:cs typeface="Times New Roman"/>
                <a:sym typeface="Times New Roman"/>
              </a:rPr>
              <a:t>poliai</a:t>
            </a:r>
            <a:r>
              <a:rPr lang="lt-LT" sz="1600">
                <a:latin typeface="Times New Roman"/>
                <a:ea typeface="Times New Roman"/>
                <a:cs typeface="Times New Roman"/>
                <a:sym typeface="Times New Roman"/>
              </a:rPr>
              <a:t>. Kiekvienas polis turėjo įtvirtintą miesto dalį - </a:t>
            </a:r>
            <a:r>
              <a:rPr lang="lt-LT" sz="1600" b="1">
                <a:latin typeface="Times New Roman"/>
                <a:ea typeface="Times New Roman"/>
                <a:cs typeface="Times New Roman"/>
                <a:sym typeface="Times New Roman"/>
              </a:rPr>
              <a:t>akropolį</a:t>
            </a:r>
            <a:r>
              <a:rPr lang="lt-LT" sz="1600">
                <a:latin typeface="Times New Roman"/>
                <a:ea typeface="Times New Roman"/>
                <a:cs typeface="Times New Roman"/>
                <a:sym typeface="Times New Roman"/>
              </a:rPr>
              <a:t>;</a:t>
            </a:r>
            <a:endParaRPr/>
          </a:p>
          <a:p>
            <a:pPr marL="228600" lvl="0" indent="-228600" algn="l" rtl="0">
              <a:lnSpc>
                <a:spcPct val="90000"/>
              </a:lnSpc>
              <a:spcBef>
                <a:spcPts val="1000"/>
              </a:spcBef>
              <a:spcAft>
                <a:spcPts val="0"/>
              </a:spcAft>
              <a:buClr>
                <a:schemeClr val="dk1"/>
              </a:buClr>
              <a:buSzPts val="1600"/>
              <a:buChar char="•"/>
            </a:pPr>
            <a:r>
              <a:rPr lang="lt-LT" sz="1600">
                <a:latin typeface="Times New Roman"/>
                <a:ea typeface="Times New Roman"/>
                <a:cs typeface="Times New Roman"/>
                <a:sym typeface="Times New Roman"/>
              </a:rPr>
              <a:t>Polių visuomenėje – dvi pagrindinės grupės: laisvieji gyventojai ir vergai. Laisvieji, polyje gimę vyrai turėjo žemės ir </a:t>
            </a:r>
            <a:r>
              <a:rPr lang="lt-LT" sz="1600" b="1">
                <a:latin typeface="Times New Roman"/>
                <a:ea typeface="Times New Roman"/>
                <a:cs typeface="Times New Roman"/>
                <a:sym typeface="Times New Roman"/>
              </a:rPr>
              <a:t>piliečių</a:t>
            </a:r>
            <a:r>
              <a:rPr lang="lt-LT" sz="1600">
                <a:latin typeface="Times New Roman"/>
                <a:ea typeface="Times New Roman"/>
                <a:cs typeface="Times New Roman"/>
                <a:sym typeface="Times New Roman"/>
              </a:rPr>
              <a:t> teises (apie 40 tūkst. vyrų);</a:t>
            </a:r>
            <a:endParaRPr/>
          </a:p>
          <a:p>
            <a:pPr marL="228600" lvl="0" indent="-228600" algn="l" rtl="0">
              <a:lnSpc>
                <a:spcPct val="90000"/>
              </a:lnSpc>
              <a:spcBef>
                <a:spcPts val="1000"/>
              </a:spcBef>
              <a:spcAft>
                <a:spcPts val="0"/>
              </a:spcAft>
              <a:buClr>
                <a:schemeClr val="dk1"/>
              </a:buClr>
              <a:buSzPts val="1600"/>
              <a:buChar char="•"/>
            </a:pPr>
            <a:r>
              <a:rPr lang="lt-LT" sz="1600">
                <a:latin typeface="Times New Roman"/>
                <a:ea typeface="Times New Roman"/>
                <a:cs typeface="Times New Roman"/>
                <a:sym typeface="Times New Roman"/>
              </a:rPr>
              <a:t>Senovės graikai teoriškai pagrindė ir praktiškai įgyvendino valstybės valdymo patirtį. Jie – </a:t>
            </a:r>
            <a:r>
              <a:rPr lang="lt-LT" sz="1600" b="1">
                <a:latin typeface="Times New Roman"/>
                <a:ea typeface="Times New Roman"/>
                <a:cs typeface="Times New Roman"/>
                <a:sym typeface="Times New Roman"/>
              </a:rPr>
              <a:t>demokratijos</a:t>
            </a:r>
            <a:r>
              <a:rPr lang="lt-LT" sz="1600">
                <a:latin typeface="Times New Roman"/>
                <a:ea typeface="Times New Roman"/>
                <a:cs typeface="Times New Roman"/>
                <a:sym typeface="Times New Roman"/>
              </a:rPr>
              <a:t> kūrėjai;</a:t>
            </a:r>
            <a:endParaRPr/>
          </a:p>
          <a:p>
            <a:pPr marL="228600" lvl="0" indent="-228600" algn="l" rtl="0">
              <a:lnSpc>
                <a:spcPct val="90000"/>
              </a:lnSpc>
              <a:spcBef>
                <a:spcPts val="1000"/>
              </a:spcBef>
              <a:spcAft>
                <a:spcPts val="0"/>
              </a:spcAft>
              <a:buClr>
                <a:schemeClr val="dk1"/>
              </a:buClr>
              <a:buSzPts val="1600"/>
              <a:buChar char="•"/>
            </a:pPr>
            <a:r>
              <a:rPr lang="lt-LT" sz="1600">
                <a:latin typeface="Times New Roman"/>
                <a:ea typeface="Times New Roman"/>
                <a:cs typeface="Times New Roman"/>
                <a:sym typeface="Times New Roman"/>
              </a:rPr>
              <a:t>Piliečio laisvė – tai jo laisvė suprasti, diskutuoti, bendradarbiauti priklausomai ne nuo užimamos padėties ar turto, o nuo įgimtų gabumų ir ypatybių</a:t>
            </a:r>
            <a:endParaRPr/>
          </a:p>
          <a:p>
            <a:pPr marL="228600" lvl="0" indent="-127000" algn="l" rtl="0">
              <a:lnSpc>
                <a:spcPct val="90000"/>
              </a:lnSpc>
              <a:spcBef>
                <a:spcPts val="1000"/>
              </a:spcBef>
              <a:spcAft>
                <a:spcPts val="0"/>
              </a:spcAft>
              <a:buClr>
                <a:schemeClr val="dk1"/>
              </a:buClr>
              <a:buSzPts val="1600"/>
              <a:buNone/>
            </a:pPr>
            <a:endParaRPr sz="1600"/>
          </a:p>
        </p:txBody>
      </p:sp>
      <p:pic>
        <p:nvPicPr>
          <p:cNvPr id="154" name="Google Shape;154;p12" descr="C:\Users\admin\Desktop\359019570_1038062163845655_2272612010924760063_n.jpg"/>
          <p:cNvPicPr preferRelativeResize="0">
            <a:picLocks noGrp="1"/>
          </p:cNvPicPr>
          <p:nvPr>
            <p:ph type="body" idx="2"/>
          </p:nvPr>
        </p:nvPicPr>
        <p:blipFill rotWithShape="1">
          <a:blip r:embed="rId3">
            <a:alphaModFix/>
          </a:blip>
          <a:srcRect/>
          <a:stretch/>
        </p:blipFill>
        <p:spPr>
          <a:xfrm>
            <a:off x="6642100" y="1742840"/>
            <a:ext cx="4432300" cy="3714462"/>
          </a:xfrm>
          <a:prstGeom prst="rect">
            <a:avLst/>
          </a:prstGeom>
          <a:noFill/>
          <a:ln>
            <a:noFill/>
          </a:ln>
        </p:spPr>
      </p:pic>
      <p:sp>
        <p:nvSpPr>
          <p:cNvPr id="155" name="Google Shape;155;p12"/>
          <p:cNvSpPr/>
          <p:nvPr/>
        </p:nvSpPr>
        <p:spPr>
          <a:xfrm flipH="1">
            <a:off x="7747000" y="5537200"/>
            <a:ext cx="19812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200">
                <a:solidFill>
                  <a:schemeClr val="dk1"/>
                </a:solidFill>
                <a:latin typeface="Times New Roman"/>
                <a:ea typeface="Times New Roman"/>
                <a:cs typeface="Times New Roman"/>
                <a:sym typeface="Times New Roman"/>
              </a:rPr>
              <a:t>                Senovės Graikija</a:t>
            </a: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3"/>
          <p:cNvSpPr txBox="1">
            <a:spLocks noGrp="1"/>
          </p:cNvSpPr>
          <p:nvPr>
            <p:ph type="title"/>
          </p:nvPr>
        </p:nvSpPr>
        <p:spPr>
          <a:xfrm>
            <a:off x="838200" y="365125"/>
            <a:ext cx="10515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lt-LT" sz="3600">
                <a:latin typeface="Times New Roman"/>
                <a:ea typeface="Times New Roman"/>
                <a:cs typeface="Times New Roman"/>
                <a:sym typeface="Times New Roman"/>
              </a:rPr>
              <a:t>Atėnų demokratija</a:t>
            </a:r>
            <a:endParaRPr sz="3600"/>
          </a:p>
        </p:txBody>
      </p:sp>
      <p:sp>
        <p:nvSpPr>
          <p:cNvPr id="162" name="Google Shape;162;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400"/>
              <a:buChar char="•"/>
            </a:pPr>
            <a:r>
              <a:rPr lang="lt-LT" sz="1400">
                <a:latin typeface="Times New Roman"/>
                <a:ea typeface="Times New Roman"/>
                <a:cs typeface="Times New Roman"/>
                <a:sym typeface="Times New Roman"/>
              </a:rPr>
              <a:t>Didžiausias graikų įnašas į pasaulio istoriją – įvairių tipų valdžia:</a:t>
            </a:r>
            <a:r>
              <a:rPr lang="lt-LT" sz="1400" b="1">
                <a:latin typeface="Times New Roman"/>
                <a:ea typeface="Times New Roman"/>
                <a:cs typeface="Times New Roman"/>
                <a:sym typeface="Times New Roman"/>
              </a:rPr>
              <a:t> monarchija, aristokratija, oligarchija, tironija, demokratija</a:t>
            </a:r>
            <a:r>
              <a:rPr lang="lt-LT" sz="1400">
                <a:latin typeface="Times New Roman"/>
                <a:ea typeface="Times New Roman"/>
                <a:cs typeface="Times New Roman"/>
                <a:sym typeface="Times New Roman"/>
              </a:rPr>
              <a:t>;</a:t>
            </a:r>
            <a:endParaRPr/>
          </a:p>
          <a:p>
            <a:pPr marL="228600" lvl="0" indent="-228600" algn="l" rtl="0">
              <a:lnSpc>
                <a:spcPct val="90000"/>
              </a:lnSpc>
              <a:spcBef>
                <a:spcPts val="1000"/>
              </a:spcBef>
              <a:spcAft>
                <a:spcPts val="0"/>
              </a:spcAft>
              <a:buClr>
                <a:schemeClr val="dk1"/>
              </a:buClr>
              <a:buSzPts val="1400"/>
              <a:buChar char="•"/>
            </a:pPr>
            <a:r>
              <a:rPr lang="lt-LT" sz="1400">
                <a:latin typeface="Times New Roman"/>
                <a:ea typeface="Times New Roman"/>
                <a:cs typeface="Times New Roman"/>
                <a:sym typeface="Times New Roman"/>
              </a:rPr>
              <a:t> Tipišku demokratijos pavyzdžiu buvo laikoma Atėnų santvarka, kurią pradėjo kurti politikas </a:t>
            </a:r>
            <a:r>
              <a:rPr lang="lt-LT" sz="1400" b="1">
                <a:latin typeface="Times New Roman"/>
                <a:ea typeface="Times New Roman"/>
                <a:cs typeface="Times New Roman"/>
                <a:sym typeface="Times New Roman"/>
              </a:rPr>
              <a:t>Solonas. </a:t>
            </a:r>
            <a:r>
              <a:rPr lang="lt-LT" sz="1400">
                <a:latin typeface="Times New Roman"/>
                <a:ea typeface="Times New Roman"/>
                <a:cs typeface="Times New Roman"/>
                <a:sym typeface="Times New Roman"/>
              </a:rPr>
              <a:t>Jis VI a. iki Kr. įvedė timokratiją – teisę valdyti ne pagal kilmę, o pagal turtą. Panaikino skolas ir skolinę vergovę;</a:t>
            </a:r>
            <a:endParaRPr/>
          </a:p>
          <a:p>
            <a:pPr marL="228600" lvl="0" indent="-228600" algn="l" rtl="0">
              <a:lnSpc>
                <a:spcPct val="90000"/>
              </a:lnSpc>
              <a:spcBef>
                <a:spcPts val="1000"/>
              </a:spcBef>
              <a:spcAft>
                <a:spcPts val="0"/>
              </a:spcAft>
              <a:buClr>
                <a:schemeClr val="dk1"/>
              </a:buClr>
              <a:buSzPts val="1400"/>
              <a:buChar char="•"/>
            </a:pPr>
            <a:r>
              <a:rPr lang="lt-LT" sz="1400">
                <a:latin typeface="Times New Roman"/>
                <a:ea typeface="Times New Roman"/>
                <a:cs typeface="Times New Roman"/>
                <a:sym typeface="Times New Roman"/>
              </a:rPr>
              <a:t>V a. iki Kr. demokratiją Atėnuose įtvirtino politikas </a:t>
            </a:r>
            <a:r>
              <a:rPr lang="lt-LT" sz="1400" b="1">
                <a:latin typeface="Times New Roman"/>
                <a:ea typeface="Times New Roman"/>
                <a:cs typeface="Times New Roman"/>
                <a:sym typeface="Times New Roman"/>
              </a:rPr>
              <a:t>Periklis</a:t>
            </a:r>
            <a:r>
              <a:rPr lang="lt-LT" sz="1400">
                <a:latin typeface="Times New Roman"/>
                <a:ea typeface="Times New Roman"/>
                <a:cs typeface="Times New Roman"/>
                <a:sym typeface="Times New Roman"/>
              </a:rPr>
              <a:t>. Jis įvedė naujovę – piniginį užmokestį einantiems valstybines pareigas;</a:t>
            </a:r>
            <a:endParaRPr/>
          </a:p>
          <a:p>
            <a:pPr marL="228600" lvl="0" indent="-228600" algn="l" rtl="0">
              <a:lnSpc>
                <a:spcPct val="90000"/>
              </a:lnSpc>
              <a:spcBef>
                <a:spcPts val="1000"/>
              </a:spcBef>
              <a:spcAft>
                <a:spcPts val="0"/>
              </a:spcAft>
              <a:buClr>
                <a:schemeClr val="dk1"/>
              </a:buClr>
              <a:buSzPts val="1400"/>
              <a:buChar char="•"/>
            </a:pPr>
            <a:r>
              <a:rPr lang="lt-LT" sz="1400">
                <a:latin typeface="Times New Roman"/>
                <a:ea typeface="Times New Roman"/>
                <a:cs typeface="Times New Roman"/>
                <a:sym typeface="Times New Roman"/>
              </a:rPr>
              <a:t>Nepiliečiai – vergai, moterys ir svetimšaliai – demokratijoje negalėjo dalyvauti;</a:t>
            </a:r>
            <a:endParaRPr/>
          </a:p>
          <a:p>
            <a:pPr marL="228600" lvl="0" indent="-228600" algn="l" rtl="0">
              <a:lnSpc>
                <a:spcPct val="90000"/>
              </a:lnSpc>
              <a:spcBef>
                <a:spcPts val="1000"/>
              </a:spcBef>
              <a:spcAft>
                <a:spcPts val="0"/>
              </a:spcAft>
              <a:buClr>
                <a:schemeClr val="dk1"/>
              </a:buClr>
              <a:buSzPts val="1400"/>
              <a:buChar char="•"/>
            </a:pPr>
            <a:r>
              <a:rPr lang="lt-LT" sz="1400">
                <a:latin typeface="Times New Roman"/>
                <a:ea typeface="Times New Roman"/>
                <a:cs typeface="Times New Roman"/>
                <a:sym typeface="Times New Roman"/>
              </a:rPr>
              <a:t>Atėnų demokratijos </a:t>
            </a:r>
            <a:r>
              <a:rPr lang="lt-LT" sz="1400" b="1">
                <a:latin typeface="Times New Roman"/>
                <a:ea typeface="Times New Roman"/>
                <a:cs typeface="Times New Roman"/>
                <a:sym typeface="Times New Roman"/>
              </a:rPr>
              <a:t>bruožai</a:t>
            </a:r>
            <a:r>
              <a:rPr lang="lt-LT" sz="1400">
                <a:latin typeface="Times New Roman"/>
                <a:ea typeface="Times New Roman"/>
                <a:cs typeface="Times New Roman"/>
                <a:sym typeface="Times New Roman"/>
              </a:rPr>
              <a:t>: kiekvieno piliečio lygiomis teisėmis dalyvavimas tautos susirinkime, valdžios padalijimas į įstatymų leidžiamąją, vykdomąją ir teisminę, kolegialių, piliečiams atskaitingų ir reguliariai keičiamų valdžios organų egzistavimas;</a:t>
            </a:r>
            <a:endParaRPr/>
          </a:p>
          <a:p>
            <a:pPr marL="228600" lvl="0" indent="-228600" algn="l" rtl="0">
              <a:lnSpc>
                <a:spcPct val="90000"/>
              </a:lnSpc>
              <a:spcBef>
                <a:spcPts val="1000"/>
              </a:spcBef>
              <a:spcAft>
                <a:spcPts val="0"/>
              </a:spcAft>
              <a:buClr>
                <a:schemeClr val="dk1"/>
              </a:buClr>
              <a:buSzPts val="1400"/>
              <a:buChar char="•"/>
            </a:pPr>
            <a:r>
              <a:rPr lang="lt-LT" sz="1400">
                <a:latin typeface="Times New Roman"/>
                <a:ea typeface="Times New Roman"/>
                <a:cs typeface="Times New Roman"/>
                <a:sym typeface="Times New Roman"/>
              </a:rPr>
              <a:t>Kitaip nei šiuolaikinėse demokratijose, valstybę valdė ir už kitus sprendė mažuma, renkanti atstovus iš siauro privilegijuotųjų rato</a:t>
            </a:r>
            <a:endParaRPr sz="1400"/>
          </a:p>
        </p:txBody>
      </p:sp>
      <p:pic>
        <p:nvPicPr>
          <p:cNvPr id="163" name="Google Shape;163;p13" descr="C:\Users\admin\Desktop\359950130_828684725664064_3921233591371368029_n.jpg"/>
          <p:cNvPicPr preferRelativeResize="0">
            <a:picLocks noGrp="1"/>
          </p:cNvPicPr>
          <p:nvPr>
            <p:ph type="body" idx="2"/>
          </p:nvPr>
        </p:nvPicPr>
        <p:blipFill rotWithShape="1">
          <a:blip r:embed="rId3">
            <a:alphaModFix/>
          </a:blip>
          <a:srcRect/>
          <a:stretch/>
        </p:blipFill>
        <p:spPr>
          <a:xfrm>
            <a:off x="6484891" y="1879600"/>
            <a:ext cx="4780009" cy="3635681"/>
          </a:xfrm>
          <a:prstGeom prst="rect">
            <a:avLst/>
          </a:prstGeom>
          <a:noFill/>
          <a:ln>
            <a:noFill/>
          </a:ln>
        </p:spPr>
      </p:pic>
      <p:sp>
        <p:nvSpPr>
          <p:cNvPr id="164" name="Google Shape;164;p13"/>
          <p:cNvSpPr/>
          <p:nvPr/>
        </p:nvSpPr>
        <p:spPr>
          <a:xfrm flipH="1">
            <a:off x="7404100" y="5562599"/>
            <a:ext cx="38735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200">
                <a:solidFill>
                  <a:schemeClr val="dk1"/>
                </a:solidFill>
                <a:latin typeface="Times New Roman"/>
                <a:ea typeface="Times New Roman"/>
                <a:cs typeface="Times New Roman"/>
                <a:sym typeface="Times New Roman"/>
              </a:rPr>
              <a:t>Atėnų demokratija ir visuomenės  struktūra V a. iki Kr.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4"/>
          <p:cNvSpPr txBox="1">
            <a:spLocks noGrp="1"/>
          </p:cNvSpPr>
          <p:nvPr>
            <p:ph type="title"/>
          </p:nvPr>
        </p:nvSpPr>
        <p:spPr>
          <a:xfrm>
            <a:off x="838200" y="365125"/>
            <a:ext cx="10515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lt-LT" sz="3600"/>
              <a:t>Politinis senovės graikų palikimas</a:t>
            </a:r>
            <a:endParaRPr sz="3600"/>
          </a:p>
        </p:txBody>
      </p:sp>
      <p:sp>
        <p:nvSpPr>
          <p:cNvPr id="171" name="Google Shape;171;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600"/>
              <a:buChar char="•"/>
            </a:pPr>
            <a:r>
              <a:rPr lang="lt-LT" sz="1600">
                <a:latin typeface="Times New Roman"/>
                <a:ea typeface="Times New Roman"/>
                <a:cs typeface="Times New Roman"/>
                <a:sym typeface="Times New Roman"/>
              </a:rPr>
              <a:t>Senovės graikai aukštino žodžio, minties ir veiklos laisvę. Pirmą kartą žmonijos istorijoje pilietis galėjo laisvai reikšti savo nuomonę, rinktis patinkančią veiklą;</a:t>
            </a:r>
            <a:endParaRPr/>
          </a:p>
          <a:p>
            <a:pPr marL="228600" lvl="0" indent="-228600" algn="l" rtl="0">
              <a:lnSpc>
                <a:spcPct val="90000"/>
              </a:lnSpc>
              <a:spcBef>
                <a:spcPts val="1000"/>
              </a:spcBef>
              <a:spcAft>
                <a:spcPts val="0"/>
              </a:spcAft>
              <a:buClr>
                <a:schemeClr val="dk1"/>
              </a:buClr>
              <a:buSzPts val="1600"/>
              <a:buChar char="•"/>
            </a:pPr>
            <a:r>
              <a:rPr lang="lt-LT" sz="1600">
                <a:latin typeface="Times New Roman"/>
                <a:ea typeface="Times New Roman"/>
                <a:cs typeface="Times New Roman"/>
                <a:sym typeface="Times New Roman"/>
              </a:rPr>
              <a:t>Pilietiškumas – atėniečių didybės žiedas. Šeima, turtas, draugai teikia tikrą džiaugsmą tik tuomet, jeigu jie yra dalis to aukščiausiojo gėrio, kurį sudaro dalyvavimas miesto gyvenime ir veikloje;</a:t>
            </a:r>
            <a:endParaRPr/>
          </a:p>
          <a:p>
            <a:pPr marL="228600" lvl="0" indent="-228600" algn="l" rtl="0">
              <a:lnSpc>
                <a:spcPct val="90000"/>
              </a:lnSpc>
              <a:spcBef>
                <a:spcPts val="1000"/>
              </a:spcBef>
              <a:spcAft>
                <a:spcPts val="0"/>
              </a:spcAft>
              <a:buClr>
                <a:schemeClr val="dk1"/>
              </a:buClr>
              <a:buSzPts val="1600"/>
              <a:buChar char="•"/>
            </a:pPr>
            <a:r>
              <a:rPr lang="lt-LT" sz="1600">
                <a:latin typeface="Times New Roman"/>
                <a:ea typeface="Times New Roman"/>
                <a:cs typeface="Times New Roman"/>
                <a:sym typeface="Times New Roman"/>
              </a:rPr>
              <a:t>Senovės graikai suformavo supratimą, jog vieno asmens interesas turi būti aukojamas bendram piliečių labui. Pilietis atsakingas už savo valstybę, valstybė savo ruožtu privalo dirbti piliečiams;</a:t>
            </a:r>
            <a:endParaRPr/>
          </a:p>
          <a:p>
            <a:pPr marL="228600" lvl="0" indent="-228600" algn="l" rtl="0">
              <a:lnSpc>
                <a:spcPct val="90000"/>
              </a:lnSpc>
              <a:spcBef>
                <a:spcPts val="1000"/>
              </a:spcBef>
              <a:spcAft>
                <a:spcPts val="0"/>
              </a:spcAft>
              <a:buClr>
                <a:schemeClr val="dk1"/>
              </a:buClr>
              <a:buSzPts val="1600"/>
              <a:buChar char="•"/>
            </a:pPr>
            <a:r>
              <a:rPr lang="lt-LT" sz="1600">
                <a:latin typeface="Times New Roman"/>
                <a:ea typeface="Times New Roman"/>
                <a:cs typeface="Times New Roman"/>
                <a:sym typeface="Times New Roman"/>
              </a:rPr>
              <a:t>Atėnų idealas – laisvas pilietis  laisvoje valstybėje. Tarp visų tautų, vėliau kėlusių pilietinės laisvės idealą, neatsirado nė vienos, kuriai nebūtų padariusios įtakos Atėnų polio institucijos ir jo filosofija</a:t>
            </a:r>
            <a:endParaRPr sz="1600">
              <a:latin typeface="Times New Roman"/>
              <a:ea typeface="Times New Roman"/>
              <a:cs typeface="Times New Roman"/>
              <a:sym typeface="Times New Roman"/>
            </a:endParaRPr>
          </a:p>
        </p:txBody>
      </p:sp>
      <p:pic>
        <p:nvPicPr>
          <p:cNvPr id="172" name="Google Shape;172;p14" descr="b_270_0_16777215_0_1_images_asmenys_perikl.jpg"/>
          <p:cNvPicPr preferRelativeResize="0">
            <a:picLocks noGrp="1"/>
          </p:cNvPicPr>
          <p:nvPr>
            <p:ph type="body" idx="2"/>
          </p:nvPr>
        </p:nvPicPr>
        <p:blipFill rotWithShape="1">
          <a:blip r:embed="rId3">
            <a:alphaModFix/>
          </a:blip>
          <a:srcRect/>
          <a:stretch/>
        </p:blipFill>
        <p:spPr>
          <a:xfrm>
            <a:off x="6999763" y="1905001"/>
            <a:ext cx="2906238" cy="3455194"/>
          </a:xfrm>
          <a:prstGeom prst="rect">
            <a:avLst/>
          </a:prstGeom>
          <a:noFill/>
          <a:ln>
            <a:noFill/>
          </a:ln>
        </p:spPr>
      </p:pic>
      <p:sp>
        <p:nvSpPr>
          <p:cNvPr id="173" name="Google Shape;173;p14"/>
          <p:cNvSpPr/>
          <p:nvPr/>
        </p:nvSpPr>
        <p:spPr>
          <a:xfrm>
            <a:off x="7797800" y="5460322"/>
            <a:ext cx="19558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200">
                <a:solidFill>
                  <a:schemeClr val="dk1"/>
                </a:solidFill>
                <a:latin typeface="Times New Roman"/>
                <a:ea typeface="Times New Roman"/>
                <a:cs typeface="Times New Roman"/>
                <a:sym typeface="Times New Roman"/>
              </a:rPr>
              <a:t>      Periklio biustas </a:t>
            </a:r>
            <a:endParaRPr sz="120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5"/>
          <p:cNvSpPr txBox="1">
            <a:spLocks noGrp="1"/>
          </p:cNvSpPr>
          <p:nvPr>
            <p:ph type="title"/>
          </p:nvPr>
        </p:nvSpPr>
        <p:spPr>
          <a:xfrm>
            <a:off x="838200" y="365125"/>
            <a:ext cx="10515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lt-LT" sz="3600">
                <a:latin typeface="Times New Roman"/>
                <a:ea typeface="Times New Roman"/>
                <a:cs typeface="Times New Roman"/>
                <a:sym typeface="Times New Roman"/>
              </a:rPr>
              <a:t>Romos imperijos bruožai ir galios ribos</a:t>
            </a:r>
            <a:br>
              <a:rPr lang="lt-LT" sz="3600">
                <a:latin typeface="Times New Roman"/>
                <a:ea typeface="Times New Roman"/>
                <a:cs typeface="Times New Roman"/>
                <a:sym typeface="Times New Roman"/>
              </a:rPr>
            </a:br>
            <a:r>
              <a:rPr lang="lt-LT" sz="3600">
                <a:latin typeface="Times New Roman"/>
                <a:ea typeface="Times New Roman"/>
                <a:cs typeface="Times New Roman"/>
                <a:sym typeface="Times New Roman"/>
              </a:rPr>
              <a:t> (III–oji pamoka)</a:t>
            </a:r>
            <a:endParaRPr sz="3600"/>
          </a:p>
        </p:txBody>
      </p:sp>
      <p:sp>
        <p:nvSpPr>
          <p:cNvPr id="180" name="Google Shape;180;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 </a:t>
            </a:r>
            <a:r>
              <a:rPr lang="lt-LT" sz="2000" b="1">
                <a:latin typeface="Times New Roman"/>
                <a:ea typeface="Times New Roman"/>
                <a:cs typeface="Times New Roman"/>
                <a:sym typeface="Times New Roman"/>
              </a:rPr>
              <a:t>Probleminiai klausimai:</a:t>
            </a:r>
            <a:endParaRPr/>
          </a:p>
          <a:p>
            <a:pPr marL="228600" lvl="0" indent="-228600" algn="l" rtl="0">
              <a:lnSpc>
                <a:spcPct val="90000"/>
              </a:lnSpc>
              <a:spcBef>
                <a:spcPts val="1000"/>
              </a:spcBef>
              <a:spcAft>
                <a:spcPts val="0"/>
              </a:spcAft>
              <a:buClr>
                <a:schemeClr val="dk1"/>
              </a:buClr>
              <a:buSzPts val="2000"/>
              <a:buChar char="•"/>
            </a:pPr>
            <a:r>
              <a:rPr lang="lt-LT" sz="2000">
                <a:latin typeface="Times New Roman"/>
                <a:ea typeface="Times New Roman"/>
                <a:cs typeface="Times New Roman"/>
                <a:sym typeface="Times New Roman"/>
              </a:rPr>
              <a:t>1. Kuo Romos valstybė skyrėsi nuo senovės graikų polių? </a:t>
            </a:r>
            <a:endParaRPr/>
          </a:p>
          <a:p>
            <a:pPr marL="228600" lvl="0" indent="-228600" algn="l" rtl="0">
              <a:lnSpc>
                <a:spcPct val="90000"/>
              </a:lnSpc>
              <a:spcBef>
                <a:spcPts val="1000"/>
              </a:spcBef>
              <a:spcAft>
                <a:spcPts val="0"/>
              </a:spcAft>
              <a:buClr>
                <a:schemeClr val="dk1"/>
              </a:buClr>
              <a:buSzPts val="2000"/>
              <a:buChar char="•"/>
            </a:pPr>
            <a:r>
              <a:rPr lang="lt-LT" sz="2000">
                <a:latin typeface="Times New Roman"/>
                <a:ea typeface="Times New Roman"/>
                <a:cs typeface="Times New Roman"/>
                <a:sym typeface="Times New Roman"/>
              </a:rPr>
              <a:t>2. Apibūdinti senovės romėnų pagrindinius visuomenės sluoksnius;</a:t>
            </a:r>
            <a:endParaRPr/>
          </a:p>
          <a:p>
            <a:pPr marL="228600" lvl="0" indent="-228600" algn="l" rtl="0">
              <a:lnSpc>
                <a:spcPct val="90000"/>
              </a:lnSpc>
              <a:spcBef>
                <a:spcPts val="1000"/>
              </a:spcBef>
              <a:spcAft>
                <a:spcPts val="0"/>
              </a:spcAft>
              <a:buClr>
                <a:schemeClr val="dk1"/>
              </a:buClr>
              <a:buSzPts val="2000"/>
              <a:buChar char="•"/>
            </a:pPr>
            <a:r>
              <a:rPr lang="lt-LT" sz="2000">
                <a:latin typeface="Times New Roman"/>
                <a:ea typeface="Times New Roman"/>
                <a:cs typeface="Times New Roman"/>
                <a:sym typeface="Times New Roman"/>
              </a:rPr>
              <a:t>3. Nurodyti Diokleciano ir Oktaviano Augusto istorinį vaidmenį Senovės</a:t>
            </a:r>
            <a:r>
              <a:rPr lang="lt-LT" sz="2000">
                <a:solidFill>
                  <a:srgbClr val="FF0000"/>
                </a:solidFill>
                <a:latin typeface="Times New Roman"/>
                <a:ea typeface="Times New Roman"/>
                <a:cs typeface="Times New Roman"/>
                <a:sym typeface="Times New Roman"/>
              </a:rPr>
              <a:t> </a:t>
            </a:r>
            <a:r>
              <a:rPr lang="lt-LT" sz="2000">
                <a:latin typeface="Times New Roman"/>
                <a:ea typeface="Times New Roman"/>
                <a:cs typeface="Times New Roman"/>
                <a:sym typeface="Times New Roman"/>
              </a:rPr>
              <a:t>pasaulio</a:t>
            </a:r>
            <a:r>
              <a:rPr lang="lt-LT" sz="2000">
                <a:solidFill>
                  <a:srgbClr val="FF0000"/>
                </a:solidFill>
                <a:latin typeface="Times New Roman"/>
                <a:ea typeface="Times New Roman"/>
                <a:cs typeface="Times New Roman"/>
                <a:sym typeface="Times New Roman"/>
              </a:rPr>
              <a:t> </a:t>
            </a:r>
            <a:r>
              <a:rPr lang="lt-LT" sz="2000">
                <a:latin typeface="Times New Roman"/>
                <a:ea typeface="Times New Roman"/>
                <a:cs typeface="Times New Roman"/>
                <a:sym typeface="Times New Roman"/>
              </a:rPr>
              <a:t>valstybingumo raidai;</a:t>
            </a:r>
            <a:endParaRPr/>
          </a:p>
          <a:p>
            <a:pPr marL="228600" lvl="0" indent="-228600" algn="l" rtl="0">
              <a:lnSpc>
                <a:spcPct val="90000"/>
              </a:lnSpc>
              <a:spcBef>
                <a:spcPts val="1000"/>
              </a:spcBef>
              <a:spcAft>
                <a:spcPts val="0"/>
              </a:spcAft>
              <a:buClr>
                <a:schemeClr val="dk1"/>
              </a:buClr>
              <a:buSzPts val="2000"/>
              <a:buChar char="•"/>
            </a:pPr>
            <a:r>
              <a:rPr lang="lt-LT" sz="2000">
                <a:latin typeface="Times New Roman"/>
                <a:ea typeface="Times New Roman"/>
                <a:cs typeface="Times New Roman"/>
                <a:sym typeface="Times New Roman"/>
              </a:rPr>
              <a:t> 4. Palyginti Romos respublikos ir imperijos valdymą;</a:t>
            </a:r>
            <a:endParaRPr/>
          </a:p>
          <a:p>
            <a:pPr marL="228600" lvl="0" indent="-228600" algn="l" rtl="0">
              <a:lnSpc>
                <a:spcPct val="90000"/>
              </a:lnSpc>
              <a:spcBef>
                <a:spcPts val="1000"/>
              </a:spcBef>
              <a:spcAft>
                <a:spcPts val="0"/>
              </a:spcAft>
              <a:buClr>
                <a:schemeClr val="dk1"/>
              </a:buClr>
              <a:buSzPts val="2000"/>
              <a:buChar char="•"/>
            </a:pPr>
            <a:r>
              <a:rPr lang="lt-LT" sz="2000">
                <a:latin typeface="Times New Roman"/>
                <a:ea typeface="Times New Roman"/>
                <a:cs typeface="Times New Roman"/>
                <a:sym typeface="Times New Roman"/>
              </a:rPr>
              <a:t>5. Kodėl senovės Graikija ir Roma vadinamos Vakarų (Europos) civilizacijos pagrindu? </a:t>
            </a:r>
            <a:endParaRPr/>
          </a:p>
          <a:p>
            <a:pPr marL="228600" lvl="0" indent="-101600" algn="l" rtl="0">
              <a:lnSpc>
                <a:spcPct val="90000"/>
              </a:lnSpc>
              <a:spcBef>
                <a:spcPts val="1000"/>
              </a:spcBef>
              <a:spcAft>
                <a:spcPts val="0"/>
              </a:spcAft>
              <a:buClr>
                <a:schemeClr val="dk1"/>
              </a:buClr>
              <a:buSzPts val="2000"/>
              <a:buNone/>
            </a:pPr>
            <a:endParaRPr sz="2000"/>
          </a:p>
        </p:txBody>
      </p:sp>
      <p:pic>
        <p:nvPicPr>
          <p:cNvPr id="181" name="Google Shape;181;p15" descr="C:\Users\admin\Desktop\363868655_3498347103767444_6926025825278481609_n.jpg"/>
          <p:cNvPicPr preferRelativeResize="0">
            <a:picLocks noGrp="1"/>
          </p:cNvPicPr>
          <p:nvPr>
            <p:ph type="body" idx="2"/>
          </p:nvPr>
        </p:nvPicPr>
        <p:blipFill rotWithShape="1">
          <a:blip r:embed="rId3">
            <a:alphaModFix/>
          </a:blip>
          <a:srcRect/>
          <a:stretch/>
        </p:blipFill>
        <p:spPr>
          <a:xfrm>
            <a:off x="6142862" y="1747592"/>
            <a:ext cx="4715638" cy="3681413"/>
          </a:xfrm>
          <a:prstGeom prst="rect">
            <a:avLst/>
          </a:prstGeom>
          <a:noFill/>
          <a:ln>
            <a:noFill/>
          </a:ln>
        </p:spPr>
      </p:pic>
      <p:sp>
        <p:nvSpPr>
          <p:cNvPr id="182" name="Google Shape;182;p15"/>
          <p:cNvSpPr/>
          <p:nvPr/>
        </p:nvSpPr>
        <p:spPr>
          <a:xfrm flipH="1">
            <a:off x="7073900" y="5384801"/>
            <a:ext cx="36195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200">
                <a:solidFill>
                  <a:schemeClr val="dk1"/>
                </a:solidFill>
                <a:latin typeface="Times New Roman"/>
                <a:ea typeface="Times New Roman"/>
                <a:cs typeface="Times New Roman"/>
                <a:sym typeface="Times New Roman"/>
              </a:rPr>
              <a:t>Romos valstybės raida VI a. iki Kr. – II 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6"/>
          <p:cNvSpPr txBox="1">
            <a:spLocks noGrp="1"/>
          </p:cNvSpPr>
          <p:nvPr>
            <p:ph type="title"/>
          </p:nvPr>
        </p:nvSpPr>
        <p:spPr>
          <a:xfrm>
            <a:off x="838200" y="365125"/>
            <a:ext cx="10515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lt-LT" sz="3600">
                <a:latin typeface="Times New Roman"/>
                <a:ea typeface="Times New Roman"/>
                <a:cs typeface="Times New Roman"/>
                <a:sym typeface="Times New Roman"/>
              </a:rPr>
              <a:t>Roma respublikos laikotarpiu</a:t>
            </a:r>
            <a:endParaRPr sz="3600">
              <a:latin typeface="Times New Roman"/>
              <a:ea typeface="Times New Roman"/>
              <a:cs typeface="Times New Roman"/>
              <a:sym typeface="Times New Roman"/>
            </a:endParaRPr>
          </a:p>
        </p:txBody>
      </p:sp>
      <p:sp>
        <p:nvSpPr>
          <p:cNvPr id="189" name="Google Shape;189;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600"/>
              <a:buChar char="•"/>
            </a:pPr>
            <a:r>
              <a:rPr lang="lt-LT" sz="1600">
                <a:latin typeface="Times New Roman"/>
                <a:ea typeface="Times New Roman"/>
                <a:cs typeface="Times New Roman"/>
                <a:sym typeface="Times New Roman"/>
              </a:rPr>
              <a:t>509 m. iki Kr. Roma buvo paskelbta </a:t>
            </a:r>
            <a:r>
              <a:rPr lang="lt-LT" sz="1600" b="1">
                <a:latin typeface="Times New Roman"/>
                <a:ea typeface="Times New Roman"/>
                <a:cs typeface="Times New Roman"/>
                <a:sym typeface="Times New Roman"/>
              </a:rPr>
              <a:t>respublika</a:t>
            </a:r>
            <a:r>
              <a:rPr lang="lt-LT" sz="1600">
                <a:latin typeface="Times New Roman"/>
                <a:ea typeface="Times New Roman"/>
                <a:cs typeface="Times New Roman"/>
                <a:sym typeface="Times New Roman"/>
              </a:rPr>
              <a:t>. Valdžia atiteko piliečių renkamoms institucijoms ir pareigūnams. Piliečiai posėdžiavo tautos susirinkimuose (komicijose), kuriuose tvirtino įvairius valstybės pareigūnus, siūlė atstovus į </a:t>
            </a:r>
            <a:r>
              <a:rPr lang="lt-LT" sz="1600" b="1">
                <a:latin typeface="Times New Roman"/>
                <a:ea typeface="Times New Roman"/>
                <a:cs typeface="Times New Roman"/>
                <a:sym typeface="Times New Roman"/>
              </a:rPr>
              <a:t>senatą</a:t>
            </a:r>
            <a:r>
              <a:rPr lang="lt-LT" sz="1600">
                <a:latin typeface="Times New Roman"/>
                <a:ea typeface="Times New Roman"/>
                <a:cs typeface="Times New Roman"/>
                <a:sym typeface="Times New Roman"/>
              </a:rPr>
              <a:t> – svarbiausią valdžios instituciją.  Senatoriai tvirtino įstatymus, mokesčius, sprendė karo ir taikos klausimus, užkariautiems kraštams nustatė duoklės dydį;</a:t>
            </a:r>
            <a:endParaRPr/>
          </a:p>
          <a:p>
            <a:pPr marL="228600" lvl="0" indent="-228600" algn="l" rtl="0">
              <a:lnSpc>
                <a:spcPct val="90000"/>
              </a:lnSpc>
              <a:spcBef>
                <a:spcPts val="1000"/>
              </a:spcBef>
              <a:spcAft>
                <a:spcPts val="0"/>
              </a:spcAft>
              <a:buClr>
                <a:schemeClr val="dk1"/>
              </a:buClr>
              <a:buSzPts val="1600"/>
              <a:buChar char="•"/>
            </a:pPr>
            <a:r>
              <a:rPr lang="lt-LT" sz="1600"/>
              <a:t> </a:t>
            </a:r>
            <a:r>
              <a:rPr lang="lt-LT" sz="1600">
                <a:latin typeface="Times New Roman"/>
                <a:ea typeface="Times New Roman"/>
                <a:cs typeface="Times New Roman"/>
                <a:sym typeface="Times New Roman"/>
              </a:rPr>
              <a:t>Aukščiausią vykdomąją valdžią turėjo valdininkai – magistratai (jie buvo renkami, pareigos neapmokamos);</a:t>
            </a:r>
            <a:endParaRPr/>
          </a:p>
          <a:p>
            <a:pPr marL="228600" lvl="0" indent="-228600" algn="l" rtl="0">
              <a:lnSpc>
                <a:spcPct val="90000"/>
              </a:lnSpc>
              <a:spcBef>
                <a:spcPts val="1000"/>
              </a:spcBef>
              <a:spcAft>
                <a:spcPts val="0"/>
              </a:spcAft>
              <a:buClr>
                <a:schemeClr val="dk1"/>
              </a:buClr>
              <a:buSzPts val="1600"/>
              <a:buChar char="•"/>
            </a:pPr>
            <a:r>
              <a:rPr lang="lt-LT" sz="1600">
                <a:latin typeface="Times New Roman"/>
                <a:ea typeface="Times New Roman"/>
                <a:cs typeface="Times New Roman"/>
                <a:sym typeface="Times New Roman"/>
              </a:rPr>
              <a:t>Kasmet komicijos rinko du </a:t>
            </a:r>
            <a:r>
              <a:rPr lang="lt-LT" sz="1600" b="1">
                <a:latin typeface="Times New Roman"/>
                <a:ea typeface="Times New Roman"/>
                <a:cs typeface="Times New Roman"/>
                <a:sym typeface="Times New Roman"/>
              </a:rPr>
              <a:t>konsulus</a:t>
            </a:r>
            <a:r>
              <a:rPr lang="lt-LT" sz="1600">
                <a:latin typeface="Times New Roman"/>
                <a:ea typeface="Times New Roman"/>
                <a:cs typeface="Times New Roman"/>
                <a:sym typeface="Times New Roman"/>
              </a:rPr>
              <a:t> – aukščiausius vykdomosios valdžios pareigūnus. Konsulai turėjo imperiumą (aukščiausią civilinę ir karinę valdžią); </a:t>
            </a:r>
            <a:endParaRPr/>
          </a:p>
          <a:p>
            <a:pPr marL="228600" lvl="0" indent="-228600" algn="l" rtl="0">
              <a:lnSpc>
                <a:spcPct val="90000"/>
              </a:lnSpc>
              <a:spcBef>
                <a:spcPts val="1000"/>
              </a:spcBef>
              <a:spcAft>
                <a:spcPts val="0"/>
              </a:spcAft>
              <a:buClr>
                <a:schemeClr val="dk1"/>
              </a:buClr>
              <a:buSzPts val="1600"/>
              <a:buChar char="•"/>
            </a:pPr>
            <a:r>
              <a:rPr lang="lt-LT" sz="1600">
                <a:latin typeface="Times New Roman"/>
                <a:ea typeface="Times New Roman"/>
                <a:cs typeface="Times New Roman"/>
                <a:sym typeface="Times New Roman"/>
              </a:rPr>
              <a:t>Iki III a. iki Kr. Roma tapo demokratine, vėliau – oligarchine respublika;</a:t>
            </a:r>
            <a:endParaRPr/>
          </a:p>
          <a:p>
            <a:pPr marL="228600" lvl="0" indent="-228600" algn="l" rtl="0">
              <a:lnSpc>
                <a:spcPct val="90000"/>
              </a:lnSpc>
              <a:spcBef>
                <a:spcPts val="1000"/>
              </a:spcBef>
              <a:spcAft>
                <a:spcPts val="0"/>
              </a:spcAft>
              <a:buClr>
                <a:schemeClr val="dk1"/>
              </a:buClr>
              <a:buSzPts val="1600"/>
              <a:buChar char="•"/>
            </a:pPr>
            <a:r>
              <a:rPr lang="lt-LT" sz="1600">
                <a:latin typeface="Times New Roman"/>
                <a:ea typeface="Times New Roman"/>
                <a:cs typeface="Times New Roman"/>
                <a:sym typeface="Times New Roman"/>
              </a:rPr>
              <a:t>Romėnams turėti šalies pilietybę buvo garbė, o dalyvauti valstybės</a:t>
            </a:r>
            <a:endParaRPr sz="1600"/>
          </a:p>
        </p:txBody>
      </p:sp>
      <p:pic>
        <p:nvPicPr>
          <p:cNvPr id="190" name="Google Shape;190;p16" descr="C:\Users\admin\Desktop\363812885_1339090223354063_712704760481164611_n.jpg"/>
          <p:cNvPicPr preferRelativeResize="0">
            <a:picLocks noGrp="1"/>
          </p:cNvPicPr>
          <p:nvPr>
            <p:ph type="body" idx="2"/>
          </p:nvPr>
        </p:nvPicPr>
        <p:blipFill rotWithShape="1">
          <a:blip r:embed="rId3">
            <a:alphaModFix/>
          </a:blip>
          <a:srcRect/>
          <a:stretch/>
        </p:blipFill>
        <p:spPr>
          <a:xfrm>
            <a:off x="6172199" y="1828801"/>
            <a:ext cx="5475015" cy="3390900"/>
          </a:xfrm>
          <a:prstGeom prst="rect">
            <a:avLst/>
          </a:prstGeom>
          <a:noFill/>
          <a:ln>
            <a:noFill/>
          </a:ln>
        </p:spPr>
      </p:pic>
      <p:sp>
        <p:nvSpPr>
          <p:cNvPr id="191" name="Google Shape;191;p16"/>
          <p:cNvSpPr/>
          <p:nvPr/>
        </p:nvSpPr>
        <p:spPr>
          <a:xfrm flipH="1">
            <a:off x="7835900" y="5219700"/>
            <a:ext cx="30226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200">
                <a:solidFill>
                  <a:schemeClr val="dk1"/>
                </a:solidFill>
                <a:latin typeface="Times New Roman"/>
                <a:ea typeface="Times New Roman"/>
                <a:cs typeface="Times New Roman"/>
                <a:sym typeface="Times New Roman"/>
              </a:rPr>
              <a:t>Romos respublikos valdymas VI a. iki Kr.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7"/>
          <p:cNvSpPr txBox="1">
            <a:spLocks noGrp="1"/>
          </p:cNvSpPr>
          <p:nvPr>
            <p:ph type="title"/>
          </p:nvPr>
        </p:nvSpPr>
        <p:spPr>
          <a:xfrm>
            <a:off x="838200" y="365125"/>
            <a:ext cx="10515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lt-LT" sz="3600">
                <a:latin typeface="Times New Roman"/>
                <a:ea typeface="Times New Roman"/>
                <a:cs typeface="Times New Roman"/>
                <a:sym typeface="Times New Roman"/>
              </a:rPr>
              <a:t>Romėnų visuomenė</a:t>
            </a:r>
            <a:endParaRPr sz="3600">
              <a:latin typeface="Times New Roman"/>
              <a:ea typeface="Times New Roman"/>
              <a:cs typeface="Times New Roman"/>
              <a:sym typeface="Times New Roman"/>
            </a:endParaRPr>
          </a:p>
        </p:txBody>
      </p:sp>
      <p:sp>
        <p:nvSpPr>
          <p:cNvPr id="198" name="Google Shape;198;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600"/>
              <a:buChar char="•"/>
            </a:pPr>
            <a:r>
              <a:rPr lang="lt-LT" sz="1600">
                <a:latin typeface="Times New Roman"/>
                <a:ea typeface="Times New Roman"/>
                <a:cs typeface="Times New Roman"/>
                <a:sym typeface="Times New Roman"/>
              </a:rPr>
              <a:t>Sudarė kelios gyventojų grupės:</a:t>
            </a:r>
            <a:endParaRPr/>
          </a:p>
          <a:p>
            <a:pPr marL="228600" lvl="0" indent="-228600" algn="l" rtl="0">
              <a:lnSpc>
                <a:spcPct val="90000"/>
              </a:lnSpc>
              <a:spcBef>
                <a:spcPts val="1000"/>
              </a:spcBef>
              <a:spcAft>
                <a:spcPts val="0"/>
              </a:spcAft>
              <a:buClr>
                <a:schemeClr val="dk1"/>
              </a:buClr>
              <a:buSzPts val="1600"/>
              <a:buChar char="•"/>
            </a:pPr>
            <a:r>
              <a:rPr lang="lt-LT" sz="1600" b="1">
                <a:latin typeface="Times New Roman"/>
                <a:ea typeface="Times New Roman"/>
                <a:cs typeface="Times New Roman"/>
                <a:sym typeface="Times New Roman"/>
              </a:rPr>
              <a:t>Patricijai-</a:t>
            </a:r>
            <a:r>
              <a:rPr lang="lt-LT" sz="1600">
                <a:latin typeface="Times New Roman"/>
                <a:ea typeface="Times New Roman"/>
                <a:cs typeface="Times New Roman"/>
                <a:sym typeface="Times New Roman"/>
              </a:rPr>
              <a:t> įžymiausių ir turtingiausių giminių atstovai, visateisiai Romos piliečiai;</a:t>
            </a:r>
            <a:endParaRPr/>
          </a:p>
          <a:p>
            <a:pPr marL="228600" lvl="0" indent="-228600" algn="l" rtl="0">
              <a:lnSpc>
                <a:spcPct val="90000"/>
              </a:lnSpc>
              <a:spcBef>
                <a:spcPts val="1000"/>
              </a:spcBef>
              <a:spcAft>
                <a:spcPts val="0"/>
              </a:spcAft>
              <a:buClr>
                <a:schemeClr val="dk1"/>
              </a:buClr>
              <a:buSzPts val="1600"/>
              <a:buChar char="•"/>
            </a:pPr>
            <a:r>
              <a:rPr lang="lt-LT" sz="1600" b="1">
                <a:latin typeface="Times New Roman"/>
                <a:ea typeface="Times New Roman"/>
                <a:cs typeface="Times New Roman"/>
                <a:sym typeface="Times New Roman"/>
              </a:rPr>
              <a:t>Plebėjai</a:t>
            </a:r>
            <a:r>
              <a:rPr lang="lt-LT" sz="1600">
                <a:latin typeface="Times New Roman"/>
                <a:ea typeface="Times New Roman"/>
                <a:cs typeface="Times New Roman"/>
                <a:sym typeface="Times New Roman"/>
              </a:rPr>
              <a:t> – laisvieji gyventojai, turintys ribotas pilietines ir politines laisves;</a:t>
            </a:r>
            <a:endParaRPr/>
          </a:p>
          <a:p>
            <a:pPr marL="228600" lvl="0" indent="-228600" algn="l" rtl="0">
              <a:lnSpc>
                <a:spcPct val="90000"/>
              </a:lnSpc>
              <a:spcBef>
                <a:spcPts val="1000"/>
              </a:spcBef>
              <a:spcAft>
                <a:spcPts val="0"/>
              </a:spcAft>
              <a:buClr>
                <a:schemeClr val="dk1"/>
              </a:buClr>
              <a:buSzPts val="1600"/>
              <a:buChar char="•"/>
            </a:pPr>
            <a:r>
              <a:rPr lang="lt-LT" sz="1600" b="1">
                <a:latin typeface="Times New Roman"/>
                <a:ea typeface="Times New Roman"/>
                <a:cs typeface="Times New Roman"/>
                <a:sym typeface="Times New Roman"/>
              </a:rPr>
              <a:t>Vergai</a:t>
            </a:r>
            <a:r>
              <a:rPr lang="lt-LT" sz="1600">
                <a:latin typeface="Times New Roman"/>
                <a:ea typeface="Times New Roman"/>
                <a:cs typeface="Times New Roman"/>
                <a:sym typeface="Times New Roman"/>
              </a:rPr>
              <a:t> – „kalbantys įrankiai”, žmonės, neturintys jokių teisių ir laisvių;</a:t>
            </a:r>
            <a:endParaRPr/>
          </a:p>
          <a:p>
            <a:pPr marL="228600" lvl="0" indent="-228600" algn="l" rtl="0">
              <a:lnSpc>
                <a:spcPct val="90000"/>
              </a:lnSpc>
              <a:spcBef>
                <a:spcPts val="1000"/>
              </a:spcBef>
              <a:spcAft>
                <a:spcPts val="0"/>
              </a:spcAft>
              <a:buClr>
                <a:schemeClr val="dk1"/>
              </a:buClr>
              <a:buSzPts val="1600"/>
              <a:buChar char="•"/>
            </a:pPr>
            <a:r>
              <a:rPr lang="lt-LT" sz="1600">
                <a:latin typeface="Times New Roman"/>
                <a:ea typeface="Times New Roman"/>
                <a:cs typeface="Times New Roman"/>
                <a:sym typeface="Times New Roman"/>
              </a:rPr>
              <a:t>Valdžios pareigūnų darbas buvo neapmokamas, tad jį dirbti galėjo sau leisti tik turtingieji;</a:t>
            </a:r>
            <a:endParaRPr/>
          </a:p>
          <a:p>
            <a:pPr marL="228600" lvl="0" indent="-228600" algn="l" rtl="0">
              <a:lnSpc>
                <a:spcPct val="90000"/>
              </a:lnSpc>
              <a:spcBef>
                <a:spcPts val="1000"/>
              </a:spcBef>
              <a:spcAft>
                <a:spcPts val="0"/>
              </a:spcAft>
              <a:buClr>
                <a:schemeClr val="dk1"/>
              </a:buClr>
              <a:buSzPts val="1600"/>
              <a:buChar char="•"/>
            </a:pPr>
            <a:r>
              <a:rPr lang="lt-LT" sz="1600">
                <a:latin typeface="Times New Roman"/>
                <a:ea typeface="Times New Roman"/>
                <a:cs typeface="Times New Roman"/>
                <a:sym typeface="Times New Roman"/>
              </a:rPr>
              <a:t>Romėnų  visuomenė laipsniškai augo, aštrėjo patricijų ir plebėjų prieštaravimai. Vienas iš svarbiausių plebėjų reikalavimų - teisės normas skelbti viešai. Todėl 451 m. iki Kr. atsirado </a:t>
            </a:r>
            <a:r>
              <a:rPr lang="lt-LT" sz="1600" b="1">
                <a:latin typeface="Times New Roman"/>
                <a:ea typeface="Times New Roman"/>
                <a:cs typeface="Times New Roman"/>
                <a:sym typeface="Times New Roman"/>
              </a:rPr>
              <a:t>Dvylikos</a:t>
            </a:r>
            <a:r>
              <a:rPr lang="lt-LT" sz="1600">
                <a:latin typeface="Times New Roman"/>
                <a:ea typeface="Times New Roman"/>
                <a:cs typeface="Times New Roman"/>
                <a:sym typeface="Times New Roman"/>
              </a:rPr>
              <a:t> </a:t>
            </a:r>
            <a:r>
              <a:rPr lang="lt-LT" sz="1600" b="1">
                <a:latin typeface="Times New Roman"/>
                <a:ea typeface="Times New Roman"/>
                <a:cs typeface="Times New Roman"/>
                <a:sym typeface="Times New Roman"/>
              </a:rPr>
              <a:t>lentelių</a:t>
            </a:r>
            <a:r>
              <a:rPr lang="lt-LT" sz="1600">
                <a:latin typeface="Times New Roman"/>
                <a:ea typeface="Times New Roman"/>
                <a:cs typeface="Times New Roman"/>
                <a:sym typeface="Times New Roman"/>
              </a:rPr>
              <a:t> </a:t>
            </a:r>
            <a:r>
              <a:rPr lang="lt-LT" sz="1600" b="1">
                <a:latin typeface="Times New Roman"/>
                <a:ea typeface="Times New Roman"/>
                <a:cs typeface="Times New Roman"/>
                <a:sym typeface="Times New Roman"/>
              </a:rPr>
              <a:t>įstatymai</a:t>
            </a:r>
            <a:r>
              <a:rPr lang="lt-LT" sz="1600">
                <a:latin typeface="Times New Roman"/>
                <a:ea typeface="Times New Roman"/>
                <a:cs typeface="Times New Roman"/>
                <a:sym typeface="Times New Roman"/>
              </a:rPr>
              <a:t> – teisės normos, iškaltos dvylikoje bronzinių plokščių;</a:t>
            </a:r>
            <a:endParaRPr/>
          </a:p>
          <a:p>
            <a:pPr marL="228600" lvl="0" indent="-228600" algn="l" rtl="0">
              <a:lnSpc>
                <a:spcPct val="90000"/>
              </a:lnSpc>
              <a:spcBef>
                <a:spcPts val="1000"/>
              </a:spcBef>
              <a:spcAft>
                <a:spcPts val="0"/>
              </a:spcAft>
              <a:buClr>
                <a:schemeClr val="dk1"/>
              </a:buClr>
              <a:buSzPts val="1600"/>
              <a:buChar char="•"/>
            </a:pPr>
            <a:r>
              <a:rPr lang="lt-LT" sz="1600">
                <a:latin typeface="Times New Roman"/>
                <a:ea typeface="Times New Roman"/>
                <a:cs typeface="Times New Roman"/>
                <a:sym typeface="Times New Roman"/>
              </a:rPr>
              <a:t>Roma – didžioji visų tautų įstatymdavė</a:t>
            </a:r>
            <a:endParaRPr sz="1600">
              <a:latin typeface="Times New Roman"/>
              <a:ea typeface="Times New Roman"/>
              <a:cs typeface="Times New Roman"/>
              <a:sym typeface="Times New Roman"/>
            </a:endParaRPr>
          </a:p>
        </p:txBody>
      </p:sp>
      <p:pic>
        <p:nvPicPr>
          <p:cNvPr id="199" name="Google Shape;199;p17" descr="atsisiųsti.jpg"/>
          <p:cNvPicPr preferRelativeResize="0">
            <a:picLocks noGrp="1"/>
          </p:cNvPicPr>
          <p:nvPr>
            <p:ph type="body" idx="2"/>
          </p:nvPr>
        </p:nvPicPr>
        <p:blipFill rotWithShape="1">
          <a:blip r:embed="rId3">
            <a:alphaModFix/>
          </a:blip>
          <a:srcRect/>
          <a:stretch/>
        </p:blipFill>
        <p:spPr>
          <a:xfrm>
            <a:off x="6286500" y="1762893"/>
            <a:ext cx="4673600" cy="2912771"/>
          </a:xfrm>
          <a:prstGeom prst="rect">
            <a:avLst/>
          </a:prstGeom>
          <a:noFill/>
          <a:ln>
            <a:noFill/>
          </a:ln>
        </p:spPr>
      </p:pic>
      <p:sp>
        <p:nvSpPr>
          <p:cNvPr id="200" name="Google Shape;200;p17"/>
          <p:cNvSpPr/>
          <p:nvPr/>
        </p:nvSpPr>
        <p:spPr>
          <a:xfrm flipH="1">
            <a:off x="7721600" y="4711701"/>
            <a:ext cx="234949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200">
                <a:solidFill>
                  <a:schemeClr val="dk1"/>
                </a:solidFill>
                <a:latin typeface="Times New Roman"/>
                <a:ea typeface="Times New Roman"/>
                <a:cs typeface="Times New Roman"/>
                <a:sym typeface="Times New Roman"/>
              </a:rPr>
              <a:t>            Romos Senatas</a:t>
            </a:r>
            <a:endParaRPr sz="120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8"/>
          <p:cNvSpPr txBox="1">
            <a:spLocks noGrp="1"/>
          </p:cNvSpPr>
          <p:nvPr>
            <p:ph type="title"/>
          </p:nvPr>
        </p:nvSpPr>
        <p:spPr>
          <a:xfrm>
            <a:off x="838200" y="365125"/>
            <a:ext cx="10515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lt-LT" sz="3600">
                <a:latin typeface="Times New Roman"/>
                <a:ea typeface="Times New Roman"/>
                <a:cs typeface="Times New Roman"/>
                <a:sym typeface="Times New Roman"/>
              </a:rPr>
              <a:t>Respublikos žlugimo priežastys</a:t>
            </a:r>
            <a:endParaRPr sz="3600">
              <a:latin typeface="Times New Roman"/>
              <a:ea typeface="Times New Roman"/>
              <a:cs typeface="Times New Roman"/>
              <a:sym typeface="Times New Roman"/>
            </a:endParaRPr>
          </a:p>
        </p:txBody>
      </p:sp>
      <p:sp>
        <p:nvSpPr>
          <p:cNvPr id="207" name="Google Shape;207;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600"/>
              <a:buChar char="•"/>
            </a:pPr>
            <a:r>
              <a:rPr lang="lt-LT" sz="1600">
                <a:latin typeface="Times New Roman"/>
                <a:ea typeface="Times New Roman"/>
                <a:cs typeface="Times New Roman"/>
                <a:sym typeface="Times New Roman"/>
              </a:rPr>
              <a:t>Po ilgų kovų su kaimynais III a. iki Kr. romėnai užvaldė visą Italiją. Atsirado </a:t>
            </a:r>
            <a:r>
              <a:rPr lang="lt-LT" sz="1600" b="1">
                <a:latin typeface="Times New Roman"/>
                <a:ea typeface="Times New Roman"/>
                <a:cs typeface="Times New Roman"/>
                <a:sym typeface="Times New Roman"/>
              </a:rPr>
              <a:t>provincijos</a:t>
            </a:r>
            <a:r>
              <a:rPr lang="lt-LT" sz="1600">
                <a:latin typeface="Times New Roman"/>
                <a:ea typeface="Times New Roman"/>
                <a:cs typeface="Times New Roman"/>
                <a:sym typeface="Times New Roman"/>
              </a:rPr>
              <a:t> – Romos valstybės dalys, buvusios už Italijos ribų;</a:t>
            </a:r>
            <a:endParaRPr/>
          </a:p>
          <a:p>
            <a:pPr marL="228600" lvl="0" indent="-228600" algn="l" rtl="0">
              <a:lnSpc>
                <a:spcPct val="90000"/>
              </a:lnSpc>
              <a:spcBef>
                <a:spcPts val="1000"/>
              </a:spcBef>
              <a:spcAft>
                <a:spcPts val="0"/>
              </a:spcAft>
              <a:buClr>
                <a:schemeClr val="dk1"/>
              </a:buClr>
              <a:buSzPts val="1600"/>
              <a:buChar char="•"/>
            </a:pPr>
            <a:r>
              <a:rPr lang="lt-LT" sz="1600">
                <a:latin typeface="Times New Roman"/>
                <a:ea typeface="Times New Roman"/>
                <a:cs typeface="Times New Roman"/>
                <a:sym typeface="Times New Roman"/>
              </a:rPr>
              <a:t>Kitaip nei Romos piliečiai, provincijų gyventojai privalėjo mokėti mokesčius valstybei. Nukariautiems kraštams romėnai suteikė skirtingų teisių, skyrė nevienodų pareigų („skaldyk ir valdyk” principas);</a:t>
            </a:r>
            <a:endParaRPr sz="1600">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ts val="1600"/>
              <a:buChar char="•"/>
            </a:pPr>
            <a:r>
              <a:rPr lang="lt-LT" sz="1600">
                <a:latin typeface="Times New Roman"/>
                <a:ea typeface="Times New Roman"/>
                <a:cs typeface="Times New Roman"/>
                <a:sym typeface="Times New Roman"/>
              </a:rPr>
              <a:t>Sėkmingi romėnų užkariavimai dar labiau išryškino visuomenės socialinius skirtumus. Tai įžiebė kruvinus plebėjų ir patricijų susirėmimus, kurie ilgainiui perėjo į pilietinius karus;</a:t>
            </a:r>
            <a:endParaRPr/>
          </a:p>
          <a:p>
            <a:pPr marL="228600" lvl="0" indent="-228600" algn="l" rtl="0">
              <a:lnSpc>
                <a:spcPct val="90000"/>
              </a:lnSpc>
              <a:spcBef>
                <a:spcPts val="1000"/>
              </a:spcBef>
              <a:spcAft>
                <a:spcPts val="0"/>
              </a:spcAft>
              <a:buClr>
                <a:schemeClr val="dk1"/>
              </a:buClr>
              <a:buSzPts val="1600"/>
              <a:buChar char="•"/>
            </a:pPr>
            <a:r>
              <a:rPr lang="lt-LT" sz="1600">
                <a:latin typeface="Times New Roman"/>
                <a:ea typeface="Times New Roman"/>
                <a:cs typeface="Times New Roman"/>
                <a:sym typeface="Times New Roman"/>
              </a:rPr>
              <a:t>Dalis įtakingų karvedžių ėmė siekti valdžios. Vienas iš tokių – Gajus Julijus Cezaris. 49 m. iki Kr. jis, grasindamas kariuomene, privertė paklusti senatą, Romos valstybę bei provincijas. Jis įvedė </a:t>
            </a:r>
            <a:r>
              <a:rPr lang="lt-LT" sz="1600" b="1">
                <a:latin typeface="Times New Roman"/>
                <a:ea typeface="Times New Roman"/>
                <a:cs typeface="Times New Roman"/>
                <a:sym typeface="Times New Roman"/>
              </a:rPr>
              <a:t>diktatūrą</a:t>
            </a:r>
            <a:r>
              <a:rPr lang="lt-LT" sz="1600">
                <a:latin typeface="Times New Roman"/>
                <a:ea typeface="Times New Roman"/>
                <a:cs typeface="Times New Roman"/>
                <a:sym typeface="Times New Roman"/>
              </a:rPr>
              <a:t>.  Liepė save garbinti kaip dievą. Daugelis senatorių įtarė jį norint sunaikinti respubliką, todėl surengė sąmokslą ir 44 m. iki Kr. G. J. Cezarį nužudė</a:t>
            </a:r>
            <a:endParaRPr/>
          </a:p>
          <a:p>
            <a:pPr marL="228600" lvl="0" indent="-127000" algn="l" rtl="0">
              <a:lnSpc>
                <a:spcPct val="90000"/>
              </a:lnSpc>
              <a:spcBef>
                <a:spcPts val="1000"/>
              </a:spcBef>
              <a:spcAft>
                <a:spcPts val="0"/>
              </a:spcAft>
              <a:buClr>
                <a:schemeClr val="dk1"/>
              </a:buClr>
              <a:buSzPts val="1600"/>
              <a:buNone/>
            </a:pPr>
            <a:endParaRPr sz="1600">
              <a:latin typeface="Times New Roman"/>
              <a:ea typeface="Times New Roman"/>
              <a:cs typeface="Times New Roman"/>
              <a:sym typeface="Times New Roman"/>
            </a:endParaRPr>
          </a:p>
        </p:txBody>
      </p:sp>
      <p:pic>
        <p:nvPicPr>
          <p:cNvPr id="208" name="Google Shape;208;p18" descr="atsisiųsti.jpg"/>
          <p:cNvPicPr preferRelativeResize="0">
            <a:picLocks noGrp="1"/>
          </p:cNvPicPr>
          <p:nvPr>
            <p:ph type="body" idx="2"/>
          </p:nvPr>
        </p:nvPicPr>
        <p:blipFill rotWithShape="1">
          <a:blip r:embed="rId3">
            <a:alphaModFix/>
          </a:blip>
          <a:srcRect/>
          <a:stretch/>
        </p:blipFill>
        <p:spPr>
          <a:xfrm>
            <a:off x="6952276" y="1968500"/>
            <a:ext cx="2618444" cy="2939574"/>
          </a:xfrm>
          <a:prstGeom prst="rect">
            <a:avLst/>
          </a:prstGeom>
          <a:noFill/>
          <a:ln>
            <a:noFill/>
          </a:ln>
        </p:spPr>
      </p:pic>
      <p:sp>
        <p:nvSpPr>
          <p:cNvPr id="209" name="Google Shape;209;p18"/>
          <p:cNvSpPr/>
          <p:nvPr/>
        </p:nvSpPr>
        <p:spPr>
          <a:xfrm flipH="1">
            <a:off x="7391400" y="4902201"/>
            <a:ext cx="207009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200">
                <a:solidFill>
                  <a:schemeClr val="dk1"/>
                </a:solidFill>
                <a:latin typeface="Times New Roman"/>
                <a:ea typeface="Times New Roman"/>
                <a:cs typeface="Times New Roman"/>
                <a:sym typeface="Times New Roman"/>
              </a:rPr>
              <a:t>     Gajus Julijus Cezaris</a:t>
            </a:r>
            <a:endParaRPr sz="120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9"/>
          <p:cNvSpPr txBox="1">
            <a:spLocks noGrp="1"/>
          </p:cNvSpPr>
          <p:nvPr>
            <p:ph type="title"/>
          </p:nvPr>
        </p:nvSpPr>
        <p:spPr>
          <a:xfrm>
            <a:off x="838200" y="365125"/>
            <a:ext cx="10515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br>
              <a:rPr lang="lt-LT" sz="3600">
                <a:latin typeface="Times New Roman"/>
                <a:ea typeface="Times New Roman"/>
                <a:cs typeface="Times New Roman"/>
                <a:sym typeface="Times New Roman"/>
              </a:rPr>
            </a:br>
            <a:r>
              <a:rPr lang="lt-LT" sz="3600">
                <a:latin typeface="Times New Roman"/>
                <a:ea typeface="Times New Roman"/>
                <a:cs typeface="Times New Roman"/>
                <a:sym typeface="Times New Roman"/>
              </a:rPr>
              <a:t>Principato įvedimas</a:t>
            </a:r>
            <a:br>
              <a:rPr lang="lt-LT" sz="3600">
                <a:latin typeface="Times New Roman"/>
                <a:ea typeface="Times New Roman"/>
                <a:cs typeface="Times New Roman"/>
                <a:sym typeface="Times New Roman"/>
              </a:rPr>
            </a:br>
            <a:r>
              <a:rPr lang="lt-LT" sz="3600">
                <a:latin typeface="Times New Roman"/>
                <a:ea typeface="Times New Roman"/>
                <a:cs typeface="Times New Roman"/>
                <a:sym typeface="Times New Roman"/>
              </a:rPr>
              <a:t>27 m. iki Kr.</a:t>
            </a:r>
            <a:br>
              <a:rPr lang="lt-LT" sz="3600">
                <a:latin typeface="Times New Roman"/>
                <a:ea typeface="Times New Roman"/>
                <a:cs typeface="Times New Roman"/>
                <a:sym typeface="Times New Roman"/>
              </a:rPr>
            </a:br>
            <a:endParaRPr sz="3600"/>
          </a:p>
        </p:txBody>
      </p:sp>
      <p:sp>
        <p:nvSpPr>
          <p:cNvPr id="216" name="Google Shape;216;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600"/>
              <a:buChar char="•"/>
            </a:pPr>
            <a:r>
              <a:rPr lang="lt-LT" sz="1600">
                <a:latin typeface="Times New Roman"/>
                <a:ea typeface="Times New Roman"/>
                <a:cs typeface="Times New Roman"/>
                <a:sym typeface="Times New Roman"/>
              </a:rPr>
              <a:t>27 m. iki Kr. Oktavianas priėmė iš senato aukščiausiąją valdžią iki gyvos galvos ir buvo paskelbtas </a:t>
            </a:r>
            <a:r>
              <a:rPr lang="lt-LT" sz="1600" b="1">
                <a:latin typeface="Times New Roman"/>
                <a:ea typeface="Times New Roman"/>
                <a:cs typeface="Times New Roman"/>
                <a:sym typeface="Times New Roman"/>
              </a:rPr>
              <a:t>imperatoriumi</a:t>
            </a:r>
            <a:r>
              <a:rPr lang="lt-LT" sz="1600">
                <a:latin typeface="Times New Roman"/>
                <a:ea typeface="Times New Roman"/>
                <a:cs typeface="Times New Roman"/>
                <a:sym typeface="Times New Roman"/>
              </a:rPr>
              <a:t>, o jo valdoma valstybė – </a:t>
            </a:r>
            <a:r>
              <a:rPr lang="lt-LT" sz="1600" b="1">
                <a:latin typeface="Times New Roman"/>
                <a:ea typeface="Times New Roman"/>
                <a:cs typeface="Times New Roman"/>
                <a:sym typeface="Times New Roman"/>
              </a:rPr>
              <a:t>imperija</a:t>
            </a:r>
            <a:r>
              <a:rPr lang="lt-LT" sz="1600">
                <a:latin typeface="Times New Roman"/>
                <a:ea typeface="Times New Roman"/>
                <a:cs typeface="Times New Roman"/>
                <a:sym typeface="Times New Roman"/>
              </a:rPr>
              <a:t>. </a:t>
            </a:r>
            <a:r>
              <a:rPr lang="lt-LT" sz="1600" b="1">
                <a:latin typeface="Times New Roman"/>
                <a:ea typeface="Times New Roman"/>
                <a:cs typeface="Times New Roman"/>
                <a:sym typeface="Times New Roman"/>
              </a:rPr>
              <a:t>Oktavianas</a:t>
            </a:r>
            <a:r>
              <a:rPr lang="lt-LT" sz="1600">
                <a:latin typeface="Times New Roman"/>
                <a:ea typeface="Times New Roman"/>
                <a:cs typeface="Times New Roman"/>
                <a:sym typeface="Times New Roman"/>
              </a:rPr>
              <a:t> </a:t>
            </a:r>
            <a:r>
              <a:rPr lang="lt-LT" sz="1600" b="1">
                <a:latin typeface="Times New Roman"/>
                <a:ea typeface="Times New Roman"/>
                <a:cs typeface="Times New Roman"/>
                <a:sym typeface="Times New Roman"/>
              </a:rPr>
              <a:t>Augustas</a:t>
            </a:r>
            <a:r>
              <a:rPr lang="lt-LT" sz="1600">
                <a:latin typeface="Times New Roman"/>
                <a:ea typeface="Times New Roman"/>
                <a:cs typeface="Times New Roman"/>
                <a:sym typeface="Times New Roman"/>
              </a:rPr>
              <a:t> stengėsi sudaryti įspūdį, jog nėra vienvaldis valdovas. Valstybėje įsigalėjo </a:t>
            </a:r>
            <a:r>
              <a:rPr lang="lt-LT" sz="1600" b="1">
                <a:latin typeface="Times New Roman"/>
                <a:ea typeface="Times New Roman"/>
                <a:cs typeface="Times New Roman"/>
                <a:sym typeface="Times New Roman"/>
              </a:rPr>
              <a:t>principatas</a:t>
            </a:r>
            <a:r>
              <a:rPr lang="lt-LT" sz="1600">
                <a:latin typeface="Times New Roman"/>
                <a:ea typeface="Times New Roman"/>
                <a:cs typeface="Times New Roman"/>
                <a:sym typeface="Times New Roman"/>
              </a:rPr>
              <a:t> – santvarka, kurioje formaliai nebuvo vienvaldžio valdovo, tačiau iš tikrųjų kariuomenė, tautos susirinkimai, senatas, konsulai – visi vykdė imperatoriaus  nurodymus;</a:t>
            </a:r>
            <a:endParaRPr/>
          </a:p>
          <a:p>
            <a:pPr marL="228600" lvl="0" indent="-228600" algn="l" rtl="0">
              <a:lnSpc>
                <a:spcPct val="90000"/>
              </a:lnSpc>
              <a:spcBef>
                <a:spcPts val="1000"/>
              </a:spcBef>
              <a:spcAft>
                <a:spcPts val="0"/>
              </a:spcAft>
              <a:buClr>
                <a:schemeClr val="dk1"/>
              </a:buClr>
              <a:buSzPts val="1600"/>
              <a:buChar char="•"/>
            </a:pPr>
            <a:r>
              <a:rPr lang="lt-LT" sz="1600">
                <a:latin typeface="Times New Roman"/>
                <a:ea typeface="Times New Roman"/>
                <a:cs typeface="Times New Roman"/>
                <a:sym typeface="Times New Roman"/>
              </a:rPr>
              <a:t>Oktavianas Augustas stengėsi išlaikyti taiką, nes kariuomenė brangiai kainavo ( imperatorių valdoma Romos valstybė beveik 200 metų gyveno taikos ir klestėjimo laikotarpį), rūpinosi Romos vidaus reikalais;</a:t>
            </a:r>
            <a:endParaRPr/>
          </a:p>
          <a:p>
            <a:pPr marL="228600" lvl="0" indent="-228600" algn="l" rtl="0">
              <a:lnSpc>
                <a:spcPct val="90000"/>
              </a:lnSpc>
              <a:spcBef>
                <a:spcPts val="1000"/>
              </a:spcBef>
              <a:spcAft>
                <a:spcPts val="0"/>
              </a:spcAft>
              <a:buClr>
                <a:schemeClr val="dk1"/>
              </a:buClr>
              <a:buSzPts val="1600"/>
              <a:buChar char="•"/>
            </a:pPr>
            <a:r>
              <a:rPr lang="lt-LT" sz="1600">
                <a:latin typeface="Times New Roman"/>
                <a:ea typeface="Times New Roman"/>
                <a:cs typeface="Times New Roman"/>
                <a:sym typeface="Times New Roman"/>
              </a:rPr>
              <a:t>Valdant imperatoriui Trajanui ( II a), Romos imperijos teritorija tapo didžiausia</a:t>
            </a:r>
            <a:endParaRPr/>
          </a:p>
        </p:txBody>
      </p:sp>
      <p:pic>
        <p:nvPicPr>
          <p:cNvPr id="217" name="Google Shape;217;p19" descr="C:\Users\admin\Desktop\363837434_608519858101710_3894736561086014924_n.jpg"/>
          <p:cNvPicPr preferRelativeResize="0">
            <a:picLocks noGrp="1"/>
          </p:cNvPicPr>
          <p:nvPr>
            <p:ph type="body" idx="2"/>
          </p:nvPr>
        </p:nvPicPr>
        <p:blipFill rotWithShape="1">
          <a:blip r:embed="rId3">
            <a:alphaModFix/>
          </a:blip>
          <a:srcRect/>
          <a:stretch/>
        </p:blipFill>
        <p:spPr>
          <a:xfrm>
            <a:off x="6172200" y="2005062"/>
            <a:ext cx="5181600" cy="3354337"/>
          </a:xfrm>
          <a:prstGeom prst="rect">
            <a:avLst/>
          </a:prstGeom>
          <a:noFill/>
          <a:ln>
            <a:noFill/>
          </a:ln>
        </p:spPr>
      </p:pic>
      <p:sp>
        <p:nvSpPr>
          <p:cNvPr id="218" name="Google Shape;218;p19"/>
          <p:cNvSpPr/>
          <p:nvPr/>
        </p:nvSpPr>
        <p:spPr>
          <a:xfrm flipH="1">
            <a:off x="7251700" y="5397501"/>
            <a:ext cx="29210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200">
                <a:solidFill>
                  <a:schemeClr val="dk1"/>
                </a:solidFill>
                <a:latin typeface="Times New Roman"/>
                <a:ea typeface="Times New Roman"/>
                <a:cs typeface="Times New Roman"/>
                <a:sym typeface="Times New Roman"/>
              </a:rPr>
              <a:t>     Romos imperijos valdymo schema</a:t>
            </a: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2"/>
          <p:cNvSpPr txBox="1">
            <a:spLocks noGrp="1"/>
          </p:cNvSpPr>
          <p:nvPr>
            <p:ph type="title"/>
          </p:nvPr>
        </p:nvSpPr>
        <p:spPr>
          <a:xfrm>
            <a:off x="838200" y="365125"/>
            <a:ext cx="10515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lt-LT">
                <a:latin typeface="Times New Roman"/>
                <a:ea typeface="Times New Roman"/>
                <a:cs typeface="Times New Roman"/>
                <a:sym typeface="Times New Roman"/>
              </a:rPr>
              <a:t>Temos aktualumas:</a:t>
            </a:r>
            <a:endParaRPr/>
          </a:p>
        </p:txBody>
      </p:sp>
      <p:sp>
        <p:nvSpPr>
          <p:cNvPr id="68" name="Google Shape;68;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600"/>
              <a:buChar char="•"/>
            </a:pPr>
            <a:r>
              <a:rPr lang="lt-LT" sz="1600" b="1">
                <a:latin typeface="Times New Roman"/>
                <a:ea typeface="Times New Roman"/>
                <a:cs typeface="Times New Roman"/>
                <a:sym typeface="Times New Roman"/>
              </a:rPr>
              <a:t>„ Šviesa iš Rytų” arba „ Istorija prasideda Rytuose”:</a:t>
            </a:r>
            <a:endParaRPr/>
          </a:p>
          <a:p>
            <a:pPr marL="228600" lvl="0" indent="-228600" algn="l" rtl="0">
              <a:lnSpc>
                <a:spcPct val="90000"/>
              </a:lnSpc>
              <a:spcBef>
                <a:spcPts val="1000"/>
              </a:spcBef>
              <a:spcAft>
                <a:spcPts val="0"/>
              </a:spcAft>
              <a:buClr>
                <a:schemeClr val="dk1"/>
              </a:buClr>
              <a:buSzPts val="1600"/>
              <a:buChar char="•"/>
            </a:pPr>
            <a:r>
              <a:rPr lang="lt-LT" sz="1600">
                <a:latin typeface="Times New Roman"/>
                <a:ea typeface="Times New Roman"/>
                <a:cs typeface="Times New Roman"/>
                <a:sym typeface="Times New Roman"/>
              </a:rPr>
              <a:t>Pirmieji akmenys į pasaulinės </a:t>
            </a:r>
            <a:r>
              <a:rPr lang="lt-LT" sz="1600" b="1">
                <a:latin typeface="Times New Roman"/>
                <a:ea typeface="Times New Roman"/>
                <a:cs typeface="Times New Roman"/>
                <a:sym typeface="Times New Roman"/>
              </a:rPr>
              <a:t>civilizacijos</a:t>
            </a:r>
            <a:r>
              <a:rPr lang="lt-LT" sz="1600">
                <a:latin typeface="Times New Roman"/>
                <a:ea typeface="Times New Roman"/>
                <a:cs typeface="Times New Roman"/>
                <a:sym typeface="Times New Roman"/>
              </a:rPr>
              <a:t> pamatus </a:t>
            </a:r>
            <a:r>
              <a:rPr lang="lt-LT" sz="1600"/>
              <a:t>– </a:t>
            </a:r>
            <a:r>
              <a:rPr lang="lt-LT" sz="1600">
                <a:latin typeface="Times New Roman"/>
                <a:ea typeface="Times New Roman"/>
                <a:cs typeface="Times New Roman"/>
                <a:sym typeface="Times New Roman"/>
              </a:rPr>
              <a:t>senovės Artimųjų Rytų derlingųjų upių ( Tigro ir Eufrato bei Nilo) slėniuose (</a:t>
            </a:r>
            <a:r>
              <a:rPr lang="lt-LT" sz="1600" b="1">
                <a:latin typeface="Times New Roman"/>
                <a:ea typeface="Times New Roman"/>
                <a:cs typeface="Times New Roman"/>
                <a:sym typeface="Times New Roman"/>
              </a:rPr>
              <a:t>Derlingasis</a:t>
            </a:r>
            <a:r>
              <a:rPr lang="lt-LT" sz="1600">
                <a:latin typeface="Times New Roman"/>
                <a:ea typeface="Times New Roman"/>
                <a:cs typeface="Times New Roman"/>
                <a:sym typeface="Times New Roman"/>
              </a:rPr>
              <a:t> </a:t>
            </a:r>
            <a:r>
              <a:rPr lang="lt-LT" sz="1600" b="1">
                <a:latin typeface="Times New Roman"/>
                <a:ea typeface="Times New Roman"/>
                <a:cs typeface="Times New Roman"/>
                <a:sym typeface="Times New Roman"/>
              </a:rPr>
              <a:t>pusmėnulis</a:t>
            </a:r>
            <a:r>
              <a:rPr lang="lt-LT" sz="1600">
                <a:latin typeface="Times New Roman"/>
                <a:ea typeface="Times New Roman"/>
                <a:cs typeface="Times New Roman"/>
                <a:sym typeface="Times New Roman"/>
              </a:rPr>
              <a:t>);</a:t>
            </a:r>
            <a:endParaRPr/>
          </a:p>
          <a:p>
            <a:pPr marL="228600" lvl="0" indent="-228600" algn="l" rtl="0">
              <a:lnSpc>
                <a:spcPct val="90000"/>
              </a:lnSpc>
              <a:spcBef>
                <a:spcPts val="1000"/>
              </a:spcBef>
              <a:spcAft>
                <a:spcPts val="0"/>
              </a:spcAft>
              <a:buClr>
                <a:schemeClr val="dk1"/>
              </a:buClr>
              <a:buSzPts val="1600"/>
              <a:buChar char="•"/>
            </a:pPr>
            <a:r>
              <a:rPr lang="lt-LT" sz="1600">
                <a:latin typeface="Times New Roman"/>
                <a:ea typeface="Times New Roman"/>
                <a:cs typeface="Times New Roman"/>
                <a:sym typeface="Times New Roman"/>
              </a:rPr>
              <a:t>Senovės Rytų civilizacijose kūrėsi teokratinės monarchijos – despotijos, kai valdžia priklausė vienam asmeniui.  Visuomenės </a:t>
            </a:r>
            <a:r>
              <a:rPr lang="lt-LT" sz="1600"/>
              <a:t>–</a:t>
            </a:r>
            <a:r>
              <a:rPr lang="lt-LT" sz="1600">
                <a:latin typeface="Times New Roman"/>
                <a:ea typeface="Times New Roman"/>
                <a:cs typeface="Times New Roman"/>
                <a:sym typeface="Times New Roman"/>
              </a:rPr>
              <a:t> patriarchalinės;</a:t>
            </a:r>
            <a:endParaRPr/>
          </a:p>
          <a:p>
            <a:pPr marL="228600" lvl="0" indent="-228600" algn="l" rtl="0">
              <a:lnSpc>
                <a:spcPct val="90000"/>
              </a:lnSpc>
              <a:spcBef>
                <a:spcPts val="1000"/>
              </a:spcBef>
              <a:spcAft>
                <a:spcPts val="0"/>
              </a:spcAft>
              <a:buClr>
                <a:schemeClr val="dk1"/>
              </a:buClr>
              <a:buSzPts val="1600"/>
              <a:buChar char="•"/>
            </a:pPr>
            <a:r>
              <a:rPr lang="lt-LT" sz="1600" b="1">
                <a:latin typeface="Times New Roman"/>
                <a:ea typeface="Times New Roman"/>
                <a:cs typeface="Times New Roman"/>
                <a:sym typeface="Times New Roman"/>
              </a:rPr>
              <a:t>Antikos</a:t>
            </a:r>
            <a:r>
              <a:rPr lang="lt-LT" sz="1600">
                <a:latin typeface="Times New Roman"/>
                <a:ea typeface="Times New Roman"/>
                <a:cs typeface="Times New Roman"/>
                <a:sym typeface="Times New Roman"/>
              </a:rPr>
              <a:t> </a:t>
            </a:r>
            <a:r>
              <a:rPr lang="lt-LT" sz="1600" b="1">
                <a:latin typeface="Times New Roman"/>
                <a:ea typeface="Times New Roman"/>
                <a:cs typeface="Times New Roman"/>
                <a:sym typeface="Times New Roman"/>
              </a:rPr>
              <a:t>visuomenė</a:t>
            </a:r>
            <a:r>
              <a:rPr lang="lt-LT" sz="1600">
                <a:latin typeface="Times New Roman"/>
                <a:ea typeface="Times New Roman"/>
                <a:cs typeface="Times New Roman"/>
                <a:sym typeface="Times New Roman"/>
              </a:rPr>
              <a:t> – </a:t>
            </a:r>
            <a:r>
              <a:rPr lang="lt-LT" sz="1600" b="1">
                <a:latin typeface="Times New Roman"/>
                <a:ea typeface="Times New Roman"/>
                <a:cs typeface="Times New Roman"/>
                <a:sym typeface="Times New Roman"/>
              </a:rPr>
              <a:t>Vakarų</a:t>
            </a:r>
            <a:r>
              <a:rPr lang="lt-LT" sz="1600">
                <a:latin typeface="Times New Roman"/>
                <a:ea typeface="Times New Roman"/>
                <a:cs typeface="Times New Roman"/>
                <a:sym typeface="Times New Roman"/>
              </a:rPr>
              <a:t> </a:t>
            </a:r>
            <a:r>
              <a:rPr lang="lt-LT" sz="1600" b="1">
                <a:latin typeface="Times New Roman"/>
                <a:ea typeface="Times New Roman"/>
                <a:cs typeface="Times New Roman"/>
                <a:sym typeface="Times New Roman"/>
              </a:rPr>
              <a:t>(Europos) civilizacijos pagrindas:</a:t>
            </a:r>
            <a:endParaRPr/>
          </a:p>
          <a:p>
            <a:pPr marL="228600" lvl="0" indent="-228600" algn="l" rtl="0">
              <a:lnSpc>
                <a:spcPct val="90000"/>
              </a:lnSpc>
              <a:spcBef>
                <a:spcPts val="1000"/>
              </a:spcBef>
              <a:spcAft>
                <a:spcPts val="0"/>
              </a:spcAft>
              <a:buClr>
                <a:schemeClr val="dk1"/>
              </a:buClr>
              <a:buSzPts val="1600"/>
              <a:buChar char="•"/>
            </a:pPr>
            <a:r>
              <a:rPr lang="lt-LT" sz="1600">
                <a:latin typeface="Times New Roman"/>
                <a:ea typeface="Times New Roman"/>
                <a:cs typeface="Times New Roman"/>
                <a:sym typeface="Times New Roman"/>
              </a:rPr>
              <a:t>Senovės Graikijoje (Atėnuose) slypi dabartinės </a:t>
            </a:r>
            <a:r>
              <a:rPr lang="lt-LT" sz="1600" b="1">
                <a:latin typeface="Times New Roman"/>
                <a:ea typeface="Times New Roman"/>
                <a:cs typeface="Times New Roman"/>
                <a:sym typeface="Times New Roman"/>
              </a:rPr>
              <a:t>demokratijos</a:t>
            </a:r>
            <a:r>
              <a:rPr lang="lt-LT" sz="1600">
                <a:latin typeface="Times New Roman"/>
                <a:ea typeface="Times New Roman"/>
                <a:cs typeface="Times New Roman"/>
                <a:sym typeface="Times New Roman"/>
              </a:rPr>
              <a:t> šaknys – piliečio dalyvavimo tautos savivaldoje , valdžios pasidalijimo, jos organų reguliarios kaitos bei atskaitomumo principai;</a:t>
            </a:r>
            <a:endParaRPr/>
          </a:p>
          <a:p>
            <a:pPr marL="228600" lvl="0" indent="-228600" algn="l" rtl="0">
              <a:lnSpc>
                <a:spcPct val="90000"/>
              </a:lnSpc>
              <a:spcBef>
                <a:spcPts val="1000"/>
              </a:spcBef>
              <a:spcAft>
                <a:spcPts val="0"/>
              </a:spcAft>
              <a:buClr>
                <a:schemeClr val="dk1"/>
              </a:buClr>
              <a:buSzPts val="1600"/>
              <a:buChar char="•"/>
            </a:pPr>
            <a:r>
              <a:rPr lang="lt-LT" sz="1600">
                <a:latin typeface="Times New Roman"/>
                <a:ea typeface="Times New Roman"/>
                <a:cs typeface="Times New Roman"/>
                <a:sym typeface="Times New Roman"/>
              </a:rPr>
              <a:t>Dabartinės </a:t>
            </a:r>
            <a:r>
              <a:rPr lang="lt-LT" sz="1600" b="1">
                <a:latin typeface="Times New Roman"/>
                <a:ea typeface="Times New Roman"/>
                <a:cs typeface="Times New Roman"/>
                <a:sym typeface="Times New Roman"/>
              </a:rPr>
              <a:t>teisės</a:t>
            </a:r>
            <a:r>
              <a:rPr lang="lt-LT" sz="1600">
                <a:latin typeface="Times New Roman"/>
                <a:ea typeface="Times New Roman"/>
                <a:cs typeface="Times New Roman"/>
                <a:sym typeface="Times New Roman"/>
              </a:rPr>
              <a:t> principai suformuoti senovės Romos teisėje;</a:t>
            </a:r>
            <a:endParaRPr/>
          </a:p>
          <a:p>
            <a:pPr marL="228600" lvl="0" indent="-228600" algn="l" rtl="0">
              <a:lnSpc>
                <a:spcPct val="90000"/>
              </a:lnSpc>
              <a:spcBef>
                <a:spcPts val="1000"/>
              </a:spcBef>
              <a:spcAft>
                <a:spcPts val="0"/>
              </a:spcAft>
              <a:buClr>
                <a:schemeClr val="dk1"/>
              </a:buClr>
              <a:buSzPts val="1600"/>
              <a:buChar char="•"/>
            </a:pPr>
            <a:r>
              <a:rPr lang="lt-LT" sz="1600">
                <a:latin typeface="Times New Roman"/>
                <a:ea typeface="Times New Roman"/>
                <a:cs typeface="Times New Roman"/>
                <a:sym typeface="Times New Roman"/>
              </a:rPr>
              <a:t>Romėnų </a:t>
            </a:r>
            <a:r>
              <a:rPr lang="lt-LT" sz="1600" b="1">
                <a:latin typeface="Times New Roman"/>
                <a:ea typeface="Times New Roman"/>
                <a:cs typeface="Times New Roman"/>
                <a:sym typeface="Times New Roman"/>
              </a:rPr>
              <a:t>respublikoje</a:t>
            </a:r>
            <a:r>
              <a:rPr lang="lt-LT" sz="1600">
                <a:latin typeface="Times New Roman"/>
                <a:ea typeface="Times New Roman"/>
                <a:cs typeface="Times New Roman"/>
                <a:sym typeface="Times New Roman"/>
              </a:rPr>
              <a:t> susipynė trijų santvarkų – </a:t>
            </a:r>
            <a:r>
              <a:rPr lang="lt-LT" sz="1600" b="1">
                <a:latin typeface="Times New Roman"/>
                <a:ea typeface="Times New Roman"/>
                <a:cs typeface="Times New Roman"/>
                <a:sym typeface="Times New Roman"/>
              </a:rPr>
              <a:t>monarchijos</a:t>
            </a:r>
            <a:r>
              <a:rPr lang="lt-LT" sz="1600">
                <a:latin typeface="Times New Roman"/>
                <a:ea typeface="Times New Roman"/>
                <a:cs typeface="Times New Roman"/>
                <a:sym typeface="Times New Roman"/>
              </a:rPr>
              <a:t>, </a:t>
            </a:r>
            <a:r>
              <a:rPr lang="lt-LT" sz="1600" b="1">
                <a:latin typeface="Times New Roman"/>
                <a:ea typeface="Times New Roman"/>
                <a:cs typeface="Times New Roman"/>
                <a:sym typeface="Times New Roman"/>
              </a:rPr>
              <a:t>aristokratijos</a:t>
            </a:r>
            <a:r>
              <a:rPr lang="lt-LT" sz="1600">
                <a:latin typeface="Times New Roman"/>
                <a:ea typeface="Times New Roman"/>
                <a:cs typeface="Times New Roman"/>
                <a:sym typeface="Times New Roman"/>
              </a:rPr>
              <a:t> ir </a:t>
            </a:r>
            <a:r>
              <a:rPr lang="lt-LT" sz="1600" b="1">
                <a:latin typeface="Times New Roman"/>
                <a:ea typeface="Times New Roman"/>
                <a:cs typeface="Times New Roman"/>
                <a:sym typeface="Times New Roman"/>
              </a:rPr>
              <a:t>demokratijos</a:t>
            </a:r>
            <a:r>
              <a:rPr lang="lt-LT" sz="1600">
                <a:latin typeface="Times New Roman"/>
                <a:ea typeface="Times New Roman"/>
                <a:cs typeface="Times New Roman"/>
                <a:sym typeface="Times New Roman"/>
              </a:rPr>
              <a:t> – tipai;</a:t>
            </a:r>
            <a:endParaRPr/>
          </a:p>
          <a:p>
            <a:pPr marL="228600" lvl="0" indent="-228600" algn="l" rtl="0">
              <a:lnSpc>
                <a:spcPct val="90000"/>
              </a:lnSpc>
              <a:spcBef>
                <a:spcPts val="1000"/>
              </a:spcBef>
              <a:spcAft>
                <a:spcPts val="0"/>
              </a:spcAft>
              <a:buClr>
                <a:schemeClr val="dk1"/>
              </a:buClr>
              <a:buSzPts val="1600"/>
              <a:buChar char="•"/>
            </a:pPr>
            <a:r>
              <a:rPr lang="lt-LT" sz="1600">
                <a:latin typeface="Times New Roman"/>
                <a:ea typeface="Times New Roman"/>
                <a:cs typeface="Times New Roman"/>
                <a:sym typeface="Times New Roman"/>
              </a:rPr>
              <a:t>Antikinėse graikų ir romėnų visuomenėse susiformavo </a:t>
            </a:r>
            <a:r>
              <a:rPr lang="lt-LT" sz="1600" b="1">
                <a:latin typeface="Times New Roman"/>
                <a:ea typeface="Times New Roman"/>
                <a:cs typeface="Times New Roman"/>
                <a:sym typeface="Times New Roman"/>
              </a:rPr>
              <a:t>pilietybės</a:t>
            </a:r>
            <a:r>
              <a:rPr lang="lt-LT" sz="1600">
                <a:latin typeface="Times New Roman"/>
                <a:ea typeface="Times New Roman"/>
                <a:cs typeface="Times New Roman"/>
                <a:sym typeface="Times New Roman"/>
              </a:rPr>
              <a:t> samprata. Ji taikytina tik </a:t>
            </a:r>
            <a:r>
              <a:rPr lang="lt-LT" sz="1600" b="1">
                <a:latin typeface="Times New Roman"/>
                <a:ea typeface="Times New Roman"/>
                <a:cs typeface="Times New Roman"/>
                <a:sym typeface="Times New Roman"/>
              </a:rPr>
              <a:t>laisvam</a:t>
            </a:r>
            <a:r>
              <a:rPr lang="lt-LT" sz="1600">
                <a:latin typeface="Times New Roman"/>
                <a:ea typeface="Times New Roman"/>
                <a:cs typeface="Times New Roman"/>
                <a:sym typeface="Times New Roman"/>
              </a:rPr>
              <a:t> individui. Visuomenės pagrindas yra pilietis ( privalo aukoti savo ego visų bendram tikslui), o valstybė tarnauja piliečiui, užtikrina jo laisves ir teises</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0"/>
          <p:cNvSpPr txBox="1">
            <a:spLocks noGrp="1"/>
          </p:cNvSpPr>
          <p:nvPr>
            <p:ph type="title"/>
          </p:nvPr>
        </p:nvSpPr>
        <p:spPr>
          <a:xfrm>
            <a:off x="838200" y="365125"/>
            <a:ext cx="10515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lt-LT" sz="3600">
                <a:latin typeface="Times New Roman"/>
                <a:ea typeface="Times New Roman"/>
                <a:cs typeface="Times New Roman"/>
                <a:sym typeface="Times New Roman"/>
              </a:rPr>
              <a:t>Imperijos krizė ir dominato įvedimas (284 m.)</a:t>
            </a:r>
            <a:endParaRPr sz="3600">
              <a:latin typeface="Times New Roman"/>
              <a:ea typeface="Times New Roman"/>
              <a:cs typeface="Times New Roman"/>
              <a:sym typeface="Times New Roman"/>
            </a:endParaRPr>
          </a:p>
        </p:txBody>
      </p:sp>
      <p:sp>
        <p:nvSpPr>
          <p:cNvPr id="225" name="Google Shape;225;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600"/>
              <a:buChar char="•"/>
            </a:pPr>
            <a:r>
              <a:rPr lang="lt-LT" sz="1600">
                <a:latin typeface="Times New Roman"/>
                <a:ea typeface="Times New Roman"/>
                <a:cs typeface="Times New Roman"/>
                <a:sym typeface="Times New Roman"/>
              </a:rPr>
              <a:t>III a. Romos imperijoje ėmė ryškėti visas jos gyvenimo sritis apėmusios </a:t>
            </a:r>
            <a:r>
              <a:rPr lang="lt-LT" sz="1600" b="1">
                <a:latin typeface="Times New Roman"/>
                <a:ea typeface="Times New Roman"/>
                <a:cs typeface="Times New Roman"/>
                <a:sym typeface="Times New Roman"/>
              </a:rPr>
              <a:t>krizės</a:t>
            </a:r>
            <a:r>
              <a:rPr lang="lt-LT" sz="1600">
                <a:latin typeface="Times New Roman"/>
                <a:ea typeface="Times New Roman"/>
                <a:cs typeface="Times New Roman"/>
                <a:sym typeface="Times New Roman"/>
              </a:rPr>
              <a:t> </a:t>
            </a:r>
            <a:r>
              <a:rPr lang="lt-LT" sz="1600" b="1">
                <a:latin typeface="Times New Roman"/>
                <a:ea typeface="Times New Roman"/>
                <a:cs typeface="Times New Roman"/>
                <a:sym typeface="Times New Roman"/>
              </a:rPr>
              <a:t>požymiai</a:t>
            </a:r>
            <a:r>
              <a:rPr lang="lt-LT" sz="1600">
                <a:latin typeface="Times New Roman"/>
                <a:ea typeface="Times New Roman"/>
                <a:cs typeface="Times New Roman"/>
                <a:sym typeface="Times New Roman"/>
              </a:rPr>
              <a:t>;</a:t>
            </a:r>
            <a:endParaRPr/>
          </a:p>
          <a:p>
            <a:pPr marL="228600" lvl="0" indent="-228600" algn="l" rtl="0">
              <a:lnSpc>
                <a:spcPct val="90000"/>
              </a:lnSpc>
              <a:spcBef>
                <a:spcPts val="1000"/>
              </a:spcBef>
              <a:spcAft>
                <a:spcPts val="0"/>
              </a:spcAft>
              <a:buClr>
                <a:schemeClr val="dk1"/>
              </a:buClr>
              <a:buSzPts val="1600"/>
              <a:buChar char="•"/>
            </a:pPr>
            <a:r>
              <a:rPr lang="lt-LT" sz="1600">
                <a:latin typeface="Times New Roman"/>
                <a:ea typeface="Times New Roman"/>
                <a:cs typeface="Times New Roman"/>
                <a:sym typeface="Times New Roman"/>
              </a:rPr>
              <a:t>III a. pab. imperatorius </a:t>
            </a:r>
            <a:r>
              <a:rPr lang="lt-LT" sz="1600" b="1">
                <a:latin typeface="Times New Roman"/>
                <a:ea typeface="Times New Roman"/>
                <a:cs typeface="Times New Roman"/>
                <a:sym typeface="Times New Roman"/>
              </a:rPr>
              <a:t>Dioklecianas</a:t>
            </a:r>
            <a:r>
              <a:rPr lang="lt-LT" sz="1600">
                <a:latin typeface="Times New Roman"/>
                <a:ea typeface="Times New Roman"/>
                <a:cs typeface="Times New Roman"/>
                <a:sym typeface="Times New Roman"/>
              </a:rPr>
              <a:t> mėgino gelbėti žlungančią valstybę. Jis įvedė neribotą imperatoriaus valdymą – </a:t>
            </a:r>
            <a:r>
              <a:rPr lang="lt-LT" sz="1600" b="1">
                <a:latin typeface="Times New Roman"/>
                <a:ea typeface="Times New Roman"/>
                <a:cs typeface="Times New Roman"/>
                <a:sym typeface="Times New Roman"/>
              </a:rPr>
              <a:t>dominatą</a:t>
            </a:r>
            <a:r>
              <a:rPr lang="lt-LT" sz="1600">
                <a:latin typeface="Times New Roman"/>
                <a:ea typeface="Times New Roman"/>
                <a:cs typeface="Times New Roman"/>
                <a:sym typeface="Times New Roman"/>
              </a:rPr>
              <a:t>. Dioklecianas turėjo absoliučią valdžią. Padalijo imperiją  į rytinę ir vakarinę (valdė du imperatoriai ir du jų padėjėjai – cezariai). Taip atsirado tetrachija – keturių valdymas. </a:t>
            </a:r>
            <a:endParaRPr/>
          </a:p>
          <a:p>
            <a:pPr marL="228600" lvl="0" indent="-228600" algn="l" rtl="0">
              <a:lnSpc>
                <a:spcPct val="90000"/>
              </a:lnSpc>
              <a:spcBef>
                <a:spcPts val="1000"/>
              </a:spcBef>
              <a:spcAft>
                <a:spcPts val="0"/>
              </a:spcAft>
              <a:buClr>
                <a:schemeClr val="dk1"/>
              </a:buClr>
              <a:buSzPts val="1600"/>
              <a:buChar char="•"/>
            </a:pPr>
            <a:r>
              <a:rPr lang="lt-LT" sz="1600">
                <a:latin typeface="Times New Roman"/>
                <a:ea typeface="Times New Roman"/>
                <a:cs typeface="Times New Roman"/>
                <a:sym typeface="Times New Roman"/>
              </a:rPr>
              <a:t>395 m. Romos valstybė skilo į dvi savarankiškas valstybes – Vakarų Romos imperiją ir Rytų Romos imperiją (Bizantiją).476 m. barbarams nuvertus paskutinį imperatorių, Vakarų Romos imperija žlugo, kartu baigėsi ir Senovės pasaulio laikotarpis</a:t>
            </a:r>
            <a:endParaRPr/>
          </a:p>
          <a:p>
            <a:pPr marL="228600" lvl="0" indent="-127000" algn="l" rtl="0">
              <a:lnSpc>
                <a:spcPct val="90000"/>
              </a:lnSpc>
              <a:spcBef>
                <a:spcPts val="1000"/>
              </a:spcBef>
              <a:spcAft>
                <a:spcPts val="0"/>
              </a:spcAft>
              <a:buClr>
                <a:schemeClr val="dk1"/>
              </a:buClr>
              <a:buSzPts val="1600"/>
              <a:buNone/>
            </a:pPr>
            <a:endParaRPr sz="1600">
              <a:latin typeface="Times New Roman"/>
              <a:ea typeface="Times New Roman"/>
              <a:cs typeface="Times New Roman"/>
              <a:sym typeface="Times New Roman"/>
            </a:endParaRPr>
          </a:p>
        </p:txBody>
      </p:sp>
      <p:pic>
        <p:nvPicPr>
          <p:cNvPr id="226" name="Google Shape;226;p20" descr="65299_1-431e536908bb0c12b4836e694403d96c.jpg"/>
          <p:cNvPicPr preferRelativeResize="0">
            <a:picLocks noGrp="1"/>
          </p:cNvPicPr>
          <p:nvPr>
            <p:ph type="body" idx="2"/>
          </p:nvPr>
        </p:nvPicPr>
        <p:blipFill rotWithShape="1">
          <a:blip r:embed="rId3">
            <a:alphaModFix/>
          </a:blip>
          <a:srcRect/>
          <a:stretch/>
        </p:blipFill>
        <p:spPr>
          <a:xfrm>
            <a:off x="6540500" y="1943100"/>
            <a:ext cx="4531471" cy="3442449"/>
          </a:xfrm>
          <a:prstGeom prst="rect">
            <a:avLst/>
          </a:prstGeom>
          <a:noFill/>
          <a:ln>
            <a:noFill/>
          </a:ln>
        </p:spPr>
      </p:pic>
      <p:sp>
        <p:nvSpPr>
          <p:cNvPr id="227" name="Google Shape;227;p20"/>
          <p:cNvSpPr/>
          <p:nvPr/>
        </p:nvSpPr>
        <p:spPr>
          <a:xfrm flipH="1">
            <a:off x="8242300" y="5473701"/>
            <a:ext cx="190499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200">
                <a:solidFill>
                  <a:schemeClr val="dk1"/>
                </a:solidFill>
                <a:latin typeface="Times New Roman"/>
                <a:ea typeface="Times New Roman"/>
                <a:cs typeface="Times New Roman"/>
                <a:sym typeface="Times New Roman"/>
              </a:rPr>
              <a:t>     Dioklecianas</a:t>
            </a:r>
            <a:endParaRPr sz="120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1"/>
          <p:cNvSpPr txBox="1">
            <a:spLocks noGrp="1"/>
          </p:cNvSpPr>
          <p:nvPr>
            <p:ph type="title"/>
          </p:nvPr>
        </p:nvSpPr>
        <p:spPr>
          <a:xfrm>
            <a:off x="838200" y="365125"/>
            <a:ext cx="10515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lt-LT" sz="3600">
                <a:latin typeface="Times New Roman"/>
                <a:ea typeface="Times New Roman"/>
                <a:cs typeface="Times New Roman"/>
                <a:sym typeface="Times New Roman"/>
              </a:rPr>
              <a:t>Romėnų politinis palikimas</a:t>
            </a:r>
            <a:endParaRPr sz="3600">
              <a:latin typeface="Times New Roman"/>
              <a:ea typeface="Times New Roman"/>
              <a:cs typeface="Times New Roman"/>
              <a:sym typeface="Times New Roman"/>
            </a:endParaRPr>
          </a:p>
        </p:txBody>
      </p:sp>
      <p:sp>
        <p:nvSpPr>
          <p:cNvPr id="234" name="Google Shape;234;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600"/>
              <a:buChar char="•"/>
            </a:pPr>
            <a:r>
              <a:rPr lang="lt-LT" sz="1600">
                <a:latin typeface="Times New Roman"/>
                <a:ea typeface="Times New Roman"/>
                <a:cs typeface="Times New Roman"/>
                <a:sym typeface="Times New Roman"/>
              </a:rPr>
              <a:t>Romėnų dėmesys įstatymo svarbai, teisės samprata, struktūra atitiko ir vėliau besikuriančių Europos valstybių teisės poreikius. Romėnų teisė iki šiol yra civilinės teisės pagrindas visame pasaulyje;</a:t>
            </a:r>
            <a:endParaRPr/>
          </a:p>
          <a:p>
            <a:pPr marL="228600" lvl="0" indent="-127000" algn="l" rtl="0">
              <a:lnSpc>
                <a:spcPct val="90000"/>
              </a:lnSpc>
              <a:spcBef>
                <a:spcPts val="1000"/>
              </a:spcBef>
              <a:spcAft>
                <a:spcPts val="0"/>
              </a:spcAft>
              <a:buClr>
                <a:schemeClr val="dk1"/>
              </a:buClr>
              <a:buSzPts val="1600"/>
              <a:buNone/>
            </a:pPr>
            <a:endParaRPr sz="1600">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ts val="1600"/>
              <a:buChar char="•"/>
            </a:pPr>
            <a:r>
              <a:rPr lang="lt-LT" sz="1600">
                <a:latin typeface="Times New Roman"/>
                <a:ea typeface="Times New Roman"/>
                <a:cs typeface="Times New Roman"/>
                <a:sym typeface="Times New Roman"/>
              </a:rPr>
              <a:t>Romėnų dėka išsaugota didžioji dalis senovės Graikijos kultūros palikimo;</a:t>
            </a:r>
            <a:endParaRPr/>
          </a:p>
          <a:p>
            <a:pPr marL="228600" lvl="0" indent="-127000" algn="l" rtl="0">
              <a:lnSpc>
                <a:spcPct val="90000"/>
              </a:lnSpc>
              <a:spcBef>
                <a:spcPts val="1000"/>
              </a:spcBef>
              <a:spcAft>
                <a:spcPts val="0"/>
              </a:spcAft>
              <a:buClr>
                <a:schemeClr val="dk1"/>
              </a:buClr>
              <a:buSzPts val="1600"/>
              <a:buNone/>
            </a:pPr>
            <a:endParaRPr sz="1600">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ts val="1600"/>
              <a:buChar char="•"/>
            </a:pPr>
            <a:r>
              <a:rPr lang="lt-LT" sz="1600">
                <a:latin typeface="Times New Roman"/>
                <a:ea typeface="Times New Roman"/>
                <a:cs typeface="Times New Roman"/>
                <a:sym typeface="Times New Roman"/>
              </a:rPr>
              <a:t>Tiek senovės graikai, tiek romėnai paliko įvairių politinių santvarkų ir visuomeninio gyvenimo formų kūrimo pavyzdžių;</a:t>
            </a:r>
            <a:endParaRPr/>
          </a:p>
          <a:p>
            <a:pPr marL="228600" lvl="0" indent="-127000" algn="l" rtl="0">
              <a:lnSpc>
                <a:spcPct val="90000"/>
              </a:lnSpc>
              <a:spcBef>
                <a:spcPts val="1000"/>
              </a:spcBef>
              <a:spcAft>
                <a:spcPts val="0"/>
              </a:spcAft>
              <a:buClr>
                <a:schemeClr val="dk1"/>
              </a:buClr>
              <a:buSzPts val="1600"/>
              <a:buNone/>
            </a:pPr>
            <a:endParaRPr sz="1600">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ts val="1600"/>
              <a:buChar char="•"/>
            </a:pPr>
            <a:r>
              <a:rPr lang="lt-LT" sz="1600">
                <a:latin typeface="Times New Roman"/>
                <a:ea typeface="Times New Roman"/>
                <a:cs typeface="Times New Roman"/>
                <a:sym typeface="Times New Roman"/>
              </a:rPr>
              <a:t>Senovės graikų ir romėnų istorija apima </a:t>
            </a:r>
            <a:r>
              <a:rPr lang="lt-LT" sz="1600" b="1">
                <a:latin typeface="Times New Roman"/>
                <a:ea typeface="Times New Roman"/>
                <a:cs typeface="Times New Roman"/>
                <a:sym typeface="Times New Roman"/>
              </a:rPr>
              <a:t>Antikos</a:t>
            </a:r>
            <a:r>
              <a:rPr lang="lt-LT" sz="1600">
                <a:latin typeface="Times New Roman"/>
                <a:ea typeface="Times New Roman"/>
                <a:cs typeface="Times New Roman"/>
                <a:sym typeface="Times New Roman"/>
              </a:rPr>
              <a:t> laikotarpį. Antikos palikimas – pamatai, ant kurių formavosi šiuolaikinė Europos civilizacija</a:t>
            </a:r>
            <a:endParaRPr/>
          </a:p>
          <a:p>
            <a:pPr marL="228600" lvl="0" indent="-127000" algn="l" rtl="0">
              <a:lnSpc>
                <a:spcPct val="90000"/>
              </a:lnSpc>
              <a:spcBef>
                <a:spcPts val="1000"/>
              </a:spcBef>
              <a:spcAft>
                <a:spcPts val="0"/>
              </a:spcAft>
              <a:buClr>
                <a:schemeClr val="dk1"/>
              </a:buClr>
              <a:buSzPts val="1600"/>
              <a:buNone/>
            </a:pPr>
            <a:endParaRPr sz="1600"/>
          </a:p>
        </p:txBody>
      </p:sp>
      <p:pic>
        <p:nvPicPr>
          <p:cNvPr id="235" name="Google Shape;235;p21" descr="images.jpg"/>
          <p:cNvPicPr preferRelativeResize="0">
            <a:picLocks noGrp="1"/>
          </p:cNvPicPr>
          <p:nvPr>
            <p:ph type="body" idx="2"/>
          </p:nvPr>
        </p:nvPicPr>
        <p:blipFill rotWithShape="1">
          <a:blip r:embed="rId3">
            <a:alphaModFix/>
          </a:blip>
          <a:srcRect/>
          <a:stretch/>
        </p:blipFill>
        <p:spPr>
          <a:xfrm>
            <a:off x="6343068" y="1833116"/>
            <a:ext cx="4998032" cy="2808258"/>
          </a:xfrm>
          <a:prstGeom prst="rect">
            <a:avLst/>
          </a:prstGeom>
          <a:noFill/>
          <a:ln>
            <a:noFill/>
          </a:ln>
        </p:spPr>
      </p:pic>
      <p:sp>
        <p:nvSpPr>
          <p:cNvPr id="236" name="Google Shape;236;p21"/>
          <p:cNvSpPr/>
          <p:nvPr/>
        </p:nvSpPr>
        <p:spPr>
          <a:xfrm flipH="1">
            <a:off x="7912098" y="4721660"/>
            <a:ext cx="284480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200">
                <a:solidFill>
                  <a:schemeClr val="dk1"/>
                </a:solidFill>
                <a:latin typeface="Times New Roman"/>
                <a:ea typeface="Times New Roman"/>
                <a:cs typeface="Times New Roman"/>
                <a:sym typeface="Times New Roman"/>
              </a:rPr>
              <a:t> Didingiausi Antikos griuvėsiai </a:t>
            </a:r>
            <a:endParaRPr sz="120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2"/>
          <p:cNvSpPr txBox="1">
            <a:spLocks noGrp="1"/>
          </p:cNvSpPr>
          <p:nvPr>
            <p:ph type="body" idx="1"/>
          </p:nvPr>
        </p:nvSpPr>
        <p:spPr>
          <a:xfrm>
            <a:off x="4457700" y="3492501"/>
            <a:ext cx="6184900" cy="90169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lt-LT" sz="3200">
                <a:latin typeface="Times New Roman"/>
                <a:ea typeface="Times New Roman"/>
                <a:cs typeface="Times New Roman"/>
                <a:sym typeface="Times New Roman"/>
              </a:rPr>
              <a:t>Praktinės užduotys (žiūrėti užduočių rinkinyje)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3"/>
          <p:cNvSpPr txBox="1">
            <a:spLocks noGrp="1"/>
          </p:cNvSpPr>
          <p:nvPr>
            <p:ph type="title"/>
          </p:nvPr>
        </p:nvSpPr>
        <p:spPr>
          <a:xfrm>
            <a:off x="838200" y="365125"/>
            <a:ext cx="10515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lt-LT">
                <a:latin typeface="Times New Roman"/>
                <a:ea typeface="Times New Roman"/>
                <a:cs typeface="Times New Roman"/>
                <a:sym typeface="Times New Roman"/>
              </a:rPr>
              <a:t>Temos tikslas:</a:t>
            </a:r>
            <a:endParaRPr>
              <a:latin typeface="Times New Roman"/>
              <a:ea typeface="Times New Roman"/>
              <a:cs typeface="Times New Roman"/>
              <a:sym typeface="Times New Roman"/>
            </a:endParaRPr>
          </a:p>
        </p:txBody>
      </p:sp>
      <p:sp>
        <p:nvSpPr>
          <p:cNvPr id="75" name="Google Shape;75;p3"/>
          <p:cNvSpPr txBox="1">
            <a:spLocks noGrp="1"/>
          </p:cNvSpPr>
          <p:nvPr>
            <p:ph type="body" idx="1"/>
          </p:nvPr>
        </p:nvSpPr>
        <p:spPr>
          <a:xfrm>
            <a:off x="896815" y="1778732"/>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lt-LT" sz="2400">
                <a:latin typeface="Times New Roman"/>
                <a:ea typeface="Times New Roman"/>
                <a:cs typeface="Times New Roman"/>
                <a:sym typeface="Times New Roman"/>
              </a:rPr>
              <a:t>Analizuojant ir kritiškai vertinant istorikų tekstus nagrinėti senovės Rytų despotinės valstybės bruožus ir funkcionavimo visuomenėje sąlygas, antikinę demokratiją ir jos recepciją, struktūrinius Romos imperijos bruožus ir galios ribas</a:t>
            </a:r>
            <a:endParaRPr/>
          </a:p>
          <a:p>
            <a:pPr marL="228600" lvl="0" indent="-76200" algn="l" rtl="0">
              <a:lnSpc>
                <a:spcPct val="90000"/>
              </a:lnSpc>
              <a:spcBef>
                <a:spcPts val="1000"/>
              </a:spcBef>
              <a:spcAft>
                <a:spcPts val="0"/>
              </a:spcAft>
              <a:buClr>
                <a:schemeClr val="dk1"/>
              </a:buClr>
              <a:buSzPts val="2400"/>
              <a:buNone/>
            </a:pPr>
            <a:endParaRPr sz="2400">
              <a:latin typeface="Times New Roman"/>
              <a:ea typeface="Times New Roman"/>
              <a:cs typeface="Times New Roman"/>
              <a:sym typeface="Times New Roman"/>
            </a:endParaRPr>
          </a:p>
          <a:p>
            <a:pPr marL="228600" lvl="0" indent="-76200" algn="l" rtl="0">
              <a:lnSpc>
                <a:spcPct val="90000"/>
              </a:lnSpc>
              <a:spcBef>
                <a:spcPts val="1000"/>
              </a:spcBef>
              <a:spcAft>
                <a:spcPts val="0"/>
              </a:spcAft>
              <a:buClr>
                <a:schemeClr val="dk1"/>
              </a:buClr>
              <a:buSzPts val="2400"/>
              <a:buNone/>
            </a:pP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4"/>
          <p:cNvSpPr txBox="1">
            <a:spLocks noGrp="1"/>
          </p:cNvSpPr>
          <p:nvPr>
            <p:ph type="title"/>
          </p:nvPr>
        </p:nvSpPr>
        <p:spPr>
          <a:xfrm>
            <a:off x="838200" y="365125"/>
            <a:ext cx="10515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lt-LT" sz="3600">
                <a:latin typeface="Times New Roman"/>
                <a:ea typeface="Times New Roman"/>
                <a:cs typeface="Times New Roman"/>
                <a:sym typeface="Times New Roman"/>
              </a:rPr>
              <a:t>Rytų despotijos</a:t>
            </a:r>
            <a:br>
              <a:rPr lang="lt-LT" sz="3600">
                <a:latin typeface="Times New Roman"/>
                <a:ea typeface="Times New Roman"/>
                <a:cs typeface="Times New Roman"/>
                <a:sym typeface="Times New Roman"/>
              </a:rPr>
            </a:br>
            <a:r>
              <a:rPr lang="lt-LT" sz="3600">
                <a:latin typeface="Times New Roman"/>
                <a:ea typeface="Times New Roman"/>
                <a:cs typeface="Times New Roman"/>
                <a:sym typeface="Times New Roman"/>
              </a:rPr>
              <a:t> (I-oji pamoka)</a:t>
            </a:r>
            <a:endParaRPr sz="3600">
              <a:latin typeface="Times New Roman"/>
              <a:ea typeface="Times New Roman"/>
              <a:cs typeface="Times New Roman"/>
              <a:sym typeface="Times New Roman"/>
            </a:endParaRPr>
          </a:p>
        </p:txBody>
      </p:sp>
      <p:sp>
        <p:nvSpPr>
          <p:cNvPr id="82" name="Google Shape;82;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None/>
            </a:pPr>
            <a:r>
              <a:rPr lang="lt-LT"/>
              <a:t> </a:t>
            </a:r>
            <a:r>
              <a:rPr lang="lt-LT" sz="1800" b="1">
                <a:latin typeface="Times New Roman"/>
                <a:ea typeface="Times New Roman"/>
                <a:cs typeface="Times New Roman"/>
                <a:sym typeface="Times New Roman"/>
              </a:rPr>
              <a:t>Probleminiai klausimai:</a:t>
            </a:r>
            <a:endParaRPr/>
          </a:p>
          <a:p>
            <a:pPr marL="228600" lvl="0" indent="-228600" algn="l" rtl="0">
              <a:lnSpc>
                <a:spcPct val="90000"/>
              </a:lnSpc>
              <a:spcBef>
                <a:spcPts val="1000"/>
              </a:spcBef>
              <a:spcAft>
                <a:spcPts val="0"/>
              </a:spcAft>
              <a:buClr>
                <a:schemeClr val="dk1"/>
              </a:buClr>
              <a:buSzPts val="1800"/>
              <a:buChar char="•"/>
            </a:pPr>
            <a:r>
              <a:rPr lang="lt-LT" sz="1800">
                <a:latin typeface="Times New Roman"/>
                <a:ea typeface="Times New Roman"/>
                <a:cs typeface="Times New Roman"/>
                <a:sym typeface="Times New Roman"/>
              </a:rPr>
              <a:t>1. Kodėl pasaulinės civilizacijos ištakų ieškoma Derlingajame pusmėnulyje?</a:t>
            </a:r>
            <a:endParaRPr/>
          </a:p>
          <a:p>
            <a:pPr marL="228600" lvl="0" indent="-228600" algn="l" rtl="0">
              <a:lnSpc>
                <a:spcPct val="90000"/>
              </a:lnSpc>
              <a:spcBef>
                <a:spcPts val="1000"/>
              </a:spcBef>
              <a:spcAft>
                <a:spcPts val="0"/>
              </a:spcAft>
              <a:buClr>
                <a:schemeClr val="dk1"/>
              </a:buClr>
              <a:buSzPts val="1800"/>
              <a:buChar char="•"/>
            </a:pPr>
            <a:r>
              <a:rPr lang="lt-LT" sz="1800">
                <a:latin typeface="Times New Roman"/>
                <a:ea typeface="Times New Roman"/>
                <a:cs typeface="Times New Roman"/>
                <a:sym typeface="Times New Roman"/>
              </a:rPr>
              <a:t>2. Apibūdinti despotinės valstybės kilmę ir bruožus;</a:t>
            </a:r>
            <a:endParaRPr/>
          </a:p>
          <a:p>
            <a:pPr marL="228600" lvl="0" indent="-228600" algn="l" rtl="0">
              <a:lnSpc>
                <a:spcPct val="90000"/>
              </a:lnSpc>
              <a:spcBef>
                <a:spcPts val="1000"/>
              </a:spcBef>
              <a:spcAft>
                <a:spcPts val="0"/>
              </a:spcAft>
              <a:buClr>
                <a:schemeClr val="dk1"/>
              </a:buClr>
              <a:buSzPts val="1800"/>
              <a:buChar char="•"/>
            </a:pPr>
            <a:r>
              <a:rPr lang="lt-LT" sz="1800">
                <a:latin typeface="Times New Roman"/>
                <a:ea typeface="Times New Roman"/>
                <a:cs typeface="Times New Roman"/>
                <a:sym typeface="Times New Roman"/>
              </a:rPr>
              <a:t>3. Nurodyti Darijaus I ir Nabuchodonosaro II istorinį vaidmenį Senovės</a:t>
            </a:r>
            <a:r>
              <a:rPr lang="lt-LT" sz="1800">
                <a:solidFill>
                  <a:srgbClr val="FF0000"/>
                </a:solidFill>
                <a:latin typeface="Times New Roman"/>
                <a:ea typeface="Times New Roman"/>
                <a:cs typeface="Times New Roman"/>
                <a:sym typeface="Times New Roman"/>
              </a:rPr>
              <a:t> </a:t>
            </a:r>
            <a:r>
              <a:rPr lang="lt-LT" sz="1800">
                <a:latin typeface="Times New Roman"/>
                <a:ea typeface="Times New Roman"/>
                <a:cs typeface="Times New Roman"/>
                <a:sym typeface="Times New Roman"/>
              </a:rPr>
              <a:t>pasaulio</a:t>
            </a:r>
            <a:r>
              <a:rPr lang="lt-LT" sz="1800">
                <a:solidFill>
                  <a:srgbClr val="FF0000"/>
                </a:solidFill>
                <a:latin typeface="Times New Roman"/>
                <a:ea typeface="Times New Roman"/>
                <a:cs typeface="Times New Roman"/>
                <a:sym typeface="Times New Roman"/>
              </a:rPr>
              <a:t> </a:t>
            </a:r>
            <a:r>
              <a:rPr lang="lt-LT" sz="1800">
                <a:latin typeface="Times New Roman"/>
                <a:ea typeface="Times New Roman"/>
                <a:cs typeface="Times New Roman"/>
                <a:sym typeface="Times New Roman"/>
              </a:rPr>
              <a:t>valstybingumo raidai; </a:t>
            </a:r>
            <a:endParaRPr/>
          </a:p>
          <a:p>
            <a:pPr marL="228600" lvl="0" indent="-228600" algn="l" rtl="0">
              <a:lnSpc>
                <a:spcPct val="90000"/>
              </a:lnSpc>
              <a:spcBef>
                <a:spcPts val="1000"/>
              </a:spcBef>
              <a:spcAft>
                <a:spcPts val="0"/>
              </a:spcAft>
              <a:buClr>
                <a:schemeClr val="dk1"/>
              </a:buClr>
              <a:buSzPts val="1800"/>
              <a:buChar char="•"/>
            </a:pPr>
            <a:r>
              <a:rPr lang="lt-LT" sz="1800">
                <a:latin typeface="Times New Roman"/>
                <a:ea typeface="Times New Roman"/>
                <a:cs typeface="Times New Roman"/>
                <a:sym typeface="Times New Roman"/>
              </a:rPr>
              <a:t>4. Paaiškinti sąvokų </a:t>
            </a:r>
            <a:r>
              <a:rPr lang="lt-LT" sz="1800"/>
              <a:t>–</a:t>
            </a:r>
            <a:r>
              <a:rPr lang="lt-LT" sz="1800">
                <a:latin typeface="Times New Roman"/>
                <a:ea typeface="Times New Roman"/>
                <a:cs typeface="Times New Roman"/>
                <a:sym typeface="Times New Roman"/>
              </a:rPr>
              <a:t> despotija, faraonas, imperatorius, satrapas, viziris </a:t>
            </a:r>
            <a:r>
              <a:rPr lang="lt-LT" sz="1800"/>
              <a:t>–</a:t>
            </a:r>
            <a:r>
              <a:rPr lang="lt-LT" sz="1800">
                <a:latin typeface="Times New Roman"/>
                <a:ea typeface="Times New Roman"/>
                <a:cs typeface="Times New Roman"/>
                <a:sym typeface="Times New Roman"/>
              </a:rPr>
              <a:t> reikšmes;</a:t>
            </a:r>
            <a:endParaRPr/>
          </a:p>
          <a:p>
            <a:pPr marL="228600" lvl="0" indent="-228600" algn="l" rtl="0">
              <a:lnSpc>
                <a:spcPct val="90000"/>
              </a:lnSpc>
              <a:spcBef>
                <a:spcPts val="1000"/>
              </a:spcBef>
              <a:spcAft>
                <a:spcPts val="0"/>
              </a:spcAft>
              <a:buClr>
                <a:schemeClr val="dk1"/>
              </a:buClr>
              <a:buSzPts val="1800"/>
              <a:buChar char="•"/>
            </a:pPr>
            <a:r>
              <a:rPr lang="lt-LT" sz="1800"/>
              <a:t> </a:t>
            </a:r>
            <a:r>
              <a:rPr lang="lt-LT" sz="1800">
                <a:latin typeface="Times New Roman"/>
                <a:ea typeface="Times New Roman"/>
                <a:cs typeface="Times New Roman"/>
                <a:sym typeface="Times New Roman"/>
              </a:rPr>
              <a:t>5. Kuo senosios Rytų civilizacijos aktualios dabarčiai?</a:t>
            </a:r>
            <a:endParaRPr/>
          </a:p>
          <a:p>
            <a:pPr marL="1143000" lvl="2" indent="-228600" algn="l" rtl="0">
              <a:lnSpc>
                <a:spcPct val="90000"/>
              </a:lnSpc>
              <a:spcBef>
                <a:spcPts val="500"/>
              </a:spcBef>
              <a:spcAft>
                <a:spcPts val="0"/>
              </a:spcAft>
              <a:buClr>
                <a:srgbClr val="6B5E62"/>
              </a:buClr>
              <a:buSzPts val="2000"/>
              <a:buNone/>
            </a:pPr>
            <a:endParaRPr/>
          </a:p>
          <a:p>
            <a:pPr marL="1600200" lvl="3" indent="-228600" algn="l" rtl="0">
              <a:lnSpc>
                <a:spcPct val="90000"/>
              </a:lnSpc>
              <a:spcBef>
                <a:spcPts val="500"/>
              </a:spcBef>
              <a:spcAft>
                <a:spcPts val="0"/>
              </a:spcAft>
              <a:buClr>
                <a:srgbClr val="6B5E62"/>
              </a:buClr>
              <a:buSzPts val="1800"/>
              <a:buNone/>
            </a:pPr>
            <a:endParaRPr/>
          </a:p>
          <a:p>
            <a:pPr marL="2057400" lvl="4" indent="-228600" algn="l" rtl="0">
              <a:lnSpc>
                <a:spcPct val="90000"/>
              </a:lnSpc>
              <a:spcBef>
                <a:spcPts val="500"/>
              </a:spcBef>
              <a:spcAft>
                <a:spcPts val="0"/>
              </a:spcAft>
              <a:buClr>
                <a:srgbClr val="6B5E62"/>
              </a:buClr>
              <a:buSzPts val="1800"/>
              <a:buNone/>
            </a:pPr>
            <a:endParaRPr/>
          </a:p>
          <a:p>
            <a:pPr marL="228600" lvl="0" indent="-50800" algn="l" rtl="0">
              <a:lnSpc>
                <a:spcPct val="90000"/>
              </a:lnSpc>
              <a:spcBef>
                <a:spcPts val="1000"/>
              </a:spcBef>
              <a:spcAft>
                <a:spcPts val="0"/>
              </a:spcAft>
              <a:buClr>
                <a:schemeClr val="dk1"/>
              </a:buClr>
              <a:buSzPts val="2800"/>
              <a:buNone/>
            </a:pPr>
            <a:endParaRPr/>
          </a:p>
        </p:txBody>
      </p:sp>
      <p:pic>
        <p:nvPicPr>
          <p:cNvPr id="83" name="Google Shape;83;p4" descr="C:\Users\admin\Desktop\atsisiųsti.jpg"/>
          <p:cNvPicPr preferRelativeResize="0">
            <a:picLocks noGrp="1"/>
          </p:cNvPicPr>
          <p:nvPr>
            <p:ph type="body" idx="2"/>
          </p:nvPr>
        </p:nvPicPr>
        <p:blipFill rotWithShape="1">
          <a:blip r:embed="rId3">
            <a:alphaModFix/>
          </a:blip>
          <a:srcRect/>
          <a:stretch/>
        </p:blipFill>
        <p:spPr>
          <a:xfrm>
            <a:off x="6621265" y="1825915"/>
            <a:ext cx="3906057" cy="291451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5"/>
          <p:cNvSpPr txBox="1">
            <a:spLocks noGrp="1"/>
          </p:cNvSpPr>
          <p:nvPr>
            <p:ph type="title"/>
          </p:nvPr>
        </p:nvSpPr>
        <p:spPr>
          <a:xfrm>
            <a:off x="838200" y="365125"/>
            <a:ext cx="10515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lt-LT" sz="3600">
                <a:latin typeface="Times New Roman"/>
                <a:ea typeface="Times New Roman"/>
                <a:cs typeface="Times New Roman"/>
                <a:sym typeface="Times New Roman"/>
              </a:rPr>
              <a:t>Mesopotamija</a:t>
            </a:r>
            <a:endParaRPr sz="3600"/>
          </a:p>
        </p:txBody>
      </p:sp>
      <p:sp>
        <p:nvSpPr>
          <p:cNvPr id="90" name="Google Shape;90;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000"/>
              <a:buChar char="•"/>
            </a:pPr>
            <a:r>
              <a:rPr lang="lt-LT" sz="2000">
                <a:latin typeface="Times New Roman"/>
                <a:ea typeface="Times New Roman"/>
                <a:cs typeface="Times New Roman"/>
                <a:sym typeface="Times New Roman"/>
              </a:rPr>
              <a:t>IV tūkst. iki Kr. palei Tigrą ir Eufratą ėmė kurtis miestai –valstybės. tarp upių”;</a:t>
            </a:r>
            <a:endParaRPr/>
          </a:p>
          <a:p>
            <a:pPr marL="228600" lvl="0" indent="-228600" algn="l" rtl="0">
              <a:lnSpc>
                <a:spcPct val="90000"/>
              </a:lnSpc>
              <a:spcBef>
                <a:spcPts val="1000"/>
              </a:spcBef>
              <a:spcAft>
                <a:spcPts val="0"/>
              </a:spcAft>
              <a:buClr>
                <a:schemeClr val="dk1"/>
              </a:buClr>
              <a:buSzPts val="2000"/>
              <a:buChar char="•"/>
            </a:pPr>
            <a:r>
              <a:rPr lang="lt-LT" sz="2000">
                <a:latin typeface="Times New Roman"/>
                <a:ea typeface="Times New Roman"/>
                <a:cs typeface="Times New Roman"/>
                <a:sym typeface="Times New Roman"/>
              </a:rPr>
              <a:t>Civilizacijos pradininkai – šumerai, išplėtota irigacinė sistema, susiformavo vergovinė santvarka;</a:t>
            </a:r>
            <a:endParaRPr/>
          </a:p>
          <a:p>
            <a:pPr marL="228600" lvl="0" indent="-228600" algn="l" rtl="0">
              <a:lnSpc>
                <a:spcPct val="90000"/>
              </a:lnSpc>
              <a:spcBef>
                <a:spcPts val="1000"/>
              </a:spcBef>
              <a:spcAft>
                <a:spcPts val="0"/>
              </a:spcAft>
              <a:buClr>
                <a:schemeClr val="dk1"/>
              </a:buClr>
              <a:buSzPts val="2000"/>
              <a:buChar char="•"/>
            </a:pPr>
            <a:r>
              <a:rPr lang="lt-LT" sz="2000">
                <a:latin typeface="Times New Roman"/>
                <a:ea typeface="Times New Roman"/>
                <a:cs typeface="Times New Roman"/>
                <a:sym typeface="Times New Roman"/>
              </a:rPr>
              <a:t>Miestai – valstybės suvienytos keturis kartus (akadai-Babilonas-Asirija-Babilonas);</a:t>
            </a:r>
            <a:endParaRPr/>
          </a:p>
          <a:p>
            <a:pPr marL="228600" lvl="0" indent="-228600" algn="l" rtl="0">
              <a:lnSpc>
                <a:spcPct val="90000"/>
              </a:lnSpc>
              <a:spcBef>
                <a:spcPts val="1000"/>
              </a:spcBef>
              <a:spcAft>
                <a:spcPts val="0"/>
              </a:spcAft>
              <a:buClr>
                <a:schemeClr val="dk1"/>
              </a:buClr>
              <a:buSzPts val="2000"/>
              <a:buChar char="•"/>
            </a:pPr>
            <a:r>
              <a:rPr lang="lt-LT" sz="2000">
                <a:latin typeface="Times New Roman"/>
                <a:ea typeface="Times New Roman"/>
                <a:cs typeface="Times New Roman"/>
                <a:sym typeface="Times New Roman"/>
              </a:rPr>
              <a:t>Karalius – religinis vadas, kartu su žyniais užėmė aukščiausią padėtį. Valdė iki gyvos galvos (</a:t>
            </a:r>
            <a:r>
              <a:rPr lang="lt-LT" sz="2000" b="1">
                <a:latin typeface="Times New Roman"/>
                <a:ea typeface="Times New Roman"/>
                <a:cs typeface="Times New Roman"/>
                <a:sym typeface="Times New Roman"/>
              </a:rPr>
              <a:t>despotija</a:t>
            </a:r>
            <a:r>
              <a:rPr lang="lt-LT" sz="2000">
                <a:latin typeface="Times New Roman"/>
                <a:ea typeface="Times New Roman"/>
                <a:cs typeface="Times New Roman"/>
                <a:sym typeface="Times New Roman"/>
              </a:rPr>
              <a:t>)</a:t>
            </a:r>
            <a:endParaRPr/>
          </a:p>
        </p:txBody>
      </p:sp>
      <p:pic>
        <p:nvPicPr>
          <p:cNvPr id="91" name="Google Shape;91;p5" descr="C:\Users\admin\Desktop\images.jpg"/>
          <p:cNvPicPr preferRelativeResize="0">
            <a:picLocks noGrp="1"/>
          </p:cNvPicPr>
          <p:nvPr>
            <p:ph type="body" idx="2"/>
          </p:nvPr>
        </p:nvPicPr>
        <p:blipFill rotWithShape="1">
          <a:blip r:embed="rId3">
            <a:alphaModFix/>
          </a:blip>
          <a:srcRect/>
          <a:stretch/>
        </p:blipFill>
        <p:spPr>
          <a:xfrm>
            <a:off x="6565900" y="1738124"/>
            <a:ext cx="4102100" cy="2994689"/>
          </a:xfrm>
          <a:prstGeom prst="rect">
            <a:avLst/>
          </a:prstGeom>
          <a:noFill/>
          <a:ln>
            <a:noFill/>
          </a:ln>
        </p:spPr>
      </p:pic>
      <p:sp>
        <p:nvSpPr>
          <p:cNvPr id="92" name="Google Shape;92;p5"/>
          <p:cNvSpPr/>
          <p:nvPr/>
        </p:nvSpPr>
        <p:spPr>
          <a:xfrm flipH="1">
            <a:off x="7581900" y="4686300"/>
            <a:ext cx="17399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200">
                <a:solidFill>
                  <a:schemeClr val="dk1"/>
                </a:solidFill>
                <a:latin typeface="Times New Roman"/>
                <a:ea typeface="Times New Roman"/>
                <a:cs typeface="Times New Roman"/>
                <a:sym typeface="Times New Roman"/>
              </a:rPr>
              <a:t>            Mesopotamija</a:t>
            </a: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6"/>
          <p:cNvSpPr txBox="1">
            <a:spLocks noGrp="1"/>
          </p:cNvSpPr>
          <p:nvPr>
            <p:ph type="title"/>
          </p:nvPr>
        </p:nvSpPr>
        <p:spPr>
          <a:xfrm>
            <a:off x="838200" y="365125"/>
            <a:ext cx="10515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lt-LT" sz="3600">
                <a:latin typeface="Times New Roman"/>
                <a:ea typeface="Times New Roman"/>
                <a:cs typeface="Times New Roman"/>
                <a:sym typeface="Times New Roman"/>
              </a:rPr>
              <a:t>Babilonas – pasaulio centras</a:t>
            </a:r>
            <a:endParaRPr sz="3600">
              <a:latin typeface="Times New Roman"/>
              <a:ea typeface="Times New Roman"/>
              <a:cs typeface="Times New Roman"/>
              <a:sym typeface="Times New Roman"/>
            </a:endParaRPr>
          </a:p>
        </p:txBody>
      </p:sp>
      <p:sp>
        <p:nvSpPr>
          <p:cNvPr id="99" name="Google Shape;99;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000"/>
              <a:buChar char="•"/>
            </a:pPr>
            <a:r>
              <a:rPr lang="lt-LT" sz="2000" b="1">
                <a:latin typeface="Times New Roman"/>
                <a:ea typeface="Times New Roman"/>
                <a:cs typeface="Times New Roman"/>
                <a:sym typeface="Times New Roman"/>
              </a:rPr>
              <a:t>Hamurabis</a:t>
            </a:r>
            <a:r>
              <a:rPr lang="lt-LT" sz="2000">
                <a:latin typeface="Times New Roman"/>
                <a:ea typeface="Times New Roman"/>
                <a:cs typeface="Times New Roman"/>
                <a:sym typeface="Times New Roman"/>
              </a:rPr>
              <a:t> (XVIII – XVII a. iki Kr.) – Babilonijos valdovas (antrą kartą Mesopotamija suvienyta).  Išleido savo vardu pavadintus įstatymus (Hamurabio kodeksą). Jam valdant Babilonija suklestėjo; </a:t>
            </a:r>
            <a:endParaRPr/>
          </a:p>
          <a:p>
            <a:pPr marL="228600" lvl="0" indent="-228600" algn="l" rtl="0">
              <a:lnSpc>
                <a:spcPct val="90000"/>
              </a:lnSpc>
              <a:spcBef>
                <a:spcPts val="1000"/>
              </a:spcBef>
              <a:spcAft>
                <a:spcPts val="0"/>
              </a:spcAft>
              <a:buClr>
                <a:schemeClr val="dk1"/>
              </a:buClr>
              <a:buSzPts val="2000"/>
              <a:buChar char="•"/>
            </a:pPr>
            <a:r>
              <a:rPr lang="lt-LT" sz="2000" b="1">
                <a:latin typeface="Times New Roman"/>
                <a:ea typeface="Times New Roman"/>
                <a:cs typeface="Times New Roman"/>
                <a:sym typeface="Times New Roman"/>
              </a:rPr>
              <a:t>Nabuchodonosaras</a:t>
            </a:r>
            <a:r>
              <a:rPr lang="lt-LT" sz="2000">
                <a:latin typeface="Times New Roman"/>
                <a:ea typeface="Times New Roman"/>
                <a:cs typeface="Times New Roman"/>
                <a:sym typeface="Times New Roman"/>
              </a:rPr>
              <a:t> </a:t>
            </a:r>
            <a:r>
              <a:rPr lang="lt-LT" sz="2000" b="1">
                <a:latin typeface="Times New Roman"/>
                <a:ea typeface="Times New Roman"/>
                <a:cs typeface="Times New Roman"/>
                <a:sym typeface="Times New Roman"/>
              </a:rPr>
              <a:t>II -ojo</a:t>
            </a:r>
            <a:r>
              <a:rPr lang="lt-LT" sz="2000">
                <a:latin typeface="Times New Roman"/>
                <a:ea typeface="Times New Roman"/>
                <a:cs typeface="Times New Roman"/>
                <a:sym typeface="Times New Roman"/>
              </a:rPr>
              <a:t>  valdymo laikais (605–562 iki Kr.) Naujosios Babilonijos karalystė apėmė teritoriją nuo Persijos įlankos iki Viduržemio ir Raudonosios jūrų (ketvirtą kartą šalis suvienyta). Tai Babilono klestėjimo metai</a:t>
            </a:r>
            <a:endParaRPr/>
          </a:p>
          <a:p>
            <a:pPr marL="228600" lvl="0" indent="-50800" algn="l" rtl="0">
              <a:lnSpc>
                <a:spcPct val="90000"/>
              </a:lnSpc>
              <a:spcBef>
                <a:spcPts val="1000"/>
              </a:spcBef>
              <a:spcAft>
                <a:spcPts val="0"/>
              </a:spcAft>
              <a:buClr>
                <a:schemeClr val="dk1"/>
              </a:buClr>
              <a:buSzPts val="2800"/>
              <a:buNone/>
            </a:pPr>
            <a:endParaRPr/>
          </a:p>
        </p:txBody>
      </p:sp>
      <p:pic>
        <p:nvPicPr>
          <p:cNvPr id="100" name="Google Shape;100;p6" descr="C:\Users\admin\Desktop\atsisiųsti (1).jpg"/>
          <p:cNvPicPr preferRelativeResize="0">
            <a:picLocks noGrp="1"/>
          </p:cNvPicPr>
          <p:nvPr>
            <p:ph type="body" idx="2"/>
          </p:nvPr>
        </p:nvPicPr>
        <p:blipFill rotWithShape="1">
          <a:blip r:embed="rId3">
            <a:alphaModFix/>
          </a:blip>
          <a:srcRect/>
          <a:stretch/>
        </p:blipFill>
        <p:spPr>
          <a:xfrm>
            <a:off x="7048499" y="2081878"/>
            <a:ext cx="3459207" cy="2604422"/>
          </a:xfrm>
          <a:prstGeom prst="rect">
            <a:avLst/>
          </a:prstGeom>
          <a:noFill/>
          <a:ln>
            <a:noFill/>
          </a:ln>
        </p:spPr>
      </p:pic>
      <p:sp>
        <p:nvSpPr>
          <p:cNvPr id="101" name="Google Shape;101;p6"/>
          <p:cNvSpPr/>
          <p:nvPr/>
        </p:nvSpPr>
        <p:spPr>
          <a:xfrm flipH="1">
            <a:off x="7378700" y="4737100"/>
            <a:ext cx="309879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200">
                <a:solidFill>
                  <a:schemeClr val="dk1"/>
                </a:solidFill>
                <a:latin typeface="Times New Roman"/>
                <a:ea typeface="Times New Roman"/>
                <a:cs typeface="Times New Roman"/>
                <a:sym typeface="Times New Roman"/>
              </a:rPr>
              <a:t>          Kabantieji Babilono sodai</a:t>
            </a:r>
            <a:endParaRPr sz="120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7"/>
          <p:cNvSpPr txBox="1">
            <a:spLocks noGrp="1"/>
          </p:cNvSpPr>
          <p:nvPr>
            <p:ph type="title"/>
          </p:nvPr>
        </p:nvSpPr>
        <p:spPr>
          <a:xfrm>
            <a:off x="838200" y="365125"/>
            <a:ext cx="10515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lt-LT" sz="3600">
                <a:latin typeface="Times New Roman"/>
                <a:ea typeface="Times New Roman"/>
                <a:cs typeface="Times New Roman"/>
                <a:sym typeface="Times New Roman"/>
              </a:rPr>
              <a:t>Senovės Egiptas</a:t>
            </a:r>
            <a:endParaRPr sz="3600"/>
          </a:p>
        </p:txBody>
      </p:sp>
      <p:sp>
        <p:nvSpPr>
          <p:cNvPr id="108" name="Google Shape;108;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000"/>
              <a:buChar char="•"/>
            </a:pPr>
            <a:r>
              <a:rPr lang="lt-LT" sz="2000">
                <a:latin typeface="Times New Roman"/>
                <a:ea typeface="Times New Roman"/>
                <a:cs typeface="Times New Roman"/>
                <a:sym typeface="Times New Roman"/>
              </a:rPr>
              <a:t>Valstybė Nilo upės slėnyje;</a:t>
            </a:r>
            <a:endParaRPr/>
          </a:p>
          <a:p>
            <a:pPr marL="228600" lvl="0" indent="-228600" algn="l" rtl="0">
              <a:lnSpc>
                <a:spcPct val="90000"/>
              </a:lnSpc>
              <a:spcBef>
                <a:spcPts val="1000"/>
              </a:spcBef>
              <a:spcAft>
                <a:spcPts val="0"/>
              </a:spcAft>
              <a:buClr>
                <a:schemeClr val="dk1"/>
              </a:buClr>
              <a:buSzPts val="2000"/>
              <a:buChar char="•"/>
            </a:pPr>
            <a:r>
              <a:rPr lang="lt-LT" sz="2000">
                <a:latin typeface="Times New Roman"/>
                <a:ea typeface="Times New Roman"/>
                <a:cs typeface="Times New Roman"/>
                <a:sym typeface="Times New Roman"/>
              </a:rPr>
              <a:t>3100 m. iki Kr. </a:t>
            </a:r>
            <a:r>
              <a:rPr lang="lt-LT" sz="2000" b="1">
                <a:latin typeface="Times New Roman"/>
                <a:ea typeface="Times New Roman"/>
                <a:cs typeface="Times New Roman"/>
                <a:sym typeface="Times New Roman"/>
              </a:rPr>
              <a:t>faraonas</a:t>
            </a:r>
            <a:r>
              <a:rPr lang="lt-LT" sz="2000">
                <a:latin typeface="Times New Roman"/>
                <a:ea typeface="Times New Roman"/>
                <a:cs typeface="Times New Roman"/>
                <a:sym typeface="Times New Roman"/>
              </a:rPr>
              <a:t> Menas suvienija Egiptą. (Aukštutinis Egiptas užkariavo Žemutinį). Įkuriama pirmoji sostinė – Memfis;</a:t>
            </a:r>
            <a:endParaRPr/>
          </a:p>
          <a:p>
            <a:pPr marL="228600" lvl="0" indent="-228600" algn="l" rtl="0">
              <a:lnSpc>
                <a:spcPct val="90000"/>
              </a:lnSpc>
              <a:spcBef>
                <a:spcPts val="1000"/>
              </a:spcBef>
              <a:spcAft>
                <a:spcPts val="0"/>
              </a:spcAft>
              <a:buClr>
                <a:schemeClr val="dk1"/>
              </a:buClr>
              <a:buSzPts val="2000"/>
              <a:buChar char="•"/>
            </a:pPr>
            <a:r>
              <a:rPr lang="lt-LT" sz="2000">
                <a:latin typeface="Times New Roman"/>
                <a:ea typeface="Times New Roman"/>
                <a:cs typeface="Times New Roman"/>
                <a:sym typeface="Times New Roman"/>
              </a:rPr>
              <a:t>Egipto istorija dalijama į tris laikotarpius – Senoji, Vidurinioji ir Naujoji karalystės ( pasiekė klestėjimo viršūnę);</a:t>
            </a:r>
            <a:endParaRPr/>
          </a:p>
          <a:p>
            <a:pPr marL="228600" lvl="0" indent="-228600" algn="l" rtl="0">
              <a:lnSpc>
                <a:spcPct val="90000"/>
              </a:lnSpc>
              <a:spcBef>
                <a:spcPts val="1000"/>
              </a:spcBef>
              <a:spcAft>
                <a:spcPts val="0"/>
              </a:spcAft>
              <a:buClr>
                <a:schemeClr val="dk1"/>
              </a:buClr>
              <a:buSzPts val="2000"/>
              <a:buChar char="•"/>
            </a:pPr>
            <a:r>
              <a:rPr lang="lt-LT" sz="2000">
                <a:latin typeface="Times New Roman"/>
                <a:ea typeface="Times New Roman"/>
                <a:cs typeface="Times New Roman"/>
                <a:sym typeface="Times New Roman"/>
              </a:rPr>
              <a:t>Senovės Egiptas – teokratinė despotija, susiformavo vergovė. Padėtį visuomenėje lėmė kilmė</a:t>
            </a:r>
            <a:endParaRPr/>
          </a:p>
          <a:p>
            <a:pPr marL="228600" lvl="0" indent="-50800" algn="l" rtl="0">
              <a:lnSpc>
                <a:spcPct val="90000"/>
              </a:lnSpc>
              <a:spcBef>
                <a:spcPts val="1000"/>
              </a:spcBef>
              <a:spcAft>
                <a:spcPts val="0"/>
              </a:spcAft>
              <a:buClr>
                <a:schemeClr val="dk1"/>
              </a:buClr>
              <a:buSzPts val="2800"/>
              <a:buNone/>
            </a:pPr>
            <a:endParaRPr/>
          </a:p>
        </p:txBody>
      </p:sp>
      <p:pic>
        <p:nvPicPr>
          <p:cNvPr id="109" name="Google Shape;109;p7" descr="C:\Users\admin\Desktop\atsisiųsti (1).jpg"/>
          <p:cNvPicPr preferRelativeResize="0">
            <a:picLocks noGrp="1"/>
          </p:cNvPicPr>
          <p:nvPr>
            <p:ph type="body" idx="2"/>
          </p:nvPr>
        </p:nvPicPr>
        <p:blipFill rotWithShape="1">
          <a:blip r:embed="rId3">
            <a:alphaModFix/>
          </a:blip>
          <a:srcRect/>
          <a:stretch/>
        </p:blipFill>
        <p:spPr>
          <a:xfrm>
            <a:off x="6959599" y="1876326"/>
            <a:ext cx="4087945" cy="2695674"/>
          </a:xfrm>
          <a:prstGeom prst="rect">
            <a:avLst/>
          </a:prstGeom>
          <a:noFill/>
          <a:ln>
            <a:noFill/>
          </a:ln>
        </p:spPr>
      </p:pic>
      <p:sp>
        <p:nvSpPr>
          <p:cNvPr id="110" name="Google Shape;110;p7"/>
          <p:cNvSpPr/>
          <p:nvPr/>
        </p:nvSpPr>
        <p:spPr>
          <a:xfrm flipH="1">
            <a:off x="7747000" y="4533900"/>
            <a:ext cx="22479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200">
                <a:solidFill>
                  <a:schemeClr val="dk1"/>
                </a:solidFill>
                <a:latin typeface="Times New Roman"/>
                <a:ea typeface="Times New Roman"/>
                <a:cs typeface="Times New Roman"/>
                <a:sym typeface="Times New Roman"/>
              </a:rPr>
              <a:t>              Senovės Egiptas</a:t>
            </a:r>
            <a:endParaRPr sz="12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8"/>
          <p:cNvSpPr txBox="1">
            <a:spLocks noGrp="1"/>
          </p:cNvSpPr>
          <p:nvPr>
            <p:ph type="title"/>
          </p:nvPr>
        </p:nvSpPr>
        <p:spPr>
          <a:xfrm>
            <a:off x="838200" y="365125"/>
            <a:ext cx="10515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lt-LT" sz="3600">
                <a:latin typeface="Times New Roman"/>
                <a:ea typeface="Times New Roman"/>
                <a:cs typeface="Times New Roman"/>
                <a:sym typeface="Times New Roman"/>
              </a:rPr>
              <a:t>Egiptiečių visuomenė</a:t>
            </a:r>
            <a:endParaRPr sz="3600">
              <a:latin typeface="Times New Roman"/>
              <a:ea typeface="Times New Roman"/>
              <a:cs typeface="Times New Roman"/>
              <a:sym typeface="Times New Roman"/>
            </a:endParaRPr>
          </a:p>
        </p:txBody>
      </p:sp>
      <p:sp>
        <p:nvSpPr>
          <p:cNvPr id="117" name="Google Shape;117;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800"/>
              <a:buNone/>
            </a:pPr>
            <a:r>
              <a:rPr lang="lt-LT" sz="1800">
                <a:latin typeface="Times New Roman"/>
                <a:ea typeface="Times New Roman"/>
                <a:cs typeface="Times New Roman"/>
                <a:sym typeface="Times New Roman"/>
              </a:rPr>
              <a:t>    </a:t>
            </a:r>
            <a:r>
              <a:rPr lang="lt-LT" sz="1600">
                <a:latin typeface="Times New Roman"/>
                <a:ea typeface="Times New Roman"/>
                <a:cs typeface="Times New Roman"/>
                <a:sym typeface="Times New Roman"/>
              </a:rPr>
              <a:t>Egipto valdovais buvo </a:t>
            </a:r>
            <a:r>
              <a:rPr lang="lt-LT" sz="1600" b="1">
                <a:latin typeface="Times New Roman"/>
                <a:ea typeface="Times New Roman"/>
                <a:cs typeface="Times New Roman"/>
                <a:sym typeface="Times New Roman"/>
              </a:rPr>
              <a:t>faraonai</a:t>
            </a:r>
            <a:r>
              <a:rPr lang="lt-LT" sz="1600">
                <a:latin typeface="Times New Roman"/>
                <a:ea typeface="Times New Roman"/>
                <a:cs typeface="Times New Roman"/>
                <a:sym typeface="Times New Roman"/>
              </a:rPr>
              <a:t>. Juos laikė žmonėmis-dievais;</a:t>
            </a:r>
            <a:endParaRPr/>
          </a:p>
          <a:p>
            <a:pPr marL="228600" lvl="0" indent="-228600" algn="l" rtl="0">
              <a:lnSpc>
                <a:spcPct val="90000"/>
              </a:lnSpc>
              <a:spcBef>
                <a:spcPts val="1000"/>
              </a:spcBef>
              <a:spcAft>
                <a:spcPts val="0"/>
              </a:spcAft>
              <a:buClr>
                <a:schemeClr val="dk1"/>
              </a:buClr>
              <a:buSzPts val="1600"/>
              <a:buChar char="•"/>
            </a:pPr>
            <a:r>
              <a:rPr lang="lt-LT" sz="1600">
                <a:latin typeface="Times New Roman"/>
                <a:ea typeface="Times New Roman"/>
                <a:cs typeface="Times New Roman"/>
                <a:sym typeface="Times New Roman"/>
              </a:rPr>
              <a:t>Be faraono ir jo šeimos, aukščiausią padėtį visuomenėje užėmė žyniai ir didikai. Žyniai perduodavo duoklę dievams. Didikai tarnavo faraonui.  Aukščiausias valdininkas buvo </a:t>
            </a:r>
            <a:r>
              <a:rPr lang="lt-LT" sz="1600" b="1">
                <a:latin typeface="Times New Roman"/>
                <a:ea typeface="Times New Roman"/>
                <a:cs typeface="Times New Roman"/>
                <a:sym typeface="Times New Roman"/>
              </a:rPr>
              <a:t>viziris</a:t>
            </a:r>
            <a:r>
              <a:rPr lang="lt-LT" sz="1600">
                <a:latin typeface="Times New Roman"/>
                <a:ea typeface="Times New Roman"/>
                <a:cs typeface="Times New Roman"/>
                <a:sym typeface="Times New Roman"/>
              </a:rPr>
              <a:t>. Jis vadovavo vyriausybei;</a:t>
            </a:r>
            <a:endParaRPr/>
          </a:p>
          <a:p>
            <a:pPr marL="228600" lvl="0" indent="-228600" algn="l" rtl="0">
              <a:lnSpc>
                <a:spcPct val="90000"/>
              </a:lnSpc>
              <a:spcBef>
                <a:spcPts val="1000"/>
              </a:spcBef>
              <a:spcAft>
                <a:spcPts val="0"/>
              </a:spcAft>
              <a:buClr>
                <a:schemeClr val="dk1"/>
              </a:buClr>
              <a:buSzPts val="1600"/>
              <a:buChar char="•"/>
            </a:pPr>
            <a:r>
              <a:rPr lang="lt-LT" sz="1600">
                <a:latin typeface="Times New Roman"/>
                <a:ea typeface="Times New Roman"/>
                <a:cs typeface="Times New Roman"/>
                <a:sym typeface="Times New Roman"/>
              </a:rPr>
              <a:t>Valstiečiai dirbdavo žemę. Amatininkų dirbtuvės veikdavo daugelyje miestų:</a:t>
            </a:r>
            <a:endParaRPr/>
          </a:p>
          <a:p>
            <a:pPr marL="228600" lvl="0" indent="-228600" algn="l" rtl="0">
              <a:lnSpc>
                <a:spcPct val="90000"/>
              </a:lnSpc>
              <a:spcBef>
                <a:spcPts val="1000"/>
              </a:spcBef>
              <a:spcAft>
                <a:spcPts val="0"/>
              </a:spcAft>
              <a:buClr>
                <a:schemeClr val="dk1"/>
              </a:buClr>
              <a:buSzPts val="1600"/>
              <a:buChar char="•"/>
            </a:pPr>
            <a:r>
              <a:rPr lang="lt-LT" sz="1600">
                <a:latin typeface="Times New Roman"/>
                <a:ea typeface="Times New Roman"/>
                <a:cs typeface="Times New Roman"/>
                <a:sym typeface="Times New Roman"/>
              </a:rPr>
              <a:t>Vergai  dažniausiai buvo parsigabenami po karo. Tai buvo karo belaisviai;</a:t>
            </a:r>
            <a:endParaRPr/>
          </a:p>
          <a:p>
            <a:pPr marL="228600" lvl="0" indent="-228600" algn="l" rtl="0">
              <a:lnSpc>
                <a:spcPct val="90000"/>
              </a:lnSpc>
              <a:spcBef>
                <a:spcPts val="1000"/>
              </a:spcBef>
              <a:spcAft>
                <a:spcPts val="0"/>
              </a:spcAft>
              <a:buClr>
                <a:schemeClr val="dk1"/>
              </a:buClr>
              <a:buSzPts val="1600"/>
              <a:buChar char="•"/>
            </a:pPr>
            <a:r>
              <a:rPr lang="lt-LT" sz="1600">
                <a:latin typeface="Times New Roman"/>
                <a:ea typeface="Times New Roman"/>
                <a:cs typeface="Times New Roman"/>
                <a:sym typeface="Times New Roman"/>
              </a:rPr>
              <a:t>Egiptietės</a:t>
            </a:r>
            <a:r>
              <a:rPr lang="lt-LT" sz="1600" b="1" u="sng">
                <a:latin typeface="Times New Roman"/>
                <a:ea typeface="Times New Roman"/>
                <a:cs typeface="Times New Roman"/>
                <a:sym typeface="Times New Roman"/>
              </a:rPr>
              <a:t> </a:t>
            </a:r>
            <a:r>
              <a:rPr lang="lt-LT" sz="1600">
                <a:latin typeface="Times New Roman"/>
                <a:ea typeface="Times New Roman"/>
                <a:cs typeface="Times New Roman"/>
                <a:sym typeface="Times New Roman"/>
              </a:rPr>
              <a:t>moterys turėjo šiek tiek daugiau teisių nei Mesopotamijos. Jos galėjo valdyti turtą savo vardu ir užrašyti jį testamentu kam panorėjusios. Tačiau moterys negalėjo tapti raštininkėmis, žynėmis ir pareigūnėmis</a:t>
            </a:r>
            <a:endParaRPr/>
          </a:p>
          <a:p>
            <a:pPr marL="228600" lvl="0" indent="-50800" algn="l" rtl="0">
              <a:lnSpc>
                <a:spcPct val="90000"/>
              </a:lnSpc>
              <a:spcBef>
                <a:spcPts val="1000"/>
              </a:spcBef>
              <a:spcAft>
                <a:spcPts val="0"/>
              </a:spcAft>
              <a:buClr>
                <a:schemeClr val="dk1"/>
              </a:buClr>
              <a:buSzPts val="2800"/>
              <a:buNone/>
            </a:pPr>
            <a:endParaRPr/>
          </a:p>
        </p:txBody>
      </p:sp>
      <p:pic>
        <p:nvPicPr>
          <p:cNvPr id="118" name="Google Shape;118;p8" descr="C:\Users\admin\Desktop\images.jpg"/>
          <p:cNvPicPr preferRelativeResize="0">
            <a:picLocks noGrp="1"/>
          </p:cNvPicPr>
          <p:nvPr>
            <p:ph type="body" idx="2"/>
          </p:nvPr>
        </p:nvPicPr>
        <p:blipFill rotWithShape="1">
          <a:blip r:embed="rId3">
            <a:alphaModFix/>
          </a:blip>
          <a:srcRect/>
          <a:stretch/>
        </p:blipFill>
        <p:spPr>
          <a:xfrm>
            <a:off x="6471644" y="2176481"/>
            <a:ext cx="3789956" cy="2522044"/>
          </a:xfrm>
          <a:prstGeom prst="rect">
            <a:avLst/>
          </a:prstGeom>
          <a:noFill/>
          <a:ln>
            <a:noFill/>
          </a:ln>
        </p:spPr>
      </p:pic>
      <p:sp>
        <p:nvSpPr>
          <p:cNvPr id="119" name="Google Shape;119;p8"/>
          <p:cNvSpPr/>
          <p:nvPr/>
        </p:nvSpPr>
        <p:spPr>
          <a:xfrm flipH="1">
            <a:off x="7670800" y="4721662"/>
            <a:ext cx="19939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200">
                <a:solidFill>
                  <a:schemeClr val="dk1"/>
                </a:solidFill>
                <a:latin typeface="Times New Roman"/>
                <a:ea typeface="Times New Roman"/>
                <a:cs typeface="Times New Roman"/>
                <a:sym typeface="Times New Roman"/>
              </a:rPr>
              <a:t>Faraono kapas</a:t>
            </a: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9"/>
          <p:cNvSpPr txBox="1">
            <a:spLocks noGrp="1"/>
          </p:cNvSpPr>
          <p:nvPr>
            <p:ph type="title"/>
          </p:nvPr>
        </p:nvSpPr>
        <p:spPr>
          <a:xfrm>
            <a:off x="838200" y="365125"/>
            <a:ext cx="10515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lt-LT" sz="3600">
                <a:latin typeface="Times New Roman"/>
                <a:ea typeface="Times New Roman"/>
                <a:cs typeface="Times New Roman"/>
                <a:sym typeface="Times New Roman"/>
              </a:rPr>
              <a:t>Persija - pirmoji visuotinė imperija</a:t>
            </a:r>
            <a:br>
              <a:rPr lang="lt-LT" sz="3600">
                <a:latin typeface="Times New Roman"/>
                <a:ea typeface="Times New Roman"/>
                <a:cs typeface="Times New Roman"/>
                <a:sym typeface="Times New Roman"/>
              </a:rPr>
            </a:br>
            <a:endParaRPr sz="3600"/>
          </a:p>
        </p:txBody>
      </p:sp>
      <p:sp>
        <p:nvSpPr>
          <p:cNvPr id="126" name="Google Shape;126;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000"/>
              <a:buChar char="•"/>
            </a:pPr>
            <a:r>
              <a:rPr lang="lt-LT" sz="2000" b="1">
                <a:latin typeface="Times New Roman"/>
                <a:ea typeface="Times New Roman"/>
                <a:cs typeface="Times New Roman"/>
                <a:sym typeface="Times New Roman"/>
              </a:rPr>
              <a:t>Darijus</a:t>
            </a:r>
            <a:r>
              <a:rPr lang="lt-LT" sz="2000">
                <a:latin typeface="Times New Roman"/>
                <a:ea typeface="Times New Roman"/>
                <a:cs typeface="Times New Roman"/>
                <a:sym typeface="Times New Roman"/>
              </a:rPr>
              <a:t> </a:t>
            </a:r>
            <a:r>
              <a:rPr lang="lt-LT" sz="2000" b="1">
                <a:latin typeface="Times New Roman"/>
                <a:ea typeface="Times New Roman"/>
                <a:cs typeface="Times New Roman"/>
                <a:sym typeface="Times New Roman"/>
              </a:rPr>
              <a:t>I</a:t>
            </a:r>
            <a:r>
              <a:rPr lang="lt-LT" sz="2000">
                <a:latin typeface="Times New Roman"/>
                <a:ea typeface="Times New Roman"/>
                <a:cs typeface="Times New Roman"/>
                <a:sym typeface="Times New Roman"/>
              </a:rPr>
              <a:t> –asis (522 - 486 m. iki Kr.) – Persijos karalius, numalšino sukilimus Babilone, Persijoje, Egipte ir kitur. valstybę suskirstė į 20 karinių administracinių apygardų - </a:t>
            </a:r>
            <a:r>
              <a:rPr lang="lt-LT" sz="2000" b="1">
                <a:latin typeface="Times New Roman"/>
                <a:ea typeface="Times New Roman"/>
                <a:cs typeface="Times New Roman"/>
                <a:sym typeface="Times New Roman"/>
              </a:rPr>
              <a:t>satrapijų</a:t>
            </a:r>
            <a:r>
              <a:rPr lang="lt-LT" sz="2000">
                <a:latin typeface="Times New Roman"/>
                <a:ea typeface="Times New Roman"/>
                <a:cs typeface="Times New Roman"/>
                <a:sym typeface="Times New Roman"/>
              </a:rPr>
              <a:t>.  </a:t>
            </a:r>
            <a:endParaRPr/>
          </a:p>
          <a:p>
            <a:pPr marL="228600" lvl="0" indent="-228600" algn="l" rtl="0">
              <a:lnSpc>
                <a:spcPct val="90000"/>
              </a:lnSpc>
              <a:spcBef>
                <a:spcPts val="1000"/>
              </a:spcBef>
              <a:spcAft>
                <a:spcPts val="0"/>
              </a:spcAft>
              <a:buClr>
                <a:schemeClr val="dk1"/>
              </a:buClr>
              <a:buSzPts val="2000"/>
              <a:buChar char="•"/>
            </a:pPr>
            <a:r>
              <a:rPr lang="lt-LT" sz="2000">
                <a:latin typeface="Times New Roman"/>
                <a:ea typeface="Times New Roman"/>
                <a:cs typeface="Times New Roman"/>
                <a:sym typeface="Times New Roman"/>
              </a:rPr>
              <a:t>Jo valdymas laikomas Achemenidų galios laikotarpiu Persijoje. Persijos imperija išsiplėtė nuo dabartinės Graikijos iki Indijos. Sostinė  - Persepolis. 330 m. iki Kr. pirmoji visuotinė imperija atiteko Aleksandrui Makedoniečiui</a:t>
            </a:r>
            <a:endParaRPr/>
          </a:p>
        </p:txBody>
      </p:sp>
      <p:pic>
        <p:nvPicPr>
          <p:cNvPr id="127" name="Google Shape;127;p9" descr="C:\Users\admin\Desktop\atsisiųsti (2).jpg"/>
          <p:cNvPicPr preferRelativeResize="0">
            <a:picLocks noGrp="1"/>
          </p:cNvPicPr>
          <p:nvPr>
            <p:ph type="body" idx="2"/>
          </p:nvPr>
        </p:nvPicPr>
        <p:blipFill rotWithShape="1">
          <a:blip r:embed="rId3">
            <a:alphaModFix/>
          </a:blip>
          <a:srcRect/>
          <a:stretch/>
        </p:blipFill>
        <p:spPr>
          <a:xfrm>
            <a:off x="7404323" y="1765300"/>
            <a:ext cx="2527077" cy="3333274"/>
          </a:xfrm>
          <a:prstGeom prst="rect">
            <a:avLst/>
          </a:prstGeom>
          <a:noFill/>
          <a:ln>
            <a:noFill/>
          </a:ln>
        </p:spPr>
      </p:pic>
      <p:sp>
        <p:nvSpPr>
          <p:cNvPr id="128" name="Google Shape;128;p9"/>
          <p:cNvSpPr/>
          <p:nvPr/>
        </p:nvSpPr>
        <p:spPr>
          <a:xfrm flipH="1">
            <a:off x="7734300" y="5092700"/>
            <a:ext cx="22479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200">
                <a:solidFill>
                  <a:schemeClr val="dk1"/>
                </a:solidFill>
                <a:latin typeface="Times New Roman"/>
                <a:ea typeface="Times New Roman"/>
                <a:cs typeface="Times New Roman"/>
                <a:sym typeface="Times New Roman"/>
              </a:rPr>
              <a:t>              Darijus I</a:t>
            </a: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Office Theme">
  <a:themeElements>
    <a:clrScheme name="Custom 1">
      <a:dk1>
        <a:srgbClr val="524B4D"/>
      </a:dk1>
      <a:lt1>
        <a:srgbClr val="FFFFFF"/>
      </a:lt1>
      <a:dk2>
        <a:srgbClr val="073B3A"/>
      </a:dk2>
      <a:lt2>
        <a:srgbClr val="E7E6E6"/>
      </a:lt2>
      <a:accent1>
        <a:srgbClr val="6B5E62"/>
      </a:accent1>
      <a:accent2>
        <a:srgbClr val="FBBD1A"/>
      </a:accent2>
      <a:accent3>
        <a:srgbClr val="006633"/>
      </a:accent3>
      <a:accent4>
        <a:srgbClr val="B1740F"/>
      </a:accent4>
      <a:accent5>
        <a:srgbClr val="FFF9EA"/>
      </a:accent5>
      <a:accent6>
        <a:srgbClr val="D7F8E7"/>
      </a:accent6>
      <a:hlink>
        <a:srgbClr val="006633"/>
      </a:hlink>
      <a:folHlink>
        <a:srgbClr val="D54D1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D360A5AE058E48B608F8E82876A3B4" ma:contentTypeVersion="17" ma:contentTypeDescription="Create a new document." ma:contentTypeScope="" ma:versionID="938a36c12db58a32f123becc6d5274e7">
  <xsd:schema xmlns:xsd="http://www.w3.org/2001/XMLSchema" xmlns:xs="http://www.w3.org/2001/XMLSchema" xmlns:p="http://schemas.microsoft.com/office/2006/metadata/properties" xmlns:ns2="395fa40d-cb69-404e-8f04-41199545fccc" xmlns:ns3="13393c10-a869-462d-8718-85d3f21a3c08" targetNamespace="http://schemas.microsoft.com/office/2006/metadata/properties" ma:root="true" ma:fieldsID="8d0d22c82df1be3f4a3d5c9bb877de9c" ns2:_="" ns3:_="">
    <xsd:import namespace="395fa40d-cb69-404e-8f04-41199545fccc"/>
    <xsd:import namespace="13393c10-a869-462d-8718-85d3f21a3c0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5fa40d-cb69-404e-8f04-41199545fc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ee11391-bdff-4962-ac8c-5d8544a2ed3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393c10-a869-462d-8718-85d3f21a3c0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7809e08-a476-480e-839f-f8c568a8ccae}" ma:internalName="TaxCatchAll" ma:showField="CatchAllData" ma:web="13393c10-a869-462d-8718-85d3f21a3c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95fa40d-cb69-404e-8f04-41199545fccc">
      <Terms xmlns="http://schemas.microsoft.com/office/infopath/2007/PartnerControls"/>
    </lcf76f155ced4ddcb4097134ff3c332f>
    <TaxCatchAll xmlns="13393c10-a869-462d-8718-85d3f21a3c08" xsi:nil="true"/>
  </documentManagement>
</p:properties>
</file>

<file path=customXml/itemProps1.xml><?xml version="1.0" encoding="utf-8"?>
<ds:datastoreItem xmlns:ds="http://schemas.openxmlformats.org/officeDocument/2006/customXml" ds:itemID="{24D7DF27-F0E9-4F9E-AABC-D04AEA10416C}"/>
</file>

<file path=customXml/itemProps2.xml><?xml version="1.0" encoding="utf-8"?>
<ds:datastoreItem xmlns:ds="http://schemas.openxmlformats.org/officeDocument/2006/customXml" ds:itemID="{EE60F7EB-29D3-4899-B4A8-A669B4D26C8C}"/>
</file>

<file path=customXml/itemProps3.xml><?xml version="1.0" encoding="utf-8"?>
<ds:datastoreItem xmlns:ds="http://schemas.openxmlformats.org/officeDocument/2006/customXml" ds:itemID="{E3F87C31-AA05-4279-BAA7-62F2050D7661}"/>
</file>

<file path=docProps/app.xml><?xml version="1.0" encoding="utf-8"?>
<Properties xmlns="http://schemas.openxmlformats.org/officeDocument/2006/extended-properties" xmlns:vt="http://schemas.openxmlformats.org/officeDocument/2006/docPropsVTypes">
  <TotalTime>0</TotalTime>
  <Words>5081</Words>
  <Application>Microsoft Office PowerPoint</Application>
  <PresentationFormat>Plačiaekranė</PresentationFormat>
  <Paragraphs>260</Paragraphs>
  <Slides>22</Slides>
  <Notes>22</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22</vt:i4>
      </vt:variant>
    </vt:vector>
  </HeadingPairs>
  <TitlesOfParts>
    <vt:vector size="27" baseType="lpstr">
      <vt:lpstr>Arial</vt:lpstr>
      <vt:lpstr>Calibri</vt:lpstr>
      <vt:lpstr>Cambria</vt:lpstr>
      <vt:lpstr>Times New Roman</vt:lpstr>
      <vt:lpstr>Office Theme</vt:lpstr>
      <vt:lpstr>TEMA: Senovės pasaulio valstybingumo idėjos ir formos: Rytų despotijos, Atėnų demokratija, Romos imperija </vt:lpstr>
      <vt:lpstr>Temos aktualumas:</vt:lpstr>
      <vt:lpstr>Temos tikslas:</vt:lpstr>
      <vt:lpstr>Rytų despotijos  (I-oji pamoka)</vt:lpstr>
      <vt:lpstr>Mesopotamija</vt:lpstr>
      <vt:lpstr>Babilonas – pasaulio centras</vt:lpstr>
      <vt:lpstr>Senovės Egiptas</vt:lpstr>
      <vt:lpstr>Egiptiečių visuomenė</vt:lpstr>
      <vt:lpstr>Persija - pirmoji visuotinė imperija </vt:lpstr>
      <vt:lpstr>Despotinės valstybės bruožai</vt:lpstr>
      <vt:lpstr>Atėnų demokratija  (II-oji pamoka)</vt:lpstr>
      <vt:lpstr>Senovės Graikija</vt:lpstr>
      <vt:lpstr>Atėnų demokratija</vt:lpstr>
      <vt:lpstr>Politinis senovės graikų palikimas</vt:lpstr>
      <vt:lpstr>Romos imperijos bruožai ir galios ribos  (III–oji pamoka)</vt:lpstr>
      <vt:lpstr>Roma respublikos laikotarpiu</vt:lpstr>
      <vt:lpstr>Romėnų visuomenė</vt:lpstr>
      <vt:lpstr>Respublikos žlugimo priežastys</vt:lpstr>
      <vt:lpstr> Principato įvedimas 27 m. iki Kr. </vt:lpstr>
      <vt:lpstr>Imperijos krizė ir dominato įvedimas (284 m.)</vt:lpstr>
      <vt:lpstr>Romėnų politinis palikimas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Senovės pasaulio valstybingumo idėjos ir formos: Rytų despotijos, Atėnų demokratija, Romos imperija </dc:title>
  <dc:creator>Violeta Arcimavičienė</dc:creator>
  <cp:lastModifiedBy>Giedrius Mackevičius</cp:lastModifiedBy>
  <cp:revision>1</cp:revision>
  <dcterms:created xsi:type="dcterms:W3CDTF">2023-08-04T10:47:26Z</dcterms:created>
  <dcterms:modified xsi:type="dcterms:W3CDTF">2023-08-29T13:54:10Z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0x0101007DD360A5AE058E48B608F8E82876A3B4</vt:lpwstr>
  </property>
</Properties>
</file>