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 roundtripDataSignature="AMtx7mjqTctyMkzI6xFLNFBat9gao/IB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08" autoAdjust="0"/>
  </p:normalViewPr>
  <p:slideViewPr>
    <p:cSldViewPr snapToGrid="0">
      <p:cViewPr varScale="1">
        <p:scale>
          <a:sx n="65" d="100"/>
          <a:sy n="65" d="100"/>
        </p:scale>
        <p:origin x="133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customschemas.google.com/relationships/presentationmetadata" Target="meta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lt-LT">
                <a:latin typeface="Times New Roman"/>
                <a:ea typeface="Times New Roman"/>
                <a:cs typeface="Times New Roman"/>
                <a:sym typeface="Times New Roman"/>
              </a:rPr>
              <a:t>Ląstelių pažinimo pradžia galima laikyti R. Huko 1665 m. išleistą knygą </a:t>
            </a:r>
            <a:r>
              <a:rPr lang="lt-LT" i="1">
                <a:latin typeface="Times New Roman"/>
                <a:ea typeface="Times New Roman"/>
                <a:cs typeface="Times New Roman"/>
                <a:sym typeface="Times New Roman"/>
              </a:rPr>
              <a:t>Micrographia</a:t>
            </a:r>
            <a:r>
              <a:rPr lang="lt-LT">
                <a:latin typeface="Times New Roman"/>
                <a:ea typeface="Times New Roman"/>
                <a:cs typeface="Times New Roman"/>
                <a:sym typeface="Times New Roman"/>
              </a:rPr>
              <a:t>, kurioje pirmą kartą pavartotas žodis </a:t>
            </a:r>
            <a:r>
              <a:rPr lang="lt-LT" i="1">
                <a:latin typeface="Times New Roman"/>
                <a:ea typeface="Times New Roman"/>
                <a:cs typeface="Times New Roman"/>
                <a:sym typeface="Times New Roman"/>
              </a:rPr>
              <a:t>ląstelė (angl. Cell). </a:t>
            </a:r>
            <a:r>
              <a:rPr lang="lt-LT" i="0">
                <a:latin typeface="Times New Roman"/>
                <a:ea typeface="Times New Roman"/>
                <a:cs typeface="Times New Roman"/>
                <a:sym typeface="Times New Roman"/>
              </a:rPr>
              <a:t>Naudodamas savo sukonstruotą mikroskopą R. Hukas stebėdamas kamštinį medžio audinį pastebėjo ląsteles, kurias jis sulygino su vienuolių celėmis. XVII a. prasidėjusi mikroskopijos pradžia iškart įgavo didelį pagreitį – mokslininkai konstravo vis naujus mikroskopus ir naudojo juos gyvybės pažinimui. A. van Levenhukas buvo vienas iš pirmųjų mokslininkų pradėjusių sistemingą ląstelių tyrinėjimą, savo mikroskopais stebėjo tiek vienaląsčius, tiek ir daugialąsčių organizmų pavienes ląsteles, jas vaizdavo piešiniais, bandė suprasti jų veikimą. </a:t>
            </a:r>
            <a:endParaRPr i="1">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Matiasas Šleidenas tyrinėdamas augalus bandė pažinti jų vidinę sandarą, mikroskopavo jų audinius. M. Šleidenas pirmasis (1838 m.) aprašė, kad visos augalų dalys yra sudarytos iš ląstelių ir taip pat kad visi augalai yra sudaryti iš ląstelių. Jis taip pat suprato ląstelės branduolio svarbą ir siejo tai su ląstelių dalijimusi. M. Šleidenas buvo vienas iš pirmųjų vokiečių biologų pripažinusių Č. Darvino evoliucijos teoriją. </a:t>
            </a:r>
            <a:endParaRPr/>
          </a:p>
        </p:txBody>
      </p:sp>
      <p:sp>
        <p:nvSpPr>
          <p:cNvPr id="104" name="Google Shape;10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latin typeface="Times New Roman"/>
                <a:ea typeface="Times New Roman"/>
                <a:cs typeface="Times New Roman"/>
                <a:sym typeface="Times New Roman"/>
              </a:rPr>
              <a:t>Teodoras Švanas savo karjerą paskyrė gyvūnų anatomijos ir fiziologijos pažinimui. Dėl savo atliktų gyvūnų audinių tyrimų laikomas modernios histologijos pradininku. T. Švanas ląsteles suprato, kaip svarbiausią gyvūnų struktūrinį vienetą. Vos metais vėliau nei M. Šleidenas, kuris 1838 m. paskelbė, kad visi augalai yra sudaryti iš ląstelių, T. Švanas tą patį </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padarė </a:t>
            </a:r>
            <a:r>
              <a:rPr lang="lt-LT">
                <a:latin typeface="Times New Roman"/>
                <a:ea typeface="Times New Roman"/>
                <a:cs typeface="Times New Roman"/>
                <a:sym typeface="Times New Roman"/>
              </a:rPr>
              <a:t>teigdamas, kad visi gyvūnai yra sudaryti iš ląstelių. </a:t>
            </a:r>
            <a:endParaRPr/>
          </a:p>
        </p:txBody>
      </p:sp>
      <p:sp>
        <p:nvSpPr>
          <p:cNvPr id="113" name="Google Shape;11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M. Šleideno ir T. Švano teiginiai apie ląstelinę augalų ir gyvūnų prigimtį, leido apibendrinti turimus mokslo pasiekimus ir teigti, kad visi organizmai yra sudaryti iš ląstelių. Ląstelių veiklos pažinimas taip pat leido suprasti, kad visos ląstelės vykdo medžiagų ir energijos apykaitą ir kad jos yra svarbiausias organizmų struktūrinis ir funkcinis vienetas. Vis dėlto pati ląstelių prigimtis dar kurį laiką kėlė klausimų. M. Šleidenas, kurį laiką laikėsi nuomonės, kad ląstelės gali susidaryti iš savaiminio ląstelių susidarymo kristalizacijos būdu. 1855 m</a:t>
            </a:r>
            <a:r>
              <a:rPr lang="lt-L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Rudolfas Virchovas</a:t>
            </a:r>
            <a:r>
              <a:rPr lang="lt-LT"/>
              <a:t> paneigė M. Šleideno teiginius ir suformulavo trečiąjį ląstelės teorijos teiginį – naujos ląstelės atsiranda tik iš kitų gyvų ląstelių. Tokiu būdu buvo pilnai suformuluota klasikinė ląstelės teorija. </a:t>
            </a:r>
            <a:endParaRPr/>
          </a:p>
        </p:txBody>
      </p:sp>
      <p:sp>
        <p:nvSpPr>
          <p:cNvPr id="122" name="Google Shape;12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Remiantis M. Šleideno ir T. Švano atradimais apie augalų ir gyvūnų sandarą, tapo aišku – visi organizmai yra ląstelinės prigimties. Tai ypač palengvino bendrų gyvybės principų skirtinguose organizmuose pažinimą. Tuo metu plintančiai evoliucijos teorijai atsirado aiškus mokslinis pagrindimas – organizmai pavaldūs bendriems dėsniams. Ląstelė mokslininkų akyse tapo universaliu organizmų struktūriniu ir funkciniu vienetu.</a:t>
            </a:r>
            <a:endParaRPr/>
          </a:p>
        </p:txBody>
      </p:sp>
      <p:sp>
        <p:nvSpPr>
          <p:cNvPr id="133" name="Google Shape;13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a:t>Pažinus ląstelių įvairovę, prasidėjo jų funkcijų pažinimas. Mokslininkai bandė išsiaiškinti skirtingų ląstelių atliekamas funkcijas, jų prisitaikymą. Nors neretai pasitaikydavo ir klaidingo supratimo apie jų atliekamas funkcijas, vis dėlto pagrindinis dalykas buvo aiškus – visos ląstelės vykdo medžiagų ir energijos apykaitą. Kitaip sakant, ląstelės yra mažiausias gyvybės vienetas – gyvybė yra tik ten, kur yra gyvos ląstelės. </a:t>
            </a:r>
            <a:endParaRPr/>
          </a:p>
        </p:txBody>
      </p:sp>
      <p:sp>
        <p:nvSpPr>
          <p:cNvPr id="142" name="Google Shape;14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Daug mokslininkų bandė aiškinti ląstelių prigimtį. F. </a:t>
            </a:r>
            <a:r>
              <a:rPr lang="lt-LT" dirty="0" err="1"/>
              <a:t>Redmi</a:t>
            </a:r>
            <a:r>
              <a:rPr lang="lt-LT" dirty="0"/>
              <a:t> dar XVII a. bandė p</a:t>
            </a:r>
            <a:r>
              <a:rPr lang="lt-LT"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aneigti, kad musių</a:t>
            </a:r>
            <a:r>
              <a:rPr lang="lt-LT" dirty="0"/>
              <a:t> lervos gali susidaryti savaime iš pūvančios mėsos. Bet prireikė beveik dar dviejų šimtų metų, kol vėlesni mokslininkai galutinai atmetė galimybę, kad ląstelės gali susidaryti spontaniškai. 1862 m. L. Pasteras aprašė eksperimentą, kurio metu įrodė, kad net ir mikroorganizmai negali susidaryti spontaniškai. Jo vardu vadinamas pasterizacijos procesas, kurio metu termiškai išnaikinus mikroorganizmus ir maisto produktą laikant sandariai, jame nesusikurs nauji </a:t>
            </a:r>
            <a:r>
              <a:rPr lang="lt-LT" dirty="0" err="1"/>
              <a:t>mirkoorganizmai</a:t>
            </a:r>
            <a:r>
              <a:rPr lang="lt-LT" dirty="0"/>
              <a:t>, todėl maisto produktas nesuges. </a:t>
            </a:r>
            <a:endParaRPr dirty="0"/>
          </a:p>
        </p:txBody>
      </p:sp>
      <p:sp>
        <p:nvSpPr>
          <p:cNvPr id="151" name="Google Shape;15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lt-LT" dirty="0"/>
              <a:t>Peržiūrėkite vaizdo įrašą, kuriame apibendrinama ląstelės teorijos teiginių formulavimo istorija. </a:t>
            </a:r>
            <a:endParaRPr dirty="0"/>
          </a:p>
        </p:txBody>
      </p:sp>
      <p:sp>
        <p:nvSpPr>
          <p:cNvPr id="160" name="Google Shape;16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us pavadinimas ir tekstas"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ščia" type="blank">
  <p:cSld name="BLANK">
    <p:spTree>
      <p:nvGrpSpPr>
        <p:cNvPr id="1" name="Shape 27"/>
        <p:cNvGrpSpPr/>
        <p:nvPr/>
      </p:nvGrpSpPr>
      <p:grpSpPr>
        <a:xfrm>
          <a:off x="0" y="0"/>
          <a:ext cx="0" cy="0"/>
          <a:chOff x="0" y="0"/>
          <a:chExt cx="0" cy="0"/>
        </a:xfrm>
      </p:grpSpPr>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 turiniai"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k pavadinimas"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youtube.com/watch?v=4OpBylwH9DU"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upload.wikimedia.org/wikipedia/commons/0/0b/Animalcules_observed_by_anton_van_leeuwenhoek_c1795_1228575.jpg" TargetMode="External"/><Relationship Id="rId3" Type="http://schemas.openxmlformats.org/officeDocument/2006/relationships/hyperlink" Target="https://commons.wikimedia.org/wiki/Antoni_van_Leeuwenhoek#/media/File:Yeast-Anton_van_Leeuwenhoek.jpg" TargetMode="External"/><Relationship Id="rId7" Type="http://schemas.openxmlformats.org/officeDocument/2006/relationships/hyperlink" Target="https://upload.wikimedia.org/wikipedia/commons/a/af/Schwann_%22Mikropskopie...%22%2C_1839%3B_figure_Wellcome_L0016386.jp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ommons.wikimedia.org/wiki/Category:Theodor_Schwann#/media/File:Theodor_Schwann_Litho.jpg" TargetMode="External"/><Relationship Id="rId5" Type="http://schemas.openxmlformats.org/officeDocument/2006/relationships/hyperlink" Target="https://upload.wikimedia.org/wikipedia/commons/a/ab/Matthias_Jacob_Schleiden.jpg" TargetMode="External"/><Relationship Id="rId10" Type="http://schemas.openxmlformats.org/officeDocument/2006/relationships/hyperlink" Target="https://www.futurescienceleaders.com/surrey1/2019/03/14/meat-to-flies/" TargetMode="External"/><Relationship Id="rId4" Type="http://schemas.openxmlformats.org/officeDocument/2006/relationships/hyperlink" Target="https://commons.wikimedia.org/wiki/Robert_Hooke#/media/File:RobertHookeMicrographia1665.jpg" TargetMode="External"/><Relationship Id="rId9" Type="http://schemas.openxmlformats.org/officeDocument/2006/relationships/hyperlink" Target="https://upload.wikimedia.org/wikipedia/commons/6/6b/Leeuwenhoek%2C_Microscopic_observations_Wellcome_L0001349.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Times New Roman"/>
              <a:buNone/>
            </a:pPr>
            <a:r>
              <a:rPr lang="lt-LT">
                <a:latin typeface="Times New Roman"/>
                <a:ea typeface="Times New Roman"/>
                <a:cs typeface="Times New Roman"/>
                <a:sym typeface="Times New Roman"/>
              </a:rPr>
              <a:t>Ląstelės teorija</a:t>
            </a:r>
            <a:endParaRPr/>
          </a:p>
        </p:txBody>
      </p:sp>
      <p:sp>
        <p:nvSpPr>
          <p:cNvPr id="89" name="Google Shape;89;p1"/>
          <p:cNvSpPr txBox="1">
            <a:spLocks noGrp="1"/>
          </p:cNvSpPr>
          <p:nvPr>
            <p:ph type="subTitle" idx="1"/>
          </p:nvPr>
        </p:nvSpPr>
        <p:spPr>
          <a:xfrm>
            <a:off x="117987" y="5627483"/>
            <a:ext cx="11739716" cy="1019123"/>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00000"/>
              <a:buNone/>
            </a:pPr>
            <a:r>
              <a:rPr lang="lt-LT" sz="1800">
                <a:latin typeface="Times New Roman"/>
                <a:ea typeface="Times New Roman"/>
                <a:cs typeface="Times New Roman"/>
                <a:sym typeface="Times New Roman"/>
              </a:rPr>
              <a:t>Bendrosios biologijos programos mokymosi turinys:</a:t>
            </a:r>
            <a:endParaRPr/>
          </a:p>
          <a:p>
            <a:pPr marL="0" lvl="0" indent="0" algn="l" rtl="0">
              <a:lnSpc>
                <a:spcPct val="90000"/>
              </a:lnSpc>
              <a:spcBef>
                <a:spcPts val="1000"/>
              </a:spcBef>
              <a:spcAft>
                <a:spcPts val="0"/>
              </a:spcAft>
              <a:buClr>
                <a:schemeClr val="dk1"/>
              </a:buClr>
              <a:buSzPct val="100000"/>
              <a:buNone/>
            </a:pPr>
            <a:r>
              <a:rPr lang="lt-LT" sz="1800">
                <a:latin typeface="Times New Roman"/>
                <a:ea typeface="Times New Roman"/>
                <a:cs typeface="Times New Roman"/>
                <a:sym typeface="Times New Roman"/>
              </a:rPr>
              <a:t>29.1.1. Aptariami ląstelės teorijos teiginiai, suformuluoti M. Šleideno ir T. Švano: visi gyvi (vienaląsčiai ir daugialąsčiai) organizmai sudaryti iš ląstelių; visos ląstelės vykdo medžiagų ir energijos apykaitą; naujos ląstelės atsiranda tik iš kitų gyvų ląstelių. </a:t>
            </a:r>
            <a:endParaRPr>
              <a:latin typeface="Times New Roman"/>
              <a:ea typeface="Times New Roman"/>
              <a:cs typeface="Times New Roman"/>
              <a:sym typeface="Times New Roman"/>
            </a:endParaRPr>
          </a:p>
        </p:txBody>
      </p:sp>
      <p:pic>
        <p:nvPicPr>
          <p:cNvPr id="1026" name="Picture 2" descr="Paveikslėlis, kuriame yra Šriftas, simbolis, Grafika, logotipas&#10;&#10;Automatiškai sugeneruotas aprašymas">
            <a:extLst>
              <a:ext uri="{FF2B5EF4-FFF2-40B4-BE49-F238E27FC236}">
                <a16:creationId xmlns:a16="http://schemas.microsoft.com/office/drawing/2014/main" id="{DF2C0B39-DE62-3271-ED83-0C704C2CC4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964" y="423687"/>
            <a:ext cx="2545663" cy="13274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aveikslėlis 1" descr="Paveikslėlis, kuriame yra Šriftas, Grafika, logotipas, dizainas&#10;&#10;Automatiškai sugeneruotas aprašymas">
            <a:extLst>
              <a:ext uri="{FF2B5EF4-FFF2-40B4-BE49-F238E27FC236}">
                <a16:creationId xmlns:a16="http://schemas.microsoft.com/office/drawing/2014/main" id="{0FE91191-1CDB-DF36-68F2-AD249FEFF9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8574" y="283267"/>
            <a:ext cx="1779968" cy="16082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8DCCCA67-EEC9-2102-5D16-6842BEC06A23}"/>
              </a:ext>
            </a:extLst>
          </p:cNvPr>
          <p:cNvSpPr>
            <a:spLocks noChangeArrowheads="1"/>
          </p:cNvSpPr>
          <p:nvPr/>
        </p:nvSpPr>
        <p:spPr bwMode="auto">
          <a:xfrm>
            <a:off x="383458"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
        <p:nvSpPr>
          <p:cNvPr id="3" name="Rectangle 4">
            <a:extLst>
              <a:ext uri="{FF2B5EF4-FFF2-40B4-BE49-F238E27FC236}">
                <a16:creationId xmlns:a16="http://schemas.microsoft.com/office/drawing/2014/main" id="{E32A3CF4-901F-4E3C-FCEC-3D372AFBBD14}"/>
              </a:ext>
            </a:extLst>
          </p:cNvPr>
          <p:cNvSpPr>
            <a:spLocks noChangeArrowheads="1"/>
          </p:cNvSpPr>
          <p:nvPr/>
        </p:nvSpPr>
        <p:spPr bwMode="auto">
          <a:xfrm>
            <a:off x="383458" y="22240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t-L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9"/>
          <p:cNvPicPr preferRelativeResize="0"/>
          <p:nvPr/>
        </p:nvPicPr>
        <p:blipFill rotWithShape="1">
          <a:blip r:embed="rId3">
            <a:alphaModFix/>
          </a:blip>
          <a:srcRect/>
          <a:stretch/>
        </p:blipFill>
        <p:spPr>
          <a:xfrm>
            <a:off x="353832" y="883699"/>
            <a:ext cx="11484335" cy="5090601"/>
          </a:xfrm>
          <a:prstGeom prst="rect">
            <a:avLst/>
          </a:prstGeom>
          <a:noFill/>
          <a:ln>
            <a:noFill/>
          </a:ln>
        </p:spPr>
      </p:pic>
      <p:sp>
        <p:nvSpPr>
          <p:cNvPr id="163" name="Google Shape;163;p9"/>
          <p:cNvSpPr txBox="1"/>
          <p:nvPr/>
        </p:nvSpPr>
        <p:spPr>
          <a:xfrm>
            <a:off x="353832" y="617696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Video: Keista ląstelės teorijos istorija (angl. k.) 6 min 11 s</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0"/>
          <p:cNvSpPr txBox="1">
            <a:spLocks noGrp="1"/>
          </p:cNvSpPr>
          <p:nvPr>
            <p:ph type="title"/>
          </p:nvPr>
        </p:nvSpPr>
        <p:spPr>
          <a:xfrm>
            <a:off x="838200" y="1122209"/>
            <a:ext cx="10515600" cy="5394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400"/>
              <a:buFont typeface="Times New Roman"/>
              <a:buNone/>
            </a:pPr>
            <a:r>
              <a:rPr lang="lt-LT" sz="2400">
                <a:latin typeface="Times New Roman"/>
                <a:ea typeface="Times New Roman"/>
                <a:cs typeface="Times New Roman"/>
                <a:sym typeface="Times New Roman"/>
              </a:rPr>
              <a:t>Naudotos iliustracijos</a:t>
            </a:r>
            <a:endParaRPr/>
          </a:p>
        </p:txBody>
      </p:sp>
      <p:sp>
        <p:nvSpPr>
          <p:cNvPr id="169" name="Google Shape;169;p10"/>
          <p:cNvSpPr txBox="1">
            <a:spLocks noGrp="1"/>
          </p:cNvSpPr>
          <p:nvPr>
            <p:ph type="body" idx="1"/>
          </p:nvPr>
        </p:nvSpPr>
        <p:spPr>
          <a:xfrm>
            <a:off x="838199" y="1825625"/>
            <a:ext cx="11088329" cy="4351338"/>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lt-LT" sz="2000" dirty="0">
                <a:latin typeface="Times New Roman"/>
                <a:ea typeface="Times New Roman"/>
                <a:cs typeface="Times New Roman"/>
                <a:sym typeface="Times New Roman"/>
              </a:rPr>
              <a:t>1 pav. </a:t>
            </a:r>
            <a:r>
              <a:rPr lang="lt-LT" sz="2000" u="sng" dirty="0">
                <a:solidFill>
                  <a:schemeClr val="hlink"/>
                </a:solidFill>
                <a:latin typeface="Times New Roman"/>
                <a:ea typeface="Times New Roman"/>
                <a:cs typeface="Times New Roman"/>
                <a:sym typeface="Times New Roman"/>
                <a:hlinkClick r:id="rId3"/>
              </a:rPr>
              <a:t>https://commons.wikimedia.org/wiki/Antoni_van_Leeuwenhoek#/media/File:Yeast-Anton_van_Leeuwenhoek.jpg</a:t>
            </a:r>
            <a:r>
              <a:rPr lang="lt-LT" sz="20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2 pav. </a:t>
            </a:r>
            <a:r>
              <a:rPr lang="lt-LT" sz="2000" u="sng" dirty="0">
                <a:solidFill>
                  <a:schemeClr val="hlink"/>
                </a:solidFill>
                <a:latin typeface="Times New Roman"/>
                <a:ea typeface="Times New Roman"/>
                <a:cs typeface="Times New Roman"/>
                <a:sym typeface="Times New Roman"/>
                <a:hlinkClick r:id="rId4"/>
              </a:rPr>
              <a:t>https://commons.wikimedia.org/wiki/Robert_Hooke#/media/File:RobertHookeMicrographia1665.jpg</a:t>
            </a:r>
            <a:r>
              <a:rPr lang="lt-LT" sz="20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3 pav. </a:t>
            </a:r>
            <a:r>
              <a:rPr lang="lt-LT" sz="2000" u="sng" dirty="0">
                <a:solidFill>
                  <a:schemeClr val="hlink"/>
                </a:solidFill>
                <a:latin typeface="Times New Roman"/>
                <a:ea typeface="Times New Roman"/>
                <a:cs typeface="Times New Roman"/>
                <a:sym typeface="Times New Roman"/>
                <a:hlinkClick r:id="rId5"/>
              </a:rPr>
              <a:t>https://upload.wikimedia.org/wikipedia/commons/a/ab/Matthias_Jacob_Schleiden.jpg</a:t>
            </a:r>
            <a:endParaRPr sz="2000" dirty="0">
              <a:latin typeface="Times New Roman"/>
              <a:ea typeface="Times New Roman"/>
              <a:cs typeface="Times New Roman"/>
              <a:sym typeface="Times New Roman"/>
            </a:endParaRPr>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2 pav. </a:t>
            </a:r>
            <a:r>
              <a:rPr lang="lt-LT" sz="2000" u="sng" dirty="0">
                <a:solidFill>
                  <a:schemeClr val="hlink"/>
                </a:solidFill>
                <a:latin typeface="Times New Roman"/>
                <a:ea typeface="Times New Roman"/>
                <a:cs typeface="Times New Roman"/>
                <a:sym typeface="Times New Roman"/>
                <a:hlinkClick r:id="rId6"/>
              </a:rPr>
              <a:t>https://commons.wikimedia.org/wiki/Category:Theodor_Schwann#/media/File:Theodor_Schwann_Litho.jpg</a:t>
            </a:r>
            <a:r>
              <a:rPr lang="lt-LT" sz="20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5 pav. </a:t>
            </a:r>
            <a:r>
              <a:rPr lang="lt-LT" sz="2000" u="sng" dirty="0">
                <a:solidFill>
                  <a:schemeClr val="hlink"/>
                </a:solidFill>
                <a:latin typeface="Times New Roman"/>
                <a:ea typeface="Times New Roman"/>
                <a:cs typeface="Times New Roman"/>
                <a:sym typeface="Times New Roman"/>
                <a:hlinkClick r:id="rId7"/>
              </a:rPr>
              <a:t>https://upload.wikimedia.org/</a:t>
            </a:r>
            <a:r>
              <a:rPr lang="lt-LT" sz="2000" u="sng" dirty="0" err="1">
                <a:solidFill>
                  <a:schemeClr val="hlink"/>
                </a:solidFill>
                <a:latin typeface="Times New Roman"/>
                <a:ea typeface="Times New Roman"/>
                <a:cs typeface="Times New Roman"/>
                <a:sym typeface="Times New Roman"/>
                <a:hlinkClick r:id="rId7"/>
              </a:rPr>
              <a:t>wikipedia</a:t>
            </a:r>
            <a:r>
              <a:rPr lang="lt-LT" sz="2000" u="sng" dirty="0">
                <a:solidFill>
                  <a:schemeClr val="hlink"/>
                </a:solidFill>
                <a:latin typeface="Times New Roman"/>
                <a:ea typeface="Times New Roman"/>
                <a:cs typeface="Times New Roman"/>
                <a:sym typeface="Times New Roman"/>
                <a:hlinkClick r:id="rId7"/>
              </a:rPr>
              <a:t>/</a:t>
            </a:r>
            <a:r>
              <a:rPr lang="lt-LT" sz="2000" u="sng" dirty="0" err="1">
                <a:solidFill>
                  <a:schemeClr val="hlink"/>
                </a:solidFill>
                <a:latin typeface="Times New Roman"/>
                <a:ea typeface="Times New Roman"/>
                <a:cs typeface="Times New Roman"/>
                <a:sym typeface="Times New Roman"/>
                <a:hlinkClick r:id="rId7"/>
              </a:rPr>
              <a:t>commons</a:t>
            </a:r>
            <a:r>
              <a:rPr lang="lt-LT" sz="2000" u="sng" dirty="0">
                <a:solidFill>
                  <a:schemeClr val="hlink"/>
                </a:solidFill>
                <a:latin typeface="Times New Roman"/>
                <a:ea typeface="Times New Roman"/>
                <a:cs typeface="Times New Roman"/>
                <a:sym typeface="Times New Roman"/>
                <a:hlinkClick r:id="rId7"/>
              </a:rPr>
              <a:t>/a/</a:t>
            </a:r>
            <a:r>
              <a:rPr lang="lt-LT" sz="2000" u="sng" dirty="0" err="1">
                <a:solidFill>
                  <a:schemeClr val="hlink"/>
                </a:solidFill>
                <a:latin typeface="Times New Roman"/>
                <a:ea typeface="Times New Roman"/>
                <a:cs typeface="Times New Roman"/>
                <a:sym typeface="Times New Roman"/>
                <a:hlinkClick r:id="rId7"/>
              </a:rPr>
              <a:t>af</a:t>
            </a:r>
            <a:r>
              <a:rPr lang="lt-LT" sz="2000" u="sng" dirty="0">
                <a:solidFill>
                  <a:schemeClr val="hlink"/>
                </a:solidFill>
                <a:latin typeface="Times New Roman"/>
                <a:ea typeface="Times New Roman"/>
                <a:cs typeface="Times New Roman"/>
                <a:sym typeface="Times New Roman"/>
                <a:hlinkClick r:id="rId7"/>
              </a:rPr>
              <a:t>/Schwann_%22Mikropskopie...%22%2C_1839%3B_figure_Wellcome_L0016386.jpg</a:t>
            </a:r>
            <a:r>
              <a:rPr lang="lt-LT" sz="20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6 pav. </a:t>
            </a:r>
            <a:r>
              <a:rPr lang="lt-LT" sz="2000" u="sng" dirty="0">
                <a:solidFill>
                  <a:schemeClr val="hlink"/>
                </a:solidFill>
                <a:latin typeface="Times New Roman"/>
                <a:ea typeface="Times New Roman"/>
                <a:cs typeface="Times New Roman"/>
                <a:sym typeface="Times New Roman"/>
                <a:hlinkClick r:id="rId8"/>
              </a:rPr>
              <a:t>https://upload.wikimedia.org/wikipedia/commons/0/0b/Animalcules_observed_by_anton_van_leeuwenhoek_c1795_1228575.jpg</a:t>
            </a:r>
            <a:r>
              <a:rPr lang="lt-LT" sz="20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7 pav. </a:t>
            </a:r>
            <a:r>
              <a:rPr lang="lt-LT" sz="2000" u="sng" dirty="0">
                <a:solidFill>
                  <a:schemeClr val="hlink"/>
                </a:solidFill>
                <a:latin typeface="Times New Roman"/>
                <a:ea typeface="Times New Roman"/>
                <a:cs typeface="Times New Roman"/>
                <a:sym typeface="Times New Roman"/>
                <a:hlinkClick r:id="rId9"/>
              </a:rPr>
              <a:t>https://upload.wikimedia.org/wikipedia/commons/6/6b/Leeuwenhoek%2C_Microscopic_observations_Wellcome_L0001349.jpg</a:t>
            </a:r>
            <a:r>
              <a:rPr lang="lt-LT" sz="2000" dirty="0">
                <a:latin typeface="Times New Roman"/>
                <a:ea typeface="Times New Roman"/>
                <a:cs typeface="Times New Roman"/>
                <a:sym typeface="Times New Roman"/>
              </a:rPr>
              <a:t> </a:t>
            </a:r>
            <a:endParaRPr dirty="0"/>
          </a:p>
          <a:p>
            <a:pPr marL="228600" lvl="0" indent="-228600" algn="l" rtl="0">
              <a:lnSpc>
                <a:spcPct val="90000"/>
              </a:lnSpc>
              <a:spcBef>
                <a:spcPts val="1000"/>
              </a:spcBef>
              <a:spcAft>
                <a:spcPts val="0"/>
              </a:spcAft>
              <a:buClr>
                <a:schemeClr val="dk1"/>
              </a:buClr>
              <a:buSzPct val="100000"/>
              <a:buChar char="•"/>
            </a:pPr>
            <a:r>
              <a:rPr lang="lt-LT" sz="2000" dirty="0">
                <a:latin typeface="Times New Roman"/>
                <a:ea typeface="Times New Roman"/>
                <a:cs typeface="Times New Roman"/>
                <a:sym typeface="Times New Roman"/>
              </a:rPr>
              <a:t>8 pav. </a:t>
            </a:r>
            <a:r>
              <a:rPr lang="lt-LT" sz="2000" u="sng" dirty="0">
                <a:solidFill>
                  <a:schemeClr val="hlink"/>
                </a:solidFill>
                <a:latin typeface="Times New Roman"/>
                <a:ea typeface="Times New Roman"/>
                <a:cs typeface="Times New Roman"/>
                <a:sym typeface="Times New Roman"/>
                <a:hlinkClick r:id="rId10"/>
              </a:rPr>
              <a:t>https://www.futurescienceleaders.com/surrey1/2019/03/14/meat-to-flies/</a:t>
            </a:r>
            <a:r>
              <a:rPr lang="lt-LT" sz="2000" dirty="0">
                <a:latin typeface="Times New Roman"/>
                <a:ea typeface="Times New Roman"/>
                <a:cs typeface="Times New Roman"/>
                <a:sym typeface="Times New Roman"/>
              </a:rPr>
              <a:t>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veikslėlis, kuriame yra Šriftas, simbolis, Grafika, logotipas&#10;&#10;Automatiškai sugeneruotas aprašymas">
            <a:extLst>
              <a:ext uri="{FF2B5EF4-FFF2-40B4-BE49-F238E27FC236}">
                <a16:creationId xmlns:a16="http://schemas.microsoft.com/office/drawing/2014/main" id="{CCEAB006-350F-5A0D-5D5B-22569D8BC0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489" y="767816"/>
            <a:ext cx="3220511" cy="167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aveikslėlis 1" descr="Paveikslėlis, kuriame yra Šriftas, Grafika, logotipas, dizainas&#10;&#10;Automatiškai sugeneruotas aprašymas">
            <a:extLst>
              <a:ext uri="{FF2B5EF4-FFF2-40B4-BE49-F238E27FC236}">
                <a16:creationId xmlns:a16="http://schemas.microsoft.com/office/drawing/2014/main" id="{CDB99767-1249-4B05-C23B-61E8DA7D4D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463" y="423687"/>
            <a:ext cx="2497723" cy="22567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684313-69FE-05E7-A657-CC52E6B53746}"/>
              </a:ext>
            </a:extLst>
          </p:cNvPr>
          <p:cNvSpPr txBox="1"/>
          <p:nvPr/>
        </p:nvSpPr>
        <p:spPr>
          <a:xfrm>
            <a:off x="997809" y="3264214"/>
            <a:ext cx="9920749" cy="3170099"/>
          </a:xfrm>
          <a:prstGeom prst="rect">
            <a:avLst/>
          </a:prstGeom>
          <a:noFill/>
        </p:spPr>
        <p:txBody>
          <a:bodyPr wrap="square" rtlCol="0">
            <a:spAutoFit/>
          </a:bodyPr>
          <a:lstStyle/>
          <a:p>
            <a:r>
              <a:rPr lang="lt-LT" sz="2000" b="1" dirty="0">
                <a:latin typeface="Times New Roman" panose="02020603050405020304" pitchFamily="18" charset="0"/>
                <a:cs typeface="Times New Roman" panose="02020603050405020304" pitchFamily="18" charset="0"/>
              </a:rPr>
              <a:t>Medžiaga parengta bendradarbiaujant Lietuvos biologijos mokytojų asociacijai ir Lietuvos Respublikos švietimo, mokslo ir sporto ministerijai.</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parengė:</a:t>
            </a:r>
          </a:p>
          <a:p>
            <a:r>
              <a:rPr lang="lt-LT" sz="2000" dirty="0">
                <a:latin typeface="Times New Roman" panose="02020603050405020304" pitchFamily="18" charset="0"/>
                <a:cs typeface="Times New Roman" panose="02020603050405020304" pitchFamily="18" charset="0"/>
              </a:rPr>
              <a:t>Biologijos mokytojas ekspertas Simas Ignatavičius</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Medžiagą recenzavo:</a:t>
            </a:r>
          </a:p>
          <a:p>
            <a:r>
              <a:rPr lang="lt-LT" sz="2000" dirty="0">
                <a:latin typeface="Times New Roman" panose="02020603050405020304" pitchFamily="18" charset="0"/>
                <a:cs typeface="Times New Roman" panose="02020603050405020304" pitchFamily="18" charset="0"/>
              </a:rPr>
              <a:t>Biologijos mokytojos ekspertės: </a:t>
            </a:r>
            <a:r>
              <a:rPr lang="lt-LT" sz="2000" dirty="0" err="1">
                <a:latin typeface="Times New Roman" panose="02020603050405020304" pitchFamily="18" charset="0"/>
                <a:cs typeface="Times New Roman" panose="02020603050405020304" pitchFamily="18" charset="0"/>
              </a:rPr>
              <a:t>Alyda</a:t>
            </a:r>
            <a:r>
              <a:rPr lang="lt-LT" sz="2000" dirty="0">
                <a:latin typeface="Times New Roman" panose="02020603050405020304" pitchFamily="18" charset="0"/>
                <a:cs typeface="Times New Roman" panose="02020603050405020304" pitchFamily="18" charset="0"/>
              </a:rPr>
              <a:t> </a:t>
            </a:r>
            <a:r>
              <a:rPr lang="lt-LT" sz="2000" dirty="0" err="1">
                <a:latin typeface="Times New Roman" panose="02020603050405020304" pitchFamily="18" charset="0"/>
                <a:cs typeface="Times New Roman" panose="02020603050405020304" pitchFamily="18" charset="0"/>
              </a:rPr>
              <a:t>Daulenskienė</a:t>
            </a:r>
            <a:r>
              <a:rPr lang="lt-LT" sz="2000" dirty="0">
                <a:latin typeface="Times New Roman" panose="02020603050405020304" pitchFamily="18" charset="0"/>
                <a:cs typeface="Times New Roman" panose="02020603050405020304" pitchFamily="18" charset="0"/>
              </a:rPr>
              <a:t>, Violeta Kundrotienė, dr. Asta Navickaitė</a:t>
            </a:r>
          </a:p>
          <a:p>
            <a:endParaRPr lang="lt-LT" sz="2000" dirty="0">
              <a:latin typeface="Times New Roman" panose="02020603050405020304" pitchFamily="18" charset="0"/>
              <a:cs typeface="Times New Roman" panose="02020603050405020304" pitchFamily="18" charset="0"/>
            </a:endParaRPr>
          </a:p>
          <a:p>
            <a:r>
              <a:rPr lang="lt-LT" sz="2000" dirty="0">
                <a:latin typeface="Times New Roman" panose="02020603050405020304" pitchFamily="18" charset="0"/>
                <a:cs typeface="Times New Roman" panose="02020603050405020304" pitchFamily="18" charset="0"/>
              </a:rPr>
              <a:t>2023 m. rugsėjo mėn.</a:t>
            </a:r>
          </a:p>
        </p:txBody>
      </p:sp>
    </p:spTree>
    <p:extLst>
      <p:ext uri="{BB962C8B-B14F-4D97-AF65-F5344CB8AC3E}">
        <p14:creationId xmlns:p14="http://schemas.microsoft.com/office/powerpoint/2010/main" val="603093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Ląstelių tyrimų pradžia</a:t>
            </a:r>
            <a:endParaRPr/>
          </a:p>
        </p:txBody>
      </p:sp>
      <p:sp>
        <p:nvSpPr>
          <p:cNvPr id="96" name="Google Shape;96;p2"/>
          <p:cNvSpPr txBox="1">
            <a:spLocks noGrp="1"/>
          </p:cNvSpPr>
          <p:nvPr>
            <p:ph type="body" idx="1"/>
          </p:nvPr>
        </p:nvSpPr>
        <p:spPr>
          <a:xfrm>
            <a:off x="838200" y="1825625"/>
            <a:ext cx="600505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Ląstelių pažinimo pradžia galima laikyti R. Huko 1665 m. išleistą knygą </a:t>
            </a:r>
            <a:r>
              <a:rPr lang="lt-LT" i="1">
                <a:latin typeface="Times New Roman"/>
                <a:ea typeface="Times New Roman"/>
                <a:cs typeface="Times New Roman"/>
                <a:sym typeface="Times New Roman"/>
              </a:rPr>
              <a:t>Micrographia</a:t>
            </a:r>
            <a:r>
              <a:rPr lang="lt-LT">
                <a:latin typeface="Times New Roman"/>
                <a:ea typeface="Times New Roman"/>
                <a:cs typeface="Times New Roman"/>
                <a:sym typeface="Times New Roman"/>
              </a:rPr>
              <a:t>, kurioje pirmą kartą pavartotas žodis </a:t>
            </a:r>
            <a:r>
              <a:rPr lang="lt-LT" i="1">
                <a:latin typeface="Times New Roman"/>
                <a:ea typeface="Times New Roman"/>
                <a:cs typeface="Times New Roman"/>
                <a:sym typeface="Times New Roman"/>
              </a:rPr>
              <a:t>ląstelė.</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Antonis van Levenhukas pradėjo tobulinti mikroskopus ir naudoti juos ląstelių tyrimams. </a:t>
            </a:r>
            <a:endParaRPr/>
          </a:p>
          <a:p>
            <a:pPr marL="228600" lvl="0" indent="-50800" algn="l" rtl="0">
              <a:lnSpc>
                <a:spcPct val="90000"/>
              </a:lnSpc>
              <a:spcBef>
                <a:spcPts val="1000"/>
              </a:spcBef>
              <a:spcAft>
                <a:spcPts val="0"/>
              </a:spcAft>
              <a:buClr>
                <a:schemeClr val="dk1"/>
              </a:buClr>
              <a:buSzPts val="2800"/>
              <a:buNone/>
            </a:pPr>
            <a:endParaRPr i="1">
              <a:latin typeface="Times New Roman"/>
              <a:ea typeface="Times New Roman"/>
              <a:cs typeface="Times New Roman"/>
              <a:sym typeface="Times New Roman"/>
            </a:endParaRPr>
          </a:p>
        </p:txBody>
      </p:sp>
      <p:sp>
        <p:nvSpPr>
          <p:cNvPr id="97" name="Google Shape;97;p2"/>
          <p:cNvSpPr txBox="1"/>
          <p:nvPr/>
        </p:nvSpPr>
        <p:spPr>
          <a:xfrm>
            <a:off x="6312800" y="6308200"/>
            <a:ext cx="5879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b="0" i="0" u="none" strike="noStrike" cap="none">
                <a:solidFill>
                  <a:schemeClr val="dk1"/>
                </a:solidFill>
                <a:latin typeface="Times New Roman"/>
                <a:ea typeface="Times New Roman"/>
                <a:cs typeface="Times New Roman"/>
                <a:sym typeface="Times New Roman"/>
              </a:rPr>
              <a:t>2 pav</a:t>
            </a:r>
            <a:r>
              <a:rPr lang="lt-LT" sz="1800" b="0" i="0" u="none" strike="noStrike" cap="none">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 Kamštini</a:t>
            </a:r>
            <a:r>
              <a:rPr lang="lt-LT" sz="1800">
                <a:solidFill>
                  <a:schemeClr val="dk1"/>
                </a:solidFill>
                <a:latin typeface="Times New Roman"/>
                <a:ea typeface="Times New Roman"/>
                <a:cs typeface="Times New Roman"/>
                <a:sym typeface="Times New Roman"/>
              </a:rPr>
              <a:t>o audinio</a:t>
            </a:r>
            <a:r>
              <a:rPr lang="lt-LT" sz="1800" b="0" i="0" u="none" strike="noStrike" cap="none">
                <a:solidFill>
                  <a:schemeClr val="dk1"/>
                </a:solidFill>
                <a:latin typeface="Times New Roman"/>
                <a:ea typeface="Times New Roman"/>
                <a:cs typeface="Times New Roman"/>
                <a:sym typeface="Times New Roman"/>
              </a:rPr>
              <a:t> ląstelių piešinys. R. Hukas 1665 m.</a:t>
            </a:r>
            <a:endParaRPr sz="1800">
              <a:solidFill>
                <a:schemeClr val="dk1"/>
              </a:solidFill>
              <a:latin typeface="Calibri"/>
              <a:ea typeface="Calibri"/>
              <a:cs typeface="Calibri"/>
              <a:sym typeface="Calibri"/>
            </a:endParaRPr>
          </a:p>
        </p:txBody>
      </p:sp>
      <p:pic>
        <p:nvPicPr>
          <p:cNvPr id="99" name="Google Shape;99;p2" descr="Yeast cells"/>
          <p:cNvPicPr preferRelativeResize="0"/>
          <p:nvPr/>
        </p:nvPicPr>
        <p:blipFill rotWithShape="1">
          <a:blip r:embed="rId3">
            <a:alphaModFix/>
          </a:blip>
          <a:srcRect/>
          <a:stretch/>
        </p:blipFill>
        <p:spPr>
          <a:xfrm>
            <a:off x="1694437" y="4907629"/>
            <a:ext cx="3391373" cy="1360436"/>
          </a:xfrm>
          <a:prstGeom prst="rect">
            <a:avLst/>
          </a:prstGeom>
          <a:noFill/>
          <a:ln>
            <a:noFill/>
          </a:ln>
        </p:spPr>
      </p:pic>
      <p:sp>
        <p:nvSpPr>
          <p:cNvPr id="100" name="Google Shape;100;p2"/>
          <p:cNvSpPr txBox="1"/>
          <p:nvPr/>
        </p:nvSpPr>
        <p:spPr>
          <a:xfrm>
            <a:off x="914400" y="6308209"/>
            <a:ext cx="49357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dirty="0">
                <a:solidFill>
                  <a:schemeClr val="dk1"/>
                </a:solidFill>
                <a:latin typeface="Times New Roman"/>
                <a:ea typeface="Times New Roman"/>
                <a:cs typeface="Times New Roman"/>
                <a:sym typeface="Times New Roman"/>
              </a:rPr>
              <a:t>1 pav. Mielių ląstelės. A. </a:t>
            </a:r>
            <a:r>
              <a:rPr lang="lt-LT" sz="1800" dirty="0" err="1">
                <a:solidFill>
                  <a:schemeClr val="dk1"/>
                </a:solidFill>
                <a:latin typeface="Times New Roman"/>
                <a:ea typeface="Times New Roman"/>
                <a:cs typeface="Times New Roman"/>
                <a:sym typeface="Times New Roman"/>
              </a:rPr>
              <a:t>van</a:t>
            </a:r>
            <a:r>
              <a:rPr lang="lt-LT" sz="1800" dirty="0">
                <a:solidFill>
                  <a:schemeClr val="dk1"/>
                </a:solidFill>
                <a:latin typeface="Times New Roman"/>
                <a:ea typeface="Times New Roman"/>
                <a:cs typeface="Times New Roman"/>
                <a:sym typeface="Times New Roman"/>
              </a:rPr>
              <a:t> </a:t>
            </a:r>
            <a:r>
              <a:rPr lang="lt-LT" sz="1800" dirty="0" err="1">
                <a:solidFill>
                  <a:schemeClr val="dk1"/>
                </a:solidFill>
                <a:latin typeface="Times New Roman"/>
                <a:ea typeface="Times New Roman"/>
                <a:cs typeface="Times New Roman"/>
                <a:sym typeface="Times New Roman"/>
              </a:rPr>
              <a:t>Levenhukas</a:t>
            </a:r>
            <a:r>
              <a:rPr lang="lt-LT" sz="1800" dirty="0">
                <a:solidFill>
                  <a:schemeClr val="dk1"/>
                </a:solidFill>
                <a:latin typeface="Times New Roman"/>
                <a:ea typeface="Times New Roman"/>
                <a:cs typeface="Times New Roman"/>
                <a:sym typeface="Times New Roman"/>
              </a:rPr>
              <a:t>. 1680 m.</a:t>
            </a:r>
            <a:endParaRPr sz="1800" dirty="0">
              <a:solidFill>
                <a:schemeClr val="dk1"/>
              </a:solidFill>
              <a:latin typeface="Calibri"/>
              <a:ea typeface="Calibri"/>
              <a:cs typeface="Calibri"/>
              <a:sym typeface="Calibri"/>
            </a:endParaRPr>
          </a:p>
        </p:txBody>
      </p:sp>
      <p:pic>
        <p:nvPicPr>
          <p:cNvPr id="5" name="Paveikslėlis 4">
            <a:extLst>
              <a:ext uri="{FF2B5EF4-FFF2-40B4-BE49-F238E27FC236}">
                <a16:creationId xmlns:a16="http://schemas.microsoft.com/office/drawing/2014/main" id="{52F91030-1899-7359-08D4-8249C8C608A3}"/>
              </a:ext>
            </a:extLst>
          </p:cNvPr>
          <p:cNvPicPr>
            <a:picLocks noChangeAspect="1"/>
          </p:cNvPicPr>
          <p:nvPr/>
        </p:nvPicPr>
        <p:blipFill>
          <a:blip r:embed="rId4"/>
          <a:stretch>
            <a:fillRect/>
          </a:stretch>
        </p:blipFill>
        <p:spPr>
          <a:xfrm>
            <a:off x="6755006" y="78656"/>
            <a:ext cx="4994687" cy="62608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a:stretch/>
        </p:blipFill>
        <p:spPr>
          <a:xfrm>
            <a:off x="6214858" y="0"/>
            <a:ext cx="5664837" cy="6292645"/>
          </a:xfrm>
          <a:prstGeom prst="rect">
            <a:avLst/>
          </a:prstGeom>
          <a:noFill/>
          <a:ln>
            <a:noFill/>
          </a:ln>
        </p:spPr>
      </p:pic>
      <p:sp>
        <p:nvSpPr>
          <p:cNvPr id="107" name="Google Shape;107;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Matiasas Jakobas Šleidenas</a:t>
            </a:r>
            <a:br>
              <a:rPr lang="lt-LT">
                <a:latin typeface="Times New Roman"/>
                <a:ea typeface="Times New Roman"/>
                <a:cs typeface="Times New Roman"/>
                <a:sym typeface="Times New Roman"/>
              </a:rPr>
            </a:br>
            <a:r>
              <a:rPr lang="lt-LT" sz="2000">
                <a:latin typeface="Times New Roman"/>
                <a:ea typeface="Times New Roman"/>
                <a:cs typeface="Times New Roman"/>
                <a:sym typeface="Times New Roman"/>
              </a:rPr>
              <a:t>(Matthias Jakob Schleiden)</a:t>
            </a:r>
            <a:br>
              <a:rPr lang="lt-LT" sz="2000">
                <a:latin typeface="Times New Roman"/>
                <a:ea typeface="Times New Roman"/>
                <a:cs typeface="Times New Roman"/>
                <a:sym typeface="Times New Roman"/>
              </a:rPr>
            </a:br>
            <a:r>
              <a:rPr lang="lt-LT" sz="2000">
                <a:latin typeface="Times New Roman"/>
                <a:ea typeface="Times New Roman"/>
                <a:cs typeface="Times New Roman"/>
                <a:sym typeface="Times New Roman"/>
              </a:rPr>
              <a:t>1804-1881 m.</a:t>
            </a:r>
            <a:endParaRPr>
              <a:latin typeface="Times New Roman"/>
              <a:ea typeface="Times New Roman"/>
              <a:cs typeface="Times New Roman"/>
              <a:sym typeface="Times New Roman"/>
            </a:endParaRPr>
          </a:p>
        </p:txBody>
      </p:sp>
      <p:sp>
        <p:nvSpPr>
          <p:cNvPr id="108" name="Google Shape;108;p3"/>
          <p:cNvSpPr txBox="1">
            <a:spLocks noGrp="1"/>
          </p:cNvSpPr>
          <p:nvPr>
            <p:ph type="body" idx="1"/>
          </p:nvPr>
        </p:nvSpPr>
        <p:spPr>
          <a:xfrm>
            <a:off x="838200" y="1825625"/>
            <a:ext cx="52578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Vokiečių botanikas.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Tyrinėdamas augalus priėjo prie išvados, kad visi augalai yra sudaryti iš ląstelių.</a:t>
            </a:r>
            <a:endParaRPr/>
          </a:p>
        </p:txBody>
      </p:sp>
      <p:sp>
        <p:nvSpPr>
          <p:cNvPr id="109" name="Google Shape;109;p3"/>
          <p:cNvSpPr txBox="1"/>
          <p:nvPr/>
        </p:nvSpPr>
        <p:spPr>
          <a:xfrm>
            <a:off x="7481489" y="6311900"/>
            <a:ext cx="3131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3 pav. M. Šleidenas</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Teodoras Švanas</a:t>
            </a:r>
            <a:br>
              <a:rPr lang="lt-LT">
                <a:latin typeface="Times New Roman"/>
                <a:ea typeface="Times New Roman"/>
                <a:cs typeface="Times New Roman"/>
                <a:sym typeface="Times New Roman"/>
              </a:rPr>
            </a:br>
            <a:r>
              <a:rPr lang="lt-LT" sz="2200">
                <a:latin typeface="Times New Roman"/>
                <a:ea typeface="Times New Roman"/>
                <a:cs typeface="Times New Roman"/>
                <a:sym typeface="Times New Roman"/>
              </a:rPr>
              <a:t>(Theodor Schwann)</a:t>
            </a:r>
            <a:br>
              <a:rPr lang="lt-LT" sz="2200">
                <a:latin typeface="Times New Roman"/>
                <a:ea typeface="Times New Roman"/>
                <a:cs typeface="Times New Roman"/>
                <a:sym typeface="Times New Roman"/>
              </a:rPr>
            </a:br>
            <a:r>
              <a:rPr lang="lt-LT" sz="2200">
                <a:latin typeface="Times New Roman"/>
                <a:ea typeface="Times New Roman"/>
                <a:cs typeface="Times New Roman"/>
                <a:sym typeface="Times New Roman"/>
              </a:rPr>
              <a:t>1810-1882 m.</a:t>
            </a:r>
            <a:endParaRPr>
              <a:latin typeface="Times New Roman"/>
              <a:ea typeface="Times New Roman"/>
              <a:cs typeface="Times New Roman"/>
              <a:sym typeface="Times New Roman"/>
            </a:endParaRPr>
          </a:p>
        </p:txBody>
      </p:sp>
      <p:sp>
        <p:nvSpPr>
          <p:cNvPr id="116" name="Google Shape;116;p4"/>
          <p:cNvSpPr txBox="1">
            <a:spLocks noGrp="1"/>
          </p:cNvSpPr>
          <p:nvPr>
            <p:ph type="body" idx="1"/>
          </p:nvPr>
        </p:nvSpPr>
        <p:spPr>
          <a:xfrm>
            <a:off x="838200" y="1825625"/>
            <a:ext cx="575924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Vokiečių anatomas ir fiziologas.</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Tyrinėdamas gyvūnus priėjo prie išvados, kad visi gyvūnai yra sudaryti iš ląstelių.</a:t>
            </a:r>
            <a:endParaRPr/>
          </a:p>
        </p:txBody>
      </p:sp>
      <p:pic>
        <p:nvPicPr>
          <p:cNvPr id="117" name="Google Shape;117;p4" descr="undefined"/>
          <p:cNvPicPr preferRelativeResize="0"/>
          <p:nvPr/>
        </p:nvPicPr>
        <p:blipFill rotWithShape="1">
          <a:blip r:embed="rId3">
            <a:alphaModFix/>
          </a:blip>
          <a:srcRect/>
          <a:stretch/>
        </p:blipFill>
        <p:spPr>
          <a:xfrm>
            <a:off x="6941638" y="1"/>
            <a:ext cx="4693015" cy="6311900"/>
          </a:xfrm>
          <a:prstGeom prst="rect">
            <a:avLst/>
          </a:prstGeom>
          <a:noFill/>
          <a:ln>
            <a:noFill/>
          </a:ln>
        </p:spPr>
      </p:pic>
      <p:sp>
        <p:nvSpPr>
          <p:cNvPr id="118" name="Google Shape;118;p4"/>
          <p:cNvSpPr txBox="1"/>
          <p:nvPr/>
        </p:nvSpPr>
        <p:spPr>
          <a:xfrm>
            <a:off x="7722358" y="6322654"/>
            <a:ext cx="31315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4 pav. T. Švanas</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Google Shape;12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Ląstelės teorijos teiginiai</a:t>
            </a:r>
            <a:endParaRPr/>
          </a:p>
        </p:txBody>
      </p:sp>
      <p:sp>
        <p:nvSpPr>
          <p:cNvPr id="126" name="Google Shape;126;p5"/>
          <p:cNvSpPr txBox="1">
            <a:spLocks noGrp="1"/>
          </p:cNvSpPr>
          <p:nvPr>
            <p:ph type="body" idx="1"/>
          </p:nvPr>
        </p:nvSpPr>
        <p:spPr>
          <a:xfrm>
            <a:off x="838200" y="1825625"/>
            <a:ext cx="839429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Visi gyvi (vienaląsčiai ir daugialąsčiai) organizmai sudaryti iš ląstelių.</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Visos ląstelės vykdo medžiagų ir energijos apykaitą.</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Naujos ląstelės atsiranda tik iš kitų gyvų ląstelių.</a:t>
            </a:r>
            <a:endParaRPr/>
          </a:p>
        </p:txBody>
      </p:sp>
      <p:sp>
        <p:nvSpPr>
          <p:cNvPr id="129" name="Google Shape;129;p5"/>
          <p:cNvSpPr txBox="1"/>
          <p:nvPr/>
        </p:nvSpPr>
        <p:spPr>
          <a:xfrm>
            <a:off x="275302" y="6169709"/>
            <a:ext cx="457322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dirty="0">
                <a:solidFill>
                  <a:schemeClr val="dk1"/>
                </a:solidFill>
                <a:latin typeface="Times New Roman"/>
                <a:ea typeface="Times New Roman"/>
                <a:cs typeface="Times New Roman"/>
                <a:sym typeface="Times New Roman"/>
              </a:rPr>
              <a:t>5 pav. T. </a:t>
            </a:r>
            <a:r>
              <a:rPr lang="lt-LT" sz="1800" dirty="0" err="1">
                <a:solidFill>
                  <a:schemeClr val="dk1"/>
                </a:solidFill>
                <a:latin typeface="Times New Roman"/>
                <a:ea typeface="Times New Roman"/>
                <a:cs typeface="Times New Roman"/>
                <a:sym typeface="Times New Roman"/>
              </a:rPr>
              <a:t>Švano</a:t>
            </a:r>
            <a:r>
              <a:rPr lang="lt-LT" sz="1800" dirty="0">
                <a:solidFill>
                  <a:schemeClr val="dk1"/>
                </a:solidFill>
                <a:latin typeface="Times New Roman"/>
                <a:ea typeface="Times New Roman"/>
                <a:cs typeface="Times New Roman"/>
                <a:sym typeface="Times New Roman"/>
              </a:rPr>
              <a:t> ląstelių piešiniai. </a:t>
            </a:r>
            <a:r>
              <a:rPr lang="lt-LT" sz="1800" b="0" i="0" dirty="0">
                <a:solidFill>
                  <a:srgbClr val="000000"/>
                </a:solidFill>
                <a:latin typeface="Times New Roman"/>
                <a:ea typeface="Times New Roman"/>
                <a:cs typeface="Times New Roman"/>
                <a:sym typeface="Times New Roman"/>
              </a:rPr>
              <a:t>1839 m.</a:t>
            </a:r>
            <a:endParaRPr dirty="0"/>
          </a:p>
          <a:p>
            <a:pPr marL="0" marR="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p:txBody>
      </p:sp>
      <p:pic>
        <p:nvPicPr>
          <p:cNvPr id="5" name="Paveikslėlis 4">
            <a:extLst>
              <a:ext uri="{FF2B5EF4-FFF2-40B4-BE49-F238E27FC236}">
                <a16:creationId xmlns:a16="http://schemas.microsoft.com/office/drawing/2014/main" id="{F1C4735B-DF70-E636-A2D8-8FA38BA7E028}"/>
              </a:ext>
            </a:extLst>
          </p:cNvPr>
          <p:cNvPicPr>
            <a:picLocks noChangeAspect="1"/>
          </p:cNvPicPr>
          <p:nvPr/>
        </p:nvPicPr>
        <p:blipFill>
          <a:blip r:embed="rId3"/>
          <a:stretch>
            <a:fillRect/>
          </a:stretch>
        </p:blipFill>
        <p:spPr>
          <a:xfrm>
            <a:off x="4575439" y="3787868"/>
            <a:ext cx="3441288" cy="2653414"/>
          </a:xfrm>
          <a:prstGeom prst="rect">
            <a:avLst/>
          </a:prstGeom>
        </p:spPr>
      </p:pic>
      <p:pic>
        <p:nvPicPr>
          <p:cNvPr id="7" name="Paveikslėlis 6">
            <a:extLst>
              <a:ext uri="{FF2B5EF4-FFF2-40B4-BE49-F238E27FC236}">
                <a16:creationId xmlns:a16="http://schemas.microsoft.com/office/drawing/2014/main" id="{B86F8C27-87BF-BA1F-7D18-DC73C6449BD9}"/>
              </a:ext>
            </a:extLst>
          </p:cNvPr>
          <p:cNvPicPr>
            <a:picLocks noChangeAspect="1"/>
          </p:cNvPicPr>
          <p:nvPr/>
        </p:nvPicPr>
        <p:blipFill>
          <a:blip r:embed="rId4"/>
          <a:stretch>
            <a:fillRect/>
          </a:stretch>
        </p:blipFill>
        <p:spPr>
          <a:xfrm>
            <a:off x="8467076" y="3235485"/>
            <a:ext cx="3240942" cy="3259839"/>
          </a:xfrm>
          <a:prstGeom prst="rect">
            <a:avLst/>
          </a:prstGeom>
        </p:spPr>
      </p:pic>
      <p:pic>
        <p:nvPicPr>
          <p:cNvPr id="11" name="Paveikslėlis 10">
            <a:extLst>
              <a:ext uri="{FF2B5EF4-FFF2-40B4-BE49-F238E27FC236}">
                <a16:creationId xmlns:a16="http://schemas.microsoft.com/office/drawing/2014/main" id="{38BBC860-1E0A-0D79-09EF-AD0A2D2CC922}"/>
              </a:ext>
            </a:extLst>
          </p:cNvPr>
          <p:cNvPicPr>
            <a:picLocks noChangeAspect="1"/>
          </p:cNvPicPr>
          <p:nvPr/>
        </p:nvPicPr>
        <p:blipFill>
          <a:blip r:embed="rId5"/>
          <a:stretch>
            <a:fillRect/>
          </a:stretch>
        </p:blipFill>
        <p:spPr>
          <a:xfrm>
            <a:off x="9130662" y="256538"/>
            <a:ext cx="2577356" cy="28238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title"/>
          </p:nvPr>
        </p:nvSpPr>
        <p:spPr>
          <a:xfrm>
            <a:off x="838200" y="180459"/>
            <a:ext cx="609931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Visi gyvi organizmai sudaryti iš </a:t>
            </a:r>
            <a:r>
              <a:rPr lang="lt-LT">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ląstelių</a:t>
            </a:r>
            <a:endParaRPr/>
          </a:p>
        </p:txBody>
      </p:sp>
      <p:sp>
        <p:nvSpPr>
          <p:cNvPr id="136" name="Google Shape;136;p6"/>
          <p:cNvSpPr txBox="1"/>
          <p:nvPr/>
        </p:nvSpPr>
        <p:spPr>
          <a:xfrm>
            <a:off x="5464097" y="6308209"/>
            <a:ext cx="690908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6 pav. A. van Levenhuko stebėti mikroorganizmai. Nežinomas autorius.  </a:t>
            </a:r>
            <a:endParaRPr/>
          </a:p>
        </p:txBody>
      </p:sp>
      <p:pic>
        <p:nvPicPr>
          <p:cNvPr id="137" name="Google Shape;137;p6"/>
          <p:cNvPicPr preferRelativeResize="0"/>
          <p:nvPr/>
        </p:nvPicPr>
        <p:blipFill rotWithShape="1">
          <a:blip r:embed="rId3">
            <a:alphaModFix/>
          </a:blip>
          <a:srcRect/>
          <a:stretch/>
        </p:blipFill>
        <p:spPr>
          <a:xfrm>
            <a:off x="6716047" y="180459"/>
            <a:ext cx="4895850" cy="6096000"/>
          </a:xfrm>
          <a:prstGeom prst="rect">
            <a:avLst/>
          </a:prstGeom>
          <a:noFill/>
          <a:ln>
            <a:noFill/>
          </a:ln>
        </p:spPr>
      </p:pic>
      <p:sp>
        <p:nvSpPr>
          <p:cNvPr id="138" name="Google Shape;138;p6"/>
          <p:cNvSpPr txBox="1">
            <a:spLocks noGrp="1"/>
          </p:cNvSpPr>
          <p:nvPr>
            <p:ph type="body" idx="1"/>
          </p:nvPr>
        </p:nvSpPr>
        <p:spPr>
          <a:xfrm>
            <a:off x="838200" y="1825625"/>
            <a:ext cx="5584902"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Ląstelė – tai universalus visų organizmų struktūrinis ir funkcinis vienetas. </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Pažinus ląsteles, galima pažinti organizmus.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793191" y="401554"/>
            <a:ext cx="9220604" cy="12928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lt-LT">
                <a:latin typeface="Times New Roman"/>
                <a:ea typeface="Times New Roman"/>
                <a:cs typeface="Times New Roman"/>
                <a:sym typeface="Times New Roman"/>
              </a:rPr>
              <a:t>Visos ląstelės vykdo medžiagų ir energijos apykaitą</a:t>
            </a:r>
            <a:endParaRPr/>
          </a:p>
        </p:txBody>
      </p:sp>
      <p:pic>
        <p:nvPicPr>
          <p:cNvPr id="145" name="Google Shape;145;p7"/>
          <p:cNvPicPr preferRelativeResize="0"/>
          <p:nvPr/>
        </p:nvPicPr>
        <p:blipFill rotWithShape="1">
          <a:blip r:embed="rId3">
            <a:alphaModFix/>
          </a:blip>
          <a:srcRect/>
          <a:stretch/>
        </p:blipFill>
        <p:spPr>
          <a:xfrm>
            <a:off x="6243228" y="1300852"/>
            <a:ext cx="5614731" cy="5007357"/>
          </a:xfrm>
          <a:prstGeom prst="rect">
            <a:avLst/>
          </a:prstGeom>
          <a:noFill/>
          <a:ln>
            <a:noFill/>
          </a:ln>
        </p:spPr>
      </p:pic>
      <p:sp>
        <p:nvSpPr>
          <p:cNvPr id="146" name="Google Shape;146;p7"/>
          <p:cNvSpPr txBox="1"/>
          <p:nvPr/>
        </p:nvSpPr>
        <p:spPr>
          <a:xfrm>
            <a:off x="6096000" y="6308209"/>
            <a:ext cx="59091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7 pav. Žinduolių spermatozoidai. A. van Levenhukas. 1677 m.</a:t>
            </a:r>
            <a:endParaRPr/>
          </a:p>
        </p:txBody>
      </p:sp>
      <p:sp>
        <p:nvSpPr>
          <p:cNvPr id="147" name="Google Shape;147;p7"/>
          <p:cNvSpPr txBox="1">
            <a:spLocks noGrp="1"/>
          </p:cNvSpPr>
          <p:nvPr>
            <p:ph type="body" idx="1"/>
          </p:nvPr>
        </p:nvSpPr>
        <p:spPr>
          <a:xfrm>
            <a:off x="838200" y="1825625"/>
            <a:ext cx="5257799"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Ląstelėse vyksta gyvybiniai procesai, kurie lemia viso organizmo veiklą.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8"/>
          <p:cNvPicPr preferRelativeResize="0"/>
          <p:nvPr/>
        </p:nvPicPr>
        <p:blipFill rotWithShape="1">
          <a:blip r:embed="rId3">
            <a:alphaModFix/>
          </a:blip>
          <a:srcRect/>
          <a:stretch/>
        </p:blipFill>
        <p:spPr>
          <a:xfrm>
            <a:off x="5491778" y="1246574"/>
            <a:ext cx="6387988" cy="4156451"/>
          </a:xfrm>
          <a:prstGeom prst="rect">
            <a:avLst/>
          </a:prstGeom>
          <a:noFill/>
          <a:ln>
            <a:noFill/>
          </a:ln>
        </p:spPr>
      </p:pic>
      <p:sp>
        <p:nvSpPr>
          <p:cNvPr id="154" name="Google Shape;1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imes New Roman"/>
              <a:buNone/>
            </a:pPr>
            <a:r>
              <a:rPr lang="lt-LT">
                <a:latin typeface="Times New Roman"/>
                <a:ea typeface="Times New Roman"/>
                <a:cs typeface="Times New Roman"/>
                <a:sym typeface="Times New Roman"/>
              </a:rPr>
              <a:t>Naujos ląstelės atsiranda tik iš kitų gyvų ląstelių</a:t>
            </a:r>
            <a:endParaRPr/>
          </a:p>
        </p:txBody>
      </p:sp>
      <p:sp>
        <p:nvSpPr>
          <p:cNvPr id="155" name="Google Shape;155;p8"/>
          <p:cNvSpPr txBox="1">
            <a:spLocks noGrp="1"/>
          </p:cNvSpPr>
          <p:nvPr>
            <p:ph type="body" idx="1"/>
          </p:nvPr>
        </p:nvSpPr>
        <p:spPr>
          <a:xfrm>
            <a:off x="838200" y="1825625"/>
            <a:ext cx="4653578"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lt-LT">
                <a:latin typeface="Times New Roman"/>
                <a:ea typeface="Times New Roman"/>
                <a:cs typeface="Times New Roman"/>
                <a:sym typeface="Times New Roman"/>
              </a:rPr>
              <a:t>Ląstelės negali susidaryti savaime.</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Ląstelės atsiranda dalijimosi metu.</a:t>
            </a:r>
            <a:endParaRPr/>
          </a:p>
          <a:p>
            <a:pPr marL="228600" lvl="0" indent="-228600" algn="l" rtl="0">
              <a:lnSpc>
                <a:spcPct val="90000"/>
              </a:lnSpc>
              <a:spcBef>
                <a:spcPts val="1000"/>
              </a:spcBef>
              <a:spcAft>
                <a:spcPts val="0"/>
              </a:spcAft>
              <a:buClr>
                <a:schemeClr val="dk1"/>
              </a:buClr>
              <a:buSzPts val="2800"/>
              <a:buChar char="•"/>
            </a:pPr>
            <a:r>
              <a:rPr lang="lt-LT">
                <a:latin typeface="Times New Roman"/>
                <a:ea typeface="Times New Roman"/>
                <a:cs typeface="Times New Roman"/>
                <a:sym typeface="Times New Roman"/>
              </a:rPr>
              <a:t>Ląstelių dalijimuisi svarbus branduolys. </a:t>
            </a:r>
            <a:endParaRPr/>
          </a:p>
        </p:txBody>
      </p:sp>
      <p:sp>
        <p:nvSpPr>
          <p:cNvPr id="156" name="Google Shape;156;p8"/>
          <p:cNvSpPr txBox="1"/>
          <p:nvPr/>
        </p:nvSpPr>
        <p:spPr>
          <a:xfrm>
            <a:off x="4842798" y="5353296"/>
            <a:ext cx="768594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lt-LT" sz="1800">
                <a:solidFill>
                  <a:schemeClr val="dk1"/>
                </a:solidFill>
                <a:latin typeface="Times New Roman"/>
                <a:ea typeface="Times New Roman"/>
                <a:cs typeface="Times New Roman"/>
                <a:sym typeface="Times New Roman"/>
              </a:rPr>
              <a:t>8 pav. Musių lervos nesusidaro savaime iš pūvančios mėsos. F. Redi. 1668 m.</a:t>
            </a:r>
            <a:endParaRPr/>
          </a:p>
        </p:txBody>
      </p:sp>
    </p:spTree>
  </p:cSld>
  <p:clrMapOvr>
    <a:masterClrMapping/>
  </p:clrMapOvr>
</p:sld>
</file>

<file path=ppt/theme/theme1.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D360A5AE058E48B608F8E82876A3B4" ma:contentTypeVersion="17" ma:contentTypeDescription="Create a new document." ma:contentTypeScope="" ma:versionID="938a36c12db58a32f123becc6d5274e7">
  <xsd:schema xmlns:xsd="http://www.w3.org/2001/XMLSchema" xmlns:xs="http://www.w3.org/2001/XMLSchema" xmlns:p="http://schemas.microsoft.com/office/2006/metadata/properties" xmlns:ns2="395fa40d-cb69-404e-8f04-41199545fccc" xmlns:ns3="13393c10-a869-462d-8718-85d3f21a3c08" targetNamespace="http://schemas.microsoft.com/office/2006/metadata/properties" ma:root="true" ma:fieldsID="8d0d22c82df1be3f4a3d5c9bb877de9c" ns2:_="" ns3:_="">
    <xsd:import namespace="395fa40d-cb69-404e-8f04-41199545fccc"/>
    <xsd:import namespace="13393c10-a869-462d-8718-85d3f21a3c0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5fa40d-cb69-404e-8f04-41199545f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e11391-bdff-4962-ac8c-5d8544a2ed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393c10-a869-462d-8718-85d3f21a3c0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809e08-a476-480e-839f-f8c568a8ccae}" ma:internalName="TaxCatchAll" ma:showField="CatchAllData" ma:web="13393c10-a869-462d-8718-85d3f21a3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95fa40d-cb69-404e-8f04-41199545fccc">
      <Terms xmlns="http://schemas.microsoft.com/office/infopath/2007/PartnerControls"/>
    </lcf76f155ced4ddcb4097134ff3c332f>
    <TaxCatchAll xmlns="13393c10-a869-462d-8718-85d3f21a3c08" xsi:nil="true"/>
  </documentManagement>
</p:properties>
</file>

<file path=customXml/itemProps1.xml><?xml version="1.0" encoding="utf-8"?>
<ds:datastoreItem xmlns:ds="http://schemas.openxmlformats.org/officeDocument/2006/customXml" ds:itemID="{85073462-6675-45BE-8F22-3452B1DDCDF1}"/>
</file>

<file path=customXml/itemProps2.xml><?xml version="1.0" encoding="utf-8"?>
<ds:datastoreItem xmlns:ds="http://schemas.openxmlformats.org/officeDocument/2006/customXml" ds:itemID="{ECB5B68A-542A-4AD8-86D8-F752F9CCBDD3}"/>
</file>

<file path=customXml/itemProps3.xml><?xml version="1.0" encoding="utf-8"?>
<ds:datastoreItem xmlns:ds="http://schemas.openxmlformats.org/officeDocument/2006/customXml" ds:itemID="{78A66787-F879-4DD4-9881-621A3FF0328A}"/>
</file>

<file path=docProps/app.xml><?xml version="1.0" encoding="utf-8"?>
<Properties xmlns="http://schemas.openxmlformats.org/officeDocument/2006/extended-properties" xmlns:vt="http://schemas.openxmlformats.org/officeDocument/2006/docPropsVTypes">
  <TotalTime>14</TotalTime>
  <Words>1245</Words>
  <Application>Microsoft Office PowerPoint</Application>
  <PresentationFormat>Plačiaekranė</PresentationFormat>
  <Paragraphs>68</Paragraphs>
  <Slides>11</Slides>
  <Notes>10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Arial</vt:lpstr>
      <vt:lpstr>Calibri</vt:lpstr>
      <vt:lpstr>Times New Roman</vt:lpstr>
      <vt:lpstr>„Office“ tema</vt:lpstr>
      <vt:lpstr>Ląstelės teorija</vt:lpstr>
      <vt:lpstr>„PowerPoint“ pateiktis</vt:lpstr>
      <vt:lpstr>Ląstelių tyrimų pradžia</vt:lpstr>
      <vt:lpstr>Matiasas Jakobas Šleidenas (Matthias Jakob Schleiden) 1804-1881 m.</vt:lpstr>
      <vt:lpstr>Teodoras Švanas (Theodor Schwann) 1810-1882 m.</vt:lpstr>
      <vt:lpstr>Ląstelės teorijos teiginiai</vt:lpstr>
      <vt:lpstr>Visi gyvi organizmai sudaryti iš ląstelių</vt:lpstr>
      <vt:lpstr>Visos ląstelės vykdo medžiagų ir energijos apykaitą</vt:lpstr>
      <vt:lpstr>Naujos ląstelės atsiranda tik iš kitų gyvų ląstelių</vt:lpstr>
      <vt:lpstr>„PowerPoint“ pateiktis</vt:lpstr>
      <vt:lpstr>Naudotos iliustracijos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Ląstelės teorija</dc:title>
  <dc:creator>Simas</dc:creator>
  <cp:lastModifiedBy>Simas</cp:lastModifiedBy>
  <cp:revision>3</cp:revision>
  <dcterms:created xsi:type="dcterms:W3CDTF">2023-08-20T15:45:34Z</dcterms:created>
  <dcterms:modified xsi:type="dcterms:W3CDTF">2023-09-02T12:11:38Z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0x0101007DD360A5AE058E48B608F8E82876A3B4</vt:lpwstr>
  </property>
</Properties>
</file>