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CaUSxMuri4y0Hkh6T4+f791CS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Navickaite" initials="" lastIdx="3" clrIdx="0"/>
  <p:cmAuthor id="1" name="Alyda Daulenskienė" initials="" lastIdx="1" clrIdx="1"/>
  <p:cmAuthor id="2" name="Violeta Kundrotien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61" autoAdjust="0"/>
  </p:normalViewPr>
  <p:slideViewPr>
    <p:cSldViewPr snapToGrid="0">
      <p:cViewPr varScale="1">
        <p:scale>
          <a:sx n="66" d="100"/>
          <a:sy n="66" d="100"/>
        </p:scale>
        <p:origin x="130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err="1"/>
              <a:t>Viduląstelinis</a:t>
            </a:r>
            <a:r>
              <a:rPr lang="lt-LT" dirty="0"/>
              <a:t> kvėpavimas – procesas, kuriam vykstant ląstelės gauna energijos skaidydamos organines medžiagas. Šis procesas gali vykti be deguonies, tuomet jis vadinamas anaerobiniu kvėpavimu, o jei vyksta panaudojant deguonį – aerobiniu kvėpavimu. Aerobinio kvėpavimo reakcijos vyksta ir mitochondrijose. Krebso ciklas – </a:t>
            </a:r>
            <a:r>
              <a:rPr lang="lt-LT" dirty="0" err="1"/>
              <a:t>matrikse</a:t>
            </a:r>
            <a:r>
              <a:rPr lang="lt-LT" dirty="0"/>
              <a:t>, o elektronų pernašos grandinė – kristose. Tiek aerobinėmis sąlygomis, tiek ir anaerobinėmis pirminis gliukozės skaidymas vyksta vienodai ir vadinamas </a:t>
            </a:r>
            <a:r>
              <a:rPr lang="lt-LT" dirty="0" err="1"/>
              <a:t>glikolize</a:t>
            </a:r>
            <a:r>
              <a:rPr lang="lt-LT" dirty="0"/>
              <a:t>. </a:t>
            </a:r>
            <a:endParaRPr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Beveik visi gyvi organizmai vykdo glikolizės procesą. Šis procesas susideda iš daugybės tarpinių reakcijų. Tam kad reakcijos prasidėtu sunaudojamos 2 ATP molekulės, tačiau vėliau pasigamina 4 ATP molekulės, todėl sakome, kad glikolizės metu iš vienos gliukozės molekulės susidaro 2 ATP molekulės. Susidariusios NADH molekulės tai redukuoti nukleotidai, kurie prisijungia elektronus ir protonus ir perneša juos į mitochondriją, kurioje jų atnešta energija vėliau bus panaudota ATP sintezėje.</a:t>
            </a:r>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Mitochondriją gaubia dvi membranos. Vidinis mitochondrijos užpildas vadinamas matriksu. Jame gausu fermentų greitinančių viduląstelinio kvėpavimo reakcijas, taip pat yra ribosomų ir DNR, svarbių mitochondrijos baltymų sintezei. Išorinė mitochondrijos membrana yra lygi, o vidinės membrana su įlinkiais, vadinamais kristomis. Vidinėje membranoje yra išsidėstę baltymai vykdantys elektronų pernašą ir ATP sintezę. </a:t>
            </a:r>
            <a:endParaRPr/>
          </a:p>
          <a:p>
            <a:pPr marL="0" lvl="0" indent="0" algn="l" rtl="0">
              <a:spcBef>
                <a:spcPts val="0"/>
              </a:spcBef>
              <a:spcAft>
                <a:spcPts val="0"/>
              </a:spcAft>
              <a:buNone/>
            </a:pPr>
            <a:endParaRPr/>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Krebso ciklas vyksta mitochondrijos matrikse. Veikiant daugybei fermentų piruvo rūgšties molekulės yra išskaidomos ir išsiskiria CO</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Pirmiausia piruvo rūgšties molekulė jungiasi su kofermento A molekule (KoA) ir susidaro acetil-KoA molekulė. Šios proceso metu išsiskiria viena NADH  ir 1 CO</a:t>
            </a:r>
            <a:r>
              <a:rPr lang="lt-LT" baseline="-25000">
                <a:latin typeface="Times New Roman"/>
                <a:ea typeface="Times New Roman"/>
                <a:cs typeface="Times New Roman"/>
                <a:sym typeface="Times New Roman"/>
              </a:rPr>
              <a:t>2 </a:t>
            </a:r>
            <a:r>
              <a:rPr lang="lt-LT">
                <a:latin typeface="Times New Roman"/>
                <a:ea typeface="Times New Roman"/>
                <a:cs typeface="Times New Roman"/>
                <a:sym typeface="Times New Roman"/>
              </a:rPr>
              <a:t>molekulė. Tuomet acetil-KoA molekulė jungiasi su keturis anglies atomus turinčia oksalacto rūgšties molekule ir susidaro citratas. Šiam toliau dalyvaujant reakcijose išsiskiria dar dvi CO</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molekulės ir susidaro 3 NADH, 1 FADH</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ir 1 ATP molekulė. Dalis reakcijų metu susidariusių produktų vėl tampa substratu kitoms reakcijoms, todėl šios reakcijos vadinamos ciklinėmis.  Susidariusios NADH ir FADH</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molekulės panaudojamos tolimesnėse viduląstelinio kvėpavimo reakcijose. </a:t>
            </a:r>
            <a:endParaRPr/>
          </a:p>
          <a:p>
            <a:pPr marL="0" lvl="0" indent="0" algn="l" rtl="0">
              <a:spcBef>
                <a:spcPts val="0"/>
              </a:spcBef>
              <a:spcAft>
                <a:spcPts val="0"/>
              </a:spcAft>
              <a:buNone/>
            </a:pPr>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Elektronų pernašos grandinė yra aerobinio kvėpavimo etapas vykstantis mitochondrijų kristose. Šis etapas vyksta panaudojant vidinėje </a:t>
            </a:r>
            <a:r>
              <a:rPr lang="lt-LT" dirty="0" err="1"/>
              <a:t>mitochondrijos</a:t>
            </a:r>
            <a:r>
              <a:rPr lang="lt-LT" dirty="0"/>
              <a:t> membranoje įsitvirtinusius fermentus, kurie panaudoja ankstesniuose viduląstelinio kvėpavimo etapuose susidariusius NADH ir FADH</a:t>
            </a:r>
            <a:r>
              <a:rPr lang="lt-LT" baseline="-25000" dirty="0"/>
              <a:t>2</a:t>
            </a:r>
            <a:r>
              <a:rPr lang="lt-LT" dirty="0"/>
              <a:t>. Pernešant nukleotidų atneštus elektronus per membranos baltymu, pro vidinę mitochondrijų membraną į </a:t>
            </a:r>
            <a:r>
              <a:rPr lang="lt-LT" dirty="0" err="1"/>
              <a:t>tarpmembraninę</a:t>
            </a:r>
            <a:r>
              <a:rPr lang="lt-LT" dirty="0"/>
              <a:t> ertmę yra pernešami protonai. Tokiu būdu jie sukoncentruojami </a:t>
            </a:r>
            <a:r>
              <a:rPr lang="lt-LT" dirty="0" err="1"/>
              <a:t>tarpmembraninėje</a:t>
            </a:r>
            <a:r>
              <a:rPr lang="lt-LT" dirty="0"/>
              <a:t> ertmėje – sukuriamas koncentracijų</a:t>
            </a:r>
            <a:r>
              <a:rPr lang="lt-LT"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lt-LT"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gradiantas</a:t>
            </a:r>
            <a:r>
              <a:rPr lang="lt-LT"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lt-LT" dirty="0"/>
              <a:t> </a:t>
            </a:r>
            <a:endParaRPr dirty="0"/>
          </a:p>
        </p:txBody>
      </p:sp>
      <p:sp>
        <p:nvSpPr>
          <p:cNvPr id="127" name="Google Shape;1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Sukurtas protonų koncentracijų gradientas panaudojamas paskutiniajame aerobinio kvėpavimo etape </a:t>
            </a:r>
            <a:r>
              <a:rPr lang="lt-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lt-LT"/>
              <a:t> AP sintezėje. Protonai per </a:t>
            </a:r>
            <a:r>
              <a:rPr lang="lt-L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baltymą</a:t>
            </a:r>
            <a:r>
              <a:rPr lang="lt-LT"/>
              <a:t> ATP sintazę iš tarpmembraninės ertmės juda į matriksą pagal koncentracijos gradientą, todėl jų energija gali būti panaudojama ATP sintezei. ATP sintazė energiją panaudoja prie ADP molekulės prijungti trečiąjį fosfatą.  NADH ir FADH</a:t>
            </a:r>
            <a:r>
              <a:rPr lang="lt-LT" baseline="-25000"/>
              <a:t>2</a:t>
            </a:r>
            <a:r>
              <a:rPr lang="lt-LT"/>
              <a:t> atnešti elektronai ir protonai galiausiai prisijungia prie deguonies molekulės ir taip susidaro H</a:t>
            </a:r>
            <a:r>
              <a:rPr lang="lt-LT" baseline="-25000"/>
              <a:t>2</a:t>
            </a:r>
            <a:r>
              <a:rPr lang="lt-LT"/>
              <a:t>O molekulės.  </a:t>
            </a:r>
            <a:endParaRPr/>
          </a:p>
        </p:txBody>
      </p:sp>
      <p:sp>
        <p:nvSpPr>
          <p:cNvPr id="135" name="Google Shape;1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Anaerobinėmis sąlygomis kvėpavimo reakcijos vyksta tik citozolyje. Pienarūgščio rūgimo metu susidaro pieno rūgštis. Toks rūgimas gali vykti ir žmogaus raumenyse. Alkoholinio rūgimo metu susidaro CO</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ir etanolis. Tokį rūgimą vykdo mielės. Abiejų reakcijų metu skaidant piruvo rūgšties molekules panaudojamas glikolizės metu susidaręs NADH. Daugiau ATP molekulių šių reakcijų metu nebesusidaro.</a:t>
            </a:r>
            <a:endParaRPr/>
          </a:p>
          <a:p>
            <a:pPr marL="0" lvl="0" indent="0" algn="l" rtl="0">
              <a:spcBef>
                <a:spcPts val="0"/>
              </a:spcBef>
              <a:spcAft>
                <a:spcPts val="0"/>
              </a:spcAft>
              <a:buNone/>
            </a:pPr>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pload.wikimedia.org/wikipedia/commons/0/0b/Glycolysis_phases.svg" TargetMode="External"/><Relationship Id="rId7" Type="http://schemas.openxmlformats.org/officeDocument/2006/relationships/hyperlink" Target="https://jackwestin.com/resources/mcat-content/glycolysis-gluconeogenesis-and-the-pentose-phosphate-pathway/fermentation-anaerobic-glycolys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pload.wikimedia.org/wikipedia/commons/thumb/2/27/2508_The_Electron_Transport_Chain.jpg/1200px-2508_The_Electron_Transport_Chain.jpg?20131214102313" TargetMode="External"/><Relationship Id="rId5" Type="http://schemas.openxmlformats.org/officeDocument/2006/relationships/hyperlink" Target="https://dr282zn36sxxg.cloudfront.net/datastreams/f-d%3A6b329239daee530f773accb0a05a3d87900ffc8c79280efa57234825%2BIMAGE_TINY%2BIMAGE_TINY.1" TargetMode="External"/><Relationship Id="rId4" Type="http://schemas.openxmlformats.org/officeDocument/2006/relationships/hyperlink" Target="https://upload.wikimedia.org/wikipedia/commons/3/3b/Animal_mitochondrion_diagram_en.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b="1">
                <a:latin typeface="Times New Roman"/>
                <a:ea typeface="Times New Roman"/>
                <a:cs typeface="Times New Roman"/>
                <a:sym typeface="Times New Roman"/>
              </a:rPr>
              <a:t>Viduląstelinis kvėpavimas</a:t>
            </a:r>
            <a:endParaRPr>
              <a:latin typeface="Times New Roman"/>
              <a:ea typeface="Times New Roman"/>
              <a:cs typeface="Times New Roman"/>
              <a:sym typeface="Times New Roman"/>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ct val="100000"/>
              <a:buNone/>
            </a:pPr>
            <a:r>
              <a:rPr lang="lt-LT" sz="1800">
                <a:latin typeface="Times New Roman"/>
                <a:ea typeface="Times New Roman"/>
                <a:cs typeface="Times New Roman"/>
                <a:sym typeface="Times New Roman"/>
              </a:rPr>
              <a:t>29.2.7. Mokomasi apibūdinti aerobinio ir anaerobinio procesų metu citozolyje vykstančią glikolizę, kurios metu gliukozė suskaidoma iki piruvato ir išsiskiria ATP ir NADH. Aiškindamiesi mitochondrijos sandarą sieja ją su aerobinio kvėpavimo metu vykstančiais procesais: Krebso ciklu bei elektronų pernašos grandine. </a:t>
            </a:r>
            <a:endParaRPr/>
          </a:p>
          <a:p>
            <a:pPr marL="0" lvl="0" indent="0" algn="l" rtl="0">
              <a:lnSpc>
                <a:spcPct val="90000"/>
              </a:lnSpc>
              <a:spcBef>
                <a:spcPts val="1000"/>
              </a:spcBef>
              <a:spcAft>
                <a:spcPts val="0"/>
              </a:spcAft>
              <a:buClr>
                <a:schemeClr val="dk1"/>
              </a:buClr>
              <a:buSzPct val="100000"/>
              <a:buNone/>
            </a:pPr>
            <a:endParaRPr>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C44C185D-AA05-7123-C23D-8E957EAE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4A316439-A560-254C-02A0-257813C78F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Aerobinio ir anaerobinio kvėpavimo palyginimas</a:t>
            </a:r>
            <a:endParaRPr/>
          </a:p>
        </p:txBody>
      </p:sp>
      <p:pic>
        <p:nvPicPr>
          <p:cNvPr id="156" name="Google Shape;156;p9"/>
          <p:cNvPicPr preferRelativeResize="0"/>
          <p:nvPr/>
        </p:nvPicPr>
        <p:blipFill rotWithShape="1">
          <a:blip r:embed="rId3">
            <a:alphaModFix/>
          </a:blip>
          <a:srcRect/>
          <a:stretch/>
        </p:blipFill>
        <p:spPr>
          <a:xfrm>
            <a:off x="164370" y="2160230"/>
            <a:ext cx="11863259" cy="25375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2" name="Google Shape;16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lt-LT" sz="2400">
                <a:latin typeface="Times New Roman"/>
                <a:ea typeface="Times New Roman"/>
                <a:cs typeface="Times New Roman"/>
                <a:sym typeface="Times New Roman"/>
              </a:rPr>
              <a:t>1 pav. </a:t>
            </a:r>
            <a:r>
              <a:rPr lang="lt-LT" sz="2400" u="sng">
                <a:solidFill>
                  <a:schemeClr val="hlink"/>
                </a:solidFill>
                <a:latin typeface="Times New Roman"/>
                <a:ea typeface="Times New Roman"/>
                <a:cs typeface="Times New Roman"/>
                <a:sym typeface="Times New Roman"/>
                <a:hlinkClick r:id="rId3"/>
              </a:rPr>
              <a:t>https://upload.wikimedia.org/wikipedia/commons/0/0b/Glycolysis_phases.svg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2 pav. </a:t>
            </a:r>
            <a:r>
              <a:rPr lang="lt-LT" sz="2400" u="sng">
                <a:solidFill>
                  <a:schemeClr val="hlink"/>
                </a:solidFill>
                <a:latin typeface="Times New Roman"/>
                <a:ea typeface="Times New Roman"/>
                <a:cs typeface="Times New Roman"/>
                <a:sym typeface="Times New Roman"/>
                <a:hlinkClick r:id="rId4"/>
              </a:rPr>
              <a:t>https://upload.wikimedia.org/wikipedia/commons/3/3b/Animal_mitochondrion_diagram_en.svg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3 pav. </a:t>
            </a:r>
            <a:r>
              <a:rPr lang="lt-LT" sz="2400" u="sng">
                <a:solidFill>
                  <a:schemeClr val="hlink"/>
                </a:solidFill>
                <a:latin typeface="Times New Roman"/>
                <a:ea typeface="Times New Roman"/>
                <a:cs typeface="Times New Roman"/>
                <a:sym typeface="Times New Roman"/>
                <a:hlinkClick r:id="rId5"/>
              </a:rPr>
              <a:t>https://dr282zn36sxxg.cloudfront.net/datastreams/f-d%3A6b329239daee530f773accb0a05a3d87900ffc8c79280efa57234825%2BIMAGE_TINY%2BIMAGE_TINY.1</a:t>
            </a:r>
            <a:endParaRPr sz="24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4 ir 5 pav. </a:t>
            </a:r>
            <a:r>
              <a:rPr lang="lt-LT" sz="2400" u="sng">
                <a:solidFill>
                  <a:schemeClr val="hlink"/>
                </a:solidFill>
                <a:latin typeface="Times New Roman"/>
                <a:ea typeface="Times New Roman"/>
                <a:cs typeface="Times New Roman"/>
                <a:sym typeface="Times New Roman"/>
                <a:hlinkClick r:id="rId6"/>
              </a:rPr>
              <a:t>https://upload.wikimedia.org/wikipedia/commons/thumb/2/27/2508_The_Electron_Transport_Chain.jpg/1200px-2508_The_Electron_Transport_Chain.jpg?20131214102313</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6 pav. </a:t>
            </a:r>
            <a:r>
              <a:rPr lang="lt-LT" sz="2400" u="sng">
                <a:solidFill>
                  <a:schemeClr val="hlink"/>
                </a:solidFill>
                <a:latin typeface="Times New Roman"/>
                <a:ea typeface="Times New Roman"/>
                <a:cs typeface="Times New Roman"/>
                <a:sym typeface="Times New Roman"/>
                <a:hlinkClick r:id="rId7"/>
              </a:rPr>
              <a:t>https://jackwestin.com/resources/mcat-content/glycolysis-gluconeogenesis-and-the-pentose-phosphate-pathway/fermentation-anaerobic-glycolysis</a:t>
            </a:r>
            <a:r>
              <a:rPr lang="lt-LT" sz="2400">
                <a:latin typeface="Times New Roman"/>
                <a:ea typeface="Times New Roman"/>
                <a:cs typeface="Times New Roman"/>
                <a:sym typeface="Times New Roman"/>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3600" dirty="0" err="1">
                <a:latin typeface="Times New Roman"/>
                <a:ea typeface="Times New Roman"/>
                <a:cs typeface="Times New Roman"/>
                <a:sym typeface="Times New Roman"/>
              </a:rPr>
              <a:t>V</a:t>
            </a:r>
            <a:r>
              <a:rPr lang="lt-LT" sz="3600" dirty="0" err="1">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iduląstelinis</a:t>
            </a:r>
            <a:r>
              <a:rPr lang="lt-LT" sz="3600"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kvėpavimas</a:t>
            </a:r>
            <a:endParaRPr sz="3600" dirty="0"/>
          </a:p>
        </p:txBody>
      </p:sp>
      <p:pic>
        <p:nvPicPr>
          <p:cNvPr id="3" name="Paveikslėlis 2">
            <a:extLst>
              <a:ext uri="{FF2B5EF4-FFF2-40B4-BE49-F238E27FC236}">
                <a16:creationId xmlns:a16="http://schemas.microsoft.com/office/drawing/2014/main" id="{604D699D-FE85-B23B-6415-8CDA3EDF9609}"/>
              </a:ext>
            </a:extLst>
          </p:cNvPr>
          <p:cNvPicPr>
            <a:picLocks noChangeAspect="1"/>
          </p:cNvPicPr>
          <p:nvPr/>
        </p:nvPicPr>
        <p:blipFill>
          <a:blip r:embed="rId3"/>
          <a:stretch>
            <a:fillRect/>
          </a:stretch>
        </p:blipFill>
        <p:spPr>
          <a:xfrm>
            <a:off x="1605805" y="1256815"/>
            <a:ext cx="9609653" cy="56011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Glikolizė</a:t>
            </a:r>
            <a:endParaRPr/>
          </a:p>
        </p:txBody>
      </p:sp>
      <p:sp>
        <p:nvSpPr>
          <p:cNvPr id="103" name="Google Shape;103;p3"/>
          <p:cNvSpPr txBox="1">
            <a:spLocks noGrp="1"/>
          </p:cNvSpPr>
          <p:nvPr>
            <p:ph type="body" idx="1"/>
          </p:nvPr>
        </p:nvSpPr>
        <p:spPr>
          <a:xfrm>
            <a:off x="838200" y="2061599"/>
            <a:ext cx="597408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Glikolizė vyksta citozolyje.</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Glikolizės metu susidaro 2 piruvo rūgšties, 2 ATP ir 2 NADH molekulės.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ATP ir NADH sukaupia energiją. ATP energija panaudojama ląstelės procesuose, o NADH energija – tolimesnėms viduląstelinio kvėpavimo reakcijoms. </a:t>
            </a:r>
            <a:endParaRPr/>
          </a:p>
        </p:txBody>
      </p:sp>
      <p:pic>
        <p:nvPicPr>
          <p:cNvPr id="104" name="Google Shape;104;p3"/>
          <p:cNvPicPr preferRelativeResize="0"/>
          <p:nvPr/>
        </p:nvPicPr>
        <p:blipFill rotWithShape="1">
          <a:blip r:embed="rId3">
            <a:alphaModFix/>
          </a:blip>
          <a:srcRect/>
          <a:stretch/>
        </p:blipFill>
        <p:spPr>
          <a:xfrm>
            <a:off x="7486650" y="-12880"/>
            <a:ext cx="4705350" cy="6870880"/>
          </a:xfrm>
          <a:prstGeom prst="rect">
            <a:avLst/>
          </a:prstGeom>
          <a:noFill/>
          <a:ln>
            <a:noFill/>
          </a:ln>
        </p:spPr>
      </p:pic>
      <p:sp>
        <p:nvSpPr>
          <p:cNvPr id="105" name="Google Shape;105;p3"/>
          <p:cNvSpPr txBox="1"/>
          <p:nvPr/>
        </p:nvSpPr>
        <p:spPr>
          <a:xfrm>
            <a:off x="5663565" y="6390712"/>
            <a:ext cx="1651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1 pav. Glikolizė</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a:stretch/>
        </p:blipFill>
        <p:spPr>
          <a:xfrm>
            <a:off x="6096000" y="581403"/>
            <a:ext cx="5964827" cy="3835678"/>
          </a:xfrm>
          <a:prstGeom prst="rect">
            <a:avLst/>
          </a:prstGeom>
          <a:noFill/>
          <a:ln>
            <a:noFill/>
          </a:ln>
        </p:spPr>
      </p:pic>
      <p:sp>
        <p:nvSpPr>
          <p:cNvPr id="112" name="Google Shape;11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Mitochondrijos sandara</a:t>
            </a:r>
            <a:endParaRPr/>
          </a:p>
        </p:txBody>
      </p:sp>
      <p:sp>
        <p:nvSpPr>
          <p:cNvPr id="113" name="Google Shape;113;p4"/>
          <p:cNvSpPr txBox="1">
            <a:spLocks noGrp="1"/>
          </p:cNvSpPr>
          <p:nvPr>
            <p:ph type="body" idx="1"/>
          </p:nvPr>
        </p:nvSpPr>
        <p:spPr>
          <a:xfrm>
            <a:off x="838200" y="1825625"/>
            <a:ext cx="581406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Mitochondriją gaubia dvi membranos.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Vidinis mitochondrijos užpildas vadinamas matriksu.</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Vidinės membranos įlinkiai vadinami kristomis.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Vidinėje membranoje yra išsidėstę baltymai, vykdantys elektronų pernašą ir ATP sintezę. </a:t>
            </a:r>
            <a:endParaRPr/>
          </a:p>
        </p:txBody>
      </p:sp>
      <p:sp>
        <p:nvSpPr>
          <p:cNvPr id="114" name="Google Shape;114;p4"/>
          <p:cNvSpPr txBox="1"/>
          <p:nvPr/>
        </p:nvSpPr>
        <p:spPr>
          <a:xfrm>
            <a:off x="8372475" y="4836232"/>
            <a:ext cx="3537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2 pav. Mitochondrijos sandara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a:stretch/>
        </p:blipFill>
        <p:spPr>
          <a:xfrm>
            <a:off x="5486401" y="163616"/>
            <a:ext cx="6561034" cy="6530752"/>
          </a:xfrm>
          <a:prstGeom prst="rect">
            <a:avLst/>
          </a:prstGeom>
          <a:noFill/>
          <a:ln>
            <a:noFill/>
          </a:ln>
        </p:spPr>
      </p:pic>
      <p:sp>
        <p:nvSpPr>
          <p:cNvPr id="121" name="Google Shape;12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Krebso ciklas</a:t>
            </a:r>
            <a:endParaRPr/>
          </a:p>
        </p:txBody>
      </p:sp>
      <p:sp>
        <p:nvSpPr>
          <p:cNvPr id="122" name="Google Shape;122;p5"/>
          <p:cNvSpPr txBox="1">
            <a:spLocks noGrp="1"/>
          </p:cNvSpPr>
          <p:nvPr>
            <p:ph type="body" idx="1"/>
          </p:nvPr>
        </p:nvSpPr>
        <p:spPr>
          <a:xfrm>
            <a:off x="838200" y="1825625"/>
            <a:ext cx="478536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Krebso ciklas vyksta mitochondrijos matrikse.</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Krebso ciklo metu išsiskiria CO</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Skaidant vieną piruvo rūgšties molekulę, susidaro 3 NADH, 1 FADH</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ir 1 ATP molekulė.</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NADH ir FADH</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molekulės panaudojamos tolimesnėse viduląstelinio kvėpavimo reakcijose. </a:t>
            </a:r>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sp>
        <p:nvSpPr>
          <p:cNvPr id="123" name="Google Shape;123;p5"/>
          <p:cNvSpPr txBox="1"/>
          <p:nvPr/>
        </p:nvSpPr>
        <p:spPr>
          <a:xfrm>
            <a:off x="4282441" y="6308209"/>
            <a:ext cx="21183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3 pav. Krebso ciklas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6" descr="Paveikslėlis, kuriame yra tekstas, siuvinėjimas, rašas&#10;&#10;Automatiškai sugeneruotas aprašymas"/>
          <p:cNvPicPr preferRelativeResize="0"/>
          <p:nvPr/>
        </p:nvPicPr>
        <p:blipFill rotWithShape="1">
          <a:blip r:embed="rId3">
            <a:alphaModFix/>
          </a:blip>
          <a:srcRect t="14727" r="33167"/>
          <a:stretch/>
        </p:blipFill>
        <p:spPr>
          <a:xfrm>
            <a:off x="3456623" y="971550"/>
            <a:ext cx="6710636" cy="5886450"/>
          </a:xfrm>
          <a:prstGeom prst="rect">
            <a:avLst/>
          </a:prstGeom>
          <a:noFill/>
          <a:ln>
            <a:noFill/>
          </a:ln>
        </p:spPr>
      </p:pic>
      <p:sp>
        <p:nvSpPr>
          <p:cNvPr id="130" name="Google Shape;1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Elektronų pernašos grandinė</a:t>
            </a:r>
            <a:endParaRPr/>
          </a:p>
        </p:txBody>
      </p:sp>
      <p:sp>
        <p:nvSpPr>
          <p:cNvPr id="131" name="Google Shape;131;p6"/>
          <p:cNvSpPr txBox="1"/>
          <p:nvPr/>
        </p:nvSpPr>
        <p:spPr>
          <a:xfrm>
            <a:off x="8738235" y="6402142"/>
            <a:ext cx="3537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4 pav. Elektronų pernašos grandinė</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7" descr="Paveikslėlis, kuriame yra tekstas, iliustracija, animacija&#10;&#10;Automatiškai sugeneruotas aprašymas"/>
          <p:cNvPicPr preferRelativeResize="0"/>
          <p:nvPr/>
        </p:nvPicPr>
        <p:blipFill rotWithShape="1">
          <a:blip r:embed="rId3">
            <a:alphaModFix/>
          </a:blip>
          <a:srcRect t="13454"/>
          <a:stretch/>
        </p:blipFill>
        <p:spPr>
          <a:xfrm>
            <a:off x="1066800" y="1327209"/>
            <a:ext cx="9140190" cy="5438413"/>
          </a:xfrm>
          <a:prstGeom prst="rect">
            <a:avLst/>
          </a:prstGeom>
          <a:noFill/>
          <a:ln>
            <a:noFill/>
          </a:ln>
        </p:spPr>
      </p:pic>
      <p:sp>
        <p:nvSpPr>
          <p:cNvPr id="138" name="Google Shape;1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Elektronų pernašos grandinė</a:t>
            </a:r>
            <a:endParaRPr/>
          </a:p>
        </p:txBody>
      </p:sp>
      <p:sp>
        <p:nvSpPr>
          <p:cNvPr id="139" name="Google Shape;139;p7"/>
          <p:cNvSpPr txBox="1"/>
          <p:nvPr/>
        </p:nvSpPr>
        <p:spPr>
          <a:xfrm>
            <a:off x="8738235" y="6402142"/>
            <a:ext cx="3537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5 pav. Elektronų pernašos grandinė</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838200" y="365125"/>
            <a:ext cx="488823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Anaerobinis kvėpavimas</a:t>
            </a:r>
            <a:endParaRPr/>
          </a:p>
        </p:txBody>
      </p:sp>
      <p:sp>
        <p:nvSpPr>
          <p:cNvPr id="146" name="Google Shape;146;p8"/>
          <p:cNvSpPr txBox="1">
            <a:spLocks noGrp="1"/>
          </p:cNvSpPr>
          <p:nvPr>
            <p:ph type="body" idx="1"/>
          </p:nvPr>
        </p:nvSpPr>
        <p:spPr>
          <a:xfrm>
            <a:off x="838200" y="1825625"/>
            <a:ext cx="4244058"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Anaerobinėmis sąlygomis kvėpavimo reakcijos vyksta tik citozolyje.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Pienarūgščio rūgimo metu susidaro pieno rūgštis.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Alkoholinio rūgimo metu susidaro CO</a:t>
            </a:r>
            <a:r>
              <a:rPr lang="lt-LT" baseline="-25000">
                <a:latin typeface="Times New Roman"/>
                <a:ea typeface="Times New Roman"/>
                <a:cs typeface="Times New Roman"/>
                <a:sym typeface="Times New Roman"/>
              </a:rPr>
              <a:t>2</a:t>
            </a:r>
            <a:r>
              <a:rPr lang="lt-LT">
                <a:latin typeface="Times New Roman"/>
                <a:ea typeface="Times New Roman"/>
                <a:cs typeface="Times New Roman"/>
                <a:sym typeface="Times New Roman"/>
              </a:rPr>
              <a:t> ir etanolis.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Skaidant piruvo rūgšties molekules panaudojamas glikolizės metu susidaręs NADH.</a:t>
            </a:r>
            <a:endParaRPr/>
          </a:p>
          <a:p>
            <a:pPr marL="228600" lvl="0" indent="-50800" algn="l"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p:txBody>
      </p:sp>
      <p:pic>
        <p:nvPicPr>
          <p:cNvPr id="147" name="Google Shape;147;p8"/>
          <p:cNvPicPr preferRelativeResize="0"/>
          <p:nvPr/>
        </p:nvPicPr>
        <p:blipFill rotWithShape="1">
          <a:blip r:embed="rId3">
            <a:alphaModFix/>
          </a:blip>
          <a:srcRect/>
          <a:stretch/>
        </p:blipFill>
        <p:spPr>
          <a:xfrm>
            <a:off x="5255542" y="365125"/>
            <a:ext cx="3227185" cy="5220992"/>
          </a:xfrm>
          <a:prstGeom prst="rect">
            <a:avLst/>
          </a:prstGeom>
          <a:noFill/>
          <a:ln>
            <a:noFill/>
          </a:ln>
        </p:spPr>
      </p:pic>
      <p:pic>
        <p:nvPicPr>
          <p:cNvPr id="148" name="Google Shape;148;p8"/>
          <p:cNvPicPr preferRelativeResize="0"/>
          <p:nvPr/>
        </p:nvPicPr>
        <p:blipFill rotWithShape="1">
          <a:blip r:embed="rId4">
            <a:alphaModFix/>
          </a:blip>
          <a:srcRect/>
          <a:stretch/>
        </p:blipFill>
        <p:spPr>
          <a:xfrm>
            <a:off x="8621593" y="365125"/>
            <a:ext cx="3044357" cy="5474341"/>
          </a:xfrm>
          <a:prstGeom prst="rect">
            <a:avLst/>
          </a:prstGeom>
          <a:noFill/>
          <a:ln>
            <a:noFill/>
          </a:ln>
        </p:spPr>
      </p:pic>
      <p:sp>
        <p:nvSpPr>
          <p:cNvPr id="149" name="Google Shape;149;p8"/>
          <p:cNvSpPr txBox="1"/>
          <p:nvPr/>
        </p:nvSpPr>
        <p:spPr>
          <a:xfrm>
            <a:off x="5866963" y="6000977"/>
            <a:ext cx="55092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a:solidFill>
                  <a:schemeClr val="dk1"/>
                </a:solidFill>
                <a:latin typeface="Times New Roman"/>
                <a:ea typeface="Times New Roman"/>
                <a:cs typeface="Times New Roman"/>
                <a:sym typeface="Times New Roman"/>
              </a:rPr>
              <a:t>6 pav. Pienarūgščio rūgimo reakcijos (kairėje) ir alkoholinio rūgimo reakcijos (dešinėje).</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1773077E-517C-4AFC-8B15-02B5DE21766E}"/>
</file>

<file path=customXml/itemProps2.xml><?xml version="1.0" encoding="utf-8"?>
<ds:datastoreItem xmlns:ds="http://schemas.openxmlformats.org/officeDocument/2006/customXml" ds:itemID="{63CCC2FC-06D4-4F62-8A5C-66EAC877EDFF}"/>
</file>

<file path=customXml/itemProps3.xml><?xml version="1.0" encoding="utf-8"?>
<ds:datastoreItem xmlns:ds="http://schemas.openxmlformats.org/officeDocument/2006/customXml" ds:itemID="{1C23AA58-C26B-4594-8043-18E4238E19E0}"/>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Plačiaekranė</PresentationFormat>
  <Paragraphs>62</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Viduląstelinis kvėpavimas</vt:lpstr>
      <vt:lpstr>„PowerPoint“ pateiktis</vt:lpstr>
      <vt:lpstr>Viduląstelinis kvėpavimas</vt:lpstr>
      <vt:lpstr>Glikolizė</vt:lpstr>
      <vt:lpstr>Mitochondrijos sandara</vt:lpstr>
      <vt:lpstr>Krebso ciklas</vt:lpstr>
      <vt:lpstr>Elektronų pernašos grandinė</vt:lpstr>
      <vt:lpstr>Elektronų pernašos grandinė</vt:lpstr>
      <vt:lpstr>Anaerobinis kvėpavimas</vt:lpstr>
      <vt:lpstr>Aerobinio ir anaerobinio kvėpavimo palyginimas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Viduląstelinis kvėpavimas</dc:title>
  <dc:creator>Simas</dc:creator>
  <cp:lastModifiedBy>Simas</cp:lastModifiedBy>
  <cp:revision>1</cp:revision>
  <dcterms:created xsi:type="dcterms:W3CDTF">2023-08-20T15:45:34Z</dcterms:created>
  <dcterms:modified xsi:type="dcterms:W3CDTF">2023-09-14T07:05:56Z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