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ejx4z4qlKZ95SHngAUIAmgE56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da Daulenskienė" initials="" lastIdx="7" clrIdx="0"/>
  <p:cmAuthor id="1" name="Violeta Kundrotiene" initials="" lastIdx="6" clrIdx="1"/>
  <p:cmAuthor id="2" name="Asta Navickait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87" autoAdjust="0"/>
  </p:normalViewPr>
  <p:slideViewPr>
    <p:cSldViewPr snapToGrid="0">
      <p:cViewPr varScale="1">
        <p:scale>
          <a:sx n="61" d="100"/>
          <a:sy n="61" d="100"/>
        </p:scale>
        <p:origin x="149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G.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Mendelis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atliko pirmuosius paveldimumo eksperimentus naudodamas žirnius, kurie pasižymėjo aiškiai išreikštais požymiais, koduojamais dviejų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alelinių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genų. Tokiu atveju vienas alelis yra dominuojantis, o kitas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recesyvusis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. Be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monohibridinio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kryžminimo eksperimentų G.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Mendelis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stebėjo ir požymių pasireiškimą atliekant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dihibridinį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kryžminimą, kuomet stebimi dviejų požymių paveldėjimo dėsningumai.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t-LT"/>
              <a:t>Vieno iš eksperimentų</a:t>
            </a:r>
            <a:r>
              <a:rPr lang="lt-LT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metu</a:t>
            </a:r>
            <a:r>
              <a:rPr lang="lt-LT"/>
              <a:t> G. Mendelis</a:t>
            </a:r>
            <a:r>
              <a:rPr lang="lt-LT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du</a:t>
            </a:r>
            <a:r>
              <a:rPr lang="lt-LT"/>
              <a:t> individus – vieną lygiomis geltonomis sėklomis, kitą raukšlėtomis žaliomis sėklomis. 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Šie individai buvo homozigotiniai pagal abu požymius RRYY ir rryy. Tokiu atveju visi palikuonys susidaro heterozigotiniai pagal abu požymius – RrYy, o jų fenotipas dominantinis pagal abu požymius – žirniai lygiomis geltonomis sėklomis.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Eksperimentą tęsiant toliau buvo paimti F</a:t>
            </a:r>
            <a:r>
              <a:rPr lang="lt-LT" baseline="-25000" dirty="0"/>
              <a:t>1</a:t>
            </a:r>
            <a:r>
              <a:rPr lang="lt-LT" dirty="0"/>
              <a:t> kartos individai ir apdulkinti savidulkos būdu. Kadangi šiuos požymius lemiantys genai yra </a:t>
            </a:r>
            <a:r>
              <a:rPr lang="lt-LT" dirty="0" err="1"/>
              <a:t>nehomologinėse</a:t>
            </a:r>
            <a:r>
              <a:rPr lang="lt-LT" dirty="0"/>
              <a:t> chromosomose pasireiškė nepriklausomo požymių paveldėjimo dėsnis, todėl buvo gauta didelė fenotipų ir tuo pačiu genotipų įvairovė.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lt-LT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kartos palikuonių fenotipų santykis 9 : 3 : 3 : 1. Kur tik 1 iš 16 individų pasižymi raukšlėtomis žaliomis sėklomis ir net 9 iš 16 pasižymi lygiomis geltonomis sėklomis. </a:t>
            </a:r>
            <a:endParaRPr dirty="0"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Nors žmogaus organizme požymių, kuriuos nulemtų tik vienas genas nėra daug, </a:t>
            </a:r>
            <a:r>
              <a:rPr lang="lt-LT" dirty="0" err="1"/>
              <a:t>dihibridinio</a:t>
            </a:r>
            <a:r>
              <a:rPr lang="lt-LT" dirty="0"/>
              <a:t> kryžminimo principą galima </a:t>
            </a:r>
            <a:r>
              <a:rPr lang="lt-LT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taip pat</a:t>
            </a:r>
            <a:r>
              <a:rPr lang="lt-LT" dirty="0"/>
              <a:t> taikyti. Vienas iš pavyzdžių gali būti visiems žinomas kraujo grupės paveldėjimas.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Žmogaus kraujo grupė dažniausiai nusakomos pagal dvi nesusijusias sistemas – ABO ir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rezus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faktorių. Kraujo grupes koduojantys genai yra skirtingose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chromosomose – ABO sistemos genas yra 9 chromosomoje, o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rezus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– 1. Todėl jų paveldėjimas yra nepriklausomas vienas nuo kito. ABO sistemoje yra trys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aleliniai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genai: I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, I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, ir i.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Rezus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faktorių koduoja du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aleliniai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genai: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Rh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ir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Rh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Pateiktame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pavyzdyje AB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rezus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teigiamos kraujo grupės asmuo gali susilaukti palikuonių su O taip pat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rezus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teigiamos kraujo grupės palikuoniu. F</a:t>
            </a:r>
            <a:r>
              <a:rPr lang="lt-LT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eilutėje pateikiami šių individų galimi palikuonių genotipai.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t-LT" dirty="0"/>
              <a:t>Sprendžiant </a:t>
            </a:r>
            <a:r>
              <a:rPr lang="lt-LT" dirty="0" err="1"/>
              <a:t>dihibridinio</a:t>
            </a:r>
            <a:r>
              <a:rPr lang="lt-LT" dirty="0"/>
              <a:t> kryžmino uždavinius svarbu atkreipti dėmesį ar nagrinėjamų požymių genai yra vienoje chromosomoje ar skirtingose. Tai yra svarbu dėl to, kad formuojantis lytinėms ląstelėms, </a:t>
            </a:r>
            <a:r>
              <a:rPr lang="lt-LT" dirty="0" err="1"/>
              <a:t>mejozė</a:t>
            </a:r>
            <a:r>
              <a:rPr lang="lt-LT" dirty="0"/>
              <a:t> metu vyksta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atsitiktinis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homologinių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chromosomų išsidėstymas. Nuo to priklauso, kokie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aleliniai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genai į kurią gametą pateks. Sakykime jei ląstelėje yra vos 6 chromosomos, kurios sudaro 3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homologinių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chromosomų poras. Tokiu atveju skirtingai pasiskirstančių chromosomų kombinacijų yra net 8. Galimų skirtingų kombinacijų skaičius priklauso nuo rūšiai būdingo chromosomų skaičiaus. Kombinacijų skaičius gali būti išreikštas skaičiumi 2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, kur n yra rūšiai būdingas chromosomų porų skaičius. Pabandykite apskaičiuoti, keliais skirtingais būdais gali išsiskirti žmogaus homologinės chromosomos.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Kuomet genai yra skirtingose chromosomose, jų paveldėjimas yra atsitiktinis ir priklauso tik nuo atsitiktinio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homologinių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chromosomų pasiskirstymo. Tokius genus vadiname nesukibusiais. </a:t>
            </a:r>
            <a:endParaRPr dirty="0"/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Kai genai yra toje pačioje chromosomose, jų paveldėjimas nėra atsitiktinis, o genai esantys vienoje chromosomoje paveldimi kartu. Tokie genai vadinami sukibusiais.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Kuomet genai yra sukibę, jų sukibimą gali pakeisti tik krosingoveris. Kuomet mejozė profazėje I, įvyksta neseserinių chromatidžių 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apsikeitimas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Jei aleliniai genai dvejose homologinėse chromosomose nėra vienodi, 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susidaro n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auj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o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 genų kombinacija. Tuomet dėl krosingoverio mejozės metu susidaro keturios genetiškai skirtingos </a:t>
            </a:r>
            <a:r>
              <a:rPr lang="lt-LT" strike="sngStrike">
                <a:latin typeface="Times New Roman"/>
                <a:ea typeface="Times New Roman"/>
                <a:cs typeface="Times New Roman"/>
                <a:sym typeface="Times New Roman"/>
              </a:rPr>
              <a:t>viengubos 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chromosomos.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biology/wp-content/uploads/sites/96/2015/02/Figure_08_01_03.jpg" TargetMode="External"/><Relationship Id="rId7" Type="http://schemas.openxmlformats.org/officeDocument/2006/relationships/hyperlink" Target="http://nnhsbiology.pbworks.com/f/1584969247/Crossing%20Over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b.bioninja.com.au/_Media/unlinked-vs-linked_med.jpeg" TargetMode="External"/><Relationship Id="rId5" Type="http://schemas.openxmlformats.org/officeDocument/2006/relationships/hyperlink" Target="https://upload.wikimedia.org/wikipedia/commons/1/1c/Independent_assortment.svg" TargetMode="External"/><Relationship Id="rId4" Type="http://schemas.openxmlformats.org/officeDocument/2006/relationships/hyperlink" Target="https://d2vlcm61l7u1fs.cloudfront.net/media%2F2cb%2F2cb55415-6a8e-4e09-bb96-64b9650260ee%2Fphp5UhDn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Dihibridinis kryžminimas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7987" y="5627483"/>
            <a:ext cx="11739716" cy="101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1800">
                <a:latin typeface="Times New Roman"/>
                <a:ea typeface="Times New Roman"/>
                <a:cs typeface="Times New Roman"/>
                <a:sym typeface="Times New Roman"/>
              </a:rPr>
              <a:t>Bendrosios biologijos programos mokymosi turinys: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1800">
                <a:latin typeface="Times New Roman"/>
                <a:ea typeface="Times New Roman"/>
                <a:cs typeface="Times New Roman"/>
                <a:sym typeface="Times New Roman"/>
              </a:rPr>
              <a:t>29.3.3. Aiškinantis dihibridinį kryžminimąsi, lyginamas sukibusių ir nesukibusių genų paveldėjimas.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2" descr="Paveikslėlis, kuriame yra Šriftas, simbolis, Grafika, logotipas&#10;&#10;Automatiškai sugeneruotas aprašymas">
            <a:extLst>
              <a:ext uri="{FF2B5EF4-FFF2-40B4-BE49-F238E27FC236}">
                <a16:creationId xmlns:a16="http://schemas.microsoft.com/office/drawing/2014/main" id="{F2282033-F5C0-AA05-D705-9B6B92C3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64" y="423687"/>
            <a:ext cx="2545663" cy="1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veikslėlis 1" descr="Paveikslėlis, kuriame yra Šriftas, Grafika, logotipas, dizainas&#10;&#10;Automatiškai sugeneruotas aprašymas">
            <a:extLst>
              <a:ext uri="{FF2B5EF4-FFF2-40B4-BE49-F238E27FC236}">
                <a16:creationId xmlns:a16="http://schemas.microsoft.com/office/drawing/2014/main" id="{20A635F8-3BF8-EBA7-80FC-FF90CF0A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574" y="283267"/>
            <a:ext cx="1779968" cy="16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Krosingoveris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Genų sukibimą gali pakeisti tik krosingoveris.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Dėl krosingoverio mejozės metu susidaro keturios genetiškai </a:t>
            </a:r>
            <a:r>
              <a:rPr lang="lt-LT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skirtingos viengubos chromosomos. </a:t>
            </a:r>
            <a:endParaRPr/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36254"/>
          <a:stretch/>
        </p:blipFill>
        <p:spPr>
          <a:xfrm>
            <a:off x="1486771" y="4264987"/>
            <a:ext cx="9218456" cy="142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/>
          <p:nvPr/>
        </p:nvSpPr>
        <p:spPr>
          <a:xfrm>
            <a:off x="2725091" y="5685183"/>
            <a:ext cx="67418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pav. Krosingoverio procesas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838200" y="1122209"/>
            <a:ext cx="10515600" cy="53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Naudotos iliustracijos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1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https://opentextbc.ca/biology/wp-content/uploads/sites/96/2015/02/Figure_08_01_03.jpg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2 ir 3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https://d2vlcm61l7u1fs.cloudfront.net/media%2F2cb%2F2cb55415-6a8e-4e09-bb96-64b9650260ee%2Fphp5UhDnL.png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4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https://upload.wikimedia.org/wikipedia/commons/1/1c/Independent_assortment.svg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5 ir 6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https://ib.bioninja.com.au/_Media/unlinked-vs-linked_med.jpeg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7 pav. </a:t>
            </a:r>
            <a:r>
              <a:rPr lang="lt-LT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http://nnhsbiology.pbworks.com/f/1584969247/Crossing%20Over.png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veikslėlis, kuriame yra Šriftas, simbolis, Grafika, logotipas&#10;&#10;Automatiškai sugeneruotas aprašymas">
            <a:extLst>
              <a:ext uri="{FF2B5EF4-FFF2-40B4-BE49-F238E27FC236}">
                <a16:creationId xmlns:a16="http://schemas.microsoft.com/office/drawing/2014/main" id="{CCEAB006-350F-5A0D-5D5B-22569D8B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89" y="767816"/>
            <a:ext cx="3220511" cy="16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1" descr="Paveikslėlis, kuriame yra Šriftas, Grafika, logotipas, dizainas&#10;&#10;Automatiškai sugeneruotas aprašymas">
            <a:extLst>
              <a:ext uri="{FF2B5EF4-FFF2-40B4-BE49-F238E27FC236}">
                <a16:creationId xmlns:a16="http://schemas.microsoft.com/office/drawing/2014/main" id="{CDB99767-1249-4B05-C23B-61E8DA7D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63" y="423687"/>
            <a:ext cx="2497723" cy="22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84313-69FE-05E7-A657-CC52E6B53746}"/>
              </a:ext>
            </a:extLst>
          </p:cNvPr>
          <p:cNvSpPr txBox="1"/>
          <p:nvPr/>
        </p:nvSpPr>
        <p:spPr>
          <a:xfrm>
            <a:off x="997809" y="3264214"/>
            <a:ext cx="9920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Medžiaga parengta bendradarbiaujant Lietuvos biologijos mokytojų asociacijai ir Lietuvos Respublikos švietimo, mokslo ir sporto ministerijai.</a:t>
            </a:r>
          </a:p>
          <a:p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Medžiagą parengė: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Biologijos mokytojas ekspertas Simas Ignatavičius</a:t>
            </a:r>
          </a:p>
          <a:p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Medžiagą recenzavo: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Biologijos mokytojos ekspertės: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Alyda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Daulenskienė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Violeta Kundrotienė, dr. Asta Navickaitė</a:t>
            </a:r>
          </a:p>
          <a:p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m. rugsėjo mėn.</a:t>
            </a:r>
          </a:p>
        </p:txBody>
      </p:sp>
    </p:spTree>
    <p:extLst>
      <p:ext uri="{BB962C8B-B14F-4D97-AF65-F5344CB8AC3E}">
        <p14:creationId xmlns:p14="http://schemas.microsoft.com/office/powerpoint/2010/main" val="60309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Dihibridinis kryžminimas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8997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G. Mendelis atliko pirmuosius paveldimumo eksperimentus naudodamas žirnius, kurie pasižymėjo aiškiai išreikštais požymiais, koduojamais dviejų alelinių genų.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Be monohibridinio kryžminimo eksperimentų G. Mendelis stebėjo ir požymių pasireiškimą atliekant </a:t>
            </a:r>
            <a:r>
              <a:rPr lang="lt-LT" b="1">
                <a:latin typeface="Times New Roman"/>
                <a:ea typeface="Times New Roman"/>
                <a:cs typeface="Times New Roman"/>
                <a:sym typeface="Times New Roman"/>
              </a:rPr>
              <a:t>dihibridinį kryžminimą. </a:t>
            </a:r>
            <a:endParaRPr b="1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431" y="124218"/>
            <a:ext cx="3953289" cy="61487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6322142" y="6407918"/>
            <a:ext cx="58698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pav. Dalis žirnių požymių, kuriuos tyrė G. </a:t>
            </a:r>
            <a:r>
              <a:rPr lang="lt-LT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Mendelis</a:t>
            </a:r>
            <a:r>
              <a:rPr lang="lt-LT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83549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Dihibridinio kryžminimo pavyzdys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35612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Kryžminant du individus, kurie yra homozigotiniai pagal abu požymius RRYY ir rryy, visi palikuonys susidaro heterozigotiniai pagal abu požymius – RrYy.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Visų palikuonių fenotipas yra dominantinis pagal abu požymius.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342" y="2469781"/>
            <a:ext cx="2983246" cy="216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0047" y="2060106"/>
            <a:ext cx="2513998" cy="23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7679234" y="4703087"/>
            <a:ext cx="47784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pav. Žirnių dihibridinis kryžminimas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754B8E7C-793A-18A2-41A5-6D5B14DD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61435"/>
            <a:ext cx="6324600" cy="3609975"/>
          </a:xfrm>
          <a:prstGeom prst="rect">
            <a:avLst/>
          </a:prstGeom>
        </p:spPr>
      </p:pic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8659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Dihibridinio kryžminimo pavyzdys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Gautus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heterozigotinius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individus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kryžminant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tarpusavyje, palikuonys gali turėti visus įmanomus genotipus.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lt-LT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kartos palikuonių fenotipų santykis 9 : 3 : 3 : 1.</a:t>
            </a:r>
            <a:endParaRPr dirty="0"/>
          </a:p>
        </p:txBody>
      </p:sp>
      <p:sp>
        <p:nvSpPr>
          <p:cNvPr id="117" name="Google Shape;117;p4"/>
          <p:cNvSpPr txBox="1"/>
          <p:nvPr/>
        </p:nvSpPr>
        <p:spPr>
          <a:xfrm>
            <a:off x="7218865" y="5274076"/>
            <a:ext cx="47784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pav. Žirnių </a:t>
            </a:r>
            <a:r>
              <a:rPr lang="lt-LT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dihibridinis</a:t>
            </a:r>
            <a:r>
              <a:rPr lang="lt-LT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kryžminimas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3410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Dihibridinio kryžminimo pavyzdys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18147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Žmogaus kraujo grupė dažniausiai nusakomos pagal dvi viena nuo kitos nepriklausomas sistemas – AB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O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ir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rezus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faktorių.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Kraujo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grupes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koduojantys genai yra skirtingose chromosomose.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O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sistemoje yra trys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aleliniai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genai: I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I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B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, ir i.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Rezus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faktorių koduoja du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aleliniai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genai: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Rh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ir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Rh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126" y="4481051"/>
            <a:ext cx="7591167" cy="218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652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Atsitiktinis homologinių chromosomų išsidėstymas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604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Homologinių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chromosomų poros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metafazės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metu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išsidėsto atsitiktinai.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Jei ląstelėje būtų 3 chromosomų poros (n=3), galimos 8 skirtingos kombinacijos.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Galimų skirtingų kombinacijų skaičius priklauso nuo rūšiai būdingo chromosomų skaičiaus. Kombinacijų skaičius gali būti išreikštas skaičiumi 2</a:t>
            </a:r>
            <a:r>
              <a:rPr lang="lt-LT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, kur n yra rūšiai būdingas chromosomų porų skaičius. </a:t>
            </a:r>
            <a:endParaRPr dirty="0"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l="41894"/>
          <a:stretch/>
        </p:blipFill>
        <p:spPr>
          <a:xfrm>
            <a:off x="7956484" y="126168"/>
            <a:ext cx="3910433" cy="292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7236234" y="5957957"/>
            <a:ext cx="39104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pav. Atsitiktinis homologinių chromosomų išsidėstymas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t="4347" r="58165"/>
          <a:stretch/>
        </p:blipFill>
        <p:spPr>
          <a:xfrm>
            <a:off x="8003458" y="3047999"/>
            <a:ext cx="3025569" cy="300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Nesukibę genai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646600" y="1367300"/>
            <a:ext cx="107073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Tais atvejais, kai genai yra skirtingose chromosomose, jų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paveldėjimas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yra atsitiktinis ir priklauso tik nuo atsitiktinio </a:t>
            </a:r>
            <a:r>
              <a:rPr lang="lt-LT" dirty="0" err="1">
                <a:latin typeface="Times New Roman"/>
                <a:ea typeface="Times New Roman"/>
                <a:cs typeface="Times New Roman"/>
                <a:sym typeface="Times New Roman"/>
              </a:rPr>
              <a:t>homologinių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chromosomų pasiskirstymo.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Tokie genai vadinami </a:t>
            </a:r>
            <a:r>
              <a:rPr lang="lt-LT" b="1" dirty="0">
                <a:latin typeface="Times New Roman"/>
                <a:ea typeface="Times New Roman"/>
                <a:cs typeface="Times New Roman"/>
                <a:sym typeface="Times New Roman"/>
              </a:rPr>
              <a:t>nesukibusiais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898" y="3212153"/>
            <a:ext cx="8828203" cy="31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2725092" y="6380744"/>
            <a:ext cx="67418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pav. Atsitiktinis homologinių chromosomų pasiskirstymas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lt-LT">
                <a:latin typeface="Times New Roman"/>
                <a:ea typeface="Times New Roman"/>
                <a:cs typeface="Times New Roman"/>
                <a:sym typeface="Times New Roman"/>
              </a:rPr>
              <a:t>Sukibę genai</a:t>
            </a: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Kai genai yra toje pačioje chromosomose, jų 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paveldėjimas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 nėra atsitiktinis, o genai esantys vienoje chromosomoje paveldimi kartu.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Tokie genai vadinami </a:t>
            </a:r>
            <a:r>
              <a:rPr lang="lt-LT" b="1" dirty="0">
                <a:latin typeface="Times New Roman"/>
                <a:ea typeface="Times New Roman"/>
                <a:cs typeface="Times New Roman"/>
                <a:sym typeface="Times New Roman"/>
              </a:rPr>
              <a:t>sukibusiais</a:t>
            </a:r>
            <a:r>
              <a:rPr lang="lt-LT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529" y="3460937"/>
            <a:ext cx="9224940" cy="2850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2725092" y="6380744"/>
            <a:ext cx="67418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pav. Atsitiktinis homologinių chromosomų pasiskirstymas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820BC198-5DD5-4591-A188-C7E7C3457A9F}"/>
</file>

<file path=customXml/itemProps2.xml><?xml version="1.0" encoding="utf-8"?>
<ds:datastoreItem xmlns:ds="http://schemas.openxmlformats.org/officeDocument/2006/customXml" ds:itemID="{30FD7616-C9E3-4F2C-A3DD-76B7F041C722}"/>
</file>

<file path=customXml/itemProps3.xml><?xml version="1.0" encoding="utf-8"?>
<ds:datastoreItem xmlns:ds="http://schemas.openxmlformats.org/officeDocument/2006/customXml" ds:itemID="{061F1F9C-FC5C-47D8-8C1B-C46CA8D797E0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1050</Words>
  <Application>Microsoft Office PowerPoint</Application>
  <PresentationFormat>Plačiaekranė</PresentationFormat>
  <Paragraphs>69</Paragraphs>
  <Slides>11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„Office“ tema</vt:lpstr>
      <vt:lpstr>Dihibridinis kryžminimas</vt:lpstr>
      <vt:lpstr>„PowerPoint“ pateiktis</vt:lpstr>
      <vt:lpstr>Dihibridinis kryžminimas</vt:lpstr>
      <vt:lpstr>Dihibridinio kryžminimo pavyzdys</vt:lpstr>
      <vt:lpstr>Dihibridinio kryžminimo pavyzdys</vt:lpstr>
      <vt:lpstr>Dihibridinio kryžminimo pavyzdys</vt:lpstr>
      <vt:lpstr>Atsitiktinis homologinių chromosomų išsidėstymas</vt:lpstr>
      <vt:lpstr>Nesukibę genai</vt:lpstr>
      <vt:lpstr>Sukibę genai</vt:lpstr>
      <vt:lpstr>Krosingoveris</vt:lpstr>
      <vt:lpstr>Naudotos iliustracijos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Dihibridinis kryžminimas</dc:title>
  <dc:creator>Simas</dc:creator>
  <cp:lastModifiedBy>Simas</cp:lastModifiedBy>
  <cp:revision>2</cp:revision>
  <dcterms:created xsi:type="dcterms:W3CDTF">2023-08-20T15:45:34Z</dcterms:created>
  <dcterms:modified xsi:type="dcterms:W3CDTF">2023-09-28T06:12:30Z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