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sldIdLst>
    <p:sldId id="280" r:id="rId2"/>
    <p:sldId id="279" r:id="rId3"/>
    <p:sldId id="260" r:id="rId4"/>
    <p:sldId id="284" r:id="rId5"/>
    <p:sldId id="268" r:id="rId6"/>
    <p:sldId id="281" r:id="rId7"/>
    <p:sldId id="286" r:id="rId8"/>
    <p:sldId id="263" r:id="rId9"/>
    <p:sldId id="288" r:id="rId10"/>
    <p:sldId id="282" r:id="rId11"/>
    <p:sldId id="289" r:id="rId12"/>
    <p:sldId id="292" r:id="rId13"/>
    <p:sldId id="295" r:id="rId14"/>
    <p:sldId id="325" r:id="rId15"/>
    <p:sldId id="304" r:id="rId16"/>
    <p:sldId id="326" r:id="rId17"/>
    <p:sldId id="311" r:id="rId18"/>
    <p:sldId id="306" r:id="rId19"/>
    <p:sldId id="314" r:id="rId20"/>
    <p:sldId id="283" r:id="rId21"/>
    <p:sldId id="261" r:id="rId22"/>
    <p:sldId id="258" r:id="rId23"/>
    <p:sldId id="259" r:id="rId24"/>
    <p:sldId id="262" r:id="rId25"/>
    <p:sldId id="271" r:id="rId26"/>
    <p:sldId id="270" r:id="rId27"/>
    <p:sldId id="264" r:id="rId28"/>
    <p:sldId id="291" r:id="rId29"/>
    <p:sldId id="313" r:id="rId30"/>
    <p:sldId id="312" r:id="rId31"/>
    <p:sldId id="316" r:id="rId32"/>
    <p:sldId id="317" r:id="rId33"/>
    <p:sldId id="318" r:id="rId34"/>
    <p:sldId id="319" r:id="rId35"/>
    <p:sldId id="320" r:id="rId36"/>
    <p:sldId id="321" r:id="rId37"/>
    <p:sldId id="32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116" autoAdjust="0"/>
    <p:restoredTop sz="94660"/>
  </p:normalViewPr>
  <p:slideViewPr>
    <p:cSldViewPr snapToGrid="0">
      <p:cViewPr varScale="1">
        <p:scale>
          <a:sx n="82" d="100"/>
          <a:sy n="82" d="100"/>
        </p:scale>
        <p:origin x="86" y="360"/>
      </p:cViewPr>
      <p:guideLst/>
    </p:cSldViewPr>
  </p:slideViewPr>
  <p:notesTextViewPr>
    <p:cViewPr>
      <p:scale>
        <a:sx n="1" d="1"/>
        <a:sy n="1" d="1"/>
      </p:scale>
      <p:origin x="0" y="0"/>
    </p:cViewPr>
  </p:notesTextViewPr>
  <p:sorterViewPr>
    <p:cViewPr>
      <p:scale>
        <a:sx n="100" d="100"/>
        <a:sy n="100" d="100"/>
      </p:scale>
      <p:origin x="0" y="-13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F60756-0721-44F6-B54A-46312E9EB4C9}" type="datetimeFigureOut">
              <a:rPr lang="en-US" smtClean="0"/>
              <a:t>10/1/2023</a:t>
            </a:fld>
            <a:endParaRPr lang="en-US"/>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FAABDE-F72C-4116-9CFF-546169D846F8}" type="slidenum">
              <a:rPr lang="en-US" smtClean="0"/>
              <a:t>‹#›</a:t>
            </a:fld>
            <a:endParaRPr lang="en-US"/>
          </a:p>
        </p:txBody>
      </p:sp>
    </p:spTree>
    <p:extLst>
      <p:ext uri="{BB962C8B-B14F-4D97-AF65-F5344CB8AC3E}">
        <p14:creationId xmlns:p14="http://schemas.microsoft.com/office/powerpoint/2010/main" val="2369143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a:t>Kadangi pavyzdyje B raidė yra trečia lietuviškoje abėcėlėje, tai postūmis šifruojant yra</a:t>
            </a:r>
            <a:r>
              <a:rPr lang="lt-LT" baseline="0"/>
              <a:t> 2. </a:t>
            </a:r>
            <a:r>
              <a:rPr lang="lt-LT" b="1" baseline="0"/>
              <a:t>Pastaba.</a:t>
            </a:r>
            <a:r>
              <a:rPr lang="lt-LT" baseline="0"/>
              <a:t> Kai bus kalbama apie šifravimo - iššifravimo raktus tai skaičių 3 galima laikyti pateikto šifravimo iššifravimo </a:t>
            </a:r>
            <a:r>
              <a:rPr lang="lt-LT" b="1" baseline="0"/>
              <a:t>raktu.</a:t>
            </a:r>
            <a:endParaRPr lang="lt-LT" b="1"/>
          </a:p>
        </p:txBody>
      </p:sp>
      <p:sp>
        <p:nvSpPr>
          <p:cNvPr id="4" name="Skaidrės numerio vietos rezervavimo ženklas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B4C8-A4F7-4801-8DE4-7D25AE3B1C15}" type="slidenum">
              <a:rPr kumimoji="0" lang="lt-L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lt-L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9660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B4C8-A4F7-4801-8DE4-7D25AE3B1C15}" type="slidenum">
              <a:rPr kumimoji="0" lang="lt-L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lt-L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2094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09B4C8-A4F7-4801-8DE4-7D25AE3B1C15}" type="slidenum">
              <a:rPr kumimoji="0" lang="lt-L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lt-L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6225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sp>
        <p:nvSpPr>
          <p:cNvPr id="16" name="Rounded Rectangle 15"/>
          <p:cNvSpPr/>
          <p:nvPr/>
        </p:nvSpPr>
        <p:spPr>
          <a:xfrm>
            <a:off x="304800" y="242711"/>
            <a:ext cx="11594592" cy="6020929"/>
          </a:xfrm>
          <a:prstGeom prst="roundRect">
            <a:avLst>
              <a:gd name="adj" fmla="val 1272"/>
            </a:avLst>
          </a:prstGeom>
          <a:solidFill>
            <a:srgbClr val="219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2400">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2400">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2400">
                <a:solidFill>
                  <a:prstClr val="black"/>
                </a:solidFill>
              </a:endParaRPr>
            </a:p>
          </p:txBody>
        </p:sp>
      </p:grpSp>
      <p:sp>
        <p:nvSpPr>
          <p:cNvPr id="2" name="Title 1"/>
          <p:cNvSpPr>
            <a:spLocks noGrp="1"/>
          </p:cNvSpPr>
          <p:nvPr>
            <p:ph type="ctrTitle"/>
          </p:nvPr>
        </p:nvSpPr>
        <p:spPr>
          <a:xfrm>
            <a:off x="914400" y="1600202"/>
            <a:ext cx="10363200" cy="1780108"/>
          </a:xfrm>
        </p:spPr>
        <p:txBody>
          <a:bodyPr anchor="b">
            <a:normAutofit/>
          </a:bodyPr>
          <a:lstStyle>
            <a:lvl1pPr>
              <a:defRPr sz="5867">
                <a:solidFill>
                  <a:srgbClr val="FFFFFF"/>
                </a:solidFill>
              </a:defRPr>
            </a:lvl1pPr>
          </a:lstStyle>
          <a:p>
            <a:r>
              <a:rPr lang="lt-LT" dirty="0"/>
              <a:t>Spustelėję </a:t>
            </a:r>
            <a:r>
              <a:rPr lang="lt-LT" dirty="0" err="1"/>
              <a:t>redag</a:t>
            </a:r>
            <a:r>
              <a:rPr lang="lt-LT" dirty="0"/>
              <a:t>. ruoš. pavad. stilių</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667">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lt-LT"/>
              <a:t>Spustelėję redag. ruoš. paantrš. stilių</a:t>
            </a:r>
            <a:endParaRPr lang="en-US" dirty="0"/>
          </a:p>
        </p:txBody>
      </p:sp>
      <p:sp>
        <p:nvSpPr>
          <p:cNvPr id="4" name="Date Placeholder 3"/>
          <p:cNvSpPr>
            <a:spLocks noGrp="1"/>
          </p:cNvSpPr>
          <p:nvPr>
            <p:ph type="dt" sz="half" idx="10"/>
          </p:nvPr>
        </p:nvSpPr>
        <p:spPr/>
        <p:txBody>
          <a:bodyPr/>
          <a:lstStyle/>
          <a:p>
            <a:fld id="{7DE34E3E-FE9B-48DA-A36E-B84074D07358}" type="datetimeFigureOut">
              <a:rPr lang="lt-LT" smtClean="0">
                <a:solidFill>
                  <a:srgbClr val="073E87"/>
                </a:solidFill>
              </a:rPr>
              <a:pPr/>
              <a:t>2023-10-01</a:t>
            </a:fld>
            <a:endParaRPr lang="lt-LT">
              <a:solidFill>
                <a:srgbClr val="073E87"/>
              </a:solidFill>
            </a:endParaRPr>
          </a:p>
        </p:txBody>
      </p:sp>
      <p:sp>
        <p:nvSpPr>
          <p:cNvPr id="5" name="Footer Placeholder 4"/>
          <p:cNvSpPr>
            <a:spLocks noGrp="1"/>
          </p:cNvSpPr>
          <p:nvPr>
            <p:ph type="ftr" sz="quarter" idx="11"/>
          </p:nvPr>
        </p:nvSpPr>
        <p:spPr/>
        <p:txBody>
          <a:bodyPr/>
          <a:lstStyle/>
          <a:p>
            <a:endParaRPr lang="lt-LT">
              <a:solidFill>
                <a:srgbClr val="073E87"/>
              </a:solidFill>
            </a:endParaRPr>
          </a:p>
        </p:txBody>
      </p:sp>
      <p:sp>
        <p:nvSpPr>
          <p:cNvPr id="6" name="Slide Number Placeholder 5"/>
          <p:cNvSpPr>
            <a:spLocks noGrp="1"/>
          </p:cNvSpPr>
          <p:nvPr>
            <p:ph type="sldNum" sz="quarter" idx="12"/>
          </p:nvPr>
        </p:nvSpPr>
        <p:spPr/>
        <p:txBody>
          <a:bodyPr/>
          <a:lstStyle/>
          <a:p>
            <a:fld id="{B9A80618-428C-4C0C-BF00-FA87539524B4}" type="slidenum">
              <a:rPr lang="lt-LT" smtClean="0">
                <a:solidFill>
                  <a:srgbClr val="073E87"/>
                </a:solidFill>
              </a:rPr>
              <a:pPr/>
              <a:t>‹#›</a:t>
            </a:fld>
            <a:endParaRPr lang="lt-LT">
              <a:solidFill>
                <a:srgbClr val="073E87"/>
              </a:solidFill>
            </a:endParaRPr>
          </a:p>
        </p:txBody>
      </p:sp>
    </p:spTree>
    <p:extLst>
      <p:ext uri="{BB962C8B-B14F-4D97-AF65-F5344CB8AC3E}">
        <p14:creationId xmlns:p14="http://schemas.microsoft.com/office/powerpoint/2010/main" val="694127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aveikslėlis ir antraštė">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2400">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2400">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2400">
                <a:solidFill>
                  <a:prstClr val="black"/>
                </a:solidFill>
              </a:endParaRPr>
            </a:p>
          </p:txBody>
        </p:sp>
      </p:grpSp>
      <p:sp>
        <p:nvSpPr>
          <p:cNvPr id="2" name="Title 1"/>
          <p:cNvSpPr>
            <a:spLocks noGrp="1"/>
          </p:cNvSpPr>
          <p:nvPr>
            <p:ph type="title"/>
          </p:nvPr>
        </p:nvSpPr>
        <p:spPr>
          <a:xfrm>
            <a:off x="6498878" y="338669"/>
            <a:ext cx="5083527" cy="2429935"/>
          </a:xfrm>
        </p:spPr>
        <p:txBody>
          <a:bodyPr anchor="b">
            <a:normAutofit/>
          </a:bodyPr>
          <a:lstStyle>
            <a:lvl1pPr algn="l">
              <a:defRPr sz="3733" b="0">
                <a:solidFill>
                  <a:srgbClr val="FFFFFF"/>
                </a:solidFill>
              </a:defRPr>
            </a:lvl1pPr>
          </a:lstStyle>
          <a:p>
            <a:r>
              <a:rPr lang="lt-LT"/>
              <a:t>Spustelėję redag. ruoš. pavad. stilių</a:t>
            </a:r>
            <a:endParaRPr lang="en-US" dirty="0"/>
          </a:p>
        </p:txBody>
      </p:sp>
      <p:sp>
        <p:nvSpPr>
          <p:cNvPr id="4" name="Text Placeholder 3"/>
          <p:cNvSpPr>
            <a:spLocks noGrp="1"/>
          </p:cNvSpPr>
          <p:nvPr>
            <p:ph type="body" sz="half" idx="2"/>
          </p:nvPr>
        </p:nvSpPr>
        <p:spPr>
          <a:xfrm>
            <a:off x="6491116" y="2785533"/>
            <a:ext cx="5091289" cy="2421467"/>
          </a:xfrm>
        </p:spPr>
        <p:txBody>
          <a:bodyPr>
            <a:normAutofit/>
          </a:bodyPr>
          <a:lstStyle>
            <a:lvl1pPr marL="0" indent="0">
              <a:buNone/>
              <a:defRPr sz="2400">
                <a:solidFill>
                  <a:srgbClr val="FFFFFF"/>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lt-LT"/>
              <a:t>Spustelėję redag. ruoš. teksto stilių</a:t>
            </a:r>
          </a:p>
        </p:txBody>
      </p:sp>
      <p:sp>
        <p:nvSpPr>
          <p:cNvPr id="5" name="Date Placeholder 4"/>
          <p:cNvSpPr>
            <a:spLocks noGrp="1"/>
          </p:cNvSpPr>
          <p:nvPr>
            <p:ph type="dt" sz="half" idx="10"/>
          </p:nvPr>
        </p:nvSpPr>
        <p:spPr/>
        <p:txBody>
          <a:bodyPr/>
          <a:lstStyle/>
          <a:p>
            <a:fld id="{7DE34E3E-FE9B-48DA-A36E-B84074D07358}" type="datetimeFigureOut">
              <a:rPr lang="lt-LT" smtClean="0">
                <a:solidFill>
                  <a:srgbClr val="073E87"/>
                </a:solidFill>
              </a:rPr>
              <a:pPr/>
              <a:t>2023-10-01</a:t>
            </a:fld>
            <a:endParaRPr lang="lt-LT">
              <a:solidFill>
                <a:srgbClr val="073E87"/>
              </a:solidFill>
            </a:endParaRPr>
          </a:p>
        </p:txBody>
      </p:sp>
      <p:sp>
        <p:nvSpPr>
          <p:cNvPr id="6" name="Footer Placeholder 5"/>
          <p:cNvSpPr>
            <a:spLocks noGrp="1"/>
          </p:cNvSpPr>
          <p:nvPr>
            <p:ph type="ftr" sz="quarter" idx="11"/>
          </p:nvPr>
        </p:nvSpPr>
        <p:spPr/>
        <p:txBody>
          <a:bodyPr/>
          <a:lstStyle/>
          <a:p>
            <a:endParaRPr lang="lt-LT">
              <a:solidFill>
                <a:srgbClr val="073E87"/>
              </a:solidFill>
            </a:endParaRPr>
          </a:p>
        </p:txBody>
      </p:sp>
      <p:sp>
        <p:nvSpPr>
          <p:cNvPr id="7" name="Slide Number Placeholder 6"/>
          <p:cNvSpPr>
            <a:spLocks noGrp="1"/>
          </p:cNvSpPr>
          <p:nvPr>
            <p:ph type="sldNum" sz="quarter" idx="12"/>
          </p:nvPr>
        </p:nvSpPr>
        <p:spPr/>
        <p:txBody>
          <a:bodyPr/>
          <a:lstStyle/>
          <a:p>
            <a:fld id="{B9A80618-428C-4C0C-BF00-FA87539524B4}" type="slidenum">
              <a:rPr lang="lt-LT" smtClean="0">
                <a:solidFill>
                  <a:srgbClr val="073E87"/>
                </a:solidFill>
              </a:rPr>
              <a:pPr/>
              <a:t>‹#›</a:t>
            </a:fld>
            <a:endParaRPr lang="lt-LT">
              <a:solidFill>
                <a:srgbClr val="073E87"/>
              </a:solidFill>
            </a:endParaRPr>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4267">
                <a:solidFill>
                  <a:schemeClr val="bg1"/>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lt-LT"/>
              <a:t>Spustelėkite piktogr. norėdami įtraukti pav.</a:t>
            </a:r>
            <a:endParaRPr lang="en-US" dirty="0"/>
          </a:p>
        </p:txBody>
      </p:sp>
    </p:spTree>
    <p:extLst>
      <p:ext uri="{BB962C8B-B14F-4D97-AF65-F5344CB8AC3E}">
        <p14:creationId xmlns:p14="http://schemas.microsoft.com/office/powerpoint/2010/main" val="1679990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e Placeholder 3"/>
          <p:cNvSpPr>
            <a:spLocks noGrp="1"/>
          </p:cNvSpPr>
          <p:nvPr>
            <p:ph type="dt" sz="half" idx="10"/>
          </p:nvPr>
        </p:nvSpPr>
        <p:spPr/>
        <p:txBody>
          <a:bodyPr/>
          <a:lstStyle/>
          <a:p>
            <a:fld id="{7DE34E3E-FE9B-48DA-A36E-B84074D07358}" type="datetimeFigureOut">
              <a:rPr lang="lt-LT" smtClean="0">
                <a:solidFill>
                  <a:srgbClr val="073E87"/>
                </a:solidFill>
              </a:rPr>
              <a:pPr/>
              <a:t>2023-10-01</a:t>
            </a:fld>
            <a:endParaRPr lang="lt-LT">
              <a:solidFill>
                <a:srgbClr val="073E87"/>
              </a:solidFill>
            </a:endParaRPr>
          </a:p>
        </p:txBody>
      </p:sp>
      <p:sp>
        <p:nvSpPr>
          <p:cNvPr id="5" name="Footer Placeholder 4"/>
          <p:cNvSpPr>
            <a:spLocks noGrp="1"/>
          </p:cNvSpPr>
          <p:nvPr>
            <p:ph type="ftr" sz="quarter" idx="11"/>
          </p:nvPr>
        </p:nvSpPr>
        <p:spPr/>
        <p:txBody>
          <a:bodyPr/>
          <a:lstStyle/>
          <a:p>
            <a:endParaRPr lang="lt-LT">
              <a:solidFill>
                <a:srgbClr val="073E87"/>
              </a:solidFill>
            </a:endParaRPr>
          </a:p>
        </p:txBody>
      </p:sp>
      <p:sp>
        <p:nvSpPr>
          <p:cNvPr id="6" name="Slide Number Placeholder 5"/>
          <p:cNvSpPr>
            <a:spLocks noGrp="1"/>
          </p:cNvSpPr>
          <p:nvPr>
            <p:ph type="sldNum" sz="quarter" idx="12"/>
          </p:nvPr>
        </p:nvSpPr>
        <p:spPr/>
        <p:txBody>
          <a:bodyPr/>
          <a:lstStyle/>
          <a:p>
            <a:fld id="{B9A80618-428C-4C0C-BF00-FA87539524B4}" type="slidenum">
              <a:rPr lang="lt-LT" smtClean="0">
                <a:solidFill>
                  <a:srgbClr val="073E87"/>
                </a:solidFill>
              </a:rPr>
              <a:pPr/>
              <a:t>‹#›</a:t>
            </a:fld>
            <a:endParaRPr lang="lt-LT">
              <a:solidFill>
                <a:srgbClr val="073E87"/>
              </a:solidFill>
            </a:endParaRPr>
          </a:p>
        </p:txBody>
      </p:sp>
    </p:spTree>
    <p:extLst>
      <p:ext uri="{BB962C8B-B14F-4D97-AF65-F5344CB8AC3E}">
        <p14:creationId xmlns:p14="http://schemas.microsoft.com/office/powerpoint/2010/main" val="4276069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kalus pavadinimas ir tekstas">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4" name="Date Placeholder 3"/>
          <p:cNvSpPr>
            <a:spLocks noGrp="1"/>
          </p:cNvSpPr>
          <p:nvPr>
            <p:ph type="dt" sz="half" idx="10"/>
          </p:nvPr>
        </p:nvSpPr>
        <p:spPr/>
        <p:txBody>
          <a:bodyPr/>
          <a:lstStyle/>
          <a:p>
            <a:fld id="{7DE34E3E-FE9B-48DA-A36E-B84074D07358}" type="datetimeFigureOut">
              <a:rPr lang="lt-LT" smtClean="0">
                <a:solidFill>
                  <a:srgbClr val="073E87"/>
                </a:solidFill>
              </a:rPr>
              <a:pPr/>
              <a:t>2023-10-01</a:t>
            </a:fld>
            <a:endParaRPr lang="lt-LT">
              <a:solidFill>
                <a:srgbClr val="073E87"/>
              </a:solidFill>
            </a:endParaRPr>
          </a:p>
        </p:txBody>
      </p:sp>
      <p:sp>
        <p:nvSpPr>
          <p:cNvPr id="5" name="Footer Placeholder 4"/>
          <p:cNvSpPr>
            <a:spLocks noGrp="1"/>
          </p:cNvSpPr>
          <p:nvPr>
            <p:ph type="ftr" sz="quarter" idx="11"/>
          </p:nvPr>
        </p:nvSpPr>
        <p:spPr/>
        <p:txBody>
          <a:bodyPr/>
          <a:lstStyle/>
          <a:p>
            <a:endParaRPr lang="lt-LT">
              <a:solidFill>
                <a:srgbClr val="073E87"/>
              </a:solidFill>
            </a:endParaRPr>
          </a:p>
        </p:txBody>
      </p:sp>
      <p:sp>
        <p:nvSpPr>
          <p:cNvPr id="6" name="Slide Number Placeholder 5"/>
          <p:cNvSpPr>
            <a:spLocks noGrp="1"/>
          </p:cNvSpPr>
          <p:nvPr>
            <p:ph type="sldNum" sz="quarter" idx="12"/>
          </p:nvPr>
        </p:nvSpPr>
        <p:spPr/>
        <p:txBody>
          <a:bodyPr/>
          <a:lstStyle/>
          <a:p>
            <a:fld id="{B9A80618-428C-4C0C-BF00-FA87539524B4}" type="slidenum">
              <a:rPr lang="lt-LT" smtClean="0">
                <a:solidFill>
                  <a:srgbClr val="073E87"/>
                </a:solidFill>
              </a:rPr>
              <a:pPr/>
              <a:t>‹#›</a:t>
            </a:fld>
            <a:endParaRPr lang="lt-LT">
              <a:solidFill>
                <a:srgbClr val="073E87"/>
              </a:solidFill>
            </a:endParaRPr>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2400">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2400">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2400">
                <a:solidFill>
                  <a:prstClr val="black"/>
                </a:solidFill>
              </a:endParaRPr>
            </a:p>
          </p:txBody>
        </p:sp>
      </p:grpSp>
      <p:sp>
        <p:nvSpPr>
          <p:cNvPr id="2" name="Vertical Title 1"/>
          <p:cNvSpPr>
            <a:spLocks noGrp="1"/>
          </p:cNvSpPr>
          <p:nvPr>
            <p:ph type="title" orient="vert"/>
          </p:nvPr>
        </p:nvSpPr>
        <p:spPr>
          <a:xfrm>
            <a:off x="8839200" y="1447800"/>
            <a:ext cx="2743200" cy="4487333"/>
          </a:xfrm>
        </p:spPr>
        <p:txBody>
          <a:bodyPr vert="eaVert" anchor="ctr"/>
          <a:lstStyle>
            <a:lvl1pPr algn="l">
              <a:defRPr>
                <a:solidFill>
                  <a:schemeClr val="tx2"/>
                </a:solidFill>
              </a:defRPr>
            </a:lvl1pPr>
          </a:lstStyle>
          <a:p>
            <a:r>
              <a:rPr lang="lt-LT"/>
              <a:t>Spustelėję redag. ruoš. pavad. stilių</a:t>
            </a:r>
            <a:endParaRPr lang="en-US" dirty="0"/>
          </a:p>
        </p:txBody>
      </p:sp>
      <p:sp>
        <p:nvSpPr>
          <p:cNvPr id="3" name="Vertical Text Placeholder 2"/>
          <p:cNvSpPr>
            <a:spLocks noGrp="1"/>
          </p:cNvSpPr>
          <p:nvPr>
            <p:ph type="body" orient="vert" idx="1"/>
          </p:nvPr>
        </p:nvSpPr>
        <p:spPr>
          <a:xfrm>
            <a:off x="609600" y="1447802"/>
            <a:ext cx="8026400" cy="4487335"/>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Tree>
    <p:extLst>
      <p:ext uri="{BB962C8B-B14F-4D97-AF65-F5344CB8AC3E}">
        <p14:creationId xmlns:p14="http://schemas.microsoft.com/office/powerpoint/2010/main" val="777852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e Placeholder 3"/>
          <p:cNvSpPr>
            <a:spLocks noGrp="1"/>
          </p:cNvSpPr>
          <p:nvPr>
            <p:ph type="dt" sz="half" idx="10"/>
          </p:nvPr>
        </p:nvSpPr>
        <p:spPr/>
        <p:txBody>
          <a:bodyPr/>
          <a:lstStyle/>
          <a:p>
            <a:fld id="{7DE34E3E-FE9B-48DA-A36E-B84074D07358}" type="datetimeFigureOut">
              <a:rPr lang="lt-LT" smtClean="0">
                <a:solidFill>
                  <a:srgbClr val="073E87"/>
                </a:solidFill>
              </a:rPr>
              <a:pPr/>
              <a:t>2023-10-01</a:t>
            </a:fld>
            <a:endParaRPr lang="lt-LT">
              <a:solidFill>
                <a:srgbClr val="073E87"/>
              </a:solidFill>
            </a:endParaRPr>
          </a:p>
        </p:txBody>
      </p:sp>
      <p:sp>
        <p:nvSpPr>
          <p:cNvPr id="5" name="Footer Placeholder 4"/>
          <p:cNvSpPr>
            <a:spLocks noGrp="1"/>
          </p:cNvSpPr>
          <p:nvPr>
            <p:ph type="ftr" sz="quarter" idx="11"/>
          </p:nvPr>
        </p:nvSpPr>
        <p:spPr/>
        <p:txBody>
          <a:bodyPr/>
          <a:lstStyle/>
          <a:p>
            <a:endParaRPr lang="lt-LT">
              <a:solidFill>
                <a:srgbClr val="073E87"/>
              </a:solidFill>
            </a:endParaRPr>
          </a:p>
        </p:txBody>
      </p:sp>
      <p:sp>
        <p:nvSpPr>
          <p:cNvPr id="6" name="Slide Number Placeholder 5"/>
          <p:cNvSpPr>
            <a:spLocks noGrp="1"/>
          </p:cNvSpPr>
          <p:nvPr>
            <p:ph type="sldNum" sz="quarter" idx="12"/>
          </p:nvPr>
        </p:nvSpPr>
        <p:spPr/>
        <p:txBody>
          <a:bodyPr/>
          <a:lstStyle/>
          <a:p>
            <a:fld id="{B9A80618-428C-4C0C-BF00-FA87539524B4}" type="slidenum">
              <a:rPr lang="lt-LT" smtClean="0">
                <a:solidFill>
                  <a:srgbClr val="073E87"/>
                </a:solidFill>
              </a:rPr>
              <a:pPr/>
              <a:t>‹#›</a:t>
            </a:fld>
            <a:endParaRPr lang="lt-LT">
              <a:solidFill>
                <a:srgbClr val="073E87"/>
              </a:solidFill>
            </a:endParaRPr>
          </a:p>
        </p:txBody>
      </p:sp>
      <p:sp>
        <p:nvSpPr>
          <p:cNvPr id="7" name="Title 6"/>
          <p:cNvSpPr>
            <a:spLocks noGrp="1"/>
          </p:cNvSpPr>
          <p:nvPr>
            <p:ph type="title"/>
          </p:nvPr>
        </p:nvSpPr>
        <p:spPr>
          <a:xfrm>
            <a:off x="609600" y="245968"/>
            <a:ext cx="10972800" cy="1252728"/>
          </a:xfrm>
        </p:spPr>
        <p:txBody>
          <a:bodyPr/>
          <a:lstStyle>
            <a:lvl1pPr>
              <a:defRPr sz="4800"/>
            </a:lvl1pPr>
          </a:lstStyle>
          <a:p>
            <a:r>
              <a:rPr lang="lt-LT" dirty="0"/>
              <a:t>Spustelėję </a:t>
            </a:r>
            <a:r>
              <a:rPr lang="lt-LT" dirty="0" err="1"/>
              <a:t>redag</a:t>
            </a:r>
            <a:r>
              <a:rPr lang="lt-LT" dirty="0"/>
              <a:t>. ruoš. pavad. stilių</a:t>
            </a:r>
            <a:endParaRPr lang="en-US" dirty="0"/>
          </a:p>
        </p:txBody>
      </p:sp>
    </p:spTree>
    <p:extLst>
      <p:ext uri="{BB962C8B-B14F-4D97-AF65-F5344CB8AC3E}">
        <p14:creationId xmlns:p14="http://schemas.microsoft.com/office/powerpoint/2010/main" val="425309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Pavadinimas ir turiny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e Placeholder 3"/>
          <p:cNvSpPr>
            <a:spLocks noGrp="1"/>
          </p:cNvSpPr>
          <p:nvPr>
            <p:ph type="dt" sz="half" idx="10"/>
          </p:nvPr>
        </p:nvSpPr>
        <p:spPr/>
        <p:txBody>
          <a:bodyPr/>
          <a:lstStyle/>
          <a:p>
            <a:fld id="{7DE34E3E-FE9B-48DA-A36E-B84074D07358}" type="datetimeFigureOut">
              <a:rPr lang="lt-LT" smtClean="0">
                <a:solidFill>
                  <a:srgbClr val="073E87"/>
                </a:solidFill>
              </a:rPr>
              <a:pPr/>
              <a:t>2023-10-01</a:t>
            </a:fld>
            <a:endParaRPr lang="lt-LT">
              <a:solidFill>
                <a:srgbClr val="073E87"/>
              </a:solidFill>
            </a:endParaRPr>
          </a:p>
        </p:txBody>
      </p:sp>
      <p:sp>
        <p:nvSpPr>
          <p:cNvPr id="5" name="Footer Placeholder 4"/>
          <p:cNvSpPr>
            <a:spLocks noGrp="1"/>
          </p:cNvSpPr>
          <p:nvPr>
            <p:ph type="ftr" sz="quarter" idx="11"/>
          </p:nvPr>
        </p:nvSpPr>
        <p:spPr/>
        <p:txBody>
          <a:bodyPr/>
          <a:lstStyle/>
          <a:p>
            <a:endParaRPr lang="lt-LT">
              <a:solidFill>
                <a:srgbClr val="073E87"/>
              </a:solidFill>
            </a:endParaRPr>
          </a:p>
        </p:txBody>
      </p:sp>
      <p:sp>
        <p:nvSpPr>
          <p:cNvPr id="6" name="Slide Number Placeholder 5"/>
          <p:cNvSpPr>
            <a:spLocks noGrp="1"/>
          </p:cNvSpPr>
          <p:nvPr>
            <p:ph type="sldNum" sz="quarter" idx="12"/>
          </p:nvPr>
        </p:nvSpPr>
        <p:spPr/>
        <p:txBody>
          <a:bodyPr/>
          <a:lstStyle/>
          <a:p>
            <a:fld id="{B9A80618-428C-4C0C-BF00-FA87539524B4}" type="slidenum">
              <a:rPr lang="lt-LT" smtClean="0">
                <a:solidFill>
                  <a:srgbClr val="073E87"/>
                </a:solidFill>
              </a:rPr>
              <a:pPr/>
              <a:t>‹#›</a:t>
            </a:fld>
            <a:endParaRPr lang="lt-LT">
              <a:solidFill>
                <a:srgbClr val="073E87"/>
              </a:solidFill>
            </a:endParaRPr>
          </a:p>
        </p:txBody>
      </p:sp>
      <p:sp>
        <p:nvSpPr>
          <p:cNvPr id="7" name="Title 6"/>
          <p:cNvSpPr>
            <a:spLocks noGrp="1"/>
          </p:cNvSpPr>
          <p:nvPr>
            <p:ph type="title"/>
          </p:nvPr>
        </p:nvSpPr>
        <p:spPr/>
        <p:txBody>
          <a:bodyPr/>
          <a:lstStyle/>
          <a:p>
            <a:r>
              <a:rPr lang="lt-LT"/>
              <a:t>Spustelėję redag. ruoš. pavad. stilių</a:t>
            </a:r>
            <a:endParaRPr lang="en-US"/>
          </a:p>
        </p:txBody>
      </p:sp>
    </p:spTree>
    <p:extLst>
      <p:ext uri="{BB962C8B-B14F-4D97-AF65-F5344CB8AC3E}">
        <p14:creationId xmlns:p14="http://schemas.microsoft.com/office/powerpoint/2010/main" val="3630333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9" name="Freeform 14"/>
          <p:cNvSpPr>
            <a:spLocks/>
          </p:cNvSpPr>
          <p:nvPr/>
        </p:nvSpPr>
        <p:spPr bwMode="hidden">
          <a:xfrm>
            <a:off x="8063255" y="4203593"/>
            <a:ext cx="3835239" cy="714027"/>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prstClr val="black"/>
              </a:solidFill>
            </a:endParaRPr>
          </a:p>
        </p:txBody>
      </p:sp>
      <p:sp>
        <p:nvSpPr>
          <p:cNvPr id="10" name="Freeform 18"/>
          <p:cNvSpPr>
            <a:spLocks/>
          </p:cNvSpPr>
          <p:nvPr/>
        </p:nvSpPr>
        <p:spPr bwMode="hidden">
          <a:xfrm>
            <a:off x="3492427" y="4075289"/>
            <a:ext cx="7392687" cy="850139"/>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prstClr val="black"/>
              </a:solidFill>
            </a:endParaRPr>
          </a:p>
        </p:txBody>
      </p:sp>
      <p:sp>
        <p:nvSpPr>
          <p:cNvPr id="11" name="Freeform 22"/>
          <p:cNvSpPr>
            <a:spLocks/>
          </p:cNvSpPr>
          <p:nvPr/>
        </p:nvSpPr>
        <p:spPr bwMode="hidden">
          <a:xfrm>
            <a:off x="3771637" y="4087563"/>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prstClr val="black"/>
              </a:solidFill>
            </a:endParaRPr>
          </a:p>
        </p:txBody>
      </p:sp>
      <p:sp>
        <p:nvSpPr>
          <p:cNvPr id="12" name="Freeform 26"/>
          <p:cNvSpPr>
            <a:spLocks/>
          </p:cNvSpPr>
          <p:nvPr/>
        </p:nvSpPr>
        <p:spPr bwMode="hidden">
          <a:xfrm>
            <a:off x="7479319" y="4074176"/>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prstClr val="black"/>
              </a:solidFill>
            </a:endParaRPr>
          </a:p>
        </p:txBody>
      </p:sp>
      <p:sp useBgFill="1">
        <p:nvSpPr>
          <p:cNvPr id="13" name="Freeform 10"/>
          <p:cNvSpPr>
            <a:spLocks/>
          </p:cNvSpPr>
          <p:nvPr/>
        </p:nvSpPr>
        <p:spPr bwMode="hidden">
          <a:xfrm>
            <a:off x="282220" y="4058556"/>
            <a:ext cx="11631168" cy="1329875"/>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prstClr val="black"/>
              </a:solidFill>
            </a:endParaRPr>
          </a:p>
        </p:txBody>
      </p:sp>
      <p:sp>
        <p:nvSpPr>
          <p:cNvPr id="2" name="Title 1"/>
          <p:cNvSpPr>
            <a:spLocks noGrp="1"/>
          </p:cNvSpPr>
          <p:nvPr>
            <p:ph type="title"/>
          </p:nvPr>
        </p:nvSpPr>
        <p:spPr>
          <a:xfrm>
            <a:off x="920043" y="2463560"/>
            <a:ext cx="10363200" cy="1524000"/>
          </a:xfrm>
        </p:spPr>
        <p:txBody>
          <a:bodyPr anchor="t">
            <a:normAutofit/>
          </a:bodyPr>
          <a:lstStyle>
            <a:lvl1pPr algn="ctr">
              <a:defRPr sz="5867" b="0" cap="none"/>
            </a:lvl1pPr>
          </a:lstStyle>
          <a:p>
            <a:r>
              <a:rPr lang="lt-LT"/>
              <a:t>Spustelėję redag. ruoš. pavad. stilių</a:t>
            </a:r>
            <a:endParaRPr lang="en-US" dirty="0"/>
          </a:p>
        </p:txBody>
      </p:sp>
      <p:sp>
        <p:nvSpPr>
          <p:cNvPr id="3" name="Text Placeholder 2"/>
          <p:cNvSpPr>
            <a:spLocks noGrp="1"/>
          </p:cNvSpPr>
          <p:nvPr>
            <p:ph type="body" idx="1"/>
          </p:nvPr>
        </p:nvSpPr>
        <p:spPr>
          <a:xfrm>
            <a:off x="1823153" y="1437450"/>
            <a:ext cx="8556979" cy="939801"/>
          </a:xfrm>
        </p:spPr>
        <p:txBody>
          <a:bodyPr anchor="b">
            <a:normAutofit/>
          </a:bodyPr>
          <a:lstStyle>
            <a:lvl1pPr marL="0" indent="0" algn="ctr">
              <a:buNone/>
              <a:defRPr sz="2667">
                <a:solidFill>
                  <a:srgbClr val="FFFFFF"/>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lt-LT"/>
              <a:t>Spustelėję redag. ruoš. teksto stilių</a:t>
            </a:r>
          </a:p>
        </p:txBody>
      </p:sp>
      <p:sp>
        <p:nvSpPr>
          <p:cNvPr id="4" name="Date Placeholder 3"/>
          <p:cNvSpPr>
            <a:spLocks noGrp="1"/>
          </p:cNvSpPr>
          <p:nvPr>
            <p:ph type="dt" sz="half" idx="10"/>
          </p:nvPr>
        </p:nvSpPr>
        <p:spPr/>
        <p:txBody>
          <a:bodyPr/>
          <a:lstStyle/>
          <a:p>
            <a:fld id="{7DE34E3E-FE9B-48DA-A36E-B84074D07358}" type="datetimeFigureOut">
              <a:rPr lang="lt-LT" smtClean="0">
                <a:solidFill>
                  <a:srgbClr val="073E87"/>
                </a:solidFill>
              </a:rPr>
              <a:pPr/>
              <a:t>2023-10-01</a:t>
            </a:fld>
            <a:endParaRPr lang="lt-LT">
              <a:solidFill>
                <a:srgbClr val="073E87"/>
              </a:solidFill>
            </a:endParaRPr>
          </a:p>
        </p:txBody>
      </p:sp>
      <p:sp>
        <p:nvSpPr>
          <p:cNvPr id="5" name="Footer Placeholder 4"/>
          <p:cNvSpPr>
            <a:spLocks noGrp="1"/>
          </p:cNvSpPr>
          <p:nvPr>
            <p:ph type="ftr" sz="quarter" idx="11"/>
          </p:nvPr>
        </p:nvSpPr>
        <p:spPr/>
        <p:txBody>
          <a:bodyPr/>
          <a:lstStyle/>
          <a:p>
            <a:endParaRPr lang="lt-LT">
              <a:solidFill>
                <a:srgbClr val="073E87"/>
              </a:solidFill>
            </a:endParaRPr>
          </a:p>
        </p:txBody>
      </p:sp>
      <p:sp>
        <p:nvSpPr>
          <p:cNvPr id="6" name="Slide Number Placeholder 5"/>
          <p:cNvSpPr>
            <a:spLocks noGrp="1"/>
          </p:cNvSpPr>
          <p:nvPr>
            <p:ph type="sldNum" sz="quarter" idx="12"/>
          </p:nvPr>
        </p:nvSpPr>
        <p:spPr/>
        <p:txBody>
          <a:bodyPr/>
          <a:lstStyle/>
          <a:p>
            <a:fld id="{B9A80618-428C-4C0C-BF00-FA87539524B4}" type="slidenum">
              <a:rPr lang="lt-LT" smtClean="0">
                <a:solidFill>
                  <a:srgbClr val="073E87"/>
                </a:solidFill>
              </a:rPr>
              <a:pPr/>
              <a:t>‹#›</a:t>
            </a:fld>
            <a:endParaRPr lang="lt-LT">
              <a:solidFill>
                <a:srgbClr val="073E87"/>
              </a:solidFill>
            </a:endParaRPr>
          </a:p>
        </p:txBody>
      </p:sp>
    </p:spTree>
    <p:extLst>
      <p:ext uri="{BB962C8B-B14F-4D97-AF65-F5344CB8AC3E}">
        <p14:creationId xmlns:p14="http://schemas.microsoft.com/office/powerpoint/2010/main" val="1068977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a:p>
        </p:txBody>
      </p:sp>
      <p:sp>
        <p:nvSpPr>
          <p:cNvPr id="5" name="Date Placeholder 4"/>
          <p:cNvSpPr>
            <a:spLocks noGrp="1"/>
          </p:cNvSpPr>
          <p:nvPr>
            <p:ph type="dt" sz="half" idx="10"/>
          </p:nvPr>
        </p:nvSpPr>
        <p:spPr/>
        <p:txBody>
          <a:bodyPr/>
          <a:lstStyle/>
          <a:p>
            <a:fld id="{7DE34E3E-FE9B-48DA-A36E-B84074D07358}" type="datetimeFigureOut">
              <a:rPr lang="lt-LT" smtClean="0">
                <a:solidFill>
                  <a:srgbClr val="073E87"/>
                </a:solidFill>
              </a:rPr>
              <a:pPr/>
              <a:t>2023-10-01</a:t>
            </a:fld>
            <a:endParaRPr lang="lt-LT">
              <a:solidFill>
                <a:srgbClr val="073E87"/>
              </a:solidFill>
            </a:endParaRPr>
          </a:p>
        </p:txBody>
      </p:sp>
      <p:sp>
        <p:nvSpPr>
          <p:cNvPr id="6" name="Footer Placeholder 5"/>
          <p:cNvSpPr>
            <a:spLocks noGrp="1"/>
          </p:cNvSpPr>
          <p:nvPr>
            <p:ph type="ftr" sz="quarter" idx="11"/>
          </p:nvPr>
        </p:nvSpPr>
        <p:spPr/>
        <p:txBody>
          <a:bodyPr/>
          <a:lstStyle/>
          <a:p>
            <a:endParaRPr lang="lt-LT">
              <a:solidFill>
                <a:srgbClr val="073E87"/>
              </a:solidFill>
            </a:endParaRPr>
          </a:p>
        </p:txBody>
      </p:sp>
      <p:sp>
        <p:nvSpPr>
          <p:cNvPr id="7" name="Slide Number Placeholder 6"/>
          <p:cNvSpPr>
            <a:spLocks noGrp="1"/>
          </p:cNvSpPr>
          <p:nvPr>
            <p:ph type="sldNum" sz="quarter" idx="12"/>
          </p:nvPr>
        </p:nvSpPr>
        <p:spPr/>
        <p:txBody>
          <a:bodyPr/>
          <a:lstStyle/>
          <a:p>
            <a:fld id="{B9A80618-428C-4C0C-BF00-FA87539524B4}" type="slidenum">
              <a:rPr lang="lt-LT" smtClean="0">
                <a:solidFill>
                  <a:srgbClr val="073E87"/>
                </a:solidFill>
              </a:rPr>
              <a:pPr/>
              <a:t>‹#›</a:t>
            </a:fld>
            <a:endParaRPr lang="lt-LT">
              <a:solidFill>
                <a:srgbClr val="073E87"/>
              </a:solidFill>
            </a:endParaRPr>
          </a:p>
        </p:txBody>
      </p:sp>
      <p:sp>
        <p:nvSpPr>
          <p:cNvPr id="9" name="Content Placeholder 8"/>
          <p:cNvSpPr>
            <a:spLocks noGrp="1"/>
          </p:cNvSpPr>
          <p:nvPr>
            <p:ph sz="quarter" idx="13"/>
          </p:nvPr>
        </p:nvSpPr>
        <p:spPr>
          <a:xfrm>
            <a:off x="902207" y="2679192"/>
            <a:ext cx="5096256" cy="34472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Tree>
    <p:extLst>
      <p:ext uri="{BB962C8B-B14F-4D97-AF65-F5344CB8AC3E}">
        <p14:creationId xmlns:p14="http://schemas.microsoft.com/office/powerpoint/2010/main" val="3075631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t-LT"/>
              <a:t>Spustelėję redag. ruoš. pavad. stilių</a:t>
            </a:r>
            <a:endParaRPr lang="en-US"/>
          </a:p>
        </p:txBody>
      </p:sp>
      <p:sp>
        <p:nvSpPr>
          <p:cNvPr id="3" name="Text Placeholder 2"/>
          <p:cNvSpPr>
            <a:spLocks noGrp="1"/>
          </p:cNvSpPr>
          <p:nvPr>
            <p:ph type="body" idx="1"/>
          </p:nvPr>
        </p:nvSpPr>
        <p:spPr>
          <a:xfrm>
            <a:off x="902208" y="2678113"/>
            <a:ext cx="5096256" cy="639763"/>
          </a:xfrm>
        </p:spPr>
        <p:txBody>
          <a:bodyPr anchor="ctr"/>
          <a:lstStyle>
            <a:lvl1pPr marL="0" indent="0" algn="ctr">
              <a:buNone/>
              <a:defRPr sz="3200" b="0">
                <a:solidFill>
                  <a:schemeClr val="tx2"/>
                </a:solidFill>
                <a:latin typeface="+mj-lt"/>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lt-LT"/>
              <a:t>Spustelėję redag. ruoš. teksto stilių</a:t>
            </a:r>
          </a:p>
        </p:txBody>
      </p:sp>
      <p:sp>
        <p:nvSpPr>
          <p:cNvPr id="4" name="Content Placeholder 3"/>
          <p:cNvSpPr>
            <a:spLocks noGrp="1"/>
          </p:cNvSpPr>
          <p:nvPr>
            <p:ph sz="half" idx="2"/>
          </p:nvPr>
        </p:nvSpPr>
        <p:spPr>
          <a:xfrm>
            <a:off x="903114" y="3429001"/>
            <a:ext cx="5093407" cy="2697163"/>
          </a:xfrm>
        </p:spPr>
        <p:txBody>
          <a:bodyPr/>
          <a:lstStyle>
            <a:lvl1pPr>
              <a:defRPr sz="2667"/>
            </a:lvl1pPr>
            <a:lvl2pPr>
              <a:defRPr sz="2400"/>
            </a:lvl2pPr>
            <a:lvl3pPr>
              <a:defRPr sz="2133"/>
            </a:lvl3pPr>
            <a:lvl4pPr>
              <a:defRPr sz="1867"/>
            </a:lvl4pPr>
            <a:lvl5pPr>
              <a:defRPr sz="1867"/>
            </a:lvl5pPr>
            <a:lvl6pPr>
              <a:defRPr sz="2133"/>
            </a:lvl6pPr>
            <a:lvl7pPr>
              <a:defRPr sz="2133"/>
            </a:lvl7pPr>
            <a:lvl8pPr>
              <a:defRPr sz="2133"/>
            </a:lvl8pPr>
            <a:lvl9pPr>
              <a:defRPr sz="2133"/>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5" name="Text Placeholder 4"/>
          <p:cNvSpPr>
            <a:spLocks noGrp="1"/>
          </p:cNvSpPr>
          <p:nvPr>
            <p:ph type="body" sz="quarter" idx="3"/>
          </p:nvPr>
        </p:nvSpPr>
        <p:spPr>
          <a:xfrm>
            <a:off x="6197600" y="2678113"/>
            <a:ext cx="5096256" cy="639763"/>
          </a:xfrm>
        </p:spPr>
        <p:txBody>
          <a:bodyPr anchor="ctr"/>
          <a:lstStyle>
            <a:lvl1pPr marL="0" indent="0" algn="ctr">
              <a:buNone/>
              <a:defRPr sz="3200" b="0" i="0">
                <a:solidFill>
                  <a:schemeClr val="tx2"/>
                </a:solidFill>
                <a:latin typeface="+mj-lt"/>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lt-LT"/>
              <a:t>Spustelėję redag. ruoš. teksto stilių</a:t>
            </a:r>
          </a:p>
        </p:txBody>
      </p:sp>
      <p:sp>
        <p:nvSpPr>
          <p:cNvPr id="6" name="Content Placeholder 5"/>
          <p:cNvSpPr>
            <a:spLocks noGrp="1"/>
          </p:cNvSpPr>
          <p:nvPr>
            <p:ph sz="quarter" idx="4"/>
          </p:nvPr>
        </p:nvSpPr>
        <p:spPr>
          <a:xfrm>
            <a:off x="6193367" y="3429001"/>
            <a:ext cx="5096256" cy="2697163"/>
          </a:xfrm>
        </p:spPr>
        <p:txBody>
          <a:bodyPr/>
          <a:lstStyle>
            <a:lvl1pPr>
              <a:defRPr sz="2667"/>
            </a:lvl1pPr>
            <a:lvl2pPr>
              <a:defRPr sz="2400"/>
            </a:lvl2pPr>
            <a:lvl3pPr>
              <a:defRPr sz="2133"/>
            </a:lvl3pPr>
            <a:lvl4pPr>
              <a:defRPr sz="1867"/>
            </a:lvl4pPr>
            <a:lvl5pPr>
              <a:defRPr sz="1867"/>
            </a:lvl5pPr>
            <a:lvl6pPr>
              <a:defRPr sz="2133"/>
            </a:lvl6pPr>
            <a:lvl7pPr>
              <a:defRPr sz="2133"/>
            </a:lvl7pPr>
            <a:lvl8pPr>
              <a:defRPr sz="2133"/>
            </a:lvl8pPr>
            <a:lvl9pPr>
              <a:defRPr sz="2133"/>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7" name="Date Placeholder 6"/>
          <p:cNvSpPr>
            <a:spLocks noGrp="1"/>
          </p:cNvSpPr>
          <p:nvPr>
            <p:ph type="dt" sz="half" idx="10"/>
          </p:nvPr>
        </p:nvSpPr>
        <p:spPr/>
        <p:txBody>
          <a:bodyPr/>
          <a:lstStyle/>
          <a:p>
            <a:fld id="{7DE34E3E-FE9B-48DA-A36E-B84074D07358}" type="datetimeFigureOut">
              <a:rPr lang="lt-LT" smtClean="0">
                <a:solidFill>
                  <a:srgbClr val="073E87"/>
                </a:solidFill>
              </a:rPr>
              <a:pPr/>
              <a:t>2023-10-01</a:t>
            </a:fld>
            <a:endParaRPr lang="lt-LT">
              <a:solidFill>
                <a:srgbClr val="073E87"/>
              </a:solidFill>
            </a:endParaRPr>
          </a:p>
        </p:txBody>
      </p:sp>
      <p:sp>
        <p:nvSpPr>
          <p:cNvPr id="8" name="Footer Placeholder 7"/>
          <p:cNvSpPr>
            <a:spLocks noGrp="1"/>
          </p:cNvSpPr>
          <p:nvPr>
            <p:ph type="ftr" sz="quarter" idx="11"/>
          </p:nvPr>
        </p:nvSpPr>
        <p:spPr/>
        <p:txBody>
          <a:bodyPr/>
          <a:lstStyle/>
          <a:p>
            <a:endParaRPr lang="lt-LT">
              <a:solidFill>
                <a:srgbClr val="073E87"/>
              </a:solidFill>
            </a:endParaRPr>
          </a:p>
        </p:txBody>
      </p:sp>
      <p:sp>
        <p:nvSpPr>
          <p:cNvPr id="9" name="Slide Number Placeholder 8"/>
          <p:cNvSpPr>
            <a:spLocks noGrp="1"/>
          </p:cNvSpPr>
          <p:nvPr>
            <p:ph type="sldNum" sz="quarter" idx="12"/>
          </p:nvPr>
        </p:nvSpPr>
        <p:spPr/>
        <p:txBody>
          <a:bodyPr/>
          <a:lstStyle/>
          <a:p>
            <a:fld id="{B9A80618-428C-4C0C-BF00-FA87539524B4}" type="slidenum">
              <a:rPr lang="lt-LT" smtClean="0">
                <a:solidFill>
                  <a:srgbClr val="073E87"/>
                </a:solidFill>
              </a:rPr>
              <a:pPr/>
              <a:t>‹#›</a:t>
            </a:fld>
            <a:endParaRPr lang="lt-LT">
              <a:solidFill>
                <a:srgbClr val="073E87"/>
              </a:solidFill>
            </a:endParaRPr>
          </a:p>
        </p:txBody>
      </p:sp>
    </p:spTree>
    <p:extLst>
      <p:ext uri="{BB962C8B-B14F-4D97-AF65-F5344CB8AC3E}">
        <p14:creationId xmlns:p14="http://schemas.microsoft.com/office/powerpoint/2010/main" val="2930010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Spustelėję </a:t>
            </a:r>
            <a:r>
              <a:rPr lang="lt-LT" dirty="0" err="1"/>
              <a:t>redag</a:t>
            </a:r>
            <a:r>
              <a:rPr lang="lt-LT" dirty="0"/>
              <a:t>. ruoš. pavad. stilių</a:t>
            </a:r>
            <a:endParaRPr lang="en-US" dirty="0"/>
          </a:p>
        </p:txBody>
      </p:sp>
      <p:sp>
        <p:nvSpPr>
          <p:cNvPr id="3" name="Date Placeholder 2"/>
          <p:cNvSpPr>
            <a:spLocks noGrp="1"/>
          </p:cNvSpPr>
          <p:nvPr>
            <p:ph type="dt" sz="half" idx="10"/>
          </p:nvPr>
        </p:nvSpPr>
        <p:spPr/>
        <p:txBody>
          <a:bodyPr/>
          <a:lstStyle/>
          <a:p>
            <a:fld id="{7DE34E3E-FE9B-48DA-A36E-B84074D07358}" type="datetimeFigureOut">
              <a:rPr lang="lt-LT" smtClean="0">
                <a:solidFill>
                  <a:srgbClr val="073E87"/>
                </a:solidFill>
              </a:rPr>
              <a:pPr/>
              <a:t>2023-10-01</a:t>
            </a:fld>
            <a:endParaRPr lang="lt-LT">
              <a:solidFill>
                <a:srgbClr val="073E87"/>
              </a:solidFill>
            </a:endParaRPr>
          </a:p>
        </p:txBody>
      </p:sp>
      <p:sp>
        <p:nvSpPr>
          <p:cNvPr id="4" name="Footer Placeholder 3"/>
          <p:cNvSpPr>
            <a:spLocks noGrp="1"/>
          </p:cNvSpPr>
          <p:nvPr>
            <p:ph type="ftr" sz="quarter" idx="11"/>
          </p:nvPr>
        </p:nvSpPr>
        <p:spPr/>
        <p:txBody>
          <a:bodyPr/>
          <a:lstStyle/>
          <a:p>
            <a:endParaRPr lang="lt-LT">
              <a:solidFill>
                <a:srgbClr val="073E87"/>
              </a:solidFill>
            </a:endParaRPr>
          </a:p>
        </p:txBody>
      </p:sp>
      <p:sp>
        <p:nvSpPr>
          <p:cNvPr id="5" name="Slide Number Placeholder 4"/>
          <p:cNvSpPr>
            <a:spLocks noGrp="1"/>
          </p:cNvSpPr>
          <p:nvPr>
            <p:ph type="sldNum" sz="quarter" idx="12"/>
          </p:nvPr>
        </p:nvSpPr>
        <p:spPr/>
        <p:txBody>
          <a:bodyPr/>
          <a:lstStyle/>
          <a:p>
            <a:fld id="{B9A80618-428C-4C0C-BF00-FA87539524B4}" type="slidenum">
              <a:rPr lang="lt-LT" smtClean="0">
                <a:solidFill>
                  <a:srgbClr val="073E87"/>
                </a:solidFill>
              </a:rPr>
              <a:pPr/>
              <a:t>‹#›</a:t>
            </a:fld>
            <a:endParaRPr lang="lt-LT">
              <a:solidFill>
                <a:srgbClr val="073E87"/>
              </a:solidFill>
            </a:endParaRPr>
          </a:p>
        </p:txBody>
      </p:sp>
    </p:spTree>
    <p:extLst>
      <p:ext uri="{BB962C8B-B14F-4D97-AF65-F5344CB8AC3E}">
        <p14:creationId xmlns:p14="http://schemas.microsoft.com/office/powerpoint/2010/main" val="3547689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Tuščia">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nvGrpSpPr>
          <p:cNvPr id="6" name="Group 5"/>
          <p:cNvGrpSpPr>
            <a:grpSpLocks noChangeAspect="1"/>
          </p:cNvGrpSpPr>
          <p:nvPr/>
        </p:nvGrpSpPr>
        <p:grpSpPr bwMode="hidden">
          <a:xfrm>
            <a:off x="282220" y="714192"/>
            <a:ext cx="11631168" cy="1329875"/>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2400">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2400">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2400">
                <a:solidFill>
                  <a:prstClr val="black"/>
                </a:solidFill>
              </a:endParaRPr>
            </a:p>
          </p:txBody>
        </p:sp>
      </p:grpSp>
      <p:sp>
        <p:nvSpPr>
          <p:cNvPr id="2" name="Date Placeholder 1"/>
          <p:cNvSpPr>
            <a:spLocks noGrp="1"/>
          </p:cNvSpPr>
          <p:nvPr>
            <p:ph type="dt" sz="half" idx="10"/>
          </p:nvPr>
        </p:nvSpPr>
        <p:spPr/>
        <p:txBody>
          <a:bodyPr/>
          <a:lstStyle/>
          <a:p>
            <a:fld id="{7DE34E3E-FE9B-48DA-A36E-B84074D07358}" type="datetimeFigureOut">
              <a:rPr lang="lt-LT" smtClean="0">
                <a:solidFill>
                  <a:srgbClr val="073E87"/>
                </a:solidFill>
              </a:rPr>
              <a:pPr/>
              <a:t>2023-10-01</a:t>
            </a:fld>
            <a:endParaRPr lang="lt-LT">
              <a:solidFill>
                <a:srgbClr val="073E87"/>
              </a:solidFill>
            </a:endParaRPr>
          </a:p>
        </p:txBody>
      </p:sp>
      <p:sp>
        <p:nvSpPr>
          <p:cNvPr id="3" name="Footer Placeholder 2"/>
          <p:cNvSpPr>
            <a:spLocks noGrp="1"/>
          </p:cNvSpPr>
          <p:nvPr>
            <p:ph type="ftr" sz="quarter" idx="11"/>
          </p:nvPr>
        </p:nvSpPr>
        <p:spPr/>
        <p:txBody>
          <a:bodyPr/>
          <a:lstStyle/>
          <a:p>
            <a:endParaRPr lang="lt-LT">
              <a:solidFill>
                <a:srgbClr val="073E87"/>
              </a:solidFill>
            </a:endParaRPr>
          </a:p>
        </p:txBody>
      </p:sp>
      <p:sp>
        <p:nvSpPr>
          <p:cNvPr id="4" name="Slide Number Placeholder 3"/>
          <p:cNvSpPr>
            <a:spLocks noGrp="1"/>
          </p:cNvSpPr>
          <p:nvPr>
            <p:ph type="sldNum" sz="quarter" idx="12"/>
          </p:nvPr>
        </p:nvSpPr>
        <p:spPr/>
        <p:txBody>
          <a:bodyPr/>
          <a:lstStyle/>
          <a:p>
            <a:fld id="{B9A80618-428C-4C0C-BF00-FA87539524B4}" type="slidenum">
              <a:rPr lang="lt-LT" smtClean="0">
                <a:solidFill>
                  <a:srgbClr val="073E87"/>
                </a:solidFill>
              </a:rPr>
              <a:pPr/>
              <a:t>‹#›</a:t>
            </a:fld>
            <a:endParaRPr lang="lt-LT">
              <a:solidFill>
                <a:srgbClr val="073E87"/>
              </a:solidFill>
            </a:endParaRPr>
          </a:p>
        </p:txBody>
      </p:sp>
    </p:spTree>
    <p:extLst>
      <p:ext uri="{BB962C8B-B14F-4D97-AF65-F5344CB8AC3E}">
        <p14:creationId xmlns:p14="http://schemas.microsoft.com/office/powerpoint/2010/main" val="3812194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Turinys ir antraštė">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5" name="Date Placeholder 4"/>
          <p:cNvSpPr>
            <a:spLocks noGrp="1"/>
          </p:cNvSpPr>
          <p:nvPr>
            <p:ph type="dt" sz="half" idx="10"/>
          </p:nvPr>
        </p:nvSpPr>
        <p:spPr/>
        <p:txBody>
          <a:bodyPr/>
          <a:lstStyle/>
          <a:p>
            <a:fld id="{7DE34E3E-FE9B-48DA-A36E-B84074D07358}" type="datetimeFigureOut">
              <a:rPr lang="lt-LT" smtClean="0">
                <a:solidFill>
                  <a:srgbClr val="073E87"/>
                </a:solidFill>
              </a:rPr>
              <a:pPr/>
              <a:t>2023-10-01</a:t>
            </a:fld>
            <a:endParaRPr lang="lt-LT">
              <a:solidFill>
                <a:srgbClr val="073E87"/>
              </a:solidFill>
            </a:endParaRPr>
          </a:p>
        </p:txBody>
      </p:sp>
      <p:sp>
        <p:nvSpPr>
          <p:cNvPr id="6" name="Footer Placeholder 5"/>
          <p:cNvSpPr>
            <a:spLocks noGrp="1"/>
          </p:cNvSpPr>
          <p:nvPr>
            <p:ph type="ftr" sz="quarter" idx="11"/>
          </p:nvPr>
        </p:nvSpPr>
        <p:spPr/>
        <p:txBody>
          <a:bodyPr/>
          <a:lstStyle/>
          <a:p>
            <a:endParaRPr lang="lt-LT">
              <a:solidFill>
                <a:srgbClr val="073E87"/>
              </a:solidFill>
            </a:endParaRPr>
          </a:p>
        </p:txBody>
      </p:sp>
      <p:sp>
        <p:nvSpPr>
          <p:cNvPr id="7" name="Slide Number Placeholder 6"/>
          <p:cNvSpPr>
            <a:spLocks noGrp="1"/>
          </p:cNvSpPr>
          <p:nvPr>
            <p:ph type="sldNum" sz="quarter" idx="12"/>
          </p:nvPr>
        </p:nvSpPr>
        <p:spPr/>
        <p:txBody>
          <a:bodyPr/>
          <a:lstStyle/>
          <a:p>
            <a:fld id="{B9A80618-428C-4C0C-BF00-FA87539524B4}" type="slidenum">
              <a:rPr lang="lt-LT" smtClean="0">
                <a:solidFill>
                  <a:srgbClr val="073E87"/>
                </a:solidFill>
              </a:rPr>
              <a:pPr/>
              <a:t>‹#›</a:t>
            </a:fld>
            <a:endParaRPr lang="lt-LT">
              <a:solidFill>
                <a:srgbClr val="073E87"/>
              </a:solidFill>
            </a:endParaRPr>
          </a:p>
        </p:txBody>
      </p:sp>
      <p:sp>
        <p:nvSpPr>
          <p:cNvPr id="4" name="Text Placeholder 3"/>
          <p:cNvSpPr>
            <a:spLocks noGrp="1"/>
          </p:cNvSpPr>
          <p:nvPr>
            <p:ph type="body" sz="half" idx="2"/>
          </p:nvPr>
        </p:nvSpPr>
        <p:spPr>
          <a:xfrm>
            <a:off x="1219200" y="3581402"/>
            <a:ext cx="4470400" cy="1905001"/>
          </a:xfrm>
        </p:spPr>
        <p:txBody>
          <a:bodyPr anchor="t">
            <a:normAutofit/>
          </a:bodyPr>
          <a:lstStyle>
            <a:lvl1pPr marL="0" indent="0">
              <a:spcBef>
                <a:spcPts val="0"/>
              </a:spcBef>
              <a:spcAft>
                <a:spcPts val="800"/>
              </a:spcAft>
              <a:buNone/>
              <a:defRPr sz="2400">
                <a:solidFill>
                  <a:schemeClr val="tx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lt-LT"/>
              <a:t>Spustelėję redag. ruoš. teksto stilių</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2400">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2400">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2400">
                <a:solidFill>
                  <a:prstClr val="black"/>
                </a:solidFill>
              </a:endParaRPr>
            </a:p>
          </p:txBody>
        </p:sp>
      </p:grpSp>
      <p:sp>
        <p:nvSpPr>
          <p:cNvPr id="22" name="Title 21"/>
          <p:cNvSpPr>
            <a:spLocks noGrp="1"/>
          </p:cNvSpPr>
          <p:nvPr>
            <p:ph type="title"/>
          </p:nvPr>
        </p:nvSpPr>
        <p:spPr>
          <a:xfrm>
            <a:off x="1219200" y="2286000"/>
            <a:ext cx="4470400" cy="1252728"/>
          </a:xfrm>
        </p:spPr>
        <p:txBody>
          <a:bodyPr anchor="b">
            <a:noAutofit/>
          </a:bodyPr>
          <a:lstStyle>
            <a:lvl1pPr algn="l">
              <a:defRPr sz="4267">
                <a:solidFill>
                  <a:schemeClr val="tx2"/>
                </a:solidFill>
              </a:defRPr>
            </a:lvl1pPr>
          </a:lstStyle>
          <a:p>
            <a:r>
              <a:rPr lang="lt-LT"/>
              <a:t>Spustelėję redag. ruoš. pavad. stilių</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933">
                <a:solidFill>
                  <a:schemeClr val="tx2"/>
                </a:solidFill>
              </a:defRPr>
            </a:lvl1pPr>
            <a:lvl2pPr>
              <a:buClr>
                <a:schemeClr val="bg1"/>
              </a:buClr>
              <a:defRPr sz="2667">
                <a:solidFill>
                  <a:schemeClr val="tx2"/>
                </a:solidFill>
              </a:defRPr>
            </a:lvl2pPr>
            <a:lvl3pPr>
              <a:buClr>
                <a:schemeClr val="bg1"/>
              </a:buClr>
              <a:defRPr sz="2400">
                <a:solidFill>
                  <a:schemeClr val="tx2"/>
                </a:solidFill>
              </a:defRPr>
            </a:lvl3pPr>
            <a:lvl4pPr>
              <a:buClr>
                <a:schemeClr val="bg1"/>
              </a:buClr>
              <a:defRPr sz="2133">
                <a:solidFill>
                  <a:schemeClr val="tx2"/>
                </a:solidFill>
              </a:defRPr>
            </a:lvl4pPr>
            <a:lvl5pPr>
              <a:buClr>
                <a:schemeClr val="bg1"/>
              </a:buClr>
              <a:defRPr sz="2133">
                <a:solidFill>
                  <a:schemeClr val="tx2"/>
                </a:solidFill>
              </a:defRPr>
            </a:lvl5pPr>
            <a:lvl6pPr>
              <a:defRPr sz="2667"/>
            </a:lvl6pPr>
            <a:lvl7pPr>
              <a:defRPr sz="2667"/>
            </a:lvl7pPr>
            <a:lvl8pPr>
              <a:defRPr sz="2667"/>
            </a:lvl8pPr>
            <a:lvl9pPr>
              <a:defRPr sz="2667"/>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Tree>
    <p:extLst>
      <p:ext uri="{BB962C8B-B14F-4D97-AF65-F5344CB8AC3E}">
        <p14:creationId xmlns:p14="http://schemas.microsoft.com/office/powerpoint/2010/main" val="290439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1313855"/>
          </a:xfrm>
          <a:prstGeom prst="roundRect">
            <a:avLst>
              <a:gd name="adj" fmla="val 3362"/>
            </a:avLst>
          </a:prstGeom>
          <a:solidFill>
            <a:srgbClr val="219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 name="Title Placeholder 1"/>
          <p:cNvSpPr>
            <a:spLocks noGrp="1"/>
          </p:cNvSpPr>
          <p:nvPr>
            <p:ph type="title"/>
          </p:nvPr>
        </p:nvSpPr>
        <p:spPr>
          <a:xfrm>
            <a:off x="609600" y="236732"/>
            <a:ext cx="10972800" cy="1252728"/>
          </a:xfrm>
          <a:prstGeom prst="rect">
            <a:avLst/>
          </a:prstGeom>
        </p:spPr>
        <p:txBody>
          <a:bodyPr vert="horz" lIns="91440" tIns="45720" rIns="91440" bIns="45720" rtlCol="0" anchor="ctr">
            <a:normAutofit/>
          </a:bodyPr>
          <a:lstStyle/>
          <a:p>
            <a:r>
              <a:rPr lang="lt-LT" dirty="0"/>
              <a:t>Spustelėję </a:t>
            </a:r>
            <a:r>
              <a:rPr lang="lt-LT" dirty="0" err="1"/>
              <a:t>redag</a:t>
            </a:r>
            <a:r>
              <a:rPr lang="lt-LT" dirty="0"/>
              <a:t>. ruoš. pavad. stilių</a:t>
            </a:r>
            <a:endParaRPr lang="en-US" dirty="0"/>
          </a:p>
        </p:txBody>
      </p:sp>
      <p:sp>
        <p:nvSpPr>
          <p:cNvPr id="4" name="Date Placeholder 3"/>
          <p:cNvSpPr>
            <a:spLocks noGrp="1"/>
          </p:cNvSpPr>
          <p:nvPr>
            <p:ph type="dt" sz="half" idx="2"/>
          </p:nvPr>
        </p:nvSpPr>
        <p:spPr>
          <a:xfrm>
            <a:off x="6884896" y="6250164"/>
            <a:ext cx="5048920" cy="365125"/>
          </a:xfrm>
          <a:prstGeom prst="rect">
            <a:avLst/>
          </a:prstGeom>
        </p:spPr>
        <p:txBody>
          <a:bodyPr vert="horz" lIns="91440" tIns="45720" rIns="91440" bIns="45720" rtlCol="0" anchor="ctr"/>
          <a:lstStyle>
            <a:lvl1pPr algn="r">
              <a:defRPr sz="1333">
                <a:solidFill>
                  <a:schemeClr val="tx2"/>
                </a:solidFill>
              </a:defRPr>
            </a:lvl1pPr>
          </a:lstStyle>
          <a:p>
            <a:fld id="{7DE34E3E-FE9B-48DA-A36E-B84074D07358}" type="datetimeFigureOut">
              <a:rPr lang="lt-LT" smtClean="0">
                <a:solidFill>
                  <a:srgbClr val="073E87"/>
                </a:solidFill>
              </a:rPr>
              <a:pPr/>
              <a:t>2023-10-01</a:t>
            </a:fld>
            <a:endParaRPr lang="lt-LT">
              <a:solidFill>
                <a:srgbClr val="073E87"/>
              </a:solidFill>
            </a:endParaRPr>
          </a:p>
        </p:txBody>
      </p:sp>
      <p:sp>
        <p:nvSpPr>
          <p:cNvPr id="5" name="Footer Placeholder 4"/>
          <p:cNvSpPr>
            <a:spLocks noGrp="1"/>
          </p:cNvSpPr>
          <p:nvPr>
            <p:ph type="ftr" sz="quarter" idx="3"/>
          </p:nvPr>
        </p:nvSpPr>
        <p:spPr>
          <a:xfrm>
            <a:off x="258189" y="6250164"/>
            <a:ext cx="5048921" cy="365125"/>
          </a:xfrm>
          <a:prstGeom prst="rect">
            <a:avLst/>
          </a:prstGeom>
        </p:spPr>
        <p:txBody>
          <a:bodyPr vert="horz" lIns="91440" tIns="45720" rIns="91440" bIns="45720" rtlCol="0" anchor="ctr"/>
          <a:lstStyle>
            <a:lvl1pPr algn="l">
              <a:defRPr sz="1333">
                <a:solidFill>
                  <a:schemeClr val="tx2"/>
                </a:solidFill>
              </a:defRPr>
            </a:lvl1pPr>
          </a:lstStyle>
          <a:p>
            <a:endParaRPr lang="lt-LT">
              <a:solidFill>
                <a:srgbClr val="073E87"/>
              </a:solidFill>
            </a:endParaRPr>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333">
                <a:solidFill>
                  <a:schemeClr val="tx2"/>
                </a:solidFill>
              </a:defRPr>
            </a:lvl1pPr>
          </a:lstStyle>
          <a:p>
            <a:fld id="{B9A80618-428C-4C0C-BF00-FA87539524B4}" type="slidenum">
              <a:rPr lang="lt-LT" smtClean="0">
                <a:solidFill>
                  <a:srgbClr val="073E87"/>
                </a:solidFill>
              </a:rPr>
              <a:pPr/>
              <a:t>‹#›</a:t>
            </a:fld>
            <a:endParaRPr lang="lt-LT">
              <a:solidFill>
                <a:srgbClr val="073E87"/>
              </a:solidFill>
            </a:endParaRPr>
          </a:p>
        </p:txBody>
      </p:sp>
      <p:sp>
        <p:nvSpPr>
          <p:cNvPr id="3" name="Text Placeholder 2"/>
          <p:cNvSpPr>
            <a:spLocks noGrp="1"/>
          </p:cNvSpPr>
          <p:nvPr>
            <p:ph type="body" idx="1"/>
          </p:nvPr>
        </p:nvSpPr>
        <p:spPr>
          <a:xfrm>
            <a:off x="1162761" y="2675467"/>
            <a:ext cx="9877777" cy="3450696"/>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Tree>
    <p:extLst>
      <p:ext uri="{BB962C8B-B14F-4D97-AF65-F5344CB8AC3E}">
        <p14:creationId xmlns:p14="http://schemas.microsoft.com/office/powerpoint/2010/main" val="2403461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ctr" defTabSz="121917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51" indent="-365751" algn="l" defTabSz="1219170" rtl="0" eaLnBrk="1" latinLnBrk="0" hangingPunct="1">
        <a:spcBef>
          <a:spcPct val="20000"/>
        </a:spcBef>
        <a:buClr>
          <a:schemeClr val="accent1"/>
        </a:buClr>
        <a:buSzPct val="100000"/>
        <a:buFont typeface="Symbol" pitchFamily="18" charset="2"/>
        <a:buChar char=""/>
        <a:defRPr sz="3200" kern="1200">
          <a:solidFill>
            <a:schemeClr val="tx2"/>
          </a:solidFill>
          <a:latin typeface="+mn-lt"/>
          <a:ea typeface="+mn-ea"/>
          <a:cs typeface="+mn-cs"/>
        </a:defRPr>
      </a:lvl1pPr>
      <a:lvl2pPr marL="768331" indent="-365751" algn="l" defTabSz="1219170" rtl="0" eaLnBrk="1" latinLnBrk="0" hangingPunct="1">
        <a:spcBef>
          <a:spcPct val="20000"/>
        </a:spcBef>
        <a:buClr>
          <a:schemeClr val="accent1"/>
        </a:buClr>
        <a:buSzPct val="100000"/>
        <a:buFont typeface="Symbol" pitchFamily="18" charset="2"/>
        <a:buChar char=""/>
        <a:defRPr sz="2933" kern="1200">
          <a:solidFill>
            <a:schemeClr val="tx2"/>
          </a:solidFill>
          <a:latin typeface="+mn-lt"/>
          <a:ea typeface="+mn-ea"/>
          <a:cs typeface="+mn-cs"/>
        </a:defRPr>
      </a:lvl2pPr>
      <a:lvl3pPr marL="1140855" indent="-304792" algn="l" defTabSz="1219170" rtl="0" eaLnBrk="1" latinLnBrk="0" hangingPunct="1">
        <a:spcBef>
          <a:spcPct val="20000"/>
        </a:spcBef>
        <a:buClr>
          <a:schemeClr val="accent1"/>
        </a:buClr>
        <a:buSzPct val="100000"/>
        <a:buFont typeface="Symbol" pitchFamily="18" charset="2"/>
        <a:buChar char=""/>
        <a:defRPr sz="2667" kern="1200">
          <a:solidFill>
            <a:schemeClr val="tx2"/>
          </a:solidFill>
          <a:latin typeface="+mn-lt"/>
          <a:ea typeface="+mn-ea"/>
          <a:cs typeface="+mn-cs"/>
        </a:defRPr>
      </a:lvl3pPr>
      <a:lvl4pPr marL="1523962" indent="-304792" algn="l" defTabSz="121917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4pPr>
      <a:lvl5pPr marL="1950671" indent="-304792" algn="l" defTabSz="1219170" rtl="0" eaLnBrk="1" latinLnBrk="0" hangingPunct="1">
        <a:spcBef>
          <a:spcPct val="20000"/>
        </a:spcBef>
        <a:buClr>
          <a:schemeClr val="accent1"/>
        </a:buClr>
        <a:buSzPct val="100000"/>
        <a:buFont typeface="Symbol" pitchFamily="18" charset="2"/>
        <a:buChar char=""/>
        <a:defRPr sz="2133" kern="1200">
          <a:solidFill>
            <a:schemeClr val="tx2"/>
          </a:solidFill>
          <a:latin typeface="+mn-lt"/>
          <a:ea typeface="+mn-ea"/>
          <a:cs typeface="+mn-cs"/>
        </a:defRPr>
      </a:lvl5pPr>
      <a:lvl6pPr marL="2377381" indent="-304792" algn="l" defTabSz="1219170" rtl="0" eaLnBrk="1" latinLnBrk="0" hangingPunct="1">
        <a:spcBef>
          <a:spcPts val="512"/>
        </a:spcBef>
        <a:buClr>
          <a:schemeClr val="accent1"/>
        </a:buClr>
        <a:buFont typeface="Symbol" pitchFamily="18" charset="2"/>
        <a:buChar char="*"/>
        <a:defRPr sz="1867" kern="1200">
          <a:solidFill>
            <a:schemeClr val="tx2"/>
          </a:solidFill>
          <a:latin typeface="+mn-lt"/>
          <a:ea typeface="+mn-ea"/>
          <a:cs typeface="+mn-cs"/>
        </a:defRPr>
      </a:lvl6pPr>
      <a:lvl7pPr marL="2804090" indent="-304792" algn="l" defTabSz="1219170" rtl="0" eaLnBrk="1" latinLnBrk="0" hangingPunct="1">
        <a:spcBef>
          <a:spcPts val="512"/>
        </a:spcBef>
        <a:buClr>
          <a:schemeClr val="accent1"/>
        </a:buClr>
        <a:buFont typeface="Symbol" pitchFamily="18" charset="2"/>
        <a:buChar char="*"/>
        <a:defRPr sz="1867" kern="1200">
          <a:solidFill>
            <a:schemeClr val="tx2"/>
          </a:solidFill>
          <a:latin typeface="+mn-lt"/>
          <a:ea typeface="+mn-ea"/>
          <a:cs typeface="+mn-cs"/>
        </a:defRPr>
      </a:lvl7pPr>
      <a:lvl8pPr marL="3230799" indent="-304792" algn="l" defTabSz="1219170" rtl="0" eaLnBrk="1" latinLnBrk="0" hangingPunct="1">
        <a:spcBef>
          <a:spcPts val="512"/>
        </a:spcBef>
        <a:buClr>
          <a:schemeClr val="accent1"/>
        </a:buClr>
        <a:buFont typeface="Symbol" pitchFamily="18" charset="2"/>
        <a:buChar char="*"/>
        <a:defRPr sz="1867" kern="1200">
          <a:solidFill>
            <a:schemeClr val="tx2"/>
          </a:solidFill>
          <a:latin typeface="+mn-lt"/>
          <a:ea typeface="+mn-ea"/>
          <a:cs typeface="+mn-cs"/>
        </a:defRPr>
      </a:lvl8pPr>
      <a:lvl9pPr marL="3657509" indent="-304792" algn="l" defTabSz="1219170" rtl="0" eaLnBrk="1" latinLnBrk="0" hangingPunct="1">
        <a:spcBef>
          <a:spcPts val="512"/>
        </a:spcBef>
        <a:buClr>
          <a:schemeClr val="accent1"/>
        </a:buClr>
        <a:buFont typeface="Symbol" pitchFamily="18" charset="2"/>
        <a:buChar char="*"/>
        <a:defRPr sz="1867" kern="1200">
          <a:solidFill>
            <a:schemeClr val="tx2"/>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e-tar.lt/rs/aesupplement/1a764050239511edb4cae1b158f98ea5/PibGuMnJPz/b52ac6c04f0e11ee81b8b446907f594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c1.lt/zyme/gajus-julijus-cezari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dreamstime.com/cartoon-business-team-meeting-brainstorming-cartoon-stick-man-drawing-conceptual-illustration-business-team-meeting-image110204670"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crypto.interactive-maths.com/simple-transposition-ciphers.html"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antologija.lt/files/pdf/vincas-mykolaitis-putinas-altoriu-sesely.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ourbow.com/take-a-daytrip-from-london-bletchley-park/"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cachesleuth.com/" TargetMode="External"/><Relationship Id="rId7" Type="http://schemas.openxmlformats.org/officeDocument/2006/relationships/hyperlink" Target="https://www.wallpaperflare.com/dance-disco-dubstep-edm-electro-electronic-hip-hop-house-wallpaper-peprk" TargetMode="External"/><Relationship Id="rId2" Type="http://schemas.openxmlformats.org/officeDocument/2006/relationships/hyperlink" Target="https://www.boxentriq.com/"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hyperlink" Target="https://www.dcode.fr/"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lrytas.lt/kultura/istorija/2021/02/22/news/kodu-kureju-ir-ju-lauzytoju-kova-susijusi-ir-su-garsiausiu-karaliskuju-seimu-intrigomis-18362748#&amp;gid=0&amp;pid=18362991"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914400" y="1203109"/>
            <a:ext cx="10363200" cy="1544664"/>
          </a:xfrm>
        </p:spPr>
        <p:txBody>
          <a:bodyPr>
            <a:normAutofit fontScale="90000"/>
          </a:bodyPr>
          <a:lstStyle/>
          <a:p>
            <a:r>
              <a:rPr lang="lt-LT" sz="6700" b="1" dirty="0"/>
              <a:t>Kriptografija</a:t>
            </a:r>
            <a:br>
              <a:rPr lang="lt-LT" b="1" dirty="0"/>
            </a:br>
            <a:r>
              <a:rPr lang="lt-LT" sz="4400" dirty="0"/>
              <a:t>I–II (9–10) gimnazijos klasės</a:t>
            </a:r>
          </a:p>
        </p:txBody>
      </p:sp>
      <p:sp>
        <p:nvSpPr>
          <p:cNvPr id="3" name="Antrinis pavadinimas 2"/>
          <p:cNvSpPr>
            <a:spLocks noGrp="1"/>
          </p:cNvSpPr>
          <p:nvPr>
            <p:ph type="subTitle" idx="1"/>
          </p:nvPr>
        </p:nvSpPr>
        <p:spPr>
          <a:xfrm>
            <a:off x="1828800" y="3049948"/>
            <a:ext cx="8534400" cy="641084"/>
          </a:xfrm>
        </p:spPr>
        <p:txBody>
          <a:bodyPr>
            <a:noAutofit/>
          </a:bodyPr>
          <a:lstStyle/>
          <a:p>
            <a:r>
              <a:rPr lang="lt-LT" sz="3733" dirty="0"/>
              <a:t>Rekomenduojamas turinys ir užduotys</a:t>
            </a:r>
          </a:p>
        </p:txBody>
      </p:sp>
      <p:sp>
        <p:nvSpPr>
          <p:cNvPr id="4" name="TextBox 3"/>
          <p:cNvSpPr txBox="1"/>
          <p:nvPr/>
        </p:nvSpPr>
        <p:spPr>
          <a:xfrm>
            <a:off x="623393" y="3992000"/>
            <a:ext cx="4896544" cy="1241430"/>
          </a:xfrm>
          <a:prstGeom prst="rect">
            <a:avLst/>
          </a:prstGeom>
          <a:noFill/>
        </p:spPr>
        <p:txBody>
          <a:bodyPr wrap="square" rtlCol="0">
            <a:spAutoFit/>
          </a:bodyPr>
          <a:lstStyle/>
          <a:p>
            <a:pPr defTabSz="1219170"/>
            <a:r>
              <a:rPr lang="lt-LT" sz="2667" b="1" dirty="0">
                <a:solidFill>
                  <a:prstClr val="white"/>
                </a:solidFill>
                <a:latin typeface="Candara"/>
              </a:rPr>
              <a:t>Tatjana Balvočienė</a:t>
            </a:r>
          </a:p>
          <a:p>
            <a:pPr defTabSz="1219170"/>
            <a:r>
              <a:rPr lang="lt-LT" sz="2400" dirty="0">
                <a:solidFill>
                  <a:prstClr val="white"/>
                </a:solidFill>
                <a:latin typeface="Candara"/>
              </a:rPr>
              <a:t>Informatikos mokytoja ekspertė</a:t>
            </a:r>
          </a:p>
          <a:p>
            <a:pPr defTabSz="1219170"/>
            <a:r>
              <a:rPr lang="lt-LT" sz="2400" dirty="0">
                <a:solidFill>
                  <a:prstClr val="white"/>
                </a:solidFill>
                <a:latin typeface="Candara"/>
              </a:rPr>
              <a:t>Šilutės Vydūno gimnazija </a:t>
            </a:r>
          </a:p>
        </p:txBody>
      </p:sp>
      <p:sp>
        <p:nvSpPr>
          <p:cNvPr id="5" name="TextBox 4"/>
          <p:cNvSpPr txBox="1"/>
          <p:nvPr/>
        </p:nvSpPr>
        <p:spPr>
          <a:xfrm>
            <a:off x="6672066" y="3995803"/>
            <a:ext cx="5088565" cy="1610762"/>
          </a:xfrm>
          <a:prstGeom prst="rect">
            <a:avLst/>
          </a:prstGeom>
          <a:noFill/>
        </p:spPr>
        <p:txBody>
          <a:bodyPr wrap="square" rtlCol="0">
            <a:spAutoFit/>
          </a:bodyPr>
          <a:lstStyle/>
          <a:p>
            <a:pPr defTabSz="1219170"/>
            <a:r>
              <a:rPr lang="lt-LT" sz="2667" b="1" dirty="0">
                <a:solidFill>
                  <a:prstClr val="white"/>
                </a:solidFill>
                <a:latin typeface="Candara"/>
              </a:rPr>
              <a:t>Antanas Balvočius</a:t>
            </a:r>
          </a:p>
          <a:p>
            <a:pPr defTabSz="1219170"/>
            <a:r>
              <a:rPr lang="lt-LT" sz="2400" dirty="0">
                <a:solidFill>
                  <a:prstClr val="white"/>
                </a:solidFill>
                <a:latin typeface="Candara"/>
              </a:rPr>
              <a:t>Kompetencijų aprašo, Bendrųjų programų (BP) įvado ir Informatikos BP bei rekomendacijų bendraautorius</a:t>
            </a:r>
          </a:p>
        </p:txBody>
      </p:sp>
      <p:sp>
        <p:nvSpPr>
          <p:cNvPr id="6" name="TextBox 5"/>
          <p:cNvSpPr txBox="1"/>
          <p:nvPr/>
        </p:nvSpPr>
        <p:spPr>
          <a:xfrm>
            <a:off x="3992003" y="5982476"/>
            <a:ext cx="3552395" cy="461665"/>
          </a:xfrm>
          <a:prstGeom prst="rect">
            <a:avLst/>
          </a:prstGeom>
          <a:noFill/>
        </p:spPr>
        <p:txBody>
          <a:bodyPr wrap="square" rtlCol="0">
            <a:spAutoFit/>
          </a:bodyPr>
          <a:lstStyle/>
          <a:p>
            <a:pPr algn="ctr" defTabSz="1219170"/>
            <a:r>
              <a:rPr lang="lt-LT" sz="2400" dirty="0">
                <a:solidFill>
                  <a:srgbClr val="002060"/>
                </a:solidFill>
                <a:latin typeface="Candara"/>
              </a:rPr>
              <a:t>2023 m. rugsėjis</a:t>
            </a:r>
          </a:p>
        </p:txBody>
      </p:sp>
      <p:pic>
        <p:nvPicPr>
          <p:cNvPr id="7" name="Paveikslėlis 6" descr="Paveikslėlis, kuriame yra Šriftas, Grafika, logotipas, dizainas&#10;&#10;Automatiškai sugeneruotas aprašymas">
            <a:extLst>
              <a:ext uri="{FF2B5EF4-FFF2-40B4-BE49-F238E27FC236}">
                <a16:creationId xmlns:a16="http://schemas.microsoft.com/office/drawing/2014/main" id="{289DE25D-67C8-62FF-4C82-07FCEBAC3F7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63200" y="252785"/>
            <a:ext cx="1271498" cy="1148826"/>
          </a:xfrm>
          <a:prstGeom prst="rect">
            <a:avLst/>
          </a:prstGeom>
          <a:noFill/>
          <a:extLst>
            <a:ext uri="{909E8E84-426E-40DD-AFC4-6F175D3DCCD1}">
              <a14:hiddenFill xmlns:a14="http://schemas.microsoft.com/office/drawing/2010/main">
                <a:solidFill>
                  <a:srgbClr val="FFFFFF"/>
                </a:solidFill>
              </a14:hiddenFill>
            </a:ext>
          </a:extLst>
        </p:spPr>
      </p:pic>
      <p:pic>
        <p:nvPicPr>
          <p:cNvPr id="9" name="Paveikslėlis 8" descr="Paveikslėlis, kuriame yra tekstas, Šriftas, ekrano kopija, Grafika&#10;&#10;Automatiškai sugeneruotas aprašymas">
            <a:extLst>
              <a:ext uri="{FF2B5EF4-FFF2-40B4-BE49-F238E27FC236}">
                <a16:creationId xmlns:a16="http://schemas.microsoft.com/office/drawing/2014/main" id="{37288FE2-1824-7E4C-EFFD-9B8FF31E12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454063"/>
            <a:ext cx="1183473" cy="612540"/>
          </a:xfrm>
          <a:prstGeom prst="rect">
            <a:avLst/>
          </a:prstGeom>
        </p:spPr>
      </p:pic>
    </p:spTree>
    <p:extLst>
      <p:ext uri="{BB962C8B-B14F-4D97-AF65-F5344CB8AC3E}">
        <p14:creationId xmlns:p14="http://schemas.microsoft.com/office/powerpoint/2010/main" val="2857485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609600" y="1960797"/>
            <a:ext cx="11329259" cy="3139321"/>
          </a:xfrm>
          <a:prstGeom prst="rect">
            <a:avLst/>
          </a:prstGeom>
        </p:spPr>
        <p:txBody>
          <a:bodyPr wrap="square">
            <a:spAutoFit/>
          </a:bodyPr>
          <a:lstStyle/>
          <a:p>
            <a:pPr defTabSz="1219170">
              <a:spcBef>
                <a:spcPts val="1800"/>
              </a:spcBef>
            </a:pPr>
            <a:r>
              <a:rPr lang="lt-LT" sz="2800" b="1" dirty="0">
                <a:solidFill>
                  <a:srgbClr val="002060"/>
                </a:solidFill>
                <a:latin typeface="Candara"/>
              </a:rPr>
              <a:t>Šifravimas</a:t>
            </a:r>
            <a:r>
              <a:rPr lang="lt-LT" sz="2800" dirty="0">
                <a:solidFill>
                  <a:srgbClr val="002060"/>
                </a:solidFill>
                <a:latin typeface="Candara"/>
              </a:rPr>
              <a:t> – tai būdas saugoti mūsų duomenis, informaciją, žinutes nuo „smalsių akių“:</a:t>
            </a:r>
          </a:p>
          <a:p>
            <a:pPr marL="457200" indent="-457200" defTabSz="1219170">
              <a:spcBef>
                <a:spcPts val="1800"/>
              </a:spcBef>
              <a:buClr>
                <a:schemeClr val="accent1"/>
              </a:buClr>
              <a:buSzPct val="80000"/>
              <a:buFont typeface="Wingdings" panose="05000000000000000000" pitchFamily="2" charset="2"/>
              <a:buChar char="q"/>
            </a:pPr>
            <a:r>
              <a:rPr lang="lt-LT" sz="2800" dirty="0">
                <a:solidFill>
                  <a:srgbClr val="002060"/>
                </a:solidFill>
                <a:latin typeface="Candara"/>
              </a:rPr>
              <a:t>vaikams tai gali būti įdomiu žaidimu;</a:t>
            </a:r>
          </a:p>
          <a:p>
            <a:pPr marL="457200" indent="-457200" defTabSz="1219170">
              <a:spcBef>
                <a:spcPts val="1800"/>
              </a:spcBef>
              <a:buClr>
                <a:schemeClr val="accent1"/>
              </a:buClr>
              <a:buSzPct val="80000"/>
              <a:buFont typeface="Wingdings" panose="05000000000000000000" pitchFamily="2" charset="2"/>
              <a:buChar char="q"/>
            </a:pPr>
            <a:r>
              <a:rPr lang="lt-LT" sz="2800" dirty="0">
                <a:solidFill>
                  <a:srgbClr val="002060"/>
                </a:solidFill>
                <a:latin typeface="Candara"/>
              </a:rPr>
              <a:t>suaugusiems ir įmonėms bei organizacijoms tai būdas apsaugoti svarbią informaciją ir pranešimus nuo tų, kurie neturi (ar jiems nebūtina) šios informacijos žinoti.</a:t>
            </a:r>
          </a:p>
        </p:txBody>
      </p:sp>
      <p:sp>
        <p:nvSpPr>
          <p:cNvPr id="7" name="Pavadinimas 6">
            <a:extLst>
              <a:ext uri="{FF2B5EF4-FFF2-40B4-BE49-F238E27FC236}">
                <a16:creationId xmlns:a16="http://schemas.microsoft.com/office/drawing/2014/main" id="{43EBB7A5-4B00-2B2B-7868-BD1D517F29C0}"/>
              </a:ext>
            </a:extLst>
          </p:cNvPr>
          <p:cNvSpPr>
            <a:spLocks noGrp="1"/>
          </p:cNvSpPr>
          <p:nvPr>
            <p:ph type="title"/>
          </p:nvPr>
        </p:nvSpPr>
        <p:spPr/>
        <p:txBody>
          <a:bodyPr/>
          <a:lstStyle/>
          <a:p>
            <a:r>
              <a:rPr lang="lt-LT" b="1" dirty="0"/>
              <a:t>Duomenų šifravimas (1)</a:t>
            </a:r>
            <a:endParaRPr lang="en-US" b="1" dirty="0"/>
          </a:p>
        </p:txBody>
      </p:sp>
    </p:spTree>
    <p:extLst>
      <p:ext uri="{BB962C8B-B14F-4D97-AF65-F5344CB8AC3E}">
        <p14:creationId xmlns:p14="http://schemas.microsoft.com/office/powerpoint/2010/main" val="1991392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čiakampis 5"/>
          <p:cNvSpPr/>
          <p:nvPr/>
        </p:nvSpPr>
        <p:spPr>
          <a:xfrm>
            <a:off x="403251" y="1586592"/>
            <a:ext cx="11788749" cy="4462760"/>
          </a:xfrm>
          <a:prstGeom prst="rect">
            <a:avLst/>
          </a:prstGeom>
        </p:spPr>
        <p:txBody>
          <a:bodyPr wrap="square">
            <a:spAutoFit/>
          </a:bodyPr>
          <a:lstStyle/>
          <a:p>
            <a:pPr marL="365751" indent="-365751" defTabSz="1219170">
              <a:spcBef>
                <a:spcPts val="2400"/>
              </a:spcBef>
              <a:buClr>
                <a:schemeClr val="accent1"/>
              </a:buClr>
              <a:buSzPct val="80000"/>
              <a:buFont typeface="Wingdings" panose="05000000000000000000" pitchFamily="2" charset="2"/>
              <a:buChar char="q"/>
            </a:pPr>
            <a:r>
              <a:rPr lang="lt-LT" sz="2800" b="1" dirty="0">
                <a:solidFill>
                  <a:srgbClr val="002060"/>
                </a:solidFill>
                <a:latin typeface="Candara"/>
              </a:rPr>
              <a:t>Šifravimo raktai </a:t>
            </a:r>
            <a:r>
              <a:rPr lang="lt-LT" sz="2800" dirty="0">
                <a:solidFill>
                  <a:srgbClr val="002060"/>
                </a:solidFill>
                <a:latin typeface="Candara"/>
              </a:rPr>
              <a:t>– konkrečios šifravimo taisyklės, schemos, metodai. </a:t>
            </a:r>
          </a:p>
          <a:p>
            <a:pPr marL="365751" indent="-365751" defTabSz="1219170">
              <a:spcBef>
                <a:spcPts val="2400"/>
              </a:spcBef>
              <a:buClr>
                <a:schemeClr val="accent1"/>
              </a:buClr>
              <a:buSzPct val="80000"/>
              <a:buFont typeface="Wingdings" panose="05000000000000000000" pitchFamily="2" charset="2"/>
              <a:buChar char="q"/>
            </a:pPr>
            <a:r>
              <a:rPr lang="lt-LT" sz="2800" b="1" dirty="0">
                <a:solidFill>
                  <a:srgbClr val="002060"/>
                </a:solidFill>
                <a:latin typeface="Candara"/>
              </a:rPr>
              <a:t>Šifravimo raktas yra informacija, kuri nustato, kaip pradinis tekstas bus pakeistas šifruotu tekstu.</a:t>
            </a:r>
          </a:p>
          <a:p>
            <a:pPr marL="365751" indent="-365751" defTabSz="1219170">
              <a:spcBef>
                <a:spcPts val="2400"/>
              </a:spcBef>
              <a:buClr>
                <a:schemeClr val="accent1"/>
              </a:buClr>
              <a:buSzPct val="80000"/>
              <a:buFont typeface="Wingdings" panose="05000000000000000000" pitchFamily="2" charset="2"/>
              <a:buChar char="q"/>
            </a:pPr>
            <a:r>
              <a:rPr lang="lt-LT" sz="2800" dirty="0">
                <a:solidFill>
                  <a:srgbClr val="002060"/>
                </a:solidFill>
                <a:latin typeface="Candara"/>
              </a:rPr>
              <a:t>Tai gali būti raidžių keitimo kitomis raidėmis ar konkrečiais simboliais,  įvairios schemos, būdai ar gana sudėtingos matematiniais metodais pagrįstos procedūros.</a:t>
            </a:r>
          </a:p>
          <a:p>
            <a:pPr marL="365751" indent="-365751" defTabSz="1219170">
              <a:spcBef>
                <a:spcPts val="2400"/>
              </a:spcBef>
              <a:buClr>
                <a:schemeClr val="accent1"/>
              </a:buClr>
              <a:buSzPct val="80000"/>
              <a:buFont typeface="Wingdings" panose="05000000000000000000" pitchFamily="2" charset="2"/>
              <a:buChar char="q"/>
            </a:pPr>
            <a:r>
              <a:rPr lang="lt-LT" sz="2800" dirty="0">
                <a:solidFill>
                  <a:srgbClr val="002060"/>
                </a:solidFill>
                <a:latin typeface="Candara"/>
              </a:rPr>
              <a:t>Šifravimo raktą būtina </a:t>
            </a:r>
            <a:r>
              <a:rPr lang="lt-LT" sz="2800" b="1" dirty="0">
                <a:solidFill>
                  <a:srgbClr val="002060"/>
                </a:solidFill>
                <a:latin typeface="Candara"/>
              </a:rPr>
              <a:t>laikyti saugiai</a:t>
            </a:r>
            <a:r>
              <a:rPr lang="lt-LT" sz="2800" dirty="0">
                <a:solidFill>
                  <a:srgbClr val="002060"/>
                </a:solidFill>
                <a:latin typeface="Candara"/>
              </a:rPr>
              <a:t>. Jei kas nors sužinos šifravimo raktą, jis galės iššifruoti šifruotą tekstą. </a:t>
            </a:r>
          </a:p>
        </p:txBody>
      </p:sp>
      <p:sp>
        <p:nvSpPr>
          <p:cNvPr id="7" name="Pavadinimas 6">
            <a:extLst>
              <a:ext uri="{FF2B5EF4-FFF2-40B4-BE49-F238E27FC236}">
                <a16:creationId xmlns:a16="http://schemas.microsoft.com/office/drawing/2014/main" id="{43EBB7A5-4B00-2B2B-7868-BD1D517F29C0}"/>
              </a:ext>
            </a:extLst>
          </p:cNvPr>
          <p:cNvSpPr>
            <a:spLocks noGrp="1"/>
          </p:cNvSpPr>
          <p:nvPr>
            <p:ph type="title"/>
          </p:nvPr>
        </p:nvSpPr>
        <p:spPr/>
        <p:txBody>
          <a:bodyPr/>
          <a:lstStyle/>
          <a:p>
            <a:r>
              <a:rPr lang="lt-LT" b="1" dirty="0"/>
              <a:t>Duomenų šifravimas (2)</a:t>
            </a:r>
            <a:endParaRPr lang="en-US" b="1" dirty="0"/>
          </a:p>
        </p:txBody>
      </p:sp>
    </p:spTree>
    <p:extLst>
      <p:ext uri="{BB962C8B-B14F-4D97-AF65-F5344CB8AC3E}">
        <p14:creationId xmlns:p14="http://schemas.microsoft.com/office/powerpoint/2010/main" val="2442257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čiakampis 5"/>
          <p:cNvSpPr/>
          <p:nvPr/>
        </p:nvSpPr>
        <p:spPr>
          <a:xfrm>
            <a:off x="403251" y="1586592"/>
            <a:ext cx="11399973" cy="4801314"/>
          </a:xfrm>
          <a:prstGeom prst="rect">
            <a:avLst/>
          </a:prstGeom>
        </p:spPr>
        <p:txBody>
          <a:bodyPr wrap="square">
            <a:spAutoFit/>
          </a:bodyPr>
          <a:lstStyle/>
          <a:p>
            <a:pPr marL="365751" indent="-365751" defTabSz="1219170">
              <a:spcBef>
                <a:spcPts val="2400"/>
              </a:spcBef>
              <a:buClr>
                <a:schemeClr val="accent1"/>
              </a:buClr>
              <a:buSzPct val="80000"/>
              <a:buFont typeface="Wingdings" panose="05000000000000000000" pitchFamily="2" charset="2"/>
              <a:buChar char="q"/>
            </a:pPr>
            <a:r>
              <a:rPr lang="lt-LT" sz="2600" b="1" dirty="0">
                <a:solidFill>
                  <a:srgbClr val="002060"/>
                </a:solidFill>
              </a:rPr>
              <a:t>Simetrinė kriptografija </a:t>
            </a:r>
            <a:r>
              <a:rPr lang="lt-LT" sz="2600" dirty="0">
                <a:solidFill>
                  <a:srgbClr val="002060"/>
                </a:solidFill>
              </a:rPr>
              <a:t>– tai kriptografijos tipas, kai </a:t>
            </a:r>
            <a:r>
              <a:rPr lang="lt-LT" sz="2600" b="1" dirty="0">
                <a:solidFill>
                  <a:srgbClr val="002060"/>
                </a:solidFill>
              </a:rPr>
              <a:t>tie patys šifravimo raktai </a:t>
            </a:r>
            <a:r>
              <a:rPr lang="lt-LT" sz="2600" dirty="0">
                <a:solidFill>
                  <a:srgbClr val="002060"/>
                </a:solidFill>
              </a:rPr>
              <a:t>naudojami tiek užšifravimui, tiek iššifravimui. Taip šifruojant, pranešimo siuntėjas ir gavėjas turi turėti tą patį raktą, kad užšifruotas pranešimas būtų perskaitytas.</a:t>
            </a:r>
          </a:p>
          <a:p>
            <a:pPr marL="365751" indent="-365751" defTabSz="1219170">
              <a:spcBef>
                <a:spcPts val="1200"/>
              </a:spcBef>
              <a:buClr>
                <a:schemeClr val="accent1"/>
              </a:buClr>
              <a:buSzPct val="80000"/>
              <a:buFont typeface="Wingdings" panose="05000000000000000000" pitchFamily="2" charset="2"/>
              <a:buChar char="q"/>
            </a:pPr>
            <a:r>
              <a:rPr lang="lt-LT" sz="2600" b="1" dirty="0">
                <a:solidFill>
                  <a:srgbClr val="002060"/>
                </a:solidFill>
              </a:rPr>
              <a:t>Asimetrinėje kriptografijoje </a:t>
            </a:r>
            <a:r>
              <a:rPr lang="lt-LT" sz="2600" dirty="0">
                <a:solidFill>
                  <a:srgbClr val="002060"/>
                </a:solidFill>
              </a:rPr>
              <a:t>– pranešimo užšifravimui ir iššifravimui šiame </a:t>
            </a:r>
            <a:r>
              <a:rPr lang="lt-LT" sz="2600" b="1" dirty="0">
                <a:solidFill>
                  <a:srgbClr val="002060"/>
                </a:solidFill>
              </a:rPr>
              <a:t>naudojami skirtingi raktai</a:t>
            </a:r>
            <a:r>
              <a:rPr lang="lt-LT" sz="2600" dirty="0">
                <a:solidFill>
                  <a:srgbClr val="002060"/>
                </a:solidFill>
              </a:rPr>
              <a:t>. Paprastai yra </a:t>
            </a:r>
            <a:r>
              <a:rPr lang="lt-LT" sz="2600" b="1" i="1" dirty="0">
                <a:solidFill>
                  <a:srgbClr val="002060"/>
                </a:solidFill>
              </a:rPr>
              <a:t>viešasis raktas</a:t>
            </a:r>
            <a:r>
              <a:rPr lang="lt-LT" sz="2600" dirty="0">
                <a:solidFill>
                  <a:srgbClr val="002060"/>
                </a:solidFill>
              </a:rPr>
              <a:t>, kuris yra prieinamas visiems ir naudojamas užšifravimui, bei </a:t>
            </a:r>
            <a:r>
              <a:rPr lang="lt-LT" sz="2600" b="1" i="1" dirty="0">
                <a:solidFill>
                  <a:srgbClr val="002060"/>
                </a:solidFill>
              </a:rPr>
              <a:t>privatūs raktai</a:t>
            </a:r>
            <a:r>
              <a:rPr lang="lt-LT" sz="2600" dirty="0">
                <a:solidFill>
                  <a:srgbClr val="002060"/>
                </a:solidFill>
              </a:rPr>
              <a:t>, kurie  naudojami tik iššifravimui ir yra laikomi paslaptyje.</a:t>
            </a:r>
          </a:p>
          <a:p>
            <a:pPr marL="365751" indent="-365751" defTabSz="1219170">
              <a:spcBef>
                <a:spcPts val="1200"/>
              </a:spcBef>
              <a:buClr>
                <a:schemeClr val="accent1"/>
              </a:buClr>
              <a:buSzPct val="80000"/>
              <a:buFont typeface="Wingdings" panose="05000000000000000000" pitchFamily="2" charset="2"/>
              <a:buChar char="q"/>
            </a:pPr>
            <a:r>
              <a:rPr lang="lt-LT" sz="2600" b="1" dirty="0">
                <a:solidFill>
                  <a:srgbClr val="002060"/>
                </a:solidFill>
              </a:rPr>
              <a:t>Hibridinė kriptografija</a:t>
            </a:r>
            <a:r>
              <a:rPr lang="lt-LT" sz="2600" dirty="0">
                <a:solidFill>
                  <a:srgbClr val="002060"/>
                </a:solidFill>
              </a:rPr>
              <a:t> kombinuoja simetrinės ir asimetrinės kriptografijos privalumus. Paprastai naudojama asimetrinė kriptografija saugiam simetrinio rakto perdavimui, o po to su šiuo simetriniu raktu šifruojami duomenys.</a:t>
            </a:r>
          </a:p>
        </p:txBody>
      </p:sp>
      <p:sp>
        <p:nvSpPr>
          <p:cNvPr id="7" name="Pavadinimas 6">
            <a:extLst>
              <a:ext uri="{FF2B5EF4-FFF2-40B4-BE49-F238E27FC236}">
                <a16:creationId xmlns:a16="http://schemas.microsoft.com/office/drawing/2014/main" id="{43EBB7A5-4B00-2B2B-7868-BD1D517F29C0}"/>
              </a:ext>
            </a:extLst>
          </p:cNvPr>
          <p:cNvSpPr>
            <a:spLocks noGrp="1"/>
          </p:cNvSpPr>
          <p:nvPr>
            <p:ph type="title"/>
          </p:nvPr>
        </p:nvSpPr>
        <p:spPr/>
        <p:txBody>
          <a:bodyPr>
            <a:normAutofit/>
          </a:bodyPr>
          <a:lstStyle/>
          <a:p>
            <a:r>
              <a:rPr lang="lt-LT" b="1" dirty="0"/>
              <a:t>Kriptografijos tipai</a:t>
            </a:r>
            <a:endParaRPr lang="en-US" b="1" dirty="0"/>
          </a:p>
        </p:txBody>
      </p:sp>
    </p:spTree>
    <p:extLst>
      <p:ext uri="{BB962C8B-B14F-4D97-AF65-F5344CB8AC3E}">
        <p14:creationId xmlns:p14="http://schemas.microsoft.com/office/powerpoint/2010/main" val="1383237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čiakampis 5"/>
          <p:cNvSpPr/>
          <p:nvPr/>
        </p:nvSpPr>
        <p:spPr>
          <a:xfrm>
            <a:off x="309944" y="1818879"/>
            <a:ext cx="11399973" cy="3297185"/>
          </a:xfrm>
          <a:prstGeom prst="rect">
            <a:avLst/>
          </a:prstGeom>
        </p:spPr>
        <p:txBody>
          <a:bodyPr wrap="square">
            <a:spAutoFit/>
          </a:bodyPr>
          <a:lstStyle/>
          <a:p>
            <a:pPr marL="365751" indent="-365751" defTabSz="1219170">
              <a:lnSpc>
                <a:spcPct val="110000"/>
              </a:lnSpc>
              <a:spcBef>
                <a:spcPts val="2400"/>
              </a:spcBef>
              <a:buClr>
                <a:schemeClr val="accent1"/>
              </a:buClr>
              <a:buSzPct val="80000"/>
              <a:buFont typeface="Wingdings" panose="05000000000000000000" pitchFamily="2" charset="2"/>
              <a:buChar char="q"/>
            </a:pPr>
            <a:r>
              <a:rPr lang="lt-LT" sz="2800" b="1" dirty="0">
                <a:solidFill>
                  <a:srgbClr val="002060"/>
                </a:solidFill>
              </a:rPr>
              <a:t>Šifravimas nenaudojant kompiuterių </a:t>
            </a:r>
            <a:r>
              <a:rPr lang="lt-LT" sz="2800" dirty="0">
                <a:solidFill>
                  <a:srgbClr val="002060"/>
                </a:solidFill>
              </a:rPr>
              <a:t>– dažniausiai yra istoriniai šifravimo metodai, kurie buvo naudojami prieš kompiuterių erą, pavyzdžiui, </a:t>
            </a:r>
            <a:r>
              <a:rPr lang="lt-LT" sz="2800" i="1" dirty="0">
                <a:solidFill>
                  <a:srgbClr val="002060"/>
                </a:solidFill>
              </a:rPr>
              <a:t>Cezario šifras</a:t>
            </a:r>
            <a:r>
              <a:rPr lang="lt-LT" sz="2800" dirty="0">
                <a:solidFill>
                  <a:srgbClr val="002060"/>
                </a:solidFill>
              </a:rPr>
              <a:t>, </a:t>
            </a:r>
            <a:r>
              <a:rPr lang="lt-LT" sz="2800" i="1" dirty="0" err="1">
                <a:solidFill>
                  <a:srgbClr val="002060"/>
                </a:solidFill>
              </a:rPr>
              <a:t>Skytale</a:t>
            </a:r>
            <a:r>
              <a:rPr lang="lt-LT" sz="2800" dirty="0">
                <a:solidFill>
                  <a:srgbClr val="002060"/>
                </a:solidFill>
              </a:rPr>
              <a:t>, </a:t>
            </a:r>
            <a:r>
              <a:rPr lang="lt-LT" sz="2800" i="1" dirty="0">
                <a:solidFill>
                  <a:srgbClr val="002060"/>
                </a:solidFill>
              </a:rPr>
              <a:t>Knyginis šifras</a:t>
            </a:r>
            <a:r>
              <a:rPr lang="lt-LT" sz="2800" dirty="0">
                <a:solidFill>
                  <a:srgbClr val="002060"/>
                </a:solidFill>
              </a:rPr>
              <a:t>, </a:t>
            </a:r>
            <a:r>
              <a:rPr lang="lt-LT" sz="2800" i="1" dirty="0" err="1">
                <a:solidFill>
                  <a:srgbClr val="002060"/>
                </a:solidFill>
              </a:rPr>
              <a:t>Perstatų</a:t>
            </a:r>
            <a:r>
              <a:rPr lang="lt-LT" sz="2800" i="1" dirty="0">
                <a:solidFill>
                  <a:srgbClr val="002060"/>
                </a:solidFill>
              </a:rPr>
              <a:t> šifras </a:t>
            </a:r>
            <a:r>
              <a:rPr lang="lt-LT" sz="2800" dirty="0">
                <a:solidFill>
                  <a:srgbClr val="002060"/>
                </a:solidFill>
              </a:rPr>
              <a:t>ir kt.</a:t>
            </a:r>
          </a:p>
          <a:p>
            <a:pPr marL="365751" indent="-365751" defTabSz="1219170">
              <a:lnSpc>
                <a:spcPct val="110000"/>
              </a:lnSpc>
              <a:spcBef>
                <a:spcPts val="3000"/>
              </a:spcBef>
              <a:buClr>
                <a:schemeClr val="accent1"/>
              </a:buClr>
              <a:buSzPct val="80000"/>
              <a:buFont typeface="Wingdings" panose="05000000000000000000" pitchFamily="2" charset="2"/>
              <a:buChar char="q"/>
            </a:pPr>
            <a:r>
              <a:rPr lang="lt-LT" sz="2800" b="1" dirty="0">
                <a:solidFill>
                  <a:srgbClr val="002060"/>
                </a:solidFill>
              </a:rPr>
              <a:t>Šifravimas naudojant kompiuterius</a:t>
            </a:r>
            <a:r>
              <a:rPr lang="lt-LT" sz="2800" dirty="0">
                <a:solidFill>
                  <a:srgbClr val="002060"/>
                </a:solidFill>
              </a:rPr>
              <a:t>, pavyzdžiui, </a:t>
            </a:r>
            <a:r>
              <a:rPr lang="lt-LT" sz="2800" i="1" dirty="0" err="1">
                <a:solidFill>
                  <a:srgbClr val="002060"/>
                </a:solidFill>
              </a:rPr>
              <a:t>Advanced</a:t>
            </a:r>
            <a:r>
              <a:rPr lang="lt-LT" sz="2800" i="1" dirty="0">
                <a:solidFill>
                  <a:srgbClr val="002060"/>
                </a:solidFill>
              </a:rPr>
              <a:t> </a:t>
            </a:r>
            <a:r>
              <a:rPr lang="lt-LT" sz="2800" i="1" dirty="0" err="1">
                <a:solidFill>
                  <a:srgbClr val="002060"/>
                </a:solidFill>
              </a:rPr>
              <a:t>Encryption</a:t>
            </a:r>
            <a:r>
              <a:rPr lang="lt-LT" sz="2800" i="1" dirty="0">
                <a:solidFill>
                  <a:srgbClr val="002060"/>
                </a:solidFill>
              </a:rPr>
              <a:t> Standard</a:t>
            </a:r>
            <a:r>
              <a:rPr lang="lt-LT" sz="2800" dirty="0">
                <a:solidFill>
                  <a:srgbClr val="002060"/>
                </a:solidFill>
              </a:rPr>
              <a:t> (</a:t>
            </a:r>
            <a:r>
              <a:rPr lang="lt-LT" sz="2800" i="1" dirty="0">
                <a:solidFill>
                  <a:srgbClr val="002060"/>
                </a:solidFill>
              </a:rPr>
              <a:t>AES – Išplėstinis šifravimo standartas</a:t>
            </a:r>
            <a:r>
              <a:rPr lang="lt-LT" sz="2800" dirty="0">
                <a:solidFill>
                  <a:srgbClr val="002060"/>
                </a:solidFill>
              </a:rPr>
              <a:t>), kuris yra vienas iš populiariausių ir plačiausiai naudojamų simetrinio šifravimo algoritmų.</a:t>
            </a:r>
          </a:p>
        </p:txBody>
      </p:sp>
      <p:sp>
        <p:nvSpPr>
          <p:cNvPr id="7" name="Pavadinimas 6">
            <a:extLst>
              <a:ext uri="{FF2B5EF4-FFF2-40B4-BE49-F238E27FC236}">
                <a16:creationId xmlns:a16="http://schemas.microsoft.com/office/drawing/2014/main" id="{43EBB7A5-4B00-2B2B-7868-BD1D517F29C0}"/>
              </a:ext>
            </a:extLst>
          </p:cNvPr>
          <p:cNvSpPr>
            <a:spLocks noGrp="1"/>
          </p:cNvSpPr>
          <p:nvPr>
            <p:ph type="title"/>
          </p:nvPr>
        </p:nvSpPr>
        <p:spPr>
          <a:xfrm>
            <a:off x="403251" y="245968"/>
            <a:ext cx="11399973" cy="1252728"/>
          </a:xfrm>
        </p:spPr>
        <p:txBody>
          <a:bodyPr>
            <a:normAutofit/>
          </a:bodyPr>
          <a:lstStyle/>
          <a:p>
            <a:r>
              <a:rPr lang="lt-LT" b="1" dirty="0"/>
              <a:t>Simetrinė kriptografija gali būti skirstoma</a:t>
            </a:r>
            <a:endParaRPr lang="en-US" b="1" dirty="0"/>
          </a:p>
        </p:txBody>
      </p:sp>
    </p:spTree>
    <p:extLst>
      <p:ext uri="{BB962C8B-B14F-4D97-AF65-F5344CB8AC3E}">
        <p14:creationId xmlns:p14="http://schemas.microsoft.com/office/powerpoint/2010/main" val="451405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vadinimas 2">
            <a:extLst>
              <a:ext uri="{FF2B5EF4-FFF2-40B4-BE49-F238E27FC236}">
                <a16:creationId xmlns:a16="http://schemas.microsoft.com/office/drawing/2014/main" id="{C49BAA2E-8D4B-BFE6-14A8-D2D1F8D9D371}"/>
              </a:ext>
            </a:extLst>
          </p:cNvPr>
          <p:cNvSpPr>
            <a:spLocks noGrp="1"/>
          </p:cNvSpPr>
          <p:nvPr>
            <p:ph type="title"/>
          </p:nvPr>
        </p:nvSpPr>
        <p:spPr>
          <a:xfrm>
            <a:off x="282222" y="245968"/>
            <a:ext cx="11627556" cy="1252728"/>
          </a:xfrm>
        </p:spPr>
        <p:txBody>
          <a:bodyPr>
            <a:normAutofit fontScale="90000"/>
          </a:bodyPr>
          <a:lstStyle/>
          <a:p>
            <a:r>
              <a:rPr lang="lt-LT" b="1" dirty="0"/>
              <a:t>Simetrinio šifravimo naudojant</a:t>
            </a:r>
            <a:br>
              <a:rPr lang="lt-LT" b="1" dirty="0"/>
            </a:br>
            <a:r>
              <a:rPr lang="lt-LT" b="1" dirty="0"/>
              <a:t>kompiuterius schema</a:t>
            </a:r>
            <a:endParaRPr lang="en-US" b="1" dirty="0"/>
          </a:p>
        </p:txBody>
      </p:sp>
      <p:pic>
        <p:nvPicPr>
          <p:cNvPr id="4" name="Paveikslėlis 3">
            <a:extLst>
              <a:ext uri="{FF2B5EF4-FFF2-40B4-BE49-F238E27FC236}">
                <a16:creationId xmlns:a16="http://schemas.microsoft.com/office/drawing/2014/main" id="{0CF457ED-3C5A-BF1A-358E-663178D9F43C}"/>
              </a:ext>
            </a:extLst>
          </p:cNvPr>
          <p:cNvPicPr>
            <a:picLocks noChangeAspect="1"/>
          </p:cNvPicPr>
          <p:nvPr/>
        </p:nvPicPr>
        <p:blipFill>
          <a:blip r:embed="rId2"/>
          <a:stretch>
            <a:fillRect/>
          </a:stretch>
        </p:blipFill>
        <p:spPr>
          <a:xfrm>
            <a:off x="1352903" y="2379306"/>
            <a:ext cx="9486194" cy="3236557"/>
          </a:xfrm>
          <a:prstGeom prst="rect">
            <a:avLst/>
          </a:prstGeom>
        </p:spPr>
      </p:pic>
    </p:spTree>
    <p:extLst>
      <p:ext uri="{BB962C8B-B14F-4D97-AF65-F5344CB8AC3E}">
        <p14:creationId xmlns:p14="http://schemas.microsoft.com/office/powerpoint/2010/main" val="3052139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čiakampis 5"/>
          <p:cNvSpPr/>
          <p:nvPr/>
        </p:nvSpPr>
        <p:spPr>
          <a:xfrm>
            <a:off x="403251" y="1586592"/>
            <a:ext cx="11399973" cy="4628960"/>
          </a:xfrm>
          <a:prstGeom prst="rect">
            <a:avLst/>
          </a:prstGeom>
        </p:spPr>
        <p:txBody>
          <a:bodyPr wrap="square">
            <a:spAutoFit/>
          </a:bodyPr>
          <a:lstStyle/>
          <a:p>
            <a:pPr marL="365751" indent="-365751" defTabSz="1219170">
              <a:lnSpc>
                <a:spcPct val="110000"/>
              </a:lnSpc>
              <a:spcBef>
                <a:spcPts val="1200"/>
              </a:spcBef>
              <a:buClr>
                <a:schemeClr val="accent1"/>
              </a:buClr>
              <a:buSzPct val="80000"/>
              <a:buFont typeface="Wingdings" panose="05000000000000000000" pitchFamily="2" charset="2"/>
              <a:buChar char="q"/>
            </a:pPr>
            <a:r>
              <a:rPr lang="lt-LT" sz="2800" b="1" dirty="0">
                <a:solidFill>
                  <a:srgbClr val="002060"/>
                </a:solidFill>
                <a:latin typeface="Candara"/>
              </a:rPr>
              <a:t>Simetrinių kriptografinių sistemų naudojimo pavyzdžiai:</a:t>
            </a:r>
            <a:endParaRPr lang="lt-LT" sz="2800" dirty="0">
              <a:solidFill>
                <a:srgbClr val="002060"/>
              </a:solidFill>
              <a:latin typeface="Candara"/>
            </a:endParaRPr>
          </a:p>
          <a:p>
            <a:pPr marL="719138" lvl="1" indent="-261938" defTabSz="1219170">
              <a:spcBef>
                <a:spcPts val="600"/>
              </a:spcBef>
              <a:buClr>
                <a:schemeClr val="accent1"/>
              </a:buClr>
              <a:buSzPct val="80000"/>
              <a:buFont typeface="Wingdings" panose="05000000000000000000" pitchFamily="2" charset="2"/>
              <a:buChar char="§"/>
            </a:pPr>
            <a:r>
              <a:rPr lang="lt-LT" sz="2800" dirty="0">
                <a:solidFill>
                  <a:srgbClr val="002060"/>
                </a:solidFill>
                <a:latin typeface="Candara"/>
              </a:rPr>
              <a:t>duomenų saugojimas,</a:t>
            </a:r>
          </a:p>
          <a:p>
            <a:pPr marL="719138" lvl="1" indent="-261938" defTabSz="1219170">
              <a:spcBef>
                <a:spcPts val="600"/>
              </a:spcBef>
              <a:buClr>
                <a:schemeClr val="accent1"/>
              </a:buClr>
              <a:buSzPct val="80000"/>
              <a:buFont typeface="Wingdings" panose="05000000000000000000" pitchFamily="2" charset="2"/>
              <a:buChar char="§"/>
            </a:pPr>
            <a:r>
              <a:rPr lang="lt-LT" sz="2800" dirty="0">
                <a:solidFill>
                  <a:srgbClr val="002060"/>
                </a:solidFill>
                <a:latin typeface="Candara"/>
              </a:rPr>
              <a:t>komunikacija,</a:t>
            </a:r>
          </a:p>
          <a:p>
            <a:pPr marL="719138" lvl="1" indent="-261938" defTabSz="1219170">
              <a:spcBef>
                <a:spcPts val="600"/>
              </a:spcBef>
              <a:buClr>
                <a:schemeClr val="accent1"/>
              </a:buClr>
              <a:buSzPct val="80000"/>
              <a:buFont typeface="Wingdings" panose="05000000000000000000" pitchFamily="2" charset="2"/>
              <a:buChar char="§"/>
            </a:pPr>
            <a:r>
              <a:rPr lang="lt-LT" sz="2800" dirty="0">
                <a:solidFill>
                  <a:srgbClr val="002060"/>
                </a:solidFill>
                <a:latin typeface="Candara"/>
              </a:rPr>
              <a:t>automobilių pramonė,</a:t>
            </a:r>
          </a:p>
          <a:p>
            <a:pPr marL="719138" lvl="1" indent="-261938" defTabSz="1219170">
              <a:spcBef>
                <a:spcPts val="600"/>
              </a:spcBef>
              <a:buClr>
                <a:schemeClr val="accent1"/>
              </a:buClr>
              <a:buSzPct val="80000"/>
              <a:buFont typeface="Wingdings" panose="05000000000000000000" pitchFamily="2" charset="2"/>
              <a:buChar char="§"/>
            </a:pPr>
            <a:r>
              <a:rPr lang="lt-LT" sz="2800" dirty="0">
                <a:solidFill>
                  <a:srgbClr val="002060"/>
                </a:solidFill>
                <a:latin typeface="Candara"/>
              </a:rPr>
              <a:t>medicinos įrenginiai,</a:t>
            </a:r>
          </a:p>
          <a:p>
            <a:pPr marL="719138" lvl="1" indent="-261938" defTabSz="1219170">
              <a:spcBef>
                <a:spcPts val="600"/>
              </a:spcBef>
              <a:buClr>
                <a:schemeClr val="accent1"/>
              </a:buClr>
              <a:buSzPct val="80000"/>
              <a:buFont typeface="Wingdings" panose="05000000000000000000" pitchFamily="2" charset="2"/>
              <a:buChar char="§"/>
            </a:pPr>
            <a:r>
              <a:rPr lang="lt-LT" sz="2800" dirty="0">
                <a:solidFill>
                  <a:srgbClr val="002060"/>
                </a:solidFill>
                <a:latin typeface="Candara"/>
              </a:rPr>
              <a:t>tinklų saugumas,</a:t>
            </a:r>
          </a:p>
          <a:p>
            <a:pPr marL="719138" lvl="1" indent="-261938" defTabSz="1219170">
              <a:spcBef>
                <a:spcPts val="600"/>
              </a:spcBef>
              <a:buClr>
                <a:schemeClr val="accent1"/>
              </a:buClr>
              <a:buSzPct val="80000"/>
              <a:buFont typeface="Wingdings" panose="05000000000000000000" pitchFamily="2" charset="2"/>
              <a:buChar char="§"/>
            </a:pPr>
            <a:r>
              <a:rPr lang="lt-LT" sz="2800" dirty="0">
                <a:solidFill>
                  <a:srgbClr val="002060"/>
                </a:solidFill>
                <a:latin typeface="Candara"/>
              </a:rPr>
              <a:t>elektroninė prekyba,</a:t>
            </a:r>
          </a:p>
          <a:p>
            <a:pPr marL="719138" lvl="1" indent="-261938" defTabSz="1219170">
              <a:spcBef>
                <a:spcPts val="600"/>
              </a:spcBef>
              <a:buClr>
                <a:schemeClr val="accent1"/>
              </a:buClr>
              <a:buSzPct val="80000"/>
              <a:buFont typeface="Wingdings" panose="05000000000000000000" pitchFamily="2" charset="2"/>
              <a:buChar char="§"/>
            </a:pPr>
            <a:r>
              <a:rPr lang="lt-LT" sz="2800" dirty="0">
                <a:solidFill>
                  <a:srgbClr val="002060"/>
                </a:solidFill>
                <a:latin typeface="Candara"/>
              </a:rPr>
              <a:t>virtualūs privatūs tinklai (VPT),</a:t>
            </a:r>
          </a:p>
          <a:p>
            <a:pPr marL="719138" lvl="1" indent="-261938" defTabSz="1219170">
              <a:spcBef>
                <a:spcPts val="600"/>
              </a:spcBef>
              <a:buClr>
                <a:schemeClr val="accent1"/>
              </a:buClr>
              <a:buSzPct val="80000"/>
              <a:buFont typeface="Wingdings" panose="05000000000000000000" pitchFamily="2" charset="2"/>
              <a:buChar char="§"/>
            </a:pPr>
            <a:r>
              <a:rPr lang="lt-LT" sz="2800" dirty="0">
                <a:solidFill>
                  <a:srgbClr val="002060"/>
                </a:solidFill>
                <a:latin typeface="Candara"/>
              </a:rPr>
              <a:t>ir kt.</a:t>
            </a:r>
          </a:p>
        </p:txBody>
      </p:sp>
      <p:sp>
        <p:nvSpPr>
          <p:cNvPr id="7" name="Pavadinimas 6">
            <a:extLst>
              <a:ext uri="{FF2B5EF4-FFF2-40B4-BE49-F238E27FC236}">
                <a16:creationId xmlns:a16="http://schemas.microsoft.com/office/drawing/2014/main" id="{43EBB7A5-4B00-2B2B-7868-BD1D517F29C0}"/>
              </a:ext>
            </a:extLst>
          </p:cNvPr>
          <p:cNvSpPr>
            <a:spLocks noGrp="1"/>
          </p:cNvSpPr>
          <p:nvPr>
            <p:ph type="title"/>
          </p:nvPr>
        </p:nvSpPr>
        <p:spPr/>
        <p:txBody>
          <a:bodyPr>
            <a:normAutofit/>
          </a:bodyPr>
          <a:lstStyle/>
          <a:p>
            <a:r>
              <a:rPr lang="lt-LT" b="1" dirty="0"/>
              <a:t>Naudojimas</a:t>
            </a:r>
            <a:endParaRPr lang="en-US" b="1" dirty="0"/>
          </a:p>
        </p:txBody>
      </p:sp>
    </p:spTree>
    <p:extLst>
      <p:ext uri="{BB962C8B-B14F-4D97-AF65-F5344CB8AC3E}">
        <p14:creationId xmlns:p14="http://schemas.microsoft.com/office/powerpoint/2010/main" val="1135688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vadinimas 2">
            <a:extLst>
              <a:ext uri="{FF2B5EF4-FFF2-40B4-BE49-F238E27FC236}">
                <a16:creationId xmlns:a16="http://schemas.microsoft.com/office/drawing/2014/main" id="{630DB0C9-6DF3-13C6-A328-09E7F804689C}"/>
              </a:ext>
            </a:extLst>
          </p:cNvPr>
          <p:cNvSpPr>
            <a:spLocks noGrp="1"/>
          </p:cNvSpPr>
          <p:nvPr>
            <p:ph type="title"/>
          </p:nvPr>
        </p:nvSpPr>
        <p:spPr/>
        <p:txBody>
          <a:bodyPr>
            <a:normAutofit/>
          </a:bodyPr>
          <a:lstStyle/>
          <a:p>
            <a:r>
              <a:rPr lang="lt-LT" sz="4800" b="1" dirty="0">
                <a:solidFill>
                  <a:schemeClr val="bg1"/>
                </a:solidFill>
              </a:rPr>
              <a:t>Asimetrinio šifravimo schema</a:t>
            </a:r>
            <a:endParaRPr lang="en-US" dirty="0"/>
          </a:p>
        </p:txBody>
      </p:sp>
      <p:pic>
        <p:nvPicPr>
          <p:cNvPr id="4" name="Paveikslėlis 3">
            <a:extLst>
              <a:ext uri="{FF2B5EF4-FFF2-40B4-BE49-F238E27FC236}">
                <a16:creationId xmlns:a16="http://schemas.microsoft.com/office/drawing/2014/main" id="{16D9038B-5F3D-88EF-E340-21621A114413}"/>
              </a:ext>
            </a:extLst>
          </p:cNvPr>
          <p:cNvPicPr>
            <a:picLocks noChangeAspect="1"/>
          </p:cNvPicPr>
          <p:nvPr/>
        </p:nvPicPr>
        <p:blipFill>
          <a:blip r:embed="rId2"/>
          <a:stretch>
            <a:fillRect/>
          </a:stretch>
        </p:blipFill>
        <p:spPr>
          <a:xfrm>
            <a:off x="1550485" y="1816636"/>
            <a:ext cx="9091030" cy="4578149"/>
          </a:xfrm>
          <a:prstGeom prst="rect">
            <a:avLst/>
          </a:prstGeom>
        </p:spPr>
      </p:pic>
    </p:spTree>
    <p:extLst>
      <p:ext uri="{BB962C8B-B14F-4D97-AF65-F5344CB8AC3E}">
        <p14:creationId xmlns:p14="http://schemas.microsoft.com/office/powerpoint/2010/main" val="4255850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čiakampis 5"/>
          <p:cNvSpPr/>
          <p:nvPr/>
        </p:nvSpPr>
        <p:spPr>
          <a:xfrm>
            <a:off x="403251" y="1586592"/>
            <a:ext cx="11399973" cy="5131661"/>
          </a:xfrm>
          <a:prstGeom prst="rect">
            <a:avLst/>
          </a:prstGeom>
        </p:spPr>
        <p:txBody>
          <a:bodyPr wrap="square">
            <a:spAutoFit/>
          </a:bodyPr>
          <a:lstStyle/>
          <a:p>
            <a:pPr marL="365751" indent="-365751" defTabSz="1219170">
              <a:lnSpc>
                <a:spcPct val="110000"/>
              </a:lnSpc>
              <a:spcBef>
                <a:spcPts val="1200"/>
              </a:spcBef>
              <a:buClr>
                <a:schemeClr val="accent1"/>
              </a:buClr>
              <a:buSzPct val="80000"/>
              <a:buFont typeface="Wingdings" panose="05000000000000000000" pitchFamily="2" charset="2"/>
              <a:buChar char="q"/>
            </a:pPr>
            <a:r>
              <a:rPr lang="lt-LT" sz="2800" b="1" dirty="0">
                <a:solidFill>
                  <a:srgbClr val="002060"/>
                </a:solidFill>
                <a:latin typeface="Candara"/>
              </a:rPr>
              <a:t>Asimetrinių kriptografinių sistemų naudojimo pavyzdžiai:</a:t>
            </a:r>
            <a:endParaRPr lang="lt-LT" sz="2800" dirty="0">
              <a:solidFill>
                <a:srgbClr val="002060"/>
              </a:solidFill>
              <a:latin typeface="Candara"/>
            </a:endParaRPr>
          </a:p>
          <a:p>
            <a:pPr marL="719138" lvl="1" indent="-261938" defTabSz="1219170">
              <a:spcBef>
                <a:spcPts val="200"/>
              </a:spcBef>
              <a:buClr>
                <a:schemeClr val="accent1"/>
              </a:buClr>
              <a:buSzPct val="80000"/>
              <a:buFont typeface="Wingdings" panose="05000000000000000000" pitchFamily="2" charset="2"/>
              <a:buChar char="§"/>
            </a:pPr>
            <a:r>
              <a:rPr lang="lt-LT" sz="2800" dirty="0">
                <a:solidFill>
                  <a:srgbClr val="002060"/>
                </a:solidFill>
                <a:latin typeface="Candara"/>
              </a:rPr>
              <a:t>duomenų saugojimas,</a:t>
            </a:r>
          </a:p>
          <a:p>
            <a:pPr marL="719138" lvl="1" indent="-261938" defTabSz="1219170">
              <a:spcBef>
                <a:spcPts val="200"/>
              </a:spcBef>
              <a:buClr>
                <a:schemeClr val="accent1"/>
              </a:buClr>
              <a:buSzPct val="80000"/>
              <a:buFont typeface="Wingdings" panose="05000000000000000000" pitchFamily="2" charset="2"/>
              <a:buChar char="§"/>
            </a:pPr>
            <a:r>
              <a:rPr lang="lt-LT" sz="2800" dirty="0">
                <a:solidFill>
                  <a:srgbClr val="002060"/>
                </a:solidFill>
                <a:latin typeface="Candara"/>
              </a:rPr>
              <a:t>komunikacija,</a:t>
            </a:r>
          </a:p>
          <a:p>
            <a:pPr marL="719138" lvl="1" indent="-261938" defTabSz="1219170">
              <a:spcBef>
                <a:spcPts val="200"/>
              </a:spcBef>
              <a:buClr>
                <a:schemeClr val="accent1"/>
              </a:buClr>
              <a:buSzPct val="80000"/>
              <a:buFont typeface="Wingdings" panose="05000000000000000000" pitchFamily="2" charset="2"/>
              <a:buChar char="§"/>
            </a:pPr>
            <a:r>
              <a:rPr lang="lt-LT" sz="2800" dirty="0">
                <a:solidFill>
                  <a:srgbClr val="002060"/>
                </a:solidFill>
                <a:latin typeface="Candara"/>
              </a:rPr>
              <a:t>interneto saugumas,</a:t>
            </a:r>
          </a:p>
          <a:p>
            <a:pPr marL="719138" lvl="1" indent="-261938" defTabSz="1219170">
              <a:spcBef>
                <a:spcPts val="200"/>
              </a:spcBef>
              <a:buClr>
                <a:schemeClr val="accent1"/>
              </a:buClr>
              <a:buSzPct val="80000"/>
              <a:buFont typeface="Wingdings" panose="05000000000000000000" pitchFamily="2" charset="2"/>
              <a:buChar char="§"/>
            </a:pPr>
            <a:r>
              <a:rPr lang="lt-LT" sz="2800" dirty="0">
                <a:solidFill>
                  <a:srgbClr val="002060"/>
                </a:solidFill>
                <a:latin typeface="Candara"/>
              </a:rPr>
              <a:t>tinklo technologijos,</a:t>
            </a:r>
          </a:p>
          <a:p>
            <a:pPr marL="719138" lvl="1" indent="-261938" defTabSz="1219170">
              <a:spcBef>
                <a:spcPts val="200"/>
              </a:spcBef>
              <a:buClr>
                <a:schemeClr val="accent1"/>
              </a:buClr>
              <a:buSzPct val="80000"/>
              <a:buFont typeface="Wingdings" panose="05000000000000000000" pitchFamily="2" charset="2"/>
              <a:buChar char="§"/>
            </a:pPr>
            <a:r>
              <a:rPr lang="lt-LT" sz="2800" dirty="0">
                <a:solidFill>
                  <a:srgbClr val="002060"/>
                </a:solidFill>
                <a:latin typeface="Candara"/>
              </a:rPr>
              <a:t>VPT (virtualūs privatūs tinklai),</a:t>
            </a:r>
          </a:p>
          <a:p>
            <a:pPr marL="719138" lvl="1" indent="-261938" defTabSz="1219170">
              <a:spcBef>
                <a:spcPts val="200"/>
              </a:spcBef>
              <a:buClr>
                <a:schemeClr val="accent1"/>
              </a:buClr>
              <a:buSzPct val="80000"/>
              <a:buFont typeface="Wingdings" panose="05000000000000000000" pitchFamily="2" charset="2"/>
              <a:buChar char="§"/>
            </a:pPr>
            <a:r>
              <a:rPr lang="lt-LT" sz="2800" dirty="0">
                <a:solidFill>
                  <a:srgbClr val="002060"/>
                </a:solidFill>
                <a:latin typeface="Candara"/>
              </a:rPr>
              <a:t>elektroniniai laiškai ir komunikacija,</a:t>
            </a:r>
          </a:p>
          <a:p>
            <a:pPr marL="719138" lvl="1" indent="-261938" defTabSz="1219170">
              <a:spcBef>
                <a:spcPts val="200"/>
              </a:spcBef>
              <a:buClr>
                <a:schemeClr val="accent1"/>
              </a:buClr>
              <a:buSzPct val="80000"/>
              <a:buFont typeface="Wingdings" panose="05000000000000000000" pitchFamily="2" charset="2"/>
              <a:buChar char="§"/>
            </a:pPr>
            <a:r>
              <a:rPr lang="lt-LT" sz="2800" dirty="0">
                <a:solidFill>
                  <a:srgbClr val="002060"/>
                </a:solidFill>
                <a:latin typeface="Candara"/>
              </a:rPr>
              <a:t>skaitmeniniai parašai,</a:t>
            </a:r>
          </a:p>
          <a:p>
            <a:pPr marL="719138" lvl="1" indent="-261938" defTabSz="1219170">
              <a:spcBef>
                <a:spcPts val="200"/>
              </a:spcBef>
              <a:buClr>
                <a:schemeClr val="accent1"/>
              </a:buClr>
              <a:buSzPct val="80000"/>
              <a:buFont typeface="Wingdings" panose="05000000000000000000" pitchFamily="2" charset="2"/>
              <a:buChar char="§"/>
            </a:pPr>
            <a:r>
              <a:rPr lang="lt-LT" sz="2800" dirty="0">
                <a:solidFill>
                  <a:srgbClr val="002060"/>
                </a:solidFill>
                <a:latin typeface="Candara"/>
              </a:rPr>
              <a:t>e. dokumentų patvirtinimas,</a:t>
            </a:r>
          </a:p>
          <a:p>
            <a:pPr marL="719138" lvl="1" indent="-261938" defTabSz="1219170">
              <a:spcBef>
                <a:spcPts val="200"/>
              </a:spcBef>
              <a:buClr>
                <a:schemeClr val="accent1"/>
              </a:buClr>
              <a:buSzPct val="80000"/>
              <a:buFont typeface="Wingdings" panose="05000000000000000000" pitchFamily="2" charset="2"/>
              <a:buChar char="§"/>
            </a:pPr>
            <a:r>
              <a:rPr lang="lt-LT" sz="2800" dirty="0">
                <a:solidFill>
                  <a:srgbClr val="002060"/>
                </a:solidFill>
                <a:latin typeface="Candara"/>
              </a:rPr>
              <a:t>finansinės paslaugos,</a:t>
            </a:r>
          </a:p>
          <a:p>
            <a:pPr marL="719138" lvl="1" indent="-261938" defTabSz="1219170">
              <a:spcBef>
                <a:spcPts val="200"/>
              </a:spcBef>
              <a:buClr>
                <a:schemeClr val="accent1"/>
              </a:buClr>
              <a:buSzPct val="80000"/>
              <a:buFont typeface="Wingdings" panose="05000000000000000000" pitchFamily="2" charset="2"/>
              <a:buChar char="§"/>
            </a:pPr>
            <a:r>
              <a:rPr lang="lt-LT" sz="2800" dirty="0">
                <a:solidFill>
                  <a:srgbClr val="002060"/>
                </a:solidFill>
                <a:latin typeface="Candara"/>
              </a:rPr>
              <a:t>ir kt.</a:t>
            </a:r>
          </a:p>
        </p:txBody>
      </p:sp>
      <p:sp>
        <p:nvSpPr>
          <p:cNvPr id="7" name="Pavadinimas 6">
            <a:extLst>
              <a:ext uri="{FF2B5EF4-FFF2-40B4-BE49-F238E27FC236}">
                <a16:creationId xmlns:a16="http://schemas.microsoft.com/office/drawing/2014/main" id="{43EBB7A5-4B00-2B2B-7868-BD1D517F29C0}"/>
              </a:ext>
            </a:extLst>
          </p:cNvPr>
          <p:cNvSpPr>
            <a:spLocks noGrp="1"/>
          </p:cNvSpPr>
          <p:nvPr>
            <p:ph type="title"/>
          </p:nvPr>
        </p:nvSpPr>
        <p:spPr/>
        <p:txBody>
          <a:bodyPr>
            <a:normAutofit/>
          </a:bodyPr>
          <a:lstStyle/>
          <a:p>
            <a:r>
              <a:rPr lang="lt-LT" b="1" dirty="0"/>
              <a:t>Naudojimas</a:t>
            </a:r>
            <a:endParaRPr lang="en-US" b="1" dirty="0"/>
          </a:p>
        </p:txBody>
      </p:sp>
    </p:spTree>
    <p:extLst>
      <p:ext uri="{BB962C8B-B14F-4D97-AF65-F5344CB8AC3E}">
        <p14:creationId xmlns:p14="http://schemas.microsoft.com/office/powerpoint/2010/main" val="4189777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a:extLst>
              <a:ext uri="{FF2B5EF4-FFF2-40B4-BE49-F238E27FC236}">
                <a16:creationId xmlns:a16="http://schemas.microsoft.com/office/drawing/2014/main" id="{828A6B77-34D2-0384-3A6E-18A30FF62761}"/>
              </a:ext>
            </a:extLst>
          </p:cNvPr>
          <p:cNvSpPr>
            <a:spLocks noGrp="1"/>
          </p:cNvSpPr>
          <p:nvPr>
            <p:ph idx="1"/>
          </p:nvPr>
        </p:nvSpPr>
        <p:spPr>
          <a:xfrm>
            <a:off x="338667" y="1806222"/>
            <a:ext cx="11593689" cy="4319941"/>
          </a:xfrm>
        </p:spPr>
        <p:txBody>
          <a:bodyPr/>
          <a:lstStyle/>
          <a:p>
            <a:pPr>
              <a:spcBef>
                <a:spcPts val="1800"/>
              </a:spcBef>
              <a:buFont typeface="Wingdings" panose="05000000000000000000" pitchFamily="2" charset="2"/>
              <a:buChar char="q"/>
            </a:pPr>
            <a:r>
              <a:rPr lang="lt-LT" sz="2800" dirty="0">
                <a:solidFill>
                  <a:srgbClr val="002060"/>
                </a:solidFill>
              </a:rPr>
              <a:t>Simetrinis šifravimas yra greitas ir paprastas, bet kyla problemų, kai reikia saugiai pasidalyti ir saugoti raktus.</a:t>
            </a:r>
          </a:p>
          <a:p>
            <a:pPr>
              <a:spcBef>
                <a:spcPts val="1800"/>
              </a:spcBef>
              <a:buFont typeface="Wingdings" panose="05000000000000000000" pitchFamily="2" charset="2"/>
              <a:buChar char="q"/>
            </a:pPr>
            <a:r>
              <a:rPr lang="lt-LT" sz="2800" dirty="0">
                <a:solidFill>
                  <a:srgbClr val="002060"/>
                </a:solidFill>
              </a:rPr>
              <a:t>Asimetrinis šifravimas šias problemas sprendžia, bet yra lėtesnis ir reikalauja daugiau kompiuterio resursų.</a:t>
            </a:r>
          </a:p>
          <a:p>
            <a:pPr marL="0" indent="0">
              <a:buNone/>
            </a:pPr>
            <a:endParaRPr lang="en-US" dirty="0"/>
          </a:p>
        </p:txBody>
      </p:sp>
      <p:sp>
        <p:nvSpPr>
          <p:cNvPr id="3" name="Pavadinimas 2">
            <a:extLst>
              <a:ext uri="{FF2B5EF4-FFF2-40B4-BE49-F238E27FC236}">
                <a16:creationId xmlns:a16="http://schemas.microsoft.com/office/drawing/2014/main" id="{F8A2B765-1ECC-28C4-4D35-7AB621C4DDF8}"/>
              </a:ext>
            </a:extLst>
          </p:cNvPr>
          <p:cNvSpPr>
            <a:spLocks noGrp="1"/>
          </p:cNvSpPr>
          <p:nvPr>
            <p:ph type="title"/>
          </p:nvPr>
        </p:nvSpPr>
        <p:spPr/>
        <p:txBody>
          <a:bodyPr/>
          <a:lstStyle/>
          <a:p>
            <a:r>
              <a:rPr lang="lt-LT" b="1" dirty="0"/>
              <a:t>Kurį pasirinkti?</a:t>
            </a:r>
            <a:endParaRPr lang="en-US" b="1" dirty="0"/>
          </a:p>
        </p:txBody>
      </p:sp>
    </p:spTree>
    <p:extLst>
      <p:ext uri="{BB962C8B-B14F-4D97-AF65-F5344CB8AC3E}">
        <p14:creationId xmlns:p14="http://schemas.microsoft.com/office/powerpoint/2010/main" val="2986636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a:extLst>
              <a:ext uri="{FF2B5EF4-FFF2-40B4-BE49-F238E27FC236}">
                <a16:creationId xmlns:a16="http://schemas.microsoft.com/office/drawing/2014/main" id="{14A33B68-3F5D-A13E-E7CA-D61E81CA3E45}"/>
              </a:ext>
            </a:extLst>
          </p:cNvPr>
          <p:cNvSpPr>
            <a:spLocks noGrp="1"/>
          </p:cNvSpPr>
          <p:nvPr>
            <p:ph type="ctrTitle"/>
          </p:nvPr>
        </p:nvSpPr>
        <p:spPr>
          <a:xfrm>
            <a:off x="914400" y="1530220"/>
            <a:ext cx="10363200" cy="2559219"/>
          </a:xfrm>
        </p:spPr>
        <p:txBody>
          <a:bodyPr>
            <a:normAutofit fontScale="90000"/>
          </a:bodyPr>
          <a:lstStyle/>
          <a:p>
            <a:r>
              <a:rPr lang="lt-LT" dirty="0"/>
              <a:t>Simetrinės kriptografijos pavyzdžiai ir užduotys</a:t>
            </a:r>
            <a:br>
              <a:rPr lang="lt-LT" dirty="0"/>
            </a:br>
            <a:r>
              <a:rPr lang="lt-LT" dirty="0"/>
              <a:t>(nenaudojant kompiuterio)</a:t>
            </a:r>
            <a:endParaRPr lang="en-US" dirty="0"/>
          </a:p>
        </p:txBody>
      </p:sp>
    </p:spTree>
    <p:extLst>
      <p:ext uri="{BB962C8B-B14F-4D97-AF65-F5344CB8AC3E}">
        <p14:creationId xmlns:p14="http://schemas.microsoft.com/office/powerpoint/2010/main" val="740624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811763" y="1796819"/>
            <a:ext cx="10660834" cy="1734064"/>
          </a:xfrm>
          <a:prstGeom prst="rect">
            <a:avLst/>
          </a:prstGeom>
        </p:spPr>
        <p:txBody>
          <a:bodyPr wrap="square">
            <a:spAutoFit/>
          </a:bodyPr>
          <a:lstStyle/>
          <a:p>
            <a:pPr indent="609585" algn="just" defTabSz="1219170"/>
            <a:r>
              <a:rPr lang="lt-LT" sz="2667" dirty="0">
                <a:solidFill>
                  <a:prstClr val="black"/>
                </a:solidFill>
                <a:latin typeface="Candara"/>
              </a:rPr>
              <a:t>29.3.3. Simetrinis ir asimetrinis šifravimas, kriptografinės sistemos. Apibrėžiamos simetrinio ir asimetrinio šifravimo, kriptografinės sistemos sąvokos. Aptariami simetrinio ir asimetrinio šifravimo pavyzdžiai ir jų taikymo sritys. Apibūdinamos kriptografinės sistemos.</a:t>
            </a:r>
            <a:endParaRPr lang="lt-LT" sz="2667" dirty="0">
              <a:solidFill>
                <a:prstClr val="black"/>
              </a:solidFill>
              <a:latin typeface="Times New Roman"/>
              <a:ea typeface="Times New Roman"/>
            </a:endParaRPr>
          </a:p>
        </p:txBody>
      </p:sp>
      <p:sp>
        <p:nvSpPr>
          <p:cNvPr id="4" name="Stačiakampis 3"/>
          <p:cNvSpPr/>
          <p:nvPr/>
        </p:nvSpPr>
        <p:spPr>
          <a:xfrm>
            <a:off x="400050" y="4005064"/>
            <a:ext cx="11674929" cy="584775"/>
          </a:xfrm>
          <a:prstGeom prst="rect">
            <a:avLst/>
          </a:prstGeom>
        </p:spPr>
        <p:txBody>
          <a:bodyPr wrap="square">
            <a:spAutoFit/>
          </a:bodyPr>
          <a:lstStyle/>
          <a:p>
            <a:pPr defTabSz="1219170"/>
            <a:r>
              <a:rPr lang="lt-LT" sz="1600" dirty="0">
                <a:solidFill>
                  <a:prstClr val="black"/>
                </a:solidFill>
                <a:latin typeface="Candara"/>
              </a:rPr>
              <a:t>Informatikos bendroji programa (2022). </a:t>
            </a:r>
            <a:r>
              <a:rPr lang="lt-LT" sz="1600" i="1" dirty="0">
                <a:solidFill>
                  <a:prstClr val="black"/>
                </a:solidFill>
                <a:latin typeface="Candara"/>
              </a:rPr>
              <a:t>Teisės aktų registras:</a:t>
            </a:r>
            <a:endParaRPr lang="lt-LT" sz="1600" dirty="0">
              <a:solidFill>
                <a:prstClr val="black"/>
              </a:solidFill>
              <a:latin typeface="Candara"/>
            </a:endParaRPr>
          </a:p>
          <a:p>
            <a:pPr defTabSz="1219170"/>
            <a:r>
              <a:rPr lang="lt-LT" sz="1600" dirty="0">
                <a:solidFill>
                  <a:prstClr val="black"/>
                </a:solidFill>
                <a:latin typeface="Candara"/>
                <a:hlinkClick r:id="rId2"/>
              </a:rPr>
              <a:t>https://e-tar.lt/rs/aesupplement/1a764050239511edb4cae1b158f98ea5/PibGuMnJPz/b52ac6c04f0e11ee81b8b446907f594f/</a:t>
            </a:r>
            <a:r>
              <a:rPr lang="lt-LT" sz="1600" dirty="0">
                <a:solidFill>
                  <a:prstClr val="black"/>
                </a:solidFill>
                <a:latin typeface="Candara"/>
              </a:rPr>
              <a:t>  (2023-09-20)</a:t>
            </a:r>
          </a:p>
        </p:txBody>
      </p:sp>
      <p:sp>
        <p:nvSpPr>
          <p:cNvPr id="5" name="Pavadinimas 4">
            <a:extLst>
              <a:ext uri="{FF2B5EF4-FFF2-40B4-BE49-F238E27FC236}">
                <a16:creationId xmlns:a16="http://schemas.microsoft.com/office/drawing/2014/main" id="{DD8E7C1B-FDC4-DCCE-C2F0-DF30BACCE197}"/>
              </a:ext>
            </a:extLst>
          </p:cNvPr>
          <p:cNvSpPr>
            <a:spLocks noGrp="1"/>
          </p:cNvSpPr>
          <p:nvPr>
            <p:ph type="title"/>
          </p:nvPr>
        </p:nvSpPr>
        <p:spPr/>
        <p:txBody>
          <a:bodyPr>
            <a:normAutofit fontScale="90000"/>
          </a:bodyPr>
          <a:lstStyle/>
          <a:p>
            <a:pPr defTabSz="1219170"/>
            <a:r>
              <a:rPr lang="lt-LT" sz="4400" b="1" dirty="0">
                <a:solidFill>
                  <a:prstClr val="white"/>
                </a:solidFill>
                <a:latin typeface="Candara"/>
              </a:rPr>
              <a:t>Kriptografija. I–II (9-10) gimnazijos klasės</a:t>
            </a:r>
            <a:br>
              <a:rPr lang="lt-LT" sz="4800" b="1" dirty="0">
                <a:solidFill>
                  <a:prstClr val="white"/>
                </a:solidFill>
                <a:latin typeface="Candara"/>
              </a:rPr>
            </a:br>
            <a:r>
              <a:rPr lang="lt-LT" sz="4400" dirty="0">
                <a:solidFill>
                  <a:prstClr val="white"/>
                </a:solidFill>
                <a:latin typeface="Candara"/>
              </a:rPr>
              <a:t>Informatikos bendroji programa</a:t>
            </a:r>
            <a:endParaRPr lang="en-US" sz="4400" dirty="0"/>
          </a:p>
        </p:txBody>
      </p:sp>
    </p:spTree>
    <p:extLst>
      <p:ext uri="{BB962C8B-B14F-4D97-AF65-F5344CB8AC3E}">
        <p14:creationId xmlns:p14="http://schemas.microsoft.com/office/powerpoint/2010/main" val="3547524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218719" y="1796819"/>
            <a:ext cx="11729367" cy="3210623"/>
          </a:xfrm>
          <a:prstGeom prst="rect">
            <a:avLst/>
          </a:prstGeom>
        </p:spPr>
        <p:txBody>
          <a:bodyPr wrap="square">
            <a:spAutoFit/>
          </a:bodyPr>
          <a:lstStyle/>
          <a:p>
            <a:pPr defTabSz="1219170"/>
            <a:r>
              <a:rPr lang="lt-LT" sz="2133" b="1" dirty="0">
                <a:solidFill>
                  <a:srgbClr val="002060"/>
                </a:solidFill>
                <a:latin typeface="Candara"/>
              </a:rPr>
              <a:t>Naudojamas raidžių pakeitimas  kitomis raidėmis ar simboliais pagal tam tikras taisykles, schemas  arba postūmį per kelias abėcėlės raides. Tokio šifravimo metu rekomenduojama prieš akis turėti abėcėlę, pavyzdžiui, lietuvišką sunumeruotą  abėcėlę:</a:t>
            </a:r>
          </a:p>
          <a:p>
            <a:pPr algn="ctr" defTabSz="1219170"/>
            <a:endParaRPr lang="lt-LT" sz="2133" b="1" dirty="0">
              <a:solidFill>
                <a:prstClr val="black"/>
              </a:solidFill>
              <a:latin typeface="Candara"/>
            </a:endParaRPr>
          </a:p>
          <a:p>
            <a:pPr algn="ctr" defTabSz="1219170"/>
            <a:r>
              <a:rPr lang="lt-LT" sz="2133" b="1" dirty="0">
                <a:solidFill>
                  <a:srgbClr val="002060"/>
                </a:solidFill>
                <a:latin typeface="Candara"/>
              </a:rPr>
              <a:t>Abėcėlė (tekstas)</a:t>
            </a:r>
          </a:p>
          <a:p>
            <a:pPr defTabSz="1219170"/>
            <a:r>
              <a:rPr lang="lt-LT" sz="1600" b="1" dirty="0">
                <a:solidFill>
                  <a:srgbClr val="0070C0"/>
                </a:solidFill>
                <a:latin typeface="Arial" panose="020B0604020202020204" pitchFamily="34" charset="0"/>
                <a:cs typeface="Arial" panose="020B0604020202020204" pitchFamily="34" charset="0"/>
              </a:rPr>
              <a:t>1     2     3    4     5    6     7    8     9   10  11   12   13 14 15  16 17   18  19    20    21   22  23  24   25  26  27   28  29  30   31  32</a:t>
            </a:r>
          </a:p>
          <a:p>
            <a:pPr defTabSz="1219170"/>
            <a:r>
              <a:rPr lang="lt-LT" sz="1600" b="1" dirty="0" err="1">
                <a:solidFill>
                  <a:srgbClr val="0070C0"/>
                </a:solidFill>
                <a:latin typeface="Arial" panose="020B0604020202020204" pitchFamily="34" charset="0"/>
                <a:cs typeface="Arial" panose="020B0604020202020204" pitchFamily="34" charset="0"/>
              </a:rPr>
              <a:t>Aa</a:t>
            </a:r>
            <a:r>
              <a:rPr lang="lt-LT" sz="1600" b="1" dirty="0">
                <a:solidFill>
                  <a:srgbClr val="0070C0"/>
                </a:solidFill>
                <a:latin typeface="Arial" panose="020B0604020202020204" pitchFamily="34" charset="0"/>
                <a:cs typeface="Arial" panose="020B0604020202020204" pitchFamily="34" charset="0"/>
              </a:rPr>
              <a:t>  </a:t>
            </a:r>
            <a:r>
              <a:rPr lang="lt-LT" sz="1600" b="1" dirty="0" err="1">
                <a:solidFill>
                  <a:srgbClr val="0070C0"/>
                </a:solidFill>
                <a:latin typeface="Arial" panose="020B0604020202020204" pitchFamily="34" charset="0"/>
                <a:cs typeface="Arial" panose="020B0604020202020204" pitchFamily="34" charset="0"/>
              </a:rPr>
              <a:t>Ąą</a:t>
            </a:r>
            <a:r>
              <a:rPr lang="lt-LT" sz="1600" b="1" dirty="0">
                <a:solidFill>
                  <a:srgbClr val="0070C0"/>
                </a:solidFill>
                <a:latin typeface="Arial" panose="020B0604020202020204" pitchFamily="34" charset="0"/>
                <a:cs typeface="Arial" panose="020B0604020202020204" pitchFamily="34" charset="0"/>
              </a:rPr>
              <a:t>  </a:t>
            </a:r>
            <a:r>
              <a:rPr lang="lt-LT" sz="1600" b="1" dirty="0" err="1">
                <a:solidFill>
                  <a:srgbClr val="0070C0"/>
                </a:solidFill>
                <a:latin typeface="Arial" panose="020B0604020202020204" pitchFamily="34" charset="0"/>
                <a:cs typeface="Arial" panose="020B0604020202020204" pitchFamily="34" charset="0"/>
              </a:rPr>
              <a:t>Bb</a:t>
            </a:r>
            <a:r>
              <a:rPr lang="lt-LT" sz="1600" b="1" dirty="0">
                <a:solidFill>
                  <a:srgbClr val="0070C0"/>
                </a:solidFill>
                <a:latin typeface="Arial" panose="020B0604020202020204" pitchFamily="34" charset="0"/>
                <a:cs typeface="Arial" panose="020B0604020202020204" pitchFamily="34" charset="0"/>
              </a:rPr>
              <a:t>  </a:t>
            </a:r>
            <a:r>
              <a:rPr lang="lt-LT" sz="1600" b="1" dirty="0" err="1">
                <a:solidFill>
                  <a:srgbClr val="0070C0"/>
                </a:solidFill>
                <a:latin typeface="Arial" panose="020B0604020202020204" pitchFamily="34" charset="0"/>
                <a:cs typeface="Arial" panose="020B0604020202020204" pitchFamily="34" charset="0"/>
              </a:rPr>
              <a:t>Cc</a:t>
            </a:r>
            <a:r>
              <a:rPr lang="lt-LT" sz="1600" b="1" dirty="0">
                <a:solidFill>
                  <a:srgbClr val="0070C0"/>
                </a:solidFill>
                <a:latin typeface="Arial" panose="020B0604020202020204" pitchFamily="34" charset="0"/>
                <a:cs typeface="Arial" panose="020B0604020202020204" pitchFamily="34" charset="0"/>
              </a:rPr>
              <a:t>  </a:t>
            </a:r>
            <a:r>
              <a:rPr lang="lt-LT" sz="1600" b="1" dirty="0" err="1">
                <a:solidFill>
                  <a:srgbClr val="0070C0"/>
                </a:solidFill>
                <a:latin typeface="Arial" panose="020B0604020202020204" pitchFamily="34" charset="0"/>
                <a:cs typeface="Arial" panose="020B0604020202020204" pitchFamily="34" charset="0"/>
              </a:rPr>
              <a:t>Čč</a:t>
            </a:r>
            <a:r>
              <a:rPr lang="lt-LT" sz="1600" b="1" dirty="0">
                <a:solidFill>
                  <a:srgbClr val="0070C0"/>
                </a:solidFill>
                <a:latin typeface="Arial" panose="020B0604020202020204" pitchFamily="34" charset="0"/>
                <a:cs typeface="Arial" panose="020B0604020202020204" pitchFamily="34" charset="0"/>
              </a:rPr>
              <a:t>  </a:t>
            </a:r>
            <a:r>
              <a:rPr lang="lt-LT" sz="1600" b="1" dirty="0" err="1">
                <a:solidFill>
                  <a:srgbClr val="0070C0"/>
                </a:solidFill>
                <a:latin typeface="Arial" panose="020B0604020202020204" pitchFamily="34" charset="0"/>
                <a:cs typeface="Arial" panose="020B0604020202020204" pitchFamily="34" charset="0"/>
              </a:rPr>
              <a:t>Dd</a:t>
            </a:r>
            <a:r>
              <a:rPr lang="lt-LT" sz="1600" b="1" dirty="0">
                <a:solidFill>
                  <a:srgbClr val="0070C0"/>
                </a:solidFill>
                <a:latin typeface="Arial" panose="020B0604020202020204" pitchFamily="34" charset="0"/>
                <a:cs typeface="Arial" panose="020B0604020202020204" pitchFamily="34" charset="0"/>
              </a:rPr>
              <a:t>  </a:t>
            </a:r>
            <a:r>
              <a:rPr lang="lt-LT" sz="1600" b="1" dirty="0" err="1">
                <a:solidFill>
                  <a:srgbClr val="0070C0"/>
                </a:solidFill>
                <a:latin typeface="Arial" panose="020B0604020202020204" pitchFamily="34" charset="0"/>
                <a:cs typeface="Arial" panose="020B0604020202020204" pitchFamily="34" charset="0"/>
              </a:rPr>
              <a:t>Ee</a:t>
            </a:r>
            <a:r>
              <a:rPr lang="lt-LT" sz="1600" b="1" dirty="0">
                <a:solidFill>
                  <a:srgbClr val="0070C0"/>
                </a:solidFill>
                <a:latin typeface="Arial" panose="020B0604020202020204" pitchFamily="34" charset="0"/>
                <a:cs typeface="Arial" panose="020B0604020202020204" pitchFamily="34" charset="0"/>
              </a:rPr>
              <a:t>  </a:t>
            </a:r>
            <a:r>
              <a:rPr lang="lt-LT" sz="1600" b="1" dirty="0" err="1">
                <a:solidFill>
                  <a:srgbClr val="0070C0"/>
                </a:solidFill>
                <a:latin typeface="Arial" panose="020B0604020202020204" pitchFamily="34" charset="0"/>
                <a:cs typeface="Arial" panose="020B0604020202020204" pitchFamily="34" charset="0"/>
              </a:rPr>
              <a:t>Ęę</a:t>
            </a:r>
            <a:r>
              <a:rPr lang="lt-LT" sz="1600" b="1" dirty="0">
                <a:solidFill>
                  <a:srgbClr val="0070C0"/>
                </a:solidFill>
                <a:latin typeface="Arial" panose="020B0604020202020204" pitchFamily="34" charset="0"/>
                <a:cs typeface="Arial" panose="020B0604020202020204" pitchFamily="34" charset="0"/>
              </a:rPr>
              <a:t>  </a:t>
            </a:r>
            <a:r>
              <a:rPr lang="lt-LT" sz="1600" b="1" dirty="0" err="1">
                <a:solidFill>
                  <a:srgbClr val="0070C0"/>
                </a:solidFill>
                <a:latin typeface="Arial" panose="020B0604020202020204" pitchFamily="34" charset="0"/>
                <a:cs typeface="Arial" panose="020B0604020202020204" pitchFamily="34" charset="0"/>
              </a:rPr>
              <a:t>Ėė</a:t>
            </a:r>
            <a:r>
              <a:rPr lang="lt-LT" sz="1600" b="1" dirty="0">
                <a:solidFill>
                  <a:srgbClr val="0070C0"/>
                </a:solidFill>
                <a:latin typeface="Arial" panose="020B0604020202020204" pitchFamily="34" charset="0"/>
                <a:cs typeface="Arial" panose="020B0604020202020204" pitchFamily="34" charset="0"/>
              </a:rPr>
              <a:t>  </a:t>
            </a:r>
            <a:r>
              <a:rPr lang="lt-LT" sz="1600" b="1" dirty="0" err="1">
                <a:solidFill>
                  <a:srgbClr val="0070C0"/>
                </a:solidFill>
                <a:latin typeface="Arial" panose="020B0604020202020204" pitchFamily="34" charset="0"/>
                <a:cs typeface="Arial" panose="020B0604020202020204" pitchFamily="34" charset="0"/>
              </a:rPr>
              <a:t>Ff</a:t>
            </a:r>
            <a:r>
              <a:rPr lang="lt-LT" sz="1600" b="1" dirty="0">
                <a:solidFill>
                  <a:srgbClr val="0070C0"/>
                </a:solidFill>
                <a:latin typeface="Arial" panose="020B0604020202020204" pitchFamily="34" charset="0"/>
                <a:cs typeface="Arial" panose="020B0604020202020204" pitchFamily="34" charset="0"/>
              </a:rPr>
              <a:t>  </a:t>
            </a:r>
            <a:r>
              <a:rPr lang="lt-LT" sz="1600" b="1" dirty="0" err="1">
                <a:solidFill>
                  <a:srgbClr val="0070C0"/>
                </a:solidFill>
                <a:latin typeface="Arial" panose="020B0604020202020204" pitchFamily="34" charset="0"/>
                <a:cs typeface="Arial" panose="020B0604020202020204" pitchFamily="34" charset="0"/>
              </a:rPr>
              <a:t>Gg</a:t>
            </a:r>
            <a:r>
              <a:rPr lang="lt-LT" sz="1600" b="1" dirty="0">
                <a:solidFill>
                  <a:srgbClr val="0070C0"/>
                </a:solidFill>
                <a:latin typeface="Arial" panose="020B0604020202020204" pitchFamily="34" charset="0"/>
                <a:cs typeface="Arial" panose="020B0604020202020204" pitchFamily="34" charset="0"/>
              </a:rPr>
              <a:t>  </a:t>
            </a:r>
            <a:r>
              <a:rPr lang="lt-LT" sz="1600" b="1" dirty="0" err="1">
                <a:solidFill>
                  <a:srgbClr val="0070C0"/>
                </a:solidFill>
                <a:latin typeface="Arial" panose="020B0604020202020204" pitchFamily="34" charset="0"/>
                <a:cs typeface="Arial" panose="020B0604020202020204" pitchFamily="34" charset="0"/>
              </a:rPr>
              <a:t>Hh</a:t>
            </a:r>
            <a:r>
              <a:rPr lang="lt-LT" sz="1600" b="1" dirty="0">
                <a:solidFill>
                  <a:srgbClr val="0070C0"/>
                </a:solidFill>
                <a:latin typeface="Arial" panose="020B0604020202020204" pitchFamily="34" charset="0"/>
                <a:cs typeface="Arial" panose="020B0604020202020204" pitchFamily="34" charset="0"/>
              </a:rPr>
              <a:t>  </a:t>
            </a:r>
            <a:r>
              <a:rPr lang="lt-LT" sz="1600" b="1" dirty="0" err="1">
                <a:solidFill>
                  <a:srgbClr val="0070C0"/>
                </a:solidFill>
                <a:latin typeface="Arial" panose="020B0604020202020204" pitchFamily="34" charset="0"/>
                <a:cs typeface="Arial" panose="020B0604020202020204" pitchFamily="34" charset="0"/>
              </a:rPr>
              <a:t>Ii</a:t>
            </a:r>
            <a:r>
              <a:rPr lang="lt-LT" sz="1600" b="1" dirty="0">
                <a:solidFill>
                  <a:srgbClr val="0070C0"/>
                </a:solidFill>
                <a:latin typeface="Arial" panose="020B0604020202020204" pitchFamily="34" charset="0"/>
                <a:cs typeface="Arial" panose="020B0604020202020204" pitchFamily="34" charset="0"/>
              </a:rPr>
              <a:t>   </a:t>
            </a:r>
            <a:r>
              <a:rPr lang="lt-LT" sz="1600" b="1" dirty="0" err="1">
                <a:solidFill>
                  <a:srgbClr val="0070C0"/>
                </a:solidFill>
                <a:latin typeface="Arial" panose="020B0604020202020204" pitchFamily="34" charset="0"/>
                <a:cs typeface="Arial" panose="020B0604020202020204" pitchFamily="34" charset="0"/>
              </a:rPr>
              <a:t>Įį</a:t>
            </a:r>
            <a:r>
              <a:rPr lang="lt-LT" sz="1600" b="1" dirty="0">
                <a:solidFill>
                  <a:srgbClr val="0070C0"/>
                </a:solidFill>
                <a:latin typeface="Arial" panose="020B0604020202020204" pitchFamily="34" charset="0"/>
                <a:cs typeface="Arial" panose="020B0604020202020204" pitchFamily="34" charset="0"/>
              </a:rPr>
              <a:t>   </a:t>
            </a:r>
            <a:r>
              <a:rPr lang="lt-LT" sz="1600" b="1" dirty="0" err="1">
                <a:solidFill>
                  <a:srgbClr val="0070C0"/>
                </a:solidFill>
                <a:latin typeface="Arial" panose="020B0604020202020204" pitchFamily="34" charset="0"/>
                <a:cs typeface="Arial" panose="020B0604020202020204" pitchFamily="34" charset="0"/>
              </a:rPr>
              <a:t>Yy</a:t>
            </a:r>
            <a:r>
              <a:rPr lang="lt-LT" sz="1600" b="1" dirty="0">
                <a:solidFill>
                  <a:srgbClr val="0070C0"/>
                </a:solidFill>
                <a:latin typeface="Arial" panose="020B0604020202020204" pitchFamily="34" charset="0"/>
                <a:cs typeface="Arial" panose="020B0604020202020204" pitchFamily="34" charset="0"/>
              </a:rPr>
              <a:t>  </a:t>
            </a:r>
            <a:r>
              <a:rPr lang="lt-LT" sz="1600" b="1" dirty="0" err="1">
                <a:solidFill>
                  <a:srgbClr val="0070C0"/>
                </a:solidFill>
                <a:latin typeface="Arial" panose="020B0604020202020204" pitchFamily="34" charset="0"/>
                <a:cs typeface="Arial" panose="020B0604020202020204" pitchFamily="34" charset="0"/>
              </a:rPr>
              <a:t>Jj</a:t>
            </a:r>
            <a:r>
              <a:rPr lang="lt-LT" sz="1600" b="1" dirty="0">
                <a:solidFill>
                  <a:srgbClr val="0070C0"/>
                </a:solidFill>
                <a:latin typeface="Arial" panose="020B0604020202020204" pitchFamily="34" charset="0"/>
                <a:cs typeface="Arial" panose="020B0604020202020204" pitchFamily="34" charset="0"/>
              </a:rPr>
              <a:t>  </a:t>
            </a:r>
            <a:r>
              <a:rPr lang="lt-LT" sz="1600" b="1" dirty="0" err="1">
                <a:solidFill>
                  <a:srgbClr val="0070C0"/>
                </a:solidFill>
                <a:latin typeface="Arial" panose="020B0604020202020204" pitchFamily="34" charset="0"/>
                <a:cs typeface="Arial" panose="020B0604020202020204" pitchFamily="34" charset="0"/>
              </a:rPr>
              <a:t>Kk</a:t>
            </a:r>
            <a:r>
              <a:rPr lang="lt-LT" sz="1600" b="1" dirty="0">
                <a:solidFill>
                  <a:srgbClr val="0070C0"/>
                </a:solidFill>
                <a:latin typeface="Arial" panose="020B0604020202020204" pitchFamily="34" charset="0"/>
                <a:cs typeface="Arial" panose="020B0604020202020204" pitchFamily="34" charset="0"/>
              </a:rPr>
              <a:t>   </a:t>
            </a:r>
            <a:r>
              <a:rPr lang="lt-LT" sz="1600" b="1" dirty="0" err="1">
                <a:solidFill>
                  <a:srgbClr val="0070C0"/>
                </a:solidFill>
                <a:latin typeface="Arial" panose="020B0604020202020204" pitchFamily="34" charset="0"/>
                <a:cs typeface="Arial" panose="020B0604020202020204" pitchFamily="34" charset="0"/>
              </a:rPr>
              <a:t>Ll</a:t>
            </a:r>
            <a:r>
              <a:rPr lang="lt-LT" sz="1600" b="1" dirty="0">
                <a:solidFill>
                  <a:srgbClr val="0070C0"/>
                </a:solidFill>
                <a:latin typeface="Arial" panose="020B0604020202020204" pitchFamily="34" charset="0"/>
                <a:cs typeface="Arial" panose="020B0604020202020204" pitchFamily="34" charset="0"/>
              </a:rPr>
              <a:t>  Mm  </a:t>
            </a:r>
            <a:r>
              <a:rPr lang="lt-LT" sz="1600" b="1" dirty="0" err="1">
                <a:solidFill>
                  <a:srgbClr val="0070C0"/>
                </a:solidFill>
                <a:latin typeface="Arial" panose="020B0604020202020204" pitchFamily="34" charset="0"/>
                <a:cs typeface="Arial" panose="020B0604020202020204" pitchFamily="34" charset="0"/>
              </a:rPr>
              <a:t>Nn</a:t>
            </a:r>
            <a:r>
              <a:rPr lang="lt-LT" sz="1600" b="1" dirty="0">
                <a:solidFill>
                  <a:srgbClr val="0070C0"/>
                </a:solidFill>
                <a:latin typeface="Arial" panose="020B0604020202020204" pitchFamily="34" charset="0"/>
                <a:cs typeface="Arial" panose="020B0604020202020204" pitchFamily="34" charset="0"/>
              </a:rPr>
              <a:t>  </a:t>
            </a:r>
            <a:r>
              <a:rPr lang="lt-LT" sz="1600" b="1" dirty="0" err="1">
                <a:solidFill>
                  <a:srgbClr val="0070C0"/>
                </a:solidFill>
                <a:latin typeface="Arial" panose="020B0604020202020204" pitchFamily="34" charset="0"/>
                <a:cs typeface="Arial" panose="020B0604020202020204" pitchFamily="34" charset="0"/>
              </a:rPr>
              <a:t>Oo</a:t>
            </a:r>
            <a:r>
              <a:rPr lang="lt-LT" sz="1600" b="1" dirty="0">
                <a:solidFill>
                  <a:srgbClr val="0070C0"/>
                </a:solidFill>
                <a:latin typeface="Arial" panose="020B0604020202020204" pitchFamily="34" charset="0"/>
                <a:cs typeface="Arial" panose="020B0604020202020204" pitchFamily="34" charset="0"/>
              </a:rPr>
              <a:t>  </a:t>
            </a:r>
            <a:r>
              <a:rPr lang="lt-LT" sz="1600" b="1" dirty="0" err="1">
                <a:solidFill>
                  <a:srgbClr val="0070C0"/>
                </a:solidFill>
                <a:latin typeface="Arial" panose="020B0604020202020204" pitchFamily="34" charset="0"/>
                <a:cs typeface="Arial" panose="020B0604020202020204" pitchFamily="34" charset="0"/>
              </a:rPr>
              <a:t>Pp</a:t>
            </a:r>
            <a:r>
              <a:rPr lang="lt-LT" sz="1600" b="1" dirty="0">
                <a:solidFill>
                  <a:srgbClr val="0070C0"/>
                </a:solidFill>
                <a:latin typeface="Arial" panose="020B0604020202020204" pitchFamily="34" charset="0"/>
                <a:cs typeface="Arial" panose="020B0604020202020204" pitchFamily="34" charset="0"/>
              </a:rPr>
              <a:t>  </a:t>
            </a:r>
            <a:r>
              <a:rPr lang="lt-LT" sz="1600" b="1" dirty="0" err="1">
                <a:solidFill>
                  <a:srgbClr val="0070C0"/>
                </a:solidFill>
                <a:latin typeface="Arial" panose="020B0604020202020204" pitchFamily="34" charset="0"/>
                <a:cs typeface="Arial" panose="020B0604020202020204" pitchFamily="34" charset="0"/>
              </a:rPr>
              <a:t>Rr</a:t>
            </a:r>
            <a:r>
              <a:rPr lang="lt-LT" sz="1600" b="1" dirty="0">
                <a:solidFill>
                  <a:srgbClr val="0070C0"/>
                </a:solidFill>
                <a:latin typeface="Arial" panose="020B0604020202020204" pitchFamily="34" charset="0"/>
                <a:cs typeface="Arial" panose="020B0604020202020204" pitchFamily="34" charset="0"/>
              </a:rPr>
              <a:t>  Ss  Šš  </a:t>
            </a:r>
            <a:r>
              <a:rPr lang="lt-LT" sz="1600" b="1" dirty="0" err="1">
                <a:solidFill>
                  <a:srgbClr val="0070C0"/>
                </a:solidFill>
                <a:latin typeface="Arial" panose="020B0604020202020204" pitchFamily="34" charset="0"/>
                <a:cs typeface="Arial" panose="020B0604020202020204" pitchFamily="34" charset="0"/>
              </a:rPr>
              <a:t>Tt</a:t>
            </a:r>
            <a:r>
              <a:rPr lang="lt-LT" sz="1600" b="1" dirty="0">
                <a:solidFill>
                  <a:srgbClr val="0070C0"/>
                </a:solidFill>
                <a:latin typeface="Arial" panose="020B0604020202020204" pitchFamily="34" charset="0"/>
                <a:cs typeface="Arial" panose="020B0604020202020204" pitchFamily="34" charset="0"/>
              </a:rPr>
              <a:t>  </a:t>
            </a:r>
            <a:r>
              <a:rPr lang="lt-LT" sz="1600" b="1" dirty="0" err="1">
                <a:solidFill>
                  <a:srgbClr val="0070C0"/>
                </a:solidFill>
                <a:latin typeface="Arial" panose="020B0604020202020204" pitchFamily="34" charset="0"/>
                <a:cs typeface="Arial" panose="020B0604020202020204" pitchFamily="34" charset="0"/>
              </a:rPr>
              <a:t>Uu</a:t>
            </a:r>
            <a:r>
              <a:rPr lang="lt-LT" sz="1600" b="1" dirty="0">
                <a:solidFill>
                  <a:srgbClr val="0070C0"/>
                </a:solidFill>
                <a:latin typeface="Arial" panose="020B0604020202020204" pitchFamily="34" charset="0"/>
                <a:cs typeface="Arial" panose="020B0604020202020204" pitchFamily="34" charset="0"/>
              </a:rPr>
              <a:t>  </a:t>
            </a:r>
            <a:r>
              <a:rPr lang="lt-LT" sz="1600" b="1" dirty="0" err="1">
                <a:solidFill>
                  <a:srgbClr val="0070C0"/>
                </a:solidFill>
                <a:latin typeface="Arial" panose="020B0604020202020204" pitchFamily="34" charset="0"/>
                <a:cs typeface="Arial" panose="020B0604020202020204" pitchFamily="34" charset="0"/>
              </a:rPr>
              <a:t>Ųų</a:t>
            </a:r>
            <a:r>
              <a:rPr lang="lt-LT" sz="1600" b="1" dirty="0">
                <a:solidFill>
                  <a:srgbClr val="0070C0"/>
                </a:solidFill>
                <a:latin typeface="Arial" panose="020B0604020202020204" pitchFamily="34" charset="0"/>
                <a:cs typeface="Arial" panose="020B0604020202020204" pitchFamily="34" charset="0"/>
              </a:rPr>
              <a:t>  </a:t>
            </a:r>
            <a:r>
              <a:rPr lang="lt-LT" sz="1600" b="1" dirty="0" err="1">
                <a:solidFill>
                  <a:srgbClr val="0070C0"/>
                </a:solidFill>
                <a:latin typeface="Arial" panose="020B0604020202020204" pitchFamily="34" charset="0"/>
                <a:cs typeface="Arial" panose="020B0604020202020204" pitchFamily="34" charset="0"/>
              </a:rPr>
              <a:t>Ūū</a:t>
            </a:r>
            <a:r>
              <a:rPr lang="lt-LT" sz="1600" b="1" dirty="0">
                <a:solidFill>
                  <a:srgbClr val="0070C0"/>
                </a:solidFill>
                <a:latin typeface="Arial" panose="020B0604020202020204" pitchFamily="34" charset="0"/>
                <a:cs typeface="Arial" panose="020B0604020202020204" pitchFamily="34" charset="0"/>
              </a:rPr>
              <a:t>  </a:t>
            </a:r>
            <a:r>
              <a:rPr lang="lt-LT" sz="1600" b="1" dirty="0" err="1">
                <a:solidFill>
                  <a:srgbClr val="0070C0"/>
                </a:solidFill>
                <a:latin typeface="Arial" panose="020B0604020202020204" pitchFamily="34" charset="0"/>
                <a:cs typeface="Arial" panose="020B0604020202020204" pitchFamily="34" charset="0"/>
              </a:rPr>
              <a:t>Vv</a:t>
            </a:r>
            <a:r>
              <a:rPr lang="lt-LT" sz="1600" b="1" dirty="0">
                <a:solidFill>
                  <a:srgbClr val="0070C0"/>
                </a:solidFill>
                <a:latin typeface="Arial" panose="020B0604020202020204" pitchFamily="34" charset="0"/>
                <a:cs typeface="Arial" panose="020B0604020202020204" pitchFamily="34" charset="0"/>
              </a:rPr>
              <a:t>  </a:t>
            </a:r>
            <a:r>
              <a:rPr lang="lt-LT" sz="1600" b="1" dirty="0" err="1">
                <a:solidFill>
                  <a:srgbClr val="0070C0"/>
                </a:solidFill>
                <a:latin typeface="Arial" panose="020B0604020202020204" pitchFamily="34" charset="0"/>
                <a:cs typeface="Arial" panose="020B0604020202020204" pitchFamily="34" charset="0"/>
              </a:rPr>
              <a:t>Zz</a:t>
            </a:r>
            <a:r>
              <a:rPr lang="lt-LT" sz="1600" b="1" dirty="0">
                <a:solidFill>
                  <a:srgbClr val="0070C0"/>
                </a:solidFill>
                <a:latin typeface="Arial" panose="020B0604020202020204" pitchFamily="34" charset="0"/>
                <a:cs typeface="Arial" panose="020B0604020202020204" pitchFamily="34" charset="0"/>
              </a:rPr>
              <a:t>  </a:t>
            </a:r>
            <a:r>
              <a:rPr lang="lt-LT" sz="1600" b="1" dirty="0" err="1">
                <a:solidFill>
                  <a:srgbClr val="0070C0"/>
                </a:solidFill>
                <a:latin typeface="Arial" panose="020B0604020202020204" pitchFamily="34" charset="0"/>
                <a:cs typeface="Arial" panose="020B0604020202020204" pitchFamily="34" charset="0"/>
              </a:rPr>
              <a:t>Žž</a:t>
            </a:r>
            <a:r>
              <a:rPr lang="lt-LT" sz="1600" b="1" dirty="0">
                <a:solidFill>
                  <a:srgbClr val="0070C0"/>
                </a:solidFill>
                <a:latin typeface="Arial" panose="020B0604020202020204" pitchFamily="34" charset="0"/>
                <a:cs typeface="Arial" panose="020B0604020202020204" pitchFamily="34" charset="0"/>
              </a:rPr>
              <a:t>  </a:t>
            </a:r>
          </a:p>
          <a:p>
            <a:pPr algn="ctr" defTabSz="1219170">
              <a:tabLst>
                <a:tab pos="5018088" algn="l"/>
              </a:tabLst>
            </a:pPr>
            <a:endParaRPr lang="lt-LT" sz="2133" b="1" dirty="0">
              <a:solidFill>
                <a:srgbClr val="002060"/>
              </a:solidFill>
              <a:latin typeface="Candara"/>
            </a:endParaRPr>
          </a:p>
          <a:p>
            <a:pPr algn="ctr" defTabSz="1219170"/>
            <a:endParaRPr lang="lt-LT" sz="2133" b="1" dirty="0">
              <a:solidFill>
                <a:srgbClr val="002060"/>
              </a:solidFill>
              <a:latin typeface="Candara"/>
            </a:endParaRPr>
          </a:p>
          <a:p>
            <a:pPr algn="ctr" defTabSz="1219170"/>
            <a:r>
              <a:rPr lang="lt-LT" sz="2133" b="1" dirty="0">
                <a:solidFill>
                  <a:srgbClr val="002060"/>
                </a:solidFill>
                <a:latin typeface="Candara"/>
              </a:rPr>
              <a:t>Abėcėlė (paveikslėlis)</a:t>
            </a:r>
          </a:p>
        </p:txBody>
      </p:sp>
      <p:pic>
        <p:nvPicPr>
          <p:cNvPr id="1026" name="Picture 2"/>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09567" y="5007442"/>
            <a:ext cx="11547669" cy="672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avadinimas 3">
            <a:extLst>
              <a:ext uri="{FF2B5EF4-FFF2-40B4-BE49-F238E27FC236}">
                <a16:creationId xmlns:a16="http://schemas.microsoft.com/office/drawing/2014/main" id="{88E54980-B33B-F7A3-D599-6C0CBB091291}"/>
              </a:ext>
            </a:extLst>
          </p:cNvPr>
          <p:cNvSpPr>
            <a:spLocks noGrp="1"/>
          </p:cNvSpPr>
          <p:nvPr>
            <p:ph type="title"/>
          </p:nvPr>
        </p:nvSpPr>
        <p:spPr/>
        <p:txBody>
          <a:bodyPr>
            <a:normAutofit/>
          </a:bodyPr>
          <a:lstStyle/>
          <a:p>
            <a:pPr defTabSz="1219170"/>
            <a:r>
              <a:rPr lang="lt-LT" b="1" dirty="0">
                <a:solidFill>
                  <a:prstClr val="white"/>
                </a:solidFill>
              </a:rPr>
              <a:t>Pranešimų šifravimai, susiję su abėcėle</a:t>
            </a:r>
            <a:endParaRPr lang="en-US" b="1" dirty="0"/>
          </a:p>
        </p:txBody>
      </p:sp>
    </p:spTree>
    <p:extLst>
      <p:ext uri="{BB962C8B-B14F-4D97-AF65-F5344CB8AC3E}">
        <p14:creationId xmlns:p14="http://schemas.microsoft.com/office/powerpoint/2010/main" val="1509373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tačiakampis 6"/>
          <p:cNvSpPr/>
          <p:nvPr/>
        </p:nvSpPr>
        <p:spPr>
          <a:xfrm>
            <a:off x="383365" y="1600716"/>
            <a:ext cx="11092358" cy="830997"/>
          </a:xfrm>
          <a:prstGeom prst="rect">
            <a:avLst/>
          </a:prstGeom>
        </p:spPr>
        <p:txBody>
          <a:bodyPr wrap="square">
            <a:spAutoFit/>
          </a:bodyPr>
          <a:lstStyle/>
          <a:p>
            <a:pPr defTabSz="1219170"/>
            <a:r>
              <a:rPr lang="lt-LT" sz="2400" dirty="0">
                <a:solidFill>
                  <a:srgbClr val="002060"/>
                </a:solidFill>
                <a:latin typeface="Candara"/>
              </a:rPr>
              <a:t>Julijaus Cezario šifravimo būdą galima nusakyti labai paprastai:</a:t>
            </a:r>
          </a:p>
          <a:p>
            <a:pPr defTabSz="1219170"/>
            <a:r>
              <a:rPr lang="lt-LT" sz="2400" b="1" dirty="0">
                <a:solidFill>
                  <a:srgbClr val="002060"/>
                </a:solidFill>
                <a:latin typeface="Candara"/>
              </a:rPr>
              <a:t>„Keisk abėcėlės raidę trečiąja jos kaimyne“.</a:t>
            </a:r>
          </a:p>
        </p:txBody>
      </p:sp>
      <p:sp>
        <p:nvSpPr>
          <p:cNvPr id="8" name="TextBox 7"/>
          <p:cNvSpPr txBox="1"/>
          <p:nvPr/>
        </p:nvSpPr>
        <p:spPr>
          <a:xfrm>
            <a:off x="411285" y="5428907"/>
            <a:ext cx="3102786" cy="830997"/>
          </a:xfrm>
          <a:prstGeom prst="rect">
            <a:avLst/>
          </a:prstGeom>
          <a:noFill/>
        </p:spPr>
        <p:txBody>
          <a:bodyPr wrap="square" rtlCol="0">
            <a:spAutoFit/>
          </a:bodyPr>
          <a:lstStyle/>
          <a:p>
            <a:pPr defTabSz="1219170">
              <a:tabLst>
                <a:tab pos="1704975" algn="l"/>
              </a:tabLst>
            </a:pPr>
            <a:r>
              <a:rPr lang="lt-LT" sz="1600">
                <a:solidFill>
                  <a:srgbClr val="002060"/>
                </a:solidFill>
                <a:latin typeface="Candara"/>
              </a:rPr>
              <a:t>Julijaus  Cezario šifras pritaikytas lietuviškai abėcėlei</a:t>
            </a:r>
          </a:p>
          <a:p>
            <a:pPr algn="r" defTabSz="1219170">
              <a:tabLst>
                <a:tab pos="1704975" algn="l"/>
              </a:tabLst>
            </a:pPr>
            <a:r>
              <a:rPr lang="lt-LT" sz="1600" i="1" dirty="0">
                <a:solidFill>
                  <a:srgbClr val="002060"/>
                </a:solidFill>
                <a:latin typeface="Candara"/>
              </a:rPr>
              <a:t>Pagal Vilių Stakėną</a:t>
            </a:r>
          </a:p>
        </p:txBody>
      </p:sp>
      <p:sp>
        <p:nvSpPr>
          <p:cNvPr id="2" name="TextBox 1"/>
          <p:cNvSpPr txBox="1"/>
          <p:nvPr/>
        </p:nvSpPr>
        <p:spPr>
          <a:xfrm>
            <a:off x="3638550" y="2459504"/>
            <a:ext cx="8248650" cy="1938992"/>
          </a:xfrm>
          <a:prstGeom prst="rect">
            <a:avLst/>
          </a:prstGeom>
          <a:noFill/>
        </p:spPr>
        <p:txBody>
          <a:bodyPr wrap="square" rtlCol="0">
            <a:spAutoFit/>
          </a:bodyPr>
          <a:lstStyle/>
          <a:p>
            <a:pPr defTabSz="1219170"/>
            <a:r>
              <a:rPr lang="lt-LT" sz="2400" dirty="0">
                <a:solidFill>
                  <a:srgbClr val="002060"/>
                </a:solidFill>
                <a:latin typeface="Candara"/>
              </a:rPr>
              <a:t>Nors Cezario šifras šiandien yra laikomas gana paprastu ir lengvai atskleidžiamu, jis buvo vienas iš pirmųjų bandymų užtikrinti komunikacijos saugumą. Tai rodo, kad šifravimo svarba buvo suprasta jau seniai, ir tai buvo esminė saugaus komunikavimo dalis istorinių karinių ir politinių operacijų metu.</a:t>
            </a:r>
          </a:p>
        </p:txBody>
      </p:sp>
      <p:sp>
        <p:nvSpPr>
          <p:cNvPr id="3" name="TextBox 2"/>
          <p:cNvSpPr txBox="1"/>
          <p:nvPr/>
        </p:nvSpPr>
        <p:spPr>
          <a:xfrm>
            <a:off x="3800013" y="4629864"/>
            <a:ext cx="8248650" cy="2102820"/>
          </a:xfrm>
          <a:prstGeom prst="rect">
            <a:avLst/>
          </a:prstGeom>
          <a:noFill/>
        </p:spPr>
        <p:txBody>
          <a:bodyPr wrap="square" rtlCol="0">
            <a:spAutoFit/>
          </a:bodyPr>
          <a:lstStyle/>
          <a:p>
            <a:pPr defTabSz="1219170"/>
            <a:r>
              <a:rPr lang="lt-LT" sz="2400" b="1" dirty="0">
                <a:solidFill>
                  <a:srgbClr val="7030A0"/>
                </a:solidFill>
                <a:latin typeface="Candara"/>
              </a:rPr>
              <a:t>Užduotis</a:t>
            </a:r>
          </a:p>
          <a:p>
            <a:pPr marL="447675" defTabSz="1219170"/>
            <a:r>
              <a:rPr lang="lt-LT" sz="2133" dirty="0">
                <a:solidFill>
                  <a:srgbClr val="7030A0"/>
                </a:solidFill>
                <a:latin typeface="Candara"/>
              </a:rPr>
              <a:t>Laikinai pasijuskite Julijumi Cezariu ir, naudodami šį simetrinio šifravimo būdą, užšifruokite kokią nors jo mintį, pvz. iš </a:t>
            </a:r>
            <a:r>
              <a:rPr lang="lt-LT" sz="2133" dirty="0">
                <a:solidFill>
                  <a:srgbClr val="00B050"/>
                </a:solidFill>
                <a:latin typeface="Candara"/>
                <a:hlinkClick r:id="rId2"/>
              </a:rPr>
              <a:t>https://www.c1.lt/zyme/gajus-julijus-cezaris/</a:t>
            </a:r>
            <a:r>
              <a:rPr lang="lt-LT" sz="2133" dirty="0">
                <a:solidFill>
                  <a:srgbClr val="7030A0"/>
                </a:solidFill>
                <a:latin typeface="Candara"/>
              </a:rPr>
              <a:t>, ar kokią nors patarlę ir slaptai perduokite draugui(-ei) perskaityti. Aptarkite šį informacijos šifravimo būdą saugumo aspektu.</a:t>
            </a:r>
          </a:p>
        </p:txBody>
      </p:sp>
      <p:sp>
        <p:nvSpPr>
          <p:cNvPr id="4" name="Pavadinimas 3">
            <a:extLst>
              <a:ext uri="{FF2B5EF4-FFF2-40B4-BE49-F238E27FC236}">
                <a16:creationId xmlns:a16="http://schemas.microsoft.com/office/drawing/2014/main" id="{C600A1CF-A906-0D6C-03DB-15E17F89BD56}"/>
              </a:ext>
            </a:extLst>
          </p:cNvPr>
          <p:cNvSpPr>
            <a:spLocks noGrp="1"/>
          </p:cNvSpPr>
          <p:nvPr>
            <p:ph type="title"/>
          </p:nvPr>
        </p:nvSpPr>
        <p:spPr/>
        <p:txBody>
          <a:bodyPr>
            <a:normAutofit/>
          </a:bodyPr>
          <a:lstStyle/>
          <a:p>
            <a:r>
              <a:rPr lang="lt-LT" sz="4800" b="1" dirty="0">
                <a:solidFill>
                  <a:prstClr val="white"/>
                </a:solidFill>
              </a:rPr>
              <a:t>Julijaus Cezario šifravimo būdas</a:t>
            </a:r>
            <a:endParaRPr lang="en-US" dirty="0"/>
          </a:p>
        </p:txBody>
      </p:sp>
      <p:pic>
        <p:nvPicPr>
          <p:cNvPr id="6" name="Paveikslėlis 5" descr="Paveikslėlis, kuriame yra apskritimas, eskizas, piešimas, iliustracija&#10;&#10;Automatiškai sugeneruotas aprašymas">
            <a:extLst>
              <a:ext uri="{FF2B5EF4-FFF2-40B4-BE49-F238E27FC236}">
                <a16:creationId xmlns:a16="http://schemas.microsoft.com/office/drawing/2014/main" id="{72A7AF38-893C-EC2E-4A00-8CF8E0987A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603336"/>
            <a:ext cx="2706157" cy="2653948"/>
          </a:xfrm>
          <a:prstGeom prst="rect">
            <a:avLst/>
          </a:prstGeom>
        </p:spPr>
      </p:pic>
    </p:spTree>
    <p:extLst>
      <p:ext uri="{BB962C8B-B14F-4D97-AF65-F5344CB8AC3E}">
        <p14:creationId xmlns:p14="http://schemas.microsoft.com/office/powerpoint/2010/main" val="2911076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čiakampis 5"/>
          <p:cNvSpPr/>
          <p:nvPr/>
        </p:nvSpPr>
        <p:spPr>
          <a:xfrm>
            <a:off x="170605" y="1892830"/>
            <a:ext cx="11754779" cy="4544770"/>
          </a:xfrm>
          <a:prstGeom prst="rect">
            <a:avLst/>
          </a:prstGeom>
        </p:spPr>
        <p:txBody>
          <a:bodyPr wrap="square">
            <a:spAutoFit/>
          </a:bodyPr>
          <a:lstStyle/>
          <a:p>
            <a:pPr defTabSz="1219170"/>
            <a:r>
              <a:rPr lang="lt-LT" sz="2400" dirty="0">
                <a:solidFill>
                  <a:srgbClr val="002060"/>
                </a:solidFill>
                <a:latin typeface="Candara"/>
              </a:rPr>
              <a:t>Jokūbas su Morta susitarė keistis šifruotais pranešimais, pakeičiant kiekvieną raidę raide, kuri yra abėcėlėje už kelių raidžių. Tos keitimo raidės atstumas (postūmis) nurodomas pirmąja šifruoto pranešimo raide, tiksliau jos numerio skaičiumi, pavyzdžiui Ą reiškia postūmį per 1  raidę, M postūmį per 18 raidžių. Šifruotame tekste, vaikams susitarus, tarpai tarp žodžių ir skyrybos ženklai nenaudojami.</a:t>
            </a:r>
          </a:p>
          <a:p>
            <a:pPr defTabSz="1219170"/>
            <a:endParaRPr lang="lt-LT" sz="2133" dirty="0">
              <a:solidFill>
                <a:srgbClr val="002060"/>
              </a:solidFill>
              <a:latin typeface="Candara"/>
            </a:endParaRPr>
          </a:p>
          <a:p>
            <a:pPr marL="809625" defTabSz="1219170"/>
            <a:r>
              <a:rPr lang="lt-LT" sz="2400" b="1" dirty="0">
                <a:solidFill>
                  <a:srgbClr val="002060"/>
                </a:solidFill>
                <a:latin typeface="Candara"/>
              </a:rPr>
              <a:t>Štai žodžio „SUSITIKIME“ šifruotas žodis – „BUVUJŪJNJPF“.  </a:t>
            </a:r>
          </a:p>
          <a:p>
            <a:pPr defTabSz="1219170"/>
            <a:endParaRPr lang="lt-LT" sz="2400" b="1" dirty="0">
              <a:solidFill>
                <a:srgbClr val="7030A0"/>
              </a:solidFill>
              <a:latin typeface="Candara"/>
            </a:endParaRPr>
          </a:p>
          <a:p>
            <a:pPr defTabSz="1219170"/>
            <a:r>
              <a:rPr lang="lt-LT" sz="2800" b="1" dirty="0">
                <a:solidFill>
                  <a:srgbClr val="7030A0"/>
                </a:solidFill>
                <a:latin typeface="Candara"/>
              </a:rPr>
              <a:t>Užduotis</a:t>
            </a:r>
            <a:r>
              <a:rPr lang="lt-LT" sz="2400" b="1" dirty="0">
                <a:solidFill>
                  <a:srgbClr val="7030A0"/>
                </a:solidFill>
                <a:latin typeface="Candara"/>
              </a:rPr>
              <a:t> </a:t>
            </a:r>
          </a:p>
          <a:p>
            <a:pPr marL="628650" defTabSz="1219170"/>
            <a:r>
              <a:rPr lang="lt-LT" sz="2400" dirty="0">
                <a:solidFill>
                  <a:srgbClr val="7030A0"/>
                </a:solidFill>
                <a:latin typeface="Candara"/>
              </a:rPr>
              <a:t>Nustatykite, kokį keičiamos raidės atstumą (postūmį) pasirinko vaikai. Pabandykite šiuo šifravimo metodu užšifruoti savo vardą ar trumpą tekstą. Šifruotais tekstais pasikeiskite su klasės draugais. Pabandykite gautą draugo tekstą iššifruoti.</a:t>
            </a:r>
            <a:endParaRPr lang="lt-LT" sz="2133" dirty="0">
              <a:solidFill>
                <a:prstClr val="black"/>
              </a:solidFill>
              <a:latin typeface="Candara"/>
            </a:endParaRPr>
          </a:p>
        </p:txBody>
      </p:sp>
      <p:sp>
        <p:nvSpPr>
          <p:cNvPr id="2" name="Pavadinimas 1">
            <a:extLst>
              <a:ext uri="{FF2B5EF4-FFF2-40B4-BE49-F238E27FC236}">
                <a16:creationId xmlns:a16="http://schemas.microsoft.com/office/drawing/2014/main" id="{43525ED8-4A9F-19EC-3263-8FA0EEE1E67F}"/>
              </a:ext>
            </a:extLst>
          </p:cNvPr>
          <p:cNvSpPr>
            <a:spLocks noGrp="1"/>
          </p:cNvSpPr>
          <p:nvPr>
            <p:ph type="title"/>
          </p:nvPr>
        </p:nvSpPr>
        <p:spPr>
          <a:xfrm>
            <a:off x="314325" y="245968"/>
            <a:ext cx="11534775" cy="1252728"/>
          </a:xfrm>
        </p:spPr>
        <p:txBody>
          <a:bodyPr>
            <a:noAutofit/>
          </a:bodyPr>
          <a:lstStyle/>
          <a:p>
            <a:r>
              <a:rPr lang="lt-LT" sz="4000" b="1" dirty="0">
                <a:solidFill>
                  <a:prstClr val="white"/>
                </a:solidFill>
              </a:rPr>
              <a:t>Šifravimas naudojant lietuvišką </a:t>
            </a:r>
            <a:r>
              <a:rPr lang="en-US" sz="4000" b="1" dirty="0" err="1">
                <a:solidFill>
                  <a:prstClr val="white"/>
                </a:solidFill>
              </a:rPr>
              <a:t>numeruot</a:t>
            </a:r>
            <a:r>
              <a:rPr lang="lt-LT" sz="4000" b="1" dirty="0">
                <a:solidFill>
                  <a:prstClr val="white"/>
                </a:solidFill>
              </a:rPr>
              <a:t>ą</a:t>
            </a:r>
            <a:r>
              <a:rPr lang="en-US" sz="4000" b="1" dirty="0">
                <a:solidFill>
                  <a:prstClr val="white"/>
                </a:solidFill>
              </a:rPr>
              <a:t> </a:t>
            </a:r>
            <a:r>
              <a:rPr lang="lt-LT" sz="4000" b="1" dirty="0">
                <a:solidFill>
                  <a:prstClr val="white"/>
                </a:solidFill>
              </a:rPr>
              <a:t>abėcėlę</a:t>
            </a:r>
            <a:endParaRPr lang="en-US" sz="4000" dirty="0"/>
          </a:p>
        </p:txBody>
      </p:sp>
    </p:spTree>
    <p:extLst>
      <p:ext uri="{BB962C8B-B14F-4D97-AF65-F5344CB8AC3E}">
        <p14:creationId xmlns:p14="http://schemas.microsoft.com/office/powerpoint/2010/main" val="2606470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616496" y="1498696"/>
            <a:ext cx="1920213" cy="5344027"/>
          </a:xfrm>
          <a:prstGeom prst="rect">
            <a:avLst/>
          </a:prstGeom>
        </p:spPr>
        <p:txBody>
          <a:bodyPr wrap="square">
            <a:spAutoFit/>
          </a:bodyPr>
          <a:lstStyle/>
          <a:p>
            <a:pPr marL="304792" indent="-304792" defTabSz="1219170">
              <a:buFont typeface="+mj-lt"/>
              <a:buAutoNum type="arabicPeriod"/>
            </a:pPr>
            <a:r>
              <a:rPr lang="lt-LT" sz="2133" b="1" dirty="0">
                <a:solidFill>
                  <a:prstClr val="black"/>
                </a:solidFill>
                <a:latin typeface="Arial" pitchFamily="34" charset="0"/>
                <a:cs typeface="Arial" pitchFamily="34" charset="0"/>
              </a:rPr>
              <a:t>A -&gt; @</a:t>
            </a:r>
          </a:p>
          <a:p>
            <a:pPr marL="304792" indent="-304792" defTabSz="1219170">
              <a:buFont typeface="+mj-lt"/>
              <a:buAutoNum type="arabicPeriod"/>
            </a:pPr>
            <a:r>
              <a:rPr lang="lt-LT" sz="2133" b="1" dirty="0">
                <a:solidFill>
                  <a:prstClr val="black"/>
                </a:solidFill>
                <a:latin typeface="Arial" pitchFamily="34" charset="0"/>
                <a:cs typeface="Arial" pitchFamily="34" charset="0"/>
              </a:rPr>
              <a:t>Ą -&gt; #</a:t>
            </a:r>
          </a:p>
          <a:p>
            <a:pPr marL="304792" indent="-304792" defTabSz="1219170">
              <a:buFont typeface="+mj-lt"/>
              <a:buAutoNum type="arabicPeriod"/>
            </a:pPr>
            <a:r>
              <a:rPr lang="lt-LT" sz="2133" b="1" dirty="0">
                <a:solidFill>
                  <a:prstClr val="black"/>
                </a:solidFill>
                <a:latin typeface="Arial" pitchFamily="34" charset="0"/>
                <a:cs typeface="Arial" pitchFamily="34" charset="0"/>
              </a:rPr>
              <a:t>B -&gt; $</a:t>
            </a:r>
          </a:p>
          <a:p>
            <a:pPr marL="304792" indent="-304792" defTabSz="1219170">
              <a:buFont typeface="+mj-lt"/>
              <a:buAutoNum type="arabicPeriod"/>
            </a:pPr>
            <a:r>
              <a:rPr lang="lt-LT" sz="2133" b="1" dirty="0">
                <a:solidFill>
                  <a:prstClr val="black"/>
                </a:solidFill>
                <a:latin typeface="Arial" pitchFamily="34" charset="0"/>
                <a:cs typeface="Arial" pitchFamily="34" charset="0"/>
              </a:rPr>
              <a:t>C -&gt; %</a:t>
            </a:r>
          </a:p>
          <a:p>
            <a:pPr marL="304792" indent="-304792" defTabSz="1219170">
              <a:buFont typeface="+mj-lt"/>
              <a:buAutoNum type="arabicPeriod"/>
            </a:pPr>
            <a:r>
              <a:rPr lang="lt-LT" sz="2133" b="1" dirty="0">
                <a:solidFill>
                  <a:prstClr val="black"/>
                </a:solidFill>
                <a:latin typeface="Arial" pitchFamily="34" charset="0"/>
                <a:cs typeface="Arial" pitchFamily="34" charset="0"/>
              </a:rPr>
              <a:t>Č -&gt; ^</a:t>
            </a:r>
          </a:p>
          <a:p>
            <a:pPr marL="304792" indent="-304792" defTabSz="1219170">
              <a:buFont typeface="+mj-lt"/>
              <a:buAutoNum type="arabicPeriod"/>
            </a:pPr>
            <a:r>
              <a:rPr lang="lt-LT" sz="2133" b="1" dirty="0">
                <a:solidFill>
                  <a:prstClr val="black"/>
                </a:solidFill>
                <a:latin typeface="Arial" pitchFamily="34" charset="0"/>
                <a:cs typeface="Arial" pitchFamily="34" charset="0"/>
              </a:rPr>
              <a:t>D -&gt; &amp;</a:t>
            </a:r>
          </a:p>
          <a:p>
            <a:pPr marL="304792" indent="-304792" defTabSz="1219170">
              <a:buFont typeface="+mj-lt"/>
              <a:buAutoNum type="arabicPeriod"/>
            </a:pPr>
            <a:r>
              <a:rPr lang="lt-LT" sz="2133" b="1" dirty="0">
                <a:solidFill>
                  <a:prstClr val="black"/>
                </a:solidFill>
                <a:latin typeface="Arial" pitchFamily="34" charset="0"/>
                <a:cs typeface="Arial" pitchFamily="34" charset="0"/>
              </a:rPr>
              <a:t>E -&gt; *</a:t>
            </a:r>
          </a:p>
          <a:p>
            <a:pPr marL="304792" indent="-304792" defTabSz="1219170">
              <a:buFont typeface="+mj-lt"/>
              <a:buAutoNum type="arabicPeriod"/>
            </a:pPr>
            <a:r>
              <a:rPr lang="lt-LT" sz="2133" b="1" dirty="0">
                <a:solidFill>
                  <a:prstClr val="black"/>
                </a:solidFill>
                <a:latin typeface="Arial" pitchFamily="34" charset="0"/>
                <a:cs typeface="Arial" pitchFamily="34" charset="0"/>
              </a:rPr>
              <a:t>Ę -&gt; (</a:t>
            </a:r>
          </a:p>
          <a:p>
            <a:pPr marL="304792" indent="-304792" defTabSz="1219170">
              <a:buFont typeface="+mj-lt"/>
              <a:buAutoNum type="arabicPeriod"/>
            </a:pPr>
            <a:r>
              <a:rPr lang="lt-LT" sz="2133" b="1" dirty="0">
                <a:solidFill>
                  <a:prstClr val="black"/>
                </a:solidFill>
                <a:latin typeface="Arial" pitchFamily="34" charset="0"/>
                <a:cs typeface="Arial" pitchFamily="34" charset="0"/>
              </a:rPr>
              <a:t>Ė -&gt; )</a:t>
            </a:r>
          </a:p>
          <a:p>
            <a:pPr marL="304792" indent="-304792" defTabSz="1219170">
              <a:buFont typeface="+mj-lt"/>
              <a:buAutoNum type="arabicPeriod"/>
            </a:pPr>
            <a:r>
              <a:rPr lang="lt-LT" sz="2133" b="1" dirty="0">
                <a:solidFill>
                  <a:prstClr val="black"/>
                </a:solidFill>
                <a:latin typeface="Arial" pitchFamily="34" charset="0"/>
                <a:cs typeface="Arial" pitchFamily="34" charset="0"/>
              </a:rPr>
              <a:t>F -&gt; -</a:t>
            </a:r>
          </a:p>
          <a:p>
            <a:pPr marL="304792" indent="-304792" defTabSz="1219170">
              <a:buFont typeface="+mj-lt"/>
              <a:buAutoNum type="arabicPeriod"/>
            </a:pPr>
            <a:r>
              <a:rPr lang="lt-LT" sz="2133" b="1" dirty="0">
                <a:solidFill>
                  <a:prstClr val="black"/>
                </a:solidFill>
                <a:latin typeface="Arial" pitchFamily="34" charset="0"/>
                <a:cs typeface="Arial" pitchFamily="34" charset="0"/>
              </a:rPr>
              <a:t>G -&gt; +</a:t>
            </a:r>
          </a:p>
          <a:p>
            <a:pPr marL="304792" indent="-304792" defTabSz="1219170">
              <a:buFont typeface="+mj-lt"/>
              <a:buAutoNum type="arabicPeriod"/>
            </a:pPr>
            <a:r>
              <a:rPr lang="lt-LT" sz="2133" b="1" dirty="0">
                <a:solidFill>
                  <a:prstClr val="black"/>
                </a:solidFill>
                <a:latin typeface="Arial" pitchFamily="34" charset="0"/>
                <a:cs typeface="Arial" pitchFamily="34" charset="0"/>
              </a:rPr>
              <a:t>H -&gt; =</a:t>
            </a:r>
          </a:p>
          <a:p>
            <a:pPr marL="304792" indent="-304792" defTabSz="1219170">
              <a:buFont typeface="+mj-lt"/>
              <a:buAutoNum type="arabicPeriod"/>
            </a:pPr>
            <a:r>
              <a:rPr lang="lt-LT" sz="2133" b="1" dirty="0">
                <a:solidFill>
                  <a:prstClr val="black"/>
                </a:solidFill>
                <a:latin typeface="Arial" pitchFamily="34" charset="0"/>
                <a:cs typeface="Arial" pitchFamily="34" charset="0"/>
              </a:rPr>
              <a:t>I -&gt; &lt;</a:t>
            </a:r>
          </a:p>
          <a:p>
            <a:pPr marL="304792" indent="-304792" defTabSz="1219170">
              <a:buFont typeface="+mj-lt"/>
              <a:buAutoNum type="arabicPeriod"/>
            </a:pPr>
            <a:r>
              <a:rPr lang="lt-LT" sz="2133" b="1" dirty="0">
                <a:solidFill>
                  <a:prstClr val="black"/>
                </a:solidFill>
                <a:latin typeface="Arial" pitchFamily="34" charset="0"/>
                <a:cs typeface="Arial" pitchFamily="34" charset="0"/>
              </a:rPr>
              <a:t>Į -&gt; &gt;</a:t>
            </a:r>
          </a:p>
          <a:p>
            <a:pPr marL="304792" indent="-304792" defTabSz="1219170">
              <a:buFont typeface="+mj-lt"/>
              <a:buAutoNum type="arabicPeriod"/>
            </a:pPr>
            <a:r>
              <a:rPr lang="lt-LT" sz="2133" b="1" dirty="0">
                <a:solidFill>
                  <a:prstClr val="black"/>
                </a:solidFill>
                <a:latin typeface="Arial" pitchFamily="34" charset="0"/>
                <a:cs typeface="Arial" pitchFamily="34" charset="0"/>
              </a:rPr>
              <a:t>Y -&gt; /</a:t>
            </a:r>
          </a:p>
          <a:p>
            <a:pPr marL="304792" indent="-304792" defTabSz="1219170">
              <a:buFont typeface="+mj-lt"/>
              <a:buAutoNum type="arabicPeriod"/>
            </a:pPr>
            <a:r>
              <a:rPr lang="lt-LT" sz="2133" b="1" dirty="0">
                <a:solidFill>
                  <a:prstClr val="black"/>
                </a:solidFill>
                <a:latin typeface="Arial" pitchFamily="34" charset="0"/>
                <a:cs typeface="Arial" pitchFamily="34" charset="0"/>
              </a:rPr>
              <a:t>J -&gt; !</a:t>
            </a:r>
          </a:p>
        </p:txBody>
      </p:sp>
      <p:sp>
        <p:nvSpPr>
          <p:cNvPr id="5" name="Stačiakampis 4"/>
          <p:cNvSpPr/>
          <p:nvPr/>
        </p:nvSpPr>
        <p:spPr>
          <a:xfrm>
            <a:off x="2543605" y="1498695"/>
            <a:ext cx="1670552" cy="5344027"/>
          </a:xfrm>
          <a:prstGeom prst="rect">
            <a:avLst/>
          </a:prstGeom>
        </p:spPr>
        <p:txBody>
          <a:bodyPr wrap="square">
            <a:spAutoFit/>
          </a:bodyPr>
          <a:lstStyle/>
          <a:p>
            <a:pPr marL="457189" indent="-457189" defTabSz="1219170">
              <a:buFont typeface="+mj-lt"/>
              <a:buAutoNum type="arabicPeriod" startAt="17"/>
            </a:pPr>
            <a:r>
              <a:rPr lang="pl-PL" sz="2133" b="1" dirty="0">
                <a:solidFill>
                  <a:prstClr val="black"/>
                </a:solidFill>
                <a:latin typeface="Arial" pitchFamily="34" charset="0"/>
                <a:cs typeface="Arial" pitchFamily="34" charset="0"/>
              </a:rPr>
              <a:t>K -&gt; 1</a:t>
            </a:r>
          </a:p>
          <a:p>
            <a:pPr marL="457189" indent="-457189" defTabSz="1219170">
              <a:buFont typeface="+mj-lt"/>
              <a:buAutoNum type="arabicPeriod" startAt="17"/>
            </a:pPr>
            <a:r>
              <a:rPr lang="pl-PL" sz="2133" b="1" dirty="0">
                <a:solidFill>
                  <a:prstClr val="black"/>
                </a:solidFill>
                <a:latin typeface="Arial" pitchFamily="34" charset="0"/>
                <a:cs typeface="Arial" pitchFamily="34" charset="0"/>
              </a:rPr>
              <a:t>L -&gt; 2</a:t>
            </a:r>
          </a:p>
          <a:p>
            <a:pPr marL="457189" indent="-457189" defTabSz="1219170">
              <a:buFont typeface="+mj-lt"/>
              <a:buAutoNum type="arabicPeriod" startAt="17"/>
            </a:pPr>
            <a:r>
              <a:rPr lang="pl-PL" sz="2133" b="1" dirty="0">
                <a:solidFill>
                  <a:prstClr val="black"/>
                </a:solidFill>
                <a:latin typeface="Arial" pitchFamily="34" charset="0"/>
                <a:cs typeface="Arial" pitchFamily="34" charset="0"/>
              </a:rPr>
              <a:t>M -&gt; 3</a:t>
            </a:r>
          </a:p>
          <a:p>
            <a:pPr marL="457189" indent="-457189" defTabSz="1219170">
              <a:buFont typeface="+mj-lt"/>
              <a:buAutoNum type="arabicPeriod" startAt="17"/>
            </a:pPr>
            <a:r>
              <a:rPr lang="pl-PL" sz="2133" b="1" dirty="0">
                <a:solidFill>
                  <a:prstClr val="black"/>
                </a:solidFill>
                <a:latin typeface="Arial" pitchFamily="34" charset="0"/>
                <a:cs typeface="Arial" pitchFamily="34" charset="0"/>
              </a:rPr>
              <a:t>N -&gt; 4</a:t>
            </a:r>
          </a:p>
          <a:p>
            <a:pPr marL="457189" indent="-457189" defTabSz="1219170">
              <a:buFont typeface="+mj-lt"/>
              <a:buAutoNum type="arabicPeriod" startAt="17"/>
            </a:pPr>
            <a:r>
              <a:rPr lang="pl-PL" sz="2133" b="1" dirty="0">
                <a:solidFill>
                  <a:prstClr val="black"/>
                </a:solidFill>
                <a:latin typeface="Arial" pitchFamily="34" charset="0"/>
                <a:cs typeface="Arial" pitchFamily="34" charset="0"/>
              </a:rPr>
              <a:t>O -&gt; 5</a:t>
            </a:r>
          </a:p>
          <a:p>
            <a:pPr marL="457189" indent="-457189" defTabSz="1219170">
              <a:buFont typeface="+mj-lt"/>
              <a:buAutoNum type="arabicPeriod" startAt="17"/>
            </a:pPr>
            <a:r>
              <a:rPr lang="pl-PL" sz="2133" b="1" dirty="0">
                <a:solidFill>
                  <a:prstClr val="black"/>
                </a:solidFill>
                <a:latin typeface="Arial" pitchFamily="34" charset="0"/>
                <a:cs typeface="Arial" pitchFamily="34" charset="0"/>
              </a:rPr>
              <a:t>P -&gt; 6</a:t>
            </a:r>
          </a:p>
          <a:p>
            <a:pPr marL="457189" indent="-457189" defTabSz="1219170">
              <a:buFont typeface="+mj-lt"/>
              <a:buAutoNum type="arabicPeriod" startAt="17"/>
            </a:pPr>
            <a:r>
              <a:rPr lang="pl-PL" sz="2133" b="1" dirty="0">
                <a:solidFill>
                  <a:prstClr val="black"/>
                </a:solidFill>
                <a:latin typeface="Arial" pitchFamily="34" charset="0"/>
                <a:cs typeface="Arial" pitchFamily="34" charset="0"/>
              </a:rPr>
              <a:t>R -&gt; 7</a:t>
            </a:r>
          </a:p>
          <a:p>
            <a:pPr marL="457189" indent="-457189" defTabSz="1219170">
              <a:buFont typeface="+mj-lt"/>
              <a:buAutoNum type="arabicPeriod" startAt="17"/>
            </a:pPr>
            <a:r>
              <a:rPr lang="pl-PL" sz="2133" b="1" dirty="0">
                <a:solidFill>
                  <a:prstClr val="black"/>
                </a:solidFill>
                <a:latin typeface="Arial" pitchFamily="34" charset="0"/>
                <a:cs typeface="Arial" pitchFamily="34" charset="0"/>
              </a:rPr>
              <a:t>S -&gt; </a:t>
            </a:r>
            <a:r>
              <a:rPr lang="lt-LT" sz="2133" b="1" dirty="0">
                <a:solidFill>
                  <a:prstClr val="black"/>
                </a:solidFill>
                <a:latin typeface="Arial" pitchFamily="34" charset="0"/>
                <a:cs typeface="Arial" pitchFamily="34" charset="0"/>
              </a:rPr>
              <a:t>8</a:t>
            </a:r>
            <a:endParaRPr lang="pl-PL" sz="2133" b="1" dirty="0">
              <a:solidFill>
                <a:prstClr val="black"/>
              </a:solidFill>
              <a:latin typeface="Arial" pitchFamily="34" charset="0"/>
              <a:cs typeface="Arial" pitchFamily="34" charset="0"/>
            </a:endParaRPr>
          </a:p>
          <a:p>
            <a:pPr marL="457189" indent="-457189" defTabSz="1219170">
              <a:buFont typeface="+mj-lt"/>
              <a:buAutoNum type="arabicPeriod" startAt="17"/>
            </a:pPr>
            <a:r>
              <a:rPr lang="pl-PL" sz="2133" b="1" dirty="0">
                <a:solidFill>
                  <a:prstClr val="black"/>
                </a:solidFill>
                <a:latin typeface="Arial" pitchFamily="34" charset="0"/>
                <a:cs typeface="Arial" pitchFamily="34" charset="0"/>
              </a:rPr>
              <a:t>Š -&gt; 9</a:t>
            </a:r>
          </a:p>
          <a:p>
            <a:pPr marL="457189" indent="-457189" defTabSz="1219170">
              <a:buFont typeface="+mj-lt"/>
              <a:buAutoNum type="arabicPeriod" startAt="17"/>
            </a:pPr>
            <a:r>
              <a:rPr lang="pl-PL" sz="2133" b="1" dirty="0">
                <a:solidFill>
                  <a:prstClr val="black"/>
                </a:solidFill>
                <a:latin typeface="Arial" pitchFamily="34" charset="0"/>
                <a:cs typeface="Arial" pitchFamily="34" charset="0"/>
              </a:rPr>
              <a:t>T -&gt; 0</a:t>
            </a:r>
          </a:p>
          <a:p>
            <a:pPr marL="457189" indent="-457189" defTabSz="1219170">
              <a:buFont typeface="+mj-lt"/>
              <a:buAutoNum type="arabicPeriod" startAt="17"/>
            </a:pPr>
            <a:r>
              <a:rPr lang="pl-PL" sz="2133" b="1" dirty="0">
                <a:solidFill>
                  <a:prstClr val="black"/>
                </a:solidFill>
                <a:latin typeface="Arial" pitchFamily="34" charset="0"/>
                <a:cs typeface="Arial" pitchFamily="34" charset="0"/>
              </a:rPr>
              <a:t>U -&gt; :</a:t>
            </a:r>
          </a:p>
          <a:p>
            <a:pPr marL="457189" indent="-457189" defTabSz="1219170">
              <a:buFont typeface="+mj-lt"/>
              <a:buAutoNum type="arabicPeriod" startAt="17"/>
            </a:pPr>
            <a:r>
              <a:rPr lang="pl-PL" sz="2133" b="1" dirty="0">
                <a:solidFill>
                  <a:prstClr val="black"/>
                </a:solidFill>
                <a:latin typeface="Arial" pitchFamily="34" charset="0"/>
                <a:cs typeface="Arial" pitchFamily="34" charset="0"/>
              </a:rPr>
              <a:t>Ų -&gt; ;</a:t>
            </a:r>
          </a:p>
          <a:p>
            <a:pPr marL="457189" indent="-457189" defTabSz="1219170">
              <a:buFont typeface="+mj-lt"/>
              <a:buAutoNum type="arabicPeriod" startAt="17"/>
            </a:pPr>
            <a:r>
              <a:rPr lang="pl-PL" sz="2133" b="1" dirty="0">
                <a:solidFill>
                  <a:prstClr val="black"/>
                </a:solidFill>
                <a:latin typeface="Arial" pitchFamily="34" charset="0"/>
                <a:cs typeface="Arial" pitchFamily="34" charset="0"/>
              </a:rPr>
              <a:t>Ū -&gt; [</a:t>
            </a:r>
          </a:p>
          <a:p>
            <a:pPr marL="457189" indent="-457189" defTabSz="1219170">
              <a:buFont typeface="+mj-lt"/>
              <a:buAutoNum type="arabicPeriod" startAt="17"/>
            </a:pPr>
            <a:r>
              <a:rPr lang="pl-PL" sz="2133" b="1" dirty="0">
                <a:solidFill>
                  <a:prstClr val="black"/>
                </a:solidFill>
                <a:latin typeface="Arial" pitchFamily="34" charset="0"/>
                <a:cs typeface="Arial" pitchFamily="34" charset="0"/>
              </a:rPr>
              <a:t>V -&gt; ]</a:t>
            </a:r>
          </a:p>
          <a:p>
            <a:pPr marL="457189" indent="-457189" defTabSz="1219170">
              <a:buFont typeface="+mj-lt"/>
              <a:buAutoNum type="arabicPeriod" startAt="17"/>
            </a:pPr>
            <a:r>
              <a:rPr lang="pl-PL" sz="2133" b="1" dirty="0">
                <a:solidFill>
                  <a:prstClr val="black"/>
                </a:solidFill>
                <a:latin typeface="Arial" pitchFamily="34" charset="0"/>
                <a:cs typeface="Arial" pitchFamily="34" charset="0"/>
              </a:rPr>
              <a:t>Z -&gt; {</a:t>
            </a:r>
          </a:p>
          <a:p>
            <a:pPr marL="457189" indent="-457189" defTabSz="1219170">
              <a:buFont typeface="+mj-lt"/>
              <a:buAutoNum type="arabicPeriod" startAt="17"/>
            </a:pPr>
            <a:r>
              <a:rPr lang="pl-PL" sz="2133" b="1" dirty="0">
                <a:solidFill>
                  <a:prstClr val="black"/>
                </a:solidFill>
                <a:latin typeface="Arial" pitchFamily="34" charset="0"/>
                <a:cs typeface="Arial" pitchFamily="34" charset="0"/>
              </a:rPr>
              <a:t>Ž -&gt; }</a:t>
            </a:r>
          </a:p>
        </p:txBody>
      </p:sp>
      <p:sp>
        <p:nvSpPr>
          <p:cNvPr id="8" name="TextBox 7"/>
          <p:cNvSpPr txBox="1"/>
          <p:nvPr/>
        </p:nvSpPr>
        <p:spPr>
          <a:xfrm>
            <a:off x="4137418" y="1618074"/>
            <a:ext cx="7680853" cy="2754600"/>
          </a:xfrm>
          <a:prstGeom prst="rect">
            <a:avLst/>
          </a:prstGeom>
          <a:noFill/>
        </p:spPr>
        <p:txBody>
          <a:bodyPr wrap="square" rtlCol="0">
            <a:spAutoFit/>
          </a:bodyPr>
          <a:lstStyle/>
          <a:p>
            <a:pPr defTabSz="1219170"/>
            <a:r>
              <a:rPr lang="lt-LT" sz="2400" dirty="0">
                <a:solidFill>
                  <a:srgbClr val="002060"/>
                </a:solidFill>
                <a:latin typeface="Candara"/>
                <a:cs typeface="Arial" pitchFamily="34" charset="0"/>
              </a:rPr>
              <a:t>Šią informacijos šifravimo schemą (raktą) naudojo Šarūnas ir Živilė. Šis raktas buvo blogai saugomas ir jį aptiko klasės draugas Žilvinas, kartu su šifruotu pranešimu: „</a:t>
            </a:r>
            <a:r>
              <a:rPr lang="pl-PL" sz="2400" b="1" dirty="0">
                <a:solidFill>
                  <a:srgbClr val="002060"/>
                </a:solidFill>
                <a:latin typeface="Candara"/>
                <a:cs typeface="Arial" pitchFamily="34" charset="0"/>
              </a:rPr>
              <a:t>}</a:t>
            </a:r>
            <a:r>
              <a:rPr lang="lt-LT" sz="2400" b="1" dirty="0">
                <a:solidFill>
                  <a:srgbClr val="002060"/>
                </a:solidFill>
                <a:latin typeface="Candara"/>
                <a:cs typeface="Arial" pitchFamily="34" charset="0"/>
              </a:rPr>
              <a:t> &lt; </a:t>
            </a:r>
            <a:r>
              <a:rPr lang="pl-PL" sz="2400" b="1" dirty="0">
                <a:solidFill>
                  <a:srgbClr val="002060"/>
                </a:solidFill>
                <a:latin typeface="Candara"/>
                <a:cs typeface="Arial" pitchFamily="34" charset="0"/>
              </a:rPr>
              <a:t>]</a:t>
            </a:r>
            <a:r>
              <a:rPr lang="lt-LT" sz="2400" b="1" dirty="0">
                <a:solidFill>
                  <a:srgbClr val="002060"/>
                </a:solidFill>
                <a:latin typeface="Candara"/>
                <a:cs typeface="Arial" pitchFamily="34" charset="0"/>
              </a:rPr>
              <a:t> &lt;</a:t>
            </a:r>
            <a:r>
              <a:rPr lang="pl-PL" sz="2400" b="1" dirty="0">
                <a:solidFill>
                  <a:srgbClr val="002060"/>
                </a:solidFill>
                <a:latin typeface="Candara"/>
                <a:cs typeface="Arial" pitchFamily="34" charset="0"/>
              </a:rPr>
              <a:t> 2</a:t>
            </a:r>
            <a:r>
              <a:rPr lang="lt-LT" sz="2400" b="1" dirty="0">
                <a:solidFill>
                  <a:srgbClr val="002060"/>
                </a:solidFill>
                <a:latin typeface="Candara"/>
                <a:cs typeface="Arial" pitchFamily="34" charset="0"/>
              </a:rPr>
              <a:t> * 8 </a:t>
            </a:r>
            <a:r>
              <a:rPr lang="pl-PL" sz="2400" b="1" dirty="0">
                <a:solidFill>
                  <a:srgbClr val="002060"/>
                </a:solidFill>
                <a:latin typeface="Candara"/>
                <a:cs typeface="Arial" pitchFamily="34" charset="0"/>
              </a:rPr>
              <a:t>:</a:t>
            </a:r>
            <a:r>
              <a:rPr lang="lt-LT" sz="2400" b="1" dirty="0">
                <a:solidFill>
                  <a:srgbClr val="002060"/>
                </a:solidFill>
                <a:latin typeface="Candara"/>
                <a:cs typeface="Arial" pitchFamily="34" charset="0"/>
              </a:rPr>
              <a:t> 8 &lt;</a:t>
            </a:r>
            <a:r>
              <a:rPr lang="pl-PL" sz="2400" b="1" dirty="0">
                <a:solidFill>
                  <a:srgbClr val="002060"/>
                </a:solidFill>
                <a:latin typeface="Candara"/>
                <a:cs typeface="Arial" pitchFamily="34" charset="0"/>
              </a:rPr>
              <a:t> 0</a:t>
            </a:r>
            <a:r>
              <a:rPr lang="lt-LT" sz="2400" b="1" dirty="0">
                <a:solidFill>
                  <a:srgbClr val="002060"/>
                </a:solidFill>
                <a:latin typeface="Candara"/>
                <a:cs typeface="Arial" pitchFamily="34" charset="0"/>
              </a:rPr>
              <a:t> &lt;</a:t>
            </a:r>
            <a:r>
              <a:rPr lang="pl-PL" sz="2400" b="1" dirty="0">
                <a:solidFill>
                  <a:srgbClr val="002060"/>
                </a:solidFill>
                <a:latin typeface="Candara"/>
                <a:cs typeface="Arial" pitchFamily="34" charset="0"/>
              </a:rPr>
              <a:t> 1</a:t>
            </a:r>
            <a:r>
              <a:rPr lang="lt-LT" sz="2400" b="1" dirty="0">
                <a:solidFill>
                  <a:srgbClr val="002060"/>
                </a:solidFill>
                <a:latin typeface="Candara"/>
                <a:cs typeface="Arial" pitchFamily="34" charset="0"/>
              </a:rPr>
              <a:t> &lt;</a:t>
            </a:r>
            <a:r>
              <a:rPr lang="pl-PL" sz="2400" b="1" dirty="0">
                <a:solidFill>
                  <a:srgbClr val="002060"/>
                </a:solidFill>
                <a:latin typeface="Candara"/>
                <a:cs typeface="Arial" pitchFamily="34" charset="0"/>
              </a:rPr>
              <a:t> 3</a:t>
            </a:r>
            <a:r>
              <a:rPr lang="lt-LT" sz="2400" b="1" dirty="0">
                <a:solidFill>
                  <a:srgbClr val="002060"/>
                </a:solidFill>
                <a:latin typeface="Candara"/>
                <a:cs typeface="Arial" pitchFamily="34" charset="0"/>
              </a:rPr>
              <a:t> * $ &lt; $ 2 &lt;</a:t>
            </a:r>
            <a:r>
              <a:rPr lang="pl-PL" sz="2400" b="1" dirty="0">
                <a:solidFill>
                  <a:srgbClr val="002060"/>
                </a:solidFill>
                <a:latin typeface="Candara"/>
                <a:cs typeface="Arial" pitchFamily="34" charset="0"/>
              </a:rPr>
              <a:t> 5 0</a:t>
            </a:r>
            <a:r>
              <a:rPr lang="lt-LT" sz="2400" b="1" dirty="0">
                <a:solidFill>
                  <a:srgbClr val="002060"/>
                </a:solidFill>
                <a:latin typeface="Candara"/>
                <a:cs typeface="Arial" pitchFamily="34" charset="0"/>
              </a:rPr>
              <a:t> * 1 5 ! * 9 @ 7 </a:t>
            </a:r>
            <a:r>
              <a:rPr lang="pl-PL" sz="2400" b="1" dirty="0">
                <a:solidFill>
                  <a:srgbClr val="002060"/>
                </a:solidFill>
                <a:latin typeface="Candara"/>
                <a:cs typeface="Arial" pitchFamily="34" charset="0"/>
              </a:rPr>
              <a:t>[</a:t>
            </a:r>
            <a:r>
              <a:rPr lang="lt-LT" sz="2400" b="1" dirty="0">
                <a:solidFill>
                  <a:srgbClr val="002060"/>
                </a:solidFill>
                <a:latin typeface="Candara"/>
                <a:cs typeface="Arial" pitchFamily="34" charset="0"/>
              </a:rPr>
              <a:t> 4 @ 8 “ .</a:t>
            </a:r>
          </a:p>
          <a:p>
            <a:pPr defTabSz="1219170">
              <a:spcBef>
                <a:spcPts val="600"/>
              </a:spcBef>
            </a:pPr>
            <a:r>
              <a:rPr lang="lt-LT" sz="2400" b="1" dirty="0">
                <a:solidFill>
                  <a:srgbClr val="002060"/>
                </a:solidFill>
                <a:latin typeface="Candara"/>
                <a:cs typeface="Arial" pitchFamily="34" charset="0"/>
              </a:rPr>
              <a:t>Naudodamas raktą Žilvinas labai lengvai perskaitė pranešimą ir sužinojo Šarūno ir Živilės paslaptį. Pabandykite šį pranešimą iššifruoti ir jūs.</a:t>
            </a:r>
          </a:p>
        </p:txBody>
      </p:sp>
      <p:sp>
        <p:nvSpPr>
          <p:cNvPr id="3" name="TextBox 2"/>
          <p:cNvSpPr txBox="1"/>
          <p:nvPr/>
        </p:nvSpPr>
        <p:spPr>
          <a:xfrm>
            <a:off x="6234617" y="4673040"/>
            <a:ext cx="5728783" cy="1938992"/>
          </a:xfrm>
          <a:prstGeom prst="rect">
            <a:avLst/>
          </a:prstGeom>
          <a:noFill/>
        </p:spPr>
        <p:txBody>
          <a:bodyPr wrap="square" rtlCol="0">
            <a:spAutoFit/>
          </a:bodyPr>
          <a:lstStyle/>
          <a:p>
            <a:pPr defTabSz="1219170"/>
            <a:r>
              <a:rPr lang="lt-LT" sz="2400" b="1" dirty="0">
                <a:solidFill>
                  <a:srgbClr val="7030A0"/>
                </a:solidFill>
                <a:latin typeface="Candara"/>
              </a:rPr>
              <a:t>Užduotis pamąstymui ir diskusijai</a:t>
            </a:r>
          </a:p>
          <a:p>
            <a:pPr marL="361950" defTabSz="1219170"/>
            <a:r>
              <a:rPr lang="lt-LT" sz="2400" dirty="0">
                <a:solidFill>
                  <a:srgbClr val="7030A0"/>
                </a:solidFill>
                <a:latin typeface="Candara"/>
              </a:rPr>
              <a:t>Ar garbingai pasielgė Žilvinas perskaitęs aptiktą pranešimą, nors žinojo, kad tai Šarūno ir Živilės slaptas susirašinėjimas.</a:t>
            </a:r>
          </a:p>
          <a:p>
            <a:pPr marL="361950" defTabSz="1219170"/>
            <a:r>
              <a:rPr lang="lt-LT" sz="2400" dirty="0">
                <a:solidFill>
                  <a:srgbClr val="7030A0"/>
                </a:solidFill>
                <a:latin typeface="Candara"/>
              </a:rPr>
              <a:t>Kaip pasielgtumėte jūs?</a:t>
            </a:r>
          </a:p>
        </p:txBody>
      </p:sp>
      <p:pic>
        <p:nvPicPr>
          <p:cNvPr id="1026" name="Picture 2"/>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3501"/>
          <a:stretch/>
        </p:blipFill>
        <p:spPr bwMode="auto">
          <a:xfrm>
            <a:off x="4010482" y="4548227"/>
            <a:ext cx="2483624" cy="1819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avadinimas 3">
            <a:extLst>
              <a:ext uri="{FF2B5EF4-FFF2-40B4-BE49-F238E27FC236}">
                <a16:creationId xmlns:a16="http://schemas.microsoft.com/office/drawing/2014/main" id="{E9CC012E-DA7D-EA97-D306-E547680CDA10}"/>
              </a:ext>
            </a:extLst>
          </p:cNvPr>
          <p:cNvSpPr>
            <a:spLocks noGrp="1"/>
          </p:cNvSpPr>
          <p:nvPr>
            <p:ph type="title"/>
          </p:nvPr>
        </p:nvSpPr>
        <p:spPr/>
        <p:txBody>
          <a:bodyPr>
            <a:normAutofit/>
          </a:bodyPr>
          <a:lstStyle/>
          <a:p>
            <a:pPr defTabSz="1219170"/>
            <a:r>
              <a:rPr lang="lt-LT" sz="3600" b="1" dirty="0">
                <a:solidFill>
                  <a:prstClr val="white"/>
                </a:solidFill>
                <a:latin typeface="Candara"/>
              </a:rPr>
              <a:t>Šifravimo pavyzdys naudojant raidžių keitimą</a:t>
            </a:r>
            <a:br>
              <a:rPr lang="lt-LT" sz="3600" b="1" dirty="0">
                <a:solidFill>
                  <a:prstClr val="white"/>
                </a:solidFill>
                <a:latin typeface="Candara"/>
              </a:rPr>
            </a:br>
            <a:r>
              <a:rPr lang="lt-LT" sz="3600" b="1" dirty="0">
                <a:solidFill>
                  <a:prstClr val="white"/>
                </a:solidFill>
                <a:latin typeface="Candara"/>
              </a:rPr>
              <a:t>simboliais pagal pateiktą schemą (raktą)</a:t>
            </a:r>
            <a:endParaRPr lang="en-US" sz="3600" dirty="0"/>
          </a:p>
        </p:txBody>
      </p:sp>
      <p:sp>
        <p:nvSpPr>
          <p:cNvPr id="6" name="TextBox 5">
            <a:extLst>
              <a:ext uri="{FF2B5EF4-FFF2-40B4-BE49-F238E27FC236}">
                <a16:creationId xmlns:a16="http://schemas.microsoft.com/office/drawing/2014/main" id="{C6CC93F4-135E-F42A-BDE0-F99E0180D5A4}"/>
              </a:ext>
            </a:extLst>
          </p:cNvPr>
          <p:cNvSpPr txBox="1"/>
          <p:nvPr/>
        </p:nvSpPr>
        <p:spPr>
          <a:xfrm>
            <a:off x="4010482" y="6367839"/>
            <a:ext cx="2483624" cy="369332"/>
          </a:xfrm>
          <a:prstGeom prst="rect">
            <a:avLst/>
          </a:prstGeom>
          <a:noFill/>
        </p:spPr>
        <p:txBody>
          <a:bodyPr wrap="square" rtlCol="0">
            <a:spAutoFit/>
          </a:bodyPr>
          <a:lstStyle/>
          <a:p>
            <a:r>
              <a:rPr lang="en-US" sz="600" dirty="0">
                <a:hlinkClick r:id="rId3"/>
              </a:rPr>
              <a:t>https://www.dreamstime.com/cartoon-business-team-meeting-brainstorming-cartoon-stick-man-drawing-conceptual-illustration-business-team-meeting-image110204670</a:t>
            </a:r>
            <a:r>
              <a:rPr lang="lt-LT" sz="600" dirty="0"/>
              <a:t> </a:t>
            </a:r>
            <a:endParaRPr lang="en-US" sz="600" dirty="0"/>
          </a:p>
        </p:txBody>
      </p:sp>
    </p:spTree>
    <p:extLst>
      <p:ext uri="{BB962C8B-B14F-4D97-AF65-F5344CB8AC3E}">
        <p14:creationId xmlns:p14="http://schemas.microsoft.com/office/powerpoint/2010/main" val="3320040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tačiakampis 6"/>
          <p:cNvSpPr/>
          <p:nvPr/>
        </p:nvSpPr>
        <p:spPr>
          <a:xfrm>
            <a:off x="4563116" y="1599501"/>
            <a:ext cx="7392821" cy="1733488"/>
          </a:xfrm>
          <a:prstGeom prst="rect">
            <a:avLst/>
          </a:prstGeom>
        </p:spPr>
        <p:txBody>
          <a:bodyPr wrap="square">
            <a:spAutoFit/>
          </a:bodyPr>
          <a:lstStyle/>
          <a:p>
            <a:pPr defTabSz="1219170"/>
            <a:r>
              <a:rPr lang="lt-LT" sz="2133" i="1" dirty="0" err="1">
                <a:solidFill>
                  <a:srgbClr val="002060"/>
                </a:solidFill>
                <a:latin typeface="Candara"/>
              </a:rPr>
              <a:t>Skytalė</a:t>
            </a:r>
            <a:r>
              <a:rPr lang="lt-LT" sz="2133" dirty="0">
                <a:solidFill>
                  <a:srgbClr val="002060"/>
                </a:solidFill>
                <a:latin typeface="Candara"/>
              </a:rPr>
              <a:t> yra vienas iš seniausių žinomų šifravimo įrankių. Tai mechaninis įrenginys, kurį naudojo senovės graikai, ypač Spartos kariuomenė, norėdami šifruoti pranešimus. Šifro pavadinimas </a:t>
            </a:r>
            <a:r>
              <a:rPr lang="lt-LT" sz="2133" i="1" dirty="0">
                <a:solidFill>
                  <a:srgbClr val="002060"/>
                </a:solidFill>
                <a:latin typeface="Candara"/>
              </a:rPr>
              <a:t>„</a:t>
            </a:r>
            <a:r>
              <a:rPr lang="lt-LT" sz="2133" i="1" dirty="0" err="1">
                <a:solidFill>
                  <a:srgbClr val="002060"/>
                </a:solidFill>
                <a:latin typeface="Candara"/>
              </a:rPr>
              <a:t>skytale</a:t>
            </a:r>
            <a:r>
              <a:rPr lang="lt-LT" sz="2133" i="1" dirty="0">
                <a:solidFill>
                  <a:srgbClr val="002060"/>
                </a:solidFill>
                <a:latin typeface="Candara"/>
              </a:rPr>
              <a:t>“ </a:t>
            </a:r>
            <a:r>
              <a:rPr lang="lt-LT" sz="2133" dirty="0">
                <a:solidFill>
                  <a:srgbClr val="002060"/>
                </a:solidFill>
                <a:latin typeface="Candara"/>
              </a:rPr>
              <a:t>kilęs iš graikų žodžio, reiškiančio ritinį, cilindrą arba lazdelę.</a:t>
            </a:r>
          </a:p>
        </p:txBody>
      </p:sp>
      <p:sp>
        <p:nvSpPr>
          <p:cNvPr id="8" name="TextBox 7"/>
          <p:cNvSpPr txBox="1"/>
          <p:nvPr/>
        </p:nvSpPr>
        <p:spPr>
          <a:xfrm>
            <a:off x="260238" y="3343276"/>
            <a:ext cx="11695699" cy="1692579"/>
          </a:xfrm>
          <a:prstGeom prst="rect">
            <a:avLst/>
          </a:prstGeom>
          <a:noFill/>
        </p:spPr>
        <p:txBody>
          <a:bodyPr wrap="square" rtlCol="0">
            <a:spAutoFit/>
          </a:bodyPr>
          <a:lstStyle/>
          <a:p>
            <a:pPr defTabSz="1219170"/>
            <a:r>
              <a:rPr lang="lt-LT" sz="2133" dirty="0">
                <a:solidFill>
                  <a:srgbClr val="002060"/>
                </a:solidFill>
                <a:latin typeface="Candara"/>
              </a:rPr>
              <a:t>Juostelėje užšifruotas pranešimas Spartos kariuomenės vadui (apie 1000 m. pr. m. e.) – siųsti daugiau karių į pietinį mūšio flangą. Atvyniojus juostelę, nenaudojant ritinio, tekstą perskaityti beveik neįmanoma – ypač senovėje, kai buvo mažai raštingų žmonių ir jie apie šifravimą nieko nežinojo arba žinojo mažai. </a:t>
            </a:r>
          </a:p>
          <a:p>
            <a:pPr algn="r" defTabSz="1219170"/>
            <a:r>
              <a:rPr lang="lt-LT" sz="1867" i="1" dirty="0">
                <a:solidFill>
                  <a:srgbClr val="002060"/>
                </a:solidFill>
                <a:latin typeface="Candara"/>
              </a:rPr>
              <a:t>Pagal Simon </a:t>
            </a:r>
            <a:r>
              <a:rPr lang="lt-LT" sz="1867" i="1" dirty="0" err="1">
                <a:solidFill>
                  <a:srgbClr val="002060"/>
                </a:solidFill>
                <a:latin typeface="Candara"/>
              </a:rPr>
              <a:t>Singh</a:t>
            </a:r>
            <a:endParaRPr lang="lt-LT" sz="1867" i="1" dirty="0">
              <a:solidFill>
                <a:srgbClr val="002060"/>
              </a:solidFill>
              <a:latin typeface="Candara"/>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063" y="1573839"/>
            <a:ext cx="4152900" cy="172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35360" y="4881766"/>
            <a:ext cx="11521280" cy="1836144"/>
          </a:xfrm>
          <a:prstGeom prst="rect">
            <a:avLst/>
          </a:prstGeom>
          <a:noFill/>
        </p:spPr>
        <p:txBody>
          <a:bodyPr wrap="square" rtlCol="0">
            <a:spAutoFit/>
          </a:bodyPr>
          <a:lstStyle/>
          <a:p>
            <a:pPr defTabSz="1219170"/>
            <a:r>
              <a:rPr lang="lt-LT" sz="2800" b="1" dirty="0">
                <a:solidFill>
                  <a:srgbClr val="7030A0"/>
                </a:solidFill>
                <a:latin typeface="Candara"/>
              </a:rPr>
              <a:t>Užduotis</a:t>
            </a:r>
          </a:p>
          <a:p>
            <a:pPr marL="447675" defTabSz="1219170"/>
            <a:r>
              <a:rPr lang="lt-LT" sz="2133" dirty="0">
                <a:solidFill>
                  <a:srgbClr val="7030A0"/>
                </a:solidFill>
                <a:latin typeface="Candara"/>
              </a:rPr>
              <a:t>Naudodami paprasto popieriaus lapo juosteles ir jums prieinamas skirtingo skersmens lazdeles užšifruokite trumpą pranešimą spartiečių stiliumi. Pasikeitus juostelėmis, bandykite perskaityti gautą užšifruotą tekstą. Jei kam pavyktų tai padaryti, aptarkite, ką buvo galima padaryti geriau, kad teksto atskleidimas būtų labiau apsunkintas.</a:t>
            </a:r>
            <a:endParaRPr lang="lt-LT" sz="2400" dirty="0">
              <a:solidFill>
                <a:srgbClr val="7030A0"/>
              </a:solidFill>
              <a:latin typeface="Candara"/>
            </a:endParaRPr>
          </a:p>
        </p:txBody>
      </p:sp>
      <p:sp>
        <p:nvSpPr>
          <p:cNvPr id="3" name="Pavadinimas 2">
            <a:extLst>
              <a:ext uri="{FF2B5EF4-FFF2-40B4-BE49-F238E27FC236}">
                <a16:creationId xmlns:a16="http://schemas.microsoft.com/office/drawing/2014/main" id="{DC764042-D35C-3E7A-6D94-DAA275D12C83}"/>
              </a:ext>
            </a:extLst>
          </p:cNvPr>
          <p:cNvSpPr>
            <a:spLocks noGrp="1"/>
          </p:cNvSpPr>
          <p:nvPr>
            <p:ph type="title"/>
          </p:nvPr>
        </p:nvSpPr>
        <p:spPr>
          <a:xfrm>
            <a:off x="335360" y="245968"/>
            <a:ext cx="11521280" cy="1252728"/>
          </a:xfrm>
        </p:spPr>
        <p:txBody>
          <a:bodyPr>
            <a:normAutofit/>
          </a:bodyPr>
          <a:lstStyle/>
          <a:p>
            <a:r>
              <a:rPr lang="lt-LT" sz="3600" b="1" dirty="0">
                <a:solidFill>
                  <a:prstClr val="white"/>
                </a:solidFill>
              </a:rPr>
              <a:t>Sudėtingesni šifravimo metodai. SKYTALĖ – Spartos šifras</a:t>
            </a:r>
            <a:endParaRPr lang="en-US" sz="3600" dirty="0"/>
          </a:p>
        </p:txBody>
      </p:sp>
      <p:sp>
        <p:nvSpPr>
          <p:cNvPr id="4" name="TextBox 3">
            <a:extLst>
              <a:ext uri="{FF2B5EF4-FFF2-40B4-BE49-F238E27FC236}">
                <a16:creationId xmlns:a16="http://schemas.microsoft.com/office/drawing/2014/main" id="{2C3BFDB9-C077-3982-EFC9-06AA6A111DAB}"/>
              </a:ext>
            </a:extLst>
          </p:cNvPr>
          <p:cNvSpPr txBox="1"/>
          <p:nvPr/>
        </p:nvSpPr>
        <p:spPr>
          <a:xfrm>
            <a:off x="741342" y="3154566"/>
            <a:ext cx="4038600" cy="246221"/>
          </a:xfrm>
          <a:prstGeom prst="rect">
            <a:avLst/>
          </a:prstGeom>
          <a:noFill/>
        </p:spPr>
        <p:txBody>
          <a:bodyPr wrap="square" rtlCol="0">
            <a:spAutoFit/>
          </a:bodyPr>
          <a:lstStyle/>
          <a:p>
            <a:r>
              <a:rPr lang="lt-LT" sz="10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https://crypto.interactive-maths.com/simple-transposition-ciphers.html</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297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tačiakampis 2"/>
          <p:cNvSpPr/>
          <p:nvPr/>
        </p:nvSpPr>
        <p:spPr>
          <a:xfrm>
            <a:off x="382688" y="1493286"/>
            <a:ext cx="11809312" cy="1077026"/>
          </a:xfrm>
          <a:prstGeom prst="rect">
            <a:avLst/>
          </a:prstGeom>
        </p:spPr>
        <p:txBody>
          <a:bodyPr wrap="square">
            <a:spAutoFit/>
          </a:bodyPr>
          <a:lstStyle/>
          <a:p>
            <a:pPr defTabSz="1219170"/>
            <a:r>
              <a:rPr lang="lt-LT" sz="2133" b="1" dirty="0">
                <a:solidFill>
                  <a:srgbClr val="002060"/>
                </a:solidFill>
                <a:latin typeface="Candara"/>
              </a:rPr>
              <a:t>Perstatymo šifras </a:t>
            </a:r>
            <a:r>
              <a:rPr lang="lt-LT" sz="2133" dirty="0">
                <a:solidFill>
                  <a:srgbClr val="002060"/>
                </a:solidFill>
                <a:latin typeface="Candara"/>
              </a:rPr>
              <a:t>(angl. </a:t>
            </a:r>
            <a:r>
              <a:rPr lang="lt-LT" sz="2133" i="1" dirty="0" err="1">
                <a:solidFill>
                  <a:srgbClr val="002060"/>
                </a:solidFill>
                <a:latin typeface="Candara"/>
              </a:rPr>
              <a:t>transposition</a:t>
            </a:r>
            <a:r>
              <a:rPr lang="lt-LT" sz="2133" i="1" dirty="0">
                <a:solidFill>
                  <a:srgbClr val="002060"/>
                </a:solidFill>
                <a:latin typeface="Candara"/>
              </a:rPr>
              <a:t> </a:t>
            </a:r>
            <a:r>
              <a:rPr lang="lt-LT" sz="2133" i="1" dirty="0" err="1">
                <a:solidFill>
                  <a:srgbClr val="002060"/>
                </a:solidFill>
                <a:latin typeface="Candara"/>
              </a:rPr>
              <a:t>cipher</a:t>
            </a:r>
            <a:r>
              <a:rPr lang="lt-LT" sz="2133" dirty="0">
                <a:solidFill>
                  <a:srgbClr val="002060"/>
                </a:solidFill>
                <a:latin typeface="Candara"/>
              </a:rPr>
              <a:t>) – tai kriptografijos metodas, kuriame teksto simboliai išdėstomi nauja tvarka, bet nekeičiami į kitus simbolius. Vienas iš labiausiai žinomų perstatymo šifrų pavyzdžių yra </a:t>
            </a:r>
            <a:r>
              <a:rPr lang="lt-LT" sz="2133" b="1" dirty="0">
                <a:solidFill>
                  <a:srgbClr val="002060"/>
                </a:solidFill>
                <a:latin typeface="Candara"/>
              </a:rPr>
              <a:t>stulpelių perstatymo šifras</a:t>
            </a:r>
            <a:r>
              <a:rPr lang="lt-LT" sz="2133" dirty="0">
                <a:solidFill>
                  <a:srgbClr val="002060"/>
                </a:solidFill>
                <a:latin typeface="Candara"/>
              </a:rPr>
              <a:t>.</a:t>
            </a:r>
          </a:p>
        </p:txBody>
      </p:sp>
      <p:sp>
        <p:nvSpPr>
          <p:cNvPr id="4" name="Stačiakampis 3"/>
          <p:cNvSpPr/>
          <p:nvPr/>
        </p:nvSpPr>
        <p:spPr>
          <a:xfrm>
            <a:off x="382688" y="2504670"/>
            <a:ext cx="11665973" cy="913007"/>
          </a:xfrm>
          <a:prstGeom prst="rect">
            <a:avLst/>
          </a:prstGeom>
        </p:spPr>
        <p:txBody>
          <a:bodyPr wrap="square">
            <a:spAutoFit/>
          </a:bodyPr>
          <a:lstStyle/>
          <a:p>
            <a:pPr defTabSz="1219170"/>
            <a:r>
              <a:rPr lang="lt-LT" sz="1600" b="1" dirty="0">
                <a:solidFill>
                  <a:srgbClr val="002060"/>
                </a:solidFill>
                <a:latin typeface="Candara"/>
              </a:rPr>
              <a:t>Pavyzdys su stulpelių perstatymo šifru. </a:t>
            </a:r>
            <a:r>
              <a:rPr lang="lt-LT" sz="1600" dirty="0">
                <a:solidFill>
                  <a:srgbClr val="002060"/>
                </a:solidFill>
                <a:latin typeface="Candara"/>
              </a:rPr>
              <a:t>Tarkime, turime raktą „3124“ ir tekstą, kurį norime užšifruoti: „ŠIS TEKSTAS YRA SLAPTAS“.</a:t>
            </a:r>
          </a:p>
          <a:p>
            <a:pPr defTabSz="1219170"/>
            <a:r>
              <a:rPr lang="lt-LT" sz="1600" b="1" dirty="0">
                <a:solidFill>
                  <a:srgbClr val="002060"/>
                </a:solidFill>
                <a:latin typeface="Candara"/>
              </a:rPr>
              <a:t>Simbolių Išdėstymas</a:t>
            </a:r>
            <a:r>
              <a:rPr lang="lt-LT" sz="1600" dirty="0">
                <a:solidFill>
                  <a:srgbClr val="002060"/>
                </a:solidFill>
                <a:latin typeface="Candara"/>
              </a:rPr>
              <a:t>:	                         </a:t>
            </a:r>
            <a:r>
              <a:rPr lang="lt-LT" sz="1600" b="1" dirty="0">
                <a:solidFill>
                  <a:srgbClr val="002060"/>
                </a:solidFill>
                <a:latin typeface="Candara"/>
              </a:rPr>
              <a:t>Perstatymas:</a:t>
            </a:r>
          </a:p>
          <a:p>
            <a:pPr defTabSz="1219170"/>
            <a:endParaRPr lang="lt-LT" sz="2133" dirty="0">
              <a:solidFill>
                <a:srgbClr val="002060"/>
              </a:solidFill>
              <a:latin typeface="Candara"/>
            </a:endParaRPr>
          </a:p>
        </p:txBody>
      </p:sp>
      <p:sp>
        <p:nvSpPr>
          <p:cNvPr id="5" name="TextBox 4"/>
          <p:cNvSpPr txBox="1"/>
          <p:nvPr/>
        </p:nvSpPr>
        <p:spPr>
          <a:xfrm>
            <a:off x="382837" y="3010390"/>
            <a:ext cx="3052193" cy="2800767"/>
          </a:xfrm>
          <a:prstGeom prst="rect">
            <a:avLst/>
          </a:prstGeom>
          <a:noFill/>
        </p:spPr>
        <p:txBody>
          <a:bodyPr wrap="square" rtlCol="0">
            <a:spAutoFit/>
          </a:bodyPr>
          <a:lstStyle/>
          <a:p>
            <a:pPr defTabSz="1219170"/>
            <a:r>
              <a:rPr lang="lt-LT" sz="1600" dirty="0">
                <a:solidFill>
                  <a:srgbClr val="002060"/>
                </a:solidFill>
                <a:latin typeface="Candara"/>
              </a:rPr>
              <a:t>Tekstą išdėstome po stulpeliais taip, kaip nurodo raktas. Kiekvienas stulpelis atitinka vieną rakto skaitmenį.</a:t>
            </a:r>
          </a:p>
          <a:p>
            <a:pPr defTabSz="1219170"/>
            <a:r>
              <a:rPr lang="lt-LT" sz="1600" b="1" dirty="0">
                <a:solidFill>
                  <a:srgbClr val="002060"/>
                </a:solidFill>
                <a:latin typeface="Ubuntu Mono"/>
                <a:ea typeface="Calibri"/>
                <a:cs typeface="Arial"/>
              </a:rPr>
              <a:t>3 1 2 4</a:t>
            </a:r>
            <a:endParaRPr lang="lt-LT" sz="1600" dirty="0">
              <a:solidFill>
                <a:srgbClr val="002060"/>
              </a:solidFill>
              <a:latin typeface="Times New Roman"/>
              <a:ea typeface="Calibri"/>
            </a:endParaRPr>
          </a:p>
          <a:p>
            <a:pPr defTabSz="1219170"/>
            <a:r>
              <a:rPr lang="lt-LT" sz="1600" b="1" dirty="0">
                <a:solidFill>
                  <a:srgbClr val="002060"/>
                </a:solidFill>
                <a:latin typeface="Ubuntu Mono"/>
                <a:ea typeface="Calibri"/>
                <a:cs typeface="Arial"/>
              </a:rPr>
              <a:t>-------</a:t>
            </a:r>
            <a:endParaRPr lang="lt-LT" sz="1600" dirty="0">
              <a:solidFill>
                <a:srgbClr val="002060"/>
              </a:solidFill>
              <a:latin typeface="Times New Roman"/>
              <a:ea typeface="Calibri"/>
            </a:endParaRPr>
          </a:p>
          <a:p>
            <a:pPr defTabSz="1219170"/>
            <a:r>
              <a:rPr lang="lt-LT" sz="1600" b="1" dirty="0">
                <a:solidFill>
                  <a:srgbClr val="002060"/>
                </a:solidFill>
                <a:latin typeface="Ubuntu Mono"/>
                <a:ea typeface="Calibri"/>
                <a:cs typeface="Arial"/>
              </a:rPr>
              <a:t>Š I S T</a:t>
            </a:r>
            <a:endParaRPr lang="lt-LT" sz="1600" dirty="0">
              <a:solidFill>
                <a:srgbClr val="002060"/>
              </a:solidFill>
              <a:latin typeface="Times New Roman"/>
              <a:ea typeface="Calibri"/>
            </a:endParaRPr>
          </a:p>
          <a:p>
            <a:pPr defTabSz="1219170"/>
            <a:r>
              <a:rPr lang="lt-LT" sz="1600" b="1" dirty="0">
                <a:solidFill>
                  <a:srgbClr val="002060"/>
                </a:solidFill>
                <a:latin typeface="Ubuntu Mono"/>
                <a:ea typeface="Calibri"/>
                <a:cs typeface="Arial"/>
              </a:rPr>
              <a:t>E K S T</a:t>
            </a:r>
            <a:endParaRPr lang="lt-LT" sz="1600" dirty="0">
              <a:solidFill>
                <a:srgbClr val="002060"/>
              </a:solidFill>
              <a:latin typeface="Times New Roman"/>
              <a:ea typeface="Calibri"/>
            </a:endParaRPr>
          </a:p>
          <a:p>
            <a:pPr defTabSz="1219170"/>
            <a:r>
              <a:rPr lang="lt-LT" sz="1600" b="1" dirty="0">
                <a:solidFill>
                  <a:srgbClr val="002060"/>
                </a:solidFill>
                <a:latin typeface="Ubuntu Mono"/>
                <a:ea typeface="Calibri"/>
                <a:cs typeface="Arial"/>
              </a:rPr>
              <a:t>A S Y R</a:t>
            </a:r>
            <a:endParaRPr lang="lt-LT" sz="1600" dirty="0">
              <a:solidFill>
                <a:srgbClr val="002060"/>
              </a:solidFill>
              <a:latin typeface="Times New Roman"/>
              <a:ea typeface="Calibri"/>
            </a:endParaRPr>
          </a:p>
          <a:p>
            <a:pPr defTabSz="1219170"/>
            <a:r>
              <a:rPr lang="lt-LT" sz="1600" b="1" dirty="0">
                <a:solidFill>
                  <a:srgbClr val="002060"/>
                </a:solidFill>
                <a:latin typeface="Ubuntu Mono"/>
                <a:ea typeface="Calibri"/>
                <a:cs typeface="Arial"/>
              </a:rPr>
              <a:t>A S L A</a:t>
            </a:r>
            <a:endParaRPr lang="lt-LT" sz="1600" dirty="0">
              <a:solidFill>
                <a:srgbClr val="002060"/>
              </a:solidFill>
              <a:latin typeface="Times New Roman"/>
              <a:ea typeface="Calibri"/>
            </a:endParaRPr>
          </a:p>
          <a:p>
            <a:pPr defTabSz="1219170"/>
            <a:r>
              <a:rPr lang="lt-LT" sz="1600" b="1" dirty="0">
                <a:solidFill>
                  <a:srgbClr val="002060"/>
                </a:solidFill>
                <a:latin typeface="Ubuntu Mono"/>
                <a:ea typeface="Calibri"/>
                <a:cs typeface="Arial"/>
              </a:rPr>
              <a:t>P T A S</a:t>
            </a:r>
            <a:endParaRPr lang="lt-LT" sz="1600" dirty="0">
              <a:solidFill>
                <a:srgbClr val="002060"/>
              </a:solidFill>
              <a:latin typeface="Times New Roman"/>
              <a:ea typeface="Calibri"/>
            </a:endParaRPr>
          </a:p>
        </p:txBody>
      </p:sp>
      <p:sp>
        <p:nvSpPr>
          <p:cNvPr id="6" name="TextBox 5"/>
          <p:cNvSpPr txBox="1"/>
          <p:nvPr/>
        </p:nvSpPr>
        <p:spPr>
          <a:xfrm>
            <a:off x="3901291" y="3308141"/>
            <a:ext cx="3552395" cy="2554545"/>
          </a:xfrm>
          <a:prstGeom prst="rect">
            <a:avLst/>
          </a:prstGeom>
          <a:noFill/>
        </p:spPr>
        <p:txBody>
          <a:bodyPr wrap="square" rtlCol="0">
            <a:spAutoFit/>
          </a:bodyPr>
          <a:lstStyle/>
          <a:p>
            <a:pPr defTabSz="1219170"/>
            <a:r>
              <a:rPr lang="lt-LT" sz="1600" dirty="0">
                <a:solidFill>
                  <a:srgbClr val="002060"/>
                </a:solidFill>
                <a:latin typeface="Candara"/>
              </a:rPr>
              <a:t>Stulpeliai perstatomi (pakeičiama jų išdėstymo tvarka) – taip gaunamas užšifruotas pranešimas:</a:t>
            </a:r>
          </a:p>
          <a:p>
            <a:pPr defTabSz="1219170"/>
            <a:r>
              <a:rPr lang="lt-LT" sz="1600" b="1" dirty="0">
                <a:solidFill>
                  <a:srgbClr val="002060"/>
                </a:solidFill>
                <a:latin typeface="Ubuntu Mono"/>
                <a:ea typeface="Calibri"/>
                <a:cs typeface="Arial"/>
              </a:rPr>
              <a:t>1 2 3 4</a:t>
            </a:r>
            <a:endParaRPr lang="lt-LT" sz="1400" dirty="0">
              <a:solidFill>
                <a:srgbClr val="002060"/>
              </a:solidFill>
              <a:latin typeface="Times New Roman"/>
              <a:ea typeface="Calibri"/>
            </a:endParaRPr>
          </a:p>
          <a:p>
            <a:pPr defTabSz="1219170"/>
            <a:r>
              <a:rPr lang="lt-LT" sz="1600" b="1" dirty="0">
                <a:solidFill>
                  <a:srgbClr val="002060"/>
                </a:solidFill>
                <a:latin typeface="Ubuntu Mono"/>
                <a:ea typeface="Calibri"/>
                <a:cs typeface="Arial"/>
              </a:rPr>
              <a:t>-------</a:t>
            </a:r>
            <a:endParaRPr lang="lt-LT" sz="1400" dirty="0">
              <a:solidFill>
                <a:srgbClr val="002060"/>
              </a:solidFill>
              <a:latin typeface="Times New Roman"/>
              <a:ea typeface="Calibri"/>
            </a:endParaRPr>
          </a:p>
          <a:p>
            <a:pPr defTabSz="1219170"/>
            <a:r>
              <a:rPr lang="lt-LT" sz="1600" b="1" dirty="0">
                <a:solidFill>
                  <a:srgbClr val="002060"/>
                </a:solidFill>
                <a:latin typeface="Ubuntu Mono"/>
                <a:ea typeface="Calibri"/>
                <a:cs typeface="Arial"/>
              </a:rPr>
              <a:t>I S Š T</a:t>
            </a:r>
            <a:endParaRPr lang="lt-LT" sz="1400" dirty="0">
              <a:solidFill>
                <a:srgbClr val="002060"/>
              </a:solidFill>
              <a:latin typeface="Times New Roman"/>
              <a:ea typeface="Calibri"/>
            </a:endParaRPr>
          </a:p>
          <a:p>
            <a:pPr defTabSz="1219170"/>
            <a:r>
              <a:rPr lang="lt-LT" sz="1600" b="1" dirty="0">
                <a:solidFill>
                  <a:srgbClr val="002060"/>
                </a:solidFill>
                <a:latin typeface="Ubuntu Mono"/>
                <a:ea typeface="Calibri"/>
                <a:cs typeface="Arial"/>
              </a:rPr>
              <a:t>K S E T</a:t>
            </a:r>
            <a:endParaRPr lang="lt-LT" sz="1400" dirty="0">
              <a:solidFill>
                <a:srgbClr val="002060"/>
              </a:solidFill>
              <a:latin typeface="Times New Roman"/>
              <a:ea typeface="Calibri"/>
            </a:endParaRPr>
          </a:p>
          <a:p>
            <a:pPr defTabSz="1219170"/>
            <a:r>
              <a:rPr lang="lt-LT" sz="1600" b="1" dirty="0">
                <a:solidFill>
                  <a:srgbClr val="002060"/>
                </a:solidFill>
                <a:latin typeface="Ubuntu Mono"/>
                <a:ea typeface="Calibri"/>
                <a:cs typeface="Arial"/>
              </a:rPr>
              <a:t>S Y A R</a:t>
            </a:r>
            <a:endParaRPr lang="lt-LT" sz="1400" dirty="0">
              <a:solidFill>
                <a:srgbClr val="002060"/>
              </a:solidFill>
              <a:latin typeface="Times New Roman"/>
              <a:ea typeface="Calibri"/>
            </a:endParaRPr>
          </a:p>
          <a:p>
            <a:pPr defTabSz="1219170"/>
            <a:r>
              <a:rPr lang="lt-LT" sz="1600" b="1" dirty="0">
                <a:solidFill>
                  <a:srgbClr val="002060"/>
                </a:solidFill>
                <a:latin typeface="Ubuntu Mono"/>
                <a:ea typeface="Calibri"/>
                <a:cs typeface="Arial"/>
              </a:rPr>
              <a:t>S L A </a:t>
            </a:r>
            <a:r>
              <a:rPr lang="lt-LT" sz="1600" b="1" dirty="0" err="1">
                <a:solidFill>
                  <a:srgbClr val="002060"/>
                </a:solidFill>
                <a:latin typeface="Ubuntu Mono"/>
                <a:ea typeface="Calibri"/>
                <a:cs typeface="Arial"/>
              </a:rPr>
              <a:t>A</a:t>
            </a:r>
            <a:endParaRPr lang="lt-LT" sz="1400" dirty="0">
              <a:solidFill>
                <a:srgbClr val="002060"/>
              </a:solidFill>
              <a:latin typeface="Times New Roman"/>
              <a:ea typeface="Calibri"/>
            </a:endParaRPr>
          </a:p>
          <a:p>
            <a:pPr defTabSz="1219170"/>
            <a:r>
              <a:rPr lang="lt-LT" sz="1600" b="1" dirty="0">
                <a:solidFill>
                  <a:srgbClr val="002060"/>
                </a:solidFill>
                <a:latin typeface="Ubuntu Mono"/>
                <a:ea typeface="Calibri"/>
                <a:cs typeface="Arial"/>
              </a:rPr>
              <a:t>T A P S</a:t>
            </a:r>
            <a:endParaRPr lang="lt-LT" sz="2400" dirty="0">
              <a:solidFill>
                <a:srgbClr val="002060"/>
              </a:solidFill>
              <a:latin typeface="Candara"/>
            </a:endParaRPr>
          </a:p>
        </p:txBody>
      </p:sp>
      <p:sp>
        <p:nvSpPr>
          <p:cNvPr id="7" name="Stačiakampis 6"/>
          <p:cNvSpPr/>
          <p:nvPr/>
        </p:nvSpPr>
        <p:spPr>
          <a:xfrm>
            <a:off x="7549952" y="2769449"/>
            <a:ext cx="4032448" cy="2800767"/>
          </a:xfrm>
          <a:prstGeom prst="rect">
            <a:avLst/>
          </a:prstGeom>
        </p:spPr>
        <p:txBody>
          <a:bodyPr wrap="square">
            <a:spAutoFit/>
          </a:bodyPr>
          <a:lstStyle/>
          <a:p>
            <a:pPr defTabSz="1219170"/>
            <a:r>
              <a:rPr lang="lt-LT" sz="1600" dirty="0">
                <a:solidFill>
                  <a:srgbClr val="002060"/>
                </a:solidFill>
                <a:latin typeface="Candara"/>
              </a:rPr>
              <a:t>Gautas užšifruotas tekstas:</a:t>
            </a:r>
          </a:p>
          <a:p>
            <a:pPr defTabSz="1219170"/>
            <a:r>
              <a:rPr lang="lt-LT" sz="1600" dirty="0">
                <a:solidFill>
                  <a:srgbClr val="002060"/>
                </a:solidFill>
                <a:latin typeface="Candara"/>
              </a:rPr>
              <a:t>„ISŠTKSETSYARSLAATAPS“.</a:t>
            </a:r>
          </a:p>
          <a:p>
            <a:pPr defTabSz="1219170"/>
            <a:endParaRPr lang="lt-LT" sz="1600" dirty="0">
              <a:solidFill>
                <a:srgbClr val="002060"/>
              </a:solidFill>
              <a:latin typeface="Candara"/>
            </a:endParaRPr>
          </a:p>
          <a:p>
            <a:pPr defTabSz="1219170"/>
            <a:r>
              <a:rPr lang="lt-LT" sz="1600" b="1" dirty="0">
                <a:solidFill>
                  <a:srgbClr val="002060"/>
                </a:solidFill>
                <a:latin typeface="Candara"/>
              </a:rPr>
              <a:t>Dešifravimas</a:t>
            </a:r>
          </a:p>
          <a:p>
            <a:pPr defTabSz="1219170"/>
            <a:r>
              <a:rPr lang="lt-LT" sz="1600" dirty="0">
                <a:solidFill>
                  <a:srgbClr val="002060"/>
                </a:solidFill>
                <a:latin typeface="Candara"/>
              </a:rPr>
              <a:t>Dešifravimas atliekamas atvirkščiai: tekstas yra suskaidytas į stulpelius pagal šifruoto teksto ilgį ir rakto ilgį, tada stulpeliai yra perstatomi (keičiama jų išdėstymo tvarka) pagal pradinį raktą, o galiausiai simboliai yra surašomi eilutėmis – taip gaunamas pradinis tekstas.</a:t>
            </a:r>
          </a:p>
        </p:txBody>
      </p:sp>
      <p:sp>
        <p:nvSpPr>
          <p:cNvPr id="8" name="TextBox 7"/>
          <p:cNvSpPr txBox="1"/>
          <p:nvPr/>
        </p:nvSpPr>
        <p:spPr>
          <a:xfrm>
            <a:off x="143338" y="5753150"/>
            <a:ext cx="12048662" cy="938719"/>
          </a:xfrm>
          <a:prstGeom prst="rect">
            <a:avLst/>
          </a:prstGeom>
          <a:noFill/>
        </p:spPr>
        <p:txBody>
          <a:bodyPr wrap="square" rtlCol="0">
            <a:spAutoFit/>
          </a:bodyPr>
          <a:lstStyle/>
          <a:p>
            <a:pPr defTabSz="1219170"/>
            <a:r>
              <a:rPr lang="lt-LT" sz="2000" b="1" dirty="0">
                <a:solidFill>
                  <a:srgbClr val="7030A0"/>
                </a:solidFill>
                <a:latin typeface="Candara"/>
              </a:rPr>
              <a:t>Užduotis</a:t>
            </a:r>
          </a:p>
          <a:p>
            <a:pPr marL="93663" defTabSz="1219170"/>
            <a:r>
              <a:rPr lang="lt-LT" sz="1750" dirty="0">
                <a:solidFill>
                  <a:srgbClr val="7030A0"/>
                </a:solidFill>
                <a:latin typeface="Candara"/>
              </a:rPr>
              <a:t>Kritiškai įvertinkite šio simetrinio šifravimo metodo saugaus duomenų perdavimo galimybę. Kaip galima būtų patobulinti šį metodą? Naudodami, pavyzdžiui, raktą „52143“ ar kitą užšifruokite trumpą patarlę. Pateikite ją draugui, siūlydami dešifruoti. </a:t>
            </a:r>
          </a:p>
        </p:txBody>
      </p:sp>
      <p:sp>
        <p:nvSpPr>
          <p:cNvPr id="9" name="Pavadinimas 8">
            <a:extLst>
              <a:ext uri="{FF2B5EF4-FFF2-40B4-BE49-F238E27FC236}">
                <a16:creationId xmlns:a16="http://schemas.microsoft.com/office/drawing/2014/main" id="{D8BD26DB-382B-486B-18A7-0C7461662813}"/>
              </a:ext>
            </a:extLst>
          </p:cNvPr>
          <p:cNvSpPr>
            <a:spLocks noGrp="1"/>
          </p:cNvSpPr>
          <p:nvPr>
            <p:ph type="title"/>
          </p:nvPr>
        </p:nvSpPr>
        <p:spPr/>
        <p:txBody>
          <a:bodyPr>
            <a:normAutofit/>
          </a:bodyPr>
          <a:lstStyle/>
          <a:p>
            <a:r>
              <a:rPr lang="lt-LT" sz="4800" b="1" dirty="0" err="1">
                <a:solidFill>
                  <a:prstClr val="white"/>
                </a:solidFill>
              </a:rPr>
              <a:t>Perstatų</a:t>
            </a:r>
            <a:r>
              <a:rPr lang="lt-LT" sz="4800" b="1" dirty="0">
                <a:solidFill>
                  <a:prstClr val="white"/>
                </a:solidFill>
              </a:rPr>
              <a:t> (perstatymų) šifras</a:t>
            </a:r>
            <a:endParaRPr lang="en-US" dirty="0"/>
          </a:p>
        </p:txBody>
      </p:sp>
      <p:grpSp>
        <p:nvGrpSpPr>
          <p:cNvPr id="13" name="Grupė 12">
            <a:extLst>
              <a:ext uri="{FF2B5EF4-FFF2-40B4-BE49-F238E27FC236}">
                <a16:creationId xmlns:a16="http://schemas.microsoft.com/office/drawing/2014/main" id="{8D467240-46FB-124B-EC90-46CD7DF15480}"/>
              </a:ext>
            </a:extLst>
          </p:cNvPr>
          <p:cNvGrpSpPr/>
          <p:nvPr/>
        </p:nvGrpSpPr>
        <p:grpSpPr>
          <a:xfrm>
            <a:off x="382688" y="4021667"/>
            <a:ext cx="3052342" cy="307777"/>
            <a:chOff x="382688" y="4021667"/>
            <a:chExt cx="3052342" cy="307777"/>
          </a:xfrm>
        </p:grpSpPr>
        <p:sp>
          <p:nvSpPr>
            <p:cNvPr id="2" name="Stačiakampis 1">
              <a:extLst>
                <a:ext uri="{FF2B5EF4-FFF2-40B4-BE49-F238E27FC236}">
                  <a16:creationId xmlns:a16="http://schemas.microsoft.com/office/drawing/2014/main" id="{8E9284DC-A18E-A85D-2A61-10CF9B03243A}"/>
                </a:ext>
              </a:extLst>
            </p:cNvPr>
            <p:cNvSpPr/>
            <p:nvPr/>
          </p:nvSpPr>
          <p:spPr>
            <a:xfrm>
              <a:off x="382688" y="4021667"/>
              <a:ext cx="912712" cy="29633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F5C11AF-7849-F500-67C0-DDF787E1F1A4}"/>
                </a:ext>
              </a:extLst>
            </p:cNvPr>
            <p:cNvSpPr txBox="1"/>
            <p:nvPr/>
          </p:nvSpPr>
          <p:spPr>
            <a:xfrm>
              <a:off x="1761661" y="4021667"/>
              <a:ext cx="1673369" cy="307777"/>
            </a:xfrm>
            <a:prstGeom prst="rect">
              <a:avLst/>
            </a:prstGeom>
            <a:noFill/>
          </p:spPr>
          <p:txBody>
            <a:bodyPr wrap="square" rtlCol="0">
              <a:spAutoFit/>
            </a:bodyPr>
            <a:lstStyle/>
            <a:p>
              <a:r>
                <a:rPr lang="lt-LT" sz="1400" dirty="0">
                  <a:solidFill>
                    <a:srgbClr val="FF0000"/>
                  </a:solidFill>
                </a:rPr>
                <a:t>Šifravimo raktas</a:t>
              </a:r>
              <a:endParaRPr lang="en-US" sz="1400" dirty="0">
                <a:solidFill>
                  <a:srgbClr val="FF0000"/>
                </a:solidFill>
              </a:endParaRPr>
            </a:p>
          </p:txBody>
        </p:sp>
        <p:cxnSp>
          <p:nvCxnSpPr>
            <p:cNvPr id="12" name="Tiesioji rodyklės jungtis 11">
              <a:extLst>
                <a:ext uri="{FF2B5EF4-FFF2-40B4-BE49-F238E27FC236}">
                  <a16:creationId xmlns:a16="http://schemas.microsoft.com/office/drawing/2014/main" id="{AC06E540-A927-88B7-A575-24E4577EC243}"/>
                </a:ext>
              </a:extLst>
            </p:cNvPr>
            <p:cNvCxnSpPr/>
            <p:nvPr/>
          </p:nvCxnSpPr>
          <p:spPr>
            <a:xfrm flipH="1">
              <a:off x="1295400" y="4169833"/>
              <a:ext cx="466261"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96282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257993" y="1498696"/>
            <a:ext cx="11676013" cy="1477328"/>
          </a:xfrm>
          <a:prstGeom prst="rect">
            <a:avLst/>
          </a:prstGeom>
        </p:spPr>
        <p:txBody>
          <a:bodyPr wrap="square">
            <a:spAutoFit/>
          </a:bodyPr>
          <a:lstStyle/>
          <a:p>
            <a:pPr defTabSz="1219170"/>
            <a:r>
              <a:rPr lang="lt-LT" dirty="0">
                <a:solidFill>
                  <a:srgbClr val="002060"/>
                </a:solidFill>
                <a:latin typeface="Candara"/>
              </a:rPr>
              <a:t>Šiame šifre knyga, koks nors kitas tekstas, ar specialiai sukurta kodų knyga naudojama kaip raktas, kurį turi abu komunikacijos dalyviai ir laiko jį paslaptyje. Jie naudoja puslapių, eilučių,  žodžių ar raidžių eilutėje numerius žinutėms užšifruoti arba iššifruoti. Galima nustatyti taisykles, kurios padės gavėjui suprasti, kada naudoti žodžių metodą ir kada - raidžių metodą.  Jei abu – ir siuntėjas, ir gavėjas – sutaria dėl šių taisyklių iš anksto, tai padės efektyviai keistis šifruota informacija.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39" y="3339702"/>
            <a:ext cx="1960580" cy="1092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tačiakampis 2"/>
          <p:cNvSpPr/>
          <p:nvPr/>
        </p:nvSpPr>
        <p:spPr>
          <a:xfrm>
            <a:off x="2015701" y="2624847"/>
            <a:ext cx="10091160" cy="4149919"/>
          </a:xfrm>
          <a:prstGeom prst="rect">
            <a:avLst/>
          </a:prstGeom>
        </p:spPr>
        <p:txBody>
          <a:bodyPr wrap="square">
            <a:spAutoFit/>
          </a:bodyPr>
          <a:lstStyle/>
          <a:p>
            <a:pPr defTabSz="1219170"/>
            <a:endParaRPr lang="lt-LT" sz="1333" dirty="0">
              <a:solidFill>
                <a:prstClr val="black"/>
              </a:solidFill>
              <a:latin typeface="Candara"/>
            </a:endParaRPr>
          </a:p>
          <a:p>
            <a:pPr defTabSz="1219170"/>
            <a:r>
              <a:rPr lang="lt-LT" sz="1600" dirty="0">
                <a:solidFill>
                  <a:srgbClr val="002060"/>
                </a:solidFill>
                <a:latin typeface="Candara"/>
              </a:rPr>
              <a:t>Pavyzdžiui, jei nuspręsite, kad trys skaičiai, atskirti brūkšniais (pvz., 21-7-5), reiškia žodį, o skaičiai, atskirti dvitaškiais</a:t>
            </a:r>
          </a:p>
          <a:p>
            <a:pPr defTabSz="1219170"/>
            <a:r>
              <a:rPr lang="lt-LT" sz="1600" dirty="0">
                <a:solidFill>
                  <a:srgbClr val="002060"/>
                </a:solidFill>
                <a:latin typeface="Candara"/>
              </a:rPr>
              <a:t>(pvz., 27:7:18), reiškia raidę, tai bus aišku gavėjui.</a:t>
            </a:r>
          </a:p>
          <a:p>
            <a:pPr defTabSz="1219170">
              <a:spcBef>
                <a:spcPts val="600"/>
              </a:spcBef>
            </a:pPr>
            <a:r>
              <a:rPr lang="lt-LT" sz="1600" b="1" dirty="0">
                <a:solidFill>
                  <a:srgbClr val="002060"/>
                </a:solidFill>
                <a:latin typeface="Candara"/>
              </a:rPr>
              <a:t>Pavyzdys:</a:t>
            </a:r>
          </a:p>
          <a:p>
            <a:pPr defTabSz="1219170"/>
            <a:r>
              <a:rPr lang="lt-LT" sz="1600" dirty="0">
                <a:solidFill>
                  <a:srgbClr val="002060"/>
                </a:solidFill>
                <a:latin typeface="Candara"/>
              </a:rPr>
              <a:t>Tarkime, norite užšifruoti žinutę „</a:t>
            </a:r>
            <a:r>
              <a:rPr lang="lt-LT" sz="1600" b="1" dirty="0">
                <a:solidFill>
                  <a:srgbClr val="002060"/>
                </a:solidFill>
                <a:latin typeface="Candara"/>
              </a:rPr>
              <a:t>ALGIS IŠVYKO“</a:t>
            </a:r>
            <a:r>
              <a:rPr lang="lt-LT" sz="1600" dirty="0">
                <a:solidFill>
                  <a:srgbClr val="002060"/>
                </a:solidFill>
                <a:latin typeface="Candara"/>
              </a:rPr>
              <a:t>. „ALGIS“ galite užšifruoti naudojant raidžių metodą, o</a:t>
            </a:r>
          </a:p>
          <a:p>
            <a:pPr defTabSz="1219170"/>
            <a:r>
              <a:rPr lang="lt-LT" sz="1600" dirty="0">
                <a:solidFill>
                  <a:srgbClr val="002060"/>
                </a:solidFill>
                <a:latin typeface="Candara"/>
              </a:rPr>
              <a:t> „IŠVYKO “ naudojant žodžių metodą.</a:t>
            </a:r>
          </a:p>
          <a:p>
            <a:pPr defTabSz="1219170"/>
            <a:r>
              <a:rPr lang="lt-LT" sz="1600" dirty="0">
                <a:solidFill>
                  <a:srgbClr val="002060"/>
                </a:solidFill>
                <a:latin typeface="Candara"/>
              </a:rPr>
              <a:t>„ALGIS“  naudojant konkrečia knygą gali būti užšifruotas kaip „27:7:18 33:5:1 15:8:2 2:3:3 1:2:9“ (tai reiškia, </a:t>
            </a:r>
          </a:p>
          <a:p>
            <a:pPr defTabSz="1219170"/>
            <a:r>
              <a:rPr lang="lt-LT" sz="1600" dirty="0">
                <a:solidFill>
                  <a:srgbClr val="002060"/>
                </a:solidFill>
                <a:latin typeface="Candara"/>
              </a:rPr>
              <a:t>kad „A“ yra 27 puslapyje, 7 eilutėje, 18 pozicijoje,  „L“ yra 33 puslapyje, 5 eilutėje, 1 pozicijoje) ir t.t.</a:t>
            </a:r>
          </a:p>
          <a:p>
            <a:pPr defTabSz="1219170"/>
            <a:r>
              <a:rPr lang="lt-LT" sz="1600" dirty="0">
                <a:solidFill>
                  <a:srgbClr val="002060"/>
                </a:solidFill>
                <a:latin typeface="Candara"/>
              </a:rPr>
              <a:t>Žodis „IŠVYKO“  gali būti užšifruotas  kaip „25-5-5“ – 25-as puslapis, 5-a eilutė, 5-as žodis ir t. t.</a:t>
            </a:r>
          </a:p>
          <a:p>
            <a:pPr defTabSz="1219170"/>
            <a:r>
              <a:rPr lang="lt-LT" sz="1600" dirty="0">
                <a:solidFill>
                  <a:srgbClr val="002060"/>
                </a:solidFill>
                <a:latin typeface="Candara"/>
              </a:rPr>
              <a:t>Visa užšifruota žinutė bus: „27:7:18 33:5:1 15:8:2 2:3:3 1:2:9 25-5-5“.</a:t>
            </a:r>
          </a:p>
          <a:p>
            <a:pPr defTabSz="1219170"/>
            <a:r>
              <a:rPr lang="lt-LT" sz="1400" b="1" dirty="0">
                <a:solidFill>
                  <a:srgbClr val="00B050"/>
                </a:solidFill>
                <a:latin typeface="Candara"/>
              </a:rPr>
              <a:t> </a:t>
            </a:r>
          </a:p>
          <a:p>
            <a:pPr defTabSz="1219170"/>
            <a:r>
              <a:rPr lang="lt-LT" sz="1867" b="1" dirty="0">
                <a:solidFill>
                  <a:srgbClr val="7030A0"/>
                </a:solidFill>
                <a:latin typeface="Candara"/>
              </a:rPr>
              <a:t>Užduotis. </a:t>
            </a:r>
            <a:r>
              <a:rPr lang="lt-LT" sz="1600" dirty="0">
                <a:solidFill>
                  <a:srgbClr val="7030A0"/>
                </a:solidFill>
                <a:latin typeface="Candara"/>
              </a:rPr>
              <a:t>Naudodami internete PDF formatu publikuojamą Vinco Mykolaičio Putino knygą  „Altorių šešėly“ .</a:t>
            </a:r>
          </a:p>
          <a:p>
            <a:pPr defTabSz="1219170"/>
            <a:r>
              <a:rPr lang="lt-LT" sz="1600" dirty="0">
                <a:solidFill>
                  <a:srgbClr val="00B050"/>
                </a:solidFill>
                <a:latin typeface="Candara"/>
                <a:hlinkClick r:id="rId4"/>
              </a:rPr>
              <a:t>http://antologija.lt/files/pdf/vincas-mykolaitis-putinas-altoriu-sesely.pdf</a:t>
            </a:r>
            <a:r>
              <a:rPr lang="lt-LT" sz="1600" dirty="0">
                <a:solidFill>
                  <a:srgbClr val="00B050"/>
                </a:solidFill>
                <a:latin typeface="Candara"/>
              </a:rPr>
              <a:t> </a:t>
            </a:r>
            <a:r>
              <a:rPr lang="lt-LT" sz="1600" dirty="0">
                <a:solidFill>
                  <a:srgbClr val="7030A0"/>
                </a:solidFill>
                <a:latin typeface="Candara"/>
              </a:rPr>
              <a:t>(žr. 2023-09-20),</a:t>
            </a:r>
          </a:p>
          <a:p>
            <a:pPr defTabSz="1219170"/>
            <a:r>
              <a:rPr lang="lt-LT" sz="1600" dirty="0">
                <a:solidFill>
                  <a:srgbClr val="7030A0"/>
                </a:solidFill>
                <a:latin typeface="Candara"/>
              </a:rPr>
              <a:t>iššifruokite žinutę: „13-10-11  117-5-14  8-9-1  84-5-1  84-5-2“. Pabandykite šiuo simetriniu metodu užšifruoti mokytojo pateiktą ar savo žinutę. Duokite klasės draugui ją iššifruoti. Diskutuodami nustatykite šio šifravimo metodo silpnąsias ir stipriąsias puses.</a:t>
            </a: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508" y="4431780"/>
            <a:ext cx="1728192" cy="1447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5933174"/>
            <a:ext cx="2063552" cy="769634"/>
          </a:xfrm>
          <a:prstGeom prst="rect">
            <a:avLst/>
          </a:prstGeom>
          <a:noFill/>
        </p:spPr>
        <p:txBody>
          <a:bodyPr wrap="square" rtlCol="0">
            <a:spAutoFit/>
          </a:bodyPr>
          <a:lstStyle/>
          <a:p>
            <a:pPr defTabSz="1219170"/>
            <a:r>
              <a:rPr lang="lt-LT" sz="1467" b="1" i="1" dirty="0">
                <a:solidFill>
                  <a:prstClr val="black"/>
                </a:solidFill>
                <a:latin typeface="Candara"/>
              </a:rPr>
              <a:t>Knyginis šifras: žodžių ir raidžių kodavimo</a:t>
            </a:r>
          </a:p>
          <a:p>
            <a:pPr defTabSz="1219170"/>
            <a:r>
              <a:rPr lang="lt-LT" sz="1467" b="1" i="1" dirty="0">
                <a:solidFill>
                  <a:prstClr val="black"/>
                </a:solidFill>
                <a:latin typeface="Candara"/>
              </a:rPr>
              <a:t> pavyzdžiai </a:t>
            </a:r>
          </a:p>
        </p:txBody>
      </p:sp>
      <p:sp>
        <p:nvSpPr>
          <p:cNvPr id="6" name="Pavadinimas 5">
            <a:extLst>
              <a:ext uri="{FF2B5EF4-FFF2-40B4-BE49-F238E27FC236}">
                <a16:creationId xmlns:a16="http://schemas.microsoft.com/office/drawing/2014/main" id="{32AF84C0-1A80-3A3A-5FCF-5A6C08166953}"/>
              </a:ext>
            </a:extLst>
          </p:cNvPr>
          <p:cNvSpPr>
            <a:spLocks noGrp="1"/>
          </p:cNvSpPr>
          <p:nvPr>
            <p:ph type="title"/>
          </p:nvPr>
        </p:nvSpPr>
        <p:spPr/>
        <p:txBody>
          <a:bodyPr/>
          <a:lstStyle/>
          <a:p>
            <a:r>
              <a:rPr lang="lt-LT" sz="4800" b="1" dirty="0">
                <a:solidFill>
                  <a:prstClr val="white"/>
                </a:solidFill>
              </a:rPr>
              <a:t>„Knyginis šifras</a:t>
            </a:r>
            <a:r>
              <a:rPr lang="lt-LT" b="1" dirty="0">
                <a:solidFill>
                  <a:prstClr val="white"/>
                </a:solidFill>
              </a:rPr>
              <a:t>“</a:t>
            </a:r>
            <a:r>
              <a:rPr lang="lt-LT" sz="4800" b="1" dirty="0">
                <a:solidFill>
                  <a:prstClr val="white"/>
                </a:solidFill>
              </a:rPr>
              <a:t> </a:t>
            </a:r>
            <a:r>
              <a:rPr lang="lt-LT" sz="4800" b="1" i="1" dirty="0">
                <a:solidFill>
                  <a:prstClr val="white"/>
                </a:solidFill>
              </a:rPr>
              <a:t>(angl. „</a:t>
            </a:r>
            <a:r>
              <a:rPr lang="lt-LT" sz="4800" b="1" i="1" dirty="0" err="1">
                <a:solidFill>
                  <a:prstClr val="white"/>
                </a:solidFill>
              </a:rPr>
              <a:t>Book</a:t>
            </a:r>
            <a:r>
              <a:rPr lang="lt-LT" sz="4800" b="1" i="1" dirty="0">
                <a:solidFill>
                  <a:prstClr val="white"/>
                </a:solidFill>
              </a:rPr>
              <a:t> </a:t>
            </a:r>
            <a:r>
              <a:rPr lang="lt-LT" sz="4800" b="1" i="1" dirty="0" err="1">
                <a:solidFill>
                  <a:prstClr val="white"/>
                </a:solidFill>
              </a:rPr>
              <a:t>cipher</a:t>
            </a:r>
            <a:r>
              <a:rPr lang="lt-LT" b="1" i="1" dirty="0">
                <a:solidFill>
                  <a:prstClr val="white"/>
                </a:solidFill>
              </a:rPr>
              <a:t>“</a:t>
            </a:r>
            <a:r>
              <a:rPr lang="lt-LT" sz="4800" b="1" i="1" dirty="0">
                <a:solidFill>
                  <a:prstClr val="white"/>
                </a:solidFill>
              </a:rPr>
              <a:t>)</a:t>
            </a:r>
            <a:endParaRPr lang="en-US" b="1" dirty="0"/>
          </a:p>
        </p:txBody>
      </p:sp>
    </p:spTree>
    <p:extLst>
      <p:ext uri="{BB962C8B-B14F-4D97-AF65-F5344CB8AC3E}">
        <p14:creationId xmlns:p14="http://schemas.microsoft.com/office/powerpoint/2010/main" val="3369046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tačiakampis 6"/>
          <p:cNvSpPr/>
          <p:nvPr/>
        </p:nvSpPr>
        <p:spPr>
          <a:xfrm>
            <a:off x="2597364" y="1581092"/>
            <a:ext cx="9318724" cy="3980064"/>
          </a:xfrm>
          <a:prstGeom prst="rect">
            <a:avLst/>
          </a:prstGeom>
        </p:spPr>
        <p:txBody>
          <a:bodyPr wrap="square">
            <a:spAutoFit/>
          </a:bodyPr>
          <a:lstStyle/>
          <a:p>
            <a:pPr defTabSz="1219170"/>
            <a:r>
              <a:rPr lang="lt-LT" sz="2400" dirty="0">
                <a:solidFill>
                  <a:srgbClr val="002060"/>
                </a:solidFill>
                <a:latin typeface="Candara"/>
              </a:rPr>
              <a:t>19-ojo amžiaus pabaigoje ir 20-ojo amžiaus pradžioje labai padaugėjo bandymų automatizuoti šifravimo procesus, kuriant vis sudėtingesnes sistemas.</a:t>
            </a:r>
          </a:p>
          <a:p>
            <a:pPr defTabSz="1219170"/>
            <a:r>
              <a:rPr lang="lt-LT" sz="1000" dirty="0">
                <a:solidFill>
                  <a:srgbClr val="002060"/>
                </a:solidFill>
                <a:latin typeface="Candara"/>
              </a:rPr>
              <a:t> </a:t>
            </a:r>
          </a:p>
          <a:p>
            <a:pPr defTabSz="1219170"/>
            <a:r>
              <a:rPr lang="lt-LT" sz="2133" dirty="0">
                <a:solidFill>
                  <a:srgbClr val="002060"/>
                </a:solidFill>
                <a:latin typeface="Candara"/>
              </a:rPr>
              <a:t>Vienas ryškiausių pavyzdžių – </a:t>
            </a:r>
            <a:r>
              <a:rPr lang="lt-LT" sz="2133" b="1" dirty="0">
                <a:solidFill>
                  <a:srgbClr val="002060"/>
                </a:solidFill>
                <a:latin typeface="Candara"/>
              </a:rPr>
              <a:t>šifravimo mašina </a:t>
            </a:r>
            <a:r>
              <a:rPr lang="lt-LT" sz="2133" b="1" i="1" dirty="0">
                <a:solidFill>
                  <a:srgbClr val="002060"/>
                </a:solidFill>
                <a:latin typeface="Candara"/>
              </a:rPr>
              <a:t>Enigma</a:t>
            </a:r>
            <a:r>
              <a:rPr lang="lt-LT" sz="2133" dirty="0">
                <a:solidFill>
                  <a:srgbClr val="002060"/>
                </a:solidFill>
                <a:latin typeface="Candara"/>
              </a:rPr>
              <a:t>. </a:t>
            </a:r>
            <a:r>
              <a:rPr lang="lt-LT" sz="2133" i="1" dirty="0">
                <a:solidFill>
                  <a:srgbClr val="002060"/>
                </a:solidFill>
                <a:latin typeface="Candara"/>
              </a:rPr>
              <a:t>Enigma</a:t>
            </a:r>
            <a:r>
              <a:rPr lang="lt-LT" sz="2133" dirty="0">
                <a:solidFill>
                  <a:srgbClr val="002060"/>
                </a:solidFill>
                <a:latin typeface="Candara"/>
              </a:rPr>
              <a:t> turėjo klaviatūrą, o ruošiamas šifruotas tekstas automatiškai buvo šifruojamas vidinių mechanizmų. </a:t>
            </a:r>
            <a:r>
              <a:rPr lang="lt-LT" sz="2133" i="1" dirty="0">
                <a:solidFill>
                  <a:srgbClr val="002060"/>
                </a:solidFill>
                <a:latin typeface="Candara"/>
              </a:rPr>
              <a:t>Enigma</a:t>
            </a:r>
            <a:r>
              <a:rPr lang="lt-LT" sz="2133" dirty="0">
                <a:solidFill>
                  <a:srgbClr val="002060"/>
                </a:solidFill>
                <a:latin typeface="Candara"/>
              </a:rPr>
              <a:t> buvo šifravimo įrenginys, kurį Antrojo pasaulinio karo metais daugiausiai naudojo vokiečiai. Jis buvo naudojamas slaptiems pranešimams užšifruoti ir iššifruoti, todėl sąjungininkams buvo sunku perimti ryšį. Didžiojoje Britanijoje buvo svarbiausias šifro analizės centras, kuriame dirbo šimtai žmonių, tarp jų ir Alanas </a:t>
            </a:r>
            <a:r>
              <a:rPr lang="lt-LT" sz="2133" dirty="0" err="1">
                <a:solidFill>
                  <a:srgbClr val="002060"/>
                </a:solidFill>
                <a:latin typeface="Candara"/>
              </a:rPr>
              <a:t>Tiuringas</a:t>
            </a:r>
            <a:r>
              <a:rPr lang="lt-LT" sz="2133" dirty="0">
                <a:solidFill>
                  <a:srgbClr val="002060"/>
                </a:solidFill>
                <a:latin typeface="Candara"/>
              </a:rPr>
              <a:t> </a:t>
            </a:r>
            <a:r>
              <a:rPr lang="lt-LT" sz="2133" i="1" dirty="0">
                <a:solidFill>
                  <a:srgbClr val="002060"/>
                </a:solidFill>
                <a:latin typeface="Candara"/>
              </a:rPr>
              <a:t>(</a:t>
            </a:r>
            <a:r>
              <a:rPr lang="lt-LT" sz="2133" i="1" dirty="0" err="1">
                <a:solidFill>
                  <a:srgbClr val="002060"/>
                </a:solidFill>
                <a:latin typeface="Candara"/>
              </a:rPr>
              <a:t>Alan</a:t>
            </a:r>
            <a:r>
              <a:rPr lang="lt-LT" sz="2133" i="1" dirty="0">
                <a:solidFill>
                  <a:srgbClr val="002060"/>
                </a:solidFill>
                <a:latin typeface="Candara"/>
              </a:rPr>
              <a:t> </a:t>
            </a:r>
            <a:r>
              <a:rPr lang="lt-LT" sz="2133" i="1" dirty="0" err="1">
                <a:solidFill>
                  <a:srgbClr val="002060"/>
                </a:solidFill>
                <a:latin typeface="Candara"/>
              </a:rPr>
              <a:t>Turing</a:t>
            </a:r>
            <a:r>
              <a:rPr lang="lt-LT" sz="2133" i="1" dirty="0">
                <a:solidFill>
                  <a:srgbClr val="002060"/>
                </a:solidFill>
                <a:latin typeface="Candara"/>
              </a:rPr>
              <a:t>) – </a:t>
            </a:r>
            <a:r>
              <a:rPr lang="lt-LT" sz="2133" dirty="0">
                <a:solidFill>
                  <a:srgbClr val="002060"/>
                </a:solidFill>
                <a:latin typeface="Candara"/>
              </a:rPr>
              <a:t>vienas iš tų, kurie padėjo atskleisti </a:t>
            </a:r>
            <a:r>
              <a:rPr lang="lt-LT" sz="2133" i="1" dirty="0">
                <a:solidFill>
                  <a:srgbClr val="002060"/>
                </a:solidFill>
                <a:latin typeface="Candara"/>
              </a:rPr>
              <a:t>Enigma</a:t>
            </a:r>
            <a:r>
              <a:rPr lang="lt-LT" sz="2133" dirty="0">
                <a:solidFill>
                  <a:srgbClr val="002060"/>
                </a:solidFill>
                <a:latin typeface="Candara"/>
              </a:rPr>
              <a:t> paslaptį.</a:t>
            </a:r>
          </a:p>
        </p:txBody>
      </p:sp>
      <p:pic>
        <p:nvPicPr>
          <p:cNvPr id="2" name="Paveikslėlis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710" y="1692255"/>
            <a:ext cx="2046491" cy="3092991"/>
          </a:xfrm>
          <a:prstGeom prst="rect">
            <a:avLst/>
          </a:prstGeom>
        </p:spPr>
      </p:pic>
      <p:sp>
        <p:nvSpPr>
          <p:cNvPr id="3" name="TextBox 2"/>
          <p:cNvSpPr txBox="1"/>
          <p:nvPr/>
        </p:nvSpPr>
        <p:spPr>
          <a:xfrm>
            <a:off x="344710" y="5350148"/>
            <a:ext cx="11747763" cy="1261884"/>
          </a:xfrm>
          <a:prstGeom prst="rect">
            <a:avLst/>
          </a:prstGeom>
          <a:noFill/>
        </p:spPr>
        <p:txBody>
          <a:bodyPr wrap="square" rtlCol="0">
            <a:spAutoFit/>
          </a:bodyPr>
          <a:lstStyle/>
          <a:p>
            <a:pPr defTabSz="1219170"/>
            <a:r>
              <a:rPr lang="lt-LT" sz="2800" b="1" dirty="0">
                <a:solidFill>
                  <a:srgbClr val="7030A0"/>
                </a:solidFill>
                <a:latin typeface="Candara"/>
              </a:rPr>
              <a:t>Užduotis</a:t>
            </a:r>
          </a:p>
          <a:p>
            <a:pPr marL="542925" defTabSz="1219170"/>
            <a:r>
              <a:rPr lang="lt-LT" sz="2400" dirty="0">
                <a:solidFill>
                  <a:srgbClr val="7030A0"/>
                </a:solidFill>
                <a:latin typeface="Candara"/>
              </a:rPr>
              <a:t>Nustatykite, kurios iš pateiktų simetrinių šifravimo metodų yra saugiausiais.</a:t>
            </a:r>
          </a:p>
          <a:p>
            <a:pPr marL="542925" defTabSz="1219170"/>
            <a:r>
              <a:rPr lang="lt-LT" sz="2400" dirty="0">
                <a:solidFill>
                  <a:srgbClr val="7030A0"/>
                </a:solidFill>
                <a:latin typeface="Candara"/>
              </a:rPr>
              <a:t>Pagrįskite tai argumentais diskutuodami su bendraklasiais.</a:t>
            </a:r>
          </a:p>
        </p:txBody>
      </p:sp>
      <p:sp>
        <p:nvSpPr>
          <p:cNvPr id="8" name="Pavadinimas 7">
            <a:extLst>
              <a:ext uri="{FF2B5EF4-FFF2-40B4-BE49-F238E27FC236}">
                <a16:creationId xmlns:a16="http://schemas.microsoft.com/office/drawing/2014/main" id="{4CFC2A93-1009-5A70-C591-753ADC767139}"/>
              </a:ext>
            </a:extLst>
          </p:cNvPr>
          <p:cNvSpPr>
            <a:spLocks noGrp="1"/>
          </p:cNvSpPr>
          <p:nvPr>
            <p:ph type="title"/>
          </p:nvPr>
        </p:nvSpPr>
        <p:spPr>
          <a:xfrm>
            <a:off x="270588" y="245968"/>
            <a:ext cx="11645500" cy="1252728"/>
          </a:xfrm>
        </p:spPr>
        <p:txBody>
          <a:bodyPr>
            <a:normAutofit/>
          </a:bodyPr>
          <a:lstStyle/>
          <a:p>
            <a:r>
              <a:rPr lang="lt-LT" sz="3400" b="1" dirty="0">
                <a:solidFill>
                  <a:prstClr val="white"/>
                </a:solidFill>
              </a:rPr>
              <a:t>Šifravimo automatizavimo era. Kompiuterizavimo priešaušris</a:t>
            </a:r>
            <a:endParaRPr lang="en-US" sz="3400" b="1" dirty="0"/>
          </a:p>
        </p:txBody>
      </p:sp>
      <p:sp>
        <p:nvSpPr>
          <p:cNvPr id="4" name="TextBox 3">
            <a:extLst>
              <a:ext uri="{FF2B5EF4-FFF2-40B4-BE49-F238E27FC236}">
                <a16:creationId xmlns:a16="http://schemas.microsoft.com/office/drawing/2014/main" id="{C088AF57-FF3A-5826-ADDC-71737D172658}"/>
              </a:ext>
            </a:extLst>
          </p:cNvPr>
          <p:cNvSpPr txBox="1"/>
          <p:nvPr/>
        </p:nvSpPr>
        <p:spPr>
          <a:xfrm>
            <a:off x="344710" y="4867642"/>
            <a:ext cx="2232124" cy="400110"/>
          </a:xfrm>
          <a:prstGeom prst="rect">
            <a:avLst/>
          </a:prstGeom>
          <a:noFill/>
        </p:spPr>
        <p:txBody>
          <a:bodyPr wrap="square" rtlCol="0">
            <a:spAutoFit/>
          </a:bodyPr>
          <a:lstStyle/>
          <a:p>
            <a:r>
              <a:rPr lang="en-US" sz="1000" dirty="0">
                <a:hlinkClick r:id="rId4"/>
              </a:rPr>
              <a:t>https://www.ourbow.com/take-a-daytrip-from-london-bletchley-park/</a:t>
            </a:r>
            <a:r>
              <a:rPr lang="lt-LT" sz="1000" dirty="0"/>
              <a:t> </a:t>
            </a:r>
            <a:endParaRPr lang="en-US" sz="1000" dirty="0"/>
          </a:p>
        </p:txBody>
      </p:sp>
    </p:spTree>
    <p:extLst>
      <p:ext uri="{BB962C8B-B14F-4D97-AF65-F5344CB8AC3E}">
        <p14:creationId xmlns:p14="http://schemas.microsoft.com/office/powerpoint/2010/main" val="2057717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tačiakampis 6"/>
          <p:cNvSpPr/>
          <p:nvPr/>
        </p:nvSpPr>
        <p:spPr>
          <a:xfrm>
            <a:off x="329373" y="1513376"/>
            <a:ext cx="11605443" cy="5083571"/>
          </a:xfrm>
          <a:prstGeom prst="rect">
            <a:avLst/>
          </a:prstGeom>
        </p:spPr>
        <p:txBody>
          <a:bodyPr wrap="square">
            <a:spAutoFit/>
          </a:bodyPr>
          <a:lstStyle/>
          <a:p>
            <a:pPr defTabSz="1219170"/>
            <a:r>
              <a:rPr lang="lt-LT" sz="2400" dirty="0">
                <a:solidFill>
                  <a:srgbClr val="002060"/>
                </a:solidFill>
                <a:latin typeface="Candara"/>
              </a:rPr>
              <a:t>Yra labai daug svetainių, kur pateikiama </a:t>
            </a:r>
          </a:p>
          <a:p>
            <a:pPr defTabSz="1219170"/>
            <a:r>
              <a:rPr lang="lt-LT" sz="2400" dirty="0">
                <a:solidFill>
                  <a:srgbClr val="002060"/>
                </a:solidFill>
                <a:latin typeface="Candara"/>
              </a:rPr>
              <a:t>įvairių šifravimo metodų bei šifravimo – </a:t>
            </a:r>
          </a:p>
          <a:p>
            <a:pPr defTabSz="1219170"/>
            <a:r>
              <a:rPr lang="lt-LT" sz="2400" dirty="0">
                <a:solidFill>
                  <a:srgbClr val="002060"/>
                </a:solidFill>
                <a:latin typeface="Candara"/>
              </a:rPr>
              <a:t>dešifravimo  įrankių, pavyzdžiui:</a:t>
            </a:r>
            <a:endParaRPr lang="en-US" sz="2400" dirty="0">
              <a:solidFill>
                <a:srgbClr val="002060"/>
              </a:solidFill>
              <a:latin typeface="Candara"/>
              <a:hlinkClick r:id="rId2">
                <a:extLst>
                  <a:ext uri="{A12FA001-AC4F-418D-AE19-62706E023703}">
                    <ahyp:hlinkClr xmlns:ahyp="http://schemas.microsoft.com/office/drawing/2018/hyperlinkcolor" val="tx"/>
                  </a:ext>
                </a:extLst>
              </a:hlinkClick>
            </a:endParaRPr>
          </a:p>
          <a:p>
            <a:pPr defTabSz="1219170">
              <a:spcAft>
                <a:spcPts val="600"/>
              </a:spcAft>
            </a:pPr>
            <a:r>
              <a:rPr lang="en-US" sz="2133" dirty="0" err="1">
                <a:solidFill>
                  <a:srgbClr val="1574FF"/>
                </a:solidFill>
                <a:latin typeface="Candara"/>
                <a:hlinkClick r:id="rId2">
                  <a:extLst>
                    <a:ext uri="{A12FA001-AC4F-418D-AE19-62706E023703}">
                      <ahyp:hlinkClr xmlns:ahyp="http://schemas.microsoft.com/office/drawing/2018/hyperlinkcolor" val="tx"/>
                    </a:ext>
                  </a:extLst>
                </a:hlinkClick>
              </a:rPr>
              <a:t>Boxentriq</a:t>
            </a:r>
            <a:r>
              <a:rPr lang="lt-LT" sz="2133" dirty="0">
                <a:solidFill>
                  <a:srgbClr val="1574FF"/>
                </a:solidFill>
                <a:latin typeface="Candara"/>
              </a:rPr>
              <a:t>  (</a:t>
            </a:r>
            <a:r>
              <a:rPr lang="lt-LT" sz="2133" b="1" dirty="0">
                <a:solidFill>
                  <a:srgbClr val="1574FF"/>
                </a:solidFill>
                <a:latin typeface="Candara"/>
                <a:hlinkClick r:id="rId2">
                  <a:extLst>
                    <a:ext uri="{A12FA001-AC4F-418D-AE19-62706E023703}">
                      <ahyp:hlinkClr xmlns:ahyp="http://schemas.microsoft.com/office/drawing/2018/hyperlinkcolor" val="tx"/>
                    </a:ext>
                  </a:extLst>
                </a:hlinkClick>
              </a:rPr>
              <a:t>https://www.boxentriq.com/</a:t>
            </a:r>
            <a:r>
              <a:rPr lang="lt-LT" sz="2133" dirty="0">
                <a:solidFill>
                  <a:srgbClr val="1574FF"/>
                </a:solidFill>
                <a:latin typeface="Candara"/>
              </a:rPr>
              <a:t>)</a:t>
            </a:r>
          </a:p>
          <a:p>
            <a:pPr defTabSz="1219170">
              <a:spcAft>
                <a:spcPts val="600"/>
              </a:spcAft>
            </a:pPr>
            <a:r>
              <a:rPr lang="lt-LT" sz="2133" dirty="0" err="1">
                <a:solidFill>
                  <a:srgbClr val="1574FF"/>
                </a:solidFill>
                <a:latin typeface="Candara"/>
                <a:hlinkClick r:id="rId3">
                  <a:extLst>
                    <a:ext uri="{A12FA001-AC4F-418D-AE19-62706E023703}">
                      <ahyp:hlinkClr xmlns:ahyp="http://schemas.microsoft.com/office/drawing/2018/hyperlinkcolor" val="tx"/>
                    </a:ext>
                  </a:extLst>
                </a:hlinkClick>
              </a:rPr>
              <a:t>CacheSleuth</a:t>
            </a:r>
            <a:r>
              <a:rPr lang="lt-LT" sz="2133" dirty="0">
                <a:solidFill>
                  <a:srgbClr val="1574FF"/>
                </a:solidFill>
                <a:latin typeface="Candara"/>
              </a:rPr>
              <a:t> (</a:t>
            </a:r>
            <a:r>
              <a:rPr lang="lt-LT" sz="2133" b="1" dirty="0">
                <a:solidFill>
                  <a:srgbClr val="1574FF"/>
                </a:solidFill>
                <a:latin typeface="Candara"/>
                <a:hlinkClick r:id="rId3">
                  <a:extLst>
                    <a:ext uri="{A12FA001-AC4F-418D-AE19-62706E023703}">
                      <ahyp:hlinkClr xmlns:ahyp="http://schemas.microsoft.com/office/drawing/2018/hyperlinkcolor" val="tx"/>
                    </a:ext>
                  </a:extLst>
                </a:hlinkClick>
              </a:rPr>
              <a:t>https://www.cachesleuth.com/</a:t>
            </a:r>
            <a:r>
              <a:rPr lang="lt-LT" sz="2133" b="1" dirty="0">
                <a:solidFill>
                  <a:srgbClr val="1574FF"/>
                </a:solidFill>
                <a:latin typeface="Candara"/>
              </a:rPr>
              <a:t>)</a:t>
            </a:r>
          </a:p>
          <a:p>
            <a:pPr defTabSz="1219170">
              <a:spcAft>
                <a:spcPts val="600"/>
              </a:spcAft>
            </a:pPr>
            <a:r>
              <a:rPr lang="lt-LT" sz="2133" dirty="0" err="1">
                <a:solidFill>
                  <a:srgbClr val="1574FF"/>
                </a:solidFill>
                <a:latin typeface="Candara"/>
                <a:hlinkClick r:id="rId4">
                  <a:extLst>
                    <a:ext uri="{A12FA001-AC4F-418D-AE19-62706E023703}">
                      <ahyp:hlinkClr xmlns:ahyp="http://schemas.microsoft.com/office/drawing/2018/hyperlinkcolor" val="tx"/>
                    </a:ext>
                  </a:extLst>
                </a:hlinkClick>
              </a:rPr>
              <a:t>dCode</a:t>
            </a:r>
            <a:r>
              <a:rPr lang="lt-LT" sz="2133" dirty="0">
                <a:solidFill>
                  <a:srgbClr val="1574FF"/>
                </a:solidFill>
                <a:latin typeface="Candara"/>
                <a:hlinkClick r:id="rId4">
                  <a:extLst>
                    <a:ext uri="{A12FA001-AC4F-418D-AE19-62706E023703}">
                      <ahyp:hlinkClr xmlns:ahyp="http://schemas.microsoft.com/office/drawing/2018/hyperlinkcolor" val="tx"/>
                    </a:ext>
                  </a:extLst>
                </a:hlinkClick>
              </a:rPr>
              <a:t> </a:t>
            </a:r>
            <a:r>
              <a:rPr lang="lt-LT" sz="2133" dirty="0">
                <a:solidFill>
                  <a:srgbClr val="1574FF"/>
                </a:solidFill>
                <a:latin typeface="Candara"/>
              </a:rPr>
              <a:t>(</a:t>
            </a:r>
            <a:r>
              <a:rPr lang="lt-LT" sz="2133" b="1" dirty="0">
                <a:solidFill>
                  <a:srgbClr val="1574FF"/>
                </a:solidFill>
                <a:latin typeface="Candara"/>
                <a:hlinkClick r:id="rId4">
                  <a:extLst>
                    <a:ext uri="{A12FA001-AC4F-418D-AE19-62706E023703}">
                      <ahyp:hlinkClr xmlns:ahyp="http://schemas.microsoft.com/office/drawing/2018/hyperlinkcolor" val="tx"/>
                    </a:ext>
                  </a:extLst>
                </a:hlinkClick>
              </a:rPr>
              <a:t>https://www.dcode.fr/</a:t>
            </a:r>
            <a:r>
              <a:rPr lang="lt-LT" sz="2133" b="1" dirty="0">
                <a:solidFill>
                  <a:srgbClr val="1574FF"/>
                </a:solidFill>
                <a:latin typeface="Candara"/>
              </a:rPr>
              <a:t>)</a:t>
            </a:r>
          </a:p>
          <a:p>
            <a:pPr defTabSz="1219170"/>
            <a:endParaRPr lang="lt-LT" sz="2133" b="1" dirty="0">
              <a:solidFill>
                <a:prstClr val="black"/>
              </a:solidFill>
              <a:latin typeface="Candara"/>
            </a:endParaRPr>
          </a:p>
          <a:p>
            <a:pPr defTabSz="1219170"/>
            <a:r>
              <a:rPr lang="lt-LT" sz="2133" b="1" dirty="0">
                <a:solidFill>
                  <a:srgbClr val="7030A0"/>
                </a:solidFill>
                <a:latin typeface="Candara"/>
              </a:rPr>
              <a:t>Užduotis (tema 29.3.3.). </a:t>
            </a:r>
            <a:r>
              <a:rPr lang="lt-LT" sz="1867" dirty="0">
                <a:solidFill>
                  <a:srgbClr val="7030A0"/>
                </a:solidFill>
                <a:latin typeface="Candara"/>
              </a:rPr>
              <a:t>Klasė suskirstoma į </a:t>
            </a:r>
            <a:r>
              <a:rPr lang="lt-LT" sz="1867" dirty="0">
                <a:solidFill>
                  <a:srgbClr val="7030A0"/>
                </a:solidFill>
              </a:rPr>
              <a:t>kelias grupes po, </a:t>
            </a:r>
            <a:r>
              <a:rPr lang="lt-LT" sz="1867" dirty="0">
                <a:solidFill>
                  <a:srgbClr val="7030A0"/>
                </a:solidFill>
                <a:latin typeface="Candara"/>
              </a:rPr>
              <a:t>pavyzdžiui, 3–5 mokinius.</a:t>
            </a:r>
          </a:p>
          <a:p>
            <a:pPr defTabSz="1219170"/>
            <a:r>
              <a:rPr lang="lt-LT" sz="1867" b="1" dirty="0">
                <a:solidFill>
                  <a:srgbClr val="7030A0"/>
                </a:solidFill>
                <a:latin typeface="Candara"/>
              </a:rPr>
              <a:t>Scenarijus. </a:t>
            </a:r>
            <a:r>
              <a:rPr lang="lt-LT" sz="1867" dirty="0">
                <a:solidFill>
                  <a:srgbClr val="7030A0"/>
                </a:solidFill>
                <a:latin typeface="Candara"/>
              </a:rPr>
              <a:t>Yra numatytas klasės vakarėlis, kuriame dalyvaus ir mokytojai. Kiekviena mokinių grupė ruošia  staigmeną vienam pasirinktam vakarėlio dalyviui iš kitos grupės arba mokytojui. Dirbant grupėje ir naudojant vieną iš nagrinėtų ar šioje skaidrėje pateiktose nuorodose aprašytų metodų arba šifravimo įrankį</a:t>
            </a:r>
            <a:r>
              <a:rPr lang="lt-LT" sz="1867">
                <a:solidFill>
                  <a:srgbClr val="7030A0"/>
                </a:solidFill>
                <a:latin typeface="Candara"/>
              </a:rPr>
              <a:t>, reikia užšifruoti </a:t>
            </a:r>
            <a:r>
              <a:rPr lang="lt-LT" sz="1867" dirty="0">
                <a:solidFill>
                  <a:srgbClr val="7030A0"/>
                </a:solidFill>
                <a:latin typeface="Candara"/>
              </a:rPr>
              <a:t>numatytos vakarėlio staigmenos trumpą aprašymą. Baigus šifravimą, grupės pasikeičia užšifruotais pranešimais (raktą laiko paslaptyje). Nutariama, iki kada mokiniai bandys dešifruoti pranešimus (gali tai daryti ir namuose). Nustatytu laiku grupės atstovai visai klasei praneša apie nustatytus šifravimo metodus, juos apibūdina, paskelbia iššifruotą pranešimą, pasako, kas buvo sunkiausia, išrenka saugiausią panaudotą šifravimo metodą.</a:t>
            </a:r>
            <a:endParaRPr lang="lt-LT" sz="2133" b="1" dirty="0">
              <a:solidFill>
                <a:srgbClr val="7030A0"/>
              </a:solidFill>
              <a:latin typeface="Candara"/>
            </a:endParaRPr>
          </a:p>
        </p:txBody>
      </p:sp>
      <p:pic>
        <p:nvPicPr>
          <p:cNvPr id="1033" name="Picture 9" descr="https://external-content.duckduckgo.com/iu/?u=https%3A%2F%2Ftse4.mm.bing.net%2Fth%3Fid%3DOIP.VtkvniXAJt9w66TLwkEQYwHaE8%26pid%3DApi&amp;f=1&amp;ipt=b44589044525cf7ad1d2252b54af29be47ee382d7ad9b5fe0cfdd9f60f4de6dd&amp;ipo=images"/>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427634" y="226192"/>
            <a:ext cx="5507182" cy="36714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15448" y="294780"/>
            <a:ext cx="3547180" cy="584775"/>
          </a:xfrm>
          <a:prstGeom prst="rect">
            <a:avLst/>
          </a:prstGeom>
          <a:noFill/>
          <a:ln w="25400" cmpd="dbl">
            <a:noFill/>
          </a:ln>
        </p:spPr>
        <p:txBody>
          <a:bodyPr wrap="square" rtlCol="0">
            <a:spAutoFit/>
          </a:bodyPr>
          <a:lstStyle/>
          <a:p>
            <a:pPr defTabSz="1219170"/>
            <a:r>
              <a:rPr lang="lt-LT" sz="3200" b="1" i="1" dirty="0">
                <a:solidFill>
                  <a:srgbClr val="FFFF00"/>
                </a:solidFill>
                <a:latin typeface="Book Antiqua" panose="02040602050305030304" pitchFamily="18" charset="0"/>
                <a:ea typeface="Batang" panose="02030600000101010101" pitchFamily="18" charset="-127"/>
              </a:rPr>
              <a:t>Šifravimas - jėga</a:t>
            </a:r>
            <a:r>
              <a:rPr lang="en-US" sz="3200" b="1" i="1" dirty="0">
                <a:solidFill>
                  <a:srgbClr val="FFFF00"/>
                </a:solidFill>
                <a:latin typeface="Book Antiqua" panose="02040602050305030304" pitchFamily="18" charset="0"/>
                <a:ea typeface="Batang" panose="02030600000101010101" pitchFamily="18" charset="-127"/>
              </a:rPr>
              <a:t>!</a:t>
            </a:r>
            <a:endParaRPr lang="lt-LT" sz="3200" b="1" i="1" dirty="0">
              <a:solidFill>
                <a:srgbClr val="FFFF00"/>
              </a:solidFill>
              <a:latin typeface="Book Antiqua" panose="02040602050305030304" pitchFamily="18" charset="0"/>
              <a:ea typeface="Batang" panose="02030600000101010101" pitchFamily="18" charset="-127"/>
            </a:endParaRPr>
          </a:p>
        </p:txBody>
      </p:sp>
      <p:pic>
        <p:nvPicPr>
          <p:cNvPr id="1030"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t="19042"/>
          <a:stretch/>
        </p:blipFill>
        <p:spPr bwMode="auto">
          <a:xfrm>
            <a:off x="6643623" y="3897647"/>
            <a:ext cx="4914084" cy="376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326602" y="4160661"/>
            <a:ext cx="1824203" cy="256545"/>
          </a:xfrm>
          <a:prstGeom prst="rect">
            <a:avLst/>
          </a:prstGeom>
          <a:noFill/>
        </p:spPr>
        <p:txBody>
          <a:bodyPr wrap="square" rtlCol="0">
            <a:spAutoFit/>
          </a:bodyPr>
          <a:lstStyle/>
          <a:p>
            <a:pPr defTabSz="1219170"/>
            <a:r>
              <a:rPr lang="en-US" sz="1067">
                <a:solidFill>
                  <a:prstClr val="black"/>
                </a:solidFill>
                <a:latin typeface="Candara"/>
              </a:rPr>
              <a:t>(Dancing men cipher)</a:t>
            </a:r>
            <a:endParaRPr lang="lt-LT" sz="1067">
              <a:solidFill>
                <a:prstClr val="black"/>
              </a:solidFill>
              <a:latin typeface="Candara"/>
            </a:endParaRPr>
          </a:p>
        </p:txBody>
      </p:sp>
      <p:sp>
        <p:nvSpPr>
          <p:cNvPr id="8" name="Pavadinimas 3">
            <a:extLst>
              <a:ext uri="{FF2B5EF4-FFF2-40B4-BE49-F238E27FC236}">
                <a16:creationId xmlns:a16="http://schemas.microsoft.com/office/drawing/2014/main" id="{89E505F6-9399-B6FD-F308-B8B76C606B4C}"/>
              </a:ext>
            </a:extLst>
          </p:cNvPr>
          <p:cNvSpPr>
            <a:spLocks noGrp="1"/>
          </p:cNvSpPr>
          <p:nvPr>
            <p:ph type="title"/>
          </p:nvPr>
        </p:nvSpPr>
        <p:spPr>
          <a:xfrm>
            <a:off x="476250" y="245968"/>
            <a:ext cx="11106150" cy="1252728"/>
          </a:xfrm>
        </p:spPr>
        <p:txBody>
          <a:bodyPr>
            <a:normAutofit/>
          </a:bodyPr>
          <a:lstStyle/>
          <a:p>
            <a:pPr algn="l"/>
            <a:r>
              <a:rPr lang="lt-LT" sz="4400" b="1" dirty="0">
                <a:solidFill>
                  <a:prstClr val="white"/>
                </a:solidFill>
              </a:rPr>
              <a:t>Šifravimo metodų gausa</a:t>
            </a:r>
            <a:endParaRPr lang="en-US" sz="4400" dirty="0"/>
          </a:p>
        </p:txBody>
      </p:sp>
      <p:sp>
        <p:nvSpPr>
          <p:cNvPr id="4" name="TextBox 3">
            <a:extLst>
              <a:ext uri="{FF2B5EF4-FFF2-40B4-BE49-F238E27FC236}">
                <a16:creationId xmlns:a16="http://schemas.microsoft.com/office/drawing/2014/main" id="{6354D9C4-D70A-7E28-C3D4-EB4A5B958222}"/>
              </a:ext>
            </a:extLst>
          </p:cNvPr>
          <p:cNvSpPr txBox="1"/>
          <p:nvPr/>
        </p:nvSpPr>
        <p:spPr>
          <a:xfrm>
            <a:off x="6643623" y="3570695"/>
            <a:ext cx="5219004" cy="341632"/>
          </a:xfrm>
          <a:prstGeom prst="rect">
            <a:avLst/>
          </a:prstGeom>
          <a:noFill/>
        </p:spPr>
        <p:txBody>
          <a:bodyPr wrap="square" rtlCol="0">
            <a:spAutoFit/>
          </a:bodyPr>
          <a:lstStyle/>
          <a:p>
            <a:pPr>
              <a:lnSpc>
                <a:spcPct val="80000"/>
              </a:lnSpc>
            </a:pPr>
            <a:r>
              <a:rPr lang="en-US" sz="1000" dirty="0">
                <a:hlinkClick r:id="rId7"/>
              </a:rPr>
              <a:t>https://www.wallpaperflare.com/dance-disco-dubstep-edm-electro-electronic-hip-hop-house-wallpaper-peprk</a:t>
            </a:r>
            <a:r>
              <a:rPr lang="lt-LT" sz="1000" dirty="0"/>
              <a:t> </a:t>
            </a:r>
            <a:endParaRPr lang="en-US" sz="1000" dirty="0"/>
          </a:p>
        </p:txBody>
      </p:sp>
    </p:spTree>
    <p:extLst>
      <p:ext uri="{BB962C8B-B14F-4D97-AF65-F5344CB8AC3E}">
        <p14:creationId xmlns:p14="http://schemas.microsoft.com/office/powerpoint/2010/main" val="869562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a:extLst>
              <a:ext uri="{FF2B5EF4-FFF2-40B4-BE49-F238E27FC236}">
                <a16:creationId xmlns:a16="http://schemas.microsoft.com/office/drawing/2014/main" id="{14A33B68-3F5D-A13E-E7CA-D61E81CA3E45}"/>
              </a:ext>
            </a:extLst>
          </p:cNvPr>
          <p:cNvSpPr>
            <a:spLocks noGrp="1"/>
          </p:cNvSpPr>
          <p:nvPr>
            <p:ph type="ctrTitle"/>
          </p:nvPr>
        </p:nvSpPr>
        <p:spPr>
          <a:xfrm>
            <a:off x="914400" y="1530220"/>
            <a:ext cx="10363200" cy="2559219"/>
          </a:xfrm>
        </p:spPr>
        <p:txBody>
          <a:bodyPr>
            <a:normAutofit fontScale="90000"/>
          </a:bodyPr>
          <a:lstStyle/>
          <a:p>
            <a:r>
              <a:rPr lang="lt-LT" sz="5900" dirty="0"/>
              <a:t>Užduotis (veikla), demonstruojanti, kaip vyksta asimetrinis šifravimas</a:t>
            </a:r>
            <a:endParaRPr lang="en-US" dirty="0"/>
          </a:p>
        </p:txBody>
      </p:sp>
    </p:spTree>
    <p:extLst>
      <p:ext uri="{BB962C8B-B14F-4D97-AF65-F5344CB8AC3E}">
        <p14:creationId xmlns:p14="http://schemas.microsoft.com/office/powerpoint/2010/main" val="921111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ačiakampis 4"/>
          <p:cNvSpPr/>
          <p:nvPr/>
        </p:nvSpPr>
        <p:spPr>
          <a:xfrm>
            <a:off x="49896" y="82335"/>
            <a:ext cx="12001333" cy="584775"/>
          </a:xfrm>
          <a:prstGeom prst="rect">
            <a:avLst/>
          </a:prstGeom>
        </p:spPr>
        <p:txBody>
          <a:bodyPr wrap="square">
            <a:spAutoFit/>
          </a:bodyPr>
          <a:lstStyle/>
          <a:p>
            <a:pPr defTabSz="1219170"/>
            <a:endParaRPr lang="lt-LT" sz="1600">
              <a:solidFill>
                <a:prstClr val="black"/>
              </a:solidFill>
              <a:latin typeface="Candara"/>
            </a:endParaRPr>
          </a:p>
          <a:p>
            <a:pPr defTabSz="1219170"/>
            <a:endParaRPr lang="lt-LT" sz="1600">
              <a:solidFill>
                <a:prstClr val="black"/>
              </a:solidFill>
              <a:latin typeface="Candara"/>
            </a:endParaRPr>
          </a:p>
        </p:txBody>
      </p:sp>
      <p:sp>
        <p:nvSpPr>
          <p:cNvPr id="10" name="Turinio vietos rezervavimo ženklas 9">
            <a:extLst>
              <a:ext uri="{FF2B5EF4-FFF2-40B4-BE49-F238E27FC236}">
                <a16:creationId xmlns:a16="http://schemas.microsoft.com/office/drawing/2014/main" id="{FF491DE3-839D-3930-00C7-F03FCC3C26B2}"/>
              </a:ext>
            </a:extLst>
          </p:cNvPr>
          <p:cNvSpPr>
            <a:spLocks noGrp="1"/>
          </p:cNvSpPr>
          <p:nvPr>
            <p:ph idx="1"/>
          </p:nvPr>
        </p:nvSpPr>
        <p:spPr>
          <a:xfrm>
            <a:off x="1162761" y="1794712"/>
            <a:ext cx="9877777" cy="4610660"/>
          </a:xfrm>
        </p:spPr>
        <p:txBody>
          <a:bodyPr>
            <a:normAutofit fontScale="92500" lnSpcReduction="20000"/>
          </a:bodyPr>
          <a:lstStyle/>
          <a:p>
            <a:pPr defTabSz="1219170">
              <a:lnSpc>
                <a:spcPct val="110000"/>
              </a:lnSpc>
              <a:buSzPct val="80000"/>
              <a:buFont typeface="Wingdings" panose="05000000000000000000" pitchFamily="2" charset="2"/>
              <a:buChar char="q"/>
            </a:pPr>
            <a:r>
              <a:rPr lang="lt-LT" sz="3000" dirty="0">
                <a:solidFill>
                  <a:srgbClr val="002060"/>
                </a:solidFill>
                <a:latin typeface="Candara"/>
              </a:rPr>
              <a:t>Žmonės visada ieškojo būdų saugiai perduoti informaciją.</a:t>
            </a:r>
          </a:p>
          <a:p>
            <a:pPr defTabSz="1219170">
              <a:lnSpc>
                <a:spcPct val="110000"/>
              </a:lnSpc>
              <a:spcBef>
                <a:spcPts val="1200"/>
              </a:spcBef>
              <a:buSzPct val="80000"/>
              <a:buFont typeface="Wingdings" panose="05000000000000000000" pitchFamily="2" charset="2"/>
              <a:buChar char="q"/>
            </a:pPr>
            <a:r>
              <a:rPr lang="lt-LT" sz="3000" dirty="0">
                <a:solidFill>
                  <a:srgbClr val="002060"/>
                </a:solidFill>
                <a:latin typeface="Candara"/>
              </a:rPr>
              <a:t>Šifravimo raidą lėmė ir lemia  besitęsianti kova tarp </a:t>
            </a:r>
            <a:r>
              <a:rPr lang="lt-LT" sz="3000" b="1" dirty="0">
                <a:solidFill>
                  <a:srgbClr val="002060"/>
                </a:solidFill>
                <a:latin typeface="Candara"/>
              </a:rPr>
              <a:t>šifro kūrėjų</a:t>
            </a:r>
            <a:r>
              <a:rPr lang="lt-LT" sz="3000" dirty="0">
                <a:solidFill>
                  <a:srgbClr val="002060"/>
                </a:solidFill>
                <a:latin typeface="Candara"/>
              </a:rPr>
              <a:t> ir siekiančių atskleisti šifro raktą (kartais vadinamų </a:t>
            </a:r>
            <a:r>
              <a:rPr lang="lt-LT" sz="3000" b="1" dirty="0">
                <a:solidFill>
                  <a:srgbClr val="002060"/>
                </a:solidFill>
                <a:latin typeface="Candara"/>
              </a:rPr>
              <a:t>„šifro laužytojų“</a:t>
            </a:r>
            <a:r>
              <a:rPr lang="lt-LT" sz="3000" dirty="0">
                <a:solidFill>
                  <a:srgbClr val="002060"/>
                </a:solidFill>
                <a:latin typeface="Candara"/>
              </a:rPr>
              <a:t>).</a:t>
            </a:r>
          </a:p>
          <a:p>
            <a:pPr marL="0" indent="0" defTabSz="1219170">
              <a:buNone/>
            </a:pPr>
            <a:endParaRPr lang="lt-LT" sz="3200" b="1" dirty="0">
              <a:solidFill>
                <a:prstClr val="black"/>
              </a:solidFill>
              <a:latin typeface="Candara"/>
            </a:endParaRPr>
          </a:p>
          <a:p>
            <a:pPr marL="0" indent="0">
              <a:lnSpc>
                <a:spcPct val="120000"/>
              </a:lnSpc>
              <a:buSzPct val="80000"/>
              <a:buNone/>
              <a:tabLst>
                <a:tab pos="2693988" algn="l"/>
              </a:tabLst>
            </a:pPr>
            <a:r>
              <a:rPr lang="lt-LT" sz="3800" b="1" dirty="0">
                <a:solidFill>
                  <a:srgbClr val="002060"/>
                </a:solidFill>
                <a:latin typeface="Candara"/>
              </a:rPr>
              <a:t>Sąvokos:</a:t>
            </a:r>
          </a:p>
          <a:p>
            <a:pPr>
              <a:lnSpc>
                <a:spcPct val="120000"/>
              </a:lnSpc>
              <a:buSzPct val="80000"/>
              <a:buFont typeface="Wingdings" panose="05000000000000000000" pitchFamily="2" charset="2"/>
              <a:buChar char="q"/>
              <a:tabLst>
                <a:tab pos="2693988" algn="l"/>
              </a:tabLst>
            </a:pPr>
            <a:r>
              <a:rPr lang="lt-LT" sz="3000" b="1" dirty="0">
                <a:solidFill>
                  <a:srgbClr val="002060"/>
                </a:solidFill>
                <a:latin typeface="Candara"/>
              </a:rPr>
              <a:t>Paprastas tekstas </a:t>
            </a:r>
            <a:r>
              <a:rPr lang="lt-LT" sz="3000" dirty="0">
                <a:solidFill>
                  <a:srgbClr val="002060"/>
                </a:solidFill>
                <a:latin typeface="Candara"/>
              </a:rPr>
              <a:t>yra pranešimas prieš šifravimą.</a:t>
            </a:r>
          </a:p>
          <a:p>
            <a:pPr>
              <a:lnSpc>
                <a:spcPct val="120000"/>
              </a:lnSpc>
              <a:buSzPct val="80000"/>
              <a:buFont typeface="Wingdings" panose="05000000000000000000" pitchFamily="2" charset="2"/>
              <a:buChar char="q"/>
              <a:tabLst>
                <a:tab pos="2693988" algn="l"/>
              </a:tabLst>
            </a:pPr>
            <a:r>
              <a:rPr lang="lt-LT" sz="3000" b="1" dirty="0">
                <a:solidFill>
                  <a:srgbClr val="002060"/>
                </a:solidFill>
                <a:latin typeface="Candara"/>
              </a:rPr>
              <a:t>Šifruotas tekstas </a:t>
            </a:r>
            <a:r>
              <a:rPr lang="lt-LT" sz="3000" dirty="0">
                <a:solidFill>
                  <a:srgbClr val="002060"/>
                </a:solidFill>
                <a:latin typeface="Candara"/>
              </a:rPr>
              <a:t>yra pranešimas po šifravimo.</a:t>
            </a:r>
          </a:p>
          <a:p>
            <a:pPr>
              <a:lnSpc>
                <a:spcPct val="120000"/>
              </a:lnSpc>
              <a:buSzPct val="80000"/>
              <a:buFont typeface="Wingdings" panose="05000000000000000000" pitchFamily="2" charset="2"/>
              <a:buChar char="q"/>
              <a:tabLst>
                <a:tab pos="2693988" algn="l"/>
              </a:tabLst>
            </a:pPr>
            <a:r>
              <a:rPr lang="lt-LT" sz="3000" b="1" dirty="0">
                <a:solidFill>
                  <a:srgbClr val="002060"/>
                </a:solidFill>
                <a:latin typeface="Candara"/>
              </a:rPr>
              <a:t>Žodžiai</a:t>
            </a:r>
            <a:r>
              <a:rPr lang="lt-LT" sz="3000" b="1" i="1" dirty="0">
                <a:solidFill>
                  <a:srgbClr val="002060"/>
                </a:solidFill>
                <a:latin typeface="Candara"/>
              </a:rPr>
              <a:t> iššifravimas </a:t>
            </a:r>
            <a:r>
              <a:rPr lang="lt-LT" sz="3000" b="1" dirty="0">
                <a:solidFill>
                  <a:srgbClr val="002060"/>
                </a:solidFill>
                <a:latin typeface="Candara"/>
              </a:rPr>
              <a:t>ir</a:t>
            </a:r>
            <a:r>
              <a:rPr lang="lt-LT" sz="3000" b="1" i="1" dirty="0">
                <a:solidFill>
                  <a:srgbClr val="002060"/>
                </a:solidFill>
                <a:latin typeface="Candara"/>
              </a:rPr>
              <a:t> dešifravimas </a:t>
            </a:r>
            <a:r>
              <a:rPr lang="lt-LT" sz="3000" b="1" dirty="0">
                <a:solidFill>
                  <a:srgbClr val="002060"/>
                </a:solidFill>
                <a:latin typeface="Candara"/>
              </a:rPr>
              <a:t>yra sinonimai</a:t>
            </a:r>
            <a:r>
              <a:rPr lang="lt-LT" sz="3000" i="1" dirty="0">
                <a:solidFill>
                  <a:srgbClr val="002060"/>
                </a:solidFill>
                <a:latin typeface="Candara"/>
              </a:rPr>
              <a:t>.</a:t>
            </a:r>
            <a:endParaRPr lang="en-US" sz="3000" dirty="0">
              <a:solidFill>
                <a:srgbClr val="002060"/>
              </a:solidFill>
            </a:endParaRPr>
          </a:p>
        </p:txBody>
      </p:sp>
      <p:sp>
        <p:nvSpPr>
          <p:cNvPr id="9" name="Pavadinimas 8">
            <a:extLst>
              <a:ext uri="{FF2B5EF4-FFF2-40B4-BE49-F238E27FC236}">
                <a16:creationId xmlns:a16="http://schemas.microsoft.com/office/drawing/2014/main" id="{E804F2D6-C51F-5F9D-896F-13FC88B3F987}"/>
              </a:ext>
            </a:extLst>
          </p:cNvPr>
          <p:cNvSpPr>
            <a:spLocks noGrp="1"/>
          </p:cNvSpPr>
          <p:nvPr>
            <p:ph type="title"/>
          </p:nvPr>
        </p:nvSpPr>
        <p:spPr>
          <a:xfrm>
            <a:off x="487136" y="289348"/>
            <a:ext cx="10972800" cy="1252728"/>
          </a:xfrm>
        </p:spPr>
        <p:txBody>
          <a:bodyPr/>
          <a:lstStyle/>
          <a:p>
            <a:r>
              <a:rPr lang="lt-LT" b="1" dirty="0"/>
              <a:t>Pranešimų šifravimas</a:t>
            </a:r>
            <a:endParaRPr lang="en-US" b="1" dirty="0"/>
          </a:p>
        </p:txBody>
      </p:sp>
    </p:spTree>
    <p:extLst>
      <p:ext uri="{BB962C8B-B14F-4D97-AF65-F5344CB8AC3E}">
        <p14:creationId xmlns:p14="http://schemas.microsoft.com/office/powerpoint/2010/main" val="29001952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vadinimas 2">
            <a:extLst>
              <a:ext uri="{FF2B5EF4-FFF2-40B4-BE49-F238E27FC236}">
                <a16:creationId xmlns:a16="http://schemas.microsoft.com/office/drawing/2014/main" id="{7735FDE4-9729-4195-1D8E-A97624A72907}"/>
              </a:ext>
            </a:extLst>
          </p:cNvPr>
          <p:cNvSpPr>
            <a:spLocks noGrp="1"/>
          </p:cNvSpPr>
          <p:nvPr>
            <p:ph type="title"/>
          </p:nvPr>
        </p:nvSpPr>
        <p:spPr/>
        <p:txBody>
          <a:bodyPr/>
          <a:lstStyle/>
          <a:p>
            <a:r>
              <a:rPr lang="lt-LT" b="1" dirty="0">
                <a:solidFill>
                  <a:prstClr val="white"/>
                </a:solidFill>
              </a:rPr>
              <a:t>Aprašomos</a:t>
            </a:r>
            <a:r>
              <a:rPr lang="lt-LT" sz="4800" dirty="0">
                <a:solidFill>
                  <a:srgbClr val="002060"/>
                </a:solidFill>
                <a:latin typeface="Candara"/>
              </a:rPr>
              <a:t> </a:t>
            </a:r>
            <a:r>
              <a:rPr lang="lt-LT" b="1" dirty="0">
                <a:solidFill>
                  <a:prstClr val="white"/>
                </a:solidFill>
              </a:rPr>
              <a:t>veiklos esmė</a:t>
            </a:r>
            <a:endParaRPr lang="en-US" b="1" dirty="0">
              <a:solidFill>
                <a:prstClr val="white"/>
              </a:solidFill>
            </a:endParaRPr>
          </a:p>
        </p:txBody>
      </p:sp>
      <p:sp>
        <p:nvSpPr>
          <p:cNvPr id="4" name="Stačiakampis 3">
            <a:extLst>
              <a:ext uri="{FF2B5EF4-FFF2-40B4-BE49-F238E27FC236}">
                <a16:creationId xmlns:a16="http://schemas.microsoft.com/office/drawing/2014/main" id="{BC47523F-10CF-59E6-4035-7B739AC75DBC}"/>
              </a:ext>
            </a:extLst>
          </p:cNvPr>
          <p:cNvSpPr/>
          <p:nvPr/>
        </p:nvSpPr>
        <p:spPr>
          <a:xfrm>
            <a:off x="403252" y="1586592"/>
            <a:ext cx="11595916" cy="4984441"/>
          </a:xfrm>
          <a:prstGeom prst="rect">
            <a:avLst/>
          </a:prstGeom>
        </p:spPr>
        <p:txBody>
          <a:bodyPr wrap="square">
            <a:spAutoFit/>
          </a:bodyPr>
          <a:lstStyle/>
          <a:p>
            <a:pPr marL="365751" indent="-365751" defTabSz="1219170">
              <a:lnSpc>
                <a:spcPct val="110000"/>
              </a:lnSpc>
              <a:spcBef>
                <a:spcPts val="1600"/>
              </a:spcBef>
              <a:spcAft>
                <a:spcPts val="400"/>
              </a:spcAft>
              <a:buClr>
                <a:schemeClr val="accent1"/>
              </a:buClr>
              <a:buSzPct val="80000"/>
              <a:buFont typeface="Wingdings" panose="05000000000000000000" pitchFamily="2" charset="2"/>
              <a:buChar char="q"/>
            </a:pPr>
            <a:r>
              <a:rPr lang="lt-LT" sz="2600" dirty="0">
                <a:solidFill>
                  <a:srgbClr val="002060"/>
                </a:solidFill>
                <a:latin typeface="Candara"/>
              </a:rPr>
              <a:t>Parodoma, kad </a:t>
            </a:r>
            <a:r>
              <a:rPr lang="lt-LT" sz="2600" b="1" dirty="0">
                <a:solidFill>
                  <a:srgbClr val="002060"/>
                </a:solidFill>
                <a:latin typeface="Candara"/>
              </a:rPr>
              <a:t>informacijai šifruoti asimetriniu šifravimu atliekami du skirtingi veiksmai</a:t>
            </a:r>
            <a:r>
              <a:rPr lang="lt-LT" sz="2600" dirty="0">
                <a:solidFill>
                  <a:srgbClr val="002060"/>
                </a:solidFill>
                <a:latin typeface="Candara"/>
              </a:rPr>
              <a:t>: vienas, kuris atliekamas (prieš išsiunčiant) informacijai užrakinti (užšifruoti), ir kitas, kuris atliekamas (gavus siuntą) informacijai atrakinti (iššifruoti), ir kad šie veiksmai atliekami </a:t>
            </a:r>
            <a:r>
              <a:rPr lang="lt-LT" sz="2600" b="1" dirty="0">
                <a:solidFill>
                  <a:srgbClr val="002060"/>
                </a:solidFill>
                <a:latin typeface="Candara"/>
              </a:rPr>
              <a:t>naudojant atitinkamus skirtingus raktus – viešąjį ir privatų</a:t>
            </a:r>
            <a:r>
              <a:rPr lang="lt-LT" sz="2600" dirty="0">
                <a:solidFill>
                  <a:srgbClr val="002060"/>
                </a:solidFill>
                <a:latin typeface="Candara"/>
              </a:rPr>
              <a:t>.</a:t>
            </a:r>
            <a:endParaRPr lang="en-US" sz="2600" dirty="0">
              <a:solidFill>
                <a:srgbClr val="002060"/>
              </a:solidFill>
              <a:latin typeface="Candara"/>
            </a:endParaRPr>
          </a:p>
          <a:p>
            <a:pPr marL="365751" indent="-365751" defTabSz="1219170">
              <a:lnSpc>
                <a:spcPct val="110000"/>
              </a:lnSpc>
              <a:spcBef>
                <a:spcPts val="1600"/>
              </a:spcBef>
              <a:spcAft>
                <a:spcPts val="400"/>
              </a:spcAft>
              <a:buClr>
                <a:schemeClr val="accent1"/>
              </a:buClr>
              <a:buSzPct val="80000"/>
              <a:buFont typeface="Wingdings" panose="05000000000000000000" pitchFamily="2" charset="2"/>
              <a:buChar char="q"/>
            </a:pPr>
            <a:r>
              <a:rPr lang="lt-LT" sz="2600" dirty="0">
                <a:solidFill>
                  <a:srgbClr val="002060"/>
                </a:solidFill>
                <a:latin typeface="Candara"/>
              </a:rPr>
              <a:t>Aprašant šios užduoties veiklas, </a:t>
            </a:r>
            <a:r>
              <a:rPr lang="lt-LT" sz="2600" b="1" dirty="0">
                <a:solidFill>
                  <a:srgbClr val="002060"/>
                </a:solidFill>
                <a:latin typeface="Candara"/>
              </a:rPr>
              <a:t>pateikiamas pranešimo užšifravimo bei iššifravimo realaus proceso žingsnių imitavimas</a:t>
            </a:r>
            <a:r>
              <a:rPr lang="lt-LT" sz="2600" dirty="0">
                <a:solidFill>
                  <a:srgbClr val="002060"/>
                </a:solidFill>
                <a:latin typeface="Candara"/>
              </a:rPr>
              <a:t>.</a:t>
            </a:r>
            <a:endParaRPr lang="en-US" sz="2600" dirty="0">
              <a:solidFill>
                <a:srgbClr val="002060"/>
              </a:solidFill>
              <a:latin typeface="Candara"/>
            </a:endParaRPr>
          </a:p>
          <a:p>
            <a:pPr marL="365751" indent="-365751" defTabSz="1219170">
              <a:lnSpc>
                <a:spcPct val="110000"/>
              </a:lnSpc>
              <a:spcBef>
                <a:spcPts val="1600"/>
              </a:spcBef>
              <a:spcAft>
                <a:spcPts val="400"/>
              </a:spcAft>
              <a:buClr>
                <a:schemeClr val="accent1"/>
              </a:buClr>
              <a:buSzPct val="80000"/>
              <a:buFont typeface="Wingdings" panose="05000000000000000000" pitchFamily="2" charset="2"/>
              <a:buChar char="q"/>
            </a:pPr>
            <a:r>
              <a:rPr lang="lt-LT" sz="2600" dirty="0">
                <a:solidFill>
                  <a:srgbClr val="002060"/>
                </a:solidFill>
                <a:latin typeface="Candara"/>
              </a:rPr>
              <a:t>Šis pavyzdys yra paprastas, bet jis leidžia suprasti asimetrinio šifravimo esmę: galimybę saugiai perduoti informaciją naudojant skirtingus raktus užšifravimui ir iššifravimui.</a:t>
            </a:r>
          </a:p>
        </p:txBody>
      </p:sp>
    </p:spTree>
    <p:extLst>
      <p:ext uri="{BB962C8B-B14F-4D97-AF65-F5344CB8AC3E}">
        <p14:creationId xmlns:p14="http://schemas.microsoft.com/office/powerpoint/2010/main" val="1850842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vadinimas 2">
            <a:extLst>
              <a:ext uri="{FF2B5EF4-FFF2-40B4-BE49-F238E27FC236}">
                <a16:creationId xmlns:a16="http://schemas.microsoft.com/office/drawing/2014/main" id="{7735FDE4-9729-4195-1D8E-A97624A72907}"/>
              </a:ext>
            </a:extLst>
          </p:cNvPr>
          <p:cNvSpPr>
            <a:spLocks noGrp="1"/>
          </p:cNvSpPr>
          <p:nvPr>
            <p:ph type="title"/>
          </p:nvPr>
        </p:nvSpPr>
        <p:spPr/>
        <p:txBody>
          <a:bodyPr/>
          <a:lstStyle/>
          <a:p>
            <a:r>
              <a:rPr lang="lt-LT" b="1" dirty="0">
                <a:solidFill>
                  <a:prstClr val="white"/>
                </a:solidFill>
              </a:rPr>
              <a:t>Priemonės</a:t>
            </a:r>
            <a:endParaRPr lang="en-US" b="1" dirty="0">
              <a:solidFill>
                <a:prstClr val="white"/>
              </a:solidFill>
            </a:endParaRPr>
          </a:p>
        </p:txBody>
      </p:sp>
      <p:pic>
        <p:nvPicPr>
          <p:cNvPr id="5" name="Paveikslėlis 4" descr="Paveikslėlis, kuriame yra Klijuojamasis lapelis, Popieriaus gaminys, popierius, Statybinis popierius&#10;&#10;Automatiškai sugeneruotas aprašymas">
            <a:extLst>
              <a:ext uri="{FF2B5EF4-FFF2-40B4-BE49-F238E27FC236}">
                <a16:creationId xmlns:a16="http://schemas.microsoft.com/office/drawing/2014/main" id="{7A667694-8B56-C2C8-6136-9A773B8428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3801" y="5480050"/>
            <a:ext cx="6123305" cy="1377950"/>
          </a:xfrm>
          <a:prstGeom prst="rect">
            <a:avLst/>
          </a:prstGeom>
        </p:spPr>
      </p:pic>
      <p:sp>
        <p:nvSpPr>
          <p:cNvPr id="6" name="Stačiakampis 5">
            <a:extLst>
              <a:ext uri="{FF2B5EF4-FFF2-40B4-BE49-F238E27FC236}">
                <a16:creationId xmlns:a16="http://schemas.microsoft.com/office/drawing/2014/main" id="{072C1B70-DD98-47DE-F2A4-103F93F70608}"/>
              </a:ext>
            </a:extLst>
          </p:cNvPr>
          <p:cNvSpPr/>
          <p:nvPr/>
        </p:nvSpPr>
        <p:spPr>
          <a:xfrm>
            <a:off x="403252" y="1875848"/>
            <a:ext cx="5055156" cy="4497834"/>
          </a:xfrm>
          <a:prstGeom prst="rect">
            <a:avLst/>
          </a:prstGeom>
        </p:spPr>
        <p:txBody>
          <a:bodyPr wrap="square">
            <a:spAutoFit/>
          </a:bodyPr>
          <a:lstStyle/>
          <a:p>
            <a:pPr marL="365751" indent="-365751" defTabSz="1219170">
              <a:lnSpc>
                <a:spcPct val="110000"/>
              </a:lnSpc>
              <a:spcBef>
                <a:spcPts val="1600"/>
              </a:spcBef>
              <a:spcAft>
                <a:spcPts val="400"/>
              </a:spcAft>
              <a:buClr>
                <a:schemeClr val="accent1"/>
              </a:buClr>
              <a:buSzPct val="80000"/>
              <a:buFont typeface="Wingdings" panose="05000000000000000000" pitchFamily="2" charset="2"/>
              <a:buChar char="q"/>
              <a:tabLst>
                <a:tab pos="540385" algn="l"/>
              </a:tabLst>
            </a:pPr>
            <a:r>
              <a:rPr lang="lt-LT" sz="2400" dirty="0">
                <a:solidFill>
                  <a:srgbClr val="002060"/>
                </a:solidFill>
                <a:latin typeface="Candara"/>
              </a:rPr>
              <a:t>3 dėžutės su dviem užraktais („viešuoju“ ir „privačiu“). </a:t>
            </a:r>
            <a:endParaRPr lang="en-US" sz="2400" dirty="0">
              <a:solidFill>
                <a:srgbClr val="002060"/>
              </a:solidFill>
              <a:latin typeface="Candara"/>
            </a:endParaRPr>
          </a:p>
          <a:p>
            <a:pPr marL="365751" indent="-365751" defTabSz="1219170">
              <a:lnSpc>
                <a:spcPct val="110000"/>
              </a:lnSpc>
              <a:spcBef>
                <a:spcPts val="1600"/>
              </a:spcBef>
              <a:spcAft>
                <a:spcPts val="400"/>
              </a:spcAft>
              <a:buClr>
                <a:schemeClr val="accent1"/>
              </a:buClr>
              <a:buSzPct val="80000"/>
              <a:buFont typeface="Wingdings" panose="05000000000000000000" pitchFamily="2" charset="2"/>
              <a:buChar char="q"/>
              <a:tabLst>
                <a:tab pos="540385" algn="l"/>
              </a:tabLst>
            </a:pPr>
            <a:r>
              <a:rPr lang="lt-LT" sz="2400" dirty="0">
                <a:solidFill>
                  <a:srgbClr val="002060"/>
                </a:solidFill>
                <a:latin typeface="Candara"/>
              </a:rPr>
              <a:t>1 „privatus“ + 3 „viešieji“ raktai kiekvienai dėžutei.</a:t>
            </a:r>
            <a:endParaRPr lang="en-US" sz="2400" dirty="0">
              <a:solidFill>
                <a:srgbClr val="002060"/>
              </a:solidFill>
              <a:latin typeface="Candara"/>
            </a:endParaRPr>
          </a:p>
          <a:p>
            <a:pPr marL="365751" indent="-365751" defTabSz="1219170">
              <a:lnSpc>
                <a:spcPct val="110000"/>
              </a:lnSpc>
              <a:spcBef>
                <a:spcPts val="1600"/>
              </a:spcBef>
              <a:spcAft>
                <a:spcPts val="400"/>
              </a:spcAft>
              <a:buClr>
                <a:schemeClr val="accent1"/>
              </a:buClr>
              <a:buSzPct val="80000"/>
              <a:buFont typeface="Wingdings" panose="05000000000000000000" pitchFamily="2" charset="2"/>
              <a:buChar char="q"/>
              <a:tabLst>
                <a:tab pos="540385" algn="l"/>
              </a:tabLst>
            </a:pPr>
            <a:r>
              <a:rPr lang="lt-LT" sz="2400" dirty="0">
                <a:solidFill>
                  <a:srgbClr val="002060"/>
                </a:solidFill>
                <a:latin typeface="Candara"/>
              </a:rPr>
              <a:t>Etiketės, žymekliai arba kitos priemonės dėžučių ir raktų žymėjimui.</a:t>
            </a:r>
            <a:endParaRPr lang="en-US" sz="2400" dirty="0">
              <a:solidFill>
                <a:srgbClr val="002060"/>
              </a:solidFill>
              <a:latin typeface="Candara"/>
            </a:endParaRPr>
          </a:p>
          <a:p>
            <a:pPr marL="365751" indent="-365751" defTabSz="1219170">
              <a:lnSpc>
                <a:spcPct val="110000"/>
              </a:lnSpc>
              <a:spcBef>
                <a:spcPts val="1600"/>
              </a:spcBef>
              <a:spcAft>
                <a:spcPts val="400"/>
              </a:spcAft>
              <a:buClr>
                <a:schemeClr val="accent1"/>
              </a:buClr>
              <a:buSzPct val="80000"/>
              <a:buFont typeface="Wingdings" panose="05000000000000000000" pitchFamily="2" charset="2"/>
              <a:buChar char="q"/>
              <a:tabLst>
                <a:tab pos="540385" algn="l"/>
              </a:tabLst>
            </a:pPr>
            <a:r>
              <a:rPr lang="lt-LT" sz="2400" dirty="0">
                <a:solidFill>
                  <a:srgbClr val="002060"/>
                </a:solidFill>
                <a:latin typeface="Candara"/>
              </a:rPr>
              <a:t>Lapeliai užrašams, rašymo priemonės.</a:t>
            </a:r>
            <a:endParaRPr lang="en-US" sz="2400" dirty="0">
              <a:solidFill>
                <a:srgbClr val="002060"/>
              </a:solidFill>
              <a:latin typeface="Candara"/>
            </a:endParaRPr>
          </a:p>
        </p:txBody>
      </p:sp>
      <p:pic>
        <p:nvPicPr>
          <p:cNvPr id="12" name="Paveikslėlis 11">
            <a:extLst>
              <a:ext uri="{FF2B5EF4-FFF2-40B4-BE49-F238E27FC236}">
                <a16:creationId xmlns:a16="http://schemas.microsoft.com/office/drawing/2014/main" id="{F702524A-F15C-805B-75FF-45136B046B2B}"/>
              </a:ext>
            </a:extLst>
          </p:cNvPr>
          <p:cNvPicPr>
            <a:picLocks noChangeAspect="1"/>
          </p:cNvPicPr>
          <p:nvPr/>
        </p:nvPicPr>
        <p:blipFill>
          <a:blip r:embed="rId3"/>
          <a:stretch>
            <a:fillRect/>
          </a:stretch>
        </p:blipFill>
        <p:spPr>
          <a:xfrm>
            <a:off x="4996417" y="1600527"/>
            <a:ext cx="6879480" cy="3921008"/>
          </a:xfrm>
          <a:prstGeom prst="rect">
            <a:avLst/>
          </a:prstGeom>
        </p:spPr>
      </p:pic>
    </p:spTree>
    <p:extLst>
      <p:ext uri="{BB962C8B-B14F-4D97-AF65-F5344CB8AC3E}">
        <p14:creationId xmlns:p14="http://schemas.microsoft.com/office/powerpoint/2010/main" val="2602624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vadinimas 2">
            <a:extLst>
              <a:ext uri="{FF2B5EF4-FFF2-40B4-BE49-F238E27FC236}">
                <a16:creationId xmlns:a16="http://schemas.microsoft.com/office/drawing/2014/main" id="{7735FDE4-9729-4195-1D8E-A97624A72907}"/>
              </a:ext>
            </a:extLst>
          </p:cNvPr>
          <p:cNvSpPr>
            <a:spLocks noGrp="1"/>
          </p:cNvSpPr>
          <p:nvPr>
            <p:ph type="title"/>
          </p:nvPr>
        </p:nvSpPr>
        <p:spPr/>
        <p:txBody>
          <a:bodyPr/>
          <a:lstStyle/>
          <a:p>
            <a:r>
              <a:rPr lang="lt-LT" b="1" dirty="0">
                <a:solidFill>
                  <a:prstClr val="white"/>
                </a:solidFill>
              </a:rPr>
              <a:t>Priemonių alternatyvos</a:t>
            </a:r>
            <a:endParaRPr lang="en-US" b="1" dirty="0">
              <a:solidFill>
                <a:prstClr val="white"/>
              </a:solidFill>
            </a:endParaRPr>
          </a:p>
        </p:txBody>
      </p:sp>
      <p:sp>
        <p:nvSpPr>
          <p:cNvPr id="6" name="Stačiakampis 5">
            <a:extLst>
              <a:ext uri="{FF2B5EF4-FFF2-40B4-BE49-F238E27FC236}">
                <a16:creationId xmlns:a16="http://schemas.microsoft.com/office/drawing/2014/main" id="{072C1B70-DD98-47DE-F2A4-103F93F70608}"/>
              </a:ext>
            </a:extLst>
          </p:cNvPr>
          <p:cNvSpPr/>
          <p:nvPr/>
        </p:nvSpPr>
        <p:spPr>
          <a:xfrm>
            <a:off x="403252" y="1768898"/>
            <a:ext cx="11577254" cy="1288879"/>
          </a:xfrm>
          <a:prstGeom prst="rect">
            <a:avLst/>
          </a:prstGeom>
        </p:spPr>
        <p:txBody>
          <a:bodyPr wrap="square">
            <a:spAutoFit/>
          </a:bodyPr>
          <a:lstStyle/>
          <a:p>
            <a:pPr defTabSz="1219170">
              <a:lnSpc>
                <a:spcPct val="110000"/>
              </a:lnSpc>
              <a:spcBef>
                <a:spcPts val="1600"/>
              </a:spcBef>
              <a:spcAft>
                <a:spcPts val="400"/>
              </a:spcAft>
              <a:buClr>
                <a:schemeClr val="accent1"/>
              </a:buClr>
              <a:buSzPct val="80000"/>
              <a:tabLst>
                <a:tab pos="540385" algn="l"/>
              </a:tabLst>
            </a:pPr>
            <a:r>
              <a:rPr lang="lt-LT" sz="2400" dirty="0">
                <a:solidFill>
                  <a:srgbClr val="002060"/>
                </a:solidFill>
                <a:effectLst/>
                <a:latin typeface="Times New Roman" panose="02020603050405020304" pitchFamily="18" charset="0"/>
                <a:ea typeface="Times New Roman" panose="02020603050405020304" pitchFamily="18" charset="0"/>
              </a:rPr>
              <a:t>Neturint dėžučių, galima naudoti simbolines „dėžutes“ (tai gali būti vokai, kartoninės dėžutės arba sulenkti popieriaus lapai) ir simbolinius „raktus“ (pavyzdžiui, „viešieji raktai“ ir „privatūs raktai“ gali būti nedideli spalvoti ir (arba) atitinkamai pažymėti lapeliai).</a:t>
            </a:r>
            <a:endParaRPr lang="en-US" sz="2400" dirty="0">
              <a:solidFill>
                <a:srgbClr val="002060"/>
              </a:solidFill>
              <a:latin typeface="Candara"/>
            </a:endParaRPr>
          </a:p>
        </p:txBody>
      </p:sp>
      <p:pic>
        <p:nvPicPr>
          <p:cNvPr id="4" name="Paveikslėlis 3" descr="Paveikslėlis, kuriame yra tekstas, ekrano kopija, diagrama, Stačiakampis&#10;&#10;Automatiškai sugeneruotas aprašymas">
            <a:extLst>
              <a:ext uri="{FF2B5EF4-FFF2-40B4-BE49-F238E27FC236}">
                <a16:creationId xmlns:a16="http://schemas.microsoft.com/office/drawing/2014/main" id="{63E53164-8E07-B6EE-7230-12EEB18786A8}"/>
              </a:ext>
            </a:extLst>
          </p:cNvPr>
          <p:cNvPicPr>
            <a:picLocks noChangeAspect="1"/>
          </p:cNvPicPr>
          <p:nvPr/>
        </p:nvPicPr>
        <p:blipFill>
          <a:blip r:embed="rId2"/>
          <a:stretch>
            <a:fillRect/>
          </a:stretch>
        </p:blipFill>
        <p:spPr>
          <a:xfrm>
            <a:off x="478129" y="3261049"/>
            <a:ext cx="5832475" cy="3046095"/>
          </a:xfrm>
          <a:prstGeom prst="rect">
            <a:avLst/>
          </a:prstGeom>
        </p:spPr>
      </p:pic>
      <p:sp>
        <p:nvSpPr>
          <p:cNvPr id="9" name="TextBox 8">
            <a:extLst>
              <a:ext uri="{FF2B5EF4-FFF2-40B4-BE49-F238E27FC236}">
                <a16:creationId xmlns:a16="http://schemas.microsoft.com/office/drawing/2014/main" id="{63586803-490A-C9F5-FB9C-5A4C5D4A152E}"/>
              </a:ext>
            </a:extLst>
          </p:cNvPr>
          <p:cNvSpPr txBox="1"/>
          <p:nvPr/>
        </p:nvSpPr>
        <p:spPr>
          <a:xfrm>
            <a:off x="7421401" y="5598369"/>
            <a:ext cx="4073914" cy="437812"/>
          </a:xfrm>
          <a:prstGeom prst="rect">
            <a:avLst/>
          </a:prstGeom>
          <a:noFill/>
        </p:spPr>
        <p:txBody>
          <a:bodyPr wrap="square">
            <a:spAutoFit/>
          </a:bodyPr>
          <a:lstStyle/>
          <a:p>
            <a:pPr>
              <a:lnSpc>
                <a:spcPct val="110000"/>
              </a:lnSpc>
              <a:spcBef>
                <a:spcPts val="1200"/>
              </a:spcBef>
              <a:spcAft>
                <a:spcPts val="800"/>
              </a:spcAft>
            </a:pPr>
            <a:r>
              <a:rPr lang="lt-LT" sz="2200" i="1" dirty="0">
                <a:solidFill>
                  <a:srgbClr val="002060"/>
                </a:solidFill>
                <a:latin typeface="Times New Roman" panose="02020603050405020304" pitchFamily="18" charset="0"/>
              </a:rPr>
              <a:t>Veiklai</a:t>
            </a:r>
            <a:r>
              <a:rPr lang="lt-LT" sz="2200" i="1" kern="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2200" i="1" dirty="0">
                <a:solidFill>
                  <a:srgbClr val="002060"/>
                </a:solidFill>
                <a:latin typeface="Times New Roman" panose="02020603050405020304" pitchFamily="18" charset="0"/>
              </a:rPr>
              <a:t>tinka ir kartoninės dėžutės</a:t>
            </a:r>
            <a:endParaRPr lang="en-US" sz="2200" i="1" dirty="0">
              <a:solidFill>
                <a:srgbClr val="002060"/>
              </a:solidFill>
              <a:latin typeface="Times New Roman" panose="02020603050405020304" pitchFamily="18" charset="0"/>
            </a:endParaRPr>
          </a:p>
        </p:txBody>
      </p:sp>
      <p:pic>
        <p:nvPicPr>
          <p:cNvPr id="11" name="Paveikslėlis 10">
            <a:extLst>
              <a:ext uri="{FF2B5EF4-FFF2-40B4-BE49-F238E27FC236}">
                <a16:creationId xmlns:a16="http://schemas.microsoft.com/office/drawing/2014/main" id="{A030536D-E689-73E4-CAA3-B84E1A3C5806}"/>
              </a:ext>
            </a:extLst>
          </p:cNvPr>
          <p:cNvPicPr>
            <a:picLocks noChangeAspect="1"/>
          </p:cNvPicPr>
          <p:nvPr/>
        </p:nvPicPr>
        <p:blipFill rotWithShape="1">
          <a:blip r:embed="rId3"/>
          <a:srcRect l="3851" r="5151"/>
          <a:stretch/>
        </p:blipFill>
        <p:spPr>
          <a:xfrm>
            <a:off x="6697112" y="3435281"/>
            <a:ext cx="5110065" cy="2072504"/>
          </a:xfrm>
          <a:prstGeom prst="rect">
            <a:avLst/>
          </a:prstGeom>
        </p:spPr>
      </p:pic>
    </p:spTree>
    <p:extLst>
      <p:ext uri="{BB962C8B-B14F-4D97-AF65-F5344CB8AC3E}">
        <p14:creationId xmlns:p14="http://schemas.microsoft.com/office/powerpoint/2010/main" val="1704993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vadinimas 2">
            <a:extLst>
              <a:ext uri="{FF2B5EF4-FFF2-40B4-BE49-F238E27FC236}">
                <a16:creationId xmlns:a16="http://schemas.microsoft.com/office/drawing/2014/main" id="{7735FDE4-9729-4195-1D8E-A97624A72907}"/>
              </a:ext>
            </a:extLst>
          </p:cNvPr>
          <p:cNvSpPr>
            <a:spLocks noGrp="1"/>
          </p:cNvSpPr>
          <p:nvPr>
            <p:ph type="title"/>
          </p:nvPr>
        </p:nvSpPr>
        <p:spPr/>
        <p:txBody>
          <a:bodyPr>
            <a:normAutofit/>
          </a:bodyPr>
          <a:lstStyle/>
          <a:p>
            <a:r>
              <a:rPr lang="lt-LT" b="1" dirty="0">
                <a:solidFill>
                  <a:prstClr val="white"/>
                </a:solidFill>
              </a:rPr>
              <a:t>Veikla (1)</a:t>
            </a:r>
            <a:endParaRPr lang="en-US" b="1" dirty="0">
              <a:solidFill>
                <a:prstClr val="white"/>
              </a:solidFill>
            </a:endParaRPr>
          </a:p>
        </p:txBody>
      </p:sp>
      <p:sp>
        <p:nvSpPr>
          <p:cNvPr id="4" name="Stačiakampis 3">
            <a:extLst>
              <a:ext uri="{FF2B5EF4-FFF2-40B4-BE49-F238E27FC236}">
                <a16:creationId xmlns:a16="http://schemas.microsoft.com/office/drawing/2014/main" id="{BC47523F-10CF-59E6-4035-7B739AC75DBC}"/>
              </a:ext>
            </a:extLst>
          </p:cNvPr>
          <p:cNvSpPr/>
          <p:nvPr/>
        </p:nvSpPr>
        <p:spPr>
          <a:xfrm>
            <a:off x="403252" y="1586592"/>
            <a:ext cx="11483948" cy="4069704"/>
          </a:xfrm>
          <a:prstGeom prst="rect">
            <a:avLst/>
          </a:prstGeom>
        </p:spPr>
        <p:txBody>
          <a:bodyPr wrap="square">
            <a:spAutoFit/>
          </a:bodyPr>
          <a:lstStyle/>
          <a:p>
            <a:pPr>
              <a:lnSpc>
                <a:spcPct val="110000"/>
              </a:lnSpc>
              <a:spcBef>
                <a:spcPts val="800"/>
              </a:spcBef>
              <a:spcAft>
                <a:spcPts val="400"/>
              </a:spcAft>
            </a:pPr>
            <a:r>
              <a:rPr lang="lt-LT" sz="3200" b="1" kern="100" dirty="0">
                <a:solidFill>
                  <a:srgbClr val="002060"/>
                </a:solidFill>
                <a:effectLst/>
                <a:latin typeface="+mj-lt"/>
                <a:ea typeface="Calibri" panose="020F0502020204030204" pitchFamily="34" charset="0"/>
                <a:cs typeface="Times New Roman" panose="02020603050405020304" pitchFamily="18" charset="0"/>
              </a:rPr>
              <a:t>Pasiruošimas:</a:t>
            </a:r>
            <a:endParaRPr lang="en-US" sz="3200" kern="100" dirty="0">
              <a:effectLst/>
              <a:latin typeface="+mj-lt"/>
              <a:ea typeface="Calibri" panose="020F0502020204030204" pitchFamily="34" charset="0"/>
              <a:cs typeface="Times New Roman" panose="02020603050405020304" pitchFamily="18" charset="0"/>
            </a:endParaRPr>
          </a:p>
          <a:p>
            <a:pPr marL="365751" indent="-365751" defTabSz="1219170">
              <a:lnSpc>
                <a:spcPct val="110000"/>
              </a:lnSpc>
              <a:spcBef>
                <a:spcPts val="1600"/>
              </a:spcBef>
              <a:spcAft>
                <a:spcPts val="400"/>
              </a:spcAft>
              <a:buClr>
                <a:schemeClr val="accent1"/>
              </a:buClr>
              <a:buSzPct val="80000"/>
              <a:buFont typeface="Wingdings" panose="05000000000000000000" pitchFamily="2" charset="2"/>
              <a:buChar char="q"/>
            </a:pPr>
            <a:r>
              <a:rPr lang="lt-LT" sz="2800" dirty="0">
                <a:solidFill>
                  <a:srgbClr val="002060"/>
                </a:solidFill>
                <a:effectLst/>
                <a:latin typeface="+mj-lt"/>
                <a:ea typeface="Times New Roman" panose="02020603050405020304" pitchFamily="18" charset="0"/>
              </a:rPr>
              <a:t>Sudaromos trys mokinių grupės, kiekviena grupė gali sugalvoti savo grupei pavadinimą. Mes paprastumo dėlei grupes pavadinome A, B ir C.</a:t>
            </a:r>
          </a:p>
          <a:p>
            <a:pPr marL="365751" indent="-365751" defTabSz="1219170">
              <a:lnSpc>
                <a:spcPct val="110000"/>
              </a:lnSpc>
              <a:spcBef>
                <a:spcPts val="2400"/>
              </a:spcBef>
              <a:spcAft>
                <a:spcPts val="400"/>
              </a:spcAft>
              <a:buClr>
                <a:schemeClr val="accent1"/>
              </a:buClr>
              <a:buSzPct val="80000"/>
              <a:buFont typeface="Wingdings" panose="05000000000000000000" pitchFamily="2" charset="2"/>
              <a:buChar char="q"/>
            </a:pPr>
            <a:r>
              <a:rPr lang="lt-LT" sz="2800" dirty="0">
                <a:solidFill>
                  <a:srgbClr val="002060"/>
                </a:solidFill>
                <a:effectLst/>
                <a:latin typeface="+mj-lt"/>
                <a:ea typeface="Times New Roman" panose="02020603050405020304" pitchFamily="18" charset="0"/>
              </a:rPr>
              <a:t>Kiekviena iš trijų grupių gauna grupės vardu (A, arba B, arba C)  pažymėtą dėžutę bei grupės vardu (A, arba B, arba C) pažymėtus raktus – „viešuosius“ ir vieną „privatų“ (jį reikia dar papildomai pažymėti, pavyzdžiui, grupės vardu                    arba įrašu „privatus“).</a:t>
            </a:r>
            <a:endParaRPr lang="lt-LT" sz="2800" dirty="0">
              <a:solidFill>
                <a:srgbClr val="002060"/>
              </a:solidFill>
              <a:latin typeface="+mj-lt"/>
            </a:endParaRPr>
          </a:p>
        </p:txBody>
      </p:sp>
      <p:pic>
        <p:nvPicPr>
          <p:cNvPr id="12" name="Paveikslėlis 11" descr="Paveikslėlis, kuriame yra Šriftas, simbolis, baltas, dizainas&#10;&#10;Automatiškai sugeneruotas aprašymas">
            <a:extLst>
              <a:ext uri="{FF2B5EF4-FFF2-40B4-BE49-F238E27FC236}">
                <a16:creationId xmlns:a16="http://schemas.microsoft.com/office/drawing/2014/main" id="{4C39E882-5B90-30E7-CB0B-74259E287512}"/>
              </a:ext>
            </a:extLst>
          </p:cNvPr>
          <p:cNvPicPr>
            <a:picLocks noGrp="1" noRot="1" noChangeAspect="1" noMove="1" noResize="1" noEditPoints="1" noAdjustHandles="1" noChangeArrowheads="1" noChangeShapeType="1" noCrop="1"/>
          </p:cNvPicPr>
          <p:nvPr/>
        </p:nvPicPr>
        <p:blipFill>
          <a:blip r:embed="rId2">
            <a:clrChange>
              <a:clrFrom>
                <a:srgbClr val="FFFFFF"/>
              </a:clrFrom>
              <a:clrTo>
                <a:srgbClr val="FFFFFF">
                  <a:alpha val="0"/>
                </a:srgbClr>
              </a:clrTo>
            </a:clrChange>
          </a:blip>
          <a:stretch>
            <a:fillRect/>
          </a:stretch>
        </p:blipFill>
        <p:spPr>
          <a:xfrm>
            <a:off x="4635743" y="5158154"/>
            <a:ext cx="1408433" cy="586038"/>
          </a:xfrm>
          <a:prstGeom prst="rect">
            <a:avLst/>
          </a:prstGeom>
        </p:spPr>
      </p:pic>
    </p:spTree>
    <p:extLst>
      <p:ext uri="{BB962C8B-B14F-4D97-AF65-F5344CB8AC3E}">
        <p14:creationId xmlns:p14="http://schemas.microsoft.com/office/powerpoint/2010/main" val="42926112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vadinimas 2">
            <a:extLst>
              <a:ext uri="{FF2B5EF4-FFF2-40B4-BE49-F238E27FC236}">
                <a16:creationId xmlns:a16="http://schemas.microsoft.com/office/drawing/2014/main" id="{7735FDE4-9729-4195-1D8E-A97624A72907}"/>
              </a:ext>
            </a:extLst>
          </p:cNvPr>
          <p:cNvSpPr>
            <a:spLocks noGrp="1"/>
          </p:cNvSpPr>
          <p:nvPr>
            <p:ph type="title"/>
          </p:nvPr>
        </p:nvSpPr>
        <p:spPr/>
        <p:txBody>
          <a:bodyPr>
            <a:normAutofit/>
          </a:bodyPr>
          <a:lstStyle/>
          <a:p>
            <a:r>
              <a:rPr lang="lt-LT" b="1" dirty="0">
                <a:solidFill>
                  <a:prstClr val="white"/>
                </a:solidFill>
              </a:rPr>
              <a:t>Veikla (2)</a:t>
            </a:r>
            <a:endParaRPr lang="en-US" b="1" dirty="0">
              <a:solidFill>
                <a:prstClr val="white"/>
              </a:solidFill>
            </a:endParaRPr>
          </a:p>
        </p:txBody>
      </p:sp>
      <p:sp>
        <p:nvSpPr>
          <p:cNvPr id="4" name="Stačiakampis 3">
            <a:extLst>
              <a:ext uri="{FF2B5EF4-FFF2-40B4-BE49-F238E27FC236}">
                <a16:creationId xmlns:a16="http://schemas.microsoft.com/office/drawing/2014/main" id="{BC47523F-10CF-59E6-4035-7B739AC75DBC}"/>
              </a:ext>
            </a:extLst>
          </p:cNvPr>
          <p:cNvSpPr/>
          <p:nvPr/>
        </p:nvSpPr>
        <p:spPr>
          <a:xfrm>
            <a:off x="403252" y="1586592"/>
            <a:ext cx="11483948" cy="4543680"/>
          </a:xfrm>
          <a:prstGeom prst="rect">
            <a:avLst/>
          </a:prstGeom>
        </p:spPr>
        <p:txBody>
          <a:bodyPr wrap="square">
            <a:spAutoFit/>
          </a:bodyPr>
          <a:lstStyle/>
          <a:p>
            <a:pPr>
              <a:lnSpc>
                <a:spcPct val="110000"/>
              </a:lnSpc>
              <a:spcBef>
                <a:spcPts val="800"/>
              </a:spcBef>
              <a:spcAft>
                <a:spcPts val="400"/>
              </a:spcAft>
            </a:pPr>
            <a:r>
              <a:rPr lang="lt-LT" sz="3200" b="1" kern="100" dirty="0">
                <a:solidFill>
                  <a:srgbClr val="002060"/>
                </a:solidFill>
                <a:latin typeface="+mj-lt"/>
                <a:cs typeface="Times New Roman" panose="02020603050405020304" pitchFamily="18" charset="0"/>
              </a:rPr>
              <a:t>Raktų mainai:</a:t>
            </a:r>
            <a:endParaRPr lang="en-US" sz="3200" kern="100" dirty="0">
              <a:effectLst/>
              <a:latin typeface="+mj-lt"/>
              <a:ea typeface="Calibri" panose="020F0502020204030204" pitchFamily="34" charset="0"/>
              <a:cs typeface="Times New Roman" panose="02020603050405020304" pitchFamily="18" charset="0"/>
            </a:endParaRPr>
          </a:p>
          <a:p>
            <a:pPr marL="365751" indent="-365751" defTabSz="1219170">
              <a:lnSpc>
                <a:spcPct val="110000"/>
              </a:lnSpc>
              <a:spcBef>
                <a:spcPts val="1600"/>
              </a:spcBef>
              <a:spcAft>
                <a:spcPts val="400"/>
              </a:spcAft>
              <a:buClr>
                <a:schemeClr val="accent1"/>
              </a:buClr>
              <a:buSzPct val="80000"/>
              <a:buFont typeface="Wingdings" panose="05000000000000000000" pitchFamily="2" charset="2"/>
              <a:buChar char="q"/>
            </a:pPr>
            <a:r>
              <a:rPr lang="lt-LT" sz="2800" dirty="0">
                <a:solidFill>
                  <a:srgbClr val="002060"/>
                </a:solidFill>
                <a:latin typeface="+mj-lt"/>
              </a:rPr>
              <a:t>Grupė A perduoda grupėms B ir C po vieną savo „viešąjį“ raktą – šis raktas kitų grupių bus naudojamas tik tam, kad grupės B ir C į  grupės A dėžutę įdėtų užrašytą „paslaptį“ („užšifruotų“ pranešimą). „Privatų“ raktą                   grupė A pasilieka sau. </a:t>
            </a:r>
          </a:p>
          <a:p>
            <a:pPr marL="365751" indent="-365751" defTabSz="1219170">
              <a:lnSpc>
                <a:spcPct val="110000"/>
              </a:lnSpc>
              <a:spcBef>
                <a:spcPts val="2400"/>
              </a:spcBef>
              <a:spcAft>
                <a:spcPts val="400"/>
              </a:spcAft>
              <a:buClr>
                <a:schemeClr val="accent1"/>
              </a:buClr>
              <a:buSzPct val="80000"/>
              <a:buFont typeface="Wingdings" panose="05000000000000000000" pitchFamily="2" charset="2"/>
              <a:buChar char="q"/>
            </a:pPr>
            <a:r>
              <a:rPr lang="lt-LT" sz="2800" dirty="0">
                <a:solidFill>
                  <a:srgbClr val="002060"/>
                </a:solidFill>
                <a:latin typeface="+mj-lt"/>
              </a:rPr>
              <a:t>Tokius pat veiksmus atlieka ir grupės B bei C – perduoda savo „viešuosius“ raktus kitoms grupėms, sau palikdami „privatų“ raktą ir vieną „viešąjį“.</a:t>
            </a:r>
          </a:p>
        </p:txBody>
      </p:sp>
      <p:pic>
        <p:nvPicPr>
          <p:cNvPr id="12" name="Paveikslėlis 11" descr="Paveikslėlis, kuriame yra Šriftas, simbolis, baltas, dizainas&#10;&#10;Automatiškai sugeneruotas aprašymas">
            <a:extLst>
              <a:ext uri="{FF2B5EF4-FFF2-40B4-BE49-F238E27FC236}">
                <a16:creationId xmlns:a16="http://schemas.microsoft.com/office/drawing/2014/main" id="{4C39E882-5B90-30E7-CB0B-74259E287512}"/>
              </a:ext>
            </a:extLst>
          </p:cNvPr>
          <p:cNvPicPr>
            <a:picLocks noGrp="1" noRot="1" noChangeAspect="1" noMove="1" noResize="1" noEditPoints="1" noAdjustHandles="1" noChangeArrowheads="1" noChangeShapeType="1" noCrop="1"/>
          </p:cNvPicPr>
          <p:nvPr/>
        </p:nvPicPr>
        <p:blipFill>
          <a:blip r:embed="rId2">
            <a:clrChange>
              <a:clrFrom>
                <a:srgbClr val="FFFFFF"/>
              </a:clrFrom>
              <a:clrTo>
                <a:srgbClr val="FFFFFF">
                  <a:alpha val="0"/>
                </a:srgbClr>
              </a:clrTo>
            </a:clrChange>
          </a:blip>
          <a:stretch>
            <a:fillRect/>
          </a:stretch>
        </p:blipFill>
        <p:spPr>
          <a:xfrm>
            <a:off x="1705930" y="3842538"/>
            <a:ext cx="1408433" cy="586038"/>
          </a:xfrm>
          <a:prstGeom prst="rect">
            <a:avLst/>
          </a:prstGeom>
        </p:spPr>
      </p:pic>
    </p:spTree>
    <p:extLst>
      <p:ext uri="{BB962C8B-B14F-4D97-AF65-F5344CB8AC3E}">
        <p14:creationId xmlns:p14="http://schemas.microsoft.com/office/powerpoint/2010/main" val="1981911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vadinimas 2">
            <a:extLst>
              <a:ext uri="{FF2B5EF4-FFF2-40B4-BE49-F238E27FC236}">
                <a16:creationId xmlns:a16="http://schemas.microsoft.com/office/drawing/2014/main" id="{7735FDE4-9729-4195-1D8E-A97624A72907}"/>
              </a:ext>
            </a:extLst>
          </p:cNvPr>
          <p:cNvSpPr>
            <a:spLocks noGrp="1"/>
          </p:cNvSpPr>
          <p:nvPr>
            <p:ph type="title"/>
          </p:nvPr>
        </p:nvSpPr>
        <p:spPr/>
        <p:txBody>
          <a:bodyPr>
            <a:normAutofit/>
          </a:bodyPr>
          <a:lstStyle/>
          <a:p>
            <a:r>
              <a:rPr lang="lt-LT" b="1" dirty="0">
                <a:solidFill>
                  <a:prstClr val="white"/>
                </a:solidFill>
              </a:rPr>
              <a:t>Veikla (3)</a:t>
            </a:r>
            <a:endParaRPr lang="en-US" b="1" dirty="0">
              <a:solidFill>
                <a:prstClr val="white"/>
              </a:solidFill>
            </a:endParaRPr>
          </a:p>
        </p:txBody>
      </p:sp>
      <p:sp>
        <p:nvSpPr>
          <p:cNvPr id="4" name="Stačiakampis 3">
            <a:extLst>
              <a:ext uri="{FF2B5EF4-FFF2-40B4-BE49-F238E27FC236}">
                <a16:creationId xmlns:a16="http://schemas.microsoft.com/office/drawing/2014/main" id="{BC47523F-10CF-59E6-4035-7B739AC75DBC}"/>
              </a:ext>
            </a:extLst>
          </p:cNvPr>
          <p:cNvSpPr/>
          <p:nvPr/>
        </p:nvSpPr>
        <p:spPr>
          <a:xfrm>
            <a:off x="403252" y="1586592"/>
            <a:ext cx="11483948" cy="4543680"/>
          </a:xfrm>
          <a:prstGeom prst="rect">
            <a:avLst/>
          </a:prstGeom>
        </p:spPr>
        <p:txBody>
          <a:bodyPr wrap="square">
            <a:spAutoFit/>
          </a:bodyPr>
          <a:lstStyle/>
          <a:p>
            <a:pPr>
              <a:lnSpc>
                <a:spcPct val="110000"/>
              </a:lnSpc>
              <a:spcBef>
                <a:spcPts val="800"/>
              </a:spcBef>
              <a:spcAft>
                <a:spcPts val="400"/>
              </a:spcAft>
            </a:pPr>
            <a:r>
              <a:rPr lang="lt-LT" sz="3200" b="1" kern="100" dirty="0">
                <a:solidFill>
                  <a:srgbClr val="002060"/>
                </a:solidFill>
                <a:latin typeface="+mj-lt"/>
                <a:cs typeface="Times New Roman" panose="02020603050405020304" pitchFamily="18" charset="0"/>
              </a:rPr>
              <a:t>„Paslapčių“ įdėjimas ir užrakinimas (užšifravimas):</a:t>
            </a:r>
            <a:endParaRPr lang="en-US" sz="3200" b="1" kern="100" dirty="0">
              <a:solidFill>
                <a:srgbClr val="002060"/>
              </a:solidFill>
              <a:latin typeface="+mj-lt"/>
              <a:cs typeface="Times New Roman" panose="02020603050405020304" pitchFamily="18" charset="0"/>
            </a:endParaRPr>
          </a:p>
          <a:p>
            <a:pPr marL="365751" indent="-365751" defTabSz="1219170">
              <a:lnSpc>
                <a:spcPct val="110000"/>
              </a:lnSpc>
              <a:spcBef>
                <a:spcPts val="1600"/>
              </a:spcBef>
              <a:spcAft>
                <a:spcPts val="400"/>
              </a:spcAft>
              <a:buClr>
                <a:schemeClr val="accent1"/>
              </a:buClr>
              <a:buSzPct val="80000"/>
              <a:buFont typeface="Wingdings" panose="05000000000000000000" pitchFamily="2" charset="2"/>
              <a:buChar char="q"/>
            </a:pPr>
            <a:r>
              <a:rPr lang="lt-LT" sz="2800" dirty="0">
                <a:solidFill>
                  <a:srgbClr val="002060"/>
                </a:solidFill>
                <a:latin typeface="+mj-lt"/>
              </a:rPr>
              <a:t>Grupė A atidaro grupių B ir C dėžutes naudodamiesi atitinkamais tų grupių „viešaisiais“ raktais, įdeda „paslaptis“ (informaciją, kurią  užšifruojama ir perduodama kitai grupei, pavyzdžiui, pranešimą</a:t>
            </a:r>
            <a:br>
              <a:rPr lang="lt-LT" sz="2800" dirty="0">
                <a:solidFill>
                  <a:srgbClr val="002060"/>
                </a:solidFill>
                <a:latin typeface="+mj-lt"/>
              </a:rPr>
            </a:br>
            <a:r>
              <a:rPr lang="lt-LT" sz="2800" i="1" dirty="0">
                <a:solidFill>
                  <a:srgbClr val="7030A0"/>
                </a:solidFill>
                <a:latin typeface="+mj-lt"/>
              </a:rPr>
              <a:t>„Šį ketvirtadienį mokykloje vyks geografijos naktis. Renkamės 20 valandą sporto salėje. Nepamirškite pasiimti vandens ir maisto.“</a:t>
            </a:r>
            <a:r>
              <a:rPr lang="lt-LT" sz="2800" dirty="0">
                <a:solidFill>
                  <a:srgbClr val="002060"/>
                </a:solidFill>
                <a:latin typeface="+mj-lt"/>
              </a:rPr>
              <a:t>) ir vėl užrakina („užšifruoja“).</a:t>
            </a:r>
          </a:p>
          <a:p>
            <a:pPr marL="365751" lvl="0" indent="-365751" defTabSz="1219170">
              <a:lnSpc>
                <a:spcPct val="110000"/>
              </a:lnSpc>
              <a:spcBef>
                <a:spcPts val="2400"/>
              </a:spcBef>
              <a:spcAft>
                <a:spcPts val="400"/>
              </a:spcAft>
              <a:buClr>
                <a:schemeClr val="accent1"/>
              </a:buClr>
              <a:buSzPct val="80000"/>
              <a:buFont typeface="Wingdings" panose="05000000000000000000" pitchFamily="2" charset="2"/>
              <a:buChar char="q"/>
              <a:tabLst>
                <a:tab pos="180340" algn="l"/>
              </a:tabLst>
            </a:pPr>
            <a:r>
              <a:rPr lang="lt-LT" sz="2800" dirty="0">
                <a:solidFill>
                  <a:srgbClr val="002060"/>
                </a:solidFill>
                <a:latin typeface="+mj-lt"/>
              </a:rPr>
              <a:t>Taip pat elgiasi ir grupės B bei C.</a:t>
            </a:r>
            <a:endParaRPr lang="en-US" sz="2800" dirty="0">
              <a:solidFill>
                <a:srgbClr val="002060"/>
              </a:solidFill>
              <a:latin typeface="+mj-lt"/>
            </a:endParaRPr>
          </a:p>
        </p:txBody>
      </p:sp>
    </p:spTree>
    <p:extLst>
      <p:ext uri="{BB962C8B-B14F-4D97-AF65-F5344CB8AC3E}">
        <p14:creationId xmlns:p14="http://schemas.microsoft.com/office/powerpoint/2010/main" val="5214784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vadinimas 2">
            <a:extLst>
              <a:ext uri="{FF2B5EF4-FFF2-40B4-BE49-F238E27FC236}">
                <a16:creationId xmlns:a16="http://schemas.microsoft.com/office/drawing/2014/main" id="{7735FDE4-9729-4195-1D8E-A97624A72907}"/>
              </a:ext>
            </a:extLst>
          </p:cNvPr>
          <p:cNvSpPr>
            <a:spLocks noGrp="1"/>
          </p:cNvSpPr>
          <p:nvPr>
            <p:ph type="title"/>
          </p:nvPr>
        </p:nvSpPr>
        <p:spPr/>
        <p:txBody>
          <a:bodyPr>
            <a:normAutofit/>
          </a:bodyPr>
          <a:lstStyle/>
          <a:p>
            <a:r>
              <a:rPr lang="lt-LT" b="1" dirty="0">
                <a:solidFill>
                  <a:prstClr val="white"/>
                </a:solidFill>
              </a:rPr>
              <a:t>Veikla (4)</a:t>
            </a:r>
            <a:endParaRPr lang="en-US" b="1" dirty="0">
              <a:solidFill>
                <a:prstClr val="white"/>
              </a:solidFill>
            </a:endParaRPr>
          </a:p>
        </p:txBody>
      </p:sp>
      <p:sp>
        <p:nvSpPr>
          <p:cNvPr id="4" name="Stačiakampis 3">
            <a:extLst>
              <a:ext uri="{FF2B5EF4-FFF2-40B4-BE49-F238E27FC236}">
                <a16:creationId xmlns:a16="http://schemas.microsoft.com/office/drawing/2014/main" id="{BC47523F-10CF-59E6-4035-7B739AC75DBC}"/>
              </a:ext>
            </a:extLst>
          </p:cNvPr>
          <p:cNvSpPr/>
          <p:nvPr/>
        </p:nvSpPr>
        <p:spPr>
          <a:xfrm>
            <a:off x="403252" y="1586592"/>
            <a:ext cx="11483948" cy="3121752"/>
          </a:xfrm>
          <a:prstGeom prst="rect">
            <a:avLst/>
          </a:prstGeom>
        </p:spPr>
        <p:txBody>
          <a:bodyPr wrap="square">
            <a:spAutoFit/>
          </a:bodyPr>
          <a:lstStyle/>
          <a:p>
            <a:pPr>
              <a:lnSpc>
                <a:spcPct val="110000"/>
              </a:lnSpc>
              <a:spcBef>
                <a:spcPts val="800"/>
              </a:spcBef>
              <a:spcAft>
                <a:spcPts val="400"/>
              </a:spcAft>
            </a:pPr>
            <a:r>
              <a:rPr lang="lt-LT" sz="3200" b="1" kern="100" dirty="0">
                <a:solidFill>
                  <a:srgbClr val="002060"/>
                </a:solidFill>
                <a:latin typeface="+mj-lt"/>
                <a:cs typeface="Times New Roman" panose="02020603050405020304" pitchFamily="18" charset="0"/>
              </a:rPr>
              <a:t>„Paslapčių</a:t>
            </a:r>
            <a:r>
              <a:rPr lang="lt-LT" sz="3200" b="1" kern="100">
                <a:solidFill>
                  <a:srgbClr val="002060"/>
                </a:solidFill>
                <a:latin typeface="+mj-lt"/>
                <a:cs typeface="Times New Roman" panose="02020603050405020304" pitchFamily="18" charset="0"/>
              </a:rPr>
              <a:t>“ atrakinimas (iššifravimas</a:t>
            </a:r>
            <a:r>
              <a:rPr lang="lt-LT" sz="3200" b="1" kern="100" dirty="0">
                <a:solidFill>
                  <a:srgbClr val="002060"/>
                </a:solidFill>
                <a:latin typeface="+mj-lt"/>
                <a:cs typeface="Times New Roman" panose="02020603050405020304" pitchFamily="18" charset="0"/>
              </a:rPr>
              <a:t>):</a:t>
            </a:r>
            <a:endParaRPr lang="en-US" sz="3200" b="1" kern="100" dirty="0">
              <a:solidFill>
                <a:srgbClr val="002060"/>
              </a:solidFill>
              <a:latin typeface="+mj-lt"/>
              <a:cs typeface="Times New Roman" panose="02020603050405020304" pitchFamily="18" charset="0"/>
            </a:endParaRPr>
          </a:p>
          <a:p>
            <a:pPr marL="365751" indent="-365751" defTabSz="1219170">
              <a:lnSpc>
                <a:spcPct val="110000"/>
              </a:lnSpc>
              <a:spcBef>
                <a:spcPts val="1600"/>
              </a:spcBef>
              <a:spcAft>
                <a:spcPts val="400"/>
              </a:spcAft>
              <a:buClr>
                <a:schemeClr val="accent1"/>
              </a:buClr>
              <a:buSzPct val="80000"/>
              <a:buFont typeface="Wingdings" panose="05000000000000000000" pitchFamily="2" charset="2"/>
              <a:buChar char="q"/>
            </a:pPr>
            <a:r>
              <a:rPr lang="lt-LT" sz="2800" dirty="0">
                <a:solidFill>
                  <a:srgbClr val="002060"/>
                </a:solidFill>
                <a:latin typeface="+mj-lt"/>
              </a:rPr>
              <a:t>Grupė A naudoja savo „privatų“ raktą (raktą, kurio neatidavė kitoms grupėms, o pasiliko sau                   , kad atrakintų savo dėžutę ir rastų kitų grupių įdėtas (atsiųstas) „paslaptis“ („iššifruoja“ perduotą pranešimą).</a:t>
            </a:r>
          </a:p>
          <a:p>
            <a:pPr marL="365751" lvl="0" indent="-365751" defTabSz="1219170">
              <a:lnSpc>
                <a:spcPct val="110000"/>
              </a:lnSpc>
              <a:spcBef>
                <a:spcPts val="2400"/>
              </a:spcBef>
              <a:spcAft>
                <a:spcPts val="400"/>
              </a:spcAft>
              <a:buClr>
                <a:schemeClr val="accent1"/>
              </a:buClr>
              <a:buSzPct val="80000"/>
              <a:buFont typeface="Wingdings" panose="05000000000000000000" pitchFamily="2" charset="2"/>
              <a:buChar char="q"/>
              <a:tabLst>
                <a:tab pos="180340" algn="l"/>
              </a:tabLst>
            </a:pPr>
            <a:r>
              <a:rPr lang="lt-LT" sz="2800" dirty="0">
                <a:solidFill>
                  <a:srgbClr val="002060"/>
                </a:solidFill>
                <a:latin typeface="+mj-lt"/>
              </a:rPr>
              <a:t>Grupės B bei C daro tą patį.</a:t>
            </a:r>
            <a:endParaRPr lang="en-US" sz="2800" dirty="0">
              <a:solidFill>
                <a:srgbClr val="002060"/>
              </a:solidFill>
              <a:latin typeface="+mj-lt"/>
            </a:endParaRPr>
          </a:p>
        </p:txBody>
      </p:sp>
      <p:pic>
        <p:nvPicPr>
          <p:cNvPr id="2" name="Paveikslėlis 1" descr="Paveikslėlis, kuriame yra Šriftas, simbolis, baltas, dizainas&#10;&#10;Automatiškai sugeneruotas aprašymas">
            <a:extLst>
              <a:ext uri="{FF2B5EF4-FFF2-40B4-BE49-F238E27FC236}">
                <a16:creationId xmlns:a16="http://schemas.microsoft.com/office/drawing/2014/main" id="{D7B95581-6F5E-429A-486C-0FA0EFCCF3D5}"/>
              </a:ext>
            </a:extLst>
          </p:cNvPr>
          <p:cNvPicPr>
            <a:picLocks noGrp="1" noRot="1" noChangeAspect="1" noMove="1" noResize="1" noEditPoints="1" noAdjustHandles="1" noChangeArrowheads="1" noChangeShapeType="1" noCrop="1"/>
          </p:cNvPicPr>
          <p:nvPr/>
        </p:nvPicPr>
        <p:blipFill>
          <a:blip r:embed="rId2">
            <a:clrChange>
              <a:clrFrom>
                <a:srgbClr val="FFFFFF"/>
              </a:clrFrom>
              <a:clrTo>
                <a:srgbClr val="FFFFFF">
                  <a:alpha val="0"/>
                </a:srgbClr>
              </a:clrTo>
            </a:clrChange>
          </a:blip>
          <a:stretch>
            <a:fillRect/>
          </a:stretch>
        </p:blipFill>
        <p:spPr>
          <a:xfrm>
            <a:off x="4421138" y="2842962"/>
            <a:ext cx="1408433" cy="586038"/>
          </a:xfrm>
          <a:prstGeom prst="rect">
            <a:avLst/>
          </a:prstGeom>
        </p:spPr>
      </p:pic>
    </p:spTree>
    <p:extLst>
      <p:ext uri="{BB962C8B-B14F-4D97-AF65-F5344CB8AC3E}">
        <p14:creationId xmlns:p14="http://schemas.microsoft.com/office/powerpoint/2010/main" val="27377544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vadinimas 2">
            <a:extLst>
              <a:ext uri="{FF2B5EF4-FFF2-40B4-BE49-F238E27FC236}">
                <a16:creationId xmlns:a16="http://schemas.microsoft.com/office/drawing/2014/main" id="{7735FDE4-9729-4195-1D8E-A97624A72907}"/>
              </a:ext>
            </a:extLst>
          </p:cNvPr>
          <p:cNvSpPr>
            <a:spLocks noGrp="1"/>
          </p:cNvSpPr>
          <p:nvPr>
            <p:ph type="title"/>
          </p:nvPr>
        </p:nvSpPr>
        <p:spPr/>
        <p:txBody>
          <a:bodyPr>
            <a:normAutofit/>
          </a:bodyPr>
          <a:lstStyle/>
          <a:p>
            <a:r>
              <a:rPr lang="lt-LT" b="1" dirty="0">
                <a:solidFill>
                  <a:prstClr val="white"/>
                </a:solidFill>
              </a:rPr>
              <a:t>Veikla (5)</a:t>
            </a:r>
            <a:endParaRPr lang="en-US" b="1" dirty="0">
              <a:solidFill>
                <a:prstClr val="white"/>
              </a:solidFill>
            </a:endParaRPr>
          </a:p>
        </p:txBody>
      </p:sp>
      <p:sp>
        <p:nvSpPr>
          <p:cNvPr id="4" name="Stačiakampis 3">
            <a:extLst>
              <a:ext uri="{FF2B5EF4-FFF2-40B4-BE49-F238E27FC236}">
                <a16:creationId xmlns:a16="http://schemas.microsoft.com/office/drawing/2014/main" id="{BC47523F-10CF-59E6-4035-7B739AC75DBC}"/>
              </a:ext>
            </a:extLst>
          </p:cNvPr>
          <p:cNvSpPr/>
          <p:nvPr/>
        </p:nvSpPr>
        <p:spPr>
          <a:xfrm>
            <a:off x="403252" y="1586592"/>
            <a:ext cx="11483948" cy="2762679"/>
          </a:xfrm>
          <a:prstGeom prst="rect">
            <a:avLst/>
          </a:prstGeom>
        </p:spPr>
        <p:txBody>
          <a:bodyPr wrap="square">
            <a:spAutoFit/>
          </a:bodyPr>
          <a:lstStyle/>
          <a:p>
            <a:pPr>
              <a:lnSpc>
                <a:spcPct val="110000"/>
              </a:lnSpc>
              <a:spcBef>
                <a:spcPts val="800"/>
              </a:spcBef>
              <a:spcAft>
                <a:spcPts val="400"/>
              </a:spcAft>
            </a:pPr>
            <a:r>
              <a:rPr lang="lt-LT" sz="3200" b="1" kern="100" dirty="0">
                <a:solidFill>
                  <a:srgbClr val="002060"/>
                </a:solidFill>
                <a:latin typeface="+mj-lt"/>
                <a:cs typeface="Times New Roman" panose="02020603050405020304" pitchFamily="18" charset="0"/>
              </a:rPr>
              <a:t>Aptarimas:</a:t>
            </a:r>
            <a:endParaRPr lang="en-US" sz="3200" b="1" kern="100" dirty="0">
              <a:solidFill>
                <a:srgbClr val="002060"/>
              </a:solidFill>
              <a:latin typeface="+mj-lt"/>
              <a:cs typeface="Times New Roman" panose="02020603050405020304" pitchFamily="18" charset="0"/>
            </a:endParaRPr>
          </a:p>
          <a:p>
            <a:pPr marL="365751" indent="-365751" defTabSz="1219170">
              <a:lnSpc>
                <a:spcPct val="110000"/>
              </a:lnSpc>
              <a:spcBef>
                <a:spcPts val="1600"/>
              </a:spcBef>
              <a:spcAft>
                <a:spcPts val="400"/>
              </a:spcAft>
              <a:buClr>
                <a:schemeClr val="accent1"/>
              </a:buClr>
              <a:buSzPct val="80000"/>
              <a:buFont typeface="Wingdings" panose="05000000000000000000" pitchFamily="2" charset="2"/>
              <a:buChar char="q"/>
            </a:pPr>
            <a:r>
              <a:rPr lang="lt-LT" sz="2800" dirty="0">
                <a:solidFill>
                  <a:srgbClr val="002060"/>
                </a:solidFill>
                <a:latin typeface="+mj-lt"/>
              </a:rPr>
              <a:t>Kiekviena grupė perskaito atsiustas „iššifruotas paslaptis“ ir visi kartu su mokytoju aptaria, kokie yra atliktos veiklos ir asimetrinio šifravimo žingsnių atitikimai (pavyzdžiui, vienu – </a:t>
            </a:r>
            <a:r>
              <a:rPr lang="lt-LT" sz="2800" i="1" dirty="0">
                <a:solidFill>
                  <a:srgbClr val="002060"/>
                </a:solidFill>
                <a:latin typeface="+mj-lt"/>
              </a:rPr>
              <a:t>viešuoju</a:t>
            </a:r>
            <a:r>
              <a:rPr lang="lt-LT" sz="2800" dirty="0">
                <a:solidFill>
                  <a:srgbClr val="002060"/>
                </a:solidFill>
                <a:latin typeface="+mj-lt"/>
              </a:rPr>
              <a:t> – raktu užrakiname (</a:t>
            </a:r>
            <a:r>
              <a:rPr lang="lt-LT" sz="2800" i="1" dirty="0">
                <a:solidFill>
                  <a:srgbClr val="002060"/>
                </a:solidFill>
                <a:latin typeface="+mj-lt"/>
              </a:rPr>
              <a:t>užšifruojame</a:t>
            </a:r>
            <a:r>
              <a:rPr lang="lt-LT" sz="2800" dirty="0">
                <a:solidFill>
                  <a:srgbClr val="002060"/>
                </a:solidFill>
                <a:latin typeface="+mj-lt"/>
              </a:rPr>
              <a:t>), kitu – </a:t>
            </a:r>
            <a:r>
              <a:rPr lang="lt-LT" sz="2800" i="1" dirty="0">
                <a:solidFill>
                  <a:srgbClr val="002060"/>
                </a:solidFill>
                <a:latin typeface="+mj-lt"/>
              </a:rPr>
              <a:t>privačiu</a:t>
            </a:r>
            <a:r>
              <a:rPr lang="lt-LT" sz="2800" dirty="0">
                <a:solidFill>
                  <a:srgbClr val="002060"/>
                </a:solidFill>
                <a:latin typeface="+mj-lt"/>
              </a:rPr>
              <a:t> – raktu atrakiname (</a:t>
            </a:r>
            <a:r>
              <a:rPr lang="lt-LT" sz="2800" i="1" dirty="0">
                <a:solidFill>
                  <a:srgbClr val="002060"/>
                </a:solidFill>
                <a:latin typeface="+mj-lt"/>
              </a:rPr>
              <a:t>iššifruojame</a:t>
            </a:r>
            <a:r>
              <a:rPr lang="lt-LT" sz="2800" dirty="0">
                <a:solidFill>
                  <a:srgbClr val="002060"/>
                </a:solidFill>
                <a:latin typeface="+mj-lt"/>
              </a:rPr>
              <a:t>)).</a:t>
            </a:r>
          </a:p>
        </p:txBody>
      </p:sp>
      <p:pic>
        <p:nvPicPr>
          <p:cNvPr id="9" name="Paveikslėlis 8">
            <a:extLst>
              <a:ext uri="{FF2B5EF4-FFF2-40B4-BE49-F238E27FC236}">
                <a16:creationId xmlns:a16="http://schemas.microsoft.com/office/drawing/2014/main" id="{CBA60DD2-4268-5BA7-A2C8-B347FB28AA71}"/>
              </a:ext>
            </a:extLst>
          </p:cNvPr>
          <p:cNvPicPr>
            <a:picLocks noChangeAspect="1"/>
          </p:cNvPicPr>
          <p:nvPr/>
        </p:nvPicPr>
        <p:blipFill>
          <a:blip r:embed="rId2"/>
          <a:stretch>
            <a:fillRect/>
          </a:stretch>
        </p:blipFill>
        <p:spPr>
          <a:xfrm>
            <a:off x="2231132" y="4349271"/>
            <a:ext cx="7379400" cy="2293077"/>
          </a:xfrm>
          <a:prstGeom prst="rect">
            <a:avLst/>
          </a:prstGeom>
        </p:spPr>
      </p:pic>
    </p:spTree>
    <p:extLst>
      <p:ext uri="{BB962C8B-B14F-4D97-AF65-F5344CB8AC3E}">
        <p14:creationId xmlns:p14="http://schemas.microsoft.com/office/powerpoint/2010/main" val="828377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ačiakampis 4"/>
          <p:cNvSpPr/>
          <p:nvPr/>
        </p:nvSpPr>
        <p:spPr>
          <a:xfrm>
            <a:off x="49896" y="82335"/>
            <a:ext cx="12001333" cy="584775"/>
          </a:xfrm>
          <a:prstGeom prst="rect">
            <a:avLst/>
          </a:prstGeom>
        </p:spPr>
        <p:txBody>
          <a:bodyPr wrap="square">
            <a:spAutoFit/>
          </a:bodyPr>
          <a:lstStyle/>
          <a:p>
            <a:pPr defTabSz="1219170"/>
            <a:endParaRPr lang="lt-LT" sz="1600">
              <a:solidFill>
                <a:prstClr val="black"/>
              </a:solidFill>
              <a:latin typeface="Candara"/>
            </a:endParaRPr>
          </a:p>
          <a:p>
            <a:pPr defTabSz="1219170"/>
            <a:endParaRPr lang="lt-LT" sz="1600">
              <a:solidFill>
                <a:prstClr val="black"/>
              </a:solidFill>
              <a:latin typeface="Candara"/>
            </a:endParaRPr>
          </a:p>
        </p:txBody>
      </p:sp>
      <p:sp>
        <p:nvSpPr>
          <p:cNvPr id="4" name="Stačiakampis 3"/>
          <p:cNvSpPr/>
          <p:nvPr/>
        </p:nvSpPr>
        <p:spPr>
          <a:xfrm>
            <a:off x="629880" y="3594076"/>
            <a:ext cx="11240991" cy="3139321"/>
          </a:xfrm>
          <a:prstGeom prst="rect">
            <a:avLst/>
          </a:prstGeom>
        </p:spPr>
        <p:txBody>
          <a:bodyPr wrap="square">
            <a:spAutoFit/>
          </a:bodyPr>
          <a:lstStyle/>
          <a:p>
            <a:pPr indent="358775" algn="just" defTabSz="1219170"/>
            <a:r>
              <a:rPr lang="lt-LT" sz="2200" dirty="0">
                <a:solidFill>
                  <a:srgbClr val="002060"/>
                </a:solidFill>
                <a:latin typeface="+mj-lt"/>
                <a:cs typeface="Calibri" panose="020F0502020204030204" pitchFamily="34" charset="0"/>
              </a:rPr>
              <a:t>Klasikinis pavyzdys apie šifruoto teksto svarbą yra 16 amžiuje Škotijos karalienės Marijos </a:t>
            </a:r>
            <a:r>
              <a:rPr lang="lt-LT" sz="2200" dirty="0" err="1">
                <a:solidFill>
                  <a:srgbClr val="002060"/>
                </a:solidFill>
                <a:latin typeface="+mj-lt"/>
                <a:cs typeface="Calibri" panose="020F0502020204030204" pitchFamily="34" charset="0"/>
              </a:rPr>
              <a:t>Stiuart</a:t>
            </a:r>
            <a:r>
              <a:rPr lang="lt-LT" sz="2200" dirty="0">
                <a:solidFill>
                  <a:srgbClr val="002060"/>
                </a:solidFill>
                <a:latin typeface="+mj-lt"/>
                <a:cs typeface="Calibri" panose="020F0502020204030204" pitchFamily="34" charset="0"/>
              </a:rPr>
              <a:t>, rengusios sąmokslą prieš Anglijos karalienę Elžbietą</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2200" dirty="0">
                <a:solidFill>
                  <a:srgbClr val="002060"/>
                </a:solidFill>
                <a:latin typeface="+mj-lt"/>
                <a:cs typeface="Calibri" panose="020F0502020204030204" pitchFamily="34" charset="0"/>
              </a:rPr>
              <a:t>I ir siekusios užimti Anglijos karalienės sostą, istorija. Ji buvo įkalinta, bet ilgą laiką trūko įrodymų dėl jos kaltės. Viena iš pagrindinių ilgo įkalinimo priežasčių buvo sunkumai iššifruoti sąmokslo dalyvių užšifruotus laiškus. Tie šifruoti laiškai vėliau buvo pavadinti </a:t>
            </a:r>
            <a:r>
              <a:rPr lang="lt-LT" sz="2200" i="1" dirty="0">
                <a:solidFill>
                  <a:srgbClr val="002060"/>
                </a:solidFill>
                <a:latin typeface="+mj-lt"/>
                <a:cs typeface="Calibri" panose="020F0502020204030204" pitchFamily="34" charset="0"/>
              </a:rPr>
              <a:t>„</a:t>
            </a:r>
            <a:r>
              <a:rPr lang="lt-LT" sz="2200" i="1" dirty="0" err="1">
                <a:solidFill>
                  <a:srgbClr val="002060"/>
                </a:solidFill>
                <a:latin typeface="+mj-lt"/>
                <a:cs typeface="Calibri" panose="020F0502020204030204" pitchFamily="34" charset="0"/>
              </a:rPr>
              <a:t>Babingtono</a:t>
            </a:r>
            <a:r>
              <a:rPr lang="lt-LT" sz="2200" i="1" dirty="0">
                <a:solidFill>
                  <a:srgbClr val="002060"/>
                </a:solidFill>
                <a:latin typeface="+mj-lt"/>
                <a:cs typeface="Calibri" panose="020F0502020204030204" pitchFamily="34" charset="0"/>
              </a:rPr>
              <a:t> laiškais“ </a:t>
            </a:r>
            <a:r>
              <a:rPr lang="lt-LT" sz="2200" dirty="0">
                <a:solidFill>
                  <a:srgbClr val="002060"/>
                </a:solidFill>
                <a:latin typeface="+mj-lt"/>
                <a:cs typeface="Calibri" panose="020F0502020204030204" pitchFamily="34" charset="0"/>
              </a:rPr>
              <a:t>(</a:t>
            </a:r>
            <a:r>
              <a:rPr lang="lt-LT" sz="2200" i="1" dirty="0" err="1">
                <a:solidFill>
                  <a:srgbClr val="002060"/>
                </a:solidFill>
                <a:latin typeface="+mj-lt"/>
                <a:cs typeface="Calibri" panose="020F0502020204030204" pitchFamily="34" charset="0"/>
              </a:rPr>
              <a:t>Babingtonas</a:t>
            </a:r>
            <a:r>
              <a:rPr lang="lt-LT" sz="2200" dirty="0">
                <a:solidFill>
                  <a:srgbClr val="002060"/>
                </a:solidFill>
                <a:latin typeface="+mj-lt"/>
                <a:cs typeface="Calibri" panose="020F0502020204030204" pitchFamily="34" charset="0"/>
              </a:rPr>
              <a:t> – vienas iš sąmokslo dalyvių). Pagaliau Elžbietos I slaptojoje tarnyboje laiškai buvo iššifruoti. Jų turinys lėmė, kad Marija </a:t>
            </a:r>
            <a:r>
              <a:rPr lang="lt-LT" sz="2200" dirty="0" err="1">
                <a:solidFill>
                  <a:srgbClr val="002060"/>
                </a:solidFill>
                <a:latin typeface="+mj-lt"/>
                <a:cs typeface="Calibri" panose="020F0502020204030204" pitchFamily="34" charset="0"/>
              </a:rPr>
              <a:t>Stiuart</a:t>
            </a:r>
            <a:r>
              <a:rPr lang="lt-LT" sz="2200" dirty="0">
                <a:solidFill>
                  <a:srgbClr val="002060"/>
                </a:solidFill>
                <a:latin typeface="+mj-lt"/>
                <a:cs typeface="Calibri" panose="020F0502020204030204" pitchFamily="34" charset="0"/>
              </a:rPr>
              <a:t> buvo teisiama dėl sąmokslo ir vėliau jai buvo įvykdyta mirties bausmė. Tai buvo ne pirmas kartas istorijoje, kai žmogaus gyvenimas ar visos valstybės likimas priklausė nuo šifro jėgos.</a:t>
            </a:r>
          </a:p>
        </p:txBody>
      </p:sp>
      <p:pic>
        <p:nvPicPr>
          <p:cNvPr id="2050" name="Picture 2" descr="Prie Marijos Stiuart laiško pridėtas Tomo Filipso suklastotas prierašas.&lt;br&gt; Leidėjų nuot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880" y="454838"/>
            <a:ext cx="4693517" cy="31290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99956" y="2660520"/>
            <a:ext cx="5321527" cy="861774"/>
          </a:xfrm>
          <a:prstGeom prst="rect">
            <a:avLst/>
          </a:prstGeom>
          <a:noFill/>
        </p:spPr>
        <p:txBody>
          <a:bodyPr wrap="square" rtlCol="0">
            <a:spAutoFit/>
          </a:bodyPr>
          <a:lstStyle/>
          <a:p>
            <a:pPr defTabSz="1219170"/>
            <a:r>
              <a:rPr lang="lt-LT" i="1" dirty="0">
                <a:solidFill>
                  <a:srgbClr val="002060"/>
                </a:solidFill>
                <a:latin typeface="+mj-lt"/>
                <a:cs typeface="Calibri" panose="020F0502020204030204" pitchFamily="34" charset="0"/>
              </a:rPr>
              <a:t>Užšifruoto laiško, susijusių su M. </a:t>
            </a:r>
            <a:r>
              <a:rPr lang="lt-LT" i="1" dirty="0" err="1">
                <a:solidFill>
                  <a:srgbClr val="002060"/>
                </a:solidFill>
                <a:latin typeface="+mj-lt"/>
                <a:cs typeface="Calibri" panose="020F0502020204030204" pitchFamily="34" charset="0"/>
              </a:rPr>
              <a:t>Stiuart</a:t>
            </a:r>
            <a:r>
              <a:rPr lang="lt-LT" i="1" dirty="0">
                <a:solidFill>
                  <a:srgbClr val="002060"/>
                </a:solidFill>
                <a:latin typeface="+mj-lt"/>
                <a:cs typeface="Calibri" panose="020F0502020204030204" pitchFamily="34" charset="0"/>
              </a:rPr>
              <a:t> istorija, fragmentas </a:t>
            </a:r>
            <a:r>
              <a:rPr lang="lt-LT" sz="1400" i="1" dirty="0">
                <a:solidFill>
                  <a:srgbClr val="002060"/>
                </a:solidFill>
                <a:latin typeface="+mj-lt"/>
                <a:cs typeface="Calibri" panose="020F0502020204030204" pitchFamily="34" charset="0"/>
              </a:rPr>
              <a:t>(</a:t>
            </a:r>
            <a:r>
              <a:rPr lang="lt-LT"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Kodų kūrėjų ir jų laužytojų kova susijusi ir su garsiausių karališkųjų šeimų intrigomis (</a:t>
            </a:r>
            <a:r>
              <a:rPr lang="lt-LT" sz="14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lrytas.lt</a:t>
            </a:r>
            <a:r>
              <a:rPr lang="lt-LT"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a:t>
            </a:r>
            <a:r>
              <a:rPr lang="lt-LT" sz="1400" i="1" dirty="0">
                <a:solidFill>
                  <a:srgbClr val="002060"/>
                </a:solidFill>
                <a:latin typeface="+mj-lt"/>
                <a:cs typeface="Calibri" panose="020F0502020204030204" pitchFamily="34" charset="0"/>
              </a:rPr>
              <a:t>)</a:t>
            </a:r>
          </a:p>
        </p:txBody>
      </p:sp>
    </p:spTree>
    <p:extLst>
      <p:ext uri="{BB962C8B-B14F-4D97-AF65-F5344CB8AC3E}">
        <p14:creationId xmlns:p14="http://schemas.microsoft.com/office/powerpoint/2010/main" val="3312084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tačiakampis 2"/>
          <p:cNvSpPr/>
          <p:nvPr/>
        </p:nvSpPr>
        <p:spPr>
          <a:xfrm>
            <a:off x="352654" y="1482655"/>
            <a:ext cx="11617012" cy="4685578"/>
          </a:xfrm>
          <a:prstGeom prst="rect">
            <a:avLst/>
          </a:prstGeom>
        </p:spPr>
        <p:txBody>
          <a:bodyPr wrap="square">
            <a:spAutoFit/>
          </a:bodyPr>
          <a:lstStyle/>
          <a:p>
            <a:pPr defTabSz="1219170">
              <a:lnSpc>
                <a:spcPct val="110000"/>
              </a:lnSpc>
              <a:spcAft>
                <a:spcPts val="600"/>
              </a:spcAft>
            </a:pPr>
            <a:endParaRPr lang="lt-LT" sz="2800" b="1" dirty="0">
              <a:solidFill>
                <a:srgbClr val="7030A0"/>
              </a:solidFill>
              <a:latin typeface="Candara"/>
            </a:endParaRPr>
          </a:p>
          <a:p>
            <a:pPr defTabSz="1219170">
              <a:lnSpc>
                <a:spcPct val="110000"/>
              </a:lnSpc>
            </a:pPr>
            <a:r>
              <a:rPr lang="lt-LT" sz="2400" i="1" dirty="0">
                <a:solidFill>
                  <a:srgbClr val="7030A0"/>
                </a:solidFill>
              </a:rPr>
              <a:t>Škotijos karalienės Marijos </a:t>
            </a:r>
            <a:r>
              <a:rPr lang="lt-LT" sz="2400" i="1" dirty="0" err="1">
                <a:solidFill>
                  <a:srgbClr val="7030A0"/>
                </a:solidFill>
                <a:latin typeface="Candara"/>
              </a:rPr>
              <a:t>Stiuart</a:t>
            </a:r>
            <a:r>
              <a:rPr lang="lt-LT" sz="2400" i="1" dirty="0">
                <a:solidFill>
                  <a:srgbClr val="7030A0"/>
                </a:solidFill>
                <a:latin typeface="Candara"/>
              </a:rPr>
              <a:t> likimas buvo ne pirmas kartas istorijoje, kai žmogaus gyvenimas ar visos valstybės likimas priklausė nuo susirašinėjimo ar informacijos šifro jėgos.</a:t>
            </a:r>
          </a:p>
          <a:p>
            <a:pPr defTabSz="1219170">
              <a:lnSpc>
                <a:spcPct val="110000"/>
              </a:lnSpc>
            </a:pPr>
            <a:endParaRPr lang="lt-LT" sz="2400" b="1" dirty="0">
              <a:solidFill>
                <a:srgbClr val="7030A0"/>
              </a:solidFill>
              <a:latin typeface="Candara"/>
            </a:endParaRPr>
          </a:p>
          <a:p>
            <a:pPr defTabSz="1219170">
              <a:lnSpc>
                <a:spcPct val="110000"/>
              </a:lnSpc>
            </a:pPr>
            <a:r>
              <a:rPr lang="lt-LT" sz="2400" dirty="0">
                <a:solidFill>
                  <a:srgbClr val="7030A0"/>
                </a:solidFill>
                <a:latin typeface="Candara"/>
              </a:rPr>
              <a:t>Pateikite savo sugalvotų ar jums žinomų pavyzdžių (situacijų) iš skaitytų knygų, straipsnių, pasakojimų, kai šifro rakto atskleidimas (neatskleidimas) galėtų turėti ar turėjo lemiamas pasekmes žmonių, šalies, Lietuvos kariuomenės, Lietuvos partizanų, ar rezistencinės (pasipriešinimo) kovos prieš okupaciją dalyvių likimams. Diskusijose su klasės draugais aptarkite, kaip buvo (būtų) galima išvengti šifro rakto atskleidimo ir jo pasekmių. Nepamirškite ir apie galimybę priešui pateikti silpnu raktu šifruotą klaidinantį pranešimą.</a:t>
            </a:r>
          </a:p>
        </p:txBody>
      </p:sp>
      <p:sp>
        <p:nvSpPr>
          <p:cNvPr id="5" name="Pavadinimas 4">
            <a:extLst>
              <a:ext uri="{FF2B5EF4-FFF2-40B4-BE49-F238E27FC236}">
                <a16:creationId xmlns:a16="http://schemas.microsoft.com/office/drawing/2014/main" id="{8A972D23-6F37-E459-D0C5-B6EE013AE716}"/>
              </a:ext>
            </a:extLst>
          </p:cNvPr>
          <p:cNvSpPr>
            <a:spLocks noGrp="1"/>
          </p:cNvSpPr>
          <p:nvPr>
            <p:ph type="title"/>
          </p:nvPr>
        </p:nvSpPr>
        <p:spPr/>
        <p:txBody>
          <a:bodyPr/>
          <a:lstStyle/>
          <a:p>
            <a:r>
              <a:rPr lang="lt-LT" b="1" dirty="0"/>
              <a:t>Užduotis</a:t>
            </a:r>
            <a:endParaRPr lang="en-US" b="1" dirty="0"/>
          </a:p>
        </p:txBody>
      </p:sp>
    </p:spTree>
    <p:extLst>
      <p:ext uri="{BB962C8B-B14F-4D97-AF65-F5344CB8AC3E}">
        <p14:creationId xmlns:p14="http://schemas.microsoft.com/office/powerpoint/2010/main" val="3830169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ačiakampis 4"/>
          <p:cNvSpPr/>
          <p:nvPr/>
        </p:nvSpPr>
        <p:spPr>
          <a:xfrm>
            <a:off x="712826" y="1708027"/>
            <a:ext cx="11136274" cy="4893647"/>
          </a:xfrm>
          <a:prstGeom prst="rect">
            <a:avLst/>
          </a:prstGeom>
        </p:spPr>
        <p:txBody>
          <a:bodyPr wrap="square">
            <a:spAutoFit/>
          </a:bodyPr>
          <a:lstStyle/>
          <a:p>
            <a:pPr marL="365751" indent="-365751" defTabSz="1219170">
              <a:spcBef>
                <a:spcPts val="2400"/>
              </a:spcBef>
              <a:buClr>
                <a:schemeClr val="accent1"/>
              </a:buClr>
              <a:buSzPct val="80000"/>
              <a:buFont typeface="Wingdings" panose="05000000000000000000" pitchFamily="2" charset="2"/>
              <a:buChar char="q"/>
            </a:pPr>
            <a:r>
              <a:rPr lang="lt-LT" sz="2800" b="1" dirty="0">
                <a:solidFill>
                  <a:srgbClr val="002060"/>
                </a:solidFill>
                <a:latin typeface="Candara"/>
              </a:rPr>
              <a:t>Kriptografija</a:t>
            </a:r>
            <a:r>
              <a:rPr lang="lt-LT" sz="2800" dirty="0">
                <a:solidFill>
                  <a:srgbClr val="002060"/>
                </a:solidFill>
                <a:latin typeface="Candara"/>
              </a:rPr>
              <a:t> – iš graikų kalbos </a:t>
            </a:r>
            <a:r>
              <a:rPr lang="lt-LT" sz="2800" b="1" i="1" dirty="0" err="1">
                <a:solidFill>
                  <a:srgbClr val="002060"/>
                </a:solidFill>
                <a:latin typeface="Candara"/>
              </a:rPr>
              <a:t>kripto</a:t>
            </a:r>
            <a:r>
              <a:rPr lang="lt-LT" sz="2800" i="1" dirty="0">
                <a:solidFill>
                  <a:srgbClr val="002060"/>
                </a:solidFill>
                <a:latin typeface="Candara"/>
              </a:rPr>
              <a:t> (paslėptas) </a:t>
            </a:r>
            <a:r>
              <a:rPr lang="lt-LT" sz="2800" dirty="0">
                <a:solidFill>
                  <a:srgbClr val="002060"/>
                </a:solidFill>
                <a:latin typeface="Candara"/>
              </a:rPr>
              <a:t>ir </a:t>
            </a:r>
            <a:r>
              <a:rPr lang="lt-LT" sz="2800" b="1" i="1" dirty="0">
                <a:solidFill>
                  <a:srgbClr val="002060"/>
                </a:solidFill>
                <a:latin typeface="Candara"/>
              </a:rPr>
              <a:t>grafos</a:t>
            </a:r>
            <a:r>
              <a:rPr lang="lt-LT" sz="2800" i="1" dirty="0">
                <a:solidFill>
                  <a:srgbClr val="002060"/>
                </a:solidFill>
                <a:latin typeface="Candara"/>
              </a:rPr>
              <a:t> (rašymas)</a:t>
            </a:r>
            <a:r>
              <a:rPr lang="lt-LT" sz="2800" dirty="0">
                <a:solidFill>
                  <a:srgbClr val="002060"/>
                </a:solidFill>
                <a:latin typeface="Candara"/>
              </a:rPr>
              <a:t>.</a:t>
            </a:r>
          </a:p>
          <a:p>
            <a:pPr marL="365751" indent="-365751" defTabSz="1219170">
              <a:spcBef>
                <a:spcPts val="2400"/>
              </a:spcBef>
              <a:buClr>
                <a:schemeClr val="accent1"/>
              </a:buClr>
              <a:buSzPct val="80000"/>
              <a:buFont typeface="Wingdings" panose="05000000000000000000" pitchFamily="2" charset="2"/>
              <a:buChar char="q"/>
            </a:pPr>
            <a:r>
              <a:rPr lang="lt-LT" sz="2800" dirty="0">
                <a:solidFill>
                  <a:srgbClr val="002060"/>
                </a:solidFill>
                <a:latin typeface="Candara"/>
              </a:rPr>
              <a:t>Kriptografija reiškia paslėptą rašymą, kurio </a:t>
            </a:r>
            <a:r>
              <a:rPr lang="lt-LT" sz="2800" b="1" dirty="0">
                <a:solidFill>
                  <a:srgbClr val="002060"/>
                </a:solidFill>
                <a:latin typeface="Candara"/>
              </a:rPr>
              <a:t>tikslas</a:t>
            </a:r>
            <a:r>
              <a:rPr lang="lt-LT" sz="2800" dirty="0">
                <a:solidFill>
                  <a:srgbClr val="002060"/>
                </a:solidFill>
                <a:latin typeface="Candara"/>
              </a:rPr>
              <a:t> aiškus –  taip norima </a:t>
            </a:r>
            <a:r>
              <a:rPr lang="lt-LT" sz="2800" b="1" dirty="0">
                <a:solidFill>
                  <a:srgbClr val="002060"/>
                </a:solidFill>
                <a:latin typeface="Candara"/>
              </a:rPr>
              <a:t>apsaugoti informaciją </a:t>
            </a:r>
            <a:r>
              <a:rPr lang="lt-LT" sz="2800" dirty="0">
                <a:solidFill>
                  <a:srgbClr val="002060"/>
                </a:solidFill>
                <a:latin typeface="Candara"/>
              </a:rPr>
              <a:t>ir neleisti trečiosioms šalims prie </a:t>
            </a:r>
            <a:r>
              <a:rPr lang="lt-LT" sz="2800" dirty="0">
                <a:solidFill>
                  <a:srgbClr val="002060"/>
                </a:solidFill>
              </a:rPr>
              <a:t>jos prieiti.</a:t>
            </a:r>
            <a:endParaRPr lang="lt-LT" sz="2800" dirty="0">
              <a:solidFill>
                <a:srgbClr val="002060"/>
              </a:solidFill>
              <a:latin typeface="Candara"/>
            </a:endParaRPr>
          </a:p>
          <a:p>
            <a:pPr marL="365751" indent="-365751" defTabSz="1219170">
              <a:spcBef>
                <a:spcPts val="2400"/>
              </a:spcBef>
              <a:buClr>
                <a:schemeClr val="accent1"/>
              </a:buClr>
              <a:buSzPct val="80000"/>
              <a:buFont typeface="Wingdings" panose="05000000000000000000" pitchFamily="2" charset="2"/>
              <a:buChar char="q"/>
            </a:pPr>
            <a:r>
              <a:rPr lang="lt-LT" sz="2800" b="1" dirty="0">
                <a:solidFill>
                  <a:srgbClr val="002060"/>
                </a:solidFill>
                <a:latin typeface="Candara"/>
              </a:rPr>
              <a:t>Kriptografinės sistemos </a:t>
            </a:r>
            <a:r>
              <a:rPr lang="lt-LT" sz="2800" dirty="0">
                <a:solidFill>
                  <a:srgbClr val="002060"/>
                </a:solidFill>
                <a:latin typeface="Candara"/>
              </a:rPr>
              <a:t>– tai matematikos ir informatikos disciplinos, kurioje nagrinėjami duomenų užšifravimo ir šifro atkūrimo (iššifravimo) metodai.</a:t>
            </a:r>
          </a:p>
          <a:p>
            <a:pPr marL="365751" indent="-365751" defTabSz="1219170">
              <a:spcBef>
                <a:spcPts val="2400"/>
              </a:spcBef>
              <a:buClr>
                <a:schemeClr val="accent1"/>
              </a:buClr>
              <a:buSzPct val="80000"/>
              <a:buFont typeface="Wingdings" panose="05000000000000000000" pitchFamily="2" charset="2"/>
              <a:buChar char="q"/>
              <a:tabLst>
                <a:tab pos="5467350" algn="l"/>
              </a:tabLst>
            </a:pPr>
            <a:r>
              <a:rPr lang="lt-LT" sz="2800" b="1" dirty="0">
                <a:solidFill>
                  <a:srgbClr val="002060"/>
                </a:solidFill>
                <a:latin typeface="Candara"/>
              </a:rPr>
              <a:t>Jų tikslas – užtikrinti informacijos saugumą nuo nepageidaujamų asmenų </a:t>
            </a:r>
            <a:r>
              <a:rPr lang="lt-LT" sz="2800" dirty="0">
                <a:solidFill>
                  <a:srgbClr val="002060"/>
                </a:solidFill>
                <a:latin typeface="Candara"/>
              </a:rPr>
              <a:t>(nuo asmenų, kurie neturi teisės matyti ar modifikuoti šiuos duomenis).</a:t>
            </a:r>
          </a:p>
        </p:txBody>
      </p:sp>
      <p:sp>
        <p:nvSpPr>
          <p:cNvPr id="7" name="Pavadinimas 5">
            <a:extLst>
              <a:ext uri="{FF2B5EF4-FFF2-40B4-BE49-F238E27FC236}">
                <a16:creationId xmlns:a16="http://schemas.microsoft.com/office/drawing/2014/main" id="{8D2094BC-9B1D-6E74-17E3-E5D256CA9736}"/>
              </a:ext>
            </a:extLst>
          </p:cNvPr>
          <p:cNvSpPr>
            <a:spLocks noGrp="1"/>
          </p:cNvSpPr>
          <p:nvPr>
            <p:ph type="title"/>
          </p:nvPr>
        </p:nvSpPr>
        <p:spPr/>
        <p:txBody>
          <a:bodyPr>
            <a:normAutofit/>
          </a:bodyPr>
          <a:lstStyle/>
          <a:p>
            <a:r>
              <a:rPr lang="lt-LT" sz="4800" b="1" dirty="0">
                <a:solidFill>
                  <a:schemeClr val="bg1"/>
                </a:solidFill>
              </a:rPr>
              <a:t>Kriptografinių</a:t>
            </a:r>
            <a:r>
              <a:rPr lang="lt-LT" sz="4400" b="1" dirty="0">
                <a:solidFill>
                  <a:schemeClr val="bg1"/>
                </a:solidFill>
                <a:latin typeface="Candara"/>
              </a:rPr>
              <a:t> sistemų apibūdinimas (1)</a:t>
            </a:r>
            <a:endParaRPr lang="en-US" sz="4400" b="1" dirty="0">
              <a:solidFill>
                <a:schemeClr val="bg1"/>
              </a:solidFill>
            </a:endParaRPr>
          </a:p>
        </p:txBody>
      </p:sp>
    </p:spTree>
    <p:extLst>
      <p:ext uri="{BB962C8B-B14F-4D97-AF65-F5344CB8AC3E}">
        <p14:creationId xmlns:p14="http://schemas.microsoft.com/office/powerpoint/2010/main" val="3248644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ačiakampis 4"/>
          <p:cNvSpPr/>
          <p:nvPr/>
        </p:nvSpPr>
        <p:spPr>
          <a:xfrm>
            <a:off x="857250" y="1930723"/>
            <a:ext cx="10861178" cy="4588949"/>
          </a:xfrm>
          <a:prstGeom prst="rect">
            <a:avLst/>
          </a:prstGeom>
        </p:spPr>
        <p:txBody>
          <a:bodyPr wrap="square">
            <a:spAutoFit/>
          </a:bodyPr>
          <a:lstStyle/>
          <a:p>
            <a:pPr marL="365751" indent="-365751" defTabSz="1219170">
              <a:spcBef>
                <a:spcPts val="2400"/>
              </a:spcBef>
              <a:buClr>
                <a:schemeClr val="accent1"/>
              </a:buClr>
              <a:buSzPct val="80000"/>
              <a:buFont typeface="Wingdings" panose="05000000000000000000" pitchFamily="2" charset="2"/>
              <a:buChar char="q"/>
            </a:pPr>
            <a:r>
              <a:rPr lang="lt-LT" sz="2800" b="1" dirty="0">
                <a:solidFill>
                  <a:srgbClr val="002060"/>
                </a:solidFill>
                <a:latin typeface="Candara"/>
              </a:rPr>
              <a:t>Kriptografijos istorija </a:t>
            </a:r>
            <a:r>
              <a:rPr lang="lt-LT" sz="2800" dirty="0">
                <a:solidFill>
                  <a:srgbClr val="002060"/>
                </a:solidFill>
                <a:latin typeface="Candara"/>
              </a:rPr>
              <a:t>apima daugiau nei </a:t>
            </a:r>
            <a:r>
              <a:rPr lang="lt-LT" sz="2800" b="1" dirty="0">
                <a:solidFill>
                  <a:srgbClr val="002060"/>
                </a:solidFill>
                <a:latin typeface="Candara"/>
              </a:rPr>
              <a:t>4000 metų</a:t>
            </a:r>
            <a:r>
              <a:rPr lang="lt-LT" sz="2800" dirty="0">
                <a:solidFill>
                  <a:srgbClr val="002060"/>
                </a:solidFill>
                <a:latin typeface="Candara"/>
              </a:rPr>
              <a:t>. Istorinės kriptografinės sistemos yra labai svarbios metodologine pažintine prasme (keletą aptarsime).</a:t>
            </a:r>
          </a:p>
          <a:p>
            <a:pPr defTabSz="1219170"/>
            <a:endParaRPr lang="lt-LT" sz="2400" b="1" dirty="0">
              <a:solidFill>
                <a:srgbClr val="FF0000"/>
              </a:solidFill>
              <a:latin typeface="Calibri"/>
            </a:endParaRPr>
          </a:p>
          <a:p>
            <a:pPr defTabSz="1219170"/>
            <a:endParaRPr lang="lt-LT" sz="2400" b="1" dirty="0">
              <a:solidFill>
                <a:srgbClr val="FF0000"/>
              </a:solidFill>
              <a:latin typeface="Calibri"/>
            </a:endParaRPr>
          </a:p>
          <a:p>
            <a:pPr defTabSz="1219170"/>
            <a:endParaRPr lang="lt-LT" sz="2400" b="1" dirty="0">
              <a:solidFill>
                <a:srgbClr val="FF0000"/>
              </a:solidFill>
              <a:latin typeface="Calibri"/>
            </a:endParaRPr>
          </a:p>
          <a:p>
            <a:pPr defTabSz="1219170"/>
            <a:r>
              <a:rPr lang="lt-LT" sz="2800" b="1" dirty="0">
                <a:solidFill>
                  <a:srgbClr val="7030A0"/>
                </a:solidFill>
                <a:latin typeface="Candara"/>
              </a:rPr>
              <a:t>Užduotis pamąstymui ir diskusijai</a:t>
            </a:r>
          </a:p>
          <a:p>
            <a:pPr marL="538163" defTabSz="1219170">
              <a:lnSpc>
                <a:spcPct val="110000"/>
              </a:lnSpc>
              <a:spcBef>
                <a:spcPts val="600"/>
              </a:spcBef>
            </a:pPr>
            <a:r>
              <a:rPr lang="lt-LT" sz="2400" dirty="0">
                <a:solidFill>
                  <a:srgbClr val="7030A0"/>
                </a:solidFill>
                <a:latin typeface="Candara"/>
              </a:rPr>
              <a:t>Brangius daiktus, svarbią informaciją įstaigos, žmonės dažnai laiko seifuose. Kodėl, jūsų manymu, informacijos apsaugai nepakanka seifų, kodėl reikia sudėtingų kriptografinių sistemų (šifravimo)?</a:t>
            </a:r>
          </a:p>
          <a:p>
            <a:pPr defTabSz="1219170"/>
            <a:endParaRPr lang="lt-LT" sz="2400" dirty="0">
              <a:solidFill>
                <a:prstClr val="black"/>
              </a:solidFill>
              <a:latin typeface="Calibri"/>
            </a:endParaRPr>
          </a:p>
        </p:txBody>
      </p:sp>
      <p:sp>
        <p:nvSpPr>
          <p:cNvPr id="6" name="Pavadinimas 5">
            <a:extLst>
              <a:ext uri="{FF2B5EF4-FFF2-40B4-BE49-F238E27FC236}">
                <a16:creationId xmlns:a16="http://schemas.microsoft.com/office/drawing/2014/main" id="{329816D8-98B8-E663-B708-FB0FB231EEA4}"/>
              </a:ext>
            </a:extLst>
          </p:cNvPr>
          <p:cNvSpPr>
            <a:spLocks noGrp="1"/>
          </p:cNvSpPr>
          <p:nvPr>
            <p:ph type="title"/>
          </p:nvPr>
        </p:nvSpPr>
        <p:spPr/>
        <p:txBody>
          <a:bodyPr>
            <a:normAutofit/>
          </a:bodyPr>
          <a:lstStyle/>
          <a:p>
            <a:r>
              <a:rPr lang="lt-LT" sz="4800" b="1" dirty="0">
                <a:solidFill>
                  <a:schemeClr val="bg1"/>
                </a:solidFill>
              </a:rPr>
              <a:t>Kriptografinių</a:t>
            </a:r>
            <a:r>
              <a:rPr lang="lt-LT" sz="4400" b="1" dirty="0">
                <a:solidFill>
                  <a:schemeClr val="bg1"/>
                </a:solidFill>
                <a:latin typeface="Candara"/>
              </a:rPr>
              <a:t> sistemų apibūdinimas (2)</a:t>
            </a:r>
            <a:endParaRPr lang="en-US" sz="4400" b="1" dirty="0">
              <a:solidFill>
                <a:schemeClr val="bg1"/>
              </a:solidFill>
            </a:endParaRPr>
          </a:p>
        </p:txBody>
      </p:sp>
    </p:spTree>
    <p:extLst>
      <p:ext uri="{BB962C8B-B14F-4D97-AF65-F5344CB8AC3E}">
        <p14:creationId xmlns:p14="http://schemas.microsoft.com/office/powerpoint/2010/main" val="1139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tačiakampis 6"/>
          <p:cNvSpPr/>
          <p:nvPr/>
        </p:nvSpPr>
        <p:spPr>
          <a:xfrm>
            <a:off x="479376" y="1596235"/>
            <a:ext cx="11233248" cy="3724096"/>
          </a:xfrm>
          <a:prstGeom prst="rect">
            <a:avLst/>
          </a:prstGeom>
        </p:spPr>
        <p:txBody>
          <a:bodyPr wrap="square">
            <a:spAutoFit/>
          </a:bodyPr>
          <a:lstStyle/>
          <a:p>
            <a:pPr marL="365751" indent="-365751" defTabSz="1219170">
              <a:spcBef>
                <a:spcPts val="2400"/>
              </a:spcBef>
              <a:buClr>
                <a:srgbClr val="31B6FD"/>
              </a:buClr>
              <a:buSzPct val="80000"/>
              <a:buFont typeface="Wingdings" panose="05000000000000000000" pitchFamily="2" charset="2"/>
              <a:buChar char="q"/>
            </a:pPr>
            <a:r>
              <a:rPr lang="lt-LT" sz="2800" b="1" dirty="0">
                <a:solidFill>
                  <a:srgbClr val="002060"/>
                </a:solidFill>
                <a:latin typeface="Candara"/>
              </a:rPr>
              <a:t>Šifravimo tikslai </a:t>
            </a:r>
            <a:r>
              <a:rPr lang="lt-LT" sz="2800" dirty="0">
                <a:solidFill>
                  <a:srgbClr val="002060"/>
                </a:solidFill>
                <a:latin typeface="Candara"/>
              </a:rPr>
              <a:t>– tai ilgalaikės kryptys arba bendrosios vizijos, kurias norima pasiekti per informacijos šifravimą.</a:t>
            </a:r>
          </a:p>
          <a:p>
            <a:pPr marL="365751" indent="-365751" defTabSz="1219170">
              <a:spcBef>
                <a:spcPts val="2400"/>
              </a:spcBef>
              <a:buClr>
                <a:schemeClr val="accent1"/>
              </a:buClr>
              <a:buSzPct val="80000"/>
              <a:buFont typeface="Wingdings" panose="05000000000000000000" pitchFamily="2" charset="2"/>
              <a:buChar char="q"/>
            </a:pPr>
            <a:r>
              <a:rPr lang="lt-LT" sz="2800" dirty="0">
                <a:solidFill>
                  <a:srgbClr val="002060"/>
                </a:solidFill>
                <a:latin typeface="Candara"/>
              </a:rPr>
              <a:t>Vienas pagrindinių šifravimo tikslų – </a:t>
            </a:r>
            <a:r>
              <a:rPr lang="lt-LT" sz="2800" b="1" dirty="0">
                <a:solidFill>
                  <a:srgbClr val="002060"/>
                </a:solidFill>
                <a:latin typeface="Candara"/>
              </a:rPr>
              <a:t>užtikrinti duomenų konfidencialumą (saugumą)</a:t>
            </a:r>
            <a:r>
              <a:rPr lang="lt-LT" sz="2800" dirty="0">
                <a:solidFill>
                  <a:srgbClr val="002060"/>
                </a:solidFill>
                <a:latin typeface="Candara"/>
              </a:rPr>
              <a:t>.</a:t>
            </a:r>
            <a:r>
              <a:rPr lang="lt-LT" sz="2800" b="1" dirty="0">
                <a:solidFill>
                  <a:srgbClr val="002060"/>
                </a:solidFill>
                <a:latin typeface="Candara"/>
              </a:rPr>
              <a:t> </a:t>
            </a:r>
            <a:r>
              <a:rPr lang="lt-LT" sz="2800" dirty="0">
                <a:solidFill>
                  <a:srgbClr val="002060"/>
                </a:solidFill>
                <a:latin typeface="Candara"/>
              </a:rPr>
              <a:t>Tai siekis sutrukdyti pašaliniams asmenims susipažinti su  slapta informacija. </a:t>
            </a:r>
          </a:p>
          <a:p>
            <a:pPr marL="365751" indent="-365751" defTabSz="1219170">
              <a:spcBef>
                <a:spcPts val="2400"/>
              </a:spcBef>
              <a:buClr>
                <a:schemeClr val="accent1"/>
              </a:buClr>
              <a:buSzPct val="80000"/>
              <a:buFont typeface="Wingdings" panose="05000000000000000000" pitchFamily="2" charset="2"/>
              <a:buChar char="q"/>
            </a:pPr>
            <a:r>
              <a:rPr lang="lt-LT" sz="2800" dirty="0">
                <a:solidFill>
                  <a:srgbClr val="002060"/>
                </a:solidFill>
                <a:latin typeface="Candara"/>
              </a:rPr>
              <a:t>Kitas tikslas gali būti </a:t>
            </a:r>
            <a:r>
              <a:rPr lang="lt-LT" sz="2800" b="1" dirty="0">
                <a:solidFill>
                  <a:srgbClr val="002060"/>
                </a:solidFill>
                <a:latin typeface="Candara"/>
              </a:rPr>
              <a:t>užtikrinti duomenų integralumą (vientisumą) </a:t>
            </a:r>
            <a:r>
              <a:rPr lang="lt-LT" sz="2800" dirty="0">
                <a:solidFill>
                  <a:srgbClr val="002060"/>
                </a:solidFill>
                <a:latin typeface="Candara"/>
              </a:rPr>
              <a:t>–garantuoti, kad duomenys nebuvo pakeisti neleistinai.</a:t>
            </a:r>
          </a:p>
        </p:txBody>
      </p:sp>
      <p:sp>
        <p:nvSpPr>
          <p:cNvPr id="3" name="Pavadinimas 2">
            <a:extLst>
              <a:ext uri="{FF2B5EF4-FFF2-40B4-BE49-F238E27FC236}">
                <a16:creationId xmlns:a16="http://schemas.microsoft.com/office/drawing/2014/main" id="{2CDBAEE7-660C-32D1-17E8-9415A0C8FA90}"/>
              </a:ext>
            </a:extLst>
          </p:cNvPr>
          <p:cNvSpPr>
            <a:spLocks noGrp="1"/>
          </p:cNvSpPr>
          <p:nvPr>
            <p:ph type="title"/>
          </p:nvPr>
        </p:nvSpPr>
        <p:spPr/>
        <p:txBody>
          <a:bodyPr/>
          <a:lstStyle/>
          <a:p>
            <a:r>
              <a:rPr lang="lt-LT" b="1" dirty="0"/>
              <a:t>Šifravimo tikslai</a:t>
            </a:r>
            <a:endParaRPr lang="en-US" b="1" dirty="0"/>
          </a:p>
        </p:txBody>
      </p:sp>
    </p:spTree>
    <p:extLst>
      <p:ext uri="{BB962C8B-B14F-4D97-AF65-F5344CB8AC3E}">
        <p14:creationId xmlns:p14="http://schemas.microsoft.com/office/powerpoint/2010/main" val="648693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tačiakampis 6"/>
          <p:cNvSpPr/>
          <p:nvPr/>
        </p:nvSpPr>
        <p:spPr>
          <a:xfrm>
            <a:off x="479376" y="1596235"/>
            <a:ext cx="11233248" cy="4914102"/>
          </a:xfrm>
          <a:prstGeom prst="rect">
            <a:avLst/>
          </a:prstGeom>
        </p:spPr>
        <p:txBody>
          <a:bodyPr wrap="square">
            <a:spAutoFit/>
          </a:bodyPr>
          <a:lstStyle/>
          <a:p>
            <a:pPr marL="365751" indent="-365751" defTabSz="1219170">
              <a:spcBef>
                <a:spcPts val="2400"/>
              </a:spcBef>
              <a:buClr>
                <a:schemeClr val="accent1"/>
              </a:buClr>
              <a:buSzPct val="80000"/>
              <a:buFont typeface="Wingdings" panose="05000000000000000000" pitchFamily="2" charset="2"/>
              <a:buChar char="q"/>
            </a:pPr>
            <a:r>
              <a:rPr lang="lt-LT" sz="2800" b="1" dirty="0">
                <a:solidFill>
                  <a:srgbClr val="002060"/>
                </a:solidFill>
                <a:latin typeface="Candara"/>
              </a:rPr>
              <a:t>Šifravimo uždaviniai </a:t>
            </a:r>
            <a:r>
              <a:rPr lang="lt-LT" sz="2800" dirty="0">
                <a:solidFill>
                  <a:srgbClr val="002060"/>
                </a:solidFill>
                <a:latin typeface="Candara"/>
              </a:rPr>
              <a:t>–</a:t>
            </a:r>
            <a:r>
              <a:rPr lang="lt-LT" sz="2800" b="1" dirty="0">
                <a:solidFill>
                  <a:srgbClr val="002060"/>
                </a:solidFill>
                <a:latin typeface="Candara"/>
              </a:rPr>
              <a:t> </a:t>
            </a:r>
            <a:r>
              <a:rPr lang="lt-LT" sz="2800" dirty="0">
                <a:solidFill>
                  <a:srgbClr val="002060"/>
                </a:solidFill>
                <a:latin typeface="Candara"/>
              </a:rPr>
              <a:t>tai priemonės įveikti konkrečioms problemoms ar kliūtims siekiant ilgalaikių tikslų.</a:t>
            </a:r>
          </a:p>
          <a:p>
            <a:pPr marL="365751" indent="-365751" defTabSz="1219170">
              <a:spcBef>
                <a:spcPts val="2400"/>
              </a:spcBef>
              <a:buClr>
                <a:schemeClr val="accent1"/>
              </a:buClr>
              <a:buSzPct val="80000"/>
              <a:buFont typeface="Wingdings" panose="05000000000000000000" pitchFamily="2" charset="2"/>
              <a:buChar char="q"/>
            </a:pPr>
            <a:r>
              <a:rPr lang="lt-LT" sz="2800" dirty="0">
                <a:solidFill>
                  <a:srgbClr val="002060"/>
                </a:solidFill>
                <a:latin typeface="Candara"/>
              </a:rPr>
              <a:t>Pavyzdžiui, jei tikslas yra </a:t>
            </a:r>
            <a:r>
              <a:rPr lang="lt-LT" sz="2800" b="1" dirty="0">
                <a:solidFill>
                  <a:srgbClr val="002060"/>
                </a:solidFill>
                <a:latin typeface="Candara"/>
              </a:rPr>
              <a:t>„Užtikrinti duomenų konfidencialumą“</a:t>
            </a:r>
            <a:r>
              <a:rPr lang="lt-LT" sz="2800" dirty="0">
                <a:solidFill>
                  <a:srgbClr val="002060"/>
                </a:solidFill>
                <a:latin typeface="Candara"/>
              </a:rPr>
              <a:t>, tai vienas iš uždavinių gali būti </a:t>
            </a:r>
            <a:r>
              <a:rPr lang="lt-LT" sz="2800" b="1" dirty="0">
                <a:solidFill>
                  <a:srgbClr val="002060"/>
                </a:solidFill>
                <a:latin typeface="Candara"/>
              </a:rPr>
              <a:t>„Sukurti šifravimo algoritmą, kuris būtų atsparus „nulaužimui“</a:t>
            </a:r>
            <a:r>
              <a:rPr lang="lt-LT" sz="2800" dirty="0">
                <a:solidFill>
                  <a:srgbClr val="002060"/>
                </a:solidFill>
                <a:latin typeface="Candara"/>
              </a:rPr>
              <a:t>. Kitas uždavinys gali būti </a:t>
            </a:r>
            <a:r>
              <a:rPr lang="lt-LT" sz="2800" b="1" dirty="0">
                <a:solidFill>
                  <a:srgbClr val="002060"/>
                </a:solidFill>
                <a:latin typeface="Candara"/>
              </a:rPr>
              <a:t>„Sukurti saugų būdą rakto perdavimui tarp siuntėjo ir gavėjo“</a:t>
            </a:r>
            <a:r>
              <a:rPr lang="lt-LT" sz="2800" dirty="0">
                <a:solidFill>
                  <a:srgbClr val="002060"/>
                </a:solidFill>
                <a:latin typeface="Candara"/>
              </a:rPr>
              <a:t>.</a:t>
            </a:r>
          </a:p>
          <a:p>
            <a:pPr defTabSz="1219170">
              <a:spcBef>
                <a:spcPts val="2400"/>
              </a:spcBef>
              <a:buClr>
                <a:schemeClr val="accent1"/>
              </a:buClr>
              <a:buSzPct val="80000"/>
            </a:pPr>
            <a:r>
              <a:rPr lang="lt-LT" sz="2800" dirty="0">
                <a:solidFill>
                  <a:srgbClr val="002060"/>
                </a:solidFill>
                <a:latin typeface="Candara"/>
              </a:rPr>
              <a:t>Kalbant apie šifravimą, </a:t>
            </a:r>
            <a:r>
              <a:rPr lang="lt-LT" sz="2800" b="1" i="1" dirty="0">
                <a:solidFill>
                  <a:srgbClr val="002060"/>
                </a:solidFill>
                <a:latin typeface="Candara"/>
              </a:rPr>
              <a:t>tikslai dažnai yra susiję su duomenų saugumu</a:t>
            </a:r>
            <a:r>
              <a:rPr lang="lt-LT" sz="2800" dirty="0">
                <a:solidFill>
                  <a:srgbClr val="002060"/>
                </a:solidFill>
                <a:latin typeface="Candara"/>
              </a:rPr>
              <a:t>, o</a:t>
            </a:r>
            <a:r>
              <a:rPr lang="lt-LT" sz="2800" b="1" dirty="0">
                <a:solidFill>
                  <a:srgbClr val="002060"/>
                </a:solidFill>
                <a:latin typeface="Candara"/>
              </a:rPr>
              <a:t> </a:t>
            </a:r>
            <a:r>
              <a:rPr lang="lt-LT" sz="2800" b="1" i="1" dirty="0">
                <a:solidFill>
                  <a:srgbClr val="002060"/>
                </a:solidFill>
                <a:latin typeface="Candara"/>
              </a:rPr>
              <a:t>uždaviniai yra techninės ar praktinės priemonės</a:t>
            </a:r>
            <a:r>
              <a:rPr lang="lt-LT" sz="2800" dirty="0">
                <a:solidFill>
                  <a:srgbClr val="002060"/>
                </a:solidFill>
                <a:latin typeface="Candara"/>
              </a:rPr>
              <a:t>, susijusios su šių tikslų įgyvendinimu.</a:t>
            </a:r>
          </a:p>
          <a:p>
            <a:pPr defTabSz="1219170"/>
            <a:endParaRPr lang="lt-LT" sz="2133" b="1" dirty="0">
              <a:solidFill>
                <a:prstClr val="black"/>
              </a:solidFill>
              <a:latin typeface="Candara"/>
            </a:endParaRPr>
          </a:p>
        </p:txBody>
      </p:sp>
      <p:sp>
        <p:nvSpPr>
          <p:cNvPr id="3" name="Pavadinimas 2">
            <a:extLst>
              <a:ext uri="{FF2B5EF4-FFF2-40B4-BE49-F238E27FC236}">
                <a16:creationId xmlns:a16="http://schemas.microsoft.com/office/drawing/2014/main" id="{2CDBAEE7-660C-32D1-17E8-9415A0C8FA90}"/>
              </a:ext>
            </a:extLst>
          </p:cNvPr>
          <p:cNvSpPr>
            <a:spLocks noGrp="1"/>
          </p:cNvSpPr>
          <p:nvPr>
            <p:ph type="title"/>
          </p:nvPr>
        </p:nvSpPr>
        <p:spPr/>
        <p:txBody>
          <a:bodyPr/>
          <a:lstStyle/>
          <a:p>
            <a:r>
              <a:rPr lang="lt-LT" b="1" dirty="0"/>
              <a:t>Šifravimo uždaviniai</a:t>
            </a:r>
            <a:endParaRPr lang="en-US" b="1" dirty="0"/>
          </a:p>
        </p:txBody>
      </p:sp>
    </p:spTree>
    <p:extLst>
      <p:ext uri="{BB962C8B-B14F-4D97-AF65-F5344CB8AC3E}">
        <p14:creationId xmlns:p14="http://schemas.microsoft.com/office/powerpoint/2010/main" val="2975236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Bangos forma">
  <a:themeElements>
    <a:clrScheme name="Bangos form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Bangos form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ngos form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as" ma:contentTypeID="0x0101007DD360A5AE058E48B608F8E82876A3B4" ma:contentTypeVersion="17" ma:contentTypeDescription="Kurkite naują dokumentą." ma:contentTypeScope="" ma:versionID="ba0ee4624a6ffe9f896c0b29d94c2dc3">
  <xsd:schema xmlns:xsd="http://www.w3.org/2001/XMLSchema" xmlns:xs="http://www.w3.org/2001/XMLSchema" xmlns:p="http://schemas.microsoft.com/office/2006/metadata/properties" xmlns:ns2="395fa40d-cb69-404e-8f04-41199545fccc" xmlns:ns3="13393c10-a869-462d-8718-85d3f21a3c08" targetNamespace="http://schemas.microsoft.com/office/2006/metadata/properties" ma:root="true" ma:fieldsID="ba7e906b2aa2c1073a589d8ed2af9af8" ns2:_="" ns3:_="">
    <xsd:import namespace="395fa40d-cb69-404e-8f04-41199545fccc"/>
    <xsd:import namespace="13393c10-a869-462d-8718-85d3f21a3c0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5fa40d-cb69-404e-8f04-41199545fc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Vaizdų žymės" ma:readOnly="false" ma:fieldId="{5cf76f15-5ced-4ddc-b409-7134ff3c332f}" ma:taxonomyMulti="true" ma:sspId="dee11391-bdff-4962-ac8c-5d8544a2ed3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393c10-a869-462d-8718-85d3f21a3c08" elementFormDefault="qualified">
    <xsd:import namespace="http://schemas.microsoft.com/office/2006/documentManagement/types"/>
    <xsd:import namespace="http://schemas.microsoft.com/office/infopath/2007/PartnerControls"/>
    <xsd:element name="SharedWithUsers" ma:index="10"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Bendrinta su išsamia informacija" ma:internalName="SharedWithDetails" ma:readOnly="true">
      <xsd:simpleType>
        <xsd:restriction base="dms:Note">
          <xsd:maxLength value="255"/>
        </xsd:restriction>
      </xsd:simpleType>
    </xsd:element>
    <xsd:element name="TaxCatchAll" ma:index="22" nillable="true" ma:displayName="Taxonomy Catch All Column" ma:hidden="true" ma:list="{e7809e08-a476-480e-839f-f8c568a8ccae}" ma:internalName="TaxCatchAll" ma:showField="CatchAllData" ma:web="13393c10-a869-462d-8718-85d3f21a3c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95fa40d-cb69-404e-8f04-41199545fccc">
      <Terms xmlns="http://schemas.microsoft.com/office/infopath/2007/PartnerControls"/>
    </lcf76f155ced4ddcb4097134ff3c332f>
    <TaxCatchAll xmlns="13393c10-a869-462d-8718-85d3f21a3c08" xsi:nil="true"/>
  </documentManagement>
</p:properties>
</file>

<file path=customXml/itemProps1.xml><?xml version="1.0" encoding="utf-8"?>
<ds:datastoreItem xmlns:ds="http://schemas.openxmlformats.org/officeDocument/2006/customXml" ds:itemID="{DE4C595E-F9D8-4B39-9E8F-B8CAAB557234}"/>
</file>

<file path=customXml/itemProps2.xml><?xml version="1.0" encoding="utf-8"?>
<ds:datastoreItem xmlns:ds="http://schemas.openxmlformats.org/officeDocument/2006/customXml" ds:itemID="{24394236-2DF3-4E77-9A02-5336E2A8405B}"/>
</file>

<file path=customXml/itemProps3.xml><?xml version="1.0" encoding="utf-8"?>
<ds:datastoreItem xmlns:ds="http://schemas.openxmlformats.org/officeDocument/2006/customXml" ds:itemID="{3114FA6B-4FC7-4D8D-8DCE-6759A26FAFFA}"/>
</file>

<file path=docProps/app.xml><?xml version="1.0" encoding="utf-8"?>
<Properties xmlns="http://schemas.openxmlformats.org/officeDocument/2006/extended-properties" xmlns:vt="http://schemas.openxmlformats.org/officeDocument/2006/docPropsVTypes">
  <TotalTime>1136</TotalTime>
  <Words>3460</Words>
  <Application>Microsoft Office PowerPoint</Application>
  <PresentationFormat>Plačiaekranė</PresentationFormat>
  <Paragraphs>264</Paragraphs>
  <Slides>37</Slides>
  <Notes>3</Notes>
  <HiddenSlides>0</HiddenSlides>
  <MMClips>0</MMClips>
  <ScaleCrop>false</ScaleCrop>
  <HeadingPairs>
    <vt:vector size="6" baseType="variant">
      <vt:variant>
        <vt:lpstr>Naudojami šriftai</vt:lpstr>
      </vt:variant>
      <vt:variant>
        <vt:i4>8</vt:i4>
      </vt:variant>
      <vt:variant>
        <vt:lpstr>Tema</vt:lpstr>
      </vt:variant>
      <vt:variant>
        <vt:i4>1</vt:i4>
      </vt:variant>
      <vt:variant>
        <vt:lpstr>Skaidrių pavadinimai</vt:lpstr>
      </vt:variant>
      <vt:variant>
        <vt:i4>37</vt:i4>
      </vt:variant>
    </vt:vector>
  </HeadingPairs>
  <TitlesOfParts>
    <vt:vector size="46" baseType="lpstr">
      <vt:lpstr>Arial</vt:lpstr>
      <vt:lpstr>Book Antiqua</vt:lpstr>
      <vt:lpstr>Calibri</vt:lpstr>
      <vt:lpstr>Candara</vt:lpstr>
      <vt:lpstr>Symbol</vt:lpstr>
      <vt:lpstr>Times New Roman</vt:lpstr>
      <vt:lpstr>Ubuntu Mono</vt:lpstr>
      <vt:lpstr>Wingdings</vt:lpstr>
      <vt:lpstr>1_Bangos forma</vt:lpstr>
      <vt:lpstr>Kriptografija I–II (9–10) gimnazijos klasės</vt:lpstr>
      <vt:lpstr>Kriptografija. I–II (9-10) gimnazijos klasės Informatikos bendroji programa</vt:lpstr>
      <vt:lpstr>Pranešimų šifravimas</vt:lpstr>
      <vt:lpstr>„PowerPoint“ pateiktis</vt:lpstr>
      <vt:lpstr>Užduotis</vt:lpstr>
      <vt:lpstr>Kriptografinių sistemų apibūdinimas (1)</vt:lpstr>
      <vt:lpstr>Kriptografinių sistemų apibūdinimas (2)</vt:lpstr>
      <vt:lpstr>Šifravimo tikslai</vt:lpstr>
      <vt:lpstr>Šifravimo uždaviniai</vt:lpstr>
      <vt:lpstr>Duomenų šifravimas (1)</vt:lpstr>
      <vt:lpstr>Duomenų šifravimas (2)</vt:lpstr>
      <vt:lpstr>Kriptografijos tipai</vt:lpstr>
      <vt:lpstr>Simetrinė kriptografija gali būti skirstoma</vt:lpstr>
      <vt:lpstr>Simetrinio šifravimo naudojant kompiuterius schema</vt:lpstr>
      <vt:lpstr>Naudojimas</vt:lpstr>
      <vt:lpstr>Asimetrinio šifravimo schema</vt:lpstr>
      <vt:lpstr>Naudojimas</vt:lpstr>
      <vt:lpstr>Kurį pasirinkti?</vt:lpstr>
      <vt:lpstr>Simetrinės kriptografijos pavyzdžiai ir užduotys (nenaudojant kompiuterio)</vt:lpstr>
      <vt:lpstr>Pranešimų šifravimai, susiję su abėcėle</vt:lpstr>
      <vt:lpstr>Julijaus Cezario šifravimo būdas</vt:lpstr>
      <vt:lpstr>Šifravimas naudojant lietuvišką numeruotą abėcėlę</vt:lpstr>
      <vt:lpstr>Šifravimo pavyzdys naudojant raidžių keitimą simboliais pagal pateiktą schemą (raktą)</vt:lpstr>
      <vt:lpstr>Sudėtingesni šifravimo metodai. SKYTALĖ – Spartos šifras</vt:lpstr>
      <vt:lpstr>Perstatų (perstatymų) šifras</vt:lpstr>
      <vt:lpstr>„Knyginis šifras“ (angl. „Book cipher“)</vt:lpstr>
      <vt:lpstr>Šifravimo automatizavimo era. Kompiuterizavimo priešaušris</vt:lpstr>
      <vt:lpstr>Šifravimo metodų gausa</vt:lpstr>
      <vt:lpstr>Užduotis (veikla), demonstruojanti, kaip vyksta asimetrinis šifravimas</vt:lpstr>
      <vt:lpstr>Aprašomos veiklos esmė</vt:lpstr>
      <vt:lpstr>Priemonės</vt:lpstr>
      <vt:lpstr>Priemonių alternatyvos</vt:lpstr>
      <vt:lpstr>Veikla (1)</vt:lpstr>
      <vt:lpstr>Veikla (2)</vt:lpstr>
      <vt:lpstr>Veikla (3)</vt:lpstr>
      <vt:lpstr>Veikla (4)</vt:lpstr>
      <vt:lpstr>Veikla (5)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Kriptografija, 9-10 kl.</dc:title>
  <dc:creator>Tatjana Balvočienė, Antanas Balvočius</dc:creator>
  <cp:lastModifiedBy>Tatjana Balvočienė</cp:lastModifiedBy>
  <cp:revision>41</cp:revision>
  <dcterms:created xsi:type="dcterms:W3CDTF">2023-09-13T16:37:02Z</dcterms:created>
  <dcterms:modified xsi:type="dcterms:W3CDTF">2023-10-01T19:46:49Z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0x0101007DD360A5AE058E48B608F8E82876A3B4</vt:lpwstr>
  </property>
</Properties>
</file>