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9" r:id="rId3"/>
    <p:sldId id="280" r:id="rId4"/>
    <p:sldId id="281" r:id="rId5"/>
    <p:sldId id="282" r:id="rId6"/>
    <p:sldId id="258" r:id="rId7"/>
    <p:sldId id="28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6" r:id="rId25"/>
    <p:sldId id="284" r:id="rId26"/>
    <p:sldId id="285" r:id="rId27"/>
    <p:sldId id="277" r:id="rId28"/>
    <p:sldId id="278" r:id="rId29"/>
  </p:sldIdLst>
  <p:sldSz cx="9144000" cy="5143500" type="screen16x9"/>
  <p:notesSz cx="7104063" cy="10234613"/>
  <p:embeddedFontLst>
    <p:embeddedFont>
      <p:font typeface="PT Sans Narrow" panose="020B0604020202020204" charset="-70"/>
      <p:regular r:id="rId32"/>
      <p:bold r:id="rId33"/>
    </p:embeddedFon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Open Sans" panose="020B0604020202020204" charset="0"/>
      <p:regular r:id="rId38"/>
      <p:bold r:id="rId39"/>
      <p:italic r:id="rId40"/>
      <p:boldItalic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C7563-22F0-4BBE-8C9C-48207E8BDBBB}" type="datetimeFigureOut">
              <a:rPr lang="lt-LT" smtClean="0"/>
              <a:t>2023-10-02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6200C-0184-4856-9B07-A3EC9BB5C9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216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fa77c5b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1fa77c5b6_0_2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ba26d667f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ba26d667f2_0_2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ba26d667f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ba26d667f2_0_3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fa77c5b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fa77c5b6_0_2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fa77c5b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fa77c5b6_0_3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ba26d667f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ba26d667f2_0_5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fa77c5b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fa77c5b6_0_4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1fa77c5b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1fa77c5b6_0_4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becbe981f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becbe981f1_0_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becbe981f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becbe981f1_0_1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fa900f3f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fa900f3f_0_50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becbe981f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becbe981f1_0_2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fa900f3f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fa900f3f_0_52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becbe981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becbe981f1_0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fa77c5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fa77c5b6_0_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fa77c5b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fa77c5b6_0_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ba26d667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ba26d667f2_0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ba26d667f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ba26d667f2_0_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fa77c5b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1fa77c5b6_0_1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kscape.org/doc/tutorials/shapes/tutorial-shape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1x9Z684yMGM" TargetMode="Externa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olor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ZE2OavAoEmg" TargetMode="External"/><Relationship Id="rId4" Type="http://schemas.openxmlformats.org/officeDocument/2006/relationships/hyperlink" Target="https://design.tutsplus.com/tutorials/quick-tip-how-to-create-gradient-fills-and-on-stroke-in-inkscape--vector-1424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xHnDmF8DNs&amp;list=PLqazFFzUAPc5lOQwDoZ4Dw2YSXtO7lWNv&amp;index=6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SHqi7jXgGCk&amp;list=PLqazFFzUAPc5lOQwDoZ4Dw2YSXtO7lWNv&amp;index=4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nkscapegarden.com/inkscape-tools/merge-cut-objects-inkscap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inkscapegarden.com/tutorial/add-long-shadow-effect-flat-desig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nkscapegarden.com/tutorial/add-long-shadow-effect-flat-desig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okykla.lt/bendrosios-programos/visos-bendrosios-programos/3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dI4lD3iev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W9y_D90L8J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sign.tutsplus.com/tutorials/how-to-create-an-illustration-of-scandinavian-mittens-in-adobe-illustrator--cms-297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alkas.lt/2016/01/05/apie-baltu-ornamentikos-simbolik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lt-LT" sz="3600" dirty="0" smtClean="0"/>
              <a:t>Vektorinė </a:t>
            </a:r>
            <a:r>
              <a:rPr lang="lt-LT" sz="3600" dirty="0"/>
              <a:t>grafika 11 klasėje </a:t>
            </a:r>
            <a:r>
              <a:rPr lang="lt-LT" sz="3600" dirty="0" smtClean="0"/>
              <a:t/>
            </a:r>
            <a:br>
              <a:rPr lang="lt-LT" sz="3600" dirty="0" smtClean="0"/>
            </a:br>
            <a:r>
              <a:rPr lang="lt-LT" sz="3600" dirty="0" smtClean="0"/>
              <a:t>(</a:t>
            </a:r>
            <a:r>
              <a:rPr lang="lt-LT" sz="3600" dirty="0" err="1"/>
              <a:t>Inkscape</a:t>
            </a:r>
            <a:r>
              <a:rPr lang="lt-LT" sz="3600" dirty="0"/>
              <a:t> programa)</a:t>
            </a:r>
            <a:endParaRPr sz="3600" dirty="0"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Kristina Serapinaitė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lt-LT" dirty="0" smtClean="0"/>
              <a:t>2023-08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r>
              <a:rPr lang="lt-LT" dirty="0" smtClean="0"/>
              <a:t>-3</a:t>
            </a:r>
            <a:r>
              <a:rPr lang="en" dirty="0" smtClean="0"/>
              <a:t>. </a:t>
            </a:r>
            <a:r>
              <a:rPr lang="en" dirty="0"/>
              <a:t>Formos. Jų piešimas, formatavimas. </a:t>
            </a:r>
            <a:br>
              <a:rPr lang="en" dirty="0"/>
            </a:br>
            <a:r>
              <a:rPr lang="en" dirty="0"/>
              <a:t>Taškų </a:t>
            </a:r>
            <a:r>
              <a:rPr lang="en" dirty="0" smtClean="0"/>
              <a:t>koregavimas</a:t>
            </a:r>
            <a:r>
              <a:rPr lang="lt-LT" dirty="0" smtClean="0"/>
              <a:t>.</a:t>
            </a:r>
            <a:endParaRPr dirty="0"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219850" y="1700650"/>
            <a:ext cx="8520600" cy="28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dirty="0" smtClean="0"/>
              <a:t>Supažindinti su:</a:t>
            </a:r>
          </a:p>
          <a:p>
            <a:r>
              <a:rPr lang="lt-LT" dirty="0" smtClean="0"/>
              <a:t>įvairių formų (stačiakampio, elipsės, žvaigždės, spiralės) piešimu</a:t>
            </a:r>
          </a:p>
          <a:p>
            <a:r>
              <a:rPr lang="lt-LT" dirty="0" smtClean="0"/>
              <a:t>jų formatų keitimu,</a:t>
            </a:r>
          </a:p>
          <a:p>
            <a:r>
              <a:rPr lang="lt-LT" dirty="0" smtClean="0"/>
              <a:t>taškų koregavimu,</a:t>
            </a:r>
          </a:p>
          <a:p>
            <a:r>
              <a:rPr lang="lt-LT" dirty="0" smtClean="0"/>
              <a:t>objekto pavertimu į kreivę,</a:t>
            </a:r>
          </a:p>
          <a:p>
            <a:r>
              <a:rPr lang="lt-LT" dirty="0" err="1" smtClean="0"/>
              <a:t>Bezjė</a:t>
            </a:r>
            <a:r>
              <a:rPr lang="lt-LT" dirty="0" smtClean="0"/>
              <a:t> kreive.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 dirty="0" smtClean="0">
                <a:solidFill>
                  <a:schemeClr val="hlink"/>
                </a:solidFill>
                <a:hlinkClick r:id="rId3"/>
              </a:rPr>
              <a:t>https://inkscape.org/doc/tutorials/shapes/tutorial-shapes.html</a:t>
            </a:r>
            <a:r>
              <a:rPr lang="en" dirty="0" smtClean="0"/>
              <a:t> </a:t>
            </a:r>
            <a:endParaRPr dirty="0" smtClean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r>
              <a:rPr lang="lt-LT" dirty="0" smtClean="0"/>
              <a:t>-3</a:t>
            </a:r>
            <a:r>
              <a:rPr lang="en" dirty="0" smtClean="0"/>
              <a:t>. užduotis</a:t>
            </a:r>
            <a:r>
              <a:rPr lang="lt-LT" dirty="0" smtClean="0"/>
              <a:t>. Miškas</a:t>
            </a:r>
            <a:endParaRPr dirty="0"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1" y="0"/>
            <a:ext cx="51434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208571" y="1252575"/>
            <a:ext cx="3688801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lt-LT" dirty="0" smtClean="0"/>
              <a:t>Sukurkite bent tris skirtingus medžius, iš jų dėliokite mišką/parką/priemiestį/miestą. Darbą </a:t>
            </a:r>
            <a:r>
              <a:rPr lang="lt-LT" dirty="0"/>
              <a:t>išsaugokite </a:t>
            </a:r>
            <a:r>
              <a:rPr lang="lt-LT" dirty="0" err="1"/>
              <a:t>svg</a:t>
            </a:r>
            <a:r>
              <a:rPr lang="lt-LT" dirty="0"/>
              <a:t> formatu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r>
              <a:rPr lang="lt-LT" dirty="0" smtClean="0"/>
              <a:t>-3</a:t>
            </a:r>
            <a:r>
              <a:rPr lang="en" dirty="0" smtClean="0"/>
              <a:t>. </a:t>
            </a:r>
            <a:r>
              <a:rPr lang="en" dirty="0"/>
              <a:t>Medžių pavyzdžiai</a:t>
            </a:r>
            <a:endParaRPr dirty="0"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975" y="1814399"/>
            <a:ext cx="3381675" cy="274014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4575" y="1814420"/>
            <a:ext cx="3381675" cy="27401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22"/>
          <p:cNvSpPr txBox="1"/>
          <p:nvPr/>
        </p:nvSpPr>
        <p:spPr>
          <a:xfrm>
            <a:off x="311700" y="1152425"/>
            <a:ext cx="590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https://www.youtube.com/watch?v=1x9Z684yMGM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r>
              <a:rPr lang="lt-LT" dirty="0" smtClean="0"/>
              <a:t>-3</a:t>
            </a:r>
            <a:r>
              <a:rPr lang="en" dirty="0" smtClean="0"/>
              <a:t>. </a:t>
            </a:r>
            <a:r>
              <a:rPr lang="en" dirty="0"/>
              <a:t>Mokinių darbų </a:t>
            </a:r>
            <a:r>
              <a:rPr lang="en" dirty="0" smtClean="0"/>
              <a:t>pavyzdžiai</a:t>
            </a:r>
            <a:r>
              <a:rPr lang="lt-LT" dirty="0" smtClean="0"/>
              <a:t>. Miškas</a:t>
            </a:r>
            <a:endParaRPr dirty="0"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5" y="1266325"/>
            <a:ext cx="3369001" cy="26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7426" y="1266325"/>
            <a:ext cx="4061325" cy="285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4-5</a:t>
            </a:r>
            <a:r>
              <a:rPr lang="en" dirty="0" smtClean="0"/>
              <a:t>. </a:t>
            </a:r>
            <a:r>
              <a:rPr lang="lt-LT" dirty="0" smtClean="0"/>
              <a:t>Spalva</a:t>
            </a:r>
            <a:r>
              <a:rPr lang="en" dirty="0" smtClean="0"/>
              <a:t>. </a:t>
            </a:r>
            <a:r>
              <a:rPr lang="en" dirty="0"/>
              <a:t>Gradientas</a:t>
            </a:r>
            <a:endParaRPr dirty="0"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lt-LT" dirty="0" smtClean="0"/>
              <a:t>Supažindinimas su spalvų teorija, spalvų ratu, spalvų paletėmis, </a:t>
            </a:r>
            <a:r>
              <a:rPr lang="lt-LT" dirty="0"/>
              <a:t>spalvų </a:t>
            </a:r>
            <a:r>
              <a:rPr lang="lt-LT" dirty="0" smtClean="0"/>
              <a:t>reikšmėmis, modeliais </a:t>
            </a:r>
            <a:r>
              <a:rPr lang="lt-LT" dirty="0">
                <a:hlinkClick r:id="rId3"/>
              </a:rPr>
              <a:t>https://www.w3schools.com/colors</a:t>
            </a:r>
            <a:r>
              <a:rPr lang="lt-LT" dirty="0" smtClean="0">
                <a:hlinkClick r:id="rId3"/>
              </a:rPr>
              <a:t>/</a:t>
            </a:r>
            <a:r>
              <a:rPr lang="lt-LT" dirty="0" smtClean="0"/>
              <a:t>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/>
              <a:t>Formų piešimas</a:t>
            </a:r>
            <a:r>
              <a:rPr lang="lt-LT" dirty="0" smtClean="0"/>
              <a:t> ir </a:t>
            </a:r>
            <a:r>
              <a:rPr lang="en" dirty="0" smtClean="0"/>
              <a:t>spalvinimas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/>
              <a:t>Gradient</a:t>
            </a:r>
            <a:r>
              <a:rPr lang="lt-LT" dirty="0" smtClean="0"/>
              <a:t>o kūrimas</a:t>
            </a:r>
            <a:r>
              <a:rPr lang="en" dirty="0" smtClean="0"/>
              <a:t> </a:t>
            </a:r>
            <a:r>
              <a:rPr lang="en" u="sng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https://design.tutsplus.com/tutorials/quick-tip-how-to-create-gradient-fills-and-on-stroke-in-inkscape--vector-14240</a:t>
            </a:r>
            <a:r>
              <a:rPr lang="en" dirty="0"/>
              <a:t>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Gradiento redagavimas </a:t>
            </a:r>
            <a:br>
              <a:rPr lang="en" dirty="0"/>
            </a:br>
            <a:r>
              <a:rPr lang="en" u="sng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ttps://www.youtube.com/watch?v=ZE2OavAoEmg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4-5</a:t>
            </a:r>
            <a:r>
              <a:rPr lang="en" dirty="0" smtClean="0"/>
              <a:t>. </a:t>
            </a:r>
            <a:r>
              <a:rPr lang="lt-LT" dirty="0"/>
              <a:t>U</a:t>
            </a:r>
            <a:r>
              <a:rPr lang="en" dirty="0" smtClean="0"/>
              <a:t>žduotis</a:t>
            </a:r>
            <a:r>
              <a:rPr lang="lt-LT" dirty="0" smtClean="0"/>
              <a:t>. Peizažas</a:t>
            </a:r>
            <a:endParaRPr dirty="0"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34470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lt-LT" dirty="0"/>
              <a:t>Su </a:t>
            </a:r>
            <a:r>
              <a:rPr lang="lt-LT" dirty="0" err="1" smtClean="0"/>
              <a:t>Inkscape</a:t>
            </a:r>
            <a:r>
              <a:rPr lang="lt-LT" dirty="0" smtClean="0"/>
              <a:t> </a:t>
            </a:r>
            <a:r>
              <a:rPr lang="lt-LT" dirty="0"/>
              <a:t>programa panaudodami </a:t>
            </a:r>
            <a:r>
              <a:rPr lang="lt-LT" dirty="0" err="1" smtClean="0"/>
              <a:t>Bez</a:t>
            </a:r>
            <a:r>
              <a:rPr lang="en-GB" dirty="0" smtClean="0"/>
              <a:t>j</a:t>
            </a:r>
            <a:r>
              <a:rPr lang="lt-LT" dirty="0" smtClean="0"/>
              <a:t>ė ir gradiento įrankius </a:t>
            </a:r>
            <a:r>
              <a:rPr lang="lt-LT" dirty="0"/>
              <a:t>sukurkite </a:t>
            </a:r>
            <a:r>
              <a:rPr lang="lt-LT" dirty="0" smtClean="0"/>
              <a:t>peizažą, kuriame nupieškite bent vieną objektą (kaktusą, medį, palmę, švyturį, laivą ir pan.)  </a:t>
            </a:r>
            <a:endParaRPr dirty="0"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9604" y="0"/>
            <a:ext cx="3359050" cy="504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4-5</a:t>
            </a:r>
            <a:r>
              <a:rPr lang="en" dirty="0" smtClean="0"/>
              <a:t>. </a:t>
            </a:r>
            <a:r>
              <a:rPr lang="lt-LT" dirty="0" smtClean="0"/>
              <a:t>Peizažo</a:t>
            </a:r>
            <a:r>
              <a:rPr lang="en" dirty="0" smtClean="0"/>
              <a:t> </a:t>
            </a:r>
            <a:r>
              <a:rPr lang="en" dirty="0"/>
              <a:t>kūrimo pavyzdžiai</a:t>
            </a:r>
            <a:endParaRPr dirty="0"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Pavyzdys1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https://www.youtube.com/watch?v=CxHnDmF8DNs&amp;list=PLqazFFzUAPc5lOQwDoZ4Dw2YSXtO7lWNv&amp;index=60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Pavyzdys2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https://www.youtube.com/watch?v=SHqi7jXgGCk&amp;list=PLqazFFzUAPc5lOQwDoZ4Dw2YSXtO7lWNv&amp;index=47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4-5</a:t>
            </a:r>
            <a:r>
              <a:rPr lang="en" dirty="0" smtClean="0"/>
              <a:t>. </a:t>
            </a:r>
            <a:r>
              <a:rPr lang="en" dirty="0"/>
              <a:t>Mokinių darbų </a:t>
            </a:r>
            <a:r>
              <a:rPr lang="en" dirty="0" smtClean="0"/>
              <a:t>pavyzdžiai</a:t>
            </a:r>
            <a:r>
              <a:rPr lang="lt-LT" dirty="0" smtClean="0"/>
              <a:t>. Peizažas</a:t>
            </a:r>
            <a:endParaRPr dirty="0"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329" y="1229700"/>
            <a:ext cx="4436400" cy="316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29700"/>
            <a:ext cx="4325002" cy="307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6</a:t>
            </a:r>
            <a:r>
              <a:rPr lang="en" dirty="0" smtClean="0"/>
              <a:t>. </a:t>
            </a:r>
            <a:r>
              <a:rPr lang="en" dirty="0"/>
              <a:t>Objektų apjungimas ir šešėlio kūrimas</a:t>
            </a:r>
            <a:endParaRPr dirty="0"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1"/>
          </p:nvPr>
        </p:nvSpPr>
        <p:spPr>
          <a:xfrm>
            <a:off x="311700" y="1253950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Objektų sujungimas, skirtumas, sankirta, išskyrimas, padalinimas </a:t>
            </a:r>
            <a:r>
              <a:rPr lang="lt-LT" u="sng" dirty="0">
                <a:solidFill>
                  <a:schemeClr val="hlink"/>
                </a:solidFill>
              </a:rPr>
              <a:t>https://inkscape.org/doc/tutorials/advanced/tutorial-advanced.html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Šešėlio kūrimas </a:t>
            </a:r>
            <a:r>
              <a:rPr lang="lt-LT" u="sng" dirty="0" smtClean="0">
                <a:solidFill>
                  <a:schemeClr val="hlink"/>
                </a:solidFill>
                <a:hlinkClick r:id="rId3"/>
              </a:rPr>
              <a:t>https</a:t>
            </a:r>
            <a:r>
              <a:rPr lang="lt-LT" u="sng" dirty="0">
                <a:solidFill>
                  <a:schemeClr val="hlink"/>
                </a:solidFill>
                <a:hlinkClick r:id="rId3"/>
              </a:rPr>
              <a:t>://design.tutsplus.com/tutorials/shadows-blurs-and-other-useful-filters-in-inkscape--vector-23219</a:t>
            </a:r>
            <a:endParaRPr u="sng"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000" u="sng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4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6</a:t>
            </a:r>
            <a:r>
              <a:rPr lang="en" dirty="0" smtClean="0"/>
              <a:t>. </a:t>
            </a:r>
            <a:r>
              <a:rPr lang="lt-LT" dirty="0" smtClean="0"/>
              <a:t>U</a:t>
            </a:r>
            <a:r>
              <a:rPr lang="en" dirty="0" smtClean="0"/>
              <a:t>žduotis</a:t>
            </a:r>
            <a:r>
              <a:rPr lang="lt-LT" dirty="0" smtClean="0"/>
              <a:t>. Programų piktogramos</a:t>
            </a:r>
            <a:endParaRPr dirty="0"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311700" y="1253950"/>
            <a:ext cx="32862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lt-LT" dirty="0"/>
              <a:t>Su </a:t>
            </a:r>
            <a:r>
              <a:rPr lang="lt-LT" dirty="0" err="1" smtClean="0"/>
              <a:t>Inkscape</a:t>
            </a:r>
            <a:r>
              <a:rPr lang="lt-LT" dirty="0" smtClean="0"/>
              <a:t> </a:t>
            </a:r>
            <a:r>
              <a:rPr lang="lt-LT" dirty="0"/>
              <a:t>programa sukurkite tris programų </a:t>
            </a:r>
            <a:r>
              <a:rPr lang="lt-LT" dirty="0" smtClean="0"/>
              <a:t>piktogramas </a:t>
            </a:r>
            <a:r>
              <a:rPr lang="en" dirty="0" smtClean="0"/>
              <a:t>(</a:t>
            </a:r>
            <a:r>
              <a:rPr lang="lt-LT" dirty="0" smtClean="0"/>
              <a:t>bent </a:t>
            </a:r>
            <a:r>
              <a:rPr lang="en" dirty="0" smtClean="0"/>
              <a:t>viena </a:t>
            </a:r>
            <a:r>
              <a:rPr lang="en" dirty="0"/>
              <a:t>sudėtinga, </a:t>
            </a:r>
            <a:r>
              <a:rPr lang="lt-LT" dirty="0" smtClean="0"/>
              <a:t>bent </a:t>
            </a:r>
            <a:r>
              <a:rPr lang="en" dirty="0" smtClean="0"/>
              <a:t>viena autorinė</a:t>
            </a:r>
            <a:r>
              <a:rPr lang="lt-LT" dirty="0" smtClean="0"/>
              <a:t>). Visas piktogramas kurkite vienodo stiliaus ir išdėstykite viename lape.</a:t>
            </a:r>
            <a:endParaRPr sz="1000" u="sng" dirty="0">
              <a:solidFill>
                <a:schemeClr val="hlink"/>
              </a:solidFill>
              <a:latin typeface="Roboto"/>
              <a:ea typeface="Roboto"/>
              <a:cs typeface="Roboto"/>
              <a:sym typeface="Roboto"/>
              <a:hlinkClick r:id="rId3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7900" y="1129644"/>
            <a:ext cx="4796100" cy="3551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lt-LT" b="1" dirty="0" smtClean="0"/>
              <a:t>Tema</a:t>
            </a:r>
            <a:r>
              <a:rPr lang="lt-LT" dirty="0" smtClean="0"/>
              <a:t>     – </a:t>
            </a:r>
            <a:r>
              <a:rPr lang="it-IT" i="1" dirty="0">
                <a:solidFill>
                  <a:srgbClr val="000000"/>
                </a:solidFill>
                <a:latin typeface="Arial Narrow" panose="020B0606020202030204" pitchFamily="34" charset="0"/>
              </a:rPr>
              <a:t>30.1. Skaitmeninio turinio kūrimo mokymo(si) turinys. </a:t>
            </a:r>
            <a:endParaRPr lang="lt-LT" i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r>
              <a:rPr lang="lt-LT" b="1" dirty="0" err="1" smtClean="0"/>
              <a:t>Potemė</a:t>
            </a:r>
            <a:r>
              <a:rPr lang="lt-LT" dirty="0" smtClean="0"/>
              <a:t> </a:t>
            </a:r>
            <a:r>
              <a:rPr lang="lt-LT" dirty="0"/>
              <a:t>–</a:t>
            </a:r>
            <a:r>
              <a:rPr lang="lt-LT" dirty="0" smtClean="0"/>
              <a:t> 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30.1.2. Vektorinės grafikos ypatumai, vektorinės grafikos failų formatai. </a:t>
            </a:r>
          </a:p>
          <a:p>
            <a:pPr marL="114300" indent="0">
              <a:buNone/>
            </a:pPr>
            <a:r>
              <a:rPr lang="lt-LT" b="1" dirty="0" smtClean="0"/>
              <a:t>Val.        </a:t>
            </a:r>
            <a:r>
              <a:rPr lang="lt-LT" dirty="0" smtClean="0"/>
              <a:t>– </a:t>
            </a:r>
            <a:r>
              <a:rPr lang="lt-LT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11 val.</a:t>
            </a:r>
            <a:endParaRPr lang="lt-LT" i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14300" indent="0">
              <a:buNone/>
            </a:pPr>
            <a:r>
              <a:rPr lang="lt-LT" b="1" dirty="0" smtClean="0"/>
              <a:t>Turinys</a:t>
            </a:r>
            <a:r>
              <a:rPr lang="lt-LT" dirty="0" smtClean="0"/>
              <a:t> </a:t>
            </a:r>
            <a:r>
              <a:rPr lang="lt-LT" dirty="0"/>
              <a:t>–</a:t>
            </a:r>
            <a:r>
              <a:rPr lang="lt-LT" dirty="0" smtClean="0"/>
              <a:t> 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Nagrinėjamos programos, skirtos vektorinei grafikai kurti (pavyzdžiui, </a:t>
            </a:r>
            <a:r>
              <a:rPr lang="lt-LT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Inkscape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, </a:t>
            </a:r>
            <a:r>
              <a:rPr lang="lt-LT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YouiDraw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, </a:t>
            </a:r>
            <a:r>
              <a:rPr lang="lt-LT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Gravit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lt-LT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Designer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, Adobe </a:t>
            </a:r>
            <a:r>
              <a:rPr lang="lt-LT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Illustrator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, Corel Draw!, </a:t>
            </a:r>
            <a:r>
              <a:rPr lang="lt-LT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EDraw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lt-LT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Max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, </a:t>
            </a:r>
            <a:r>
              <a:rPr lang="lt-LT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SVGator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, Icons8 </a:t>
            </a:r>
            <a:r>
              <a:rPr lang="lt-LT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Lunacy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ir kt.). Mokomasi </a:t>
            </a:r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kurti 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vektorinės grafikos </a:t>
            </a:r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objektus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, juos </a:t>
            </a:r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konvertuoti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į reikiamą tolesniam tikslui vektorinį ar taškinės grafikos formatą. Konvertavimo į taškinę grafiką atveju primenama taškinės grafikos objektų raiška (</a:t>
            </a:r>
            <a:r>
              <a:rPr lang="lt-LT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resolution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), raiškos reikalavimai taškinės grafikos objektams, priklausomai nuo tų objektų panaudojimo paskirties. Aptariama taškinės grafikos failų fono permatomumo ypatybė ir šios ypatybės panaudojimas leidiniuose.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5191" y="4529036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i="1" dirty="0" smtClean="0"/>
              <a:t> </a:t>
            </a:r>
            <a:r>
              <a:rPr lang="lt-LT" i="1" dirty="0" smtClean="0">
                <a:hlinkClick r:id="rId2"/>
              </a:rPr>
              <a:t>žr. rekomendacijas</a:t>
            </a:r>
            <a:endParaRPr lang="lt-LT" i="1" dirty="0"/>
          </a:p>
        </p:txBody>
      </p:sp>
    </p:spTree>
    <p:extLst>
      <p:ext uri="{BB962C8B-B14F-4D97-AF65-F5344CB8AC3E}">
        <p14:creationId xmlns:p14="http://schemas.microsoft.com/office/powerpoint/2010/main" val="41264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6</a:t>
            </a:r>
            <a:r>
              <a:rPr lang="en" dirty="0" smtClean="0"/>
              <a:t>. </a:t>
            </a:r>
            <a:r>
              <a:rPr lang="en" dirty="0"/>
              <a:t>Mokinių darbų </a:t>
            </a:r>
            <a:r>
              <a:rPr lang="en" dirty="0" smtClean="0"/>
              <a:t>pavyzdžiai</a:t>
            </a:r>
            <a:r>
              <a:rPr lang="lt-LT" dirty="0" smtClean="0"/>
              <a:t>. </a:t>
            </a:r>
            <a:br>
              <a:rPr lang="lt-LT" dirty="0" smtClean="0"/>
            </a:br>
            <a:r>
              <a:rPr lang="lt-LT" dirty="0" smtClean="0"/>
              <a:t>    Programų piktogramos</a:t>
            </a:r>
            <a:endParaRPr dirty="0"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99" y="1690819"/>
            <a:ext cx="4115501" cy="29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748" y="0"/>
            <a:ext cx="2174260" cy="469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7-8</a:t>
            </a:r>
            <a:r>
              <a:rPr lang="en" dirty="0" smtClean="0"/>
              <a:t>. Bez</a:t>
            </a:r>
            <a:r>
              <a:rPr lang="lt-LT" dirty="0" smtClean="0"/>
              <a:t>j</a:t>
            </a:r>
            <a:r>
              <a:rPr lang="en" dirty="0" smtClean="0"/>
              <a:t>ė </a:t>
            </a:r>
            <a:r>
              <a:rPr lang="en" dirty="0"/>
              <a:t>kreivė ir tekstas</a:t>
            </a:r>
            <a:endParaRPr dirty="0"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311700" y="12571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/>
              <a:t>Bez</a:t>
            </a:r>
            <a:r>
              <a:rPr lang="lt-LT" dirty="0" smtClean="0"/>
              <a:t>j</a:t>
            </a:r>
            <a:r>
              <a:rPr lang="en" dirty="0" smtClean="0"/>
              <a:t>ė </a:t>
            </a:r>
            <a:r>
              <a:rPr lang="en" dirty="0"/>
              <a:t>kreivės piešimas </a:t>
            </a:r>
            <a:endParaRPr dirty="0" smtClean="0"/>
          </a:p>
          <a:p>
            <a:pPr lvl="0"/>
            <a:r>
              <a:rPr lang="en" dirty="0" smtClean="0"/>
              <a:t>Koregavimas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https://www.youtube.com/watch?v=4dI4lD3ievI</a:t>
            </a:r>
            <a:endParaRPr lang="lt-LT" dirty="0" smtClean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lvl="0"/>
            <a:r>
              <a:rPr lang="en" dirty="0" smtClean="0"/>
              <a:t>Teksto kūrimas</a:t>
            </a:r>
            <a:endParaRPr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/>
              <a:t>Teksto koregavimas</a:t>
            </a:r>
            <a:endParaRPr dirty="0" smtClean="0"/>
          </a:p>
          <a:p>
            <a:pPr lvl="0"/>
            <a:r>
              <a:rPr lang="en" dirty="0" smtClean="0"/>
              <a:t>Teksto </a:t>
            </a:r>
            <a:r>
              <a:rPr lang="en" dirty="0"/>
              <a:t>dėjimas ant </a:t>
            </a:r>
            <a:r>
              <a:rPr lang="en" dirty="0" smtClean="0"/>
              <a:t>kreivės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en" u="sng" dirty="0">
                <a:solidFill>
                  <a:schemeClr val="hlink"/>
                </a:solidFill>
                <a:hlinkClick r:id="rId4"/>
              </a:rPr>
              <a:t>https://www.youtube.com/watch?v=W9y_D90L8Jo</a:t>
            </a:r>
            <a:r>
              <a:rPr lang="lt-LT" u="sng" dirty="0">
                <a:solidFill>
                  <a:schemeClr val="hlink"/>
                </a:solidFill>
              </a:rPr>
              <a:t/>
            </a:r>
            <a:br>
              <a:rPr lang="lt-LT" u="sng" dirty="0">
                <a:solidFill>
                  <a:schemeClr val="hlink"/>
                </a:solidFill>
              </a:rPr>
            </a:br>
            <a:r>
              <a:rPr lang="lt-LT" u="sng" dirty="0">
                <a:solidFill>
                  <a:schemeClr val="hlink"/>
                </a:solidFill>
              </a:rPr>
              <a:t>https://inkscape.org/doc/tutorials/advanced/tutorial-advanced.html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7-8</a:t>
            </a:r>
            <a:r>
              <a:rPr lang="en" dirty="0" smtClean="0"/>
              <a:t>. </a:t>
            </a:r>
            <a:r>
              <a:rPr lang="lt-LT" dirty="0" smtClean="0"/>
              <a:t>U</a:t>
            </a:r>
            <a:r>
              <a:rPr lang="en" dirty="0" smtClean="0"/>
              <a:t>žduotis</a:t>
            </a:r>
            <a:r>
              <a:rPr lang="lt-LT" dirty="0" smtClean="0"/>
              <a:t>. Logotipas</a:t>
            </a:r>
            <a:endParaRPr dirty="0"/>
          </a:p>
        </p:txBody>
      </p:sp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36201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lt-LT" dirty="0"/>
              <a:t>Su </a:t>
            </a:r>
            <a:r>
              <a:rPr lang="lt-LT" dirty="0" err="1"/>
              <a:t>Inkscape</a:t>
            </a:r>
            <a:r>
              <a:rPr lang="lt-LT" dirty="0"/>
              <a:t> programa sukurkite </a:t>
            </a:r>
            <a:r>
              <a:rPr lang="en" dirty="0" smtClean="0"/>
              <a:t>firmos</a:t>
            </a:r>
            <a:r>
              <a:rPr lang="en" dirty="0"/>
              <a:t>, organizacijos, įmonės, įstaigos, įvykio ženklą. Viename lape </a:t>
            </a:r>
            <a:r>
              <a:rPr lang="en" i="1" dirty="0" smtClean="0"/>
              <a:t>pateik</a:t>
            </a:r>
            <a:r>
              <a:rPr lang="lt-LT" i="1" dirty="0" err="1" smtClean="0"/>
              <a:t>ite</a:t>
            </a:r>
            <a:r>
              <a:rPr lang="en" i="1" dirty="0" smtClean="0"/>
              <a:t> </a:t>
            </a:r>
            <a:r>
              <a:rPr lang="en" dirty="0"/>
              <a:t>spalvotą ir nespalvotą, didesnį (~100 mm aukščio) ir mažesnį (~30 mm aukščio) </a:t>
            </a:r>
            <a:r>
              <a:rPr lang="en" dirty="0" smtClean="0"/>
              <a:t>variantus</a:t>
            </a:r>
            <a:r>
              <a:rPr lang="lt-LT" dirty="0" smtClean="0"/>
              <a:t>.</a:t>
            </a:r>
            <a:endParaRPr dirty="0"/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470" y="0"/>
            <a:ext cx="3532151" cy="499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7-8</a:t>
            </a:r>
            <a:r>
              <a:rPr lang="en" dirty="0" smtClean="0"/>
              <a:t>. </a:t>
            </a:r>
            <a:r>
              <a:rPr lang="en" dirty="0"/>
              <a:t>Mokinių darbų </a:t>
            </a:r>
            <a:r>
              <a:rPr lang="en" dirty="0" smtClean="0"/>
              <a:t>pavyzdžiai</a:t>
            </a:r>
            <a:r>
              <a:rPr lang="lt-LT" dirty="0" smtClean="0"/>
              <a:t>. Logotipai</a:t>
            </a:r>
            <a:endParaRPr dirty="0"/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266325"/>
            <a:ext cx="2760875" cy="35273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8" name="Google Shape;20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8025" y="1251557"/>
            <a:ext cx="2760875" cy="3556906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9-10. Kompozicija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lt-LT" dirty="0" smtClean="0"/>
              <a:t>Trumpai mokinius supažindinkite </a:t>
            </a:r>
            <a:r>
              <a:rPr lang="lt-LT" dirty="0"/>
              <a:t>su </a:t>
            </a:r>
            <a:r>
              <a:rPr lang="lt-LT" dirty="0" smtClean="0"/>
              <a:t>svarbiausiais </a:t>
            </a:r>
            <a:r>
              <a:rPr lang="lt-LT" dirty="0"/>
              <a:t>grafinio dizaino </a:t>
            </a:r>
            <a:r>
              <a:rPr lang="lt-LT" dirty="0" smtClean="0"/>
              <a:t>elementais:</a:t>
            </a:r>
          </a:p>
          <a:p>
            <a:pPr lvl="1">
              <a:spcBef>
                <a:spcPts val="0"/>
              </a:spcBef>
            </a:pPr>
            <a:r>
              <a:rPr lang="lt-LT" dirty="0" smtClean="0"/>
              <a:t>kompozicija, </a:t>
            </a:r>
          </a:p>
          <a:p>
            <a:pPr lvl="1">
              <a:spcBef>
                <a:spcPts val="0"/>
              </a:spcBef>
            </a:pPr>
            <a:r>
              <a:rPr lang="lt-LT" dirty="0" smtClean="0"/>
              <a:t>formos </a:t>
            </a:r>
            <a:r>
              <a:rPr lang="lt-LT" dirty="0"/>
              <a:t>ir erdvės panaudojimą, </a:t>
            </a:r>
            <a:endParaRPr lang="lt-LT" dirty="0" smtClean="0"/>
          </a:p>
          <a:p>
            <a:pPr lvl="1">
              <a:spcBef>
                <a:spcPts val="0"/>
              </a:spcBef>
            </a:pPr>
            <a:r>
              <a:rPr lang="lt-LT" dirty="0" smtClean="0"/>
              <a:t>kuriamo </a:t>
            </a:r>
            <a:r>
              <a:rPr lang="lt-LT" dirty="0"/>
              <a:t>objekto elementų simetriją ir asimetriją, </a:t>
            </a:r>
            <a:endParaRPr lang="lt-LT" dirty="0" smtClean="0"/>
          </a:p>
          <a:p>
            <a:pPr lvl="1">
              <a:spcBef>
                <a:spcPts val="0"/>
              </a:spcBef>
            </a:pPr>
            <a:r>
              <a:rPr lang="lt-LT" dirty="0" smtClean="0"/>
              <a:t>maketo </a:t>
            </a:r>
            <a:r>
              <a:rPr lang="lt-LT" dirty="0"/>
              <a:t>stilių, </a:t>
            </a:r>
            <a:endParaRPr lang="lt-LT" dirty="0" smtClean="0"/>
          </a:p>
          <a:p>
            <a:pPr lvl="1">
              <a:spcBef>
                <a:spcPts val="0"/>
              </a:spcBef>
            </a:pPr>
            <a:r>
              <a:rPr lang="lt-LT" dirty="0" smtClean="0"/>
              <a:t>tankį </a:t>
            </a:r>
            <a:r>
              <a:rPr lang="lt-LT" dirty="0"/>
              <a:t>ir kontrastą, </a:t>
            </a:r>
            <a:endParaRPr lang="lt-LT" dirty="0" smtClean="0"/>
          </a:p>
          <a:p>
            <a:pPr lvl="1">
              <a:spcBef>
                <a:spcPts val="0"/>
              </a:spcBef>
            </a:pPr>
            <a:r>
              <a:rPr lang="lt-LT" dirty="0" smtClean="0"/>
              <a:t>objektų </a:t>
            </a:r>
            <a:r>
              <a:rPr lang="lt-LT" dirty="0"/>
              <a:t>tarpusavio </a:t>
            </a:r>
            <a:r>
              <a:rPr lang="lt-LT" dirty="0" smtClean="0"/>
              <a:t>derinimą.</a:t>
            </a:r>
          </a:p>
          <a:p>
            <a:pPr marL="139700" indent="0">
              <a:buNone/>
            </a:pPr>
            <a:r>
              <a:rPr lang="lt-LT" dirty="0" err="1" smtClean="0"/>
              <a:t>Panaginėkite</a:t>
            </a:r>
            <a:r>
              <a:rPr lang="lt-LT" dirty="0" smtClean="0"/>
              <a:t> kelis skrajučių maketų pavyzdžius.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6065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9-10. Užduotis. Skrajutė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11701" y="1266325"/>
            <a:ext cx="3620908" cy="3302700"/>
          </a:xfrm>
        </p:spPr>
        <p:txBody>
          <a:bodyPr/>
          <a:lstStyle/>
          <a:p>
            <a:pPr marL="114300" indent="0">
              <a:buNone/>
            </a:pPr>
            <a:r>
              <a:rPr lang="lt-LT" sz="1600" dirty="0"/>
              <a:t>Su </a:t>
            </a:r>
            <a:r>
              <a:rPr lang="lt-LT" sz="1600" dirty="0" err="1"/>
              <a:t>I</a:t>
            </a:r>
            <a:r>
              <a:rPr lang="lt-LT" sz="1600" dirty="0" err="1" smtClean="0"/>
              <a:t>nkscape</a:t>
            </a:r>
            <a:r>
              <a:rPr lang="lt-LT" sz="1600" dirty="0" smtClean="0"/>
              <a:t> </a:t>
            </a:r>
            <a:r>
              <a:rPr lang="lt-LT" sz="1600" dirty="0"/>
              <a:t>programa pagal pasirinktą maketą sukurkite/atkartokite skrajutę (</a:t>
            </a:r>
            <a:r>
              <a:rPr lang="lt-LT" sz="1600" dirty="0" err="1"/>
              <a:t>flyer</a:t>
            </a:r>
            <a:r>
              <a:rPr lang="lt-LT" sz="1600" dirty="0"/>
              <a:t>).</a:t>
            </a:r>
          </a:p>
          <a:p>
            <a:pPr marL="114300" indent="0">
              <a:buNone/>
            </a:pPr>
            <a:r>
              <a:rPr lang="lt-LT" sz="1600" dirty="0"/>
              <a:t>Pateikite </a:t>
            </a:r>
            <a:r>
              <a:rPr lang="lt-LT" sz="1600" b="1" dirty="0"/>
              <a:t>ir darbą, ir originalą</a:t>
            </a:r>
            <a:r>
              <a:rPr lang="lt-LT" sz="1600" dirty="0"/>
              <a:t>. Darbe kai kurios detalės gali skirtis nuo originalo</a:t>
            </a:r>
            <a:r>
              <a:rPr lang="lt-LT" sz="1600" dirty="0" smtClean="0"/>
              <a:t>.</a:t>
            </a:r>
            <a:endParaRPr lang="lt-LT" sz="1600" dirty="0"/>
          </a:p>
        </p:txBody>
      </p:sp>
      <p:sp>
        <p:nvSpPr>
          <p:cNvPr id="4" name="AutoShape 2" descr="https://e.ktug.lt/pluginfile.php/17799/mod_assign/intro/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609" y="1047139"/>
            <a:ext cx="4829612" cy="38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38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9-10. Mokinių darbų pavyzdžiai. Skrajutė</a:t>
            </a: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8" y="1152425"/>
            <a:ext cx="2276843" cy="3230540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773" y="1152425"/>
            <a:ext cx="4591659" cy="3230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700" y="4382965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Mokinio darbas</a:t>
            </a:r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2932293" y="4382965"/>
            <a:ext cx="1827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Pasirinktas šablonas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11510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11</a:t>
            </a:r>
            <a:r>
              <a:rPr lang="en" dirty="0" smtClean="0"/>
              <a:t>. </a:t>
            </a:r>
            <a:r>
              <a:rPr lang="lt-LT" dirty="0" smtClean="0"/>
              <a:t>pamoka</a:t>
            </a:r>
            <a:endParaRPr dirty="0"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36201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Laisva tema</a:t>
            </a:r>
            <a:endParaRPr/>
          </a:p>
        </p:txBody>
      </p:sp>
      <p:pic>
        <p:nvPicPr>
          <p:cNvPr id="215" name="Google Shape;2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625" y="123300"/>
            <a:ext cx="3386974" cy="478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dirty="0" smtClean="0"/>
              <a:t>11</a:t>
            </a:r>
            <a:r>
              <a:rPr lang="en" dirty="0" smtClean="0"/>
              <a:t>. </a:t>
            </a:r>
            <a:r>
              <a:rPr lang="en" dirty="0"/>
              <a:t>Mokinių darbų pavyzdžiai</a:t>
            </a:r>
            <a:endParaRPr dirty="0"/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22" name="Google Shape;2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1266325"/>
            <a:ext cx="4378075" cy="30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8852" y="818062"/>
            <a:ext cx="3068800" cy="364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Galimos mokinių </a:t>
            </a:r>
            <a:r>
              <a:rPr lang="lt-LT" dirty="0" smtClean="0"/>
              <a:t>veiklos (2)</a:t>
            </a:r>
            <a:r>
              <a:rPr lang="lt-LT" b="0" dirty="0"/>
              <a:t> 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fontAlgn="base">
              <a:buNone/>
            </a:pP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Ši dalis – tai </a:t>
            </a:r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įvadas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į vektorinę grafiką. Darbui reikėtų pasirinkti </a:t>
            </a:r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kurią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nors vieną vektorinės grafikos programą, pavyzdžiui atvirojo kodo </a:t>
            </a:r>
            <a:r>
              <a:rPr lang="lt-LT" b="1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Inkscape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, kuri veikia Microsoft Windows, Linux ir </a:t>
            </a:r>
            <a:r>
              <a:rPr lang="lt-LT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Mac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OS operacinėse sistemose.  </a:t>
            </a:r>
          </a:p>
          <a:p>
            <a:pPr marL="114300" indent="0" fontAlgn="base">
              <a:buNone/>
            </a:pP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Įvadinėje pamokoje turi būti aptariama vektorinės </a:t>
            </a:r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grafikos sąvoka 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(objektas, elementai), kuo ji skiriasi nuo taškinės grafikos. </a:t>
            </a:r>
            <a:endParaRPr lang="lt-LT" i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286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Galimos mokinių </a:t>
            </a:r>
            <a:r>
              <a:rPr lang="lt-LT" dirty="0" smtClean="0"/>
              <a:t>veiklos (2)</a:t>
            </a:r>
            <a:r>
              <a:rPr lang="lt-LT" b="0" dirty="0"/>
              <a:t> 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fontAlgn="base">
              <a:buNone/>
            </a:pPr>
            <a:r>
              <a:rPr lang="lt-LT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Įvadiniame </a:t>
            </a:r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kurse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reikėtų susipažinti su: </a:t>
            </a:r>
          </a:p>
          <a:p>
            <a:pPr fontAlgn="base"/>
            <a:r>
              <a:rPr lang="lt-LT" b="1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Bezjė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(</a:t>
            </a:r>
            <a:r>
              <a:rPr lang="lt-LT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Bezier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) kreivės sąvoka; </a:t>
            </a:r>
          </a:p>
          <a:p>
            <a:pPr fontAlgn="base"/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piešimas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vektoriais, linijų formos; </a:t>
            </a:r>
          </a:p>
          <a:p>
            <a:pPr fontAlgn="base"/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spalvų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modeliais (bent RGB ir CMYK); </a:t>
            </a:r>
          </a:p>
          <a:p>
            <a:pPr fontAlgn="base"/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objektų spalvinimu gryna spalva, </a:t>
            </a:r>
            <a:r>
              <a:rPr lang="lt-LT" b="1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gradientinio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perėjimo spalvomis; </a:t>
            </a:r>
          </a:p>
          <a:p>
            <a:pPr fontAlgn="base"/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objektų kūrimo </a:t>
            </a:r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galimybėmis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ir įrankiais jiems kurti; </a:t>
            </a:r>
          </a:p>
          <a:p>
            <a:pPr fontAlgn="base"/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teksto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panaudojimu vektorinės grafikos objektuose; </a:t>
            </a:r>
          </a:p>
          <a:p>
            <a:pPr fontAlgn="base"/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papildomų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objektų ar elementu importavimu; </a:t>
            </a:r>
          </a:p>
          <a:p>
            <a:pPr fontAlgn="base"/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sukurto grafinio objekto </a:t>
            </a:r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eksportavimu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į kitus kompiuterinės grafikos formatus (įskaitant ir taškinės grafikos) </a:t>
            </a:r>
          </a:p>
        </p:txBody>
      </p:sp>
    </p:spTree>
    <p:extLst>
      <p:ext uri="{BB962C8B-B14F-4D97-AF65-F5344CB8AC3E}">
        <p14:creationId xmlns:p14="http://schemas.microsoft.com/office/powerpoint/2010/main" val="16546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Galimos mokinių </a:t>
            </a:r>
            <a:r>
              <a:rPr lang="lt-LT" dirty="0" smtClean="0"/>
              <a:t>veiklos (3)</a:t>
            </a:r>
            <a:r>
              <a:rPr lang="lt-LT" b="0" dirty="0"/>
              <a:t> 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fontAlgn="base">
              <a:buNone/>
            </a:pPr>
            <a:r>
              <a:rPr lang="lt-LT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Susipažinus 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su svarbiausiomis sąvokomis ir pasirinktos programos vektorinės grafikos kūrimo įrankiais </a:t>
            </a:r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galima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mokiniams rekomenduoti kurti </a:t>
            </a:r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konkrečius nedidelius projektus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, pavyzdžiui, sukurti:  </a:t>
            </a:r>
          </a:p>
          <a:p>
            <a:pPr fontAlgn="base"/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logotipą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(ar bent perpiešti vektorinės grafikos priemonėmis pasirinktą); </a:t>
            </a:r>
          </a:p>
          <a:p>
            <a:pPr fontAlgn="base"/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reklaminę iliustraciją 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(laisvai pasirinkta tema); </a:t>
            </a:r>
          </a:p>
          <a:p>
            <a:pPr fontAlgn="base"/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plakatą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 ar afišą. </a:t>
            </a:r>
          </a:p>
          <a:p>
            <a:pPr marL="114300" indent="0" fontAlgn="base">
              <a:buNone/>
            </a:pP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Kalbant apie praktinių darbų kūrimą būtina atkreipti dėmesį į svarbiausius grafinio dizaino elementus – </a:t>
            </a:r>
            <a:r>
              <a:rPr lang="lt-LT" b="1" i="1" dirty="0">
                <a:solidFill>
                  <a:srgbClr val="000000"/>
                </a:solidFill>
                <a:latin typeface="Arial Narrow" panose="020B0606020202030204" pitchFamily="34" charset="0"/>
              </a:rPr>
              <a:t>kompoziciją</a:t>
            </a:r>
            <a:r>
              <a:rPr lang="lt-LT" i="1" dirty="0">
                <a:solidFill>
                  <a:srgbClr val="000000"/>
                </a:solidFill>
                <a:latin typeface="Arial Narrow" panose="020B0606020202030204" pitchFamily="34" charset="0"/>
              </a:rPr>
              <a:t>, formos ir erdvės panaudojimą, kuriamo objekto elementų simetriją ir asimetriją, maketo stilių, tankį ir kontrastą, objektų tarpusavio </a:t>
            </a:r>
            <a:r>
              <a:rPr lang="lt-LT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derinimą.</a:t>
            </a:r>
            <a:endParaRPr lang="lt-LT" i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187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Vektorinės grafikos programų pasirinkimas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713475"/>
            <a:ext cx="21621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7875" y="1703950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5475" y="1713475"/>
            <a:ext cx="2529600" cy="25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1. Įvadinė pamoka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11700" y="1152425"/>
            <a:ext cx="8520600" cy="3302700"/>
          </a:xfrm>
        </p:spPr>
        <p:txBody>
          <a:bodyPr/>
          <a:lstStyle/>
          <a:p>
            <a:r>
              <a:rPr lang="lt-LT" dirty="0" smtClean="0"/>
              <a:t>Trumpai pristatoma, kas yra vektorinė grafika, kuo ji skiriasi nuo taškinės, kokiomis programomis galima kurti vektorines iliustracijas, kokie yra vektorinės iliustracijų failų prievardžiai.</a:t>
            </a:r>
          </a:p>
          <a:p>
            <a:r>
              <a:rPr lang="lt-LT" dirty="0" smtClean="0"/>
              <a:t>Susipažįstama su </a:t>
            </a:r>
            <a:r>
              <a:rPr lang="lt-LT" dirty="0" err="1" smtClean="0"/>
              <a:t>Inkscape</a:t>
            </a:r>
            <a:r>
              <a:rPr lang="lt-LT" dirty="0" smtClean="0"/>
              <a:t> aplinka:</a:t>
            </a:r>
          </a:p>
          <a:p>
            <a:pPr marL="914400" lvl="3">
              <a:spcBef>
                <a:spcPts val="0"/>
              </a:spcBef>
            </a:pPr>
            <a:r>
              <a:rPr lang="lt-LT" dirty="0"/>
              <a:t>Naujo dokumento kūrimas;</a:t>
            </a:r>
          </a:p>
          <a:p>
            <a:pPr marL="914400" lvl="3">
              <a:spcBef>
                <a:spcPts val="0"/>
              </a:spcBef>
            </a:pPr>
            <a:r>
              <a:rPr lang="lt-LT" dirty="0"/>
              <a:t>Drobės navigacija; </a:t>
            </a:r>
            <a:endParaRPr lang="lt-LT" dirty="0" smtClean="0"/>
          </a:p>
          <a:p>
            <a:pPr marL="914400" lvl="3">
              <a:spcBef>
                <a:spcPts val="0"/>
              </a:spcBef>
            </a:pPr>
            <a:r>
              <a:rPr lang="lt-LT" dirty="0" smtClean="0"/>
              <a:t>Tinklelis</a:t>
            </a:r>
            <a:endParaRPr lang="lt-LT" dirty="0"/>
          </a:p>
          <a:p>
            <a:pPr marL="914400" lvl="3">
              <a:spcBef>
                <a:spcPts val="0"/>
              </a:spcBef>
            </a:pPr>
            <a:r>
              <a:rPr lang="lt-LT" dirty="0" smtClean="0"/>
              <a:t>Mastelio </a:t>
            </a:r>
            <a:r>
              <a:rPr lang="lt-LT" dirty="0"/>
              <a:t>keitimas;</a:t>
            </a:r>
          </a:p>
          <a:p>
            <a:pPr marL="914400" lvl="3">
              <a:spcBef>
                <a:spcPts val="0"/>
              </a:spcBef>
            </a:pPr>
            <a:r>
              <a:rPr lang="lt-LT" dirty="0"/>
              <a:t>Įrankių juostos;</a:t>
            </a:r>
          </a:p>
          <a:p>
            <a:pPr marL="914400" lvl="3">
              <a:spcBef>
                <a:spcPts val="0"/>
              </a:spcBef>
            </a:pPr>
            <a:r>
              <a:rPr lang="lt-LT" dirty="0"/>
              <a:t>Paprastų formų (</a:t>
            </a:r>
            <a:r>
              <a:rPr lang="lt-LT" dirty="0" err="1"/>
              <a:t>shapes</a:t>
            </a:r>
            <a:r>
              <a:rPr lang="lt-LT" dirty="0"/>
              <a:t>) kūrimas;</a:t>
            </a:r>
          </a:p>
          <a:p>
            <a:pPr marL="914400" lvl="3">
              <a:spcBef>
                <a:spcPts val="0"/>
              </a:spcBef>
            </a:pPr>
            <a:r>
              <a:rPr lang="lt-LT" dirty="0"/>
              <a:t>Formų transformavimas;</a:t>
            </a:r>
          </a:p>
          <a:p>
            <a:pPr marL="914400" lvl="3">
              <a:spcBef>
                <a:spcPts val="0"/>
              </a:spcBef>
            </a:pPr>
            <a:r>
              <a:rPr lang="lt-LT" dirty="0"/>
              <a:t>Žymėjimas, grupavimas;</a:t>
            </a:r>
          </a:p>
          <a:p>
            <a:pPr marL="914400" lvl="3">
              <a:spcBef>
                <a:spcPts val="0"/>
              </a:spcBef>
            </a:pPr>
            <a:r>
              <a:rPr lang="lt-LT" dirty="0" smtClean="0"/>
              <a:t>Paprastas spalvų </a:t>
            </a:r>
            <a:r>
              <a:rPr lang="lt-LT" dirty="0"/>
              <a:t>parinkimas;</a:t>
            </a:r>
          </a:p>
          <a:p>
            <a:pPr marL="914400" lvl="3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lt-LT" u="sng" dirty="0">
                <a:solidFill>
                  <a:schemeClr val="hlink"/>
                </a:solidFill>
              </a:rPr>
              <a:t>https://inkscape.org/doc/tutorials/basic/tutorial-basic.html</a:t>
            </a:r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815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dirty="0" smtClean="0"/>
              <a:t>Užduotis</a:t>
            </a:r>
            <a:r>
              <a:rPr lang="lt-LT" dirty="0" smtClean="0"/>
              <a:t>. Ornamentas</a:t>
            </a:r>
            <a:endParaRPr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1022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lt-LT" dirty="0" smtClean="0"/>
              <a:t>Gulsčiame A4 formato lape s</a:t>
            </a:r>
            <a:r>
              <a:rPr lang="en" dirty="0" smtClean="0"/>
              <a:t>ukurti </a:t>
            </a:r>
            <a:r>
              <a:rPr lang="en" dirty="0"/>
              <a:t>ornamentą (žiemos raštai, </a:t>
            </a:r>
            <a:r>
              <a:rPr lang="en" dirty="0" smtClean="0"/>
              <a:t>baltų</a:t>
            </a:r>
            <a:r>
              <a:rPr lang="lt-LT" dirty="0" smtClean="0"/>
              <a:t> </a:t>
            </a:r>
            <a:r>
              <a:rPr lang="en" dirty="0" smtClean="0"/>
              <a:t>raštai</a:t>
            </a:r>
            <a:r>
              <a:rPr lang="lt-LT" dirty="0" smtClean="0"/>
              <a:t>, </a:t>
            </a:r>
            <a:r>
              <a:rPr lang="lt-LT" dirty="0" err="1" smtClean="0"/>
              <a:t>Sierpinskio</a:t>
            </a:r>
            <a:r>
              <a:rPr lang="lt-LT" dirty="0" smtClean="0"/>
              <a:t> </a:t>
            </a:r>
            <a:r>
              <a:rPr lang="lt-LT" dirty="0"/>
              <a:t>kilimas </a:t>
            </a:r>
            <a:r>
              <a:rPr lang="lt-LT" dirty="0" smtClean="0"/>
              <a:t>(</a:t>
            </a:r>
            <a:r>
              <a:rPr lang="lt-LT" dirty="0" err="1" smtClean="0"/>
              <a:t>Sierpinski</a:t>
            </a:r>
            <a:r>
              <a:rPr lang="lt-LT" dirty="0" smtClean="0"/>
              <a:t> </a:t>
            </a:r>
            <a:r>
              <a:rPr lang="lt-LT" dirty="0" err="1" smtClean="0"/>
              <a:t>carpet</a:t>
            </a:r>
            <a:r>
              <a:rPr lang="lt-LT" dirty="0" smtClean="0"/>
              <a:t>)</a:t>
            </a:r>
            <a:r>
              <a:rPr lang="en" dirty="0" smtClean="0"/>
              <a:t>)</a:t>
            </a:r>
            <a:r>
              <a:rPr lang="lt-LT" dirty="0" smtClean="0"/>
              <a:t> ir jį išsaugoti </a:t>
            </a:r>
            <a:r>
              <a:rPr lang="lt-LT" dirty="0" err="1" smtClean="0"/>
              <a:t>svg</a:t>
            </a:r>
            <a:r>
              <a:rPr lang="lt-LT" dirty="0" smtClean="0"/>
              <a:t> ir </a:t>
            </a:r>
            <a:r>
              <a:rPr lang="lt-LT" dirty="0" err="1" smtClean="0"/>
              <a:t>png</a:t>
            </a:r>
            <a:r>
              <a:rPr lang="lt-LT" dirty="0" smtClean="0"/>
              <a:t> formatais.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 dirty="0">
                <a:solidFill>
                  <a:schemeClr val="hlink"/>
                </a:solidFill>
                <a:hlinkClick r:id="rId3"/>
              </a:rPr>
              <a:t>https://design.tutsplus.com/tutorials/how-to-create-an-illustration-of-scandinavian-mittens-in-adobe-illustrator--cms-29772</a:t>
            </a:r>
            <a:r>
              <a:rPr lang="en" sz="1400" dirty="0"/>
              <a:t> </a:t>
            </a:r>
            <a:endParaRPr sz="14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lt-LT" sz="1400" dirty="0">
                <a:hlinkClick r:id="rId4"/>
              </a:rPr>
              <a:t>https://alkas.lt/2016/01/05/apie-baltu-ornamentikos-simbolika</a:t>
            </a:r>
            <a:r>
              <a:rPr lang="lt-LT" sz="1400" dirty="0" smtClean="0">
                <a:hlinkClick r:id="rId4"/>
              </a:rPr>
              <a:t>/</a:t>
            </a:r>
            <a:r>
              <a:rPr lang="lt-LT" sz="1400" dirty="0" smtClean="0"/>
              <a:t> </a:t>
            </a:r>
            <a:endParaRPr sz="1400" dirty="0"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3550" y="0"/>
            <a:ext cx="3528881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>
              <a:buAutoNum type="arabicPeriod"/>
            </a:pPr>
            <a:r>
              <a:rPr lang="en" dirty="0"/>
              <a:t>Mokinių darbų </a:t>
            </a:r>
            <a:r>
              <a:rPr lang="en" dirty="0" smtClean="0"/>
              <a:t>pavyzdžiai</a:t>
            </a:r>
            <a:r>
              <a:rPr lang="lt-LT" dirty="0" smtClean="0"/>
              <a:t>. </a:t>
            </a:r>
            <a:r>
              <a:rPr lang="lt-LT" dirty="0"/>
              <a:t>Ornamentas</a:t>
            </a:r>
            <a:endParaRPr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226775"/>
            <a:ext cx="2536450" cy="359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3800" y="1266325"/>
            <a:ext cx="4129913" cy="355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360A5AE058E48B608F8E82876A3B4" ma:contentTypeVersion="17" ma:contentTypeDescription="Create a new document." ma:contentTypeScope="" ma:versionID="938a36c12db58a32f123becc6d5274e7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8d0d22c82df1be3f4a3d5c9bb877de9c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D0BBFEAD-7A31-465E-9739-14AEF801F93F}"/>
</file>

<file path=customXml/itemProps2.xml><?xml version="1.0" encoding="utf-8"?>
<ds:datastoreItem xmlns:ds="http://schemas.openxmlformats.org/officeDocument/2006/customXml" ds:itemID="{B5E3CE9E-A95B-461C-867D-4B30821631C7}"/>
</file>

<file path=customXml/itemProps3.xml><?xml version="1.0" encoding="utf-8"?>
<ds:datastoreItem xmlns:ds="http://schemas.openxmlformats.org/officeDocument/2006/customXml" ds:itemID="{E89C3562-28F7-4E79-88A1-90A3F5DD2BA8}"/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594</Words>
  <Application>Microsoft Office PowerPoint</Application>
  <PresentationFormat>Demonstracija ekrane (16:9)</PresentationFormat>
  <Paragraphs>106</Paragraphs>
  <Slides>28</Slides>
  <Notes>20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28</vt:i4>
      </vt:variant>
    </vt:vector>
  </HeadingPairs>
  <TitlesOfParts>
    <vt:vector size="34" baseType="lpstr">
      <vt:lpstr>PT Sans Narrow</vt:lpstr>
      <vt:lpstr>Arial Narrow</vt:lpstr>
      <vt:lpstr>Open Sans</vt:lpstr>
      <vt:lpstr>Arial</vt:lpstr>
      <vt:lpstr>Roboto</vt:lpstr>
      <vt:lpstr>Tropic</vt:lpstr>
      <vt:lpstr>Vektorinė grafika 11 klasėje  (Inkscape programa)</vt:lpstr>
      <vt:lpstr>„PowerPoint“ pateiktis</vt:lpstr>
      <vt:lpstr>Galimos mokinių veiklos (2) </vt:lpstr>
      <vt:lpstr>Galimos mokinių veiklos (2) </vt:lpstr>
      <vt:lpstr>Galimos mokinių veiklos (3) </vt:lpstr>
      <vt:lpstr>Vektorinės grafikos programų pasirinkimas</vt:lpstr>
      <vt:lpstr>1. Įvadinė pamoka</vt:lpstr>
      <vt:lpstr>Užduotis. Ornamentas</vt:lpstr>
      <vt:lpstr>Mokinių darbų pavyzdžiai. Ornamentas</vt:lpstr>
      <vt:lpstr>2-3. Formos. Jų piešimas, formatavimas.  Taškų koregavimas.</vt:lpstr>
      <vt:lpstr>2-3. užduotis. Miškas</vt:lpstr>
      <vt:lpstr>2-3. Medžių pavyzdžiai</vt:lpstr>
      <vt:lpstr>2-3. Mokinių darbų pavyzdžiai. Miškas</vt:lpstr>
      <vt:lpstr>4-5. Spalva. Gradientas</vt:lpstr>
      <vt:lpstr>4-5. Užduotis. Peizažas</vt:lpstr>
      <vt:lpstr>4-5. Peizažo kūrimo pavyzdžiai</vt:lpstr>
      <vt:lpstr>4-5. Mokinių darbų pavyzdžiai. Peizažas</vt:lpstr>
      <vt:lpstr>6. Objektų apjungimas ir šešėlio kūrimas</vt:lpstr>
      <vt:lpstr>6. Užduotis. Programų piktogramos</vt:lpstr>
      <vt:lpstr>6. Mokinių darbų pavyzdžiai.      Programų piktogramos</vt:lpstr>
      <vt:lpstr>7-8. Bezjė kreivė ir tekstas</vt:lpstr>
      <vt:lpstr>7-8. Užduotis. Logotipas</vt:lpstr>
      <vt:lpstr>7-8. Mokinių darbų pavyzdžiai. Logotipai</vt:lpstr>
      <vt:lpstr>9-10. Kompozicija</vt:lpstr>
      <vt:lpstr>9-10. Užduotis. Skrajutė</vt:lpstr>
      <vt:lpstr>9-10. Mokinių darbų pavyzdžiai. Skrajutė</vt:lpstr>
      <vt:lpstr>11. pamoka</vt:lpstr>
      <vt:lpstr>11. Mokinių darbų pavyzdžiai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Vektorinė grafika 11 klasėje  (Inkscape programa)</dc:title>
  <dc:creator>Kristina</dc:creator>
  <cp:lastModifiedBy>Kristina Serapinaite</cp:lastModifiedBy>
  <cp:revision>21</cp:revision>
  <cp:lastPrinted>2023-06-09T14:35:02Z</cp:lastPrinted>
  <dcterms:modified xsi:type="dcterms:W3CDTF">2023-10-02T04:38:09Z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