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Lst>
  <p:sldSz cy="5143500" cx="9144000"/>
  <p:notesSz cx="6858000" cy="9144000"/>
  <p:embeddedFontLst>
    <p:embeddedFont>
      <p:font typeface="Candara"/>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94" roundtripDataSignature="AMtx7mhpF360JETBoVt4Iu8A0ELQxFQp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84" Type="http://schemas.openxmlformats.org/officeDocument/2006/relationships/slide" Target="slides/slide78.xml"/><Relationship Id="rId42" Type="http://schemas.openxmlformats.org/officeDocument/2006/relationships/slide" Target="slides/slide36.xml"/><Relationship Id="rId89" Type="http://schemas.openxmlformats.org/officeDocument/2006/relationships/slide" Target="slides/slide83.xml"/><Relationship Id="rId47" Type="http://schemas.openxmlformats.org/officeDocument/2006/relationships/slide" Target="slides/slide41.xml"/><Relationship Id="rId63" Type="http://schemas.openxmlformats.org/officeDocument/2006/relationships/slide" Target="slides/slide57.xml"/><Relationship Id="rId21" Type="http://schemas.openxmlformats.org/officeDocument/2006/relationships/slide" Target="slides/slide15.xml"/><Relationship Id="rId68" Type="http://schemas.openxmlformats.org/officeDocument/2006/relationships/slide" Target="slides/slide62.xml"/><Relationship Id="rId16" Type="http://schemas.openxmlformats.org/officeDocument/2006/relationships/slide" Target="slides/slide10.xml"/><Relationship Id="rId74" Type="http://schemas.openxmlformats.org/officeDocument/2006/relationships/slide" Target="slides/slide68.xml"/><Relationship Id="rId32" Type="http://schemas.openxmlformats.org/officeDocument/2006/relationships/slide" Target="slides/slide26.xml"/><Relationship Id="rId79" Type="http://schemas.openxmlformats.org/officeDocument/2006/relationships/slide" Target="slides/slide73.xml"/><Relationship Id="rId37" Type="http://schemas.openxmlformats.org/officeDocument/2006/relationships/slide" Target="slides/slide31.xml"/><Relationship Id="rId53" Type="http://schemas.openxmlformats.org/officeDocument/2006/relationships/slide" Target="slides/slide47.xml"/><Relationship Id="rId11" Type="http://schemas.openxmlformats.org/officeDocument/2006/relationships/slide" Target="slides/slide5.xml"/><Relationship Id="rId58" Type="http://schemas.openxmlformats.org/officeDocument/2006/relationships/slide" Target="slides/slide52.xml"/><Relationship Id="rId5" Type="http://schemas.openxmlformats.org/officeDocument/2006/relationships/slideMaster" Target="slideMasters/slideMaster2.xml"/><Relationship Id="rId90" Type="http://schemas.openxmlformats.org/officeDocument/2006/relationships/font" Target="fonts/Candara-regular.fntdata"/><Relationship Id="rId95" Type="http://schemas.openxmlformats.org/officeDocument/2006/relationships/customXml" Target="../customXml/item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22" Type="http://schemas.openxmlformats.org/officeDocument/2006/relationships/slide" Target="slides/slide16.xml"/><Relationship Id="rId69" Type="http://schemas.openxmlformats.org/officeDocument/2006/relationships/slide" Target="slides/slide63.xml"/><Relationship Id="rId27" Type="http://schemas.openxmlformats.org/officeDocument/2006/relationships/slide" Target="slides/slide21.xml"/><Relationship Id="rId85" Type="http://schemas.openxmlformats.org/officeDocument/2006/relationships/slide" Target="slides/slide79.xml"/><Relationship Id="rId80" Type="http://schemas.openxmlformats.org/officeDocument/2006/relationships/slide" Target="slides/slide74.xml"/><Relationship Id="rId3" Type="http://schemas.openxmlformats.org/officeDocument/2006/relationships/presProps" Target="presProps.xml"/><Relationship Id="rId46" Type="http://schemas.openxmlformats.org/officeDocument/2006/relationships/slide" Target="slides/slide40.xml"/><Relationship Id="rId33" Type="http://schemas.openxmlformats.org/officeDocument/2006/relationships/slide" Target="slides/slide27.xml"/><Relationship Id="rId38" Type="http://schemas.openxmlformats.org/officeDocument/2006/relationships/slide" Target="slides/slide32.xml"/><Relationship Id="rId67" Type="http://schemas.openxmlformats.org/officeDocument/2006/relationships/slide" Target="slides/slide61.xml"/><Relationship Id="rId25" Type="http://schemas.openxmlformats.org/officeDocument/2006/relationships/slide" Target="slides/slide19.xml"/><Relationship Id="rId12" Type="http://schemas.openxmlformats.org/officeDocument/2006/relationships/slide" Target="slides/slide6.xml"/><Relationship Id="rId59" Type="http://schemas.openxmlformats.org/officeDocument/2006/relationships/slide" Target="slides/slide53.xml"/><Relationship Id="rId17" Type="http://schemas.openxmlformats.org/officeDocument/2006/relationships/slide" Target="slides/slide11.xml"/><Relationship Id="rId83" Type="http://schemas.openxmlformats.org/officeDocument/2006/relationships/slide" Target="slides/slide77.xml"/><Relationship Id="rId41" Type="http://schemas.openxmlformats.org/officeDocument/2006/relationships/slide" Target="slides/slide35.xml"/><Relationship Id="rId88" Type="http://schemas.openxmlformats.org/officeDocument/2006/relationships/slide" Target="slides/slide82.xml"/><Relationship Id="rId75" Type="http://schemas.openxmlformats.org/officeDocument/2006/relationships/slide" Target="slides/slide69.xml"/><Relationship Id="rId70" Type="http://schemas.openxmlformats.org/officeDocument/2006/relationships/slide" Target="slides/slide64.xml"/><Relationship Id="rId62" Type="http://schemas.openxmlformats.org/officeDocument/2006/relationships/slide" Target="slides/slide56.xml"/><Relationship Id="rId20" Type="http://schemas.openxmlformats.org/officeDocument/2006/relationships/slide" Target="slides/slide14.xml"/><Relationship Id="rId54" Type="http://schemas.openxmlformats.org/officeDocument/2006/relationships/slide" Target="slides/slide48.xml"/><Relationship Id="rId91" Type="http://schemas.openxmlformats.org/officeDocument/2006/relationships/font" Target="fonts/Candara-bold.fntdata"/><Relationship Id="rId96" Type="http://schemas.openxmlformats.org/officeDocument/2006/relationships/customXml" Target="../customXml/item2.xml"/><Relationship Id="rId1" Type="http://schemas.openxmlformats.org/officeDocument/2006/relationships/theme" Target="theme/theme3.xml"/><Relationship Id="rId6" Type="http://schemas.openxmlformats.org/officeDocument/2006/relationships/notesMaster" Target="notesMasters/notesMaster1.xml"/><Relationship Id="rId49" Type="http://schemas.openxmlformats.org/officeDocument/2006/relationships/slide" Target="slides/slide43.xml"/><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57" Type="http://schemas.openxmlformats.org/officeDocument/2006/relationships/slide" Target="slides/slide51.xml"/><Relationship Id="rId15" Type="http://schemas.openxmlformats.org/officeDocument/2006/relationships/slide" Target="slides/slide9.xml"/><Relationship Id="rId86" Type="http://schemas.openxmlformats.org/officeDocument/2006/relationships/slide" Target="slides/slide80.xml"/><Relationship Id="rId44" Type="http://schemas.openxmlformats.org/officeDocument/2006/relationships/slide" Target="slides/slide38.xml"/><Relationship Id="rId81" Type="http://schemas.openxmlformats.org/officeDocument/2006/relationships/slide" Target="slides/slide75.xml"/><Relationship Id="rId73" Type="http://schemas.openxmlformats.org/officeDocument/2006/relationships/slide" Target="slides/slide67.xml"/><Relationship Id="rId31" Type="http://schemas.openxmlformats.org/officeDocument/2006/relationships/slide" Target="slides/slide25.xml"/><Relationship Id="rId78" Type="http://schemas.openxmlformats.org/officeDocument/2006/relationships/slide" Target="slides/slide72.xml"/><Relationship Id="rId65" Type="http://schemas.openxmlformats.org/officeDocument/2006/relationships/slide" Target="slides/slide59.xml"/><Relationship Id="rId60" Type="http://schemas.openxmlformats.org/officeDocument/2006/relationships/slide" Target="slides/slide54.xml"/><Relationship Id="rId94" Type="http://customschemas.google.com/relationships/presentationmetadata" Target="metadata"/><Relationship Id="rId52" Type="http://schemas.openxmlformats.org/officeDocument/2006/relationships/slide" Target="slides/slide46.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39" Type="http://schemas.openxmlformats.org/officeDocument/2006/relationships/slide" Target="slides/slide33.xml"/><Relationship Id="rId13" Type="http://schemas.openxmlformats.org/officeDocument/2006/relationships/slide" Target="slides/slide7.xml"/><Relationship Id="rId18" Type="http://schemas.openxmlformats.org/officeDocument/2006/relationships/slide" Target="slides/slide12.xml"/><Relationship Id="rId76" Type="http://schemas.openxmlformats.org/officeDocument/2006/relationships/slide" Target="slides/slide70.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97" Type="http://schemas.openxmlformats.org/officeDocument/2006/relationships/customXml" Target="../customXml/item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Candara-italic.fntdata"/><Relationship Id="rId2" Type="http://schemas.openxmlformats.org/officeDocument/2006/relationships/viewProps" Target="viewProps.xml"/><Relationship Id="rId29" Type="http://schemas.openxmlformats.org/officeDocument/2006/relationships/slide" Target="slides/slide23.xml"/><Relationship Id="rId40" Type="http://schemas.openxmlformats.org/officeDocument/2006/relationships/slide" Target="slides/slide34.xml"/><Relationship Id="rId87" Type="http://schemas.openxmlformats.org/officeDocument/2006/relationships/slide" Target="slides/slide81.xml"/><Relationship Id="rId45" Type="http://schemas.openxmlformats.org/officeDocument/2006/relationships/slide" Target="slides/slide39.xml"/><Relationship Id="rId66" Type="http://schemas.openxmlformats.org/officeDocument/2006/relationships/slide" Target="slides/slide60.xml"/><Relationship Id="rId24" Type="http://schemas.openxmlformats.org/officeDocument/2006/relationships/slide" Target="slides/slide18.xml"/><Relationship Id="rId82" Type="http://schemas.openxmlformats.org/officeDocument/2006/relationships/slide" Target="slides/slide76.xml"/><Relationship Id="rId61" Type="http://schemas.openxmlformats.org/officeDocument/2006/relationships/slide" Target="slides/slide55.xml"/><Relationship Id="rId19" Type="http://schemas.openxmlformats.org/officeDocument/2006/relationships/slide" Target="slides/slide13.xml"/><Relationship Id="rId30" Type="http://schemas.openxmlformats.org/officeDocument/2006/relationships/slide" Target="slides/slide24.xml"/><Relationship Id="rId77" Type="http://schemas.openxmlformats.org/officeDocument/2006/relationships/slide" Target="slides/slide71.xml"/><Relationship Id="rId35" Type="http://schemas.openxmlformats.org/officeDocument/2006/relationships/slide" Target="slides/slide29.xml"/><Relationship Id="rId56" Type="http://schemas.openxmlformats.org/officeDocument/2006/relationships/slide" Target="slides/slide50.xml"/><Relationship Id="rId14" Type="http://schemas.openxmlformats.org/officeDocument/2006/relationships/slide" Target="slides/slide8.xml"/><Relationship Id="rId8" Type="http://schemas.openxmlformats.org/officeDocument/2006/relationships/slide" Target="slides/slide2.xml"/><Relationship Id="rId72" Type="http://schemas.openxmlformats.org/officeDocument/2006/relationships/slide" Target="slides/slide66.xml"/><Relationship Id="rId51" Type="http://schemas.openxmlformats.org/officeDocument/2006/relationships/slide" Target="slides/slide45.xml"/><Relationship Id="rId93" Type="http://schemas.openxmlformats.org/officeDocument/2006/relationships/font" Target="fonts/Candara-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lt-L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9" name="Google Shape;839;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9" name="Google Shape;859;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7" name="Google Shape;867;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6" name="Google Shape;876;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 name="Google Shape;896;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5" name="Google Shape;905;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2" name="Google Shape;912;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6" name="Google Shape;926;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7" name="Google Shape;947;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6" name="Google Shape;966;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4" name="Google Shape;974;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6" name="Google Shape;996;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o skaidrė" showMasterSp="0" type="title">
  <p:cSld name="TITLE">
    <p:spTree>
      <p:nvGrpSpPr>
        <p:cNvPr id="22" name="Shape 22"/>
        <p:cNvGrpSpPr/>
        <p:nvPr/>
      </p:nvGrpSpPr>
      <p:grpSpPr>
        <a:xfrm>
          <a:off x="0" y="0"/>
          <a:ext cx="0" cy="0"/>
          <a:chOff x="0" y="0"/>
          <a:chExt cx="0" cy="0"/>
        </a:xfrm>
      </p:grpSpPr>
      <p:sp>
        <p:nvSpPr>
          <p:cNvPr id="23" name="Google Shape;23;p85"/>
          <p:cNvSpPr/>
          <p:nvPr/>
        </p:nvSpPr>
        <p:spPr>
          <a:xfrm>
            <a:off x="228600" y="171450"/>
            <a:ext cx="8695944" cy="4632548"/>
          </a:xfrm>
          <a:prstGeom prst="roundRect">
            <a:avLst>
              <a:gd fmla="val 1272" name="adj"/>
            </a:avLst>
          </a:prstGeom>
          <a:solidFill>
            <a:srgbClr val="219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grpSp>
        <p:nvGrpSpPr>
          <p:cNvPr id="24" name="Google Shape;24;p85"/>
          <p:cNvGrpSpPr/>
          <p:nvPr/>
        </p:nvGrpSpPr>
        <p:grpSpPr>
          <a:xfrm>
            <a:off x="211665" y="4015472"/>
            <a:ext cx="8723376" cy="998685"/>
            <a:chOff x="-3905250" y="4294188"/>
            <a:chExt cx="13011150" cy="1892300"/>
          </a:xfrm>
        </p:grpSpPr>
        <p:sp>
          <p:nvSpPr>
            <p:cNvPr id="25" name="Google Shape;25;p85"/>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6" name="Google Shape;26;p85"/>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7" name="Google Shape;27;p85"/>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8" name="Google Shape;28;p85"/>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9" name="Google Shape;29;p85"/>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30" name="Google Shape;30;p85"/>
          <p:cNvSpPr txBox="1"/>
          <p:nvPr>
            <p:ph type="ctrTitle"/>
          </p:nvPr>
        </p:nvSpPr>
        <p:spPr>
          <a:xfrm>
            <a:off x="685800" y="1200151"/>
            <a:ext cx="7772400" cy="1335081"/>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FFFFFF"/>
              </a:buClr>
              <a:buSzPts val="4400"/>
              <a:buFont typeface="Candara"/>
              <a:buNone/>
              <a:defRPr sz="4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5"/>
          <p:cNvSpPr txBox="1"/>
          <p:nvPr>
            <p:ph idx="1" type="subTitle"/>
          </p:nvPr>
        </p:nvSpPr>
        <p:spPr>
          <a:xfrm>
            <a:off x="1371600" y="2667001"/>
            <a:ext cx="6400800" cy="1104900"/>
          </a:xfrm>
          <a:prstGeom prst="rect">
            <a:avLst/>
          </a:prstGeom>
          <a:noFill/>
          <a:ln>
            <a:noFill/>
          </a:ln>
        </p:spPr>
        <p:txBody>
          <a:bodyPr anchorCtr="0" anchor="t" bIns="45700" lIns="91425" spcFirstLastPara="1" rIns="91425" wrap="square" tIns="45700">
            <a:norm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p:txBody>
      </p:sp>
      <p:sp>
        <p:nvSpPr>
          <p:cNvPr id="32" name="Google Shape;32;p85"/>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85"/>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5"/>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vertikalus tekstas" type="vertTx">
  <p:cSld name="VERTICAL_TEXT">
    <p:spTree>
      <p:nvGrpSpPr>
        <p:cNvPr id="113" name="Shape 113"/>
        <p:cNvGrpSpPr/>
        <p:nvPr/>
      </p:nvGrpSpPr>
      <p:grpSpPr>
        <a:xfrm>
          <a:off x="0" y="0"/>
          <a:ext cx="0" cy="0"/>
          <a:chOff x="0" y="0"/>
          <a:chExt cx="0" cy="0"/>
        </a:xfrm>
      </p:grpSpPr>
      <p:sp>
        <p:nvSpPr>
          <p:cNvPr id="114" name="Google Shape;114;p100"/>
          <p:cNvSpPr txBox="1"/>
          <p:nvPr>
            <p:ph type="title"/>
          </p:nvPr>
        </p:nvSpPr>
        <p:spPr>
          <a:xfrm>
            <a:off x="457200" y="253746"/>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00"/>
          <p:cNvSpPr txBox="1"/>
          <p:nvPr>
            <p:ph idx="1" type="body"/>
          </p:nvPr>
        </p:nvSpPr>
        <p:spPr>
          <a:xfrm rot="5400000">
            <a:off x="3282225" y="-403556"/>
            <a:ext cx="2588022" cy="7408333"/>
          </a:xfrm>
          <a:prstGeom prst="rect">
            <a:avLst/>
          </a:prstGeom>
          <a:noFill/>
          <a:ln>
            <a:noFill/>
          </a:ln>
        </p:spPr>
        <p:txBody>
          <a:bodyPr anchorCtr="0" anchor="ctr" bIns="45700" lIns="91425" spcFirstLastPara="1" rIns="91425" wrap="square" tIns="45700">
            <a:normAutofit/>
          </a:bodyPr>
          <a:lstStyle>
            <a:lvl1pPr indent="-381000" lvl="0" marL="457200" algn="l">
              <a:spcBef>
                <a:spcPts val="480"/>
              </a:spcBef>
              <a:spcAft>
                <a:spcPts val="0"/>
              </a:spcAft>
              <a:buSzPts val="2400"/>
              <a:buChar char="*"/>
              <a:defRPr/>
            </a:lvl1pPr>
            <a:lvl2pPr indent="-368300" lvl="1" marL="914400" algn="l">
              <a:spcBef>
                <a:spcPts val="440"/>
              </a:spcBef>
              <a:spcAft>
                <a:spcPts val="0"/>
              </a:spcAft>
              <a:buSzPts val="2200"/>
              <a:buChar char="*"/>
              <a:defRPr/>
            </a:lvl2pPr>
            <a:lvl3pPr indent="-355600" lvl="2" marL="1371600" algn="l">
              <a:spcBef>
                <a:spcPts val="400"/>
              </a:spcBef>
              <a:spcAft>
                <a:spcPts val="0"/>
              </a:spcAft>
              <a:buSzPts val="2000"/>
              <a:buChar char="*"/>
              <a:defRPr/>
            </a:lvl3pPr>
            <a:lvl4pPr indent="-342900" lvl="3" marL="1828800" algn="l">
              <a:spcBef>
                <a:spcPts val="360"/>
              </a:spcBef>
              <a:spcAft>
                <a:spcPts val="0"/>
              </a:spcAft>
              <a:buSzPts val="1800"/>
              <a:buChar char="*"/>
              <a:defRPr/>
            </a:lvl4pPr>
            <a:lvl5pPr indent="-330200" lvl="4" marL="2286000" algn="l">
              <a:spcBef>
                <a:spcPts val="320"/>
              </a:spcBef>
              <a:spcAft>
                <a:spcPts val="0"/>
              </a:spcAft>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116" name="Google Shape;116;p100"/>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00"/>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00"/>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us pavadinimas ir tekstas" showMasterSp="0" type="vertTitleAndTx">
  <p:cSld name="VERTICAL_TITLE_AND_VERTICAL_TEXT">
    <p:spTree>
      <p:nvGrpSpPr>
        <p:cNvPr id="119" name="Shape 119"/>
        <p:cNvGrpSpPr/>
        <p:nvPr/>
      </p:nvGrpSpPr>
      <p:grpSpPr>
        <a:xfrm>
          <a:off x="0" y="0"/>
          <a:ext cx="0" cy="0"/>
          <a:chOff x="0" y="0"/>
          <a:chExt cx="0" cy="0"/>
        </a:xfrm>
      </p:grpSpPr>
      <p:sp>
        <p:nvSpPr>
          <p:cNvPr id="120" name="Google Shape;120;p101"/>
          <p:cNvSpPr/>
          <p:nvPr/>
        </p:nvSpPr>
        <p:spPr>
          <a:xfrm>
            <a:off x="228600" y="171450"/>
            <a:ext cx="8695944" cy="1069848"/>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sp>
        <p:nvSpPr>
          <p:cNvPr id="121" name="Google Shape;121;p101"/>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01"/>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01"/>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grpSp>
        <p:nvGrpSpPr>
          <p:cNvPr id="124" name="Google Shape;124;p101"/>
          <p:cNvGrpSpPr/>
          <p:nvPr/>
        </p:nvGrpSpPr>
        <p:grpSpPr>
          <a:xfrm>
            <a:off x="211665" y="535643"/>
            <a:ext cx="8723376" cy="998685"/>
            <a:chOff x="-3905250" y="4294188"/>
            <a:chExt cx="13011150" cy="1892300"/>
          </a:xfrm>
        </p:grpSpPr>
        <p:sp>
          <p:nvSpPr>
            <p:cNvPr id="125" name="Google Shape;125;p101"/>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26" name="Google Shape;126;p101"/>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27" name="Google Shape;127;p101"/>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28" name="Google Shape;128;p101"/>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29" name="Google Shape;129;p101"/>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130" name="Google Shape;130;p101"/>
          <p:cNvSpPr txBox="1"/>
          <p:nvPr>
            <p:ph type="title"/>
          </p:nvPr>
        </p:nvSpPr>
        <p:spPr>
          <a:xfrm rot="5400000">
            <a:off x="5975350" y="1739900"/>
            <a:ext cx="33655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Candar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01"/>
          <p:cNvSpPr txBox="1"/>
          <p:nvPr>
            <p:ph idx="1" type="body"/>
          </p:nvPr>
        </p:nvSpPr>
        <p:spPr>
          <a:xfrm rot="5400000">
            <a:off x="1784350" y="-241299"/>
            <a:ext cx="3365501" cy="60198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accent1"/>
              </a:buClr>
              <a:buSzPts val="2400"/>
              <a:buChar char="*"/>
              <a:defRPr/>
            </a:lvl1pPr>
            <a:lvl2pPr indent="-368300" lvl="1" marL="914400" algn="l">
              <a:spcBef>
                <a:spcPts val="440"/>
              </a:spcBef>
              <a:spcAft>
                <a:spcPts val="0"/>
              </a:spcAft>
              <a:buClr>
                <a:schemeClr val="accent1"/>
              </a:buClr>
              <a:buSzPts val="2200"/>
              <a:buChar char="*"/>
              <a:defRPr/>
            </a:lvl2pPr>
            <a:lvl3pPr indent="-355600" lvl="2" marL="1371600" algn="l">
              <a:spcBef>
                <a:spcPts val="400"/>
              </a:spcBef>
              <a:spcAft>
                <a:spcPts val="0"/>
              </a:spcAft>
              <a:buClr>
                <a:schemeClr val="accent1"/>
              </a:buClr>
              <a:buSzPts val="2000"/>
              <a:buChar char="*"/>
              <a:defRPr/>
            </a:lvl3pPr>
            <a:lvl4pPr indent="-342900" lvl="3" marL="1828800" algn="l">
              <a:spcBef>
                <a:spcPts val="360"/>
              </a:spcBef>
              <a:spcAft>
                <a:spcPts val="0"/>
              </a:spcAft>
              <a:buClr>
                <a:schemeClr val="accent1"/>
              </a:buClr>
              <a:buSzPts val="1800"/>
              <a:buChar char="*"/>
              <a:defRPr/>
            </a:lvl4pPr>
            <a:lvl5pPr indent="-330200" lvl="4" marL="2286000" algn="l">
              <a:spcBef>
                <a:spcPts val="320"/>
              </a:spcBef>
              <a:spcAft>
                <a:spcPts val="0"/>
              </a:spcAft>
              <a:buClr>
                <a:schemeClr val="accent1"/>
              </a:buClr>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turinys" type="obj">
  <p:cSld name="OBJECT">
    <p:spTree>
      <p:nvGrpSpPr>
        <p:cNvPr id="138" name="Shape 138"/>
        <p:cNvGrpSpPr/>
        <p:nvPr/>
      </p:nvGrpSpPr>
      <p:grpSpPr>
        <a:xfrm>
          <a:off x="0" y="0"/>
          <a:ext cx="0" cy="0"/>
          <a:chOff x="0" y="0"/>
          <a:chExt cx="0" cy="0"/>
        </a:xfrm>
      </p:grpSpPr>
      <p:sp>
        <p:nvSpPr>
          <p:cNvPr id="139" name="Google Shape;139;p87"/>
          <p:cNvSpPr txBox="1"/>
          <p:nvPr>
            <p:ph idx="1" type="body"/>
          </p:nvPr>
        </p:nvSpPr>
        <p:spPr>
          <a:xfrm>
            <a:off x="872071" y="2006600"/>
            <a:ext cx="7408333" cy="258802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140" name="Google Shape;140;p87"/>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41" name="Google Shape;141;p87"/>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87"/>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
        <p:nvSpPr>
          <p:cNvPr id="143" name="Google Shape;143;p87"/>
          <p:cNvSpPr txBox="1"/>
          <p:nvPr>
            <p:ph type="title"/>
          </p:nvPr>
        </p:nvSpPr>
        <p:spPr>
          <a:xfrm>
            <a:off x="457200" y="184476"/>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3600"/>
              <a:buFont typeface="Candara"/>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o skaidrė" showMasterSp="0" type="title">
  <p:cSld name="TITLE">
    <p:spTree>
      <p:nvGrpSpPr>
        <p:cNvPr id="144" name="Shape 144"/>
        <p:cNvGrpSpPr/>
        <p:nvPr/>
      </p:nvGrpSpPr>
      <p:grpSpPr>
        <a:xfrm>
          <a:off x="0" y="0"/>
          <a:ext cx="0" cy="0"/>
          <a:chOff x="0" y="0"/>
          <a:chExt cx="0" cy="0"/>
        </a:xfrm>
      </p:grpSpPr>
      <p:sp>
        <p:nvSpPr>
          <p:cNvPr id="145" name="Google Shape;145;p88"/>
          <p:cNvSpPr/>
          <p:nvPr/>
        </p:nvSpPr>
        <p:spPr>
          <a:xfrm>
            <a:off x="228600" y="182034"/>
            <a:ext cx="8695944" cy="4515697"/>
          </a:xfrm>
          <a:prstGeom prst="roundRect">
            <a:avLst>
              <a:gd fmla="val 1272" name="adj"/>
            </a:avLst>
          </a:prstGeom>
          <a:solidFill>
            <a:srgbClr val="219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grpSp>
        <p:nvGrpSpPr>
          <p:cNvPr id="146" name="Google Shape;146;p88"/>
          <p:cNvGrpSpPr/>
          <p:nvPr/>
        </p:nvGrpSpPr>
        <p:grpSpPr>
          <a:xfrm>
            <a:off x="211665" y="4015472"/>
            <a:ext cx="8723376" cy="998685"/>
            <a:chOff x="-3905250" y="4294188"/>
            <a:chExt cx="13011150" cy="1892300"/>
          </a:xfrm>
        </p:grpSpPr>
        <p:sp>
          <p:nvSpPr>
            <p:cNvPr id="147" name="Google Shape;147;p88"/>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48" name="Google Shape;148;p88"/>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49" name="Google Shape;149;p88"/>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50" name="Google Shape;150;p88"/>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51" name="Google Shape;151;p88"/>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152" name="Google Shape;152;p88"/>
          <p:cNvSpPr txBox="1"/>
          <p:nvPr>
            <p:ph type="ctrTitle"/>
          </p:nvPr>
        </p:nvSpPr>
        <p:spPr>
          <a:xfrm>
            <a:off x="685800" y="1200152"/>
            <a:ext cx="7772400" cy="1335081"/>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FFFFFF"/>
              </a:buClr>
              <a:buSzPts val="4400"/>
              <a:buFont typeface="Candara"/>
              <a:buNone/>
              <a:defRPr sz="4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88"/>
          <p:cNvSpPr txBox="1"/>
          <p:nvPr>
            <p:ph idx="1" type="subTitle"/>
          </p:nvPr>
        </p:nvSpPr>
        <p:spPr>
          <a:xfrm>
            <a:off x="1371600" y="2667001"/>
            <a:ext cx="6400800" cy="1104900"/>
          </a:xfrm>
          <a:prstGeom prst="rect">
            <a:avLst/>
          </a:prstGeom>
          <a:noFill/>
          <a:ln>
            <a:noFill/>
          </a:ln>
        </p:spPr>
        <p:txBody>
          <a:bodyPr anchorCtr="0" anchor="t" bIns="45700" lIns="91425" spcFirstLastPara="1" rIns="91425" wrap="square" tIns="45700">
            <a:norm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p:txBody>
      </p:sp>
      <p:sp>
        <p:nvSpPr>
          <p:cNvPr id="154" name="Google Shape;154;p88"/>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55" name="Google Shape;155;p88"/>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88"/>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avadinimas ir turinys">
  <p:cSld name="1_Pavadinimas ir turinys">
    <p:spTree>
      <p:nvGrpSpPr>
        <p:cNvPr id="157" name="Shape 157"/>
        <p:cNvGrpSpPr/>
        <p:nvPr/>
      </p:nvGrpSpPr>
      <p:grpSpPr>
        <a:xfrm>
          <a:off x="0" y="0"/>
          <a:ext cx="0" cy="0"/>
          <a:chOff x="0" y="0"/>
          <a:chExt cx="0" cy="0"/>
        </a:xfrm>
      </p:grpSpPr>
      <p:sp>
        <p:nvSpPr>
          <p:cNvPr id="158" name="Google Shape;158;p89"/>
          <p:cNvSpPr txBox="1"/>
          <p:nvPr>
            <p:ph idx="1" type="body"/>
          </p:nvPr>
        </p:nvSpPr>
        <p:spPr>
          <a:xfrm>
            <a:off x="251520" y="1264599"/>
            <a:ext cx="8640959" cy="3330023"/>
          </a:xfrm>
          <a:prstGeom prst="rect">
            <a:avLst/>
          </a:prstGeom>
          <a:noFill/>
          <a:ln>
            <a:noFill/>
          </a:ln>
        </p:spPr>
        <p:txBody>
          <a:bodyPr anchorCtr="0" anchor="t" bIns="45700" lIns="91425" spcFirstLastPara="1" rIns="91425" wrap="square" tIns="45700">
            <a:normAutofit/>
          </a:bodyPr>
          <a:lstStyle>
            <a:lvl1pPr indent="-335280" lvl="0" marL="457200" algn="l">
              <a:spcBef>
                <a:spcPts val="420"/>
              </a:spcBef>
              <a:spcAft>
                <a:spcPts val="0"/>
              </a:spcAft>
              <a:buClr>
                <a:srgbClr val="029EF4"/>
              </a:buClr>
              <a:buSzPts val="1680"/>
              <a:buFont typeface="Noto Sans Symbols"/>
              <a:buChar char="❑"/>
              <a:defRPr sz="2100"/>
            </a:lvl1pPr>
            <a:lvl2pPr indent="-342900" lvl="1" marL="914400" algn="l">
              <a:spcBef>
                <a:spcPts val="360"/>
              </a:spcBef>
              <a:spcAft>
                <a:spcPts val="0"/>
              </a:spcAft>
              <a:buClr>
                <a:srgbClr val="02A0F8"/>
              </a:buClr>
              <a:buSzPts val="1800"/>
              <a:buFont typeface="Noto Sans Symbols"/>
              <a:buChar char="▪"/>
              <a:defRPr sz="1800"/>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159" name="Google Shape;159;p89"/>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60" name="Google Shape;160;p89"/>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89"/>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
        <p:nvSpPr>
          <p:cNvPr id="162" name="Google Shape;162;p89"/>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k pavadinimas" type="titleOnly">
  <p:cSld name="TITLE_ONLY">
    <p:spTree>
      <p:nvGrpSpPr>
        <p:cNvPr id="163" name="Shape 163"/>
        <p:cNvGrpSpPr/>
        <p:nvPr/>
      </p:nvGrpSpPr>
      <p:grpSpPr>
        <a:xfrm>
          <a:off x="0" y="0"/>
          <a:ext cx="0" cy="0"/>
          <a:chOff x="0" y="0"/>
          <a:chExt cx="0" cy="0"/>
        </a:xfrm>
      </p:grpSpPr>
      <p:sp>
        <p:nvSpPr>
          <p:cNvPr id="164" name="Google Shape;164;p90"/>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90"/>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66" name="Google Shape;166;p90"/>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90"/>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 turiniai" type="twoObj">
  <p:cSld name="TWO_OBJECTS">
    <p:spTree>
      <p:nvGrpSpPr>
        <p:cNvPr id="168" name="Shape 168"/>
        <p:cNvGrpSpPr/>
        <p:nvPr/>
      </p:nvGrpSpPr>
      <p:grpSpPr>
        <a:xfrm>
          <a:off x="0" y="0"/>
          <a:ext cx="0" cy="0"/>
          <a:chOff x="0" y="0"/>
          <a:chExt cx="0" cy="0"/>
        </a:xfrm>
      </p:grpSpPr>
      <p:sp>
        <p:nvSpPr>
          <p:cNvPr id="169" name="Google Shape;169;p91"/>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91"/>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71" name="Google Shape;171;p91"/>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91"/>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
        <p:nvSpPr>
          <p:cNvPr id="173" name="Google Shape;173;p91"/>
          <p:cNvSpPr txBox="1"/>
          <p:nvPr>
            <p:ph idx="1" type="body"/>
          </p:nvPr>
        </p:nvSpPr>
        <p:spPr>
          <a:xfrm>
            <a:off x="676655" y="2009394"/>
            <a:ext cx="3822192" cy="258546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174" name="Google Shape;174;p91"/>
          <p:cNvSpPr txBox="1"/>
          <p:nvPr>
            <p:ph idx="2" type="body"/>
          </p:nvPr>
        </p:nvSpPr>
        <p:spPr>
          <a:xfrm>
            <a:off x="4645152" y="2009394"/>
            <a:ext cx="3822192" cy="258546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kcijos antraštė" showMasterSp="0" type="secHead">
  <p:cSld name="SECTION_HEADER">
    <p:spTree>
      <p:nvGrpSpPr>
        <p:cNvPr id="175" name="Shape 175"/>
        <p:cNvGrpSpPr/>
        <p:nvPr/>
      </p:nvGrpSpPr>
      <p:grpSpPr>
        <a:xfrm>
          <a:off x="0" y="0"/>
          <a:ext cx="0" cy="0"/>
          <a:chOff x="0" y="0"/>
          <a:chExt cx="0" cy="0"/>
        </a:xfrm>
      </p:grpSpPr>
      <p:sp>
        <p:nvSpPr>
          <p:cNvPr id="176" name="Google Shape;176;p102"/>
          <p:cNvSpPr/>
          <p:nvPr/>
        </p:nvSpPr>
        <p:spPr>
          <a:xfrm>
            <a:off x="228600" y="171450"/>
            <a:ext cx="8695944" cy="3552444"/>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sp>
        <p:nvSpPr>
          <p:cNvPr id="177" name="Google Shape;177;p102"/>
          <p:cNvSpPr/>
          <p:nvPr/>
        </p:nvSpPr>
        <p:spPr>
          <a:xfrm>
            <a:off x="6047442" y="3152695"/>
            <a:ext cx="2876429" cy="53552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78" name="Google Shape;178;p102"/>
          <p:cNvSpPr/>
          <p:nvPr/>
        </p:nvSpPr>
        <p:spPr>
          <a:xfrm>
            <a:off x="2619321" y="3056467"/>
            <a:ext cx="5544515" cy="637604"/>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79" name="Google Shape;179;p102"/>
          <p:cNvSpPr/>
          <p:nvPr/>
        </p:nvSpPr>
        <p:spPr>
          <a:xfrm>
            <a:off x="2828728" y="3065672"/>
            <a:ext cx="5467980" cy="580704"/>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80" name="Google Shape;180;p102"/>
          <p:cNvSpPr/>
          <p:nvPr/>
        </p:nvSpPr>
        <p:spPr>
          <a:xfrm>
            <a:off x="5609490" y="3055632"/>
            <a:ext cx="3308000" cy="488662"/>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81" name="Google Shape;181;p102"/>
          <p:cNvSpPr/>
          <p:nvPr/>
        </p:nvSpPr>
        <p:spPr>
          <a:xfrm>
            <a:off x="211665" y="3043918"/>
            <a:ext cx="8723376" cy="997406"/>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82" name="Google Shape;182;p102"/>
          <p:cNvSpPr txBox="1"/>
          <p:nvPr>
            <p:ph type="title"/>
          </p:nvPr>
        </p:nvSpPr>
        <p:spPr>
          <a:xfrm>
            <a:off x="690032" y="1847670"/>
            <a:ext cx="7772400" cy="11430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rgbClr val="FFFFFF"/>
              </a:buClr>
              <a:buSzPts val="4400"/>
              <a:buFont typeface="Candara"/>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02"/>
          <p:cNvSpPr txBox="1"/>
          <p:nvPr>
            <p:ph idx="1" type="body"/>
          </p:nvPr>
        </p:nvSpPr>
        <p:spPr>
          <a:xfrm>
            <a:off x="1367365" y="1078088"/>
            <a:ext cx="6417734" cy="704851"/>
          </a:xfrm>
          <a:prstGeom prst="rect">
            <a:avLst/>
          </a:prstGeom>
          <a:noFill/>
          <a:ln>
            <a:noFill/>
          </a:ln>
        </p:spPr>
        <p:txBody>
          <a:bodyPr anchorCtr="0" anchor="b" bIns="45700" lIns="91425" spcFirstLastPara="1" rIns="91425" wrap="square" tIns="45700">
            <a:normAutofit/>
          </a:bodyPr>
          <a:lstStyle>
            <a:lvl1pPr indent="-228600" lvl="0" marL="457200" algn="ctr">
              <a:spcBef>
                <a:spcPts val="400"/>
              </a:spcBef>
              <a:spcAft>
                <a:spcPts val="0"/>
              </a:spcAft>
              <a:buSzPts val="2000"/>
              <a:buNone/>
              <a:defRPr sz="2000">
                <a:solidFill>
                  <a:srgbClr val="FFFFFF"/>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384"/>
              </a:spcBef>
              <a:spcAft>
                <a:spcPts val="0"/>
              </a:spcAft>
              <a:buSzPts val="1400"/>
              <a:buNone/>
              <a:defRPr sz="1400">
                <a:solidFill>
                  <a:srgbClr val="888888"/>
                </a:solidFill>
              </a:defRPr>
            </a:lvl6pPr>
            <a:lvl7pPr indent="-228600" lvl="6" marL="3200400" algn="l">
              <a:spcBef>
                <a:spcPts val="384"/>
              </a:spcBef>
              <a:spcAft>
                <a:spcPts val="0"/>
              </a:spcAft>
              <a:buSzPts val="1400"/>
              <a:buNone/>
              <a:defRPr sz="1400">
                <a:solidFill>
                  <a:srgbClr val="888888"/>
                </a:solidFill>
              </a:defRPr>
            </a:lvl7pPr>
            <a:lvl8pPr indent="-228600" lvl="7" marL="3657600" algn="l">
              <a:spcBef>
                <a:spcPts val="384"/>
              </a:spcBef>
              <a:spcAft>
                <a:spcPts val="0"/>
              </a:spcAft>
              <a:buSzPts val="1400"/>
              <a:buNone/>
              <a:defRPr sz="1400">
                <a:solidFill>
                  <a:srgbClr val="888888"/>
                </a:solidFill>
              </a:defRPr>
            </a:lvl8pPr>
            <a:lvl9pPr indent="-228600" lvl="8" marL="4114800" algn="l">
              <a:spcBef>
                <a:spcPts val="384"/>
              </a:spcBef>
              <a:spcAft>
                <a:spcPts val="0"/>
              </a:spcAft>
              <a:buSzPts val="1400"/>
              <a:buNone/>
              <a:defRPr sz="1400">
                <a:solidFill>
                  <a:srgbClr val="888888"/>
                </a:solidFill>
              </a:defRPr>
            </a:lvl9pPr>
          </a:lstStyle>
          <a:p/>
        </p:txBody>
      </p:sp>
      <p:sp>
        <p:nvSpPr>
          <p:cNvPr id="184" name="Google Shape;184;p102"/>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85" name="Google Shape;185;p102"/>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102"/>
          <p:cNvSpPr txBox="1"/>
          <p:nvPr>
            <p:ph idx="12" type="sldNum"/>
          </p:nvPr>
        </p:nvSpPr>
        <p:spPr>
          <a:xfrm>
            <a:off x="8427114" y="4824545"/>
            <a:ext cx="844471"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yginimas" type="twoTxTwoObj">
  <p:cSld name="TWO_OBJECTS_WITH_TEXT">
    <p:spTree>
      <p:nvGrpSpPr>
        <p:cNvPr id="187" name="Shape 187"/>
        <p:cNvGrpSpPr/>
        <p:nvPr/>
      </p:nvGrpSpPr>
      <p:grpSpPr>
        <a:xfrm>
          <a:off x="0" y="0"/>
          <a:ext cx="0" cy="0"/>
          <a:chOff x="0" y="0"/>
          <a:chExt cx="0" cy="0"/>
        </a:xfrm>
      </p:grpSpPr>
      <p:sp>
        <p:nvSpPr>
          <p:cNvPr id="188" name="Google Shape;188;p103"/>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33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03"/>
          <p:cNvSpPr txBox="1"/>
          <p:nvPr>
            <p:ph idx="1" type="body"/>
          </p:nvPr>
        </p:nvSpPr>
        <p:spPr>
          <a:xfrm>
            <a:off x="676656" y="2008585"/>
            <a:ext cx="3822192" cy="479822"/>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SzPts val="2400"/>
              <a:buNone/>
              <a:defRPr b="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190" name="Google Shape;190;p103"/>
          <p:cNvSpPr txBox="1"/>
          <p:nvPr>
            <p:ph idx="2" type="body"/>
          </p:nvPr>
        </p:nvSpPr>
        <p:spPr>
          <a:xfrm>
            <a:off x="677336" y="2571751"/>
            <a:ext cx="3820055" cy="2022872"/>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191" name="Google Shape;191;p103"/>
          <p:cNvSpPr txBox="1"/>
          <p:nvPr>
            <p:ph idx="3" type="body"/>
          </p:nvPr>
        </p:nvSpPr>
        <p:spPr>
          <a:xfrm>
            <a:off x="4648200" y="2008585"/>
            <a:ext cx="3822192" cy="479822"/>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SzPts val="2400"/>
              <a:buNone/>
              <a:defRPr b="0" i="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192" name="Google Shape;192;p103"/>
          <p:cNvSpPr txBox="1"/>
          <p:nvPr>
            <p:ph idx="4" type="body"/>
          </p:nvPr>
        </p:nvSpPr>
        <p:spPr>
          <a:xfrm>
            <a:off x="4645025" y="2571751"/>
            <a:ext cx="3822192" cy="2022872"/>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193" name="Google Shape;193;p103"/>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94" name="Google Shape;194;p103"/>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03"/>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k pavadinimas" showMasterSp="0">
  <p:cSld name="1_Tik pavadinimas">
    <p:spTree>
      <p:nvGrpSpPr>
        <p:cNvPr id="196" name="Shape 196"/>
        <p:cNvGrpSpPr/>
        <p:nvPr/>
      </p:nvGrpSpPr>
      <p:grpSpPr>
        <a:xfrm>
          <a:off x="0" y="0"/>
          <a:ext cx="0" cy="0"/>
          <a:chOff x="0" y="0"/>
          <a:chExt cx="0" cy="0"/>
        </a:xfrm>
      </p:grpSpPr>
      <p:sp>
        <p:nvSpPr>
          <p:cNvPr id="197" name="Google Shape;197;p104"/>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104"/>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99" name="Google Shape;199;p104"/>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104"/>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turinys" type="obj">
  <p:cSld name="OBJECT">
    <p:spTree>
      <p:nvGrpSpPr>
        <p:cNvPr id="35" name="Shape 35"/>
        <p:cNvGrpSpPr/>
        <p:nvPr/>
      </p:nvGrpSpPr>
      <p:grpSpPr>
        <a:xfrm>
          <a:off x="0" y="0"/>
          <a:ext cx="0" cy="0"/>
          <a:chOff x="0" y="0"/>
          <a:chExt cx="0" cy="0"/>
        </a:xfrm>
      </p:grpSpPr>
      <p:sp>
        <p:nvSpPr>
          <p:cNvPr id="36" name="Google Shape;36;p92"/>
          <p:cNvSpPr txBox="1"/>
          <p:nvPr>
            <p:ph idx="1" type="body"/>
          </p:nvPr>
        </p:nvSpPr>
        <p:spPr>
          <a:xfrm>
            <a:off x="872070" y="2006600"/>
            <a:ext cx="7408333" cy="258802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37" name="Google Shape;37;p92"/>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2"/>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2"/>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
        <p:nvSpPr>
          <p:cNvPr id="40" name="Google Shape;40;p92"/>
          <p:cNvSpPr txBox="1"/>
          <p:nvPr>
            <p:ph type="title"/>
          </p:nvPr>
        </p:nvSpPr>
        <p:spPr>
          <a:xfrm>
            <a:off x="457200" y="253746"/>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ščia" showMasterSp="0" type="blank">
  <p:cSld name="BLANK">
    <p:spTree>
      <p:nvGrpSpPr>
        <p:cNvPr id="201" name="Shape 201"/>
        <p:cNvGrpSpPr/>
        <p:nvPr/>
      </p:nvGrpSpPr>
      <p:grpSpPr>
        <a:xfrm>
          <a:off x="0" y="0"/>
          <a:ext cx="0" cy="0"/>
          <a:chOff x="0" y="0"/>
          <a:chExt cx="0" cy="0"/>
        </a:xfrm>
      </p:grpSpPr>
      <p:sp>
        <p:nvSpPr>
          <p:cNvPr id="202" name="Google Shape;202;p105"/>
          <p:cNvSpPr/>
          <p:nvPr/>
        </p:nvSpPr>
        <p:spPr>
          <a:xfrm>
            <a:off x="228600" y="171450"/>
            <a:ext cx="8695944" cy="1069848"/>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grpSp>
        <p:nvGrpSpPr>
          <p:cNvPr id="203" name="Google Shape;203;p105"/>
          <p:cNvGrpSpPr/>
          <p:nvPr/>
        </p:nvGrpSpPr>
        <p:grpSpPr>
          <a:xfrm>
            <a:off x="211665" y="535645"/>
            <a:ext cx="8723376" cy="997406"/>
            <a:chOff x="-3905251" y="4294188"/>
            <a:chExt cx="13027839" cy="1892300"/>
          </a:xfrm>
        </p:grpSpPr>
        <p:sp>
          <p:nvSpPr>
            <p:cNvPr id="204" name="Google Shape;204;p105"/>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05" name="Google Shape;205;p105"/>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06" name="Google Shape;206;p105"/>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07" name="Google Shape;207;p105"/>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08" name="Google Shape;208;p105"/>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209" name="Google Shape;209;p105"/>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10" name="Google Shape;210;p105"/>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105"/>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rinys ir antraštė" showMasterSp="0" type="objTx">
  <p:cSld name="OBJECT_WITH_CAPTION_TEXT">
    <p:spTree>
      <p:nvGrpSpPr>
        <p:cNvPr id="212" name="Shape 212"/>
        <p:cNvGrpSpPr/>
        <p:nvPr/>
      </p:nvGrpSpPr>
      <p:grpSpPr>
        <a:xfrm>
          <a:off x="0" y="0"/>
          <a:ext cx="0" cy="0"/>
          <a:chOff x="0" y="0"/>
          <a:chExt cx="0" cy="0"/>
        </a:xfrm>
      </p:grpSpPr>
      <p:sp>
        <p:nvSpPr>
          <p:cNvPr id="213" name="Google Shape;213;p106"/>
          <p:cNvSpPr/>
          <p:nvPr/>
        </p:nvSpPr>
        <p:spPr>
          <a:xfrm>
            <a:off x="228600" y="171450"/>
            <a:ext cx="8695944" cy="1069848"/>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sp>
        <p:nvSpPr>
          <p:cNvPr id="214" name="Google Shape;214;p106"/>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15" name="Google Shape;215;p106"/>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106"/>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
        <p:nvSpPr>
          <p:cNvPr id="217" name="Google Shape;217;p106"/>
          <p:cNvSpPr txBox="1"/>
          <p:nvPr>
            <p:ph idx="1" type="body"/>
          </p:nvPr>
        </p:nvSpPr>
        <p:spPr>
          <a:xfrm>
            <a:off x="914400" y="2686052"/>
            <a:ext cx="3352800" cy="142875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dk2"/>
                </a:solidFill>
              </a:defRPr>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grpSp>
        <p:nvGrpSpPr>
          <p:cNvPr id="218" name="Google Shape;218;p106"/>
          <p:cNvGrpSpPr/>
          <p:nvPr/>
        </p:nvGrpSpPr>
        <p:grpSpPr>
          <a:xfrm>
            <a:off x="211665" y="535643"/>
            <a:ext cx="8723376" cy="998685"/>
            <a:chOff x="-3905250" y="4294188"/>
            <a:chExt cx="13011150" cy="1892300"/>
          </a:xfrm>
        </p:grpSpPr>
        <p:sp>
          <p:nvSpPr>
            <p:cNvPr id="219" name="Google Shape;219;p106"/>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20" name="Google Shape;220;p106"/>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21" name="Google Shape;221;p106"/>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22" name="Google Shape;222;p106"/>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23" name="Google Shape;223;p106"/>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224" name="Google Shape;224;p106"/>
          <p:cNvSpPr txBox="1"/>
          <p:nvPr>
            <p:ph type="title"/>
          </p:nvPr>
        </p:nvSpPr>
        <p:spPr>
          <a:xfrm>
            <a:off x="914400" y="1714500"/>
            <a:ext cx="3352800" cy="93954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3200"/>
              <a:buFont typeface="Candara"/>
              <a:buNone/>
              <a:defRPr sz="3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106"/>
          <p:cNvSpPr txBox="1"/>
          <p:nvPr>
            <p:ph idx="2" type="body"/>
          </p:nvPr>
        </p:nvSpPr>
        <p:spPr>
          <a:xfrm>
            <a:off x="4651963" y="1371600"/>
            <a:ext cx="3904076" cy="2857500"/>
          </a:xfrm>
          <a:prstGeom prst="rect">
            <a:avLst/>
          </a:prstGeom>
          <a:noFill/>
          <a:ln>
            <a:noFill/>
          </a:ln>
        </p:spPr>
        <p:txBody>
          <a:bodyPr anchorCtr="0" anchor="ctr" bIns="45700" lIns="91425" spcFirstLastPara="1" rIns="91425" wrap="square" tIns="45700">
            <a:normAutofit/>
          </a:bodyPr>
          <a:lstStyle>
            <a:lvl1pPr indent="-368300" lvl="0" marL="457200" algn="l">
              <a:spcBef>
                <a:spcPts val="440"/>
              </a:spcBef>
              <a:spcAft>
                <a:spcPts val="0"/>
              </a:spcAft>
              <a:buClr>
                <a:schemeClr val="lt1"/>
              </a:buClr>
              <a:buSzPts val="2200"/>
              <a:buChar char="*"/>
              <a:defRPr sz="2200">
                <a:solidFill>
                  <a:schemeClr val="dk2"/>
                </a:solidFill>
              </a:defRPr>
            </a:lvl1pPr>
            <a:lvl2pPr indent="-355600" lvl="1" marL="914400" algn="l">
              <a:spcBef>
                <a:spcPts val="400"/>
              </a:spcBef>
              <a:spcAft>
                <a:spcPts val="0"/>
              </a:spcAft>
              <a:buClr>
                <a:schemeClr val="lt1"/>
              </a:buClr>
              <a:buSzPts val="2000"/>
              <a:buChar char="*"/>
              <a:defRPr sz="2000">
                <a:solidFill>
                  <a:schemeClr val="dk2"/>
                </a:solidFill>
              </a:defRPr>
            </a:lvl2pPr>
            <a:lvl3pPr indent="-342900" lvl="2" marL="1371600" algn="l">
              <a:spcBef>
                <a:spcPts val="360"/>
              </a:spcBef>
              <a:spcAft>
                <a:spcPts val="0"/>
              </a:spcAft>
              <a:buClr>
                <a:schemeClr val="lt1"/>
              </a:buClr>
              <a:buSzPts val="1800"/>
              <a:buChar char="*"/>
              <a:defRPr sz="1800">
                <a:solidFill>
                  <a:schemeClr val="dk2"/>
                </a:solidFill>
              </a:defRPr>
            </a:lvl3pPr>
            <a:lvl4pPr indent="-330200" lvl="3" marL="1828800" algn="l">
              <a:spcBef>
                <a:spcPts val="320"/>
              </a:spcBef>
              <a:spcAft>
                <a:spcPts val="0"/>
              </a:spcAft>
              <a:buClr>
                <a:schemeClr val="lt1"/>
              </a:buClr>
              <a:buSzPts val="1600"/>
              <a:buChar char="*"/>
              <a:defRPr sz="1600">
                <a:solidFill>
                  <a:schemeClr val="dk2"/>
                </a:solidFill>
              </a:defRPr>
            </a:lvl4pPr>
            <a:lvl5pPr indent="-330200" lvl="4" marL="2286000" algn="l">
              <a:spcBef>
                <a:spcPts val="320"/>
              </a:spcBef>
              <a:spcAft>
                <a:spcPts val="0"/>
              </a:spcAft>
              <a:buClr>
                <a:schemeClr val="lt1"/>
              </a:buClr>
              <a:buSzPts val="1600"/>
              <a:buChar char="*"/>
              <a:defRPr sz="1600">
                <a:solidFill>
                  <a:schemeClr val="dk2"/>
                </a:solidFill>
              </a:defRPr>
            </a:lvl5pPr>
            <a:lvl6pPr indent="-355600" lvl="5" marL="2743200" algn="l">
              <a:spcBef>
                <a:spcPts val="384"/>
              </a:spcBef>
              <a:spcAft>
                <a:spcPts val="0"/>
              </a:spcAft>
              <a:buSzPts val="2000"/>
              <a:buChar char="●"/>
              <a:defRPr sz="2000"/>
            </a:lvl6pPr>
            <a:lvl7pPr indent="-355600" lvl="6" marL="3200400" algn="l">
              <a:spcBef>
                <a:spcPts val="384"/>
              </a:spcBef>
              <a:spcAft>
                <a:spcPts val="0"/>
              </a:spcAft>
              <a:buSzPts val="2000"/>
              <a:buChar char="●"/>
              <a:defRPr sz="2000"/>
            </a:lvl7pPr>
            <a:lvl8pPr indent="-355600" lvl="7" marL="3657600" algn="l">
              <a:spcBef>
                <a:spcPts val="384"/>
              </a:spcBef>
              <a:spcAft>
                <a:spcPts val="0"/>
              </a:spcAft>
              <a:buSzPts val="2000"/>
              <a:buChar char="●"/>
              <a:defRPr sz="2000"/>
            </a:lvl8pPr>
            <a:lvl9pPr indent="-355600" lvl="8" marL="4114800" algn="l">
              <a:spcBef>
                <a:spcPts val="384"/>
              </a:spcBef>
              <a:spcAft>
                <a:spcPts val="0"/>
              </a:spcAft>
              <a:buSzPts val="2000"/>
              <a:buChar char="●"/>
              <a:defRPr sz="2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eikslėlis ir antraštė" showMasterSp="0" type="picTx">
  <p:cSld name="PICTURE_WITH_CAPTION_TEXT">
    <p:spTree>
      <p:nvGrpSpPr>
        <p:cNvPr id="226" name="Shape 226"/>
        <p:cNvGrpSpPr/>
        <p:nvPr/>
      </p:nvGrpSpPr>
      <p:grpSpPr>
        <a:xfrm>
          <a:off x="0" y="0"/>
          <a:ext cx="0" cy="0"/>
          <a:chOff x="0" y="0"/>
          <a:chExt cx="0" cy="0"/>
        </a:xfrm>
      </p:grpSpPr>
      <p:sp>
        <p:nvSpPr>
          <p:cNvPr id="227" name="Google Shape;227;p107"/>
          <p:cNvSpPr/>
          <p:nvPr/>
        </p:nvSpPr>
        <p:spPr>
          <a:xfrm>
            <a:off x="228600" y="171450"/>
            <a:ext cx="8695944" cy="452628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grpSp>
        <p:nvGrpSpPr>
          <p:cNvPr id="228" name="Google Shape;228;p107"/>
          <p:cNvGrpSpPr/>
          <p:nvPr/>
        </p:nvGrpSpPr>
        <p:grpSpPr>
          <a:xfrm>
            <a:off x="211665" y="4015472"/>
            <a:ext cx="8723376" cy="998685"/>
            <a:chOff x="-3905250" y="4294188"/>
            <a:chExt cx="13011150" cy="1892300"/>
          </a:xfrm>
        </p:grpSpPr>
        <p:sp>
          <p:nvSpPr>
            <p:cNvPr id="229" name="Google Shape;229;p107"/>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30" name="Google Shape;230;p107"/>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31" name="Google Shape;231;p107"/>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32" name="Google Shape;232;p107"/>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33" name="Google Shape;233;p107"/>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234" name="Google Shape;234;p107"/>
          <p:cNvSpPr txBox="1"/>
          <p:nvPr>
            <p:ph type="title"/>
          </p:nvPr>
        </p:nvSpPr>
        <p:spPr>
          <a:xfrm>
            <a:off x="4874159" y="254002"/>
            <a:ext cx="3812645" cy="18224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FFFF"/>
              </a:buClr>
              <a:buSzPts val="2800"/>
              <a:buFont typeface="Candara"/>
              <a:buNone/>
              <a:defRPr b="0" sz="28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107"/>
          <p:cNvSpPr txBox="1"/>
          <p:nvPr>
            <p:ph idx="1" type="body"/>
          </p:nvPr>
        </p:nvSpPr>
        <p:spPr>
          <a:xfrm>
            <a:off x="4868337" y="2089150"/>
            <a:ext cx="3818467" cy="18161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rgbClr val="FFFFFF"/>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sp>
        <p:nvSpPr>
          <p:cNvPr id="236" name="Google Shape;236;p107"/>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37" name="Google Shape;237;p107"/>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107"/>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
        <p:nvSpPr>
          <p:cNvPr id="239" name="Google Shape;239;p107"/>
          <p:cNvSpPr/>
          <p:nvPr>
            <p:ph idx="2" type="pic"/>
          </p:nvPr>
        </p:nvSpPr>
        <p:spPr>
          <a:xfrm>
            <a:off x="838200" y="1028700"/>
            <a:ext cx="3566160" cy="2194560"/>
          </a:xfrm>
          <a:prstGeom prst="roundRect">
            <a:avLst>
              <a:gd fmla="val 3924" name="adj"/>
            </a:avLst>
          </a:prstGeom>
          <a:solidFill>
            <a:schemeClr val="accent1"/>
          </a:solidFill>
          <a:ln>
            <a:noFill/>
          </a:ln>
          <a:effectLst>
            <a:reflection blurRad="0" dir="5400000" dist="5000" endA="0" endPos="30000" kx="0" rotWithShape="0" algn="bl" stA="30000" stPos="0" sy="-100000" ky="0"/>
          </a:effectLst>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vertikalus tekstas" type="vertTx">
  <p:cSld name="VERTICAL_TEXT">
    <p:spTree>
      <p:nvGrpSpPr>
        <p:cNvPr id="240" name="Shape 240"/>
        <p:cNvGrpSpPr/>
        <p:nvPr/>
      </p:nvGrpSpPr>
      <p:grpSpPr>
        <a:xfrm>
          <a:off x="0" y="0"/>
          <a:ext cx="0" cy="0"/>
          <a:chOff x="0" y="0"/>
          <a:chExt cx="0" cy="0"/>
        </a:xfrm>
      </p:grpSpPr>
      <p:sp>
        <p:nvSpPr>
          <p:cNvPr id="241" name="Google Shape;241;p108"/>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108"/>
          <p:cNvSpPr txBox="1"/>
          <p:nvPr>
            <p:ph idx="1" type="body"/>
          </p:nvPr>
        </p:nvSpPr>
        <p:spPr>
          <a:xfrm rot="5400000">
            <a:off x="3282227" y="-403556"/>
            <a:ext cx="2588022" cy="7408333"/>
          </a:xfrm>
          <a:prstGeom prst="rect">
            <a:avLst/>
          </a:prstGeom>
          <a:noFill/>
          <a:ln>
            <a:noFill/>
          </a:ln>
        </p:spPr>
        <p:txBody>
          <a:bodyPr anchorCtr="0" anchor="ctr" bIns="45700" lIns="91425" spcFirstLastPara="1" rIns="91425" wrap="square" tIns="45700">
            <a:normAutofit/>
          </a:bodyPr>
          <a:lstStyle>
            <a:lvl1pPr indent="-381000" lvl="0" marL="457200" algn="l">
              <a:spcBef>
                <a:spcPts val="480"/>
              </a:spcBef>
              <a:spcAft>
                <a:spcPts val="0"/>
              </a:spcAft>
              <a:buSzPts val="2400"/>
              <a:buChar char="*"/>
              <a:defRPr/>
            </a:lvl1pPr>
            <a:lvl2pPr indent="-368300" lvl="1" marL="914400" algn="l">
              <a:spcBef>
                <a:spcPts val="440"/>
              </a:spcBef>
              <a:spcAft>
                <a:spcPts val="0"/>
              </a:spcAft>
              <a:buSzPts val="2200"/>
              <a:buChar char="*"/>
              <a:defRPr/>
            </a:lvl2pPr>
            <a:lvl3pPr indent="-355600" lvl="2" marL="1371600" algn="l">
              <a:spcBef>
                <a:spcPts val="400"/>
              </a:spcBef>
              <a:spcAft>
                <a:spcPts val="0"/>
              </a:spcAft>
              <a:buSzPts val="2000"/>
              <a:buChar char="*"/>
              <a:defRPr/>
            </a:lvl3pPr>
            <a:lvl4pPr indent="-342900" lvl="3" marL="1828800" algn="l">
              <a:spcBef>
                <a:spcPts val="360"/>
              </a:spcBef>
              <a:spcAft>
                <a:spcPts val="0"/>
              </a:spcAft>
              <a:buSzPts val="1800"/>
              <a:buChar char="*"/>
              <a:defRPr/>
            </a:lvl4pPr>
            <a:lvl5pPr indent="-330200" lvl="4" marL="2286000" algn="l">
              <a:spcBef>
                <a:spcPts val="320"/>
              </a:spcBef>
              <a:spcAft>
                <a:spcPts val="0"/>
              </a:spcAft>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243" name="Google Shape;243;p108"/>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44" name="Google Shape;244;p108"/>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08"/>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us pavadinimas ir tekstas" showMasterSp="0" type="vertTitleAndTx">
  <p:cSld name="VERTICAL_TITLE_AND_VERTICAL_TEXT">
    <p:spTree>
      <p:nvGrpSpPr>
        <p:cNvPr id="246" name="Shape 246"/>
        <p:cNvGrpSpPr/>
        <p:nvPr/>
      </p:nvGrpSpPr>
      <p:grpSpPr>
        <a:xfrm>
          <a:off x="0" y="0"/>
          <a:ext cx="0" cy="0"/>
          <a:chOff x="0" y="0"/>
          <a:chExt cx="0" cy="0"/>
        </a:xfrm>
      </p:grpSpPr>
      <p:sp>
        <p:nvSpPr>
          <p:cNvPr id="247" name="Google Shape;247;p109"/>
          <p:cNvSpPr/>
          <p:nvPr/>
        </p:nvSpPr>
        <p:spPr>
          <a:xfrm>
            <a:off x="228600" y="171450"/>
            <a:ext cx="8695944" cy="1069848"/>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sp>
        <p:nvSpPr>
          <p:cNvPr id="248" name="Google Shape;248;p109"/>
          <p:cNvSpPr txBox="1"/>
          <p:nvPr>
            <p:ph idx="10" type="dt"/>
          </p:nvPr>
        </p:nvSpPr>
        <p:spPr>
          <a:xfrm>
            <a:off x="5163672" y="4687623"/>
            <a:ext cx="378669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49" name="Google Shape;249;p109"/>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109"/>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grpSp>
        <p:nvGrpSpPr>
          <p:cNvPr id="251" name="Google Shape;251;p109"/>
          <p:cNvGrpSpPr/>
          <p:nvPr/>
        </p:nvGrpSpPr>
        <p:grpSpPr>
          <a:xfrm>
            <a:off x="211665" y="535643"/>
            <a:ext cx="8723376" cy="998685"/>
            <a:chOff x="-3905250" y="4294188"/>
            <a:chExt cx="13011150" cy="1892300"/>
          </a:xfrm>
        </p:grpSpPr>
        <p:sp>
          <p:nvSpPr>
            <p:cNvPr id="252" name="Google Shape;252;p109"/>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53" name="Google Shape;253;p109"/>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54" name="Google Shape;254;p109"/>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55" name="Google Shape;255;p109"/>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256" name="Google Shape;256;p109"/>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257" name="Google Shape;257;p109"/>
          <p:cNvSpPr txBox="1"/>
          <p:nvPr>
            <p:ph type="title"/>
          </p:nvPr>
        </p:nvSpPr>
        <p:spPr>
          <a:xfrm rot="5400000">
            <a:off x="5975350" y="1739900"/>
            <a:ext cx="33655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3300"/>
              <a:buFont typeface="Candar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109"/>
          <p:cNvSpPr txBox="1"/>
          <p:nvPr>
            <p:ph idx="1" type="body"/>
          </p:nvPr>
        </p:nvSpPr>
        <p:spPr>
          <a:xfrm rot="5400000">
            <a:off x="1784350" y="-241298"/>
            <a:ext cx="3365501" cy="60198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accent1"/>
              </a:buClr>
              <a:buSzPts val="2400"/>
              <a:buChar char="*"/>
              <a:defRPr/>
            </a:lvl1pPr>
            <a:lvl2pPr indent="-368300" lvl="1" marL="914400" algn="l">
              <a:spcBef>
                <a:spcPts val="440"/>
              </a:spcBef>
              <a:spcAft>
                <a:spcPts val="0"/>
              </a:spcAft>
              <a:buClr>
                <a:schemeClr val="accent1"/>
              </a:buClr>
              <a:buSzPts val="2200"/>
              <a:buChar char="*"/>
              <a:defRPr/>
            </a:lvl2pPr>
            <a:lvl3pPr indent="-355600" lvl="2" marL="1371600" algn="l">
              <a:spcBef>
                <a:spcPts val="400"/>
              </a:spcBef>
              <a:spcAft>
                <a:spcPts val="0"/>
              </a:spcAft>
              <a:buClr>
                <a:schemeClr val="accent1"/>
              </a:buClr>
              <a:buSzPts val="2000"/>
              <a:buChar char="*"/>
              <a:defRPr/>
            </a:lvl3pPr>
            <a:lvl4pPr indent="-342900" lvl="3" marL="1828800" algn="l">
              <a:spcBef>
                <a:spcPts val="360"/>
              </a:spcBef>
              <a:spcAft>
                <a:spcPts val="0"/>
              </a:spcAft>
              <a:buClr>
                <a:schemeClr val="accent1"/>
              </a:buClr>
              <a:buSzPts val="1800"/>
              <a:buChar char="*"/>
              <a:defRPr/>
            </a:lvl4pPr>
            <a:lvl5pPr indent="-330200" lvl="4" marL="2286000" algn="l">
              <a:spcBef>
                <a:spcPts val="320"/>
              </a:spcBef>
              <a:spcAft>
                <a:spcPts val="0"/>
              </a:spcAft>
              <a:buClr>
                <a:schemeClr val="accent1"/>
              </a:buClr>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kcijos antraštė" showMasterSp="0" type="secHead">
  <p:cSld name="SECTION_HEADER">
    <p:spTree>
      <p:nvGrpSpPr>
        <p:cNvPr id="41" name="Shape 41"/>
        <p:cNvGrpSpPr/>
        <p:nvPr/>
      </p:nvGrpSpPr>
      <p:grpSpPr>
        <a:xfrm>
          <a:off x="0" y="0"/>
          <a:ext cx="0" cy="0"/>
          <a:chOff x="0" y="0"/>
          <a:chExt cx="0" cy="0"/>
        </a:xfrm>
      </p:grpSpPr>
      <p:sp>
        <p:nvSpPr>
          <p:cNvPr id="42" name="Google Shape;42;p93"/>
          <p:cNvSpPr/>
          <p:nvPr/>
        </p:nvSpPr>
        <p:spPr>
          <a:xfrm>
            <a:off x="228600" y="171450"/>
            <a:ext cx="8695944" cy="3552444"/>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sp>
        <p:nvSpPr>
          <p:cNvPr id="43" name="Google Shape;43;p93"/>
          <p:cNvSpPr/>
          <p:nvPr/>
        </p:nvSpPr>
        <p:spPr>
          <a:xfrm>
            <a:off x="6047441" y="3152695"/>
            <a:ext cx="2876429" cy="53552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44" name="Google Shape;44;p93"/>
          <p:cNvSpPr/>
          <p:nvPr/>
        </p:nvSpPr>
        <p:spPr>
          <a:xfrm>
            <a:off x="2619320" y="3056467"/>
            <a:ext cx="5544515" cy="637604"/>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45" name="Google Shape;45;p93"/>
          <p:cNvSpPr/>
          <p:nvPr/>
        </p:nvSpPr>
        <p:spPr>
          <a:xfrm>
            <a:off x="2828728" y="3065672"/>
            <a:ext cx="5467980" cy="580704"/>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46" name="Google Shape;46;p93"/>
          <p:cNvSpPr/>
          <p:nvPr/>
        </p:nvSpPr>
        <p:spPr>
          <a:xfrm>
            <a:off x="5609489" y="3055632"/>
            <a:ext cx="3308000" cy="488662"/>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47" name="Google Shape;47;p93"/>
          <p:cNvSpPr/>
          <p:nvPr/>
        </p:nvSpPr>
        <p:spPr>
          <a:xfrm>
            <a:off x="211665" y="3043917"/>
            <a:ext cx="8723376" cy="997406"/>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48" name="Google Shape;48;p93"/>
          <p:cNvSpPr txBox="1"/>
          <p:nvPr>
            <p:ph type="title"/>
          </p:nvPr>
        </p:nvSpPr>
        <p:spPr>
          <a:xfrm>
            <a:off x="690032" y="1847670"/>
            <a:ext cx="7772400" cy="11430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rgbClr val="FFFFFF"/>
              </a:buClr>
              <a:buSzPts val="4400"/>
              <a:buFont typeface="Candara"/>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3"/>
          <p:cNvSpPr txBox="1"/>
          <p:nvPr>
            <p:ph idx="1" type="body"/>
          </p:nvPr>
        </p:nvSpPr>
        <p:spPr>
          <a:xfrm>
            <a:off x="1367365" y="1078087"/>
            <a:ext cx="6417734" cy="704851"/>
          </a:xfrm>
          <a:prstGeom prst="rect">
            <a:avLst/>
          </a:prstGeom>
          <a:noFill/>
          <a:ln>
            <a:noFill/>
          </a:ln>
        </p:spPr>
        <p:txBody>
          <a:bodyPr anchorCtr="0" anchor="b" bIns="45700" lIns="91425" spcFirstLastPara="1" rIns="91425" wrap="square" tIns="45700">
            <a:normAutofit/>
          </a:bodyPr>
          <a:lstStyle>
            <a:lvl1pPr indent="-228600" lvl="0" marL="457200" algn="ctr">
              <a:spcBef>
                <a:spcPts val="400"/>
              </a:spcBef>
              <a:spcAft>
                <a:spcPts val="0"/>
              </a:spcAft>
              <a:buSzPts val="2000"/>
              <a:buNone/>
              <a:defRPr sz="2000">
                <a:solidFill>
                  <a:srgbClr val="FFFFFF"/>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384"/>
              </a:spcBef>
              <a:spcAft>
                <a:spcPts val="0"/>
              </a:spcAft>
              <a:buSzPts val="1400"/>
              <a:buNone/>
              <a:defRPr sz="1400">
                <a:solidFill>
                  <a:srgbClr val="888888"/>
                </a:solidFill>
              </a:defRPr>
            </a:lvl6pPr>
            <a:lvl7pPr indent="-228600" lvl="6" marL="3200400" algn="l">
              <a:spcBef>
                <a:spcPts val="384"/>
              </a:spcBef>
              <a:spcAft>
                <a:spcPts val="0"/>
              </a:spcAft>
              <a:buSzPts val="1400"/>
              <a:buNone/>
              <a:defRPr sz="1400">
                <a:solidFill>
                  <a:srgbClr val="888888"/>
                </a:solidFill>
              </a:defRPr>
            </a:lvl7pPr>
            <a:lvl8pPr indent="-228600" lvl="7" marL="3657600" algn="l">
              <a:spcBef>
                <a:spcPts val="384"/>
              </a:spcBef>
              <a:spcAft>
                <a:spcPts val="0"/>
              </a:spcAft>
              <a:buSzPts val="1400"/>
              <a:buNone/>
              <a:defRPr sz="1400">
                <a:solidFill>
                  <a:srgbClr val="888888"/>
                </a:solidFill>
              </a:defRPr>
            </a:lvl8pPr>
            <a:lvl9pPr indent="-228600" lvl="8" marL="4114800" algn="l">
              <a:spcBef>
                <a:spcPts val="384"/>
              </a:spcBef>
              <a:spcAft>
                <a:spcPts val="0"/>
              </a:spcAft>
              <a:buSzPts val="1400"/>
              <a:buNone/>
              <a:defRPr sz="1400">
                <a:solidFill>
                  <a:srgbClr val="888888"/>
                </a:solidFill>
              </a:defRPr>
            </a:lvl9pPr>
          </a:lstStyle>
          <a:p/>
        </p:txBody>
      </p:sp>
      <p:sp>
        <p:nvSpPr>
          <p:cNvPr id="50" name="Google Shape;50;p93"/>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93"/>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3"/>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 turiniai" type="twoObj">
  <p:cSld name="TWO_OBJECTS">
    <p:spTree>
      <p:nvGrpSpPr>
        <p:cNvPr id="53" name="Shape 53"/>
        <p:cNvGrpSpPr/>
        <p:nvPr/>
      </p:nvGrpSpPr>
      <p:grpSpPr>
        <a:xfrm>
          <a:off x="0" y="0"/>
          <a:ext cx="0" cy="0"/>
          <a:chOff x="0" y="0"/>
          <a:chExt cx="0" cy="0"/>
        </a:xfrm>
      </p:grpSpPr>
      <p:sp>
        <p:nvSpPr>
          <p:cNvPr id="54" name="Google Shape;54;p94"/>
          <p:cNvSpPr txBox="1"/>
          <p:nvPr>
            <p:ph type="title"/>
          </p:nvPr>
        </p:nvSpPr>
        <p:spPr>
          <a:xfrm>
            <a:off x="457200" y="253746"/>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4"/>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4"/>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4"/>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
        <p:nvSpPr>
          <p:cNvPr id="58" name="Google Shape;58;p94"/>
          <p:cNvSpPr txBox="1"/>
          <p:nvPr>
            <p:ph idx="1" type="body"/>
          </p:nvPr>
        </p:nvSpPr>
        <p:spPr>
          <a:xfrm>
            <a:off x="676655" y="2009394"/>
            <a:ext cx="3822192" cy="258546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59" name="Google Shape;59;p94"/>
          <p:cNvSpPr txBox="1"/>
          <p:nvPr>
            <p:ph idx="2" type="body"/>
          </p:nvPr>
        </p:nvSpPr>
        <p:spPr>
          <a:xfrm>
            <a:off x="4645152" y="2009394"/>
            <a:ext cx="3822192" cy="258546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yginimas" type="twoTxTwoObj">
  <p:cSld name="TWO_OBJECTS_WITH_TEXT">
    <p:spTree>
      <p:nvGrpSpPr>
        <p:cNvPr id="60" name="Shape 60"/>
        <p:cNvGrpSpPr/>
        <p:nvPr/>
      </p:nvGrpSpPr>
      <p:grpSpPr>
        <a:xfrm>
          <a:off x="0" y="0"/>
          <a:ext cx="0" cy="0"/>
          <a:chOff x="0" y="0"/>
          <a:chExt cx="0" cy="0"/>
        </a:xfrm>
      </p:grpSpPr>
      <p:sp>
        <p:nvSpPr>
          <p:cNvPr id="61" name="Google Shape;61;p95"/>
          <p:cNvSpPr txBox="1"/>
          <p:nvPr>
            <p:ph type="title"/>
          </p:nvPr>
        </p:nvSpPr>
        <p:spPr>
          <a:xfrm>
            <a:off x="457200" y="253746"/>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44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5"/>
          <p:cNvSpPr txBox="1"/>
          <p:nvPr>
            <p:ph idx="1" type="body"/>
          </p:nvPr>
        </p:nvSpPr>
        <p:spPr>
          <a:xfrm>
            <a:off x="676656" y="2008585"/>
            <a:ext cx="3822192" cy="479822"/>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SzPts val="2400"/>
              <a:buNone/>
              <a:defRPr b="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63" name="Google Shape;63;p95"/>
          <p:cNvSpPr txBox="1"/>
          <p:nvPr>
            <p:ph idx="2" type="body"/>
          </p:nvPr>
        </p:nvSpPr>
        <p:spPr>
          <a:xfrm>
            <a:off x="677335" y="2571751"/>
            <a:ext cx="3820055" cy="2022872"/>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64" name="Google Shape;64;p95"/>
          <p:cNvSpPr txBox="1"/>
          <p:nvPr>
            <p:ph idx="3" type="body"/>
          </p:nvPr>
        </p:nvSpPr>
        <p:spPr>
          <a:xfrm>
            <a:off x="4648200" y="2008585"/>
            <a:ext cx="3822192" cy="479822"/>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SzPts val="2400"/>
              <a:buNone/>
              <a:defRPr b="0" i="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65" name="Google Shape;65;p95"/>
          <p:cNvSpPr txBox="1"/>
          <p:nvPr>
            <p:ph idx="4" type="body"/>
          </p:nvPr>
        </p:nvSpPr>
        <p:spPr>
          <a:xfrm>
            <a:off x="4645025" y="2571751"/>
            <a:ext cx="3822192" cy="2022872"/>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66" name="Google Shape;66;p95"/>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5"/>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5"/>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k pavadinimas" type="titleOnly">
  <p:cSld name="TITLE_ONLY">
    <p:spTree>
      <p:nvGrpSpPr>
        <p:cNvPr id="69" name="Shape 69"/>
        <p:cNvGrpSpPr/>
        <p:nvPr/>
      </p:nvGrpSpPr>
      <p:grpSpPr>
        <a:xfrm>
          <a:off x="0" y="0"/>
          <a:ext cx="0" cy="0"/>
          <a:chOff x="0" y="0"/>
          <a:chExt cx="0" cy="0"/>
        </a:xfrm>
      </p:grpSpPr>
      <p:sp>
        <p:nvSpPr>
          <p:cNvPr id="70" name="Google Shape;70;p96"/>
          <p:cNvSpPr txBox="1"/>
          <p:nvPr>
            <p:ph type="title"/>
          </p:nvPr>
        </p:nvSpPr>
        <p:spPr>
          <a:xfrm>
            <a:off x="457200" y="253746"/>
            <a:ext cx="8229600" cy="93954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6"/>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6"/>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6"/>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ščia" showMasterSp="0" type="blank">
  <p:cSld name="BLANK">
    <p:spTree>
      <p:nvGrpSpPr>
        <p:cNvPr id="74" name="Shape 74"/>
        <p:cNvGrpSpPr/>
        <p:nvPr/>
      </p:nvGrpSpPr>
      <p:grpSpPr>
        <a:xfrm>
          <a:off x="0" y="0"/>
          <a:ext cx="0" cy="0"/>
          <a:chOff x="0" y="0"/>
          <a:chExt cx="0" cy="0"/>
        </a:xfrm>
      </p:grpSpPr>
      <p:sp>
        <p:nvSpPr>
          <p:cNvPr id="75" name="Google Shape;75;p97"/>
          <p:cNvSpPr/>
          <p:nvPr/>
        </p:nvSpPr>
        <p:spPr>
          <a:xfrm>
            <a:off x="228600" y="171450"/>
            <a:ext cx="8695944" cy="1069848"/>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grpSp>
        <p:nvGrpSpPr>
          <p:cNvPr id="76" name="Google Shape;76;p97"/>
          <p:cNvGrpSpPr/>
          <p:nvPr/>
        </p:nvGrpSpPr>
        <p:grpSpPr>
          <a:xfrm>
            <a:off x="211665" y="535644"/>
            <a:ext cx="8723376" cy="997406"/>
            <a:chOff x="-3905251" y="4294188"/>
            <a:chExt cx="13027839" cy="1892300"/>
          </a:xfrm>
        </p:grpSpPr>
        <p:sp>
          <p:nvSpPr>
            <p:cNvPr id="77" name="Google Shape;77;p97"/>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78" name="Google Shape;78;p97"/>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79" name="Google Shape;79;p97"/>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80" name="Google Shape;80;p97"/>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81" name="Google Shape;81;p97"/>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82" name="Google Shape;82;p97"/>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97"/>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97"/>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rinys ir antraštė" showMasterSp="0" type="objTx">
  <p:cSld name="OBJECT_WITH_CAPTION_TEXT">
    <p:spTree>
      <p:nvGrpSpPr>
        <p:cNvPr id="85" name="Shape 85"/>
        <p:cNvGrpSpPr/>
        <p:nvPr/>
      </p:nvGrpSpPr>
      <p:grpSpPr>
        <a:xfrm>
          <a:off x="0" y="0"/>
          <a:ext cx="0" cy="0"/>
          <a:chOff x="0" y="0"/>
          <a:chExt cx="0" cy="0"/>
        </a:xfrm>
      </p:grpSpPr>
      <p:sp>
        <p:nvSpPr>
          <p:cNvPr id="86" name="Google Shape;86;p98"/>
          <p:cNvSpPr/>
          <p:nvPr/>
        </p:nvSpPr>
        <p:spPr>
          <a:xfrm>
            <a:off x="228600" y="171450"/>
            <a:ext cx="8695944" cy="1069848"/>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sp>
        <p:nvSpPr>
          <p:cNvPr id="87" name="Google Shape;87;p98"/>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98"/>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98"/>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
        <p:nvSpPr>
          <p:cNvPr id="90" name="Google Shape;90;p98"/>
          <p:cNvSpPr txBox="1"/>
          <p:nvPr>
            <p:ph idx="1" type="body"/>
          </p:nvPr>
        </p:nvSpPr>
        <p:spPr>
          <a:xfrm>
            <a:off x="914400" y="2686051"/>
            <a:ext cx="3352800" cy="142875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dk2"/>
                </a:solidFill>
              </a:defRPr>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grpSp>
        <p:nvGrpSpPr>
          <p:cNvPr id="91" name="Google Shape;91;p98"/>
          <p:cNvGrpSpPr/>
          <p:nvPr/>
        </p:nvGrpSpPr>
        <p:grpSpPr>
          <a:xfrm>
            <a:off x="211665" y="535643"/>
            <a:ext cx="8723376" cy="998685"/>
            <a:chOff x="-3905250" y="4294188"/>
            <a:chExt cx="13011150" cy="1892300"/>
          </a:xfrm>
        </p:grpSpPr>
        <p:sp>
          <p:nvSpPr>
            <p:cNvPr id="92" name="Google Shape;92;p98"/>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93" name="Google Shape;93;p98"/>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94" name="Google Shape;94;p98"/>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95" name="Google Shape;95;p98"/>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96" name="Google Shape;96;p98"/>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97" name="Google Shape;97;p98"/>
          <p:cNvSpPr txBox="1"/>
          <p:nvPr>
            <p:ph type="title"/>
          </p:nvPr>
        </p:nvSpPr>
        <p:spPr>
          <a:xfrm>
            <a:off x="914400" y="1714500"/>
            <a:ext cx="3352800" cy="93954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3200"/>
              <a:buFont typeface="Candara"/>
              <a:buNone/>
              <a:defRPr sz="3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98"/>
          <p:cNvSpPr txBox="1"/>
          <p:nvPr>
            <p:ph idx="2" type="body"/>
          </p:nvPr>
        </p:nvSpPr>
        <p:spPr>
          <a:xfrm>
            <a:off x="4651962" y="1371600"/>
            <a:ext cx="3904076" cy="2857500"/>
          </a:xfrm>
          <a:prstGeom prst="rect">
            <a:avLst/>
          </a:prstGeom>
          <a:noFill/>
          <a:ln>
            <a:noFill/>
          </a:ln>
        </p:spPr>
        <p:txBody>
          <a:bodyPr anchorCtr="0" anchor="ctr" bIns="45700" lIns="91425" spcFirstLastPara="1" rIns="91425" wrap="square" tIns="45700">
            <a:normAutofit/>
          </a:bodyPr>
          <a:lstStyle>
            <a:lvl1pPr indent="-368300" lvl="0" marL="457200" algn="l">
              <a:spcBef>
                <a:spcPts val="440"/>
              </a:spcBef>
              <a:spcAft>
                <a:spcPts val="0"/>
              </a:spcAft>
              <a:buClr>
                <a:schemeClr val="lt1"/>
              </a:buClr>
              <a:buSzPts val="2200"/>
              <a:buChar char="*"/>
              <a:defRPr sz="2200">
                <a:solidFill>
                  <a:schemeClr val="dk2"/>
                </a:solidFill>
              </a:defRPr>
            </a:lvl1pPr>
            <a:lvl2pPr indent="-355600" lvl="1" marL="914400" algn="l">
              <a:spcBef>
                <a:spcPts val="400"/>
              </a:spcBef>
              <a:spcAft>
                <a:spcPts val="0"/>
              </a:spcAft>
              <a:buClr>
                <a:schemeClr val="lt1"/>
              </a:buClr>
              <a:buSzPts val="2000"/>
              <a:buChar char="*"/>
              <a:defRPr sz="2000">
                <a:solidFill>
                  <a:schemeClr val="dk2"/>
                </a:solidFill>
              </a:defRPr>
            </a:lvl2pPr>
            <a:lvl3pPr indent="-342900" lvl="2" marL="1371600" algn="l">
              <a:spcBef>
                <a:spcPts val="360"/>
              </a:spcBef>
              <a:spcAft>
                <a:spcPts val="0"/>
              </a:spcAft>
              <a:buClr>
                <a:schemeClr val="lt1"/>
              </a:buClr>
              <a:buSzPts val="1800"/>
              <a:buChar char="*"/>
              <a:defRPr sz="1800">
                <a:solidFill>
                  <a:schemeClr val="dk2"/>
                </a:solidFill>
              </a:defRPr>
            </a:lvl3pPr>
            <a:lvl4pPr indent="-330200" lvl="3" marL="1828800" algn="l">
              <a:spcBef>
                <a:spcPts val="320"/>
              </a:spcBef>
              <a:spcAft>
                <a:spcPts val="0"/>
              </a:spcAft>
              <a:buClr>
                <a:schemeClr val="lt1"/>
              </a:buClr>
              <a:buSzPts val="1600"/>
              <a:buChar char="*"/>
              <a:defRPr sz="1600">
                <a:solidFill>
                  <a:schemeClr val="dk2"/>
                </a:solidFill>
              </a:defRPr>
            </a:lvl4pPr>
            <a:lvl5pPr indent="-330200" lvl="4" marL="2286000" algn="l">
              <a:spcBef>
                <a:spcPts val="320"/>
              </a:spcBef>
              <a:spcAft>
                <a:spcPts val="0"/>
              </a:spcAft>
              <a:buClr>
                <a:schemeClr val="lt1"/>
              </a:buClr>
              <a:buSzPts val="1600"/>
              <a:buChar char="*"/>
              <a:defRPr sz="1600">
                <a:solidFill>
                  <a:schemeClr val="dk2"/>
                </a:solidFill>
              </a:defRPr>
            </a:lvl5pPr>
            <a:lvl6pPr indent="-355600" lvl="5" marL="2743200" algn="l">
              <a:spcBef>
                <a:spcPts val="384"/>
              </a:spcBef>
              <a:spcAft>
                <a:spcPts val="0"/>
              </a:spcAft>
              <a:buSzPts val="2000"/>
              <a:buChar char="●"/>
              <a:defRPr sz="2000"/>
            </a:lvl6pPr>
            <a:lvl7pPr indent="-355600" lvl="6" marL="3200400" algn="l">
              <a:spcBef>
                <a:spcPts val="384"/>
              </a:spcBef>
              <a:spcAft>
                <a:spcPts val="0"/>
              </a:spcAft>
              <a:buSzPts val="2000"/>
              <a:buChar char="●"/>
              <a:defRPr sz="2000"/>
            </a:lvl7pPr>
            <a:lvl8pPr indent="-355600" lvl="7" marL="3657600" algn="l">
              <a:spcBef>
                <a:spcPts val="384"/>
              </a:spcBef>
              <a:spcAft>
                <a:spcPts val="0"/>
              </a:spcAft>
              <a:buSzPts val="2000"/>
              <a:buChar char="●"/>
              <a:defRPr sz="2000"/>
            </a:lvl8pPr>
            <a:lvl9pPr indent="-355600" lvl="8" marL="4114800" algn="l">
              <a:spcBef>
                <a:spcPts val="384"/>
              </a:spcBef>
              <a:spcAft>
                <a:spcPts val="0"/>
              </a:spcAft>
              <a:buSzPts val="2000"/>
              <a:buChar char="●"/>
              <a:defRPr sz="2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eikslėlis ir antraštė" showMasterSp="0" type="picTx">
  <p:cSld name="PICTURE_WITH_CAPTION_TEXT">
    <p:spTree>
      <p:nvGrpSpPr>
        <p:cNvPr id="99" name="Shape 99"/>
        <p:cNvGrpSpPr/>
        <p:nvPr/>
      </p:nvGrpSpPr>
      <p:grpSpPr>
        <a:xfrm>
          <a:off x="0" y="0"/>
          <a:ext cx="0" cy="0"/>
          <a:chOff x="0" y="0"/>
          <a:chExt cx="0" cy="0"/>
        </a:xfrm>
      </p:grpSpPr>
      <p:sp>
        <p:nvSpPr>
          <p:cNvPr id="100" name="Google Shape;100;p99"/>
          <p:cNvSpPr/>
          <p:nvPr/>
        </p:nvSpPr>
        <p:spPr>
          <a:xfrm>
            <a:off x="228600" y="171450"/>
            <a:ext cx="8695944" cy="452628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grpSp>
        <p:nvGrpSpPr>
          <p:cNvPr id="101" name="Google Shape;101;p99"/>
          <p:cNvGrpSpPr/>
          <p:nvPr/>
        </p:nvGrpSpPr>
        <p:grpSpPr>
          <a:xfrm>
            <a:off x="211665" y="4015472"/>
            <a:ext cx="8723376" cy="998685"/>
            <a:chOff x="-3905250" y="4294188"/>
            <a:chExt cx="13011150" cy="1892300"/>
          </a:xfrm>
        </p:grpSpPr>
        <p:sp>
          <p:nvSpPr>
            <p:cNvPr id="102" name="Google Shape;102;p99"/>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03" name="Google Shape;103;p99"/>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04" name="Google Shape;104;p99"/>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05" name="Google Shape;105;p99"/>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06" name="Google Shape;106;p99"/>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107" name="Google Shape;107;p99"/>
          <p:cNvSpPr txBox="1"/>
          <p:nvPr>
            <p:ph type="title"/>
          </p:nvPr>
        </p:nvSpPr>
        <p:spPr>
          <a:xfrm>
            <a:off x="4874158" y="254001"/>
            <a:ext cx="3812645" cy="18224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FFFF"/>
              </a:buClr>
              <a:buSzPts val="2800"/>
              <a:buFont typeface="Candara"/>
              <a:buNone/>
              <a:defRPr b="0" sz="28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99"/>
          <p:cNvSpPr txBox="1"/>
          <p:nvPr>
            <p:ph idx="1" type="body"/>
          </p:nvPr>
        </p:nvSpPr>
        <p:spPr>
          <a:xfrm>
            <a:off x="4868336" y="2089150"/>
            <a:ext cx="3818467" cy="18161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rgbClr val="FFFFFF"/>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sp>
        <p:nvSpPr>
          <p:cNvPr id="109" name="Google Shape;109;p99"/>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99"/>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99"/>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solidFill>
                  <a:srgbClr val="073E87"/>
                </a:solidFill>
              </a:defRPr>
            </a:lvl1pPr>
            <a:lvl2pPr indent="0" lvl="1" marL="0" algn="ctr">
              <a:spcBef>
                <a:spcPts val="0"/>
              </a:spcBef>
              <a:buNone/>
              <a:defRPr>
                <a:solidFill>
                  <a:srgbClr val="073E87"/>
                </a:solidFill>
              </a:defRPr>
            </a:lvl2pPr>
            <a:lvl3pPr indent="0" lvl="2" marL="0" algn="ctr">
              <a:spcBef>
                <a:spcPts val="0"/>
              </a:spcBef>
              <a:buNone/>
              <a:defRPr>
                <a:solidFill>
                  <a:srgbClr val="073E87"/>
                </a:solidFill>
              </a:defRPr>
            </a:lvl3pPr>
            <a:lvl4pPr indent="0" lvl="3" marL="0" algn="ctr">
              <a:spcBef>
                <a:spcPts val="0"/>
              </a:spcBef>
              <a:buNone/>
              <a:defRPr>
                <a:solidFill>
                  <a:srgbClr val="073E87"/>
                </a:solidFill>
              </a:defRPr>
            </a:lvl4pPr>
            <a:lvl5pPr indent="0" lvl="4" marL="0" algn="ctr">
              <a:spcBef>
                <a:spcPts val="0"/>
              </a:spcBef>
              <a:buNone/>
              <a:defRPr>
                <a:solidFill>
                  <a:srgbClr val="073E87"/>
                </a:solidFill>
              </a:defRPr>
            </a:lvl5pPr>
            <a:lvl6pPr indent="0" lvl="5" marL="0" algn="ctr">
              <a:spcBef>
                <a:spcPts val="0"/>
              </a:spcBef>
              <a:buNone/>
              <a:defRPr>
                <a:solidFill>
                  <a:srgbClr val="073E87"/>
                </a:solidFill>
              </a:defRPr>
            </a:lvl6pPr>
            <a:lvl7pPr indent="0" lvl="6" marL="0" algn="ctr">
              <a:spcBef>
                <a:spcPts val="0"/>
              </a:spcBef>
              <a:buNone/>
              <a:defRPr>
                <a:solidFill>
                  <a:srgbClr val="073E87"/>
                </a:solidFill>
              </a:defRPr>
            </a:lvl7pPr>
            <a:lvl8pPr indent="0" lvl="7" marL="0" algn="ctr">
              <a:spcBef>
                <a:spcPts val="0"/>
              </a:spcBef>
              <a:buNone/>
              <a:defRPr>
                <a:solidFill>
                  <a:srgbClr val="073E87"/>
                </a:solidFill>
              </a:defRPr>
            </a:lvl8pPr>
            <a:lvl9pPr indent="0" lvl="8" marL="0" algn="ctr">
              <a:spcBef>
                <a:spcPts val="0"/>
              </a:spcBef>
              <a:buNone/>
              <a:defRPr>
                <a:solidFill>
                  <a:srgbClr val="073E87"/>
                </a:solidFill>
              </a:defRPr>
            </a:lvl9pPr>
          </a:lstStyle>
          <a:p>
            <a:pPr indent="0" lvl="0" marL="0" rtl="0" algn="ctr">
              <a:spcBef>
                <a:spcPts val="0"/>
              </a:spcBef>
              <a:spcAft>
                <a:spcPts val="0"/>
              </a:spcAft>
              <a:buNone/>
            </a:pPr>
            <a:fld id="{00000000-1234-1234-1234-123412341234}" type="slidenum">
              <a:rPr lang="lt-LT"/>
              <a:t>‹#›</a:t>
            </a:fld>
            <a:endParaRPr/>
          </a:p>
        </p:txBody>
      </p:sp>
      <p:sp>
        <p:nvSpPr>
          <p:cNvPr id="112" name="Google Shape;112;p99"/>
          <p:cNvSpPr/>
          <p:nvPr>
            <p:ph idx="2" type="pic"/>
          </p:nvPr>
        </p:nvSpPr>
        <p:spPr>
          <a:xfrm>
            <a:off x="838200" y="1028700"/>
            <a:ext cx="3566160" cy="2194560"/>
          </a:xfrm>
          <a:prstGeom prst="roundRect">
            <a:avLst>
              <a:gd fmla="val 3924" name="adj"/>
            </a:avLst>
          </a:prstGeom>
          <a:solidFill>
            <a:schemeClr val="accent1"/>
          </a:solidFill>
          <a:ln>
            <a:noFill/>
          </a:ln>
          <a:effectLst>
            <a:reflection blurRad="0" dir="5400000" dist="5000" endA="0" endPos="30000" kx="0" rotWithShape="0" algn="bl" stA="30000" stPos="0" sy="-100000" ky="0"/>
          </a:effectLst>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4"/>
          <p:cNvSpPr/>
          <p:nvPr/>
        </p:nvSpPr>
        <p:spPr>
          <a:xfrm>
            <a:off x="228600" y="171450"/>
            <a:ext cx="8695944" cy="1851660"/>
          </a:xfrm>
          <a:prstGeom prst="roundRect">
            <a:avLst>
              <a:gd fmla="val 3362" name="adj"/>
            </a:avLst>
          </a:prstGeom>
          <a:solidFill>
            <a:srgbClr val="219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ndara"/>
              <a:ea typeface="Candara"/>
              <a:cs typeface="Candara"/>
              <a:sym typeface="Candara"/>
            </a:endParaRPr>
          </a:p>
        </p:txBody>
      </p:sp>
      <p:grpSp>
        <p:nvGrpSpPr>
          <p:cNvPr id="11" name="Google Shape;11;p84"/>
          <p:cNvGrpSpPr/>
          <p:nvPr/>
        </p:nvGrpSpPr>
        <p:grpSpPr>
          <a:xfrm>
            <a:off x="211665" y="1259572"/>
            <a:ext cx="8723376" cy="997406"/>
            <a:chOff x="-3905251" y="4294188"/>
            <a:chExt cx="13027839" cy="1892300"/>
          </a:xfrm>
        </p:grpSpPr>
        <p:sp>
          <p:nvSpPr>
            <p:cNvPr id="12" name="Google Shape;12;p84"/>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3" name="Google Shape;13;p84"/>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4" name="Google Shape;14;p84"/>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5" name="Google Shape;15;p84"/>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sp>
          <p:nvSpPr>
            <p:cNvPr id="16" name="Google Shape;16;p84"/>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ndara"/>
                <a:ea typeface="Candara"/>
                <a:cs typeface="Candara"/>
                <a:sym typeface="Candara"/>
              </a:endParaRPr>
            </a:p>
          </p:txBody>
        </p:sp>
      </p:grpSp>
      <p:sp>
        <p:nvSpPr>
          <p:cNvPr id="17" name="Google Shape;17;p84"/>
          <p:cNvSpPr txBox="1"/>
          <p:nvPr>
            <p:ph type="title"/>
          </p:nvPr>
        </p:nvSpPr>
        <p:spPr>
          <a:xfrm>
            <a:off x="457200" y="253746"/>
            <a:ext cx="8229600" cy="939546"/>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84"/>
          <p:cNvSpPr txBox="1"/>
          <p:nvPr>
            <p:ph idx="10" type="dt"/>
          </p:nvPr>
        </p:nvSpPr>
        <p:spPr>
          <a:xfrm>
            <a:off x="5163672" y="4687623"/>
            <a:ext cx="3786690"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9" name="Google Shape;19;p84"/>
          <p:cNvSpPr txBox="1"/>
          <p:nvPr>
            <p:ph idx="11" type="ftr"/>
          </p:nvPr>
        </p:nvSpPr>
        <p:spPr>
          <a:xfrm>
            <a:off x="193641" y="4687623"/>
            <a:ext cx="3786691"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0" name="Google Shape;20;p84"/>
          <p:cNvSpPr txBox="1"/>
          <p:nvPr>
            <p:ph idx="12" type="sldNum"/>
          </p:nvPr>
        </p:nvSpPr>
        <p:spPr>
          <a:xfrm>
            <a:off x="3991088" y="4687623"/>
            <a:ext cx="1161826" cy="27384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000" u="none">
                <a:solidFill>
                  <a:srgbClr val="073E87"/>
                </a:solidFill>
                <a:latin typeface="Candara"/>
                <a:ea typeface="Candara"/>
                <a:cs typeface="Candara"/>
                <a:sym typeface="Candara"/>
              </a:defRPr>
            </a:lvl1pPr>
            <a:lvl2pPr indent="0" lvl="1" marL="0" marR="0" rtl="0" algn="ctr">
              <a:spcBef>
                <a:spcPts val="0"/>
              </a:spcBef>
              <a:buNone/>
              <a:defRPr b="0" sz="1000" u="none">
                <a:solidFill>
                  <a:srgbClr val="073E87"/>
                </a:solidFill>
                <a:latin typeface="Candara"/>
                <a:ea typeface="Candara"/>
                <a:cs typeface="Candara"/>
                <a:sym typeface="Candara"/>
              </a:defRPr>
            </a:lvl2pPr>
            <a:lvl3pPr indent="0" lvl="2" marL="0" marR="0" rtl="0" algn="ctr">
              <a:spcBef>
                <a:spcPts val="0"/>
              </a:spcBef>
              <a:buNone/>
              <a:defRPr b="0" sz="1000" u="none">
                <a:solidFill>
                  <a:srgbClr val="073E87"/>
                </a:solidFill>
                <a:latin typeface="Candara"/>
                <a:ea typeface="Candara"/>
                <a:cs typeface="Candara"/>
                <a:sym typeface="Candara"/>
              </a:defRPr>
            </a:lvl3pPr>
            <a:lvl4pPr indent="0" lvl="3" marL="0" marR="0" rtl="0" algn="ctr">
              <a:spcBef>
                <a:spcPts val="0"/>
              </a:spcBef>
              <a:buNone/>
              <a:defRPr b="0" sz="1000" u="none">
                <a:solidFill>
                  <a:srgbClr val="073E87"/>
                </a:solidFill>
                <a:latin typeface="Candara"/>
                <a:ea typeface="Candara"/>
                <a:cs typeface="Candara"/>
                <a:sym typeface="Candara"/>
              </a:defRPr>
            </a:lvl4pPr>
            <a:lvl5pPr indent="0" lvl="4" marL="0" marR="0" rtl="0" algn="ctr">
              <a:spcBef>
                <a:spcPts val="0"/>
              </a:spcBef>
              <a:buNone/>
              <a:defRPr b="0" sz="1000" u="none">
                <a:solidFill>
                  <a:srgbClr val="073E87"/>
                </a:solidFill>
                <a:latin typeface="Candara"/>
                <a:ea typeface="Candara"/>
                <a:cs typeface="Candara"/>
                <a:sym typeface="Candara"/>
              </a:defRPr>
            </a:lvl5pPr>
            <a:lvl6pPr indent="0" lvl="5" marL="0" marR="0" rtl="0" algn="ctr">
              <a:spcBef>
                <a:spcPts val="0"/>
              </a:spcBef>
              <a:buNone/>
              <a:defRPr b="0" sz="1000" u="none">
                <a:solidFill>
                  <a:srgbClr val="073E87"/>
                </a:solidFill>
                <a:latin typeface="Candara"/>
                <a:ea typeface="Candara"/>
                <a:cs typeface="Candara"/>
                <a:sym typeface="Candara"/>
              </a:defRPr>
            </a:lvl6pPr>
            <a:lvl7pPr indent="0" lvl="6" marL="0" marR="0" rtl="0" algn="ctr">
              <a:spcBef>
                <a:spcPts val="0"/>
              </a:spcBef>
              <a:buNone/>
              <a:defRPr b="0" sz="1000" u="none">
                <a:solidFill>
                  <a:srgbClr val="073E87"/>
                </a:solidFill>
                <a:latin typeface="Candara"/>
                <a:ea typeface="Candara"/>
                <a:cs typeface="Candara"/>
                <a:sym typeface="Candara"/>
              </a:defRPr>
            </a:lvl7pPr>
            <a:lvl8pPr indent="0" lvl="7" marL="0" marR="0" rtl="0" algn="ctr">
              <a:spcBef>
                <a:spcPts val="0"/>
              </a:spcBef>
              <a:buNone/>
              <a:defRPr b="0" sz="1000" u="none">
                <a:solidFill>
                  <a:srgbClr val="073E87"/>
                </a:solidFill>
                <a:latin typeface="Candara"/>
                <a:ea typeface="Candara"/>
                <a:cs typeface="Candara"/>
                <a:sym typeface="Candara"/>
              </a:defRPr>
            </a:lvl8pPr>
            <a:lvl9pPr indent="0" lvl="8" marL="0" marR="0" rtl="0" algn="ctr">
              <a:spcBef>
                <a:spcPts val="0"/>
              </a:spcBef>
              <a:buNone/>
              <a:defRPr b="0" sz="1000" u="none">
                <a:solidFill>
                  <a:srgbClr val="073E87"/>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lt-LT"/>
              <a:t>‹#›</a:t>
            </a:fld>
            <a:endParaRPr/>
          </a:p>
        </p:txBody>
      </p:sp>
      <p:sp>
        <p:nvSpPr>
          <p:cNvPr id="21" name="Google Shape;21;p84"/>
          <p:cNvSpPr txBox="1"/>
          <p:nvPr>
            <p:ph idx="1" type="body"/>
          </p:nvPr>
        </p:nvSpPr>
        <p:spPr>
          <a:xfrm>
            <a:off x="872070" y="2006600"/>
            <a:ext cx="7408333" cy="2588022"/>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86"/>
          <p:cNvSpPr/>
          <p:nvPr/>
        </p:nvSpPr>
        <p:spPr>
          <a:xfrm>
            <a:off x="228600" y="171451"/>
            <a:ext cx="8695944" cy="985391"/>
          </a:xfrm>
          <a:prstGeom prst="roundRect">
            <a:avLst>
              <a:gd fmla="val 3362" name="adj"/>
            </a:avLst>
          </a:prstGeom>
          <a:solidFill>
            <a:srgbClr val="219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ndara"/>
              <a:ea typeface="Candara"/>
              <a:cs typeface="Candara"/>
              <a:sym typeface="Candara"/>
            </a:endParaRPr>
          </a:p>
        </p:txBody>
      </p:sp>
      <p:sp>
        <p:nvSpPr>
          <p:cNvPr id="134" name="Google Shape;134;p86"/>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FFFFF"/>
              </a:buClr>
              <a:buSzPts val="3300"/>
              <a:buFont typeface="Candara"/>
              <a:buNone/>
              <a:defRPr b="0" i="0" sz="33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35" name="Google Shape;135;p86"/>
          <p:cNvSpPr txBox="1"/>
          <p:nvPr>
            <p:ph idx="11" type="ftr"/>
          </p:nvPr>
        </p:nvSpPr>
        <p:spPr>
          <a:xfrm>
            <a:off x="193642" y="4687623"/>
            <a:ext cx="3786691"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36" name="Google Shape;136;p86"/>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rgbClr val="073E87"/>
                </a:solidFill>
                <a:latin typeface="Candara"/>
                <a:ea typeface="Candara"/>
                <a:cs typeface="Candara"/>
                <a:sym typeface="Candara"/>
              </a:defRPr>
            </a:lvl1pPr>
            <a:lvl2pPr indent="0" lvl="1" marL="0" marR="0" rtl="0" algn="ctr">
              <a:spcBef>
                <a:spcPts val="0"/>
              </a:spcBef>
              <a:buNone/>
              <a:defRPr sz="1000">
                <a:solidFill>
                  <a:srgbClr val="073E87"/>
                </a:solidFill>
                <a:latin typeface="Candara"/>
                <a:ea typeface="Candara"/>
                <a:cs typeface="Candara"/>
                <a:sym typeface="Candara"/>
              </a:defRPr>
            </a:lvl2pPr>
            <a:lvl3pPr indent="0" lvl="2" marL="0" marR="0" rtl="0" algn="ctr">
              <a:spcBef>
                <a:spcPts val="0"/>
              </a:spcBef>
              <a:buNone/>
              <a:defRPr sz="1000">
                <a:solidFill>
                  <a:srgbClr val="073E87"/>
                </a:solidFill>
                <a:latin typeface="Candara"/>
                <a:ea typeface="Candara"/>
                <a:cs typeface="Candara"/>
                <a:sym typeface="Candara"/>
              </a:defRPr>
            </a:lvl3pPr>
            <a:lvl4pPr indent="0" lvl="3" marL="0" marR="0" rtl="0" algn="ctr">
              <a:spcBef>
                <a:spcPts val="0"/>
              </a:spcBef>
              <a:buNone/>
              <a:defRPr sz="1000">
                <a:solidFill>
                  <a:srgbClr val="073E87"/>
                </a:solidFill>
                <a:latin typeface="Candara"/>
                <a:ea typeface="Candara"/>
                <a:cs typeface="Candara"/>
                <a:sym typeface="Candara"/>
              </a:defRPr>
            </a:lvl4pPr>
            <a:lvl5pPr indent="0" lvl="4" marL="0" marR="0" rtl="0" algn="ctr">
              <a:spcBef>
                <a:spcPts val="0"/>
              </a:spcBef>
              <a:buNone/>
              <a:defRPr sz="1000">
                <a:solidFill>
                  <a:srgbClr val="073E87"/>
                </a:solidFill>
                <a:latin typeface="Candara"/>
                <a:ea typeface="Candara"/>
                <a:cs typeface="Candara"/>
                <a:sym typeface="Candara"/>
              </a:defRPr>
            </a:lvl5pPr>
            <a:lvl6pPr indent="0" lvl="5" marL="0" marR="0" rtl="0" algn="ctr">
              <a:spcBef>
                <a:spcPts val="0"/>
              </a:spcBef>
              <a:buNone/>
              <a:defRPr sz="1000">
                <a:solidFill>
                  <a:srgbClr val="073E87"/>
                </a:solidFill>
                <a:latin typeface="Candara"/>
                <a:ea typeface="Candara"/>
                <a:cs typeface="Candara"/>
                <a:sym typeface="Candara"/>
              </a:defRPr>
            </a:lvl6pPr>
            <a:lvl7pPr indent="0" lvl="6" marL="0" marR="0" rtl="0" algn="ctr">
              <a:spcBef>
                <a:spcPts val="0"/>
              </a:spcBef>
              <a:buNone/>
              <a:defRPr sz="1000">
                <a:solidFill>
                  <a:srgbClr val="073E87"/>
                </a:solidFill>
                <a:latin typeface="Candara"/>
                <a:ea typeface="Candara"/>
                <a:cs typeface="Candara"/>
                <a:sym typeface="Candara"/>
              </a:defRPr>
            </a:lvl7pPr>
            <a:lvl8pPr indent="0" lvl="7" marL="0" marR="0" rtl="0" algn="ctr">
              <a:spcBef>
                <a:spcPts val="0"/>
              </a:spcBef>
              <a:buNone/>
              <a:defRPr sz="1000">
                <a:solidFill>
                  <a:srgbClr val="073E87"/>
                </a:solidFill>
                <a:latin typeface="Candara"/>
                <a:ea typeface="Candara"/>
                <a:cs typeface="Candara"/>
                <a:sym typeface="Candara"/>
              </a:defRPr>
            </a:lvl8pPr>
            <a:lvl9pPr indent="0" lvl="8" marL="0" marR="0" rtl="0" algn="ctr">
              <a:spcBef>
                <a:spcPts val="0"/>
              </a:spcBef>
              <a:buNone/>
              <a:defRPr sz="1000">
                <a:solidFill>
                  <a:srgbClr val="073E87"/>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lt-LT"/>
              <a:t>‹#›</a:t>
            </a:fld>
            <a:endParaRPr/>
          </a:p>
        </p:txBody>
      </p:sp>
      <p:sp>
        <p:nvSpPr>
          <p:cNvPr id="137" name="Google Shape;137;p86"/>
          <p:cNvSpPr txBox="1"/>
          <p:nvPr>
            <p:ph idx="1" type="body"/>
          </p:nvPr>
        </p:nvSpPr>
        <p:spPr>
          <a:xfrm>
            <a:off x="872071" y="2006600"/>
            <a:ext cx="7408333" cy="2588022"/>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hyperlink" Target="https://undraw.co/illustrat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e-tar.lt/rs/aesupplement/1a764050239511edb4cae1b158f98ea5/PibGuMnJPz/b52ac6c04f0e11ee81b8b446907f594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15.png"/><Relationship Id="rId8"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19.jpg"/><Relationship Id="rId5"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hyperlink" Target="https://image.slidesharecdn.com/serveroperatingsystem-200426085246/75/server-operating-system-13-2048.jpg?cb=1666628400" TargetMode="Externa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24.png"/><Relationship Id="rId4" Type="http://schemas.openxmlformats.org/officeDocument/2006/relationships/hyperlink" Target="https://edukedar.com/tcp-ip-model/" TargetMode="External"/><Relationship Id="rId5" Type="http://schemas.openxmlformats.org/officeDocument/2006/relationships/hyperlink" Target="https://edukedar.com/tcp-ip-mode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hyperlink" Target="https://www.rfc-editor.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hyperlink" Target="https://rb.gy/7cjbb" TargetMode="External"/><Relationship Id="rId4" Type="http://schemas.openxmlformats.org/officeDocument/2006/relationships/hyperlink" Target="https://www.rfc-editor.org/rfc/rfc1855.html" TargetMode="External"/><Relationship Id="rId5" Type="http://schemas.openxmlformats.org/officeDocument/2006/relationships/hyperlink" Target="http://www.elektronika.lt/teorija/kompiuterija/502/rfc-1855-netiketo-taisykle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hyperlink" Target="https://www.rfc-editor.org/rfc/pdfrfc/rfc1166.txt.pdf" TargetMode="External"/><Relationship Id="rId4" Type="http://schemas.openxmlformats.org/officeDocument/2006/relationships/hyperlink" Target="https://www.rfc-editor.org/rfc/pdfrfc/rfc1166.txt.pdf" TargetMode="External"/><Relationship Id="rId5" Type="http://schemas.openxmlformats.org/officeDocument/2006/relationships/image" Target="../media/image25.png"/><Relationship Id="rId6" Type="http://schemas.openxmlformats.org/officeDocument/2006/relationships/hyperlink" Target="https://www.rfc-editor.org/rfc/rfc791.html" TargetMode="External"/><Relationship Id="rId7" Type="http://schemas.openxmlformats.org/officeDocument/2006/relationships/hyperlink" Target="https://www.rfc-editor.org/rfc/rfc791.html" TargetMode="External"/><Relationship Id="rId8" Type="http://schemas.openxmlformats.org/officeDocument/2006/relationships/hyperlink" Target="https://www.rfc-editor.org/rfc/rfc791.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26.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29.jp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hyperlink" Target="https://mxtoolbox.com/" TargetMode="Externa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34.png"/><Relationship Id="rId4" Type="http://schemas.openxmlformats.org/officeDocument/2006/relationships/hyperlink" Target="https://undraw.co/illustration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hyperlink" Target="https://www.whois.com/whois" TargetMode="External"/><Relationship Id="rId4" Type="http://schemas.openxmlformats.org/officeDocument/2006/relationships/hyperlink" Target="https://www.iplocation.net/ip-lookup" TargetMode="External"/><Relationship Id="rId5" Type="http://schemas.openxmlformats.org/officeDocument/2006/relationships/hyperlink" Target="https://www.geodatatool.com/" TargetMode="External"/><Relationship Id="rId6" Type="http://schemas.openxmlformats.org/officeDocument/2006/relationships/hyperlink" Target="https://www.iv.lt/domenai/" TargetMode="External"/><Relationship Id="rId7" Type="http://schemas.openxmlformats.org/officeDocument/2006/relationships/hyperlink" Target="https://whatismyipaddress.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hyperlink" Target="https://www.iv.lt/domenai/" TargetMode="External"/><Relationship Id="rId4" Type="http://schemas.openxmlformats.org/officeDocument/2006/relationships/hyperlink" Target="https://www.hostinger.lt/domenai" TargetMode="External"/><Relationship Id="rId5" Type="http://schemas.openxmlformats.org/officeDocument/2006/relationships/hyperlink" Target="https://www.domenai.lt/" TargetMode="External"/><Relationship Id="rId6" Type="http://schemas.openxmlformats.org/officeDocument/2006/relationships/hyperlink" Target="https://www.owexxhosting.lt/" TargetMode="External"/><Relationship Id="rId7" Type="http://schemas.openxmlformats.org/officeDocument/2006/relationships/hyperlink" Target="https://www.names.lt/lt-domenai_domenu_registracija.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hyperlink" Target="https://www.names.lt/lt-domenai_domenu_registracija.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hyperlink" Target="https://linma.org/apie/istorija/" TargetMode="Externa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hyperlink" Target="https://www.rfc-editor.org/rfc/rfc3986.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hyperlink" Target="https://www.rfc-editor.org/rfc/rfc826" TargetMode="External"/><Relationship Id="rId4" Type="http://schemas.openxmlformats.org/officeDocument/2006/relationships/image" Target="../media/image36.png"/><Relationship Id="rId5" Type="http://schemas.openxmlformats.org/officeDocument/2006/relationships/hyperlink" Target="https://macvendors.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29.jp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hyperlink" Target="https://www.rrt.lt/" TargetMode="Externa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 Id="rId3" Type="http://schemas.openxmlformats.org/officeDocument/2006/relationships/hyperlink" Target="https://www.rfc-editor.org/rfc/rfc791.html" TargetMode="External"/><Relationship Id="rId4" Type="http://schemas.openxmlformats.org/officeDocument/2006/relationships/hyperlink" Target="https://datatracker.ietf.org/doc/html/rfc1519" TargetMode="External"/><Relationship Id="rId5" Type="http://schemas.openxmlformats.org/officeDocument/2006/relationships/image" Target="../media/image44.png"/><Relationship Id="rId6" Type="http://schemas.openxmlformats.org/officeDocument/2006/relationships/hyperlink" Target="https://medium.com/networks-security/tricks-to-remember-five-classes-of-ipv4-484c191678fb"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hyperlink" Target="https://www.rfc-editor.org/info/rfc191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0.xml"/><Relationship Id="rId3"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 Id="rId3" Type="http://schemas.openxmlformats.org/officeDocument/2006/relationships/image" Target="../media/image4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 Id="rId3" Type="http://schemas.openxmlformats.org/officeDocument/2006/relationships/image" Target="../media/image4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 Id="rId3" Type="http://schemas.openxmlformats.org/officeDocument/2006/relationships/image" Target="../media/image4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 Id="rId3" Type="http://schemas.openxmlformats.org/officeDocument/2006/relationships/image" Target="../media/image4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xml"/><Relationship Id="rId3"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 Id="rId3" Type="http://schemas.openxmlformats.org/officeDocument/2006/relationships/image" Target="../media/image48.png"/><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 Id="rId3" Type="http://schemas.openxmlformats.org/officeDocument/2006/relationships/image" Target="../media/image5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5.xml"/><Relationship Id="rId3" Type="http://schemas.openxmlformats.org/officeDocument/2006/relationships/hyperlink" Target="https://www.rfc-editor.org/info/rfc6335"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8.xml"/><Relationship Id="rId3" Type="http://schemas.openxmlformats.org/officeDocument/2006/relationships/image" Target="../media/image51.png"/><Relationship Id="rId4" Type="http://schemas.openxmlformats.org/officeDocument/2006/relationships/image" Target="../media/image5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9.xml"/><Relationship Id="rId3" Type="http://schemas.openxmlformats.org/officeDocument/2006/relationships/hyperlink" Target="https://whatismyipaddress.com/ip-looku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0.xml"/><Relationship Id="rId3" Type="http://schemas.openxmlformats.org/officeDocument/2006/relationships/hyperlink" Target="http://www.emokykla.lt/"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1.xml"/><Relationship Id="rId3" Type="http://schemas.openxmlformats.org/officeDocument/2006/relationships/image" Target="../media/image52.png"/><Relationship Id="rId4" Type="http://schemas.openxmlformats.org/officeDocument/2006/relationships/hyperlink" Target="https://isoc.live/" TargetMode="External"/><Relationship Id="rId5" Type="http://schemas.openxmlformats.org/officeDocument/2006/relationships/hyperlink" Target="https://isoc.liv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2.xml"/><Relationship Id="rId3" Type="http://schemas.openxmlformats.org/officeDocument/2006/relationships/image" Target="../media/image54.jpg"/><Relationship Id="rId4" Type="http://schemas.openxmlformats.org/officeDocument/2006/relationships/hyperlink" Target="https://media.geeksforgeeks.org/wp-content/uploads/20230406152358/CN-(1).jpg"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
          <p:cNvSpPr txBox="1"/>
          <p:nvPr>
            <p:ph type="ctrTitle"/>
          </p:nvPr>
        </p:nvSpPr>
        <p:spPr>
          <a:xfrm>
            <a:off x="685800" y="902332"/>
            <a:ext cx="7772400" cy="1158498"/>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FFFFFF"/>
              </a:buClr>
              <a:buSzPct val="100000"/>
              <a:buFont typeface="Candara"/>
              <a:buNone/>
            </a:pPr>
            <a:r>
              <a:rPr b="1" lang="lt-LT" sz="5025"/>
              <a:t>Kompiuterių tinklai</a:t>
            </a:r>
            <a:br>
              <a:rPr b="1" lang="lt-LT"/>
            </a:br>
            <a:r>
              <a:rPr lang="lt-LT" sz="3300"/>
              <a:t>III (11) gimnazijos klasė</a:t>
            </a:r>
            <a:endParaRPr/>
          </a:p>
        </p:txBody>
      </p:sp>
      <p:sp>
        <p:nvSpPr>
          <p:cNvPr id="264" name="Google Shape;264;p1"/>
          <p:cNvSpPr txBox="1"/>
          <p:nvPr>
            <p:ph idx="1" type="subTitle"/>
          </p:nvPr>
        </p:nvSpPr>
        <p:spPr>
          <a:xfrm>
            <a:off x="1371600" y="2287461"/>
            <a:ext cx="6400800" cy="48081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800"/>
              <a:buNone/>
            </a:pPr>
            <a:r>
              <a:rPr lang="lt-LT" sz="2800"/>
              <a:t>Rekomenduojamas turinys ir užduotys</a:t>
            </a:r>
            <a:endParaRPr/>
          </a:p>
        </p:txBody>
      </p:sp>
      <p:sp>
        <p:nvSpPr>
          <p:cNvPr id="265" name="Google Shape;265;p1"/>
          <p:cNvSpPr txBox="1"/>
          <p:nvPr/>
        </p:nvSpPr>
        <p:spPr>
          <a:xfrm>
            <a:off x="467545" y="2994001"/>
            <a:ext cx="367240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2000">
                <a:solidFill>
                  <a:srgbClr val="FFFFFF"/>
                </a:solidFill>
                <a:latin typeface="Candara"/>
                <a:ea typeface="Candara"/>
                <a:cs typeface="Candara"/>
                <a:sym typeface="Candara"/>
              </a:rPr>
              <a:t>Tatjana Balvočienė</a:t>
            </a:r>
            <a:endParaRPr/>
          </a:p>
          <a:p>
            <a:pPr indent="0" lvl="0" marL="0" marR="0" rtl="0" algn="l">
              <a:spcBef>
                <a:spcPts val="0"/>
              </a:spcBef>
              <a:spcAft>
                <a:spcPts val="0"/>
              </a:spcAft>
              <a:buNone/>
            </a:pPr>
            <a:r>
              <a:rPr lang="lt-LT" sz="1800">
                <a:solidFill>
                  <a:srgbClr val="FFFFFF"/>
                </a:solidFill>
                <a:latin typeface="Candara"/>
                <a:ea typeface="Candara"/>
                <a:cs typeface="Candara"/>
                <a:sym typeface="Candara"/>
              </a:rPr>
              <a:t>Informatikos mokytoja ekspertė</a:t>
            </a:r>
            <a:endParaRPr/>
          </a:p>
          <a:p>
            <a:pPr indent="0" lvl="0" marL="0" marR="0" rtl="0" algn="l">
              <a:spcBef>
                <a:spcPts val="0"/>
              </a:spcBef>
              <a:spcAft>
                <a:spcPts val="0"/>
              </a:spcAft>
              <a:buNone/>
            </a:pPr>
            <a:r>
              <a:rPr lang="lt-LT" sz="1800">
                <a:solidFill>
                  <a:srgbClr val="FFFFFF"/>
                </a:solidFill>
                <a:latin typeface="Candara"/>
                <a:ea typeface="Candara"/>
                <a:cs typeface="Candara"/>
                <a:sym typeface="Candara"/>
              </a:rPr>
              <a:t>Šilutės Vydūno gimnazija </a:t>
            </a:r>
            <a:endParaRPr/>
          </a:p>
        </p:txBody>
      </p:sp>
      <p:sp>
        <p:nvSpPr>
          <p:cNvPr id="266" name="Google Shape;266;p1"/>
          <p:cNvSpPr txBox="1"/>
          <p:nvPr/>
        </p:nvSpPr>
        <p:spPr>
          <a:xfrm>
            <a:off x="5004050" y="2996852"/>
            <a:ext cx="3816424"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2000">
                <a:solidFill>
                  <a:srgbClr val="FFFFFF"/>
                </a:solidFill>
                <a:latin typeface="Candara"/>
                <a:ea typeface="Candara"/>
                <a:cs typeface="Candara"/>
                <a:sym typeface="Candara"/>
              </a:rPr>
              <a:t>Antanas Balvočius</a:t>
            </a:r>
            <a:endParaRPr/>
          </a:p>
          <a:p>
            <a:pPr indent="0" lvl="0" marL="0" marR="0" rtl="0" algn="l">
              <a:spcBef>
                <a:spcPts val="0"/>
              </a:spcBef>
              <a:spcAft>
                <a:spcPts val="0"/>
              </a:spcAft>
              <a:buNone/>
            </a:pPr>
            <a:r>
              <a:rPr lang="lt-LT" sz="1800">
                <a:solidFill>
                  <a:srgbClr val="FFFFFF"/>
                </a:solidFill>
                <a:latin typeface="Candara"/>
                <a:ea typeface="Candara"/>
                <a:cs typeface="Candara"/>
                <a:sym typeface="Candara"/>
              </a:rPr>
              <a:t>Kompetencijų aprašo, Bendrųjų programų (BP) įvado ir Informatikos BP bei rekomendacijų bendraautorius</a:t>
            </a:r>
            <a:endParaRPr/>
          </a:p>
        </p:txBody>
      </p:sp>
      <p:sp>
        <p:nvSpPr>
          <p:cNvPr id="267" name="Google Shape;267;p1"/>
          <p:cNvSpPr txBox="1"/>
          <p:nvPr/>
        </p:nvSpPr>
        <p:spPr>
          <a:xfrm>
            <a:off x="2994003" y="4486857"/>
            <a:ext cx="266429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lt-LT" sz="1800">
                <a:solidFill>
                  <a:srgbClr val="002060"/>
                </a:solidFill>
                <a:latin typeface="Candara"/>
                <a:ea typeface="Candara"/>
                <a:cs typeface="Candara"/>
                <a:sym typeface="Candara"/>
              </a:rPr>
              <a:t>2023 m. rugsėjis</a:t>
            </a:r>
            <a:endParaRPr/>
          </a:p>
        </p:txBody>
      </p:sp>
      <p:pic>
        <p:nvPicPr>
          <p:cNvPr descr="Paveikslėlis, kuriame yra Šriftas, Grafika, logotipas, dizainas&#10;&#10;Automatiškai sugeneruotas aprašymas" id="268" name="Google Shape;268;p1"/>
          <p:cNvPicPr preferRelativeResize="0"/>
          <p:nvPr/>
        </p:nvPicPr>
        <p:blipFill rotWithShape="1">
          <a:blip r:embed="rId3">
            <a:alphaModFix/>
          </a:blip>
          <a:srcRect b="0" l="0" r="0" t="0"/>
          <a:stretch/>
        </p:blipFill>
        <p:spPr>
          <a:xfrm>
            <a:off x="7772400" y="189589"/>
            <a:ext cx="953624" cy="861620"/>
          </a:xfrm>
          <a:prstGeom prst="rect">
            <a:avLst/>
          </a:prstGeom>
          <a:noFill/>
          <a:ln>
            <a:noFill/>
          </a:ln>
        </p:spPr>
      </p:pic>
      <p:pic>
        <p:nvPicPr>
          <p:cNvPr descr="Paveikslėlis, kuriame yra tekstas, Šriftas, ekrano kopija, Grafika&#10;&#10;Automatiškai sugeneruotas aprašymas" id="269" name="Google Shape;269;p1"/>
          <p:cNvPicPr preferRelativeResize="0"/>
          <p:nvPr/>
        </p:nvPicPr>
        <p:blipFill rotWithShape="1">
          <a:blip r:embed="rId4">
            <a:alphaModFix/>
          </a:blip>
          <a:srcRect b="0" l="0" r="0" t="0"/>
          <a:stretch/>
        </p:blipFill>
        <p:spPr>
          <a:xfrm>
            <a:off x="685800" y="340547"/>
            <a:ext cx="887605" cy="4594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0"/>
          <p:cNvSpPr txBox="1"/>
          <p:nvPr>
            <p:ph idx="1" type="body"/>
          </p:nvPr>
        </p:nvSpPr>
        <p:spPr>
          <a:xfrm>
            <a:off x="251520" y="1176701"/>
            <a:ext cx="8640959" cy="3789249"/>
          </a:xfrm>
          <a:prstGeom prst="rect">
            <a:avLst/>
          </a:prstGeom>
          <a:noFill/>
          <a:ln>
            <a:noFill/>
          </a:ln>
        </p:spPr>
        <p:txBody>
          <a:bodyPr anchorCtr="0" anchor="t" bIns="45700" lIns="91425" spcFirstLastPara="1" rIns="91425" wrap="square" tIns="45700">
            <a:noAutofit/>
          </a:bodyPr>
          <a:lstStyle/>
          <a:p>
            <a:pPr indent="-268288" lvl="0" marL="268288" rtl="0" algn="l">
              <a:lnSpc>
                <a:spcPct val="90000"/>
              </a:lnSpc>
              <a:spcBef>
                <a:spcPts val="0"/>
              </a:spcBef>
              <a:spcAft>
                <a:spcPts val="0"/>
              </a:spcAft>
              <a:buSzPts val="1360"/>
              <a:buChar char="❑"/>
            </a:pPr>
            <a:r>
              <a:rPr b="1" i="0" lang="lt-LT" sz="1700">
                <a:latin typeface="Candara"/>
                <a:ea typeface="Candara"/>
                <a:cs typeface="Candara"/>
                <a:sym typeface="Candara"/>
              </a:rPr>
              <a:t>Dalinimasis duomenimis. </a:t>
            </a:r>
            <a:r>
              <a:rPr b="0" i="0" lang="lt-LT" sz="1700">
                <a:latin typeface="Candara"/>
                <a:ea typeface="Candara"/>
                <a:cs typeface="Candara"/>
                <a:sym typeface="Candara"/>
              </a:rPr>
              <a:t>Tinklai leidžia naudotojams dalintis informacija ir failais greitai ir efektyviai.</a:t>
            </a:r>
            <a:endParaRPr/>
          </a:p>
          <a:p>
            <a:pPr indent="-268288" lvl="0" marL="268288" rtl="0" algn="l">
              <a:lnSpc>
                <a:spcPct val="90000"/>
              </a:lnSpc>
              <a:spcBef>
                <a:spcPts val="600"/>
              </a:spcBef>
              <a:spcAft>
                <a:spcPts val="0"/>
              </a:spcAft>
              <a:buSzPts val="1360"/>
              <a:buChar char="❑"/>
            </a:pPr>
            <a:r>
              <a:rPr b="1" i="0" lang="lt-LT" sz="1700">
                <a:latin typeface="Candara"/>
                <a:ea typeface="Candara"/>
                <a:cs typeface="Candara"/>
                <a:sym typeface="Candara"/>
              </a:rPr>
              <a:t>Bendrieji resursai</a:t>
            </a:r>
            <a:r>
              <a:rPr lang="lt-LT" sz="1700">
                <a:latin typeface="Candara"/>
                <a:ea typeface="Candara"/>
                <a:cs typeface="Candara"/>
                <a:sym typeface="Candara"/>
              </a:rPr>
              <a:t>. </a:t>
            </a:r>
            <a:r>
              <a:rPr b="0" i="0" lang="lt-LT" sz="1700">
                <a:latin typeface="Candara"/>
                <a:ea typeface="Candara"/>
                <a:cs typeface="Candara"/>
                <a:sym typeface="Candara"/>
              </a:rPr>
              <a:t> Kompiuteriuose, prijungtuose prie tinklo, gali būti naudojami bendrieji resursai, pvz., spausdintuvai ar interneto ryšys, serverių resursai.</a:t>
            </a:r>
            <a:endParaRPr/>
          </a:p>
          <a:p>
            <a:pPr indent="-268288" lvl="0" marL="268288" rtl="0" algn="l">
              <a:lnSpc>
                <a:spcPct val="90000"/>
              </a:lnSpc>
              <a:spcBef>
                <a:spcPts val="600"/>
              </a:spcBef>
              <a:spcAft>
                <a:spcPts val="0"/>
              </a:spcAft>
              <a:buSzPts val="1360"/>
              <a:buChar char="❑"/>
            </a:pPr>
            <a:r>
              <a:rPr b="1" i="0" lang="lt-LT" sz="1700">
                <a:latin typeface="Candara"/>
                <a:ea typeface="Candara"/>
                <a:cs typeface="Candara"/>
                <a:sym typeface="Candara"/>
              </a:rPr>
              <a:t>Komunikacija</a:t>
            </a:r>
            <a:r>
              <a:rPr lang="lt-LT" sz="1700">
                <a:latin typeface="Candara"/>
                <a:ea typeface="Candara"/>
                <a:cs typeface="Candara"/>
                <a:sym typeface="Candara"/>
              </a:rPr>
              <a:t>. </a:t>
            </a:r>
            <a:r>
              <a:rPr b="0" i="0" lang="lt-LT" sz="1700">
                <a:latin typeface="Candara"/>
                <a:ea typeface="Candara"/>
                <a:cs typeface="Candara"/>
                <a:sym typeface="Candara"/>
              </a:rPr>
              <a:t>Elektroninio pašto, pranešimų ir kitų komunikacijos priemonių naudojimas yra lengvas ir patogus būdas susisiekti su žmonėmis visame pasaulyje.</a:t>
            </a:r>
            <a:endParaRPr/>
          </a:p>
          <a:p>
            <a:pPr indent="-268288" lvl="0" marL="268288" rtl="0" algn="l">
              <a:lnSpc>
                <a:spcPct val="90000"/>
              </a:lnSpc>
              <a:spcBef>
                <a:spcPts val="600"/>
              </a:spcBef>
              <a:spcAft>
                <a:spcPts val="0"/>
              </a:spcAft>
              <a:buSzPts val="1360"/>
              <a:buChar char="❑"/>
            </a:pPr>
            <a:r>
              <a:rPr b="1" i="0" lang="lt-LT" sz="1700">
                <a:latin typeface="Candara"/>
                <a:ea typeface="Candara"/>
                <a:cs typeface="Candara"/>
                <a:sym typeface="Candara"/>
              </a:rPr>
              <a:t>Nuotolinis darbas</a:t>
            </a:r>
            <a:r>
              <a:rPr lang="lt-LT" sz="1700">
                <a:latin typeface="Candara"/>
                <a:ea typeface="Candara"/>
                <a:cs typeface="Candara"/>
                <a:sym typeface="Candara"/>
              </a:rPr>
              <a:t>. </a:t>
            </a:r>
            <a:r>
              <a:rPr b="0" i="0" lang="lt-LT" sz="1700">
                <a:latin typeface="Candara"/>
                <a:ea typeface="Candara"/>
                <a:cs typeface="Candara"/>
                <a:sym typeface="Candara"/>
              </a:rPr>
              <a:t>Tinklai leidžia dirbti nuotoliniu būdu, prieiti prie darbo vietos iš bet kurios pasaulio vietos.</a:t>
            </a:r>
            <a:endParaRPr/>
          </a:p>
          <a:p>
            <a:pPr indent="-268288" lvl="0" marL="268288" rtl="0" algn="l">
              <a:lnSpc>
                <a:spcPct val="90000"/>
              </a:lnSpc>
              <a:spcBef>
                <a:spcPts val="600"/>
              </a:spcBef>
              <a:spcAft>
                <a:spcPts val="0"/>
              </a:spcAft>
              <a:buSzPts val="1360"/>
              <a:buChar char="❑"/>
            </a:pPr>
            <a:r>
              <a:rPr b="1" i="0" lang="lt-LT" sz="1700">
                <a:latin typeface="Candara"/>
                <a:ea typeface="Candara"/>
                <a:cs typeface="Candara"/>
                <a:sym typeface="Candara"/>
              </a:rPr>
              <a:t>Informacijos paieška</a:t>
            </a:r>
            <a:r>
              <a:rPr lang="lt-LT" sz="1700">
                <a:latin typeface="Candara"/>
                <a:ea typeface="Candara"/>
                <a:cs typeface="Candara"/>
                <a:sym typeface="Candara"/>
              </a:rPr>
              <a:t>.</a:t>
            </a:r>
            <a:r>
              <a:rPr b="0" i="0" lang="lt-LT" sz="1700">
                <a:latin typeface="Candara"/>
                <a:ea typeface="Candara"/>
                <a:cs typeface="Candara"/>
                <a:sym typeface="Candara"/>
              </a:rPr>
              <a:t> Internetas suteikia galimybę greitai rasti reikiamą informaciją.</a:t>
            </a:r>
            <a:endParaRPr/>
          </a:p>
          <a:p>
            <a:pPr indent="-268288" lvl="0" marL="268288" rtl="0" algn="l">
              <a:lnSpc>
                <a:spcPct val="90000"/>
              </a:lnSpc>
              <a:spcBef>
                <a:spcPts val="600"/>
              </a:spcBef>
              <a:spcAft>
                <a:spcPts val="0"/>
              </a:spcAft>
              <a:buSzPts val="1360"/>
              <a:buChar char="❑"/>
            </a:pPr>
            <a:r>
              <a:rPr b="1" i="0" lang="lt-LT" sz="1700">
                <a:latin typeface="Candara"/>
                <a:ea typeface="Candara"/>
                <a:cs typeface="Candara"/>
                <a:sym typeface="Candara"/>
              </a:rPr>
              <a:t>Programinės įrangos ir atnaujinimų diegimas</a:t>
            </a:r>
            <a:r>
              <a:rPr lang="lt-LT" sz="1700">
                <a:latin typeface="Candara"/>
                <a:ea typeface="Candara"/>
                <a:cs typeface="Candara"/>
                <a:sym typeface="Candara"/>
              </a:rPr>
              <a:t>. </a:t>
            </a:r>
            <a:r>
              <a:rPr b="0" i="0" lang="lt-LT" sz="1700">
                <a:latin typeface="Candara"/>
                <a:ea typeface="Candara"/>
                <a:cs typeface="Candara"/>
                <a:sym typeface="Candara"/>
              </a:rPr>
              <a:t>Tinklai leidžia centriniam serveriui ar kitiems tinklo kompiuteriams ir </a:t>
            </a:r>
            <a:r>
              <a:rPr lang="lt-LT" sz="1700">
                <a:latin typeface="Candara"/>
                <a:ea typeface="Candara"/>
                <a:cs typeface="Candara"/>
                <a:sym typeface="Candara"/>
              </a:rPr>
              <a:t>į</a:t>
            </a:r>
            <a:r>
              <a:rPr b="0" i="0" lang="lt-LT" sz="1700">
                <a:latin typeface="Candara"/>
                <a:ea typeface="Candara"/>
                <a:cs typeface="Candara"/>
                <a:sym typeface="Candara"/>
              </a:rPr>
              <a:t>renginiams diegti programinės įrangos  atnaujinimus.</a:t>
            </a:r>
            <a:endParaRPr/>
          </a:p>
          <a:p>
            <a:pPr indent="-268288" lvl="0" marL="268288" rtl="0" algn="l">
              <a:lnSpc>
                <a:spcPct val="90000"/>
              </a:lnSpc>
              <a:spcBef>
                <a:spcPts val="600"/>
              </a:spcBef>
              <a:spcAft>
                <a:spcPts val="0"/>
              </a:spcAft>
              <a:buSzPts val="1360"/>
              <a:buChar char="❑"/>
            </a:pPr>
            <a:r>
              <a:rPr b="1" i="0" lang="lt-LT" sz="1700">
                <a:latin typeface="Candara"/>
                <a:ea typeface="Candara"/>
                <a:cs typeface="Candara"/>
                <a:sym typeface="Candara"/>
              </a:rPr>
              <a:t>Saugumas</a:t>
            </a:r>
            <a:r>
              <a:rPr b="0" i="0" lang="lt-LT" sz="1700">
                <a:latin typeface="Candara"/>
                <a:ea typeface="Candara"/>
                <a:cs typeface="Candara"/>
                <a:sym typeface="Candara"/>
              </a:rPr>
              <a:t>: Nors tinklai gali kelti saugumo grėsmes, tačiau taip pat suteikia priemones duomenims saugoti ir atstatyti, efektyviai naudoti duomenų, informacijos, virtualių kompiuterių kopijas.</a:t>
            </a:r>
            <a:endParaRPr/>
          </a:p>
        </p:txBody>
      </p:sp>
      <p:sp>
        <p:nvSpPr>
          <p:cNvPr id="339" name="Google Shape;339;p10"/>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Kompiuterių tinklų nauda</a:t>
            </a:r>
            <a:endParaRPr/>
          </a:p>
        </p:txBody>
      </p:sp>
      <p:sp>
        <p:nvSpPr>
          <p:cNvPr id="340" name="Google Shape;340;p10"/>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1"/>
          <p:cNvSpPr txBox="1"/>
          <p:nvPr>
            <p:ph idx="1" type="body"/>
          </p:nvPr>
        </p:nvSpPr>
        <p:spPr>
          <a:xfrm>
            <a:off x="971600" y="1117095"/>
            <a:ext cx="7200800" cy="187220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080"/>
              <a:buNone/>
            </a:pPr>
            <a:r>
              <a:rPr lang="lt-LT" sz="2600">
                <a:latin typeface="Candara"/>
                <a:ea typeface="Candara"/>
                <a:cs typeface="Candara"/>
                <a:sym typeface="Candara"/>
              </a:rPr>
              <a:t>Naudojant kompiuterių tinklus, svarbu suprasti ne tik techninę, bet ir socialinę, ekonominę ir kultūrinę kompiuterių tinklų reikšmę</a:t>
            </a:r>
            <a:br>
              <a:rPr lang="lt-LT" sz="2600">
                <a:latin typeface="Candara"/>
                <a:ea typeface="Candara"/>
                <a:cs typeface="Candara"/>
                <a:sym typeface="Candara"/>
              </a:rPr>
            </a:br>
            <a:r>
              <a:rPr lang="lt-LT" sz="2600">
                <a:latin typeface="Candara"/>
                <a:ea typeface="Candara"/>
                <a:cs typeface="Candara"/>
                <a:sym typeface="Candara"/>
              </a:rPr>
              <a:t>šiuolaikinėje visuomenėje.</a:t>
            </a:r>
            <a:endParaRPr/>
          </a:p>
          <a:p>
            <a:pPr indent="-218123" lvl="0" marL="360363" rtl="0" algn="l">
              <a:spcBef>
                <a:spcPts val="560"/>
              </a:spcBef>
              <a:spcAft>
                <a:spcPts val="0"/>
              </a:spcAft>
              <a:buClr>
                <a:srgbClr val="029EF4"/>
              </a:buClr>
              <a:buSzPts val="2240"/>
              <a:buFont typeface="Noto Sans Symbols"/>
              <a:buNone/>
            </a:pPr>
            <a:r>
              <a:t/>
            </a:r>
            <a:endParaRPr sz="2800">
              <a:latin typeface="Candara"/>
              <a:ea typeface="Candara"/>
              <a:cs typeface="Candara"/>
              <a:sym typeface="Candara"/>
            </a:endParaRPr>
          </a:p>
        </p:txBody>
      </p:sp>
      <p:sp>
        <p:nvSpPr>
          <p:cNvPr id="346" name="Google Shape;346;p11"/>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347" name="Google Shape;347;p11"/>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Svarbu</a:t>
            </a:r>
            <a:endParaRPr/>
          </a:p>
        </p:txBody>
      </p:sp>
      <p:pic>
        <p:nvPicPr>
          <p:cNvPr descr="Paveikslėlis, kuriame yra apranga, vyras, Mobilusis telefonas, asmuo&#10;&#10;Automatiškai sugeneruotas aprašymas" id="348" name="Google Shape;348;p11"/>
          <p:cNvPicPr preferRelativeResize="0"/>
          <p:nvPr/>
        </p:nvPicPr>
        <p:blipFill rotWithShape="1">
          <a:blip r:embed="rId3">
            <a:alphaModFix/>
          </a:blip>
          <a:srcRect b="-526" l="14517" r="7873" t="3861"/>
          <a:stretch/>
        </p:blipFill>
        <p:spPr>
          <a:xfrm>
            <a:off x="67447" y="2847129"/>
            <a:ext cx="1953800" cy="2163439"/>
          </a:xfrm>
          <a:prstGeom prst="rect">
            <a:avLst/>
          </a:prstGeom>
          <a:noFill/>
          <a:ln>
            <a:noFill/>
          </a:ln>
        </p:spPr>
      </p:pic>
      <p:pic>
        <p:nvPicPr>
          <p:cNvPr descr="Paveikslėlis, kuriame yra apranga, animacija, ekrano kopija&#10;&#10;Automatiškai sugeneruotas aprašymas" id="349" name="Google Shape;349;p11"/>
          <p:cNvPicPr preferRelativeResize="0"/>
          <p:nvPr/>
        </p:nvPicPr>
        <p:blipFill rotWithShape="1">
          <a:blip r:embed="rId4">
            <a:alphaModFix/>
          </a:blip>
          <a:srcRect b="12026" l="14630" r="15468" t="11320"/>
          <a:stretch/>
        </p:blipFill>
        <p:spPr>
          <a:xfrm>
            <a:off x="5487666" y="3561081"/>
            <a:ext cx="1753506" cy="1468052"/>
          </a:xfrm>
          <a:prstGeom prst="rect">
            <a:avLst/>
          </a:prstGeom>
          <a:noFill/>
          <a:ln>
            <a:noFill/>
          </a:ln>
        </p:spPr>
      </p:pic>
      <p:pic>
        <p:nvPicPr>
          <p:cNvPr descr="Paveikslėlis, kuriame yra avalynė, iliustracija, animacija, siluetas&#10;&#10;Automatiškai sugeneruotas aprašymas" id="350" name="Google Shape;350;p11"/>
          <p:cNvPicPr preferRelativeResize="0"/>
          <p:nvPr/>
        </p:nvPicPr>
        <p:blipFill rotWithShape="1">
          <a:blip r:embed="rId5">
            <a:alphaModFix/>
          </a:blip>
          <a:srcRect b="9898" l="10341" r="9519" t="5917"/>
          <a:stretch/>
        </p:blipFill>
        <p:spPr>
          <a:xfrm>
            <a:off x="7437659" y="2499742"/>
            <a:ext cx="1739365" cy="1296144"/>
          </a:xfrm>
          <a:prstGeom prst="rect">
            <a:avLst/>
          </a:prstGeom>
          <a:noFill/>
          <a:ln>
            <a:noFill/>
          </a:ln>
        </p:spPr>
      </p:pic>
      <p:pic>
        <p:nvPicPr>
          <p:cNvPr descr="Paveikslėlis, kuriame yra avalynė, žolės riedulys&#10;&#10;Automatiškai sugeneruotas aprašymas" id="351" name="Google Shape;351;p11"/>
          <p:cNvPicPr preferRelativeResize="0"/>
          <p:nvPr/>
        </p:nvPicPr>
        <p:blipFill rotWithShape="1">
          <a:blip r:embed="rId6">
            <a:alphaModFix/>
          </a:blip>
          <a:srcRect b="10252" l="9581" r="9651" t="6411"/>
          <a:stretch/>
        </p:blipFill>
        <p:spPr>
          <a:xfrm>
            <a:off x="2771089" y="3460810"/>
            <a:ext cx="2448272" cy="1618350"/>
          </a:xfrm>
          <a:prstGeom prst="rect">
            <a:avLst/>
          </a:prstGeom>
          <a:noFill/>
          <a:ln>
            <a:noFill/>
          </a:ln>
        </p:spPr>
      </p:pic>
      <p:sp>
        <p:nvSpPr>
          <p:cNvPr id="352" name="Google Shape;352;p11"/>
          <p:cNvSpPr txBox="1"/>
          <p:nvPr/>
        </p:nvSpPr>
        <p:spPr>
          <a:xfrm>
            <a:off x="67447" y="4869446"/>
            <a:ext cx="20992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000" u="sng">
                <a:solidFill>
                  <a:schemeClr val="dk1"/>
                </a:solidFill>
                <a:latin typeface="Candara"/>
                <a:ea typeface="Candara"/>
                <a:cs typeface="Candara"/>
                <a:sym typeface="Candara"/>
                <a:hlinkClick r:id="rId7">
                  <a:extLst>
                    <a:ext uri="{A12FA001-AC4F-418D-AE19-62706E023703}">
                      <ahyp:hlinkClr val="tx"/>
                    </a:ext>
                  </a:extLst>
                </a:hlinkClick>
              </a:rPr>
              <a:t>https://undraw.co/illustrations</a:t>
            </a:r>
            <a:r>
              <a:rPr lang="lt-LT" sz="1000">
                <a:solidFill>
                  <a:schemeClr val="dk1"/>
                </a:solidFill>
                <a:latin typeface="Candara"/>
                <a:ea typeface="Candara"/>
                <a:cs typeface="Candara"/>
                <a:sym typeface="Candara"/>
              </a:rPr>
              <a:t> </a:t>
            </a:r>
            <a:endParaRPr sz="1000">
              <a:solidFill>
                <a:schemeClr val="dk1"/>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2"/>
          <p:cNvSpPr txBox="1"/>
          <p:nvPr>
            <p:ph type="ctrTitle"/>
          </p:nvPr>
        </p:nvSpPr>
        <p:spPr>
          <a:xfrm>
            <a:off x="685800" y="1200152"/>
            <a:ext cx="7772400" cy="1335081"/>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2F2F2"/>
              </a:buClr>
              <a:buSzPts val="4400"/>
              <a:buFont typeface="Candara"/>
              <a:buNone/>
            </a:pPr>
            <a:r>
              <a:rPr lang="lt-LT">
                <a:solidFill>
                  <a:srgbClr val="F2F2F2"/>
                </a:solidFill>
              </a:rPr>
              <a:t>Kompiuterių tinklų modeliai </a:t>
            </a:r>
            <a:endParaRPr/>
          </a:p>
        </p:txBody>
      </p:sp>
      <p:sp>
        <p:nvSpPr>
          <p:cNvPr id="358" name="Google Shape;358;p12"/>
          <p:cNvSpPr txBox="1"/>
          <p:nvPr>
            <p:ph idx="1" type="subTitle"/>
          </p:nvPr>
        </p:nvSpPr>
        <p:spPr>
          <a:xfrm>
            <a:off x="1099592" y="2643758"/>
            <a:ext cx="6944816" cy="1335081"/>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00"/>
              <a:buNone/>
            </a:pPr>
            <a:r>
              <a:rPr lang="lt-LT" sz="1800"/>
              <a:t>K</a:t>
            </a:r>
            <a:r>
              <a:rPr lang="lt-LT" sz="2000"/>
              <a:t>ompiuterių tinklų modeliai gali būti įvairūs. Jie atspindi skirtingus būdus kaip kompiuteriai gali bendrauti tarpusavyje.</a:t>
            </a:r>
            <a:endParaRPr/>
          </a:p>
          <a:p>
            <a:pPr indent="0" lvl="0" marL="0" rtl="0" algn="ctr">
              <a:spcBef>
                <a:spcPts val="400"/>
              </a:spcBef>
              <a:spcAft>
                <a:spcPts val="0"/>
              </a:spcAft>
              <a:buSzPts val="2000"/>
              <a:buNone/>
            </a:pPr>
            <a:r>
              <a:rPr b="1" lang="lt-LT" sz="2000"/>
              <a:t>Čia apžvelgsime keletą pagrindinių modelių.</a:t>
            </a:r>
            <a:endParaRPr b="1"/>
          </a:p>
        </p:txBody>
      </p:sp>
      <p:sp>
        <p:nvSpPr>
          <p:cNvPr id="359" name="Google Shape;359;p12"/>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3"/>
          <p:cNvSpPr txBox="1"/>
          <p:nvPr>
            <p:ph idx="1" type="body"/>
          </p:nvPr>
        </p:nvSpPr>
        <p:spPr>
          <a:xfrm>
            <a:off x="251520" y="1252143"/>
            <a:ext cx="8640959" cy="3701352"/>
          </a:xfrm>
          <a:prstGeom prst="rect">
            <a:avLst/>
          </a:prstGeom>
          <a:noFill/>
          <a:ln>
            <a:noFill/>
          </a:ln>
        </p:spPr>
        <p:txBody>
          <a:bodyPr anchorCtr="0" anchor="t" bIns="45700" lIns="91425" spcFirstLastPara="1" rIns="91425" wrap="square" tIns="45700">
            <a:normAutofit lnSpcReduction="10000"/>
          </a:bodyPr>
          <a:lstStyle/>
          <a:p>
            <a:pPr indent="-360363" lvl="0" marL="360363" rtl="0" algn="l">
              <a:spcBef>
                <a:spcPts val="0"/>
              </a:spcBef>
              <a:spcAft>
                <a:spcPts val="0"/>
              </a:spcAft>
              <a:buSzPts val="1600"/>
              <a:buChar char="❑"/>
            </a:pPr>
            <a:r>
              <a:rPr b="1" lang="lt-LT" sz="2000"/>
              <a:t>Klientas–Serveris</a:t>
            </a:r>
            <a:r>
              <a:rPr lang="lt-LT" sz="2000"/>
              <a:t>. Šiame modelyje vienas ar keli kompiuteriai (klientai) jungiasi prie centrinio kompiuterio (serverio) tam, kad pasiektų resursus ar paslaugas.</a:t>
            </a:r>
            <a:endParaRPr/>
          </a:p>
          <a:p>
            <a:pPr indent="-360363" lvl="0" marL="360363" rtl="0" algn="l">
              <a:spcBef>
                <a:spcPts val="800"/>
              </a:spcBef>
              <a:spcAft>
                <a:spcPts val="0"/>
              </a:spcAft>
              <a:buSzPts val="1600"/>
              <a:buChar char="❑"/>
            </a:pPr>
            <a:r>
              <a:rPr b="1" lang="lt-LT" sz="2000"/>
              <a:t>Peer-to-Peer (P2P)</a:t>
            </a:r>
            <a:r>
              <a:rPr lang="lt-LT" sz="2000"/>
              <a:t>. Kiekvienas kompiuteris gali veikti kaip klientas irkaip serveris. Tai reiškia, kad visi kompiuteriai gali tiesiogiai bendrauti tarpusavyje, be centrinio serverio.</a:t>
            </a:r>
            <a:endParaRPr/>
          </a:p>
          <a:p>
            <a:pPr indent="-360363" lvl="0" marL="360363" rtl="0" algn="l">
              <a:spcBef>
                <a:spcPts val="800"/>
              </a:spcBef>
              <a:spcAft>
                <a:spcPts val="0"/>
              </a:spcAft>
              <a:buSzPts val="1600"/>
              <a:buChar char="❑"/>
            </a:pPr>
            <a:r>
              <a:rPr b="1" lang="lt-LT" sz="2000"/>
              <a:t>N-Tier (Daugiasluoksnis)</a:t>
            </a:r>
            <a:r>
              <a:rPr lang="lt-LT" sz="2000"/>
              <a:t>. Šiame modelyje skirtingi sluoksniai ar lygiai yra atsakingi už skirtingas funkcijas. Pavyzdžiui, pristatymo sluoksnis gali būti atsakingas už vartotojo sąsają, logikos sluoksnis už verslo taisykles, o duomenų sluoksnis už duomenų saugojimą.</a:t>
            </a:r>
            <a:endParaRPr/>
          </a:p>
          <a:p>
            <a:pPr indent="-360363" lvl="0" marL="360363" rtl="0" algn="l">
              <a:spcBef>
                <a:spcPts val="800"/>
              </a:spcBef>
              <a:spcAft>
                <a:spcPts val="0"/>
              </a:spcAft>
              <a:buSzPts val="1600"/>
              <a:buChar char="❑"/>
            </a:pPr>
            <a:r>
              <a:rPr b="1" lang="lt-LT" sz="2000"/>
              <a:t>Mašina-Mašina (M2M)</a:t>
            </a:r>
            <a:r>
              <a:rPr lang="lt-LT" sz="2000"/>
              <a:t>. Čia įrenginiai ar sensoriai komunikuoja tarpusavyje be žmogaus įsikišimo.</a:t>
            </a:r>
            <a:endParaRPr/>
          </a:p>
          <a:p>
            <a:pPr indent="0" lvl="0" marL="0" rtl="0" algn="l">
              <a:spcBef>
                <a:spcPts val="800"/>
              </a:spcBef>
              <a:spcAft>
                <a:spcPts val="0"/>
              </a:spcAft>
              <a:buSzPts val="1600"/>
              <a:buNone/>
            </a:pPr>
            <a:r>
              <a:t/>
            </a:r>
            <a:endParaRPr sz="2000"/>
          </a:p>
          <a:p>
            <a:pPr indent="-253683" lvl="0" marL="360363" rtl="0" algn="l">
              <a:spcBef>
                <a:spcPts val="420"/>
              </a:spcBef>
              <a:spcAft>
                <a:spcPts val="0"/>
              </a:spcAft>
              <a:buClr>
                <a:srgbClr val="029EF4"/>
              </a:buClr>
              <a:buSzPts val="1680"/>
              <a:buFont typeface="Noto Sans Symbols"/>
              <a:buNone/>
            </a:pPr>
            <a:r>
              <a:t/>
            </a:r>
            <a:endParaRPr/>
          </a:p>
        </p:txBody>
      </p:sp>
      <p:sp>
        <p:nvSpPr>
          <p:cNvPr id="365" name="Google Shape;365;p13"/>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2F2F2"/>
              </a:buClr>
              <a:buSzPts val="3300"/>
              <a:buFont typeface="Candara"/>
              <a:buNone/>
            </a:pPr>
            <a:r>
              <a:rPr lang="lt-LT">
                <a:solidFill>
                  <a:srgbClr val="F2F2F2"/>
                </a:solidFill>
              </a:rPr>
              <a:t>Kompiuterių tinklų modeliai (1) </a:t>
            </a:r>
            <a:endParaRPr/>
          </a:p>
        </p:txBody>
      </p:sp>
      <p:sp>
        <p:nvSpPr>
          <p:cNvPr id="366" name="Google Shape;366;p13"/>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4"/>
          <p:cNvSpPr txBox="1"/>
          <p:nvPr>
            <p:ph idx="1" type="body"/>
          </p:nvPr>
        </p:nvSpPr>
        <p:spPr>
          <a:xfrm>
            <a:off x="251520" y="1257669"/>
            <a:ext cx="8640959" cy="3330305"/>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SzPts val="1600"/>
              <a:buChar char="❑"/>
            </a:pPr>
            <a:r>
              <a:rPr b="1" lang="lt-LT" sz="2000"/>
              <a:t>Klasteriai</a:t>
            </a:r>
            <a:r>
              <a:rPr lang="lt-LT" sz="2000"/>
              <a:t>. Tai grupė kompiuterių, dirbančių kartu, kad atliktų didelio masto užduotis.</a:t>
            </a:r>
            <a:endParaRPr/>
          </a:p>
          <a:p>
            <a:pPr indent="-360363" lvl="0" marL="360363" rtl="0" algn="l">
              <a:spcBef>
                <a:spcPts val="1800"/>
              </a:spcBef>
              <a:spcAft>
                <a:spcPts val="0"/>
              </a:spcAft>
              <a:buSzPts val="1600"/>
              <a:buChar char="❑"/>
            </a:pPr>
            <a:r>
              <a:rPr b="1" lang="lt-LT" sz="2000"/>
              <a:t>Įtinklinta kompiuterija (Grid Computing). </a:t>
            </a:r>
            <a:r>
              <a:rPr lang="lt-LT" sz="2000"/>
              <a:t>Skirtingi kompiuteriai iš įvairių geografinių vietų gali būti sujungti, kad atliktų tam tikras užduotis. Kiekvienas kompiuteris gali atlikti dalį darbo ir pateikti rezultatus.</a:t>
            </a:r>
            <a:endParaRPr/>
          </a:p>
          <a:p>
            <a:pPr indent="-360363" lvl="0" marL="360363" rtl="0" algn="l">
              <a:spcBef>
                <a:spcPts val="1800"/>
              </a:spcBef>
              <a:spcAft>
                <a:spcPts val="0"/>
              </a:spcAft>
              <a:buSzPts val="1600"/>
              <a:buChar char="❑"/>
            </a:pPr>
            <a:r>
              <a:rPr b="1" lang="lt-LT" sz="2000"/>
              <a:t>Kraštinė kompiuterija (Edge Computing). </a:t>
            </a:r>
            <a:r>
              <a:rPr lang="lt-LT" sz="2000"/>
              <a:t>Informacijos apdorojimas atliekamas arti duomenų šaltinio, pavyzdžiui, sensorių ar kitų įrenginių, o ne centrinėje duomenų saugykloje ar debesyje.</a:t>
            </a:r>
            <a:endParaRPr/>
          </a:p>
        </p:txBody>
      </p:sp>
      <p:sp>
        <p:nvSpPr>
          <p:cNvPr id="372" name="Google Shape;372;p14"/>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2F2F2"/>
              </a:buClr>
              <a:buSzPts val="3300"/>
              <a:buFont typeface="Candara"/>
              <a:buNone/>
            </a:pPr>
            <a:r>
              <a:rPr lang="lt-LT">
                <a:solidFill>
                  <a:srgbClr val="F2F2F2"/>
                </a:solidFill>
              </a:rPr>
              <a:t>Kompiuterių tinklų modeliai (2) </a:t>
            </a:r>
            <a:endParaRPr/>
          </a:p>
        </p:txBody>
      </p:sp>
      <p:sp>
        <p:nvSpPr>
          <p:cNvPr id="373" name="Google Shape;373;p14"/>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5"/>
          <p:cNvSpPr txBox="1"/>
          <p:nvPr>
            <p:ph idx="1" type="body"/>
          </p:nvPr>
        </p:nvSpPr>
        <p:spPr>
          <a:xfrm>
            <a:off x="251520" y="1173152"/>
            <a:ext cx="8640959" cy="3266444"/>
          </a:xfrm>
          <a:prstGeom prst="rect">
            <a:avLst/>
          </a:prstGeom>
          <a:noFill/>
          <a:ln>
            <a:noFill/>
          </a:ln>
        </p:spPr>
        <p:txBody>
          <a:bodyPr anchorCtr="0" anchor="t" bIns="45700" lIns="91425" spcFirstLastPara="1" rIns="91425" wrap="square" tIns="45700">
            <a:normAutofit/>
          </a:bodyPr>
          <a:lstStyle/>
          <a:p>
            <a:pPr indent="-360363" lvl="0" marL="360363" rtl="0" algn="l">
              <a:lnSpc>
                <a:spcPct val="105000"/>
              </a:lnSpc>
              <a:spcBef>
                <a:spcPts val="0"/>
              </a:spcBef>
              <a:spcAft>
                <a:spcPts val="0"/>
              </a:spcAft>
              <a:buSzPts val="1600"/>
              <a:buChar char="❑"/>
            </a:pPr>
            <a:r>
              <a:rPr b="1" lang="lt-LT" sz="2000"/>
              <a:t>Rūko kompiuterija (Fog Computing)</a:t>
            </a:r>
            <a:r>
              <a:rPr lang="lt-LT" sz="2000"/>
              <a:t>. Tai yra tarpinis modelis (tarp </a:t>
            </a:r>
            <a:r>
              <a:rPr i="1" lang="lt-LT" sz="2000"/>
              <a:t>Edge Computing </a:t>
            </a:r>
            <a:r>
              <a:rPr lang="lt-LT" sz="2000"/>
              <a:t>ir centralizuoto duomenų apdorojimo), kuriame apdorojimas gali būti atliekamas arčiau duomenų šaltinio, bet taip pat ir naudojant resursus iš debesies.</a:t>
            </a:r>
            <a:endParaRPr b="1" sz="2000"/>
          </a:p>
          <a:p>
            <a:pPr indent="-360363" lvl="0" marL="360363" rtl="0" algn="l">
              <a:lnSpc>
                <a:spcPct val="105000"/>
              </a:lnSpc>
              <a:spcBef>
                <a:spcPts val="1000"/>
              </a:spcBef>
              <a:spcAft>
                <a:spcPts val="0"/>
              </a:spcAft>
              <a:buSzPts val="1600"/>
              <a:buChar char="❑"/>
            </a:pPr>
            <a:r>
              <a:rPr b="1" lang="lt-LT" sz="2000"/>
              <a:t>Šaltinis–Tinklas (Content Delivery Network, CDN)</a:t>
            </a:r>
            <a:r>
              <a:rPr lang="lt-LT" sz="2000"/>
              <a:t>.  Šis modelis leidžia efektyviau pristatyti turinį vartotojams, pasitelkiant keletą serverių, esančių įvairiose geografinėse vietose.</a:t>
            </a:r>
            <a:endParaRPr/>
          </a:p>
          <a:p>
            <a:pPr indent="-360363" lvl="0" marL="360363" rtl="0" algn="l">
              <a:lnSpc>
                <a:spcPct val="105000"/>
              </a:lnSpc>
              <a:spcBef>
                <a:spcPts val="1000"/>
              </a:spcBef>
              <a:spcAft>
                <a:spcPts val="0"/>
              </a:spcAft>
              <a:buSzPts val="1600"/>
              <a:buChar char="❑"/>
            </a:pPr>
            <a:r>
              <a:rPr b="1" lang="lt-LT" sz="2000"/>
              <a:t>Hibridiniai modeliai</a:t>
            </a:r>
            <a:r>
              <a:rPr lang="lt-LT" sz="2000"/>
              <a:t>. Atsižvelgiant į konkretų scenarijų ar poreikius įvairūs tinklo modeliai gali būti derinami tarpusavyje siekiant optimalaus rezultato.</a:t>
            </a:r>
            <a:endParaRPr/>
          </a:p>
        </p:txBody>
      </p:sp>
      <p:sp>
        <p:nvSpPr>
          <p:cNvPr id="379" name="Google Shape;379;p15"/>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2F2F2"/>
              </a:buClr>
              <a:buSzPts val="3300"/>
              <a:buFont typeface="Candara"/>
              <a:buNone/>
            </a:pPr>
            <a:r>
              <a:rPr lang="lt-LT">
                <a:solidFill>
                  <a:srgbClr val="F2F2F2"/>
                </a:solidFill>
              </a:rPr>
              <a:t>Kompiuterių tinklų modeliai (3) </a:t>
            </a:r>
            <a:endParaRPr/>
          </a:p>
        </p:txBody>
      </p:sp>
      <p:sp>
        <p:nvSpPr>
          <p:cNvPr id="380" name="Google Shape;380;p15"/>
          <p:cNvSpPr txBox="1"/>
          <p:nvPr/>
        </p:nvSpPr>
        <p:spPr>
          <a:xfrm>
            <a:off x="0" y="4406501"/>
            <a:ext cx="9144000" cy="738664"/>
          </a:xfrm>
          <a:prstGeom prst="rect">
            <a:avLst/>
          </a:prstGeom>
          <a:solidFill>
            <a:srgbClr val="D4F0F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lt-LT" sz="2100">
                <a:solidFill>
                  <a:schemeClr val="dk2"/>
                </a:solidFill>
                <a:latin typeface="Candara"/>
                <a:ea typeface="Candara"/>
                <a:cs typeface="Candara"/>
                <a:sym typeface="Candara"/>
              </a:rPr>
              <a:t>Kiekvienas iš šių modelių turi savo privalumus ir trūkumus, ir pasirinkimas priklauso nuo specifinių reikalavimų ir konteksto.</a:t>
            </a:r>
            <a:endParaRPr sz="2100">
              <a:solidFill>
                <a:schemeClr val="dk2"/>
              </a:solidFill>
              <a:latin typeface="Candara"/>
              <a:ea typeface="Candara"/>
              <a:cs typeface="Candara"/>
              <a:sym typeface="Candara"/>
            </a:endParaRPr>
          </a:p>
        </p:txBody>
      </p:sp>
      <p:sp>
        <p:nvSpPr>
          <p:cNvPr id="381" name="Google Shape;381;p15"/>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6"/>
          <p:cNvSpPr txBox="1"/>
          <p:nvPr>
            <p:ph type="ctrTitle"/>
          </p:nvPr>
        </p:nvSpPr>
        <p:spPr>
          <a:xfrm>
            <a:off x="422878" y="339503"/>
            <a:ext cx="8424936" cy="792087"/>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FFFFFF"/>
              </a:buClr>
              <a:buSzPct val="100000"/>
              <a:buFont typeface="Candara"/>
              <a:buNone/>
            </a:pPr>
            <a:r>
              <a:rPr lang="lt-LT"/>
              <a:t>Lokalieji ir išoriniai kompiuterių tinklai</a:t>
            </a:r>
            <a:endParaRPr>
              <a:solidFill>
                <a:srgbClr val="F2F2F2"/>
              </a:solidFill>
            </a:endParaRPr>
          </a:p>
        </p:txBody>
      </p:sp>
      <p:sp>
        <p:nvSpPr>
          <p:cNvPr id="387" name="Google Shape;387;p16"/>
          <p:cNvSpPr txBox="1"/>
          <p:nvPr>
            <p:ph idx="1" type="subTitle"/>
          </p:nvPr>
        </p:nvSpPr>
        <p:spPr>
          <a:xfrm>
            <a:off x="316154" y="1203598"/>
            <a:ext cx="8524286" cy="295232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00"/>
              <a:buNone/>
            </a:pPr>
            <a:r>
              <a:rPr b="1" lang="lt-LT" sz="1800">
                <a:solidFill>
                  <a:schemeClr val="lt1"/>
                </a:solidFill>
              </a:rPr>
              <a:t>Siekiant palyginti kompiuterių tinklus juos sąlyginai suskirstysime į dvi grupes (tipus): </a:t>
            </a:r>
            <a:endParaRPr/>
          </a:p>
          <a:p>
            <a:pPr indent="-285750" lvl="0" marL="285750" rtl="0" algn="ctr">
              <a:spcBef>
                <a:spcPts val="360"/>
              </a:spcBef>
              <a:spcAft>
                <a:spcPts val="0"/>
              </a:spcAft>
              <a:buClr>
                <a:schemeClr val="lt1"/>
              </a:buClr>
              <a:buSzPts val="1800"/>
              <a:buFont typeface="Noto Sans Symbols"/>
              <a:buChar char="✔"/>
            </a:pPr>
            <a:r>
              <a:rPr b="1" lang="lt-LT" sz="1800">
                <a:solidFill>
                  <a:schemeClr val="lt1"/>
                </a:solidFill>
              </a:rPr>
              <a:t>vietinius (lokalius ) </a:t>
            </a:r>
            <a:r>
              <a:rPr lang="lt-LT" sz="1800">
                <a:solidFill>
                  <a:schemeClr val="lt1"/>
                </a:solidFill>
              </a:rPr>
              <a:t>kompiuterių tinklus (</a:t>
            </a:r>
            <a:r>
              <a:rPr i="1" lang="lt-LT" sz="1800">
                <a:solidFill>
                  <a:schemeClr val="lt1"/>
                </a:solidFill>
              </a:rPr>
              <a:t>LAN</a:t>
            </a:r>
            <a:r>
              <a:rPr lang="lt-LT" sz="1800">
                <a:solidFill>
                  <a:schemeClr val="lt1"/>
                </a:solidFill>
              </a:rPr>
              <a:t>, angl. </a:t>
            </a:r>
            <a:r>
              <a:rPr i="1" lang="lt-LT" sz="1800">
                <a:solidFill>
                  <a:schemeClr val="lt1"/>
                </a:solidFill>
              </a:rPr>
              <a:t>Local Area Network</a:t>
            </a:r>
            <a:r>
              <a:rPr lang="lt-LT" sz="1800">
                <a:solidFill>
                  <a:schemeClr val="lt1"/>
                </a:solidFill>
              </a:rPr>
              <a:t>) ir </a:t>
            </a:r>
            <a:endParaRPr/>
          </a:p>
          <a:p>
            <a:pPr indent="-285750" lvl="0" marL="285750" rtl="0" algn="ctr">
              <a:spcBef>
                <a:spcPts val="360"/>
              </a:spcBef>
              <a:spcAft>
                <a:spcPts val="0"/>
              </a:spcAft>
              <a:buClr>
                <a:schemeClr val="lt1"/>
              </a:buClr>
              <a:buSzPts val="1800"/>
              <a:buFont typeface="Noto Sans Symbols"/>
              <a:buChar char="✔"/>
            </a:pPr>
            <a:r>
              <a:rPr b="1" lang="lt-LT" sz="1800">
                <a:solidFill>
                  <a:schemeClr val="lt1"/>
                </a:solidFill>
              </a:rPr>
              <a:t>išorinius </a:t>
            </a:r>
            <a:r>
              <a:rPr lang="lt-LT" sz="1800">
                <a:solidFill>
                  <a:schemeClr val="lt1"/>
                </a:solidFill>
              </a:rPr>
              <a:t>kompiuterių tinklus (angl. </a:t>
            </a:r>
            <a:r>
              <a:rPr i="1" lang="lt-LT" sz="1800">
                <a:solidFill>
                  <a:schemeClr val="lt1"/>
                </a:solidFill>
              </a:rPr>
              <a:t>External Network</a:t>
            </a:r>
            <a:r>
              <a:rPr lang="lt-LT" sz="1800">
                <a:solidFill>
                  <a:schemeClr val="lt1"/>
                </a:solidFill>
              </a:rPr>
              <a:t>). </a:t>
            </a:r>
            <a:endParaRPr/>
          </a:p>
          <a:p>
            <a:pPr indent="0" lvl="0" marL="0" rtl="0" algn="ctr">
              <a:spcBef>
                <a:spcPts val="1200"/>
              </a:spcBef>
              <a:spcAft>
                <a:spcPts val="0"/>
              </a:spcAft>
              <a:buSzPts val="1800"/>
              <a:buNone/>
            </a:pPr>
            <a:r>
              <a:rPr lang="lt-LT" sz="1800">
                <a:solidFill>
                  <a:schemeClr val="lt1"/>
                </a:solidFill>
              </a:rPr>
              <a:t>Prie </a:t>
            </a:r>
            <a:r>
              <a:rPr b="1" lang="lt-LT" sz="1800">
                <a:solidFill>
                  <a:schemeClr val="lt1"/>
                </a:solidFill>
              </a:rPr>
              <a:t>vietinių (lokalių ) </a:t>
            </a:r>
            <a:r>
              <a:rPr lang="lt-LT" sz="1800">
                <a:solidFill>
                  <a:schemeClr val="lt1"/>
                </a:solidFill>
              </a:rPr>
              <a:t>tinklų sąlyginai priskirkime</a:t>
            </a:r>
            <a:br>
              <a:rPr lang="lt-LT" sz="1800">
                <a:solidFill>
                  <a:schemeClr val="lt1"/>
                </a:solidFill>
              </a:rPr>
            </a:br>
            <a:r>
              <a:rPr lang="lt-LT" sz="1800">
                <a:solidFill>
                  <a:schemeClr val="lt1"/>
                </a:solidFill>
              </a:rPr>
              <a:t>anksčiau apibrėžtus PAN, LAN, CAN tinklus,</a:t>
            </a:r>
            <a:br>
              <a:rPr lang="lt-LT" sz="1800">
                <a:solidFill>
                  <a:schemeClr val="lt1"/>
                </a:solidFill>
              </a:rPr>
            </a:br>
            <a:r>
              <a:rPr lang="lt-LT" sz="1800">
                <a:solidFill>
                  <a:schemeClr val="lt1"/>
                </a:solidFill>
              </a:rPr>
              <a:t>o prie </a:t>
            </a:r>
            <a:r>
              <a:rPr b="1" lang="lt-LT" sz="1800">
                <a:solidFill>
                  <a:schemeClr val="lt1"/>
                </a:solidFill>
              </a:rPr>
              <a:t>išorinių – </a:t>
            </a:r>
            <a:r>
              <a:rPr lang="lt-LT" sz="1800">
                <a:solidFill>
                  <a:schemeClr val="lt1"/>
                </a:solidFill>
              </a:rPr>
              <a:t>MAN, WAN ir visą internetą.</a:t>
            </a:r>
            <a:endParaRPr/>
          </a:p>
          <a:p>
            <a:pPr indent="0" lvl="0" marL="0" rtl="0" algn="ctr">
              <a:spcBef>
                <a:spcPts val="1200"/>
              </a:spcBef>
              <a:spcAft>
                <a:spcPts val="0"/>
              </a:spcAft>
              <a:buSzPts val="1800"/>
              <a:buNone/>
            </a:pPr>
            <a:r>
              <a:rPr lang="lt-LT" sz="1800">
                <a:solidFill>
                  <a:schemeClr val="lt1"/>
                </a:solidFill>
              </a:rPr>
              <a:t>Taip sąlyginai suskirstę kompiuterių tinklus į du tipus, besiskiriančius pagal dydį,  paskirtį, technologiją ir infrastruktūrą, </a:t>
            </a:r>
            <a:r>
              <a:rPr b="1" lang="lt-LT" sz="1800">
                <a:solidFill>
                  <a:schemeClr val="lt1"/>
                </a:solidFill>
              </a:rPr>
              <a:t>apžvelgsime pagrindinius jų skirtumus</a:t>
            </a:r>
            <a:r>
              <a:rPr lang="lt-LT" sz="1800">
                <a:solidFill>
                  <a:schemeClr val="lt1"/>
                </a:solidFill>
              </a:rPr>
              <a:t>.</a:t>
            </a:r>
            <a:endParaRPr b="1" sz="1800">
              <a:solidFill>
                <a:schemeClr val="lt1"/>
              </a:solidFill>
            </a:endParaRPr>
          </a:p>
        </p:txBody>
      </p:sp>
      <p:sp>
        <p:nvSpPr>
          <p:cNvPr id="388" name="Google Shape;388;p16"/>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7"/>
          <p:cNvSpPr txBox="1"/>
          <p:nvPr>
            <p:ph idx="1" type="body"/>
          </p:nvPr>
        </p:nvSpPr>
        <p:spPr>
          <a:xfrm>
            <a:off x="251520" y="1264599"/>
            <a:ext cx="8640959" cy="3701352"/>
          </a:xfrm>
          <a:prstGeom prst="rect">
            <a:avLst/>
          </a:prstGeom>
          <a:noFill/>
          <a:ln>
            <a:noFill/>
          </a:ln>
        </p:spPr>
        <p:txBody>
          <a:bodyPr anchorCtr="0" anchor="t" bIns="45700" lIns="91425" spcFirstLastPara="1" rIns="91425" wrap="square" tIns="45700">
            <a:normAutofit lnSpcReduction="10000"/>
          </a:bodyPr>
          <a:lstStyle/>
          <a:p>
            <a:pPr indent="-360363" lvl="0" marL="360363" rtl="0" algn="l">
              <a:spcBef>
                <a:spcPts val="0"/>
              </a:spcBef>
              <a:spcAft>
                <a:spcPts val="0"/>
              </a:spcAft>
              <a:buClr>
                <a:srgbClr val="029EF4"/>
              </a:buClr>
              <a:buSzPts val="1840"/>
              <a:buFont typeface="Noto Sans Symbols"/>
              <a:buChar char="❑"/>
            </a:pPr>
            <a:r>
              <a:rPr b="1" lang="lt-LT" sz="2300"/>
              <a:t>Vietovė</a:t>
            </a:r>
            <a:endParaRPr/>
          </a:p>
          <a:p>
            <a:pPr indent="-274313" lvl="1" marL="576248" rtl="0" algn="l">
              <a:lnSpc>
                <a:spcPct val="110000"/>
              </a:lnSpc>
              <a:spcBef>
                <a:spcPts val="600"/>
              </a:spcBef>
              <a:spcAft>
                <a:spcPts val="0"/>
              </a:spcAft>
              <a:buSzPts val="1900"/>
              <a:buChar char="▪"/>
            </a:pPr>
            <a:r>
              <a:rPr b="1" lang="lt-LT" sz="1900"/>
              <a:t>Lokalus kompiuterių tinklas (LAN).</a:t>
            </a:r>
            <a:r>
              <a:rPr lang="lt-LT" sz="1900"/>
              <a:t> Paprastai apima mažą vietovę – butą, namą, biurą arba įstaigą ar pan.</a:t>
            </a:r>
            <a:endParaRPr/>
          </a:p>
          <a:p>
            <a:pPr indent="-274313" lvl="1" marL="576248" rtl="0" algn="l">
              <a:lnSpc>
                <a:spcPct val="110000"/>
              </a:lnSpc>
              <a:spcBef>
                <a:spcPts val="600"/>
              </a:spcBef>
              <a:spcAft>
                <a:spcPts val="0"/>
              </a:spcAft>
              <a:buSzPts val="1900"/>
              <a:buChar char="▪"/>
            </a:pPr>
            <a:r>
              <a:rPr b="1" lang="lt-LT" sz="1900"/>
              <a:t>Išoriniai kompiuterių tinklai.</a:t>
            </a:r>
            <a:r>
              <a:rPr lang="lt-LT" sz="1900"/>
              <a:t> Tai tinklai, kurių mastas yra daug didesnis ir gali apimti visą šalį ar net visą pasaulį, pvz., internetas.</a:t>
            </a:r>
            <a:endParaRPr/>
          </a:p>
          <a:p>
            <a:pPr indent="-360363" lvl="0" marL="360363" rtl="0" algn="l">
              <a:spcBef>
                <a:spcPts val="1200"/>
              </a:spcBef>
              <a:spcAft>
                <a:spcPts val="0"/>
              </a:spcAft>
              <a:buSzPts val="1840"/>
              <a:buChar char="❑"/>
            </a:pPr>
            <a:r>
              <a:rPr b="1" lang="lt-LT" sz="2300"/>
              <a:t>Prieigos kontrolė</a:t>
            </a:r>
            <a:endParaRPr/>
          </a:p>
          <a:p>
            <a:pPr indent="-274313" lvl="1" marL="576248" rtl="0" algn="l">
              <a:lnSpc>
                <a:spcPct val="110000"/>
              </a:lnSpc>
              <a:spcBef>
                <a:spcPts val="600"/>
              </a:spcBef>
              <a:spcAft>
                <a:spcPts val="0"/>
              </a:spcAft>
              <a:buSzPts val="1900"/>
              <a:buChar char="▪"/>
            </a:pPr>
            <a:r>
              <a:rPr b="1" lang="lt-LT" sz="1900"/>
              <a:t>Lokalus kompiuterių tinklas (LAN).</a:t>
            </a:r>
            <a:r>
              <a:rPr lang="lt-LT" sz="1900"/>
              <a:t> Dažniausiai valdomas vieno žmogaus ar organizacijos ir tik jie gali kontroliuoti tinklo resursus, jo nustatymus, teises.</a:t>
            </a:r>
            <a:endParaRPr/>
          </a:p>
          <a:p>
            <a:pPr indent="-274313" lvl="1" marL="576248" rtl="0" algn="l">
              <a:lnSpc>
                <a:spcPct val="110000"/>
              </a:lnSpc>
              <a:spcBef>
                <a:spcPts val="600"/>
              </a:spcBef>
              <a:spcAft>
                <a:spcPts val="0"/>
              </a:spcAft>
              <a:buSzPts val="1900"/>
              <a:buChar char="▪"/>
            </a:pPr>
            <a:r>
              <a:rPr b="1" lang="lt-LT" sz="1900"/>
              <a:t>Išoriniai kompiuterių tinklai. </a:t>
            </a:r>
            <a:r>
              <a:rPr lang="lt-LT" sz="1900"/>
              <a:t>Paprastai yra vieši ir prie jų gali prisijungti daug skirtingų organizacijų ir asmenų.</a:t>
            </a:r>
            <a:endParaRPr sz="1900"/>
          </a:p>
        </p:txBody>
      </p:sp>
      <p:sp>
        <p:nvSpPr>
          <p:cNvPr id="394" name="Google Shape;394;p17"/>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395" name="Google Shape;395;p17"/>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3200"/>
              <a:buFont typeface="Candara"/>
              <a:buNone/>
            </a:pPr>
            <a:r>
              <a:rPr lang="lt-LT" sz="3200"/>
              <a:t>Lokalieji ir išoriniai kompiuterių tinklai:</a:t>
            </a:r>
            <a:br>
              <a:rPr lang="lt-LT" sz="3200"/>
            </a:br>
            <a:r>
              <a:rPr lang="lt-LT" sz="3200"/>
              <a:t>pagrindiniai skirtumai (1)</a:t>
            </a:r>
            <a:endParaRPr sz="3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8"/>
          <p:cNvSpPr txBox="1"/>
          <p:nvPr>
            <p:ph idx="1" type="body"/>
          </p:nvPr>
        </p:nvSpPr>
        <p:spPr>
          <a:xfrm>
            <a:off x="251520" y="1264599"/>
            <a:ext cx="8640959" cy="3701352"/>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Clr>
                <a:srgbClr val="029EF4"/>
              </a:buClr>
              <a:buSzPts val="1840"/>
              <a:buFont typeface="Noto Sans Symbols"/>
              <a:buChar char="❑"/>
            </a:pPr>
            <a:r>
              <a:rPr b="1" lang="lt-LT" sz="2300"/>
              <a:t>Duomenų perdavimo greitis</a:t>
            </a:r>
            <a:endParaRPr/>
          </a:p>
          <a:p>
            <a:pPr indent="-274313" lvl="1" marL="576248" rtl="0" algn="l">
              <a:spcBef>
                <a:spcPts val="600"/>
              </a:spcBef>
              <a:spcAft>
                <a:spcPts val="0"/>
              </a:spcAft>
              <a:buSzPts val="1900"/>
              <a:buChar char="▪"/>
            </a:pPr>
            <a:r>
              <a:rPr b="1" lang="lt-LT" sz="1900"/>
              <a:t>Lokalus kompiuterių tinklas (LAN).</a:t>
            </a:r>
            <a:r>
              <a:rPr lang="lt-LT" sz="1900"/>
              <a:t> Paprastai siūlo aukštesnį duomenų perdavimo greitį.</a:t>
            </a:r>
            <a:endParaRPr/>
          </a:p>
          <a:p>
            <a:pPr indent="-274313" lvl="1" marL="576248" rtl="0" algn="l">
              <a:spcBef>
                <a:spcPts val="600"/>
              </a:spcBef>
              <a:spcAft>
                <a:spcPts val="0"/>
              </a:spcAft>
              <a:buSzPts val="1900"/>
              <a:buChar char="▪"/>
            </a:pPr>
            <a:r>
              <a:rPr b="1" lang="lt-LT" sz="1900"/>
              <a:t>Išoriniai tinklai. </a:t>
            </a:r>
            <a:r>
              <a:rPr lang="lt-LT" sz="1900"/>
              <a:t>Dažniausiai turi mažesnį duomenų perdavimo greitį (palyginti su LAN), kuris dažnai ribojamas dideliu naudotojų skaičiumi.</a:t>
            </a:r>
            <a:endParaRPr/>
          </a:p>
          <a:p>
            <a:pPr indent="-360363" lvl="0" marL="360363" rtl="0" algn="l">
              <a:spcBef>
                <a:spcPts val="1200"/>
              </a:spcBef>
              <a:spcAft>
                <a:spcPts val="0"/>
              </a:spcAft>
              <a:buSzPts val="1840"/>
              <a:buChar char="❑"/>
            </a:pPr>
            <a:r>
              <a:rPr b="1" lang="lt-LT" sz="2300"/>
              <a:t>Saugumas</a:t>
            </a:r>
            <a:endParaRPr/>
          </a:p>
          <a:p>
            <a:pPr indent="-274313" lvl="1" marL="576248" rtl="0" algn="l">
              <a:spcBef>
                <a:spcPts val="600"/>
              </a:spcBef>
              <a:spcAft>
                <a:spcPts val="0"/>
              </a:spcAft>
              <a:buSzPts val="1900"/>
              <a:buChar char="▪"/>
            </a:pPr>
            <a:r>
              <a:rPr b="1" lang="lt-LT" sz="1900"/>
              <a:t>Lokalus kompiuterių tinklas (LAN). </a:t>
            </a:r>
            <a:r>
              <a:rPr lang="lt-LT" sz="1900"/>
              <a:t>Saugumas dažniausiai yra lengviau kontroliuojamas, nes visi įrenginiai yra vienoje vietoje, vietovėje.</a:t>
            </a:r>
            <a:endParaRPr/>
          </a:p>
          <a:p>
            <a:pPr indent="-274313" lvl="1" marL="576248" rtl="0" algn="l">
              <a:spcBef>
                <a:spcPts val="600"/>
              </a:spcBef>
              <a:spcAft>
                <a:spcPts val="0"/>
              </a:spcAft>
              <a:buSzPts val="1900"/>
              <a:buChar char="▪"/>
            </a:pPr>
            <a:r>
              <a:rPr b="1" lang="lt-LT" sz="1900"/>
              <a:t>Išoriniai tinklai. </a:t>
            </a:r>
            <a:r>
              <a:rPr lang="lt-LT" sz="1900"/>
              <a:t>Dažniausiai jie yra mažiau saugūs dėl didesnio įrenginių ir naudotojų skaičiaus.</a:t>
            </a:r>
            <a:endParaRPr/>
          </a:p>
        </p:txBody>
      </p:sp>
      <p:sp>
        <p:nvSpPr>
          <p:cNvPr id="401" name="Google Shape;401;p18"/>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402" name="Google Shape;402;p18"/>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3200"/>
              <a:buFont typeface="Candara"/>
              <a:buNone/>
            </a:pPr>
            <a:r>
              <a:rPr lang="lt-LT" sz="3200"/>
              <a:t>Lokalieji ir išoriniai kompiuterių tinklai:</a:t>
            </a:r>
            <a:br>
              <a:rPr lang="lt-LT" sz="3200"/>
            </a:br>
            <a:r>
              <a:rPr lang="lt-LT" sz="3200"/>
              <a:t>pagrindiniai skirtumai (2)</a:t>
            </a:r>
            <a:endParaRPr sz="3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9"/>
          <p:cNvSpPr txBox="1"/>
          <p:nvPr>
            <p:ph idx="1" type="body"/>
          </p:nvPr>
        </p:nvSpPr>
        <p:spPr>
          <a:xfrm>
            <a:off x="251520" y="1131590"/>
            <a:ext cx="8640959" cy="3960440"/>
          </a:xfrm>
          <a:prstGeom prst="rect">
            <a:avLst/>
          </a:prstGeom>
          <a:noFill/>
          <a:ln>
            <a:noFill/>
          </a:ln>
        </p:spPr>
        <p:txBody>
          <a:bodyPr anchorCtr="0" anchor="t" bIns="45700" lIns="91425" spcFirstLastPara="1" rIns="91425" wrap="square" tIns="45700">
            <a:noAutofit/>
          </a:bodyPr>
          <a:lstStyle/>
          <a:p>
            <a:pPr indent="-360363" lvl="0" marL="360363" rtl="0" algn="l">
              <a:spcBef>
                <a:spcPts val="0"/>
              </a:spcBef>
              <a:spcAft>
                <a:spcPts val="0"/>
              </a:spcAft>
              <a:buClr>
                <a:srgbClr val="029EF4"/>
              </a:buClr>
              <a:buSzPts val="1280"/>
              <a:buFont typeface="Noto Sans Symbols"/>
              <a:buChar char="❑"/>
            </a:pPr>
            <a:r>
              <a:rPr b="1" lang="lt-LT" sz="1600"/>
              <a:t>Komponentai</a:t>
            </a:r>
            <a:endParaRPr/>
          </a:p>
          <a:p>
            <a:pPr indent="-274313" lvl="1" marL="576248" rtl="0" algn="l">
              <a:spcBef>
                <a:spcPts val="600"/>
              </a:spcBef>
              <a:spcAft>
                <a:spcPts val="0"/>
              </a:spcAft>
              <a:buSzPts val="1600"/>
              <a:buChar char="▪"/>
            </a:pPr>
            <a:r>
              <a:rPr b="1" lang="lt-LT" sz="1600"/>
              <a:t>LAN.</a:t>
            </a:r>
            <a:r>
              <a:rPr lang="lt-LT" sz="1600"/>
              <a:t> Paprastai apima Ethernet* (vytos poros ir kt.) kabelius, Wi-Fi, komutatorius, maršrutizatorius, kompiuterius ir kitus vietos įrenginius.</a:t>
            </a:r>
            <a:endParaRPr/>
          </a:p>
          <a:p>
            <a:pPr indent="-274313" lvl="1" marL="576248" rtl="0" algn="l">
              <a:spcBef>
                <a:spcPts val="1000"/>
              </a:spcBef>
              <a:spcAft>
                <a:spcPts val="0"/>
              </a:spcAft>
              <a:buSzPts val="1600"/>
              <a:buChar char="▪"/>
            </a:pPr>
            <a:r>
              <a:rPr b="1" lang="lt-LT" sz="1600"/>
              <a:t>Išoriniai tinklai. </a:t>
            </a:r>
            <a:r>
              <a:rPr lang="lt-LT" sz="1600"/>
              <a:t>Naudoja  įvairesnes technologijas, įskaitant palydovinius ryšius, magistralinius (tranzito) tinklus, serverius, saugyklas ir daug kitų.</a:t>
            </a:r>
            <a:endParaRPr/>
          </a:p>
          <a:p>
            <a:pPr indent="-360363" lvl="0" marL="360363" rtl="0" algn="l">
              <a:spcBef>
                <a:spcPts val="1200"/>
              </a:spcBef>
              <a:spcAft>
                <a:spcPts val="0"/>
              </a:spcAft>
              <a:buSzPts val="1280"/>
              <a:buChar char="❑"/>
            </a:pPr>
            <a:r>
              <a:rPr b="1" lang="lt-LT" sz="1600"/>
              <a:t>Protokolai(taisyklės, technologijos)</a:t>
            </a:r>
            <a:endParaRPr/>
          </a:p>
          <a:p>
            <a:pPr indent="-274313" lvl="1" marL="576248" rtl="0" algn="l">
              <a:spcBef>
                <a:spcPts val="600"/>
              </a:spcBef>
              <a:spcAft>
                <a:spcPts val="0"/>
              </a:spcAft>
              <a:buSzPts val="1600"/>
              <a:buChar char="▪"/>
            </a:pPr>
            <a:r>
              <a:rPr b="1" lang="lt-LT" sz="1600"/>
              <a:t>LAN.</a:t>
            </a:r>
            <a:r>
              <a:rPr lang="lt-LT" sz="1600"/>
              <a:t> Dažniausiai naudoja Ethernet, lokalius TCP/IP protokolus (šiuos protokolus plačiau apžvelgsime kitose skaidrėse).</a:t>
            </a:r>
            <a:endParaRPr/>
          </a:p>
          <a:p>
            <a:pPr indent="-274313" lvl="1" marL="576248" rtl="0" algn="l">
              <a:spcBef>
                <a:spcPts val="1000"/>
              </a:spcBef>
              <a:spcAft>
                <a:spcPts val="0"/>
              </a:spcAft>
              <a:buSzPts val="1600"/>
              <a:buChar char="▪"/>
            </a:pPr>
            <a:r>
              <a:rPr b="1" lang="lt-LT" sz="1600"/>
              <a:t>Išoriniai tinklai. </a:t>
            </a:r>
            <a:r>
              <a:rPr lang="lt-LT" sz="1600"/>
              <a:t>Naudoja daugybę įvairių protokolų, įskaitant visa spektrą išorinių TCP/IP, HTTP, HTTPS, FTP, SMTP ir kt.</a:t>
            </a:r>
            <a:endParaRPr/>
          </a:p>
          <a:p>
            <a:pPr indent="1588" lvl="1" marL="88900" rtl="0" algn="l">
              <a:spcBef>
                <a:spcPts val="600"/>
              </a:spcBef>
              <a:spcAft>
                <a:spcPts val="0"/>
              </a:spcAft>
              <a:buSzPts val="1300"/>
              <a:buNone/>
            </a:pPr>
            <a:r>
              <a:rPr lang="lt-LT" sz="1300"/>
              <a:t>*</a:t>
            </a:r>
            <a:r>
              <a:rPr b="1" lang="lt-LT" sz="1300"/>
              <a:t>Ethernet</a:t>
            </a:r>
            <a:r>
              <a:rPr lang="lt-LT" sz="1300"/>
              <a:t> yra tradicinė technologija, skirta prijungti įrenginius prie tinklo (LAN) arba plačiajuosčio tinklo (WAN). Ši technologija leidžia įrenginiams bendrauti tarpusavyje naudojant Ethernet protokolą (taisyklių rinkinį). Ethernet technologiją atitinką IEEE 802.3 serijos standartai, kurie ir išplėsti ir patikslinti atitinkamais interneto RFC (Request for Comments) dokumentais.</a:t>
            </a:r>
            <a:endParaRPr/>
          </a:p>
        </p:txBody>
      </p:sp>
      <p:sp>
        <p:nvSpPr>
          <p:cNvPr id="408" name="Google Shape;408;p19"/>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409" name="Google Shape;409;p19"/>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3200"/>
              <a:buFont typeface="Candara"/>
              <a:buNone/>
            </a:pPr>
            <a:r>
              <a:rPr lang="lt-LT" sz="3200"/>
              <a:t>Lokalieji ir išoriniai kompiuterių tinklai:</a:t>
            </a:r>
            <a:br>
              <a:rPr lang="lt-LT" sz="3200"/>
            </a:br>
            <a:r>
              <a:rPr lang="lt-LT" sz="3200"/>
              <a:t>pagrindiniai skirtumai (3)</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
          <p:cNvSpPr/>
          <p:nvPr/>
        </p:nvSpPr>
        <p:spPr>
          <a:xfrm>
            <a:off x="251520" y="1203598"/>
            <a:ext cx="8640960" cy="3123932"/>
          </a:xfrm>
          <a:prstGeom prst="rect">
            <a:avLst/>
          </a:prstGeom>
          <a:noFill/>
          <a:ln>
            <a:noFill/>
          </a:ln>
        </p:spPr>
        <p:txBody>
          <a:bodyPr anchorCtr="0" anchor="t" bIns="45700" lIns="91425" spcFirstLastPara="1" rIns="91425" wrap="square" tIns="45700">
            <a:spAutoFit/>
          </a:bodyPr>
          <a:lstStyle/>
          <a:p>
            <a:pPr indent="536575" lvl="0" marL="0" marR="0" rtl="0" algn="just">
              <a:spcBef>
                <a:spcPts val="0"/>
              </a:spcBef>
              <a:spcAft>
                <a:spcPts val="0"/>
              </a:spcAft>
              <a:buNone/>
            </a:pPr>
            <a:r>
              <a:rPr lang="lt-LT" sz="1600">
                <a:solidFill>
                  <a:schemeClr val="dk2"/>
                </a:solidFill>
                <a:latin typeface="Candara"/>
                <a:ea typeface="Candara"/>
                <a:cs typeface="Candara"/>
                <a:sym typeface="Candara"/>
              </a:rPr>
              <a:t>30.4. Technologinių problemų sprendimo mokymo(si) turinys.</a:t>
            </a:r>
            <a:endParaRPr/>
          </a:p>
          <a:p>
            <a:pPr indent="536575" lvl="0" marL="0" marR="0" rtl="0" algn="just">
              <a:spcBef>
                <a:spcPts val="300"/>
              </a:spcBef>
              <a:spcAft>
                <a:spcPts val="0"/>
              </a:spcAft>
              <a:buNone/>
            </a:pPr>
            <a:r>
              <a:rPr lang="lt-LT" sz="1600">
                <a:solidFill>
                  <a:schemeClr val="dk2"/>
                </a:solidFill>
                <a:latin typeface="Candara"/>
                <a:ea typeface="Candara"/>
                <a:cs typeface="Candara"/>
                <a:sym typeface="Candara"/>
              </a:rPr>
              <a:t>30.4.1. Kompiuterių tinklai. Susipažįstama su kompiuterių tinklų samprata ir jų nauda, interneto sąvoka, aiškinamasi, kuo skiriasi lokalieji ir išoriniai kompiuterių tinklai. Susipažįstama su pagrindiniais kompiuterių jungimo į tinklą būdais, pagrindine tinklų įranga, prieigos prie interneto priemonėmis. Analizuojamas TCP/IP interneto protokolas: aptariami pagrindiniai tinklo, kompiuterių, įrenginių adresacijos naudojant IPv4 principai, paaiškinama IP adreso sąvoka, pateikiama pavyzdžių. Susipažįstama su vidiniais, išoriniais ir dinaminiais IP adresais. Aptariamos pagrindinės tinklo (interneto) paslaugos, jų teikimo protokolai (pavyzdžiui, HTTP(S), FTP(S), SMTP, POP3, IMAP4 ir kt.) ir standartai. Išsiaiškinama domeno sąvoka ir domeno ryšys su URL. Išbandomos ir tyrinėjamos kompiuterių tinklo analizės, diagnostikos, tyrimo priemonės (pavyzdžiui, https://whatismyipaddress.com ir kt.), aiškinamasi, kaip susieti tinklinius ir belaidžiu ryšiu (pavyzdžiui, Bluetooth) valdomus įrenginius su kitais skaitmeniniais įrenginiais.</a:t>
            </a:r>
            <a:endParaRPr/>
          </a:p>
        </p:txBody>
      </p:sp>
      <p:sp>
        <p:nvSpPr>
          <p:cNvPr id="275" name="Google Shape;275;p2"/>
          <p:cNvSpPr/>
          <p:nvPr/>
        </p:nvSpPr>
        <p:spPr>
          <a:xfrm>
            <a:off x="251520" y="4266527"/>
            <a:ext cx="8640960"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300"/>
              <a:buFont typeface="Candara"/>
              <a:buNone/>
            </a:pPr>
            <a:r>
              <a:rPr b="0" i="0" lang="lt-LT" sz="1300" u="none" cap="none" strike="noStrike">
                <a:solidFill>
                  <a:schemeClr val="dk2"/>
                </a:solidFill>
                <a:latin typeface="Candara"/>
                <a:ea typeface="Candara"/>
                <a:cs typeface="Candara"/>
                <a:sym typeface="Candara"/>
              </a:rPr>
              <a:t>Informatikos bendroji programa (2022). </a:t>
            </a:r>
            <a:r>
              <a:rPr b="0" i="1" lang="lt-LT" sz="1300" u="none" cap="none" strike="noStrike">
                <a:solidFill>
                  <a:schemeClr val="dk2"/>
                </a:solidFill>
                <a:latin typeface="Candara"/>
                <a:ea typeface="Candara"/>
                <a:cs typeface="Candara"/>
                <a:sym typeface="Candara"/>
              </a:rPr>
              <a:t>Teisės aktų registras:</a:t>
            </a:r>
            <a:endParaRPr b="0" i="0" sz="1300" u="none" cap="none" strike="noStrike">
              <a:solidFill>
                <a:schemeClr val="dk2"/>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300"/>
              <a:buFont typeface="Candara"/>
              <a:buNone/>
            </a:pPr>
            <a:r>
              <a:rPr b="0" i="0" lang="lt-LT" sz="1300" u="sng" cap="none" strike="noStrike">
                <a:solidFill>
                  <a:srgbClr val="000000"/>
                </a:solidFill>
                <a:latin typeface="Candara"/>
                <a:ea typeface="Candara"/>
                <a:cs typeface="Candara"/>
                <a:sym typeface="Candara"/>
                <a:hlinkClick r:id="rId3">
                  <a:extLst>
                    <a:ext uri="{A12FA001-AC4F-418D-AE19-62706E023703}">
                      <ahyp:hlinkClr val="tx"/>
                    </a:ext>
                  </a:extLst>
                </a:hlinkClick>
              </a:rPr>
              <a:t>https://e-tar.lt/rs/aesupplement/1a764050239511edb4cae1b158f98ea5/PibGuMnJPz/b52ac6c04f0e11ee81b8b446907f594f/</a:t>
            </a:r>
            <a:r>
              <a:rPr b="0" i="0" lang="lt-LT" sz="1300" u="none" cap="none" strike="noStrike">
                <a:solidFill>
                  <a:srgbClr val="000000"/>
                </a:solidFill>
                <a:latin typeface="Candara"/>
                <a:ea typeface="Candara"/>
                <a:cs typeface="Candara"/>
                <a:sym typeface="Candara"/>
              </a:rPr>
              <a:t> </a:t>
            </a:r>
            <a:br>
              <a:rPr b="0" i="0" lang="lt-LT" sz="1300" u="none" cap="none" strike="noStrike">
                <a:solidFill>
                  <a:srgbClr val="000000"/>
                </a:solidFill>
                <a:latin typeface="Candara"/>
                <a:ea typeface="Candara"/>
                <a:cs typeface="Candara"/>
                <a:sym typeface="Candara"/>
              </a:rPr>
            </a:br>
            <a:r>
              <a:rPr b="0" i="0" lang="lt-LT" sz="1300" u="none" cap="none" strike="noStrike">
                <a:solidFill>
                  <a:schemeClr val="dk2"/>
                </a:solidFill>
                <a:latin typeface="Candara"/>
                <a:ea typeface="Candara"/>
                <a:cs typeface="Candara"/>
                <a:sym typeface="Candara"/>
              </a:rPr>
              <a:t>(2023-09-20)</a:t>
            </a:r>
            <a:endParaRPr/>
          </a:p>
        </p:txBody>
      </p:sp>
      <p:sp>
        <p:nvSpPr>
          <p:cNvPr id="276" name="Google Shape;276;p2"/>
          <p:cNvSpPr txBox="1"/>
          <p:nvPr>
            <p:ph type="title"/>
          </p:nvPr>
        </p:nvSpPr>
        <p:spPr>
          <a:xfrm>
            <a:off x="457200" y="184476"/>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FFFF"/>
              </a:buClr>
              <a:buSzPct val="100000"/>
              <a:buFont typeface="Candara"/>
              <a:buNone/>
            </a:pPr>
            <a:r>
              <a:rPr b="1" lang="lt-LT" sz="3300">
                <a:solidFill>
                  <a:srgbClr val="FFFFFF"/>
                </a:solidFill>
                <a:latin typeface="Candara"/>
                <a:ea typeface="Candara"/>
                <a:cs typeface="Candara"/>
                <a:sym typeface="Candara"/>
              </a:rPr>
              <a:t>Kompiuterių tinklai. III (11) gimnazijos klasė</a:t>
            </a:r>
            <a:br>
              <a:rPr b="1" lang="lt-LT">
                <a:solidFill>
                  <a:srgbClr val="FFFFFF"/>
                </a:solidFill>
                <a:latin typeface="Candara"/>
                <a:ea typeface="Candara"/>
                <a:cs typeface="Candara"/>
                <a:sym typeface="Candara"/>
              </a:rPr>
            </a:br>
            <a:r>
              <a:rPr lang="lt-LT" sz="3300">
                <a:solidFill>
                  <a:srgbClr val="FFFFFF"/>
                </a:solidFill>
                <a:latin typeface="Candara"/>
                <a:ea typeface="Candara"/>
                <a:cs typeface="Candara"/>
                <a:sym typeface="Candara"/>
              </a:rPr>
              <a:t>Informatikos bendroji programa</a:t>
            </a:r>
            <a:endParaRPr sz="3300"/>
          </a:p>
        </p:txBody>
      </p:sp>
      <p:sp>
        <p:nvSpPr>
          <p:cNvPr id="277" name="Google Shape;277;p2"/>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0"/>
          <p:cNvSpPr txBox="1"/>
          <p:nvPr>
            <p:ph idx="1" type="body"/>
          </p:nvPr>
        </p:nvSpPr>
        <p:spPr>
          <a:xfrm>
            <a:off x="251520" y="1264599"/>
            <a:ext cx="8640959" cy="3701352"/>
          </a:xfrm>
          <a:prstGeom prst="rect">
            <a:avLst/>
          </a:prstGeom>
          <a:noFill/>
          <a:ln>
            <a:noFill/>
          </a:ln>
        </p:spPr>
        <p:txBody>
          <a:bodyPr anchorCtr="0" anchor="t" bIns="45700" lIns="91425" spcFirstLastPara="1" rIns="91425" wrap="square" tIns="45700">
            <a:normAutofit fontScale="92500" lnSpcReduction="10000"/>
          </a:bodyPr>
          <a:lstStyle/>
          <a:p>
            <a:pPr indent="-360388" lvl="0" marL="360363" rtl="0" algn="l">
              <a:spcBef>
                <a:spcPts val="0"/>
              </a:spcBef>
              <a:spcAft>
                <a:spcPts val="0"/>
              </a:spcAft>
              <a:buClr>
                <a:srgbClr val="029EF4"/>
              </a:buClr>
              <a:buSzPct val="80000"/>
              <a:buFont typeface="Noto Sans Symbols"/>
              <a:buChar char="❑"/>
            </a:pPr>
            <a:r>
              <a:rPr b="1" lang="lt-LT" sz="2500"/>
              <a:t>Panaudojimas</a:t>
            </a:r>
            <a:endParaRPr/>
          </a:p>
          <a:p>
            <a:pPr indent="-274344" lvl="1" marL="576248" rtl="0" algn="l">
              <a:lnSpc>
                <a:spcPct val="110000"/>
              </a:lnSpc>
              <a:spcBef>
                <a:spcPts val="600"/>
              </a:spcBef>
              <a:spcAft>
                <a:spcPts val="0"/>
              </a:spcAft>
              <a:buSzPct val="100000"/>
              <a:buChar char="▪"/>
            </a:pPr>
            <a:r>
              <a:rPr b="1" lang="lt-LT" sz="2100"/>
              <a:t>Lokalus kompiuterių tinklas (LAN). </a:t>
            </a:r>
            <a:r>
              <a:rPr lang="lt-LT" sz="2100"/>
              <a:t>Paprastai naudojamas resursams bendrinti: failai, spausdintuvai, interneto ryšys ir kt.</a:t>
            </a:r>
            <a:endParaRPr/>
          </a:p>
          <a:p>
            <a:pPr indent="-274344" lvl="1" marL="576248" rtl="0" algn="l">
              <a:lnSpc>
                <a:spcPct val="110000"/>
              </a:lnSpc>
              <a:spcBef>
                <a:spcPts val="600"/>
              </a:spcBef>
              <a:spcAft>
                <a:spcPts val="0"/>
              </a:spcAft>
              <a:buSzPct val="100000"/>
              <a:buChar char="▪"/>
            </a:pPr>
            <a:r>
              <a:rPr b="1" lang="lt-LT" sz="2100"/>
              <a:t>Išoriniai tinklai. </a:t>
            </a:r>
            <a:r>
              <a:rPr lang="lt-LT" sz="2100"/>
              <a:t>Dažniausiai naudojami prieigai prie plačiųjų paslaugų, tokių kaip el. paštas, interneto svetainės, debesų saugyklos ir kt.</a:t>
            </a:r>
            <a:endParaRPr/>
          </a:p>
          <a:p>
            <a:pPr indent="-150996" lvl="1" marL="576248" rtl="0" algn="l">
              <a:spcBef>
                <a:spcPts val="1000"/>
              </a:spcBef>
              <a:spcAft>
                <a:spcPts val="0"/>
              </a:spcAft>
              <a:buSzPct val="100000"/>
              <a:buNone/>
            </a:pPr>
            <a:r>
              <a:t/>
            </a:r>
            <a:endParaRPr sz="2100"/>
          </a:p>
          <a:p>
            <a:pPr indent="0" lvl="1" marL="268288" rtl="0" algn="l">
              <a:lnSpc>
                <a:spcPct val="110000"/>
              </a:lnSpc>
              <a:spcBef>
                <a:spcPts val="1000"/>
              </a:spcBef>
              <a:spcAft>
                <a:spcPts val="0"/>
              </a:spcAft>
              <a:buSzPct val="100000"/>
              <a:buNone/>
            </a:pPr>
            <a:r>
              <a:rPr b="1" lang="lt-LT" sz="2400"/>
              <a:t>Apibendrinimas.</a:t>
            </a:r>
            <a:r>
              <a:rPr lang="lt-LT" sz="2400"/>
              <a:t> Lokalus kompiuterių tinklas dažniausiai yra skirtas vidiniam naudojimui su aukštesniu greičiu ir saugumu, o išoriniai tinklai skirti plačiajai komunikacijai tarp daugybės įrenginių ir tinklų, teikiant lokaliems tinklams įvairias globalias paslaugas.</a:t>
            </a:r>
            <a:endParaRPr/>
          </a:p>
          <a:p>
            <a:pPr indent="0" lvl="1" marL="0" rtl="0" algn="l">
              <a:spcBef>
                <a:spcPts val="1000"/>
              </a:spcBef>
              <a:spcAft>
                <a:spcPts val="0"/>
              </a:spcAft>
              <a:buSzPct val="100000"/>
              <a:buNone/>
            </a:pPr>
            <a:r>
              <a:t/>
            </a:r>
            <a:endParaRPr sz="2100"/>
          </a:p>
        </p:txBody>
      </p:sp>
      <p:sp>
        <p:nvSpPr>
          <p:cNvPr id="415" name="Google Shape;415;p20"/>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416" name="Google Shape;416;p20"/>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3200"/>
              <a:buFont typeface="Candara"/>
              <a:buNone/>
            </a:pPr>
            <a:r>
              <a:rPr lang="lt-LT" sz="3200"/>
              <a:t>Lokalieji ir išoriniai kompiuterių tinklai:</a:t>
            </a:r>
            <a:br>
              <a:rPr lang="lt-LT" sz="3200"/>
            </a:br>
            <a:r>
              <a:rPr lang="lt-LT" sz="3200"/>
              <a:t>pagrindiniai skirtumai (4)</a:t>
            </a:r>
            <a:endParaRPr sz="3200"/>
          </a:p>
        </p:txBody>
      </p:sp>
      <p:cxnSp>
        <p:nvCxnSpPr>
          <p:cNvPr id="417" name="Google Shape;417;p20"/>
          <p:cNvCxnSpPr/>
          <p:nvPr/>
        </p:nvCxnSpPr>
        <p:spPr>
          <a:xfrm>
            <a:off x="2771800" y="3291830"/>
            <a:ext cx="3672408" cy="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1"/>
          <p:cNvSpPr txBox="1"/>
          <p:nvPr>
            <p:ph idx="1" type="body"/>
          </p:nvPr>
        </p:nvSpPr>
        <p:spPr>
          <a:xfrm>
            <a:off x="251520" y="1128677"/>
            <a:ext cx="8640959" cy="3330023"/>
          </a:xfrm>
          <a:prstGeom prst="rect">
            <a:avLst/>
          </a:prstGeom>
          <a:noFill/>
          <a:ln>
            <a:noFill/>
          </a:ln>
        </p:spPr>
        <p:txBody>
          <a:bodyPr anchorCtr="0" anchor="t" bIns="45700" lIns="91425" spcFirstLastPara="1" rIns="91425" wrap="square" tIns="45700">
            <a:normAutofit/>
          </a:bodyPr>
          <a:lstStyle/>
          <a:p>
            <a:pPr indent="355600" lvl="0" marL="180975" rtl="0" algn="l">
              <a:spcBef>
                <a:spcPts val="0"/>
              </a:spcBef>
              <a:spcAft>
                <a:spcPts val="0"/>
              </a:spcAft>
              <a:buSzPts val="1440"/>
              <a:buNone/>
            </a:pPr>
            <a:r>
              <a:rPr lang="lt-LT" sz="1800"/>
              <a:t>Lokalaus (vietinio) tinklo (LAN) topologija (schema) nurodo, kaip įvairūs tinklo mazgai, įrenginiai ir ryšiai yra fiziškai arba logiškai išdėstyti (prijungti)  vienas kito atžvilgiu – pavaizduojama, kaip signalai ir duomenys yra perduodami tarp tinklo mazgų (pavyzdžiui, kompiuterių, maršrutizatorių, komutatorių). </a:t>
            </a:r>
            <a:endParaRPr/>
          </a:p>
          <a:p>
            <a:pPr indent="-253683" lvl="0" marL="360363" rtl="0" algn="l">
              <a:spcBef>
                <a:spcPts val="420"/>
              </a:spcBef>
              <a:spcAft>
                <a:spcPts val="0"/>
              </a:spcAft>
              <a:buClr>
                <a:srgbClr val="029EF4"/>
              </a:buClr>
              <a:buSzPts val="1680"/>
              <a:buFont typeface="Noto Sans Symbols"/>
              <a:buNone/>
            </a:pPr>
            <a:r>
              <a:t/>
            </a:r>
            <a:endParaRPr/>
          </a:p>
        </p:txBody>
      </p:sp>
      <p:sp>
        <p:nvSpPr>
          <p:cNvPr id="423" name="Google Shape;423;p21"/>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600"/>
              <a:buFont typeface="Candara"/>
              <a:buNone/>
            </a:pPr>
            <a:r>
              <a:rPr lang="lt-LT" sz="3600">
                <a:solidFill>
                  <a:schemeClr val="lt1"/>
                </a:solidFill>
              </a:rPr>
              <a:t>Lokalaus (vietinio) tinklo (LAN) topologija </a:t>
            </a:r>
            <a:endParaRPr/>
          </a:p>
        </p:txBody>
      </p:sp>
      <p:pic>
        <p:nvPicPr>
          <p:cNvPr id="424" name="Google Shape;424;p21"/>
          <p:cNvPicPr preferRelativeResize="0"/>
          <p:nvPr/>
        </p:nvPicPr>
        <p:blipFill rotWithShape="1">
          <a:blip r:embed="rId3">
            <a:alphaModFix/>
          </a:blip>
          <a:srcRect b="0" l="0" r="0" t="0"/>
          <a:stretch/>
        </p:blipFill>
        <p:spPr>
          <a:xfrm>
            <a:off x="1708696" y="2191538"/>
            <a:ext cx="5726605" cy="2588234"/>
          </a:xfrm>
          <a:prstGeom prst="rect">
            <a:avLst/>
          </a:prstGeom>
          <a:noFill/>
          <a:ln>
            <a:noFill/>
          </a:ln>
        </p:spPr>
      </p:pic>
      <p:sp>
        <p:nvSpPr>
          <p:cNvPr id="425" name="Google Shape;425;p21"/>
          <p:cNvSpPr txBox="1"/>
          <p:nvPr/>
        </p:nvSpPr>
        <p:spPr>
          <a:xfrm>
            <a:off x="647562" y="4731990"/>
            <a:ext cx="7848872"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lt-LT" sz="1500">
                <a:solidFill>
                  <a:schemeClr val="dk2"/>
                </a:solidFill>
                <a:latin typeface="Candara"/>
                <a:ea typeface="Candara"/>
                <a:cs typeface="Candara"/>
                <a:sym typeface="Candara"/>
              </a:rPr>
              <a:t>Paveikslėliuose pateiktos septynios dažniausiai naudojamus tinklo topologijos (schemos)</a:t>
            </a:r>
            <a:endParaRPr i="1" sz="1500">
              <a:solidFill>
                <a:schemeClr val="dk2"/>
              </a:solidFill>
              <a:latin typeface="Candara"/>
              <a:ea typeface="Candara"/>
              <a:cs typeface="Candara"/>
              <a:sym typeface="Candara"/>
            </a:endParaRPr>
          </a:p>
        </p:txBody>
      </p:sp>
      <p:sp>
        <p:nvSpPr>
          <p:cNvPr id="426" name="Google Shape;426;p21"/>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2"/>
          <p:cNvSpPr txBox="1"/>
          <p:nvPr>
            <p:ph idx="1" type="body"/>
          </p:nvPr>
        </p:nvSpPr>
        <p:spPr>
          <a:xfrm>
            <a:off x="251520" y="1264599"/>
            <a:ext cx="8640959" cy="3701352"/>
          </a:xfrm>
          <a:prstGeom prst="rect">
            <a:avLst/>
          </a:prstGeom>
          <a:noFill/>
          <a:ln>
            <a:noFill/>
          </a:ln>
        </p:spPr>
        <p:txBody>
          <a:bodyPr anchorCtr="0" anchor="t" bIns="45700" lIns="91425" spcFirstLastPara="1" rIns="91425" wrap="square" tIns="45700">
            <a:normAutofit/>
          </a:bodyPr>
          <a:lstStyle/>
          <a:p>
            <a:pPr indent="-360363" lvl="0" marL="360363" rtl="0" algn="l">
              <a:lnSpc>
                <a:spcPct val="110000"/>
              </a:lnSpc>
              <a:spcBef>
                <a:spcPts val="0"/>
              </a:spcBef>
              <a:spcAft>
                <a:spcPts val="0"/>
              </a:spcAft>
              <a:buSzPts val="1600"/>
              <a:buChar char="❑"/>
            </a:pPr>
            <a:r>
              <a:rPr b="1" lang="lt-LT" sz="2000"/>
              <a:t>Kompiuterių tinklo architektūra  </a:t>
            </a:r>
            <a:r>
              <a:rPr lang="lt-LT" sz="2000"/>
              <a:t>yra platesnis terminas negu tinklo topologija. Šis terminas apibrėžia visą tinklo koncepciją, įskaitant topologiją, protokolus, techninę ir tinklo valdymo programinę įrangą.</a:t>
            </a:r>
            <a:endParaRPr/>
          </a:p>
          <a:p>
            <a:pPr indent="-360363" lvl="0" marL="360363" rtl="0" algn="l">
              <a:spcBef>
                <a:spcPts val="1200"/>
              </a:spcBef>
              <a:spcAft>
                <a:spcPts val="0"/>
              </a:spcAft>
              <a:buSzPts val="1600"/>
              <a:buChar char="❑"/>
            </a:pPr>
            <a:r>
              <a:rPr b="1" lang="lt-LT" sz="2000"/>
              <a:t>Tinklo architektūra apima:</a:t>
            </a:r>
            <a:endParaRPr/>
          </a:p>
          <a:p>
            <a:pPr indent="-274313" lvl="1" marL="576248" rtl="0" algn="l">
              <a:spcBef>
                <a:spcPts val="340"/>
              </a:spcBef>
              <a:spcAft>
                <a:spcPts val="0"/>
              </a:spcAft>
              <a:buSzPts val="1700"/>
              <a:buChar char="▪"/>
            </a:pPr>
            <a:r>
              <a:rPr b="1" lang="lt-LT" sz="1700"/>
              <a:t>Protokolus </a:t>
            </a:r>
            <a:r>
              <a:rPr lang="lt-LT" sz="1700"/>
              <a:t>–</a:t>
            </a:r>
            <a:r>
              <a:rPr b="1" lang="lt-LT" sz="1700"/>
              <a:t> </a:t>
            </a:r>
            <a:r>
              <a:rPr lang="lt-LT" sz="1700"/>
              <a:t>taisykles ir standartus, kurie nurodo, kaip duomenys yra koduojami ir perduodami tinklu.</a:t>
            </a:r>
            <a:endParaRPr/>
          </a:p>
          <a:p>
            <a:pPr indent="-274313" lvl="1" marL="576248" rtl="0" algn="l">
              <a:spcBef>
                <a:spcPts val="340"/>
              </a:spcBef>
              <a:spcAft>
                <a:spcPts val="0"/>
              </a:spcAft>
              <a:buSzPts val="1700"/>
              <a:buChar char="▪"/>
            </a:pPr>
            <a:r>
              <a:rPr b="1" lang="lt-LT" sz="1700"/>
              <a:t>Topologiją </a:t>
            </a:r>
            <a:r>
              <a:rPr lang="lt-LT" sz="1700"/>
              <a:t>–</a:t>
            </a:r>
            <a:r>
              <a:rPr b="1" lang="lt-LT" sz="1700"/>
              <a:t> </a:t>
            </a:r>
            <a:r>
              <a:rPr lang="lt-LT" sz="1700"/>
              <a:t>fizinę arba loginę tinklo struktūrą </a:t>
            </a:r>
            <a:r>
              <a:rPr lang="lt-LT" sz="1200"/>
              <a:t>(žr. skaidrę „Lokalaus (vietinio) tinklo (LAN) topologija“) </a:t>
            </a:r>
            <a:endParaRPr/>
          </a:p>
          <a:p>
            <a:pPr indent="-274313" lvl="1" marL="576248" rtl="0" algn="l">
              <a:spcBef>
                <a:spcPts val="340"/>
              </a:spcBef>
              <a:spcAft>
                <a:spcPts val="0"/>
              </a:spcAft>
              <a:buSzPts val="1700"/>
              <a:buChar char="▪"/>
            </a:pPr>
            <a:r>
              <a:rPr b="1" lang="lt-LT" sz="1700"/>
              <a:t>Techninę įrangą </a:t>
            </a:r>
            <a:r>
              <a:rPr lang="lt-LT" sz="1700"/>
              <a:t>–</a:t>
            </a:r>
            <a:r>
              <a:rPr b="1" lang="lt-LT" sz="1700"/>
              <a:t> </a:t>
            </a:r>
            <a:r>
              <a:rPr lang="lt-LT" sz="1700"/>
              <a:t>fizines priemones, tokias kaip kompiuteriai, spausdintuvai, maršrutizatoriai, komutatoriai, laidai ir t.t.</a:t>
            </a:r>
            <a:endParaRPr/>
          </a:p>
          <a:p>
            <a:pPr indent="-274313" lvl="1" marL="576248" rtl="0" algn="l">
              <a:spcBef>
                <a:spcPts val="340"/>
              </a:spcBef>
              <a:spcAft>
                <a:spcPts val="0"/>
              </a:spcAft>
              <a:buSzPts val="1700"/>
              <a:buChar char="▪"/>
            </a:pPr>
            <a:r>
              <a:rPr b="1" lang="lt-LT" sz="1700"/>
              <a:t>Programinę  įrangą </a:t>
            </a:r>
            <a:r>
              <a:rPr lang="lt-LT" sz="1700"/>
              <a:t>– įskaitant operacinę sistemą, tinklo valdymo ir prieigos kontrolės programinę įrangą ir pan.</a:t>
            </a:r>
            <a:endParaRPr/>
          </a:p>
          <a:p>
            <a:pPr indent="-268923" lvl="0" marL="360363" rtl="0" algn="l">
              <a:spcBef>
                <a:spcPts val="360"/>
              </a:spcBef>
              <a:spcAft>
                <a:spcPts val="0"/>
              </a:spcAft>
              <a:buClr>
                <a:srgbClr val="029EF4"/>
              </a:buClr>
              <a:buSzPts val="1440"/>
              <a:buFont typeface="Noto Sans Symbols"/>
              <a:buNone/>
            </a:pPr>
            <a:r>
              <a:t/>
            </a:r>
            <a:endParaRPr sz="1800"/>
          </a:p>
          <a:p>
            <a:pPr indent="-268923" lvl="0" marL="360363" rtl="0" algn="l">
              <a:spcBef>
                <a:spcPts val="360"/>
              </a:spcBef>
              <a:spcAft>
                <a:spcPts val="0"/>
              </a:spcAft>
              <a:buClr>
                <a:srgbClr val="029EF4"/>
              </a:buClr>
              <a:buSzPts val="1440"/>
              <a:buFont typeface="Noto Sans Symbols"/>
              <a:buNone/>
            </a:pPr>
            <a:r>
              <a:t/>
            </a:r>
            <a:endParaRPr sz="1800"/>
          </a:p>
        </p:txBody>
      </p:sp>
      <p:sp>
        <p:nvSpPr>
          <p:cNvPr id="432" name="Google Shape;432;p22"/>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Kompiuterių tinklo architektūra</a:t>
            </a:r>
            <a:endParaRPr/>
          </a:p>
        </p:txBody>
      </p:sp>
      <p:sp>
        <p:nvSpPr>
          <p:cNvPr id="433" name="Google Shape;433;p22"/>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3"/>
          <p:cNvSpPr txBox="1"/>
          <p:nvPr>
            <p:ph idx="1" type="body"/>
          </p:nvPr>
        </p:nvSpPr>
        <p:spPr>
          <a:xfrm>
            <a:off x="251520" y="1264599"/>
            <a:ext cx="8640959" cy="1451167"/>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Clr>
                <a:srgbClr val="029EF4"/>
              </a:buClr>
              <a:buSzPts val="1600"/>
              <a:buFont typeface="Noto Sans Symbols"/>
              <a:buChar char="❑"/>
            </a:pPr>
            <a:r>
              <a:rPr b="1" lang="lt-LT" sz="2000"/>
              <a:t>TINKLO TOPOLOGIJA</a:t>
            </a:r>
            <a:r>
              <a:rPr lang="lt-LT" sz="2000"/>
              <a:t> yra tinklo architektūros dalis ir yra susijusi su fiziškai ar logiškai sujungta įranga.</a:t>
            </a:r>
            <a:endParaRPr/>
          </a:p>
          <a:p>
            <a:pPr indent="-360363" lvl="0" marL="360363" rtl="0" algn="l">
              <a:spcBef>
                <a:spcPts val="400"/>
              </a:spcBef>
              <a:spcAft>
                <a:spcPts val="0"/>
              </a:spcAft>
              <a:buClr>
                <a:srgbClr val="029EF4"/>
              </a:buClr>
              <a:buSzPts val="1600"/>
              <a:buFont typeface="Noto Sans Symbols"/>
              <a:buChar char="❑"/>
            </a:pPr>
            <a:r>
              <a:rPr b="1" lang="lt-LT" sz="2000"/>
              <a:t>TINKLO ARCHITEKTŪRA</a:t>
            </a:r>
            <a:r>
              <a:rPr lang="lt-LT" sz="2000"/>
              <a:t> yra platesnė koncepcija, kuri apima topologiją, taip pat protokolus, techninę ir programinę įrangą.</a:t>
            </a:r>
            <a:endParaRPr/>
          </a:p>
          <a:p>
            <a:pPr indent="0" lvl="0" marL="0" rtl="0" algn="l">
              <a:spcBef>
                <a:spcPts val="400"/>
              </a:spcBef>
              <a:spcAft>
                <a:spcPts val="0"/>
              </a:spcAft>
              <a:buSzPts val="1600"/>
              <a:buNone/>
            </a:pPr>
            <a:r>
              <a:t/>
            </a:r>
            <a:endParaRPr b="1" i="1" sz="2000"/>
          </a:p>
          <a:p>
            <a:pPr indent="-268923" lvl="0" marL="360363" rtl="0" algn="l">
              <a:spcBef>
                <a:spcPts val="360"/>
              </a:spcBef>
              <a:spcAft>
                <a:spcPts val="0"/>
              </a:spcAft>
              <a:buClr>
                <a:srgbClr val="029EF4"/>
              </a:buClr>
              <a:buSzPts val="1440"/>
              <a:buFont typeface="Noto Sans Symbols"/>
              <a:buNone/>
            </a:pPr>
            <a:r>
              <a:t/>
            </a:r>
            <a:endParaRPr sz="1800"/>
          </a:p>
          <a:p>
            <a:pPr indent="-268923" lvl="0" marL="360363" rtl="0" algn="l">
              <a:spcBef>
                <a:spcPts val="360"/>
              </a:spcBef>
              <a:spcAft>
                <a:spcPts val="0"/>
              </a:spcAft>
              <a:buClr>
                <a:srgbClr val="029EF4"/>
              </a:buClr>
              <a:buSzPts val="1440"/>
              <a:buFont typeface="Noto Sans Symbols"/>
              <a:buNone/>
            </a:pPr>
            <a:r>
              <a:t/>
            </a:r>
            <a:endParaRPr sz="1800"/>
          </a:p>
        </p:txBody>
      </p:sp>
      <p:sp>
        <p:nvSpPr>
          <p:cNvPr id="439" name="Google Shape;439;p23"/>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Kompiuterių tinklo architektūra (santrauka)</a:t>
            </a:r>
            <a:endParaRPr/>
          </a:p>
        </p:txBody>
      </p:sp>
      <p:pic>
        <p:nvPicPr>
          <p:cNvPr id="440" name="Google Shape;440;p23"/>
          <p:cNvPicPr preferRelativeResize="0"/>
          <p:nvPr/>
        </p:nvPicPr>
        <p:blipFill rotWithShape="1">
          <a:blip r:embed="rId3">
            <a:alphaModFix/>
          </a:blip>
          <a:srcRect b="0" l="0" r="0" t="0"/>
          <a:stretch/>
        </p:blipFill>
        <p:spPr>
          <a:xfrm>
            <a:off x="35496" y="3019198"/>
            <a:ext cx="3407913" cy="1916951"/>
          </a:xfrm>
          <a:prstGeom prst="rect">
            <a:avLst/>
          </a:prstGeom>
          <a:noFill/>
          <a:ln>
            <a:noFill/>
          </a:ln>
        </p:spPr>
      </p:pic>
      <p:sp>
        <p:nvSpPr>
          <p:cNvPr id="441" name="Google Shape;441;p23"/>
          <p:cNvSpPr txBox="1"/>
          <p:nvPr/>
        </p:nvSpPr>
        <p:spPr>
          <a:xfrm>
            <a:off x="3995936" y="3363838"/>
            <a:ext cx="4824536"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2200">
                <a:solidFill>
                  <a:schemeClr val="dk2"/>
                </a:solidFill>
                <a:latin typeface="Candara"/>
                <a:ea typeface="Candara"/>
                <a:cs typeface="Candara"/>
                <a:sym typeface="Candara"/>
              </a:rPr>
              <a:t>Tinklo topologija suprantama kaip tinklo planas ar žemėlapis,  o tinklo architektūra apima visus aspektus, reikalingus tinklo kūrimui ir valdymui.</a:t>
            </a:r>
            <a:endParaRPr sz="2200">
              <a:solidFill>
                <a:schemeClr val="dk2"/>
              </a:solidFill>
              <a:latin typeface="Candara"/>
              <a:ea typeface="Candara"/>
              <a:cs typeface="Candara"/>
              <a:sym typeface="Candara"/>
            </a:endParaRPr>
          </a:p>
        </p:txBody>
      </p:sp>
      <p:sp>
        <p:nvSpPr>
          <p:cNvPr id="442" name="Google Shape;442;p23"/>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4"/>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Pagrindiniai tinklų architektūros modeliai (1) </a:t>
            </a:r>
            <a:endParaRPr/>
          </a:p>
        </p:txBody>
      </p:sp>
      <p:sp>
        <p:nvSpPr>
          <p:cNvPr id="448" name="Google Shape;448;p24"/>
          <p:cNvSpPr txBox="1"/>
          <p:nvPr>
            <p:ph idx="1" type="body"/>
          </p:nvPr>
        </p:nvSpPr>
        <p:spPr>
          <a:xfrm>
            <a:off x="3419872" y="1371600"/>
            <a:ext cx="5472607" cy="322302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0"/>
              </a:spcBef>
              <a:spcAft>
                <a:spcPts val="0"/>
              </a:spcAft>
              <a:buSzPts val="1440"/>
              <a:buNone/>
            </a:pPr>
            <a:r>
              <a:rPr b="1" lang="lt-LT" sz="1800"/>
              <a:t>TCP/IP (T</a:t>
            </a:r>
            <a:r>
              <a:rPr lang="lt-LT" sz="1800"/>
              <a:t>ransmission</a:t>
            </a:r>
            <a:r>
              <a:rPr b="1" lang="lt-LT" sz="1800"/>
              <a:t> C</a:t>
            </a:r>
            <a:r>
              <a:rPr lang="lt-LT" sz="1800"/>
              <a:t>ontrol</a:t>
            </a:r>
            <a:r>
              <a:rPr b="1" lang="lt-LT" sz="1800"/>
              <a:t> P</a:t>
            </a:r>
            <a:r>
              <a:rPr lang="lt-LT" sz="1800"/>
              <a:t>rotocol</a:t>
            </a:r>
            <a:r>
              <a:rPr b="1" lang="lt-LT" sz="1800"/>
              <a:t>/I</a:t>
            </a:r>
            <a:r>
              <a:rPr lang="lt-LT" sz="1800"/>
              <a:t>nternet </a:t>
            </a:r>
            <a:r>
              <a:rPr b="1" lang="lt-LT" sz="1800"/>
              <a:t>P</a:t>
            </a:r>
            <a:r>
              <a:rPr lang="lt-LT" sz="1800"/>
              <a:t>rotocol</a:t>
            </a:r>
            <a:r>
              <a:rPr b="1" lang="lt-LT" sz="1800"/>
              <a:t>)</a:t>
            </a:r>
            <a:r>
              <a:rPr lang="lt-LT" sz="1800"/>
              <a:t>. Tai yra </a:t>
            </a:r>
            <a:r>
              <a:rPr i="1" lang="lt-LT" sz="1800"/>
              <a:t>de facto </a:t>
            </a:r>
            <a:r>
              <a:rPr lang="lt-LT" sz="1800"/>
              <a:t>standartas internete ir daugumoje įstaigų tinklų. TCP/IP modelis turi keturis sluoksnius: pristatymo, tarpininkavimo, perdavimo ir sąsajos.</a:t>
            </a:r>
            <a:endParaRPr/>
          </a:p>
          <a:p>
            <a:pPr indent="0" lvl="0" marL="0" rtl="0" algn="l">
              <a:spcBef>
                <a:spcPts val="360"/>
              </a:spcBef>
              <a:spcAft>
                <a:spcPts val="0"/>
              </a:spcAft>
              <a:buSzPts val="1440"/>
              <a:buNone/>
            </a:pPr>
            <a:r>
              <a:t/>
            </a:r>
            <a:endParaRPr sz="1800"/>
          </a:p>
          <a:p>
            <a:pPr indent="0" lvl="0" marL="0" rtl="0" algn="l">
              <a:spcBef>
                <a:spcPts val="360"/>
              </a:spcBef>
              <a:spcAft>
                <a:spcPts val="0"/>
              </a:spcAft>
              <a:buSzPts val="1440"/>
              <a:buNone/>
            </a:pPr>
            <a:r>
              <a:t/>
            </a:r>
            <a:endParaRPr sz="1800"/>
          </a:p>
          <a:p>
            <a:pPr indent="0" lvl="0" marL="0" rtl="0" algn="l">
              <a:lnSpc>
                <a:spcPct val="110000"/>
              </a:lnSpc>
              <a:spcBef>
                <a:spcPts val="360"/>
              </a:spcBef>
              <a:spcAft>
                <a:spcPts val="0"/>
              </a:spcAft>
              <a:buSzPts val="1440"/>
              <a:buNone/>
            </a:pPr>
            <a:r>
              <a:rPr b="1" lang="lt-LT" sz="1800"/>
              <a:t>Lygiarangis</a:t>
            </a:r>
            <a:r>
              <a:rPr lang="lt-LT" sz="1800"/>
              <a:t> (</a:t>
            </a:r>
            <a:r>
              <a:rPr b="1" lang="lt-LT" sz="1800"/>
              <a:t>P2P)</a:t>
            </a:r>
            <a:r>
              <a:rPr lang="lt-LT" sz="1800"/>
              <a:t>. Šiame modelyje visi kompiuteriai yra lygūs ir gali veikti kaip klientai ir kaip serveriai. Tai yra efektyvu mažiems tinklams, kai nėra reikalo centralizuotai tvarkyti resursus.</a:t>
            </a:r>
            <a:endParaRPr/>
          </a:p>
        </p:txBody>
      </p:sp>
      <p:grpSp>
        <p:nvGrpSpPr>
          <p:cNvPr id="449" name="Google Shape;449;p24"/>
          <p:cNvGrpSpPr/>
          <p:nvPr/>
        </p:nvGrpSpPr>
        <p:grpSpPr>
          <a:xfrm>
            <a:off x="285102" y="1384960"/>
            <a:ext cx="2990754" cy="1546830"/>
            <a:chOff x="107504" y="712204"/>
            <a:chExt cx="2952008" cy="1348473"/>
          </a:xfrm>
        </p:grpSpPr>
        <p:pic>
          <p:nvPicPr>
            <p:cNvPr id="450" name="Google Shape;450;p24"/>
            <p:cNvPicPr preferRelativeResize="0"/>
            <p:nvPr/>
          </p:nvPicPr>
          <p:blipFill rotWithShape="1">
            <a:blip r:embed="rId3">
              <a:alphaModFix/>
            </a:blip>
            <a:srcRect b="0" l="0" r="0" t="0"/>
            <a:stretch/>
          </p:blipFill>
          <p:spPr>
            <a:xfrm>
              <a:off x="179512" y="712204"/>
              <a:ext cx="2880000" cy="1049006"/>
            </a:xfrm>
            <a:prstGeom prst="rect">
              <a:avLst/>
            </a:prstGeom>
            <a:noFill/>
            <a:ln>
              <a:noFill/>
            </a:ln>
          </p:spPr>
        </p:pic>
        <p:pic>
          <p:nvPicPr>
            <p:cNvPr id="451" name="Google Shape;451;p24"/>
            <p:cNvPicPr preferRelativeResize="0"/>
            <p:nvPr/>
          </p:nvPicPr>
          <p:blipFill rotWithShape="1">
            <a:blip r:embed="rId4">
              <a:alphaModFix/>
            </a:blip>
            <a:srcRect b="0" l="0" r="0" t="0"/>
            <a:stretch/>
          </p:blipFill>
          <p:spPr>
            <a:xfrm>
              <a:off x="107504" y="1103357"/>
              <a:ext cx="638175" cy="266700"/>
            </a:xfrm>
            <a:prstGeom prst="rect">
              <a:avLst/>
            </a:prstGeom>
            <a:noFill/>
            <a:ln>
              <a:noFill/>
            </a:ln>
          </p:spPr>
        </p:pic>
        <p:pic>
          <p:nvPicPr>
            <p:cNvPr id="452" name="Google Shape;452;p24"/>
            <p:cNvPicPr preferRelativeResize="0"/>
            <p:nvPr/>
          </p:nvPicPr>
          <p:blipFill rotWithShape="1">
            <a:blip r:embed="rId5">
              <a:alphaModFix/>
            </a:blip>
            <a:srcRect b="0" l="0" r="0" t="0"/>
            <a:stretch/>
          </p:blipFill>
          <p:spPr>
            <a:xfrm>
              <a:off x="2483768" y="1746352"/>
              <a:ext cx="561975" cy="314325"/>
            </a:xfrm>
            <a:prstGeom prst="rect">
              <a:avLst/>
            </a:prstGeom>
            <a:noFill/>
            <a:ln>
              <a:noFill/>
            </a:ln>
          </p:spPr>
        </p:pic>
        <p:pic>
          <p:nvPicPr>
            <p:cNvPr id="453" name="Google Shape;453;p24"/>
            <p:cNvPicPr preferRelativeResize="0"/>
            <p:nvPr/>
          </p:nvPicPr>
          <p:blipFill rotWithShape="1">
            <a:blip r:embed="rId6">
              <a:alphaModFix/>
            </a:blip>
            <a:srcRect b="0" l="0" r="0" t="0"/>
            <a:stretch/>
          </p:blipFill>
          <p:spPr>
            <a:xfrm>
              <a:off x="1334943" y="871779"/>
              <a:ext cx="424422" cy="126000"/>
            </a:xfrm>
            <a:prstGeom prst="rect">
              <a:avLst/>
            </a:prstGeom>
            <a:noFill/>
            <a:ln>
              <a:noFill/>
            </a:ln>
          </p:spPr>
        </p:pic>
        <p:pic>
          <p:nvPicPr>
            <p:cNvPr id="454" name="Google Shape;454;p24"/>
            <p:cNvPicPr preferRelativeResize="0"/>
            <p:nvPr/>
          </p:nvPicPr>
          <p:blipFill rotWithShape="1">
            <a:blip r:embed="rId6">
              <a:alphaModFix/>
            </a:blip>
            <a:srcRect b="0" l="0" r="0" t="0"/>
            <a:stretch/>
          </p:blipFill>
          <p:spPr>
            <a:xfrm>
              <a:off x="1391577" y="1683352"/>
              <a:ext cx="424422" cy="126000"/>
            </a:xfrm>
            <a:prstGeom prst="rect">
              <a:avLst/>
            </a:prstGeom>
            <a:noFill/>
            <a:ln>
              <a:noFill/>
            </a:ln>
          </p:spPr>
        </p:pic>
        <p:pic>
          <p:nvPicPr>
            <p:cNvPr id="455" name="Google Shape;455;p24"/>
            <p:cNvPicPr preferRelativeResize="0"/>
            <p:nvPr/>
          </p:nvPicPr>
          <p:blipFill rotWithShape="1">
            <a:blip r:embed="rId7">
              <a:alphaModFix/>
            </a:blip>
            <a:srcRect b="0" l="0" r="0" t="0"/>
            <a:stretch/>
          </p:blipFill>
          <p:spPr>
            <a:xfrm>
              <a:off x="1323851" y="1298057"/>
              <a:ext cx="396000" cy="144000"/>
            </a:xfrm>
            <a:prstGeom prst="rect">
              <a:avLst/>
            </a:prstGeom>
            <a:noFill/>
            <a:ln>
              <a:noFill/>
            </a:ln>
          </p:spPr>
        </p:pic>
      </p:grpSp>
      <p:pic>
        <p:nvPicPr>
          <p:cNvPr id="456" name="Google Shape;456;p24"/>
          <p:cNvPicPr preferRelativeResize="0"/>
          <p:nvPr/>
        </p:nvPicPr>
        <p:blipFill rotWithShape="1">
          <a:blip r:embed="rId8">
            <a:alphaModFix/>
          </a:blip>
          <a:srcRect b="0" l="0" r="0" t="0"/>
          <a:stretch/>
        </p:blipFill>
        <p:spPr>
          <a:xfrm>
            <a:off x="651674" y="2994642"/>
            <a:ext cx="2132677" cy="1670244"/>
          </a:xfrm>
          <a:prstGeom prst="rect">
            <a:avLst/>
          </a:prstGeom>
          <a:noFill/>
          <a:ln>
            <a:noFill/>
          </a:ln>
        </p:spPr>
      </p:pic>
      <p:sp>
        <p:nvSpPr>
          <p:cNvPr id="457" name="Google Shape;457;p24"/>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5"/>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Pagrindiniai tinklų architektūros modeliai (2) </a:t>
            </a:r>
            <a:endParaRPr/>
          </a:p>
        </p:txBody>
      </p:sp>
      <p:sp>
        <p:nvSpPr>
          <p:cNvPr id="463" name="Google Shape;463;p25"/>
          <p:cNvSpPr txBox="1"/>
          <p:nvPr>
            <p:ph idx="1" type="body"/>
          </p:nvPr>
        </p:nvSpPr>
        <p:spPr>
          <a:xfrm>
            <a:off x="3419872" y="1347614"/>
            <a:ext cx="5472607" cy="324700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b="1" lang="lt-LT" sz="1800"/>
              <a:t>Klientas-serveris (Client-Server)</a:t>
            </a:r>
            <a:r>
              <a:rPr lang="lt-LT" sz="1800"/>
              <a:t>. Tai yra vienas iš labiausiai paplitusių modelių. Klientų kompiuteriai (vartotojai) pasiekia resursus, esančius serveriuose. Šis modelis yra tinkamas dideliems ir vidutiniams tinklams.</a:t>
            </a:r>
            <a:endParaRPr/>
          </a:p>
          <a:p>
            <a:pPr indent="0" lvl="0" marL="0" rtl="0" algn="l">
              <a:spcBef>
                <a:spcPts val="360"/>
              </a:spcBef>
              <a:spcAft>
                <a:spcPts val="0"/>
              </a:spcAft>
              <a:buSzPts val="1440"/>
              <a:buNone/>
            </a:pPr>
            <a:r>
              <a:t/>
            </a:r>
            <a:endParaRPr sz="1800"/>
          </a:p>
          <a:p>
            <a:pPr indent="0" lvl="0" marL="0" rtl="0" algn="l">
              <a:spcBef>
                <a:spcPts val="360"/>
              </a:spcBef>
              <a:spcAft>
                <a:spcPts val="0"/>
              </a:spcAft>
              <a:buSzPts val="1440"/>
              <a:buNone/>
            </a:pPr>
            <a:r>
              <a:t/>
            </a:r>
            <a:endParaRPr sz="1800"/>
          </a:p>
          <a:p>
            <a:pPr indent="0" lvl="0" marL="0" rtl="0" algn="l">
              <a:spcBef>
                <a:spcPts val="360"/>
              </a:spcBef>
              <a:spcAft>
                <a:spcPts val="0"/>
              </a:spcAft>
              <a:buSzPts val="1440"/>
              <a:buNone/>
            </a:pPr>
            <a:r>
              <a:rPr b="1" lang="lt-LT" sz="1800"/>
              <a:t>Hibridinis (Hybrid)</a:t>
            </a:r>
            <a:r>
              <a:rPr lang="lt-LT" sz="1800"/>
              <a:t>. Šis modelis yra kombinacija kliento-serverio ir P2P modelių. Tai leidžia pasinaudoti abiejų sistemų privalumais ir dažnai yra naudojamas dideliuose ir sudėtinguose tinkluose.</a:t>
            </a:r>
            <a:endParaRPr/>
          </a:p>
        </p:txBody>
      </p:sp>
      <p:pic>
        <p:nvPicPr>
          <p:cNvPr id="464" name="Google Shape;464;p25"/>
          <p:cNvPicPr preferRelativeResize="0"/>
          <p:nvPr/>
        </p:nvPicPr>
        <p:blipFill rotWithShape="1">
          <a:blip r:embed="rId3">
            <a:alphaModFix/>
          </a:blip>
          <a:srcRect b="0" l="0" r="0" t="0"/>
          <a:stretch/>
        </p:blipFill>
        <p:spPr>
          <a:xfrm>
            <a:off x="937075" y="1275606"/>
            <a:ext cx="1837699" cy="1439161"/>
          </a:xfrm>
          <a:prstGeom prst="rect">
            <a:avLst/>
          </a:prstGeom>
          <a:noFill/>
          <a:ln>
            <a:noFill/>
          </a:ln>
        </p:spPr>
      </p:pic>
      <p:pic>
        <p:nvPicPr>
          <p:cNvPr id="465" name="Google Shape;465;p25"/>
          <p:cNvPicPr preferRelativeResize="0"/>
          <p:nvPr/>
        </p:nvPicPr>
        <p:blipFill rotWithShape="1">
          <a:blip r:embed="rId4">
            <a:alphaModFix/>
          </a:blip>
          <a:srcRect b="0" l="0" r="0" t="0"/>
          <a:stretch/>
        </p:blipFill>
        <p:spPr>
          <a:xfrm>
            <a:off x="790084" y="2935114"/>
            <a:ext cx="2019215" cy="1933723"/>
          </a:xfrm>
          <a:prstGeom prst="rect">
            <a:avLst/>
          </a:prstGeom>
          <a:noFill/>
          <a:ln>
            <a:noFill/>
          </a:ln>
        </p:spPr>
      </p:pic>
      <p:sp>
        <p:nvSpPr>
          <p:cNvPr id="466" name="Google Shape;466;p25"/>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6"/>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Pagrindiniai tinklų architektūros modeliai (3) </a:t>
            </a:r>
            <a:endParaRPr/>
          </a:p>
        </p:txBody>
      </p:sp>
      <p:sp>
        <p:nvSpPr>
          <p:cNvPr id="472" name="Google Shape;472;p26"/>
          <p:cNvSpPr txBox="1"/>
          <p:nvPr>
            <p:ph idx="1" type="body"/>
          </p:nvPr>
        </p:nvSpPr>
        <p:spPr>
          <a:xfrm>
            <a:off x="2267744" y="1275605"/>
            <a:ext cx="6624735" cy="369034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0000"/>
              </a:lnSpc>
              <a:spcBef>
                <a:spcPts val="0"/>
              </a:spcBef>
              <a:spcAft>
                <a:spcPts val="0"/>
              </a:spcAft>
              <a:buSzPct val="79999"/>
              <a:buNone/>
            </a:pPr>
            <a:r>
              <a:rPr b="1" lang="lt-LT" sz="1800"/>
              <a:t>Debesijos.  </a:t>
            </a:r>
            <a:r>
              <a:rPr lang="lt-LT" sz="1800"/>
              <a:t>Šioje architektūroje duomenų centrai ir resursai yra virtualizuoti ir prieinami per internetą, leidžiant vartotojams lengvai prieiti prie resursų ir paslaugų.</a:t>
            </a:r>
            <a:endParaRPr/>
          </a:p>
          <a:p>
            <a:pPr indent="0" lvl="0" marL="0" rtl="0" algn="l">
              <a:lnSpc>
                <a:spcPct val="110000"/>
              </a:lnSpc>
              <a:spcBef>
                <a:spcPts val="333"/>
              </a:spcBef>
              <a:spcAft>
                <a:spcPts val="0"/>
              </a:spcAft>
              <a:buSzPct val="79999"/>
              <a:buNone/>
            </a:pPr>
            <a:r>
              <a:t/>
            </a:r>
            <a:endParaRPr sz="1800"/>
          </a:p>
          <a:p>
            <a:pPr indent="0" lvl="0" marL="0" rtl="0" algn="l">
              <a:lnSpc>
                <a:spcPct val="110000"/>
              </a:lnSpc>
              <a:spcBef>
                <a:spcPts val="333"/>
              </a:spcBef>
              <a:spcAft>
                <a:spcPts val="0"/>
              </a:spcAft>
              <a:buSzPct val="79999"/>
              <a:buNone/>
            </a:pPr>
            <a:r>
              <a:rPr b="1" lang="lt-LT" sz="1800"/>
              <a:t>Daiktų internetas – IoT (Internet of Things). </a:t>
            </a:r>
            <a:r>
              <a:rPr lang="lt-LT" sz="1800"/>
              <a:t> IoT tinklai jungia daugybę įrenginių, nuo sensorių iki mobiliojo įrenginių, į vieną tinklą. Architektūra gali būti labai įvairi ir priklausyti nuo taikymo srities. </a:t>
            </a:r>
            <a:r>
              <a:rPr b="1" lang="lt-LT" sz="1800"/>
              <a:t>Naudoja 5G tinklus</a:t>
            </a:r>
            <a:r>
              <a:rPr lang="lt-LT" sz="1800"/>
              <a:t>.</a:t>
            </a:r>
            <a:endParaRPr/>
          </a:p>
          <a:p>
            <a:pPr indent="0" lvl="0" marL="0" rtl="0" algn="l">
              <a:lnSpc>
                <a:spcPct val="110000"/>
              </a:lnSpc>
              <a:spcBef>
                <a:spcPts val="333"/>
              </a:spcBef>
              <a:spcAft>
                <a:spcPts val="0"/>
              </a:spcAft>
              <a:buSzPct val="79999"/>
              <a:buNone/>
            </a:pPr>
            <a:r>
              <a:t/>
            </a:r>
            <a:endParaRPr sz="1800"/>
          </a:p>
          <a:p>
            <a:pPr indent="0" lvl="0" marL="0" rtl="0" algn="l">
              <a:lnSpc>
                <a:spcPct val="110000"/>
              </a:lnSpc>
              <a:spcBef>
                <a:spcPts val="333"/>
              </a:spcBef>
              <a:spcAft>
                <a:spcPts val="0"/>
              </a:spcAft>
              <a:buSzPct val="79999"/>
              <a:buNone/>
            </a:pPr>
            <a:r>
              <a:rPr b="1" lang="lt-LT" sz="1800"/>
              <a:t>Fog Computing / Edge Computing</a:t>
            </a:r>
            <a:r>
              <a:rPr lang="lt-LT" sz="1800"/>
              <a:t> (lietuviškų terminų nerasta). Šie modeliai yra skirti apdoroti duomenis arti duomenų šaltinio vietoje, kad būtų sumažintas vėlinimas (latencija) ir tinklo apkrova.</a:t>
            </a:r>
            <a:br>
              <a:rPr lang="lt-LT" sz="1800"/>
            </a:br>
            <a:r>
              <a:rPr b="1" lang="lt-LT" sz="1800"/>
              <a:t>Naudoja 5G tinklus.</a:t>
            </a:r>
            <a:endParaRPr/>
          </a:p>
        </p:txBody>
      </p:sp>
      <p:pic>
        <p:nvPicPr>
          <p:cNvPr descr="Debesų kompiuterija – Vikipedija" id="473" name="Google Shape;473;p26"/>
          <p:cNvPicPr preferRelativeResize="0"/>
          <p:nvPr/>
        </p:nvPicPr>
        <p:blipFill rotWithShape="1">
          <a:blip r:embed="rId3">
            <a:alphaModFix/>
          </a:blip>
          <a:srcRect b="0" l="0" r="0" t="0"/>
          <a:stretch/>
        </p:blipFill>
        <p:spPr>
          <a:xfrm>
            <a:off x="555206" y="1275605"/>
            <a:ext cx="1472400" cy="909513"/>
          </a:xfrm>
          <a:prstGeom prst="rect">
            <a:avLst/>
          </a:prstGeom>
          <a:noFill/>
          <a:ln>
            <a:noFill/>
          </a:ln>
        </p:spPr>
      </p:pic>
      <p:pic>
        <p:nvPicPr>
          <p:cNvPr descr="wat-is-iot-of-internet-of-things-showcase-1472198180-1024x576.jpg" id="474" name="Google Shape;474;p26"/>
          <p:cNvPicPr preferRelativeResize="0"/>
          <p:nvPr/>
        </p:nvPicPr>
        <p:blipFill rotWithShape="1">
          <a:blip r:embed="rId4">
            <a:alphaModFix/>
          </a:blip>
          <a:srcRect b="0" l="0" r="0" t="0"/>
          <a:stretch/>
        </p:blipFill>
        <p:spPr>
          <a:xfrm>
            <a:off x="554135" y="2318372"/>
            <a:ext cx="1473471" cy="1426799"/>
          </a:xfrm>
          <a:prstGeom prst="rect">
            <a:avLst/>
          </a:prstGeom>
          <a:noFill/>
          <a:ln>
            <a:noFill/>
          </a:ln>
        </p:spPr>
      </p:pic>
      <p:pic>
        <p:nvPicPr>
          <p:cNvPr descr="(Credit: www.thinkebiz.net)" id="475" name="Google Shape;475;p26"/>
          <p:cNvPicPr preferRelativeResize="0"/>
          <p:nvPr/>
        </p:nvPicPr>
        <p:blipFill rotWithShape="1">
          <a:blip r:embed="rId5">
            <a:alphaModFix/>
          </a:blip>
          <a:srcRect b="0" l="0" r="0" t="0"/>
          <a:stretch/>
        </p:blipFill>
        <p:spPr>
          <a:xfrm>
            <a:off x="555206" y="3878425"/>
            <a:ext cx="1488170" cy="1116127"/>
          </a:xfrm>
          <a:prstGeom prst="rect">
            <a:avLst/>
          </a:prstGeom>
          <a:noFill/>
          <a:ln>
            <a:noFill/>
          </a:ln>
        </p:spPr>
      </p:pic>
      <p:sp>
        <p:nvSpPr>
          <p:cNvPr id="476" name="Google Shape;476;p26"/>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7"/>
          <p:cNvSpPr txBox="1"/>
          <p:nvPr>
            <p:ph idx="1" type="body"/>
          </p:nvPr>
        </p:nvSpPr>
        <p:spPr>
          <a:xfrm>
            <a:off x="251520" y="1264599"/>
            <a:ext cx="8640959" cy="3755423"/>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SzPts val="1600"/>
              <a:buChar char="❑"/>
            </a:pPr>
            <a:r>
              <a:rPr lang="lt-LT" sz="2000"/>
              <a:t>Tinklo architektūra pasirenkama pagal vartotojų skaičių, programų reikalavimus, techninės priežiūros kaštus, saugos, patikimumo  reikalavimus, tinklo geografiją ir t.t.</a:t>
            </a:r>
            <a:endParaRPr/>
          </a:p>
          <a:p>
            <a:pPr indent="-360363" lvl="0" marL="360363" rtl="0" algn="l">
              <a:spcBef>
                <a:spcPts val="800"/>
              </a:spcBef>
              <a:spcAft>
                <a:spcPts val="0"/>
              </a:spcAft>
              <a:buSzPts val="1600"/>
              <a:buChar char="❑"/>
            </a:pPr>
            <a:r>
              <a:rPr lang="lt-LT" sz="2000"/>
              <a:t>Tinklo architektūra nusako tinklo įrenginių roles, atsakomybes ir funkcijas tinkle.</a:t>
            </a:r>
            <a:endParaRPr/>
          </a:p>
          <a:p>
            <a:pPr indent="-360363" lvl="0" marL="360363" rtl="0" algn="l">
              <a:spcBef>
                <a:spcPts val="800"/>
              </a:spcBef>
              <a:spcAft>
                <a:spcPts val="0"/>
              </a:spcAft>
              <a:buSzPts val="1600"/>
              <a:buChar char="❑"/>
            </a:pPr>
            <a:r>
              <a:rPr b="1" lang="lt-LT" sz="2000"/>
              <a:t>Kadangi šiuo metu patys populiariausi ir labiausiai paplitę yra TCP/IP (Transmission Control Protocol/Internet Protocol), lygiarangiai (P2P) ir klientas-serveris (Client-Server) architektūros tinklai, jiems skirsime daugiausiai dėmesio.</a:t>
            </a:r>
            <a:endParaRPr/>
          </a:p>
          <a:p>
            <a:pPr indent="-360363" lvl="0" marL="360363" rtl="0" algn="l">
              <a:spcBef>
                <a:spcPts val="800"/>
              </a:spcBef>
              <a:spcAft>
                <a:spcPts val="0"/>
              </a:spcAft>
              <a:buSzPts val="1600"/>
              <a:buChar char="❑"/>
            </a:pPr>
            <a:r>
              <a:rPr lang="lt-LT" sz="2000"/>
              <a:t>Šie modeliai yra labai svarbūs studijuojant  </a:t>
            </a:r>
            <a:r>
              <a:rPr lang="lt-LT" sz="1900"/>
              <a:t>ir projektuojant kompiuterių tinklus.</a:t>
            </a:r>
            <a:endParaRPr sz="1900"/>
          </a:p>
        </p:txBody>
      </p:sp>
      <p:sp>
        <p:nvSpPr>
          <p:cNvPr id="482" name="Google Shape;482;p27"/>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Pagrindiniai tinklų architektūros modeliai (4) </a:t>
            </a:r>
            <a:endParaRPr/>
          </a:p>
        </p:txBody>
      </p:sp>
      <p:sp>
        <p:nvSpPr>
          <p:cNvPr id="483" name="Google Shape;483;p27"/>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8"/>
          <p:cNvSpPr txBox="1"/>
          <p:nvPr/>
        </p:nvSpPr>
        <p:spPr>
          <a:xfrm>
            <a:off x="3059832" y="843558"/>
            <a:ext cx="122413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Candara"/>
              <a:ea typeface="Candara"/>
              <a:cs typeface="Candara"/>
              <a:sym typeface="Candara"/>
            </a:endParaRPr>
          </a:p>
        </p:txBody>
      </p:sp>
      <p:sp>
        <p:nvSpPr>
          <p:cNvPr id="489" name="Google Shape;489;p28"/>
          <p:cNvSpPr txBox="1"/>
          <p:nvPr/>
        </p:nvSpPr>
        <p:spPr>
          <a:xfrm>
            <a:off x="0" y="4739306"/>
            <a:ext cx="2987825" cy="4247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lt-LT" sz="800">
                <a:solidFill>
                  <a:schemeClr val="dk1"/>
                </a:solidFill>
                <a:latin typeface="Candara"/>
                <a:ea typeface="Candara"/>
                <a:cs typeface="Candara"/>
                <a:sym typeface="Candara"/>
              </a:rPr>
              <a:t>Pagal: </a:t>
            </a:r>
            <a:r>
              <a:rPr lang="lt-LT" sz="800" u="sng">
                <a:solidFill>
                  <a:schemeClr val="dk1"/>
                </a:solidFill>
                <a:latin typeface="Candara"/>
                <a:ea typeface="Candara"/>
                <a:cs typeface="Candara"/>
                <a:sym typeface="Candara"/>
                <a:hlinkClick r:id="rId3">
                  <a:extLst>
                    <a:ext uri="{A12FA001-AC4F-418D-AE19-62706E023703}">
                      <ahyp:hlinkClr val="tx"/>
                    </a:ext>
                  </a:extLst>
                </a:hlinkClick>
              </a:rPr>
              <a:t>https://image.slidesharecdn.com/serveroperatingsystem-200426085246/75/server-operating-system-13-2048.jpg?cb=1666628400</a:t>
            </a:r>
            <a:r>
              <a:rPr lang="lt-LT" sz="800">
                <a:solidFill>
                  <a:schemeClr val="dk1"/>
                </a:solidFill>
                <a:latin typeface="Candara"/>
                <a:ea typeface="Candara"/>
                <a:cs typeface="Candara"/>
                <a:sym typeface="Candara"/>
              </a:rPr>
              <a:t> </a:t>
            </a:r>
            <a:endParaRPr/>
          </a:p>
        </p:txBody>
      </p:sp>
      <p:pic>
        <p:nvPicPr>
          <p:cNvPr id="490" name="Google Shape;490;p28"/>
          <p:cNvPicPr preferRelativeResize="0"/>
          <p:nvPr/>
        </p:nvPicPr>
        <p:blipFill rotWithShape="1">
          <a:blip r:embed="rId4">
            <a:alphaModFix/>
          </a:blip>
          <a:srcRect b="0" l="0" r="2509" t="0"/>
          <a:stretch/>
        </p:blipFill>
        <p:spPr>
          <a:xfrm>
            <a:off x="154210" y="1847283"/>
            <a:ext cx="2664296" cy="2986388"/>
          </a:xfrm>
          <a:prstGeom prst="rect">
            <a:avLst/>
          </a:prstGeom>
          <a:noFill/>
          <a:ln>
            <a:noFill/>
          </a:ln>
        </p:spPr>
      </p:pic>
      <p:sp>
        <p:nvSpPr>
          <p:cNvPr id="491" name="Google Shape;491;p28"/>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2800"/>
              <a:buFont typeface="Candara"/>
              <a:buNone/>
            </a:pPr>
            <a:r>
              <a:rPr lang="lt-LT" sz="2800">
                <a:latin typeface="Candara"/>
                <a:ea typeface="Candara"/>
                <a:cs typeface="Candara"/>
                <a:sym typeface="Candara"/>
              </a:rPr>
              <a:t>Kliento / serverio architektūros žvaigždės topologijos vietinio tinklo (LAN) pavyzdys</a:t>
            </a:r>
            <a:endParaRPr sz="2800">
              <a:latin typeface="Candara"/>
              <a:ea typeface="Candara"/>
              <a:cs typeface="Candara"/>
              <a:sym typeface="Candara"/>
            </a:endParaRPr>
          </a:p>
        </p:txBody>
      </p:sp>
      <p:sp>
        <p:nvSpPr>
          <p:cNvPr id="492" name="Google Shape;492;p28"/>
          <p:cNvSpPr txBox="1"/>
          <p:nvPr/>
        </p:nvSpPr>
        <p:spPr>
          <a:xfrm>
            <a:off x="2987825" y="1779662"/>
            <a:ext cx="5891220" cy="32521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500">
                <a:solidFill>
                  <a:srgbClr val="002060"/>
                </a:solidFill>
                <a:latin typeface="Candara"/>
                <a:ea typeface="Candara"/>
                <a:cs typeface="Candara"/>
                <a:sym typeface="Candara"/>
              </a:rPr>
              <a:t>Tačiau kiekvienas iš šių centrinės stotelės tipų turi skirtingas savybes:</a:t>
            </a:r>
            <a:endParaRPr/>
          </a:p>
          <a:p>
            <a:pPr indent="-180975" lvl="0" marL="180975" marR="0" rtl="0" algn="l">
              <a:spcBef>
                <a:spcPts val="400"/>
              </a:spcBef>
              <a:spcAft>
                <a:spcPts val="0"/>
              </a:spcAft>
              <a:buClr>
                <a:schemeClr val="dk2"/>
              </a:buClr>
              <a:buSzPts val="1250"/>
              <a:buFont typeface="Noto Sans Symbols"/>
              <a:buChar char="▪"/>
            </a:pPr>
            <a:r>
              <a:rPr b="1" lang="lt-LT" sz="1250">
                <a:solidFill>
                  <a:schemeClr val="dk2"/>
                </a:solidFill>
                <a:latin typeface="Candara"/>
                <a:ea typeface="Candara"/>
                <a:cs typeface="Candara"/>
                <a:sym typeface="Candara"/>
              </a:rPr>
              <a:t>Tinklo šakotuvas (</a:t>
            </a:r>
            <a:r>
              <a:rPr b="1" lang="lt-LT" sz="1250">
                <a:solidFill>
                  <a:srgbClr val="002060"/>
                </a:solidFill>
                <a:latin typeface="Candara"/>
                <a:ea typeface="Candara"/>
                <a:cs typeface="Candara"/>
                <a:sym typeface="Candara"/>
              </a:rPr>
              <a:t>Hub).</a:t>
            </a:r>
            <a:r>
              <a:rPr lang="lt-LT" sz="1250">
                <a:solidFill>
                  <a:srgbClr val="002060"/>
                </a:solidFill>
                <a:latin typeface="Candara"/>
                <a:ea typeface="Candara"/>
                <a:cs typeface="Candara"/>
                <a:sym typeface="Candara"/>
              </a:rPr>
              <a:t> Tai paprasčiausias centrinis taškas, kuris tiesiog perduoda gautus duomenis visiems prijungtiems mazgams. Jis nesiekia efektyvumo ar saugumo.</a:t>
            </a:r>
            <a:endParaRPr/>
          </a:p>
          <a:p>
            <a:pPr indent="-180975" lvl="0" marL="180975" marR="0" rtl="0" algn="l">
              <a:spcBef>
                <a:spcPts val="300"/>
              </a:spcBef>
              <a:spcAft>
                <a:spcPts val="0"/>
              </a:spcAft>
              <a:buClr>
                <a:srgbClr val="002060"/>
              </a:buClr>
              <a:buSzPts val="1250"/>
              <a:buFont typeface="Noto Sans Symbols"/>
              <a:buChar char="▪"/>
            </a:pPr>
            <a:r>
              <a:rPr b="1" lang="lt-LT" sz="1250">
                <a:solidFill>
                  <a:srgbClr val="002060"/>
                </a:solidFill>
                <a:latin typeface="Candara"/>
                <a:ea typeface="Candara"/>
                <a:cs typeface="Candara"/>
                <a:sym typeface="Candara"/>
              </a:rPr>
              <a:t>Komutatorius (</a:t>
            </a:r>
            <a:r>
              <a:rPr b="1" i="1" lang="lt-LT" sz="1250">
                <a:solidFill>
                  <a:srgbClr val="002060"/>
                </a:solidFill>
                <a:latin typeface="Candara"/>
                <a:ea typeface="Candara"/>
                <a:cs typeface="Candara"/>
                <a:sym typeface="Candara"/>
              </a:rPr>
              <a:t>Switch</a:t>
            </a:r>
            <a:r>
              <a:rPr b="1" lang="lt-LT" sz="1250">
                <a:solidFill>
                  <a:srgbClr val="002060"/>
                </a:solidFill>
                <a:latin typeface="Candara"/>
                <a:ea typeface="Candara"/>
                <a:cs typeface="Candara"/>
                <a:sym typeface="Candara"/>
              </a:rPr>
              <a:t>)</a:t>
            </a:r>
            <a:r>
              <a:rPr lang="lt-LT" sz="1250">
                <a:solidFill>
                  <a:srgbClr val="002060"/>
                </a:solidFill>
                <a:latin typeface="Candara"/>
                <a:ea typeface="Candara"/>
                <a:cs typeface="Candara"/>
                <a:sym typeface="Candara"/>
              </a:rPr>
              <a:t>. Šis įrenginys </a:t>
            </a:r>
            <a:r>
              <a:rPr lang="lt-LT" sz="1250">
                <a:solidFill>
                  <a:schemeClr val="dk2"/>
                </a:solidFill>
                <a:latin typeface="Candara"/>
                <a:ea typeface="Candara"/>
                <a:cs typeface="Candara"/>
                <a:sym typeface="Candara"/>
              </a:rPr>
              <a:t>yra „išmanesnis“ </a:t>
            </a:r>
            <a:r>
              <a:rPr lang="lt-LT" sz="1250">
                <a:solidFill>
                  <a:srgbClr val="002060"/>
                </a:solidFill>
                <a:latin typeface="Candara"/>
                <a:ea typeface="Candara"/>
                <a:cs typeface="Candara"/>
                <a:sym typeface="Candara"/>
              </a:rPr>
              <a:t>už tinklo šakotuvą (hub‘ą). </a:t>
            </a:r>
            <a:r>
              <a:rPr lang="lt-LT" sz="1250">
                <a:solidFill>
                  <a:schemeClr val="dk2"/>
                </a:solidFill>
                <a:latin typeface="Candara"/>
                <a:ea typeface="Candara"/>
                <a:cs typeface="Candara"/>
                <a:sym typeface="Candara"/>
              </a:rPr>
              <a:t>Jis įsimena, koks </a:t>
            </a:r>
            <a:r>
              <a:rPr lang="lt-LT" sz="1250">
                <a:solidFill>
                  <a:srgbClr val="002060"/>
                </a:solidFill>
                <a:latin typeface="Candara"/>
                <a:ea typeface="Candara"/>
                <a:cs typeface="Candara"/>
                <a:sym typeface="Candara"/>
              </a:rPr>
              <a:t>mazgas yra prijungtas prie kurios jungties, ir perduoda duomenis tik tam mazgui, kuriam jie yra skirti, o ne visiems mazgams, kaip tai daro hub'as. Tai padidina efektyvumą ir saugumą.</a:t>
            </a:r>
            <a:endParaRPr/>
          </a:p>
          <a:p>
            <a:pPr indent="-180975" lvl="0" marL="180975" marR="0" rtl="0" algn="l">
              <a:spcBef>
                <a:spcPts val="300"/>
              </a:spcBef>
              <a:spcAft>
                <a:spcPts val="0"/>
              </a:spcAft>
              <a:buClr>
                <a:srgbClr val="002060"/>
              </a:buClr>
              <a:buSzPts val="1250"/>
              <a:buFont typeface="Noto Sans Symbols"/>
              <a:buChar char="▪"/>
            </a:pPr>
            <a:r>
              <a:rPr b="1" lang="lt-LT" sz="1250">
                <a:solidFill>
                  <a:srgbClr val="002060"/>
                </a:solidFill>
                <a:latin typeface="Candara"/>
                <a:ea typeface="Candara"/>
                <a:cs typeface="Candara"/>
                <a:sym typeface="Candara"/>
              </a:rPr>
              <a:t>Maršrutizatorius (</a:t>
            </a:r>
            <a:r>
              <a:rPr b="1" i="1" lang="lt-LT" sz="1250">
                <a:solidFill>
                  <a:srgbClr val="002060"/>
                </a:solidFill>
                <a:latin typeface="Candara"/>
                <a:ea typeface="Candara"/>
                <a:cs typeface="Candara"/>
                <a:sym typeface="Candara"/>
              </a:rPr>
              <a:t>Router</a:t>
            </a:r>
            <a:r>
              <a:rPr b="1" lang="lt-LT" sz="1250">
                <a:solidFill>
                  <a:srgbClr val="002060"/>
                </a:solidFill>
                <a:latin typeface="Candara"/>
                <a:ea typeface="Candara"/>
                <a:cs typeface="Candara"/>
                <a:sym typeface="Candara"/>
              </a:rPr>
              <a:t>)</a:t>
            </a:r>
            <a:r>
              <a:rPr lang="lt-LT" sz="1250">
                <a:solidFill>
                  <a:srgbClr val="002060"/>
                </a:solidFill>
                <a:latin typeface="Candara"/>
                <a:ea typeface="Candara"/>
                <a:cs typeface="Candara"/>
                <a:sym typeface="Candara"/>
              </a:rPr>
              <a:t>. Tai dar „išmanesnis“ įrenginys, kuris gali atlikti daug funkcijų, įskaitant duomenų perdavimą tarp skirtingų tinklų, informacijos filtravimą, kibernetinės saugos ir kt.</a:t>
            </a:r>
            <a:endParaRPr/>
          </a:p>
          <a:p>
            <a:pPr indent="0" lvl="0" marL="0" marR="0" rtl="0" algn="l">
              <a:spcBef>
                <a:spcPts val="300"/>
              </a:spcBef>
              <a:spcAft>
                <a:spcPts val="0"/>
              </a:spcAft>
              <a:buNone/>
            </a:pPr>
            <a:r>
              <a:rPr lang="lt-LT" sz="1300">
                <a:solidFill>
                  <a:srgbClr val="002060"/>
                </a:solidFill>
                <a:latin typeface="Candara"/>
                <a:ea typeface="Candara"/>
                <a:cs typeface="Candara"/>
                <a:sym typeface="Candara"/>
              </a:rPr>
              <a:t>Nors žvaigždės tipo topologijoje galima naudoti bet kurį iš šių centrinio taško tipų, </a:t>
            </a:r>
            <a:r>
              <a:rPr b="1" lang="lt-LT" sz="1300">
                <a:solidFill>
                  <a:srgbClr val="002060"/>
                </a:solidFill>
                <a:latin typeface="Candara"/>
                <a:ea typeface="Candara"/>
                <a:cs typeface="Candara"/>
                <a:sym typeface="Candara"/>
              </a:rPr>
              <a:t>komutatorius</a:t>
            </a:r>
            <a:r>
              <a:rPr lang="lt-LT" sz="1300">
                <a:solidFill>
                  <a:srgbClr val="002060"/>
                </a:solidFill>
                <a:latin typeface="Candara"/>
                <a:ea typeface="Candara"/>
                <a:cs typeface="Candara"/>
                <a:sym typeface="Candara"/>
              </a:rPr>
              <a:t> yra dažniausiai naudojamas variantas dėl jo efektyvumo ir saugumo pranašumų. Jis yra ypač naudingas didesniuose tinkluose, kur svarbu užtikrinti duomenų perdavimo efektyvumą ir saugumą.</a:t>
            </a:r>
            <a:endParaRPr/>
          </a:p>
        </p:txBody>
      </p:sp>
      <p:sp>
        <p:nvSpPr>
          <p:cNvPr id="493" name="Google Shape;493;p28"/>
          <p:cNvSpPr txBox="1"/>
          <p:nvPr/>
        </p:nvSpPr>
        <p:spPr>
          <a:xfrm>
            <a:off x="154882" y="1113719"/>
            <a:ext cx="8881613"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500">
                <a:solidFill>
                  <a:srgbClr val="002060"/>
                </a:solidFill>
                <a:latin typeface="Candara"/>
                <a:ea typeface="Candara"/>
                <a:cs typeface="Candara"/>
                <a:sym typeface="Candara"/>
              </a:rPr>
              <a:t>Kliento/serverio </a:t>
            </a:r>
            <a:r>
              <a:rPr lang="lt-LT" sz="1500">
                <a:solidFill>
                  <a:schemeClr val="dk2"/>
                </a:solidFill>
                <a:latin typeface="Candara"/>
                <a:ea typeface="Candara"/>
                <a:cs typeface="Candara"/>
                <a:sym typeface="Candara"/>
              </a:rPr>
              <a:t>architektūros žvaigždės topologijos tinkle </a:t>
            </a:r>
            <a:r>
              <a:rPr lang="lt-LT" sz="1500">
                <a:solidFill>
                  <a:srgbClr val="002060"/>
                </a:solidFill>
                <a:latin typeface="Candara"/>
                <a:ea typeface="Candara"/>
                <a:cs typeface="Candara"/>
                <a:sym typeface="Candara"/>
              </a:rPr>
              <a:t>visi tinklo mazgai, pvz., serveriai, klientų kompiuteriai, spausdintuvai, maršrutizatoriai (angl. </a:t>
            </a:r>
            <a:r>
              <a:rPr i="1" lang="lt-LT" sz="1500">
                <a:solidFill>
                  <a:srgbClr val="002060"/>
                </a:solidFill>
                <a:latin typeface="Candara"/>
                <a:ea typeface="Candara"/>
                <a:cs typeface="Candara"/>
                <a:sym typeface="Candara"/>
              </a:rPr>
              <a:t>router</a:t>
            </a:r>
            <a:r>
              <a:rPr lang="lt-LT" sz="1500">
                <a:solidFill>
                  <a:srgbClr val="002060"/>
                </a:solidFill>
                <a:latin typeface="Candara"/>
                <a:ea typeface="Candara"/>
                <a:cs typeface="Candara"/>
                <a:sym typeface="Candara"/>
              </a:rPr>
              <a:t>), yra prijungti prie centrinio taško (kom</a:t>
            </a:r>
            <a:r>
              <a:rPr lang="lt-LT" sz="1500">
                <a:solidFill>
                  <a:schemeClr val="dk2"/>
                </a:solidFill>
                <a:latin typeface="Candara"/>
                <a:ea typeface="Candara"/>
                <a:cs typeface="Candara"/>
                <a:sym typeface="Candara"/>
              </a:rPr>
              <a:t>utatoriaus, angl. </a:t>
            </a:r>
            <a:r>
              <a:rPr i="1" lang="lt-LT" sz="1500">
                <a:solidFill>
                  <a:schemeClr val="dk2"/>
                </a:solidFill>
                <a:latin typeface="Candara"/>
                <a:ea typeface="Candara"/>
                <a:cs typeface="Candara"/>
                <a:sym typeface="Candara"/>
              </a:rPr>
              <a:t>switch</a:t>
            </a:r>
            <a:r>
              <a:rPr lang="lt-LT" sz="1500">
                <a:solidFill>
                  <a:schemeClr val="dk2"/>
                </a:solidFill>
                <a:latin typeface="Candara"/>
                <a:ea typeface="Candara"/>
                <a:cs typeface="Candara"/>
                <a:sym typeface="Candara"/>
              </a:rPr>
              <a:t>) </a:t>
            </a:r>
            <a:r>
              <a:rPr lang="lt-LT" sz="1500">
                <a:solidFill>
                  <a:srgbClr val="002060"/>
                </a:solidFill>
                <a:latin typeface="Candara"/>
                <a:ea typeface="Candara"/>
                <a:cs typeface="Candara"/>
                <a:sym typeface="Candara"/>
              </a:rPr>
              <a:t>. Šis centrinis taškas gali būti ir maršrutizatorius arba tinklo šakotuvas </a:t>
            </a:r>
            <a:r>
              <a:rPr lang="lt-LT" sz="1500">
                <a:solidFill>
                  <a:schemeClr val="dk2"/>
                </a:solidFill>
                <a:latin typeface="Candara"/>
                <a:ea typeface="Candara"/>
                <a:cs typeface="Candara"/>
                <a:sym typeface="Candara"/>
              </a:rPr>
              <a:t>(hub‘as).</a:t>
            </a:r>
            <a:endParaRPr sz="1500">
              <a:solidFill>
                <a:schemeClr val="dk2"/>
              </a:solidFill>
              <a:latin typeface="Candara"/>
              <a:ea typeface="Candara"/>
              <a:cs typeface="Candara"/>
              <a:sym typeface="Candara"/>
            </a:endParaRPr>
          </a:p>
        </p:txBody>
      </p:sp>
      <p:sp>
        <p:nvSpPr>
          <p:cNvPr id="494" name="Google Shape;494;p28"/>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9"/>
          <p:cNvSpPr/>
          <p:nvPr/>
        </p:nvSpPr>
        <p:spPr>
          <a:xfrm>
            <a:off x="151670" y="1106690"/>
            <a:ext cx="8894467" cy="1528624"/>
          </a:xfrm>
          <a:prstGeom prst="rect">
            <a:avLst/>
          </a:prstGeom>
          <a:noFill/>
          <a:ln>
            <a:noFill/>
          </a:ln>
        </p:spPr>
        <p:txBody>
          <a:bodyPr anchorCtr="0" anchor="t" bIns="45700" lIns="91425" spcFirstLastPara="1" rIns="91425" wrap="square" tIns="45700">
            <a:spAutoFit/>
          </a:bodyPr>
          <a:lstStyle/>
          <a:p>
            <a:pPr indent="-268288" lvl="0" marL="268288" marR="0" rtl="0" algn="l">
              <a:spcBef>
                <a:spcPts val="0"/>
              </a:spcBef>
              <a:spcAft>
                <a:spcPts val="0"/>
              </a:spcAft>
              <a:buClr>
                <a:srgbClr val="029EF4"/>
              </a:buClr>
              <a:buSzPts val="1280"/>
              <a:buFont typeface="Noto Sans Symbols"/>
              <a:buChar char="❑"/>
            </a:pPr>
            <a:r>
              <a:rPr lang="lt-LT" sz="1600">
                <a:solidFill>
                  <a:schemeClr val="dk2"/>
                </a:solidFill>
                <a:latin typeface="Candara"/>
                <a:ea typeface="Candara"/>
                <a:cs typeface="Candara"/>
                <a:sym typeface="Candara"/>
              </a:rPr>
              <a:t>Pagrindinis tinklų ir Interneto protokolas TCP/IP  sudarytas iš sąveikaujančių modulių, kurių kiekvienas turi savo funkcijų rinkinį.</a:t>
            </a:r>
            <a:endParaRPr/>
          </a:p>
          <a:p>
            <a:pPr indent="-268288" lvl="0" marL="268288" marR="0" rtl="0" algn="l">
              <a:spcBef>
                <a:spcPts val="800"/>
              </a:spcBef>
              <a:spcAft>
                <a:spcPts val="0"/>
              </a:spcAft>
              <a:buClr>
                <a:srgbClr val="029EF4"/>
              </a:buClr>
              <a:buSzPts val="1280"/>
              <a:buFont typeface="Noto Sans Symbols"/>
              <a:buChar char="❑"/>
            </a:pPr>
            <a:r>
              <a:rPr b="1" lang="lt-LT" sz="1600">
                <a:solidFill>
                  <a:schemeClr val="dk2"/>
                </a:solidFill>
                <a:latin typeface="Candara"/>
                <a:ea typeface="Candara"/>
                <a:cs typeface="Candara"/>
                <a:sym typeface="Candara"/>
              </a:rPr>
              <a:t>Hierarchinis</a:t>
            </a:r>
            <a:r>
              <a:rPr lang="lt-LT" sz="1600">
                <a:solidFill>
                  <a:schemeClr val="dk2"/>
                </a:solidFill>
                <a:latin typeface="Candara"/>
                <a:ea typeface="Candara"/>
                <a:cs typeface="Candara"/>
                <a:sym typeface="Candara"/>
              </a:rPr>
              <a:t> reiškia, kad kiekvienas viršutinio sluoksnio protokolas yra paremtas dviem ar daugiau žemesnio sluoksnio protokolų.</a:t>
            </a:r>
            <a:endParaRPr/>
          </a:p>
          <a:p>
            <a:pPr indent="-268288" lvl="0" marL="268288" marR="0" rtl="0" algn="l">
              <a:spcBef>
                <a:spcPts val="800"/>
              </a:spcBef>
              <a:spcAft>
                <a:spcPts val="0"/>
              </a:spcAft>
              <a:buClr>
                <a:srgbClr val="029EF4"/>
              </a:buClr>
              <a:buSzPts val="1280"/>
              <a:buFont typeface="Noto Sans Symbols"/>
              <a:buChar char="❑"/>
            </a:pPr>
            <a:r>
              <a:rPr b="1" lang="lt-LT" sz="1600">
                <a:solidFill>
                  <a:schemeClr val="dk2"/>
                </a:solidFill>
                <a:latin typeface="Candara"/>
                <a:ea typeface="Candara"/>
                <a:cs typeface="Candara"/>
                <a:sym typeface="Candara"/>
              </a:rPr>
              <a:t>Duomenų skaidymas </a:t>
            </a:r>
            <a:r>
              <a:rPr lang="lt-LT" sz="1600">
                <a:solidFill>
                  <a:schemeClr val="dk2"/>
                </a:solidFill>
                <a:latin typeface="Candara"/>
                <a:ea typeface="Candara"/>
                <a:cs typeface="Candara"/>
                <a:sym typeface="Candara"/>
              </a:rPr>
              <a:t>į sluoksnius persiuntimo metu dažnai </a:t>
            </a:r>
            <a:r>
              <a:rPr b="1" lang="lt-LT" sz="1600">
                <a:solidFill>
                  <a:schemeClr val="dk2"/>
                </a:solidFill>
                <a:latin typeface="Candara"/>
                <a:ea typeface="Candara"/>
                <a:cs typeface="Candara"/>
                <a:sym typeface="Candara"/>
              </a:rPr>
              <a:t>vadinamas dekompozicijos principu</a:t>
            </a:r>
            <a:r>
              <a:rPr lang="lt-LT" sz="1600">
                <a:solidFill>
                  <a:schemeClr val="dk2"/>
                </a:solidFill>
                <a:latin typeface="Candara"/>
                <a:ea typeface="Candara"/>
                <a:cs typeface="Candara"/>
                <a:sym typeface="Candara"/>
              </a:rPr>
              <a:t>.</a:t>
            </a:r>
            <a:endParaRPr/>
          </a:p>
        </p:txBody>
      </p:sp>
      <p:pic>
        <p:nvPicPr>
          <p:cNvPr id="500" name="Google Shape;500;p29"/>
          <p:cNvPicPr preferRelativeResize="0"/>
          <p:nvPr/>
        </p:nvPicPr>
        <p:blipFill rotWithShape="1">
          <a:blip r:embed="rId3">
            <a:alphaModFix/>
          </a:blip>
          <a:srcRect b="0" l="0" r="0" t="0"/>
          <a:stretch/>
        </p:blipFill>
        <p:spPr>
          <a:xfrm>
            <a:off x="178641" y="2643758"/>
            <a:ext cx="4537375" cy="2262702"/>
          </a:xfrm>
          <a:prstGeom prst="rect">
            <a:avLst/>
          </a:prstGeom>
          <a:noFill/>
          <a:ln>
            <a:noFill/>
          </a:ln>
        </p:spPr>
      </p:pic>
      <p:sp>
        <p:nvSpPr>
          <p:cNvPr id="501" name="Google Shape;501;p29"/>
          <p:cNvSpPr/>
          <p:nvPr/>
        </p:nvSpPr>
        <p:spPr>
          <a:xfrm>
            <a:off x="150162" y="4850246"/>
            <a:ext cx="352839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100" u="sng">
                <a:solidFill>
                  <a:srgbClr val="FF0000"/>
                </a:solidFill>
                <a:latin typeface="Candara"/>
                <a:ea typeface="Candara"/>
                <a:cs typeface="Candara"/>
                <a:sym typeface="Candara"/>
                <a:hlinkClick r:id="rId4">
                  <a:extLst>
                    <a:ext uri="{A12FA001-AC4F-418D-AE19-62706E023703}">
                      <ahyp:hlinkClr val="tx"/>
                    </a:ext>
                  </a:extLst>
                </a:hlinkClick>
              </a:rPr>
              <a:t>Pagal </a:t>
            </a:r>
            <a:r>
              <a:rPr lang="lt-LT" sz="1100" u="sng">
                <a:solidFill>
                  <a:schemeClr val="dk1"/>
                </a:solidFill>
                <a:latin typeface="Candara"/>
                <a:ea typeface="Candara"/>
                <a:cs typeface="Candara"/>
                <a:sym typeface="Candara"/>
                <a:hlinkClick r:id="rId5">
                  <a:extLst>
                    <a:ext uri="{A12FA001-AC4F-418D-AE19-62706E023703}">
                      <ahyp:hlinkClr val="tx"/>
                    </a:ext>
                  </a:extLst>
                </a:hlinkClick>
              </a:rPr>
              <a:t>https://edukedar.com/tcp-ip-model/</a:t>
            </a:r>
            <a:r>
              <a:rPr lang="lt-LT" sz="1100">
                <a:solidFill>
                  <a:schemeClr val="dk1"/>
                </a:solidFill>
                <a:latin typeface="Candara"/>
                <a:ea typeface="Candara"/>
                <a:cs typeface="Candara"/>
                <a:sym typeface="Candara"/>
              </a:rPr>
              <a:t> (2023-09-20)</a:t>
            </a:r>
            <a:endParaRPr/>
          </a:p>
        </p:txBody>
      </p:sp>
      <p:sp>
        <p:nvSpPr>
          <p:cNvPr id="502" name="Google Shape;502;p29"/>
          <p:cNvSpPr/>
          <p:nvPr/>
        </p:nvSpPr>
        <p:spPr>
          <a:xfrm>
            <a:off x="4819423" y="2701912"/>
            <a:ext cx="4186105" cy="221599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600">
                <a:solidFill>
                  <a:schemeClr val="dk2"/>
                </a:solidFill>
                <a:latin typeface="Candara"/>
                <a:ea typeface="Candara"/>
                <a:cs typeface="Candara"/>
                <a:sym typeface="Candara"/>
              </a:rPr>
              <a:t>Kiekvienas sluoksnis dirba su savo „kaimynais“ ir perduoda informaciją aukštyn arba žemyn. Tai lyg </a:t>
            </a:r>
            <a:r>
              <a:rPr b="1" lang="lt-LT" sz="1600">
                <a:solidFill>
                  <a:schemeClr val="dk2"/>
                </a:solidFill>
                <a:latin typeface="Candara"/>
                <a:ea typeface="Candara"/>
                <a:cs typeface="Candara"/>
                <a:sym typeface="Candara"/>
              </a:rPr>
              <a:t>grandinė</a:t>
            </a:r>
            <a:r>
              <a:rPr lang="lt-LT" sz="1600">
                <a:solidFill>
                  <a:schemeClr val="dk2"/>
                </a:solidFill>
                <a:latin typeface="Candara"/>
                <a:ea typeface="Candara"/>
                <a:cs typeface="Candara"/>
                <a:sym typeface="Candara"/>
              </a:rPr>
              <a:t>, kur kiekvienas grandinės segmentas turi savo funkciją, bet visi dirba kartu.</a:t>
            </a:r>
            <a:endParaRPr/>
          </a:p>
          <a:p>
            <a:pPr indent="0" lvl="0" marL="0" marR="0" rtl="0" algn="l">
              <a:spcBef>
                <a:spcPts val="1200"/>
              </a:spcBef>
              <a:spcAft>
                <a:spcPts val="0"/>
              </a:spcAft>
              <a:buNone/>
            </a:pPr>
            <a:r>
              <a:rPr b="1" lang="lt-LT" sz="1600">
                <a:solidFill>
                  <a:schemeClr val="dk2"/>
                </a:solidFill>
                <a:latin typeface="Candara"/>
                <a:ea typeface="Candara"/>
                <a:cs typeface="Candara"/>
                <a:sym typeface="Candara"/>
              </a:rPr>
              <a:t>Kitoje skaidrėje aptariamas duomenų persiuntimui naudojamas dekompozicijos principas.</a:t>
            </a:r>
            <a:endParaRPr sz="1600">
              <a:solidFill>
                <a:schemeClr val="dk2"/>
              </a:solidFill>
              <a:latin typeface="Candara"/>
              <a:ea typeface="Candara"/>
              <a:cs typeface="Candara"/>
              <a:sym typeface="Candara"/>
            </a:endParaRPr>
          </a:p>
        </p:txBody>
      </p:sp>
      <p:sp>
        <p:nvSpPr>
          <p:cNvPr id="503" name="Google Shape;503;p29"/>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2F2F2"/>
              </a:buClr>
              <a:buSzPts val="3300"/>
              <a:buFont typeface="Candara"/>
              <a:buNone/>
            </a:pPr>
            <a:r>
              <a:rPr lang="lt-LT">
                <a:solidFill>
                  <a:srgbClr val="F2F2F2"/>
                </a:solidFill>
              </a:rPr>
              <a:t>TCP/IP yra hierarchinis protokolas</a:t>
            </a:r>
            <a:endParaRPr/>
          </a:p>
        </p:txBody>
      </p:sp>
      <p:sp>
        <p:nvSpPr>
          <p:cNvPr id="504" name="Google Shape;504;p29"/>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
          <p:cNvSpPr txBox="1"/>
          <p:nvPr>
            <p:ph type="ctrTitle"/>
          </p:nvPr>
        </p:nvSpPr>
        <p:spPr>
          <a:xfrm>
            <a:off x="685800" y="411510"/>
            <a:ext cx="7772400" cy="759017"/>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F2F2F2"/>
              </a:buClr>
              <a:buSzPct val="100000"/>
              <a:buFont typeface="Candara"/>
              <a:buNone/>
            </a:pPr>
            <a:r>
              <a:rPr lang="lt-LT">
                <a:solidFill>
                  <a:srgbClr val="F2F2F2"/>
                </a:solidFill>
              </a:rPr>
              <a:t>Trumpa kompiuterių tinklų istorija</a:t>
            </a:r>
            <a:endParaRPr/>
          </a:p>
        </p:txBody>
      </p:sp>
      <p:sp>
        <p:nvSpPr>
          <p:cNvPr id="283" name="Google Shape;283;p3"/>
          <p:cNvSpPr txBox="1"/>
          <p:nvPr>
            <p:ph idx="1" type="subTitle"/>
          </p:nvPr>
        </p:nvSpPr>
        <p:spPr>
          <a:xfrm>
            <a:off x="539552" y="1170527"/>
            <a:ext cx="8208912" cy="2985399"/>
          </a:xfrm>
          <a:prstGeom prst="rect">
            <a:avLst/>
          </a:prstGeom>
          <a:noFill/>
          <a:ln>
            <a:noFill/>
          </a:ln>
        </p:spPr>
        <p:txBody>
          <a:bodyPr anchorCtr="0" anchor="t" bIns="45700" lIns="91425" spcFirstLastPara="1" rIns="91425" wrap="square" tIns="45700">
            <a:noAutofit/>
          </a:bodyPr>
          <a:lstStyle/>
          <a:p>
            <a:pPr indent="0" lvl="0" marL="0" rtl="0" algn="ctr">
              <a:lnSpc>
                <a:spcPct val="95000"/>
              </a:lnSpc>
              <a:spcBef>
                <a:spcPts val="0"/>
              </a:spcBef>
              <a:spcAft>
                <a:spcPts val="0"/>
              </a:spcAft>
              <a:buSzPts val="1800"/>
              <a:buNone/>
            </a:pPr>
            <a:r>
              <a:rPr lang="lt-LT" sz="1800"/>
              <a:t>Trumpa kompiuterių tinklų istorija naudinga siekiant suprasti, kaip technologijos pasikeitė per pastaruosius dešimtmečius ir tapo tokiomis, kokios jos yra </a:t>
            </a:r>
            <a:r>
              <a:rPr lang="lt-LT" sz="1800">
                <a:solidFill>
                  <a:srgbClr val="FF0000"/>
                </a:solidFill>
              </a:rPr>
              <a:t> </a:t>
            </a:r>
            <a:r>
              <a:rPr lang="lt-LT" sz="1800"/>
              <a:t>šiandien</a:t>
            </a:r>
            <a:r>
              <a:rPr lang="lt-LT" sz="1800">
                <a:solidFill>
                  <a:schemeClr val="lt1"/>
                </a:solidFill>
              </a:rPr>
              <a:t>,  padeda suvokti, kaip technologijos keičia visuomenę, verslą ir kasdienybę.</a:t>
            </a:r>
            <a:endParaRPr/>
          </a:p>
          <a:p>
            <a:pPr indent="0" lvl="0" marL="0" rtl="0" algn="ctr">
              <a:lnSpc>
                <a:spcPct val="95000"/>
              </a:lnSpc>
              <a:spcBef>
                <a:spcPts val="600"/>
              </a:spcBef>
              <a:spcAft>
                <a:spcPts val="0"/>
              </a:spcAft>
              <a:buSzPts val="1800"/>
              <a:buNone/>
            </a:pPr>
            <a:r>
              <a:rPr lang="lt-LT" sz="1800">
                <a:solidFill>
                  <a:schemeClr val="lt1"/>
                </a:solidFill>
              </a:rPr>
              <a:t> Internetas ir tinklų technologijos yra vieni pagrindinių globalizacijos varomųjų ratų. Suvokimas apie tai, kaip internetas ir socialiniai tinklai keičia kultūrą ir visuomeninę sąveiką, suteikia gilesnį supratimą apie šiuolaikinę visuomenę.</a:t>
            </a:r>
            <a:endParaRPr/>
          </a:p>
          <a:p>
            <a:pPr indent="0" lvl="0" marL="0" rtl="0" algn="ctr">
              <a:lnSpc>
                <a:spcPct val="95000"/>
              </a:lnSpc>
              <a:spcBef>
                <a:spcPts val="600"/>
              </a:spcBef>
              <a:spcAft>
                <a:spcPts val="0"/>
              </a:spcAft>
              <a:buSzPts val="1800"/>
              <a:buNone/>
            </a:pPr>
            <a:r>
              <a:rPr lang="lt-LT" sz="1800">
                <a:solidFill>
                  <a:schemeClr val="lt1"/>
                </a:solidFill>
              </a:rPr>
              <a:t>Žinios apie technologijų praeitį padeda kritiškiau vertinti technologijų poveikį visuomenei ir būti sąmoningiems technologijų naudotojams.</a:t>
            </a:r>
            <a:endParaRPr/>
          </a:p>
          <a:p>
            <a:pPr indent="0" lvl="0" marL="0" rtl="0" algn="ctr">
              <a:lnSpc>
                <a:spcPct val="95000"/>
              </a:lnSpc>
              <a:spcBef>
                <a:spcPts val="360"/>
              </a:spcBef>
              <a:spcAft>
                <a:spcPts val="0"/>
              </a:spcAft>
              <a:buSzPts val="1800"/>
              <a:buNone/>
            </a:pPr>
            <a:r>
              <a:rPr lang="lt-LT" sz="1800">
                <a:solidFill>
                  <a:schemeClr val="lt1"/>
                </a:solidFill>
              </a:rPr>
              <a:t>Supratimas apie tinklų istoriją ir evoliuciją gali padėti  suvokti, kodėl kyla tam tikros saugumo ir privatumo problemos internete.</a:t>
            </a:r>
            <a:endParaRPr/>
          </a:p>
        </p:txBody>
      </p:sp>
      <p:sp>
        <p:nvSpPr>
          <p:cNvPr id="284" name="Google Shape;284;p3"/>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0"/>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ndara"/>
              <a:buNone/>
            </a:pPr>
            <a:r>
              <a:rPr lang="lt-LT">
                <a:solidFill>
                  <a:schemeClr val="lt1"/>
                </a:solidFill>
              </a:rPr>
              <a:t>Duomenų persiuntimui naudojamas dekompozicijos principas (1)</a:t>
            </a:r>
            <a:endParaRPr/>
          </a:p>
        </p:txBody>
      </p:sp>
      <p:sp>
        <p:nvSpPr>
          <p:cNvPr id="510" name="Google Shape;510;p30"/>
          <p:cNvSpPr txBox="1"/>
          <p:nvPr>
            <p:ph idx="1" type="body"/>
          </p:nvPr>
        </p:nvSpPr>
        <p:spPr>
          <a:xfrm>
            <a:off x="251520" y="1264598"/>
            <a:ext cx="8640959" cy="3827431"/>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SzPct val="80000"/>
              <a:buNone/>
            </a:pPr>
            <a:r>
              <a:rPr b="1" lang="lt-LT" sz="2400"/>
              <a:t>Dekompozicijos principas </a:t>
            </a:r>
            <a:r>
              <a:rPr lang="lt-LT" sz="2400"/>
              <a:t>yra labai svarbus duomenų perdavimo tinkle.  Dideli duomenų kiekiai yra suskirstyti į mažesnius segmentus arba „paketus“, kurie yra atskirai siunčiami per tinklą. Šis procesas vyksta keliais etapais.</a:t>
            </a:r>
            <a:endParaRPr/>
          </a:p>
          <a:p>
            <a:pPr indent="-360363" lvl="0" marL="360363" rtl="0" algn="l">
              <a:lnSpc>
                <a:spcPct val="110000"/>
              </a:lnSpc>
              <a:spcBef>
                <a:spcPts val="700"/>
              </a:spcBef>
              <a:spcAft>
                <a:spcPts val="0"/>
              </a:spcAft>
              <a:buSzPct val="80000"/>
              <a:buChar char="❑"/>
            </a:pPr>
            <a:r>
              <a:rPr b="1" lang="lt-LT" sz="2400"/>
              <a:t>Duomenų pakavimas</a:t>
            </a:r>
            <a:endParaRPr/>
          </a:p>
          <a:p>
            <a:pPr indent="0" lvl="1" marL="355600" rtl="0" algn="l">
              <a:lnSpc>
                <a:spcPct val="120000"/>
              </a:lnSpc>
              <a:spcBef>
                <a:spcPts val="300"/>
              </a:spcBef>
              <a:spcAft>
                <a:spcPts val="0"/>
              </a:spcAft>
              <a:buSzPct val="100000"/>
              <a:buNone/>
            </a:pPr>
            <a:r>
              <a:rPr lang="lt-LT" sz="2100"/>
              <a:t>Kai vartotojas, pavyzdžiui, nori atsiųsti didelį failą arba peržiūrėti vaizdo įrašą internete, duomenys yra „supakuojami“ į mažesnius segmentus. Kiekvienas segmentas turi savo antraštę, kuri nurodo informaciją apie segmentą, ir</a:t>
            </a:r>
            <a:br>
              <a:rPr lang="lt-LT" sz="2100"/>
            </a:br>
            <a:r>
              <a:rPr lang="lt-LT" sz="2100"/>
              <a:t>duomenų dalį.</a:t>
            </a:r>
            <a:endParaRPr/>
          </a:p>
          <a:p>
            <a:pPr indent="-360363" lvl="0" marL="360363" rtl="0" algn="l">
              <a:lnSpc>
                <a:spcPct val="110000"/>
              </a:lnSpc>
              <a:spcBef>
                <a:spcPts val="700"/>
              </a:spcBef>
              <a:spcAft>
                <a:spcPts val="0"/>
              </a:spcAft>
              <a:buSzPct val="80000"/>
              <a:buChar char="❑"/>
            </a:pPr>
            <a:r>
              <a:rPr b="1" lang="lt-LT" sz="2400"/>
              <a:t>Duomenų siuntimas</a:t>
            </a:r>
            <a:endParaRPr/>
          </a:p>
          <a:p>
            <a:pPr indent="0" lvl="1" marL="355600" rtl="0" algn="l">
              <a:lnSpc>
                <a:spcPct val="120000"/>
              </a:lnSpc>
              <a:spcBef>
                <a:spcPts val="300"/>
              </a:spcBef>
              <a:spcAft>
                <a:spcPts val="0"/>
              </a:spcAft>
              <a:buSzPct val="100000"/>
              <a:buNone/>
            </a:pPr>
            <a:r>
              <a:rPr lang="lt-LT" sz="2100"/>
              <a:t>Kiekvienas segmentas yra atskirai siunčiamas per tinklą. Tai leidžia efektyviau naudoti tinklo resursus, nes segmentai gali būti siunčiami per skirtingus maršrutus ir tuo pačiu metu gali būti siunčiami kiti duomenys.</a:t>
            </a:r>
            <a:endParaRPr sz="2100"/>
          </a:p>
        </p:txBody>
      </p:sp>
      <p:sp>
        <p:nvSpPr>
          <p:cNvPr id="511" name="Google Shape;511;p30"/>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1"/>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ndara"/>
              <a:buNone/>
            </a:pPr>
            <a:r>
              <a:rPr lang="lt-LT">
                <a:solidFill>
                  <a:schemeClr val="lt1"/>
                </a:solidFill>
              </a:rPr>
              <a:t>Duomenų persiuntimui naudojamas dekompozicijos principas (2)</a:t>
            </a:r>
            <a:endParaRPr/>
          </a:p>
        </p:txBody>
      </p:sp>
      <p:sp>
        <p:nvSpPr>
          <p:cNvPr id="517" name="Google Shape;517;p31"/>
          <p:cNvSpPr txBox="1"/>
          <p:nvPr>
            <p:ph idx="1" type="body"/>
          </p:nvPr>
        </p:nvSpPr>
        <p:spPr>
          <a:xfrm>
            <a:off x="251520" y="1264598"/>
            <a:ext cx="8640959" cy="3755423"/>
          </a:xfrm>
          <a:prstGeom prst="rect">
            <a:avLst/>
          </a:prstGeom>
          <a:noFill/>
          <a:ln>
            <a:noFill/>
          </a:ln>
        </p:spPr>
        <p:txBody>
          <a:bodyPr anchorCtr="0" anchor="t" bIns="45700" lIns="91425" spcFirstLastPara="1" rIns="91425" wrap="square" tIns="45700">
            <a:normAutofit fontScale="92500" lnSpcReduction="20000"/>
          </a:bodyPr>
          <a:lstStyle/>
          <a:p>
            <a:pPr indent="-360363" lvl="0" marL="360363" rtl="0" algn="l">
              <a:lnSpc>
                <a:spcPct val="110000"/>
              </a:lnSpc>
              <a:spcBef>
                <a:spcPts val="0"/>
              </a:spcBef>
              <a:spcAft>
                <a:spcPts val="0"/>
              </a:spcAft>
              <a:buSzPct val="80000"/>
              <a:buChar char="❑"/>
            </a:pPr>
            <a:r>
              <a:rPr b="1" lang="lt-LT" sz="2200"/>
              <a:t>Duomenų priėmimas</a:t>
            </a:r>
            <a:endParaRPr/>
          </a:p>
          <a:p>
            <a:pPr indent="0" lvl="1" marL="355600" rtl="0" algn="l">
              <a:lnSpc>
                <a:spcPct val="115000"/>
              </a:lnSpc>
              <a:spcBef>
                <a:spcPts val="400"/>
              </a:spcBef>
              <a:spcAft>
                <a:spcPts val="0"/>
              </a:spcAft>
              <a:buSzPct val="100000"/>
              <a:buNone/>
            </a:pPr>
            <a:r>
              <a:rPr lang="lt-LT" sz="1900"/>
              <a:t>Gautieji segmentai yra „išpakuojami“, ir duomenys sujungiami atgal į pradinį formatą. Tai gali apimti ir duomenų tikrinimą, kad būtų užtikrintas duomenų vientisumas ir kad nebūtų prarastas joks segmentas.</a:t>
            </a:r>
            <a:endParaRPr/>
          </a:p>
          <a:p>
            <a:pPr indent="-360363" lvl="0" marL="360363" rtl="0" algn="l">
              <a:lnSpc>
                <a:spcPct val="110000"/>
              </a:lnSpc>
              <a:spcBef>
                <a:spcPts val="600"/>
              </a:spcBef>
              <a:spcAft>
                <a:spcPts val="0"/>
              </a:spcAft>
              <a:buSzPct val="80000"/>
              <a:buChar char="❑"/>
            </a:pPr>
            <a:r>
              <a:rPr b="1" lang="lt-LT" sz="2200"/>
              <a:t>Duomenų kontrolės priemonių taikymas</a:t>
            </a:r>
            <a:endParaRPr b="1" sz="2200">
              <a:solidFill>
                <a:srgbClr val="FF0000"/>
              </a:solidFill>
            </a:endParaRPr>
          </a:p>
          <a:p>
            <a:pPr indent="0" lvl="1" marL="355600" rtl="0" algn="l">
              <a:lnSpc>
                <a:spcPct val="115000"/>
              </a:lnSpc>
              <a:spcBef>
                <a:spcPts val="400"/>
              </a:spcBef>
              <a:spcAft>
                <a:spcPts val="0"/>
              </a:spcAft>
              <a:buSzPct val="100000"/>
              <a:buNone/>
            </a:pPr>
            <a:r>
              <a:rPr lang="lt-LT" sz="1900"/>
              <a:t>Dekompozicija leidžia taikyti įvairias kontrolės priemones, tokias kaip klaidų ieškojimas, klaidų taisymas, duomenų srauto, spūsčių valdymas, duomenų integralumas.</a:t>
            </a:r>
            <a:endParaRPr/>
          </a:p>
          <a:p>
            <a:pPr indent="0" lvl="1" marL="0" rtl="0" algn="l">
              <a:lnSpc>
                <a:spcPct val="120000"/>
              </a:lnSpc>
              <a:spcBef>
                <a:spcPts val="1200"/>
              </a:spcBef>
              <a:spcAft>
                <a:spcPts val="0"/>
              </a:spcAft>
              <a:buClr>
                <a:srgbClr val="029EF4"/>
              </a:buClr>
              <a:buSzPct val="80000"/>
              <a:buNone/>
            </a:pPr>
            <a:r>
              <a:rPr b="1" lang="lt-LT" sz="2000"/>
              <a:t>Dekompozicijos principas yra itin svarbus, nes jis leidžia tinklams veikti efektyviau, padeda išvengti spūsčių ir užtikrina, kad duomenys būtų perduoti tikslingai ir efektyviai. </a:t>
            </a:r>
            <a:r>
              <a:rPr lang="lt-LT" sz="2000"/>
              <a:t>Tai yra pagrindinė priežastis, kodėl tinklai (tokie kaip internetas) gali veikti su dideliais duomenų kiekiais ir daugybe įrenginių.</a:t>
            </a:r>
            <a:endParaRPr/>
          </a:p>
        </p:txBody>
      </p:sp>
      <p:sp>
        <p:nvSpPr>
          <p:cNvPr id="518" name="Google Shape;518;p31"/>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2"/>
          <p:cNvSpPr txBox="1"/>
          <p:nvPr>
            <p:ph idx="1" type="body"/>
          </p:nvPr>
        </p:nvSpPr>
        <p:spPr>
          <a:xfrm>
            <a:off x="1259632" y="1157649"/>
            <a:ext cx="7665921" cy="3896359"/>
          </a:xfrm>
          <a:prstGeom prst="rect">
            <a:avLst/>
          </a:prstGeom>
          <a:noFill/>
          <a:ln>
            <a:noFill/>
          </a:ln>
        </p:spPr>
        <p:txBody>
          <a:bodyPr anchorCtr="0" anchor="t" bIns="45700" lIns="91425" spcFirstLastPara="1" rIns="91425" wrap="square" tIns="45700">
            <a:noAutofit/>
          </a:bodyPr>
          <a:lstStyle/>
          <a:p>
            <a:pPr indent="0" lvl="0" marL="179388" rtl="0" algn="l">
              <a:lnSpc>
                <a:spcPct val="90000"/>
              </a:lnSpc>
              <a:spcBef>
                <a:spcPts val="0"/>
              </a:spcBef>
              <a:spcAft>
                <a:spcPts val="0"/>
              </a:spcAft>
              <a:buSzPts val="1280"/>
              <a:buNone/>
            </a:pPr>
            <a:r>
              <a:rPr b="1" lang="lt-LT" sz="1600"/>
              <a:t>Taikymo sluoksnis </a:t>
            </a:r>
            <a:endParaRPr/>
          </a:p>
          <a:p>
            <a:pPr indent="0" lvl="0" marL="450850" rtl="0" algn="l">
              <a:lnSpc>
                <a:spcPct val="90000"/>
              </a:lnSpc>
              <a:spcBef>
                <a:spcPts val="200"/>
              </a:spcBef>
              <a:spcAft>
                <a:spcPts val="0"/>
              </a:spcAft>
              <a:buSzPts val="1120"/>
              <a:buNone/>
            </a:pPr>
            <a:r>
              <a:rPr lang="lt-LT" sz="1400"/>
              <a:t>Atsakingas už komunikaciją tarp vartotojo programų ir tinklo.</a:t>
            </a:r>
            <a:endParaRPr/>
          </a:p>
          <a:p>
            <a:pPr indent="0" lvl="0" marL="450850" rtl="0" algn="l">
              <a:lnSpc>
                <a:spcPct val="90000"/>
              </a:lnSpc>
              <a:spcBef>
                <a:spcPts val="200"/>
              </a:spcBef>
              <a:spcAft>
                <a:spcPts val="0"/>
              </a:spcAft>
              <a:buSzPts val="1120"/>
              <a:buNone/>
            </a:pPr>
            <a:r>
              <a:rPr b="1" i="1" lang="lt-LT" sz="1400"/>
              <a:t>Pavyzdžiai. </a:t>
            </a:r>
            <a:r>
              <a:rPr lang="lt-LT" sz="1400"/>
              <a:t>HTTP (tinklalapiai), FTP (failų perdavimas), SMTP (el. paštas).</a:t>
            </a:r>
            <a:endParaRPr/>
          </a:p>
          <a:p>
            <a:pPr indent="0" lvl="0" marL="450850" rtl="0" algn="l">
              <a:lnSpc>
                <a:spcPct val="90000"/>
              </a:lnSpc>
              <a:spcBef>
                <a:spcPts val="200"/>
              </a:spcBef>
              <a:spcAft>
                <a:spcPts val="0"/>
              </a:spcAft>
              <a:buSzPts val="1120"/>
              <a:buNone/>
            </a:pPr>
            <a:r>
              <a:rPr b="1" i="1" lang="lt-LT" sz="1400"/>
              <a:t>Paprastai kalbant. </a:t>
            </a:r>
            <a:r>
              <a:rPr lang="lt-LT" sz="1400"/>
              <a:t>Čia yra programos, kurias naudojate naršyti internete, siųsti el. paštą ir pan.</a:t>
            </a:r>
            <a:endParaRPr b="1" sz="1400"/>
          </a:p>
          <a:p>
            <a:pPr indent="0" lvl="0" marL="179388" rtl="0" algn="l">
              <a:lnSpc>
                <a:spcPct val="90000"/>
              </a:lnSpc>
              <a:spcBef>
                <a:spcPts val="1000"/>
              </a:spcBef>
              <a:spcAft>
                <a:spcPts val="0"/>
              </a:spcAft>
              <a:buSzPts val="1280"/>
              <a:buNone/>
            </a:pPr>
            <a:r>
              <a:rPr b="1" lang="lt-LT" sz="1600"/>
              <a:t>Transporto sluoksnis </a:t>
            </a:r>
            <a:endParaRPr/>
          </a:p>
          <a:p>
            <a:pPr indent="0" lvl="0" marL="450850" rtl="0" algn="l">
              <a:lnSpc>
                <a:spcPct val="90000"/>
              </a:lnSpc>
              <a:spcBef>
                <a:spcPts val="200"/>
              </a:spcBef>
              <a:spcAft>
                <a:spcPts val="0"/>
              </a:spcAft>
              <a:buSzPts val="1120"/>
              <a:buNone/>
            </a:pPr>
            <a:r>
              <a:rPr lang="lt-LT" sz="1400"/>
              <a:t>Atsakingas už duomenų perdavimą tarp kompiuterių.</a:t>
            </a:r>
            <a:endParaRPr/>
          </a:p>
          <a:p>
            <a:pPr indent="0" lvl="0" marL="450850" rtl="0" algn="l">
              <a:lnSpc>
                <a:spcPct val="90000"/>
              </a:lnSpc>
              <a:spcBef>
                <a:spcPts val="200"/>
              </a:spcBef>
              <a:spcAft>
                <a:spcPts val="0"/>
              </a:spcAft>
              <a:buSzPts val="1120"/>
              <a:buNone/>
            </a:pPr>
            <a:r>
              <a:rPr b="1" i="1" lang="lt-LT" sz="1400"/>
              <a:t>Pavyzdžiai. </a:t>
            </a:r>
            <a:r>
              <a:rPr lang="lt-LT" sz="1400"/>
              <a:t>TCP (patikimas duomenų perdavimas), UDP (greitas, bet mažiau patikimas).</a:t>
            </a:r>
            <a:endParaRPr/>
          </a:p>
          <a:p>
            <a:pPr indent="0" lvl="0" marL="450850" rtl="0" algn="l">
              <a:lnSpc>
                <a:spcPct val="90000"/>
              </a:lnSpc>
              <a:spcBef>
                <a:spcPts val="200"/>
              </a:spcBef>
              <a:spcAft>
                <a:spcPts val="0"/>
              </a:spcAft>
              <a:buSzPts val="1120"/>
              <a:buNone/>
            </a:pPr>
            <a:r>
              <a:rPr b="1" i="1" lang="lt-LT" sz="1400"/>
              <a:t>Paprastai kalbant. </a:t>
            </a:r>
            <a:r>
              <a:rPr lang="lt-LT" sz="1400"/>
              <a:t>Tai kaip paštininkas, kuris pristato jūsų laiškus ir paketus.</a:t>
            </a:r>
            <a:endParaRPr/>
          </a:p>
          <a:p>
            <a:pPr indent="0" lvl="0" marL="179388" rtl="0" algn="l">
              <a:lnSpc>
                <a:spcPct val="90000"/>
              </a:lnSpc>
              <a:spcBef>
                <a:spcPts val="1000"/>
              </a:spcBef>
              <a:spcAft>
                <a:spcPts val="0"/>
              </a:spcAft>
              <a:buSzPts val="1280"/>
              <a:buNone/>
            </a:pPr>
            <a:r>
              <a:rPr b="1" lang="lt-LT" sz="1600"/>
              <a:t>Interneto sluoksnis</a:t>
            </a:r>
            <a:endParaRPr/>
          </a:p>
          <a:p>
            <a:pPr indent="0" lvl="0" marL="450850" rtl="0" algn="l">
              <a:lnSpc>
                <a:spcPct val="90000"/>
              </a:lnSpc>
              <a:spcBef>
                <a:spcPts val="200"/>
              </a:spcBef>
              <a:spcAft>
                <a:spcPts val="0"/>
              </a:spcAft>
              <a:buSzPts val="1120"/>
              <a:buNone/>
            </a:pPr>
            <a:r>
              <a:rPr lang="lt-LT" sz="1400"/>
              <a:t>Atsakingas už duomenų paketų siuntimą per tinklą.</a:t>
            </a:r>
            <a:endParaRPr/>
          </a:p>
          <a:p>
            <a:pPr indent="0" lvl="0" marL="450850" rtl="0" algn="l">
              <a:lnSpc>
                <a:spcPct val="90000"/>
              </a:lnSpc>
              <a:spcBef>
                <a:spcPts val="200"/>
              </a:spcBef>
              <a:spcAft>
                <a:spcPts val="0"/>
              </a:spcAft>
              <a:buSzPts val="1120"/>
              <a:buNone/>
            </a:pPr>
            <a:r>
              <a:rPr b="1" i="1" lang="lt-LT" sz="1400"/>
              <a:t>Pavyzdžiai. </a:t>
            </a:r>
            <a:r>
              <a:rPr lang="lt-LT" sz="1400"/>
              <a:t>IP (Interneto protokolas).</a:t>
            </a:r>
            <a:endParaRPr/>
          </a:p>
          <a:p>
            <a:pPr indent="0" lvl="0" marL="450850" rtl="0" algn="l">
              <a:lnSpc>
                <a:spcPct val="90000"/>
              </a:lnSpc>
              <a:spcBef>
                <a:spcPts val="200"/>
              </a:spcBef>
              <a:spcAft>
                <a:spcPts val="0"/>
              </a:spcAft>
              <a:buSzPts val="1120"/>
              <a:buNone/>
            </a:pPr>
            <a:r>
              <a:rPr b="1" i="1" lang="lt-LT" sz="1400"/>
              <a:t>Paprastai kalbant. </a:t>
            </a:r>
            <a:r>
              <a:rPr lang="lt-LT" sz="1400"/>
              <a:t>Tai panašiai kaip GPS, kuris nurodo, kaip nuvykti iš taško A į tašką B.</a:t>
            </a:r>
            <a:endParaRPr b="1" sz="1400"/>
          </a:p>
          <a:p>
            <a:pPr indent="0" lvl="0" marL="179388" rtl="0" algn="l">
              <a:lnSpc>
                <a:spcPct val="90000"/>
              </a:lnSpc>
              <a:spcBef>
                <a:spcPts val="1000"/>
              </a:spcBef>
              <a:spcAft>
                <a:spcPts val="0"/>
              </a:spcAft>
              <a:buSzPts val="1280"/>
              <a:buNone/>
            </a:pPr>
            <a:r>
              <a:rPr b="1" lang="lt-LT" sz="1600"/>
              <a:t>Prieigos tinklo sluoksnis </a:t>
            </a:r>
            <a:endParaRPr/>
          </a:p>
          <a:p>
            <a:pPr indent="0" lvl="0" marL="450850" rtl="0" algn="l">
              <a:lnSpc>
                <a:spcPct val="90000"/>
              </a:lnSpc>
              <a:spcBef>
                <a:spcPts val="200"/>
              </a:spcBef>
              <a:spcAft>
                <a:spcPts val="0"/>
              </a:spcAft>
              <a:buSzPts val="1120"/>
              <a:buNone/>
            </a:pPr>
            <a:r>
              <a:rPr lang="lt-LT" sz="1400"/>
              <a:t>Atsakingas už duomenų perdavimą tarp artimiausių tinklo įrenginių.</a:t>
            </a:r>
            <a:endParaRPr/>
          </a:p>
          <a:p>
            <a:pPr indent="0" lvl="0" marL="450850" rtl="0" algn="l">
              <a:lnSpc>
                <a:spcPct val="90000"/>
              </a:lnSpc>
              <a:spcBef>
                <a:spcPts val="200"/>
              </a:spcBef>
              <a:spcAft>
                <a:spcPts val="0"/>
              </a:spcAft>
              <a:buSzPts val="1120"/>
              <a:buNone/>
            </a:pPr>
            <a:r>
              <a:rPr b="1" i="1" lang="lt-LT" sz="1400"/>
              <a:t>Pavyzdžiai. </a:t>
            </a:r>
            <a:r>
              <a:rPr lang="lt-LT" sz="1400"/>
              <a:t>Ethernet (kabelinis ryšys), Wi-Fi (belaidis ryšys).</a:t>
            </a:r>
            <a:endParaRPr/>
          </a:p>
          <a:p>
            <a:pPr indent="0" lvl="0" marL="450850" rtl="0" algn="l">
              <a:lnSpc>
                <a:spcPct val="90000"/>
              </a:lnSpc>
              <a:spcBef>
                <a:spcPts val="200"/>
              </a:spcBef>
              <a:spcAft>
                <a:spcPts val="0"/>
              </a:spcAft>
              <a:buSzPts val="1120"/>
              <a:buNone/>
            </a:pPr>
            <a:r>
              <a:rPr b="1" i="1" lang="lt-LT" sz="1400"/>
              <a:t>Paprastai kalbant. </a:t>
            </a:r>
            <a:r>
              <a:rPr lang="lt-LT" sz="1400"/>
              <a:t>Tai panašu į kelią ar taką, kuriuo einate ar važiuojate.</a:t>
            </a:r>
            <a:endParaRPr/>
          </a:p>
          <a:p>
            <a:pPr indent="-289243" lvl="0" marL="360363" rtl="0" algn="l">
              <a:lnSpc>
                <a:spcPct val="90000"/>
              </a:lnSpc>
              <a:spcBef>
                <a:spcPts val="0"/>
              </a:spcBef>
              <a:spcAft>
                <a:spcPts val="0"/>
              </a:spcAft>
              <a:buSzPts val="1120"/>
              <a:buNone/>
            </a:pPr>
            <a:r>
              <a:t/>
            </a:r>
            <a:endParaRPr sz="1400"/>
          </a:p>
        </p:txBody>
      </p:sp>
      <p:sp>
        <p:nvSpPr>
          <p:cNvPr id="524" name="Google Shape;524;p32"/>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525" name="Google Shape;525;p32"/>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Kaip visi sluoksniai dirba kartu?</a:t>
            </a:r>
            <a:endParaRPr/>
          </a:p>
        </p:txBody>
      </p:sp>
      <p:pic>
        <p:nvPicPr>
          <p:cNvPr id="526" name="Google Shape;526;p32"/>
          <p:cNvPicPr preferRelativeResize="0"/>
          <p:nvPr/>
        </p:nvPicPr>
        <p:blipFill rotWithShape="1">
          <a:blip r:embed="rId3">
            <a:alphaModFix/>
          </a:blip>
          <a:srcRect b="0" l="0" r="0" t="0"/>
          <a:stretch/>
        </p:blipFill>
        <p:spPr>
          <a:xfrm>
            <a:off x="218447" y="1206138"/>
            <a:ext cx="825161" cy="3896359"/>
          </a:xfrm>
          <a:prstGeom prst="rect">
            <a:avLst/>
          </a:prstGeom>
          <a:noFill/>
          <a:ln>
            <a:noFill/>
          </a:ln>
        </p:spPr>
      </p:pic>
      <p:cxnSp>
        <p:nvCxnSpPr>
          <p:cNvPr id="527" name="Google Shape;527;p32"/>
          <p:cNvCxnSpPr/>
          <p:nvPr/>
        </p:nvCxnSpPr>
        <p:spPr>
          <a:xfrm rot="10800000">
            <a:off x="1033943" y="1707654"/>
            <a:ext cx="576000" cy="0"/>
          </a:xfrm>
          <a:prstGeom prst="straightConnector1">
            <a:avLst/>
          </a:prstGeom>
          <a:noFill/>
          <a:ln cap="flat" cmpd="sng" w="19050">
            <a:solidFill>
              <a:schemeClr val="dk2"/>
            </a:solidFill>
            <a:prstDash val="solid"/>
            <a:round/>
            <a:headEnd len="sm" w="sm" type="none"/>
            <a:tailEnd len="med" w="med" type="oval"/>
          </a:ln>
        </p:spPr>
      </p:cxnSp>
      <p:cxnSp>
        <p:nvCxnSpPr>
          <p:cNvPr id="528" name="Google Shape;528;p32"/>
          <p:cNvCxnSpPr/>
          <p:nvPr/>
        </p:nvCxnSpPr>
        <p:spPr>
          <a:xfrm rot="10800000">
            <a:off x="1033943" y="2643758"/>
            <a:ext cx="576000" cy="0"/>
          </a:xfrm>
          <a:prstGeom prst="straightConnector1">
            <a:avLst/>
          </a:prstGeom>
          <a:noFill/>
          <a:ln cap="flat" cmpd="sng" w="19050">
            <a:solidFill>
              <a:schemeClr val="dk2"/>
            </a:solidFill>
            <a:prstDash val="solid"/>
            <a:round/>
            <a:headEnd len="sm" w="sm" type="none"/>
            <a:tailEnd len="med" w="med" type="oval"/>
          </a:ln>
        </p:spPr>
      </p:cxnSp>
      <p:cxnSp>
        <p:nvCxnSpPr>
          <p:cNvPr id="529" name="Google Shape;529;p32"/>
          <p:cNvCxnSpPr/>
          <p:nvPr/>
        </p:nvCxnSpPr>
        <p:spPr>
          <a:xfrm rot="10800000">
            <a:off x="1043608" y="3579862"/>
            <a:ext cx="576000" cy="0"/>
          </a:xfrm>
          <a:prstGeom prst="straightConnector1">
            <a:avLst/>
          </a:prstGeom>
          <a:noFill/>
          <a:ln cap="flat" cmpd="sng" w="19050">
            <a:solidFill>
              <a:schemeClr val="dk2"/>
            </a:solidFill>
            <a:prstDash val="solid"/>
            <a:round/>
            <a:headEnd len="sm" w="sm" type="none"/>
            <a:tailEnd len="med" w="med" type="oval"/>
          </a:ln>
        </p:spPr>
      </p:cxnSp>
      <p:cxnSp>
        <p:nvCxnSpPr>
          <p:cNvPr id="530" name="Google Shape;530;p32"/>
          <p:cNvCxnSpPr/>
          <p:nvPr/>
        </p:nvCxnSpPr>
        <p:spPr>
          <a:xfrm rot="10800000">
            <a:off x="1043608" y="4587974"/>
            <a:ext cx="576000" cy="0"/>
          </a:xfrm>
          <a:prstGeom prst="straightConnector1">
            <a:avLst/>
          </a:prstGeom>
          <a:noFill/>
          <a:ln cap="flat" cmpd="sng" w="19050">
            <a:solidFill>
              <a:schemeClr val="dk2"/>
            </a:solidFill>
            <a:prstDash val="solid"/>
            <a:round/>
            <a:headEnd len="sm" w="sm" type="none"/>
            <a:tailEnd len="med" w="med" type="oval"/>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3"/>
          <p:cNvSpPr txBox="1"/>
          <p:nvPr>
            <p:ph idx="1" type="body"/>
          </p:nvPr>
        </p:nvSpPr>
        <p:spPr>
          <a:xfrm>
            <a:off x="251520" y="1264599"/>
            <a:ext cx="8640959" cy="3701352"/>
          </a:xfrm>
          <a:prstGeom prst="rect">
            <a:avLst/>
          </a:prstGeom>
          <a:noFill/>
          <a:ln>
            <a:noFill/>
          </a:ln>
        </p:spPr>
        <p:txBody>
          <a:bodyPr anchorCtr="0" anchor="t" bIns="45700" lIns="91425" spcFirstLastPara="1" rIns="91425" wrap="square" tIns="45700">
            <a:normAutofit lnSpcReduction="10000"/>
          </a:bodyPr>
          <a:lstStyle/>
          <a:p>
            <a:pPr indent="-360363" lvl="0" marL="360363" rtl="0" algn="l">
              <a:spcBef>
                <a:spcPts val="0"/>
              </a:spcBef>
              <a:spcAft>
                <a:spcPts val="0"/>
              </a:spcAft>
              <a:buClr>
                <a:srgbClr val="029EF4"/>
              </a:buClr>
              <a:buSzPts val="1440"/>
              <a:buFont typeface="Noto Sans Symbols"/>
              <a:buChar char="❑"/>
            </a:pPr>
            <a:r>
              <a:rPr lang="lt-LT" sz="1800"/>
              <a:t>Kompiuterių tinklų ir interneto sistemos yra standartizuotos, dokumentuotos. Kaupiamos gerosios patirties rekomendacijos. Visa tai yra perteikta </a:t>
            </a:r>
            <a:r>
              <a:rPr b="1" lang="lt-LT" sz="1800"/>
              <a:t>RFC</a:t>
            </a:r>
            <a:r>
              <a:rPr lang="lt-LT" sz="1800"/>
              <a:t> (</a:t>
            </a:r>
            <a:r>
              <a:rPr i="1" lang="lt-LT" sz="1800"/>
              <a:t>Request for Comments</a:t>
            </a:r>
            <a:r>
              <a:rPr lang="lt-LT" sz="1800"/>
              <a:t>)  dokumentų (taisyklių, protokolų) sistemoje. RFC dokumentai yra oficialus būdas standartizuoti interneto technologijas ir yra reguliuojami organizacijos, pavadintos </a:t>
            </a:r>
            <a:r>
              <a:rPr i="1" lang="lt-LT" sz="1800"/>
              <a:t>Internet Engineering Task Force </a:t>
            </a:r>
            <a:r>
              <a:rPr lang="lt-LT" sz="1800"/>
              <a:t>(</a:t>
            </a:r>
            <a:r>
              <a:rPr i="1" lang="lt-LT" sz="1800"/>
              <a:t>IETF</a:t>
            </a:r>
            <a:r>
              <a:rPr lang="lt-LT" sz="1800"/>
              <a:t>). RFC dokumentai gali būti kuriami bei leidžiami ir kitų organizacijų. </a:t>
            </a:r>
            <a:endParaRPr/>
          </a:p>
          <a:p>
            <a:pPr indent="-360363" lvl="0" marL="360363" rtl="0" algn="l">
              <a:spcBef>
                <a:spcPts val="360"/>
              </a:spcBef>
              <a:spcAft>
                <a:spcPts val="0"/>
              </a:spcAft>
              <a:buClr>
                <a:srgbClr val="029EF4"/>
              </a:buClr>
              <a:buSzPts val="1440"/>
              <a:buFont typeface="Noto Sans Symbols"/>
              <a:buChar char="❑"/>
            </a:pPr>
            <a:r>
              <a:rPr b="1" lang="lt-LT" sz="1800"/>
              <a:t>RFC (Request for Comments) </a:t>
            </a:r>
            <a:r>
              <a:rPr lang="lt-LT" sz="1800"/>
              <a:t>dokumentai yra standartizacijos sprendimai ir techniniai aprašymai, skirti naudoti visuomenės, industrijos ir </a:t>
            </a:r>
            <a:r>
              <a:rPr b="1" lang="lt-LT" sz="1800"/>
              <a:t>akademinių institucijų atstovams</a:t>
            </a:r>
            <a:r>
              <a:rPr lang="lt-LT" sz="1800"/>
              <a:t>. Yra apie 9500 (žr. 2023-09-20) RFC dokumentų, ir ne visi jie yra susiję su protokolais; kai kurie aprašo gaires, patarimus arba istorines perspektyvas.</a:t>
            </a:r>
            <a:endParaRPr/>
          </a:p>
          <a:p>
            <a:pPr indent="-360363" lvl="0" marL="360363" rtl="0" algn="l">
              <a:spcBef>
                <a:spcPts val="360"/>
              </a:spcBef>
              <a:spcAft>
                <a:spcPts val="0"/>
              </a:spcAft>
              <a:buClr>
                <a:srgbClr val="029EF4"/>
              </a:buClr>
              <a:buSzPts val="1440"/>
              <a:buFont typeface="Noto Sans Symbols"/>
              <a:buChar char="❑"/>
            </a:pPr>
            <a:r>
              <a:rPr lang="lt-LT" sz="1800"/>
              <a:t>Geriausias būdas išsamiai ir patikimai nagrinėti tinklus bei internetą – remtis RFC sistema (rfc-editor.org , </a:t>
            </a:r>
            <a:r>
              <a:rPr lang="lt-LT" sz="1800" u="sng">
                <a:solidFill>
                  <a:schemeClr val="hlink"/>
                </a:solidFill>
                <a:hlinkClick r:id="rId3"/>
              </a:rPr>
              <a:t>https://www.rfc-editor.org/</a:t>
            </a:r>
            <a:r>
              <a:rPr lang="lt-LT" sz="1800"/>
              <a:t> ).</a:t>
            </a:r>
            <a:endParaRPr/>
          </a:p>
          <a:p>
            <a:pPr indent="-268923" lvl="0" marL="360363" rtl="0" algn="l">
              <a:spcBef>
                <a:spcPts val="360"/>
              </a:spcBef>
              <a:spcAft>
                <a:spcPts val="0"/>
              </a:spcAft>
              <a:buClr>
                <a:srgbClr val="029EF4"/>
              </a:buClr>
              <a:buSzPts val="1440"/>
              <a:buFont typeface="Noto Sans Symbols"/>
              <a:buNone/>
            </a:pPr>
            <a:r>
              <a:t/>
            </a:r>
            <a:endParaRPr sz="1800"/>
          </a:p>
        </p:txBody>
      </p:sp>
      <p:sp>
        <p:nvSpPr>
          <p:cNvPr id="536" name="Google Shape;536;p33"/>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537" name="Google Shape;537;p33"/>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ndara"/>
              <a:buNone/>
            </a:pPr>
            <a:r>
              <a:rPr lang="lt-LT">
                <a:solidFill>
                  <a:schemeClr val="lt1"/>
                </a:solidFill>
              </a:rPr>
              <a:t>Plačiau apie duomenų perdavimo sluoksnius, protokolus (1)</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4"/>
          <p:cNvSpPr txBox="1"/>
          <p:nvPr>
            <p:ph idx="1" type="body"/>
          </p:nvPr>
        </p:nvSpPr>
        <p:spPr>
          <a:xfrm>
            <a:off x="251520" y="1203597"/>
            <a:ext cx="8640959" cy="3762353"/>
          </a:xfrm>
          <a:prstGeom prst="rect">
            <a:avLst/>
          </a:prstGeom>
          <a:noFill/>
          <a:ln>
            <a:noFill/>
          </a:ln>
        </p:spPr>
        <p:txBody>
          <a:bodyPr anchorCtr="0" anchor="t" bIns="45700" lIns="91425" spcFirstLastPara="1" rIns="91425" wrap="square" tIns="45700">
            <a:normAutofit fontScale="77500" lnSpcReduction="20000"/>
          </a:bodyPr>
          <a:lstStyle/>
          <a:p>
            <a:pPr indent="-360388" lvl="0" marL="360363" rtl="0" algn="l">
              <a:lnSpc>
                <a:spcPct val="120000"/>
              </a:lnSpc>
              <a:spcBef>
                <a:spcPts val="0"/>
              </a:spcBef>
              <a:spcAft>
                <a:spcPts val="0"/>
              </a:spcAft>
              <a:buClr>
                <a:schemeClr val="dk2"/>
              </a:buClr>
              <a:buSzPct val="80000"/>
              <a:buChar char="❑"/>
            </a:pPr>
            <a:r>
              <a:rPr b="1" lang="lt-LT" sz="2300">
                <a:solidFill>
                  <a:srgbClr val="7030A0"/>
                </a:solidFill>
              </a:rPr>
              <a:t>Įdomu.</a:t>
            </a:r>
            <a:r>
              <a:rPr lang="lt-LT" sz="2300">
                <a:solidFill>
                  <a:srgbClr val="7030A0"/>
                </a:solidFill>
              </a:rPr>
              <a:t> Skaitmeninės kompetencijos apraše (</a:t>
            </a:r>
            <a:r>
              <a:rPr lang="lt-LT" sz="2300" u="sng">
                <a:solidFill>
                  <a:srgbClr val="7030A0"/>
                </a:solidFill>
                <a:hlinkClick r:id="rId3">
                  <a:extLst>
                    <a:ext uri="{A12FA001-AC4F-418D-AE19-62706E023703}">
                      <ahyp:hlinkClr val="tx"/>
                    </a:ext>
                  </a:extLst>
                </a:hlinkClick>
              </a:rPr>
              <a:t>https://rb.gy/7cjbb</a:t>
            </a:r>
            <a:r>
              <a:rPr lang="lt-LT" sz="2300">
                <a:solidFill>
                  <a:srgbClr val="7030A0"/>
                </a:solidFill>
              </a:rPr>
              <a:t>, 46 psl.), Informatikos bendrojoje programoje ir bendravimo internete problemų aptarimo straipsniuose minimas tinklo etiketas yra ne kas kita, o vienas iš RFC dokumentų, kuris patvirtintas (pateiktas) IEFT organizacijai 1995 m. spalį – RFC 1855.</a:t>
            </a:r>
            <a:endParaRPr/>
          </a:p>
          <a:p>
            <a:pPr indent="-360388" lvl="0" marL="360363" rtl="0" algn="l">
              <a:lnSpc>
                <a:spcPct val="120000"/>
              </a:lnSpc>
              <a:spcBef>
                <a:spcPts val="1200"/>
              </a:spcBef>
              <a:spcAft>
                <a:spcPts val="0"/>
              </a:spcAft>
              <a:buClr>
                <a:schemeClr val="dk2"/>
              </a:buClr>
              <a:buSzPct val="80000"/>
              <a:buChar char="❑"/>
            </a:pPr>
            <a:r>
              <a:rPr lang="lt-LT" sz="2300">
                <a:solidFill>
                  <a:srgbClr val="7030A0"/>
                </a:solidFill>
              </a:rPr>
              <a:t>Pažintį su neprivalomais studijuoti RFC dokumentus rekomenduojama pradėti nuo šito legendinio dokumento:</a:t>
            </a:r>
            <a:endParaRPr/>
          </a:p>
          <a:p>
            <a:pPr indent="-274313" lvl="1" marL="576248" rtl="0" algn="l">
              <a:lnSpc>
                <a:spcPct val="115000"/>
              </a:lnSpc>
              <a:spcBef>
                <a:spcPts val="400"/>
              </a:spcBef>
              <a:spcAft>
                <a:spcPts val="0"/>
              </a:spcAft>
              <a:buSzPct val="100000"/>
              <a:buChar char="▪"/>
            </a:pPr>
            <a:r>
              <a:rPr b="1" lang="lt-LT">
                <a:solidFill>
                  <a:srgbClr val="7030A0"/>
                </a:solidFill>
              </a:rPr>
              <a:t>Netiquette Guidelines. </a:t>
            </a:r>
            <a:r>
              <a:rPr lang="lt-LT" u="sng">
                <a:solidFill>
                  <a:srgbClr val="00B050"/>
                </a:solidFill>
                <a:hlinkClick r:id="rId4">
                  <a:extLst>
                    <a:ext uri="{A12FA001-AC4F-418D-AE19-62706E023703}">
                      <ahyp:hlinkClr val="tx"/>
                    </a:ext>
                  </a:extLst>
                </a:hlinkClick>
              </a:rPr>
              <a:t>https://www.rfc-editor.org/rfc/rfc1855.html</a:t>
            </a:r>
            <a:r>
              <a:rPr lang="lt-LT">
                <a:solidFill>
                  <a:srgbClr val="00B050"/>
                </a:solidFill>
              </a:rPr>
              <a:t> </a:t>
            </a:r>
            <a:r>
              <a:rPr lang="lt-LT">
                <a:solidFill>
                  <a:srgbClr val="7030A0"/>
                </a:solidFill>
              </a:rPr>
              <a:t>(žr. 2023-06-20)</a:t>
            </a:r>
            <a:endParaRPr/>
          </a:p>
          <a:p>
            <a:pPr indent="-274313" lvl="1" marL="576248" rtl="0" algn="l">
              <a:lnSpc>
                <a:spcPct val="115000"/>
              </a:lnSpc>
              <a:spcBef>
                <a:spcPts val="400"/>
              </a:spcBef>
              <a:spcAft>
                <a:spcPts val="0"/>
              </a:spcAft>
              <a:buSzPct val="100000"/>
              <a:buChar char="▪"/>
            </a:pPr>
            <a:r>
              <a:rPr b="1" lang="lt-LT">
                <a:solidFill>
                  <a:srgbClr val="7030A0"/>
                </a:solidFill>
              </a:rPr>
              <a:t>Lietuviškas vertimas.  </a:t>
            </a:r>
            <a:r>
              <a:rPr lang="lt-LT" u="sng">
                <a:solidFill>
                  <a:srgbClr val="00B050"/>
                </a:solidFill>
                <a:hlinkClick r:id="rId5">
                  <a:extLst>
                    <a:ext uri="{A12FA001-AC4F-418D-AE19-62706E023703}">
                      <ahyp:hlinkClr val="tx"/>
                    </a:ext>
                  </a:extLst>
                </a:hlinkClick>
              </a:rPr>
              <a:t>http://www.elektronika.lt/teorija/kompiuterija/502/rfc-1855-netiketo-taisykles/</a:t>
            </a:r>
            <a:r>
              <a:rPr lang="lt-LT">
                <a:solidFill>
                  <a:srgbClr val="00B050"/>
                </a:solidFill>
              </a:rPr>
              <a:t> </a:t>
            </a:r>
            <a:r>
              <a:rPr lang="lt-LT">
                <a:solidFill>
                  <a:srgbClr val="7030A0"/>
                </a:solidFill>
              </a:rPr>
              <a:t>(lietuviškas vertimas: Tomas Straupis; žr. 2023-09-20)</a:t>
            </a:r>
            <a:endParaRPr/>
          </a:p>
          <a:p>
            <a:pPr indent="-360388" lvl="1" marL="360363" rtl="0" algn="l">
              <a:lnSpc>
                <a:spcPct val="120000"/>
              </a:lnSpc>
              <a:spcBef>
                <a:spcPts val="1200"/>
              </a:spcBef>
              <a:spcAft>
                <a:spcPts val="0"/>
              </a:spcAft>
              <a:buClr>
                <a:schemeClr val="dk2"/>
              </a:buClr>
              <a:buSzPct val="80000"/>
              <a:buFont typeface="Noto Sans Symbols"/>
              <a:buChar char="❑"/>
            </a:pPr>
            <a:r>
              <a:rPr lang="lt-LT" sz="2300">
                <a:solidFill>
                  <a:srgbClr val="7030A0"/>
                </a:solidFill>
              </a:rPr>
              <a:t>Susipažinę su tinklo etiketu, visi kartu su mokytoju padiskutuokite, ar visų pateiktų taisyklių / patarimų jums pavyksta laikytis? Jei ne, ką reikėtų daryti, kad tinklų etiketo taisyklių būtų laikomasi?</a:t>
            </a:r>
            <a:endParaRPr/>
          </a:p>
        </p:txBody>
      </p:sp>
      <p:sp>
        <p:nvSpPr>
          <p:cNvPr id="543" name="Google Shape;543;p34"/>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FFFF"/>
              </a:buClr>
              <a:buSzPct val="100000"/>
              <a:buFont typeface="Candara"/>
              <a:buNone/>
            </a:pPr>
            <a:r>
              <a:rPr lang="lt-LT" sz="3600"/>
              <a:t>Užduotis „Susipažinkite su tinklo etiketu“</a:t>
            </a:r>
            <a:br>
              <a:rPr lang="lt-LT" sz="3600">
                <a:solidFill>
                  <a:srgbClr val="F2F2F2"/>
                </a:solidFill>
              </a:rPr>
            </a:br>
            <a:r>
              <a:rPr lang="lt-LT" sz="2200">
                <a:solidFill>
                  <a:srgbClr val="F2F2F2"/>
                </a:solidFill>
              </a:rPr>
              <a:t>(diskusijos grupėse)</a:t>
            </a:r>
            <a:endParaRPr sz="2200"/>
          </a:p>
        </p:txBody>
      </p:sp>
      <p:sp>
        <p:nvSpPr>
          <p:cNvPr id="544" name="Google Shape;544;p34"/>
          <p:cNvSpPr/>
          <p:nvPr/>
        </p:nvSpPr>
        <p:spPr>
          <a:xfrm>
            <a:off x="251520" y="353997"/>
            <a:ext cx="720080" cy="777593"/>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2</a:t>
            </a:r>
            <a:endParaRPr b="1" sz="3200">
              <a:solidFill>
                <a:schemeClr val="lt1"/>
              </a:solidFill>
              <a:latin typeface="Candara"/>
              <a:ea typeface="Candara"/>
              <a:cs typeface="Candara"/>
              <a:sym typeface="Candara"/>
            </a:endParaRPr>
          </a:p>
        </p:txBody>
      </p:sp>
      <p:sp>
        <p:nvSpPr>
          <p:cNvPr id="545" name="Google Shape;545;p34"/>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35"/>
          <p:cNvSpPr txBox="1"/>
          <p:nvPr>
            <p:ph idx="1" type="body"/>
          </p:nvPr>
        </p:nvSpPr>
        <p:spPr>
          <a:xfrm>
            <a:off x="2051720" y="2321818"/>
            <a:ext cx="6796861" cy="2808312"/>
          </a:xfrm>
          <a:prstGeom prst="rect">
            <a:avLst/>
          </a:prstGeom>
          <a:noFill/>
          <a:ln>
            <a:noFill/>
          </a:ln>
        </p:spPr>
        <p:txBody>
          <a:bodyPr anchorCtr="0" anchor="t" bIns="45700" lIns="91425" spcFirstLastPara="1" rIns="91425" wrap="square" tIns="45700">
            <a:normAutofit/>
          </a:bodyPr>
          <a:lstStyle/>
          <a:p>
            <a:pPr indent="-268288" lvl="0" marL="268288" rtl="0" algn="l">
              <a:spcBef>
                <a:spcPts val="0"/>
              </a:spcBef>
              <a:spcAft>
                <a:spcPts val="0"/>
              </a:spcAft>
              <a:buSzPts val="1280"/>
              <a:buChar char="❑"/>
            </a:pPr>
            <a:r>
              <a:rPr lang="lt-LT" sz="1600" u="sng">
                <a:solidFill>
                  <a:schemeClr val="hlink"/>
                </a:solidFill>
                <a:hlinkClick r:id="rId3"/>
              </a:rPr>
              <a:t>rfc1166.txt.pdf (rfc-editor.org)</a:t>
            </a:r>
            <a:r>
              <a:rPr lang="lt-LT" sz="1600"/>
              <a:t> (</a:t>
            </a:r>
            <a:r>
              <a:rPr lang="lt-LT" sz="1600" u="sng">
                <a:solidFill>
                  <a:schemeClr val="hlink"/>
                </a:solidFill>
                <a:hlinkClick r:id="rId4"/>
              </a:rPr>
              <a:t>https://www.rfc-editor.org/rfc/pdfrfc/rfc1166.txt.pdf</a:t>
            </a:r>
            <a:r>
              <a:rPr lang="lt-LT" sz="1600"/>
              <a:t>) laikomas RFC 791 taisyklių tęsiniu (1990 m. liepa), kuriame detalizuota IPv4 versijos tinklo įrenginių (mazgų) adresacija:</a:t>
            </a:r>
            <a:endParaRPr/>
          </a:p>
          <a:p>
            <a:pPr indent="-185738" lvl="1" marL="450850" rtl="0" algn="l">
              <a:spcBef>
                <a:spcPts val="400"/>
              </a:spcBef>
              <a:spcAft>
                <a:spcPts val="0"/>
              </a:spcAft>
              <a:buSzPts val="1300"/>
              <a:buChar char="▪"/>
            </a:pPr>
            <a:r>
              <a:rPr b="1" lang="lt-LT" sz="1300"/>
              <a:t>IPv4 adresui skiriami 4 baitai </a:t>
            </a:r>
            <a:r>
              <a:rPr lang="lt-LT" sz="1300"/>
              <a:t>(32 bitai). Pradėta kiekvieną adresacijos baitą užrašyti dešimtainiais skaičiais nuo 0 iki 255 atskirtais tašku, pavyzdžiui, užrašas 192.168.14.17 identifikuoja tinklo įrenginį, jei jam toks adresas suteiktas (elektroniniu būdu).</a:t>
            </a:r>
            <a:endParaRPr/>
          </a:p>
          <a:p>
            <a:pPr indent="-185738" lvl="1" marL="450850" rtl="0" algn="l">
              <a:spcBef>
                <a:spcPts val="400"/>
              </a:spcBef>
              <a:spcAft>
                <a:spcPts val="0"/>
              </a:spcAft>
              <a:buSzPts val="1300"/>
              <a:buChar char="▪"/>
            </a:pPr>
            <a:r>
              <a:rPr lang="lt-LT" sz="1300"/>
              <a:t>Yra paskaičiuota, kad naudojant IPV4 adresaciją, galima panaudoti apie 4,3 milijardo unikalių adresų. Atrodytų, kad tai daug, bet su sparčiu technologijų plitimu šie adresai tapo deficito preke. </a:t>
            </a:r>
            <a:r>
              <a:rPr b="1" lang="lt-LT" sz="1300"/>
              <a:t>Siekiant išspręsti šią problemą,  buvo sukurtas IPv6</a:t>
            </a:r>
            <a:r>
              <a:rPr lang="lt-LT" sz="1300"/>
              <a:t>. Naudojamas 128 bitų(16 baitų) adresas, kuris suteikia milžinišką kiekį unikalių adresų – apie 3.4×10</a:t>
            </a:r>
            <a:r>
              <a:rPr baseline="30000" lang="lt-LT" sz="1300"/>
              <a:t>38 </a:t>
            </a:r>
            <a:r>
              <a:rPr lang="lt-LT" sz="1300"/>
              <a:t>adresų, be to pagerintas saugumas, efektyvesnis panaudojimas  kompiuterių tinkluose.</a:t>
            </a:r>
            <a:endParaRPr/>
          </a:p>
        </p:txBody>
      </p:sp>
      <p:sp>
        <p:nvSpPr>
          <p:cNvPr id="551" name="Google Shape;551;p35"/>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552" name="Google Shape;552;p35"/>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ndara"/>
              <a:buNone/>
            </a:pPr>
            <a:r>
              <a:rPr lang="lt-LT">
                <a:solidFill>
                  <a:schemeClr val="lt1"/>
                </a:solidFill>
              </a:rPr>
              <a:t>Plačiau apie duomenų perdavimo sluoksnius, protokolus (2)</a:t>
            </a:r>
            <a:endParaRPr/>
          </a:p>
        </p:txBody>
      </p:sp>
      <p:pic>
        <p:nvPicPr>
          <p:cNvPr id="553" name="Google Shape;553;p35"/>
          <p:cNvPicPr preferRelativeResize="0"/>
          <p:nvPr/>
        </p:nvPicPr>
        <p:blipFill rotWithShape="1">
          <a:blip r:embed="rId5">
            <a:alphaModFix/>
          </a:blip>
          <a:srcRect b="0" l="0" r="0" t="0"/>
          <a:stretch/>
        </p:blipFill>
        <p:spPr>
          <a:xfrm>
            <a:off x="-18914" y="2478528"/>
            <a:ext cx="2244747" cy="2487423"/>
          </a:xfrm>
          <a:prstGeom prst="rect">
            <a:avLst/>
          </a:prstGeom>
          <a:noFill/>
          <a:ln>
            <a:noFill/>
          </a:ln>
        </p:spPr>
      </p:pic>
      <p:sp>
        <p:nvSpPr>
          <p:cNvPr id="554" name="Google Shape;554;p35"/>
          <p:cNvSpPr/>
          <p:nvPr/>
        </p:nvSpPr>
        <p:spPr>
          <a:xfrm>
            <a:off x="151670" y="1147034"/>
            <a:ext cx="8894467" cy="12516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rgbClr val="00B0F0"/>
              </a:buClr>
              <a:buSzPts val="1280"/>
              <a:buFont typeface="Noto Sans Symbols"/>
              <a:buChar char="❑"/>
            </a:pPr>
            <a:r>
              <a:rPr lang="lt-LT" sz="1600">
                <a:solidFill>
                  <a:schemeClr val="dk2"/>
                </a:solidFill>
                <a:latin typeface="Candara"/>
                <a:ea typeface="Candara"/>
                <a:cs typeface="Candara"/>
                <a:sym typeface="Candara"/>
              </a:rPr>
              <a:t>TCP/IP protokolo (taisyklės) buvo aprašytos 1981 m. rugsėjo mėn.  RFC 791 dokumente, kuris mažai pasikeitė: </a:t>
            </a:r>
            <a:r>
              <a:rPr lang="lt-LT" sz="1600" u="sng">
                <a:solidFill>
                  <a:srgbClr val="0080FF"/>
                </a:solidFill>
                <a:latin typeface="Candara"/>
                <a:ea typeface="Candara"/>
                <a:cs typeface="Candara"/>
                <a:sym typeface="Candara"/>
                <a:hlinkClick r:id="rId6">
                  <a:extLst>
                    <a:ext uri="{A12FA001-AC4F-418D-AE19-62706E023703}">
                      <ahyp:hlinkClr val="tx"/>
                    </a:ext>
                  </a:extLst>
                </a:hlinkClick>
              </a:rPr>
              <a:t>RFC 791: Internet Protocol</a:t>
            </a:r>
            <a:r>
              <a:rPr lang="lt-LT" sz="1600" u="sng">
                <a:solidFill>
                  <a:schemeClr val="dk2"/>
                </a:solidFill>
                <a:latin typeface="Candara"/>
                <a:ea typeface="Candara"/>
                <a:cs typeface="Candara"/>
                <a:sym typeface="Candara"/>
                <a:hlinkClick r:id="rId7">
                  <a:extLst>
                    <a:ext uri="{A12FA001-AC4F-418D-AE19-62706E023703}">
                      <ahyp:hlinkClr val="tx"/>
                    </a:ext>
                  </a:extLst>
                </a:hlinkClick>
              </a:rPr>
              <a:t> (rfc-editor.org)</a:t>
            </a:r>
            <a:r>
              <a:rPr lang="lt-LT" sz="1600">
                <a:solidFill>
                  <a:schemeClr val="dk2"/>
                </a:solidFill>
                <a:latin typeface="Candara"/>
                <a:ea typeface="Candara"/>
                <a:cs typeface="Candara"/>
                <a:sym typeface="Candara"/>
              </a:rPr>
              <a:t>,</a:t>
            </a:r>
            <a:r>
              <a:rPr lang="lt-LT" sz="1600" u="sng">
                <a:solidFill>
                  <a:schemeClr val="dk2"/>
                </a:solidFill>
                <a:latin typeface="Candara"/>
                <a:ea typeface="Candara"/>
                <a:cs typeface="Candara"/>
                <a:sym typeface="Candara"/>
                <a:hlinkClick r:id="rId8">
                  <a:extLst>
                    <a:ext uri="{A12FA001-AC4F-418D-AE19-62706E023703}">
                      <ahyp:hlinkClr val="tx"/>
                    </a:ext>
                  </a:extLst>
                </a:hlinkClick>
              </a:rPr>
              <a:t> https://www.rfc-editor.org/rfc/rfc791.html</a:t>
            </a:r>
            <a:r>
              <a:rPr lang="lt-LT" sz="1600">
                <a:solidFill>
                  <a:schemeClr val="dk2"/>
                </a:solidFill>
                <a:latin typeface="Candara"/>
                <a:ea typeface="Candara"/>
                <a:cs typeface="Candara"/>
                <a:sym typeface="Candara"/>
              </a:rPr>
              <a:t> (2023-09-20)</a:t>
            </a:r>
            <a:endParaRPr/>
          </a:p>
          <a:p>
            <a:pPr indent="-285750" lvl="0" marL="285750" marR="0" rtl="0" algn="l">
              <a:lnSpc>
                <a:spcPct val="90000"/>
              </a:lnSpc>
              <a:spcBef>
                <a:spcPts val="400"/>
              </a:spcBef>
              <a:spcAft>
                <a:spcPts val="0"/>
              </a:spcAft>
              <a:buClr>
                <a:srgbClr val="00B0F0"/>
              </a:buClr>
              <a:buSzPts val="1280"/>
              <a:buFont typeface="Noto Sans Symbols"/>
              <a:buChar char="❑"/>
            </a:pPr>
            <a:r>
              <a:rPr lang="lt-LT" sz="1600">
                <a:solidFill>
                  <a:schemeClr val="dk2"/>
                </a:solidFill>
                <a:latin typeface="Candara"/>
                <a:ea typeface="Candara"/>
                <a:cs typeface="Candara"/>
                <a:sym typeface="Candara"/>
              </a:rPr>
              <a:t>Paveikslėlyje pateiktas ankstesnėje skaidrėje („TCP/IP yra hierarchinis protokolas“) pavaizduoto TCP/IP hierarchinio modelio pradinis 1981 m. variantas.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36"/>
          <p:cNvSpPr txBox="1"/>
          <p:nvPr>
            <p:ph idx="1" type="body"/>
          </p:nvPr>
        </p:nvSpPr>
        <p:spPr>
          <a:xfrm>
            <a:off x="251520" y="1264599"/>
            <a:ext cx="8640959" cy="370135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SzPct val="80000"/>
              <a:buNone/>
            </a:pPr>
            <a:r>
              <a:rPr b="1" lang="lt-LT" sz="3400"/>
              <a:t>1. </a:t>
            </a:r>
            <a:r>
              <a:rPr b="1" lang="lt-LT" sz="2900"/>
              <a:t>Tinklo sąsajos sluoksnis (</a:t>
            </a:r>
            <a:r>
              <a:rPr b="1" i="1" lang="lt-LT" sz="2900"/>
              <a:t>Link Layer</a:t>
            </a:r>
            <a:r>
              <a:rPr b="1" lang="lt-LT" sz="2900"/>
              <a:t>)</a:t>
            </a:r>
            <a:endParaRPr/>
          </a:p>
          <a:p>
            <a:pPr indent="0" lvl="0" marL="1701800" rtl="0" algn="l">
              <a:lnSpc>
                <a:spcPct val="120000"/>
              </a:lnSpc>
              <a:spcBef>
                <a:spcPts val="1600"/>
              </a:spcBef>
              <a:spcAft>
                <a:spcPts val="0"/>
              </a:spcAft>
              <a:buSzPct val="80000"/>
              <a:buNone/>
            </a:pPr>
            <a:r>
              <a:rPr b="1" lang="lt-LT" sz="2300"/>
              <a:t>Ethernet (vytos poros kabelis, šviesolaidis ir kt.)</a:t>
            </a:r>
            <a:r>
              <a:rPr lang="lt-LT" sz="2300"/>
              <a:t>.</a:t>
            </a:r>
            <a:endParaRPr/>
          </a:p>
          <a:p>
            <a:pPr indent="0" lvl="0" marL="1701800" rtl="0" algn="l">
              <a:lnSpc>
                <a:spcPct val="120000"/>
              </a:lnSpc>
              <a:spcBef>
                <a:spcPts val="200"/>
              </a:spcBef>
              <a:spcAft>
                <a:spcPts val="0"/>
              </a:spcAft>
              <a:buSzPct val="80000"/>
              <a:buNone/>
            </a:pPr>
            <a:r>
              <a:rPr lang="lt-LT" sz="2300"/>
              <a:t>Dažniausiai naudojamas vietinėse (lokaliuose) tinkluose.</a:t>
            </a:r>
            <a:endParaRPr/>
          </a:p>
          <a:p>
            <a:pPr indent="0" lvl="0" marL="1795463" rtl="0" algn="l">
              <a:lnSpc>
                <a:spcPct val="120000"/>
              </a:lnSpc>
              <a:spcBef>
                <a:spcPts val="266"/>
              </a:spcBef>
              <a:spcAft>
                <a:spcPts val="0"/>
              </a:spcAft>
              <a:buSzPct val="80000"/>
              <a:buNone/>
            </a:pPr>
            <a:r>
              <a:t/>
            </a:r>
            <a:endParaRPr b="1" sz="1900"/>
          </a:p>
          <a:p>
            <a:pPr indent="0" lvl="0" marL="1701800" rtl="0" algn="l">
              <a:lnSpc>
                <a:spcPct val="120000"/>
              </a:lnSpc>
              <a:spcBef>
                <a:spcPts val="0"/>
              </a:spcBef>
              <a:spcAft>
                <a:spcPts val="0"/>
              </a:spcAft>
              <a:buSzPct val="80000"/>
              <a:buNone/>
            </a:pPr>
            <a:r>
              <a:rPr b="1" lang="lt-LT" sz="2300"/>
              <a:t>Wi-Fi</a:t>
            </a:r>
            <a:r>
              <a:rPr lang="lt-LT" sz="2300"/>
              <a:t>. Bevielis Ethernet variantas.</a:t>
            </a:r>
            <a:endParaRPr/>
          </a:p>
          <a:p>
            <a:pPr indent="0" lvl="0" marL="0" rtl="0" algn="l">
              <a:lnSpc>
                <a:spcPct val="120000"/>
              </a:lnSpc>
              <a:spcBef>
                <a:spcPts val="266"/>
              </a:spcBef>
              <a:spcAft>
                <a:spcPts val="0"/>
              </a:spcAft>
              <a:buSzPct val="80000"/>
              <a:buNone/>
            </a:pPr>
            <a:r>
              <a:t/>
            </a:r>
            <a:endParaRPr sz="1900"/>
          </a:p>
          <a:p>
            <a:pPr indent="0" lvl="0" marL="538163" rtl="0" algn="l">
              <a:lnSpc>
                <a:spcPct val="120000"/>
              </a:lnSpc>
              <a:spcBef>
                <a:spcPts val="600"/>
              </a:spcBef>
              <a:spcAft>
                <a:spcPts val="0"/>
              </a:spcAft>
              <a:buSzPct val="80000"/>
              <a:buNone/>
            </a:pPr>
            <a:r>
              <a:rPr b="1" lang="lt-LT" sz="2300"/>
              <a:t>ARP (Address Resolution Protocol)</a:t>
            </a:r>
            <a:r>
              <a:rPr lang="lt-LT" sz="2300"/>
              <a:t>: Nustato sąsają tarp IP ir MAC </a:t>
            </a:r>
            <a:r>
              <a:rPr b="1" lang="lt-LT" sz="2300"/>
              <a:t>adresų. Kitose skaidrėse bus pateikta tinklo įrenginių MAC adresacija ir jos ryšys su IP adresacija.</a:t>
            </a:r>
            <a:endParaRPr/>
          </a:p>
          <a:p>
            <a:pPr indent="0" lvl="0" marL="0" rtl="0" algn="l">
              <a:lnSpc>
                <a:spcPct val="120000"/>
              </a:lnSpc>
              <a:spcBef>
                <a:spcPts val="1800"/>
              </a:spcBef>
              <a:spcAft>
                <a:spcPts val="0"/>
              </a:spcAft>
              <a:buSzPct val="80000"/>
              <a:buNone/>
            </a:pPr>
            <a:r>
              <a:rPr b="1" lang="lt-LT" sz="3400"/>
              <a:t>2.</a:t>
            </a:r>
            <a:r>
              <a:rPr b="1" lang="lt-LT" sz="2600"/>
              <a:t> </a:t>
            </a:r>
            <a:r>
              <a:rPr b="1" lang="lt-LT" sz="2900"/>
              <a:t>Tinklo sluoksnis (</a:t>
            </a:r>
            <a:r>
              <a:rPr b="1" i="1" lang="lt-LT" sz="2900"/>
              <a:t>Internet Layer</a:t>
            </a:r>
            <a:r>
              <a:rPr b="1" lang="lt-LT" sz="2900"/>
              <a:t>)</a:t>
            </a:r>
            <a:endParaRPr/>
          </a:p>
          <a:p>
            <a:pPr indent="0" lvl="1" marL="538163" rtl="0" algn="l">
              <a:lnSpc>
                <a:spcPct val="120000"/>
              </a:lnSpc>
              <a:spcBef>
                <a:spcPts val="600"/>
              </a:spcBef>
              <a:spcAft>
                <a:spcPts val="0"/>
              </a:spcAft>
              <a:buSzPct val="100000"/>
              <a:buNone/>
            </a:pPr>
            <a:r>
              <a:rPr lang="lt-LT" sz="2300"/>
              <a:t>IP (</a:t>
            </a:r>
            <a:r>
              <a:rPr i="1" lang="lt-LT" sz="2300"/>
              <a:t>Internet Protocol</a:t>
            </a:r>
            <a:r>
              <a:rPr lang="lt-LT" sz="2300"/>
              <a:t>). Standartinis įrenginių adresacijos ir duomenų paketų perdavimo protokolas.</a:t>
            </a:r>
            <a:endParaRPr sz="2300"/>
          </a:p>
        </p:txBody>
      </p:sp>
      <p:sp>
        <p:nvSpPr>
          <p:cNvPr id="560" name="Google Shape;560;p36"/>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561" name="Google Shape;561;p36"/>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ndara"/>
              <a:buNone/>
            </a:pPr>
            <a:r>
              <a:rPr lang="lt-LT">
                <a:solidFill>
                  <a:schemeClr val="lt1"/>
                </a:solidFill>
              </a:rPr>
              <a:t>Plačiau apie duomenų perdavimo sluoksnius, protokolus (3)</a:t>
            </a:r>
            <a:endParaRPr/>
          </a:p>
        </p:txBody>
      </p:sp>
      <p:pic>
        <p:nvPicPr>
          <p:cNvPr id="562" name="Google Shape;562;p36"/>
          <p:cNvPicPr preferRelativeResize="0"/>
          <p:nvPr/>
        </p:nvPicPr>
        <p:blipFill rotWithShape="1">
          <a:blip r:embed="rId3">
            <a:alphaModFix/>
          </a:blip>
          <a:srcRect b="0" l="0" r="0" t="0"/>
          <a:stretch/>
        </p:blipFill>
        <p:spPr>
          <a:xfrm>
            <a:off x="870215" y="1703483"/>
            <a:ext cx="1080000" cy="683212"/>
          </a:xfrm>
          <a:prstGeom prst="rect">
            <a:avLst/>
          </a:prstGeom>
          <a:noFill/>
          <a:ln>
            <a:noFill/>
          </a:ln>
        </p:spPr>
      </p:pic>
      <p:pic>
        <p:nvPicPr>
          <p:cNvPr id="563" name="Google Shape;563;p36"/>
          <p:cNvPicPr preferRelativeResize="0"/>
          <p:nvPr/>
        </p:nvPicPr>
        <p:blipFill rotWithShape="1">
          <a:blip r:embed="rId4">
            <a:alphaModFix/>
          </a:blip>
          <a:srcRect b="0" l="0" r="0" t="0"/>
          <a:stretch/>
        </p:blipFill>
        <p:spPr>
          <a:xfrm>
            <a:off x="870215" y="2478942"/>
            <a:ext cx="1080000" cy="55572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7"/>
          <p:cNvSpPr txBox="1"/>
          <p:nvPr>
            <p:ph idx="1" type="body"/>
          </p:nvPr>
        </p:nvSpPr>
        <p:spPr>
          <a:xfrm>
            <a:off x="251520" y="1264599"/>
            <a:ext cx="8640959" cy="3844372"/>
          </a:xfrm>
          <a:prstGeom prst="rect">
            <a:avLst/>
          </a:prstGeom>
          <a:noFill/>
          <a:ln>
            <a:noFill/>
          </a:ln>
        </p:spPr>
        <p:txBody>
          <a:bodyPr anchorCtr="0" anchor="t" bIns="45700" lIns="91425" spcFirstLastPara="1" rIns="91425" wrap="square" tIns="45700">
            <a:normAutofit fontScale="77500" lnSpcReduction="20000"/>
          </a:bodyPr>
          <a:lstStyle/>
          <a:p>
            <a:pPr indent="0" lvl="1" marL="0" rtl="0" algn="l">
              <a:spcBef>
                <a:spcPts val="0"/>
              </a:spcBef>
              <a:spcAft>
                <a:spcPts val="0"/>
              </a:spcAft>
              <a:buSzPct val="100000"/>
              <a:buNone/>
            </a:pPr>
            <a:r>
              <a:rPr b="1" lang="lt-LT" sz="2600"/>
              <a:t>3.</a:t>
            </a:r>
            <a:r>
              <a:rPr b="1" lang="lt-LT" sz="2400"/>
              <a:t> Transporto sluoksnis (</a:t>
            </a:r>
            <a:r>
              <a:rPr b="1" i="1" lang="lt-LT" sz="2400"/>
              <a:t>Transport Layer</a:t>
            </a:r>
            <a:r>
              <a:rPr b="1" lang="lt-LT" sz="2400"/>
              <a:t>)</a:t>
            </a:r>
            <a:endParaRPr/>
          </a:p>
          <a:p>
            <a:pPr indent="0" lvl="1" marL="450850" rtl="0" algn="l">
              <a:lnSpc>
                <a:spcPct val="110000"/>
              </a:lnSpc>
              <a:spcBef>
                <a:spcPts val="400"/>
              </a:spcBef>
              <a:spcAft>
                <a:spcPts val="0"/>
              </a:spcAft>
              <a:buSzPct val="100000"/>
              <a:buNone/>
            </a:pPr>
            <a:r>
              <a:rPr b="1" lang="lt-LT"/>
              <a:t>TCP</a:t>
            </a:r>
            <a:r>
              <a:rPr lang="lt-LT"/>
              <a:t> (</a:t>
            </a:r>
            <a:r>
              <a:rPr b="1" i="1" lang="lt-LT"/>
              <a:t>Transmission Control Protocol</a:t>
            </a:r>
            <a:r>
              <a:rPr lang="lt-LT"/>
              <a:t>). Patikimas.</a:t>
            </a:r>
            <a:endParaRPr/>
          </a:p>
          <a:p>
            <a:pPr indent="0" lvl="1" marL="450850" rtl="0" algn="l">
              <a:lnSpc>
                <a:spcPct val="110000"/>
              </a:lnSpc>
              <a:spcBef>
                <a:spcPts val="400"/>
              </a:spcBef>
              <a:spcAft>
                <a:spcPts val="0"/>
              </a:spcAft>
              <a:buSzPct val="100000"/>
              <a:buNone/>
            </a:pPr>
            <a:r>
              <a:rPr b="1" lang="lt-LT"/>
              <a:t>UDP</a:t>
            </a:r>
            <a:r>
              <a:rPr lang="lt-LT"/>
              <a:t> (</a:t>
            </a:r>
            <a:r>
              <a:rPr b="1" i="1" lang="lt-LT"/>
              <a:t>User Datagram Protocol</a:t>
            </a:r>
            <a:r>
              <a:rPr lang="lt-LT"/>
              <a:t>).  Mažiau patikimas, bet greitesnis.</a:t>
            </a:r>
            <a:endParaRPr/>
          </a:p>
          <a:p>
            <a:pPr indent="0" lvl="1" marL="450850" rtl="0" algn="l">
              <a:lnSpc>
                <a:spcPct val="110000"/>
              </a:lnSpc>
              <a:spcBef>
                <a:spcPts val="400"/>
              </a:spcBef>
              <a:spcAft>
                <a:spcPts val="0"/>
              </a:spcAft>
              <a:buSzPct val="100000"/>
              <a:buNone/>
            </a:pPr>
            <a:r>
              <a:rPr b="1" lang="lt-LT"/>
              <a:t>SCTP</a:t>
            </a:r>
            <a:r>
              <a:rPr lang="lt-LT"/>
              <a:t> (</a:t>
            </a:r>
            <a:r>
              <a:rPr b="1" i="1" lang="lt-LT"/>
              <a:t>Stream Control Transmission Protocol</a:t>
            </a:r>
            <a:r>
              <a:rPr lang="lt-LT"/>
              <a:t>). Patikimas ir su lankstesnėmis duomenų srauto galimybėmis</a:t>
            </a:r>
            <a:r>
              <a:rPr lang="lt-LT" sz="1600"/>
              <a:t>.</a:t>
            </a:r>
            <a:endParaRPr/>
          </a:p>
          <a:p>
            <a:pPr indent="0" lvl="1" marL="0" rtl="0" algn="l">
              <a:lnSpc>
                <a:spcPct val="110000"/>
              </a:lnSpc>
              <a:spcBef>
                <a:spcPts val="800"/>
              </a:spcBef>
              <a:spcAft>
                <a:spcPts val="0"/>
              </a:spcAft>
              <a:buSzPct val="100000"/>
              <a:buNone/>
            </a:pPr>
            <a:r>
              <a:rPr b="1" lang="lt-LT" sz="2600"/>
              <a:t>4. </a:t>
            </a:r>
            <a:r>
              <a:rPr b="1" lang="lt-LT" sz="2400"/>
              <a:t>Taikymo (programų) sluoksnis (</a:t>
            </a:r>
            <a:r>
              <a:rPr b="1" i="1" lang="lt-LT" sz="2400"/>
              <a:t>Application Layer</a:t>
            </a:r>
            <a:r>
              <a:rPr b="1" lang="lt-LT" sz="2400"/>
              <a:t>)</a:t>
            </a:r>
            <a:endParaRPr/>
          </a:p>
          <a:p>
            <a:pPr indent="0" lvl="1" marL="450850" rtl="0" algn="l">
              <a:lnSpc>
                <a:spcPct val="110000"/>
              </a:lnSpc>
              <a:spcBef>
                <a:spcPts val="400"/>
              </a:spcBef>
              <a:spcAft>
                <a:spcPts val="0"/>
              </a:spcAft>
              <a:buSzPct val="100000"/>
              <a:buNone/>
            </a:pPr>
            <a:r>
              <a:rPr b="1" i="1" lang="lt-LT"/>
              <a:t>HTTP/HTTPS (HyperText Transfer Protocol/Secure) </a:t>
            </a:r>
            <a:r>
              <a:rPr lang="lt-LT" sz="1900"/>
              <a:t>– interneto </a:t>
            </a:r>
            <a:r>
              <a:rPr lang="lt-LT"/>
              <a:t>svetainėms.</a:t>
            </a:r>
            <a:endParaRPr/>
          </a:p>
          <a:p>
            <a:pPr indent="0" lvl="1" marL="450850" rtl="0" algn="l">
              <a:lnSpc>
                <a:spcPct val="110000"/>
              </a:lnSpc>
              <a:spcBef>
                <a:spcPts val="400"/>
              </a:spcBef>
              <a:spcAft>
                <a:spcPts val="0"/>
              </a:spcAft>
              <a:buSzPct val="100000"/>
              <a:buNone/>
            </a:pPr>
            <a:r>
              <a:rPr b="1" i="1" lang="lt-LT"/>
              <a:t>FTP (File Transfer Protocol) </a:t>
            </a:r>
            <a:r>
              <a:rPr lang="lt-LT" sz="1800"/>
              <a:t>–</a:t>
            </a:r>
            <a:r>
              <a:rPr b="1" i="1" lang="lt-LT"/>
              <a:t> </a:t>
            </a:r>
            <a:r>
              <a:rPr lang="lt-LT" sz="1900"/>
              <a:t>failų perdavimui. </a:t>
            </a:r>
            <a:endParaRPr/>
          </a:p>
          <a:p>
            <a:pPr indent="0" lvl="1" marL="450850" rtl="0" algn="l">
              <a:lnSpc>
                <a:spcPct val="110000"/>
              </a:lnSpc>
              <a:spcBef>
                <a:spcPts val="400"/>
              </a:spcBef>
              <a:spcAft>
                <a:spcPts val="0"/>
              </a:spcAft>
              <a:buSzPct val="100000"/>
              <a:buNone/>
            </a:pPr>
            <a:r>
              <a:rPr b="1" i="1" lang="lt-LT"/>
              <a:t>SMTP (Simple Mail Transfer Protocol) </a:t>
            </a:r>
            <a:r>
              <a:rPr lang="lt-LT" sz="1800"/>
              <a:t>–</a:t>
            </a:r>
            <a:r>
              <a:rPr lang="lt-LT"/>
              <a:t> elektroninių laiškų siuntimui.</a:t>
            </a:r>
            <a:endParaRPr/>
          </a:p>
          <a:p>
            <a:pPr indent="0" lvl="1" marL="450850" rtl="0" algn="l">
              <a:lnSpc>
                <a:spcPct val="110000"/>
              </a:lnSpc>
              <a:spcBef>
                <a:spcPts val="400"/>
              </a:spcBef>
              <a:spcAft>
                <a:spcPts val="0"/>
              </a:spcAft>
              <a:buSzPct val="100000"/>
              <a:buNone/>
            </a:pPr>
            <a:r>
              <a:rPr b="1" i="1" lang="lt-LT"/>
              <a:t>POP3 (Post Office Protocol 3) ir IMAP (Internet Message Access Protocol)</a:t>
            </a:r>
            <a:r>
              <a:rPr lang="lt-LT"/>
              <a:t> </a:t>
            </a:r>
            <a:r>
              <a:rPr lang="lt-LT" sz="1800"/>
              <a:t>–</a:t>
            </a:r>
            <a:r>
              <a:rPr lang="lt-LT"/>
              <a:t> elektroninių laiškų gavimui.</a:t>
            </a:r>
            <a:endParaRPr/>
          </a:p>
          <a:p>
            <a:pPr indent="0" lvl="1" marL="450850" rtl="0" algn="l">
              <a:lnSpc>
                <a:spcPct val="110000"/>
              </a:lnSpc>
              <a:spcBef>
                <a:spcPts val="400"/>
              </a:spcBef>
              <a:spcAft>
                <a:spcPts val="0"/>
              </a:spcAft>
              <a:buSzPct val="100000"/>
              <a:buNone/>
            </a:pPr>
            <a:r>
              <a:rPr b="1" i="1" lang="lt-LT"/>
              <a:t>DNS (Domain Name System) </a:t>
            </a:r>
            <a:r>
              <a:rPr lang="lt-LT" sz="1800"/>
              <a:t>–</a:t>
            </a:r>
            <a:r>
              <a:rPr b="1" i="1" lang="lt-LT"/>
              <a:t> </a:t>
            </a:r>
            <a:r>
              <a:rPr lang="lt-LT" sz="1900"/>
              <a:t>do</a:t>
            </a:r>
            <a:r>
              <a:rPr lang="lt-LT"/>
              <a:t>menų vardų ir IP adresų sąsaja.</a:t>
            </a:r>
            <a:endParaRPr/>
          </a:p>
          <a:p>
            <a:pPr indent="0" lvl="1" marL="450850" rtl="0" algn="l">
              <a:lnSpc>
                <a:spcPct val="110000"/>
              </a:lnSpc>
              <a:spcBef>
                <a:spcPts val="400"/>
              </a:spcBef>
              <a:spcAft>
                <a:spcPts val="0"/>
              </a:spcAft>
              <a:buSzPct val="100000"/>
              <a:buNone/>
            </a:pPr>
            <a:r>
              <a:rPr b="1" i="1" lang="lt-LT"/>
              <a:t>SNMP (Simple Network Management Protocol) </a:t>
            </a:r>
            <a:r>
              <a:rPr lang="lt-LT" sz="1800"/>
              <a:t>–</a:t>
            </a:r>
            <a:r>
              <a:rPr b="1" i="1" lang="lt-LT"/>
              <a:t>  </a:t>
            </a:r>
            <a:r>
              <a:rPr lang="lt-LT"/>
              <a:t>tinklo įrenginių valdymui ir stebėjimui.</a:t>
            </a:r>
            <a:r>
              <a:rPr lang="lt-LT" sz="1600"/>
              <a:t> </a:t>
            </a:r>
            <a:endParaRPr/>
          </a:p>
          <a:p>
            <a:pPr indent="0" lvl="1" marL="0" rtl="0" algn="l">
              <a:spcBef>
                <a:spcPts val="294"/>
              </a:spcBef>
              <a:spcAft>
                <a:spcPts val="0"/>
              </a:spcAft>
              <a:buSzPct val="100000"/>
              <a:buNone/>
            </a:pPr>
            <a:r>
              <a:t/>
            </a:r>
            <a:endParaRPr b="1" i="1" sz="1900"/>
          </a:p>
          <a:p>
            <a:pPr indent="0" lvl="1" marL="0" rtl="0" algn="ctr">
              <a:lnSpc>
                <a:spcPct val="120000"/>
              </a:lnSpc>
              <a:spcBef>
                <a:spcPts val="0"/>
              </a:spcBef>
              <a:spcAft>
                <a:spcPts val="0"/>
              </a:spcAft>
              <a:buSzPct val="100000"/>
              <a:buNone/>
            </a:pPr>
            <a:r>
              <a:rPr b="1" i="1" lang="lt-LT" sz="2600"/>
              <a:t>Šis sąrašas nėra išsamus, bet jis pateikia geresnį ir išsamesnį vaizdą apie protokolus, veikiančius kiekviename TCP/IP modelio sluoksnyje. </a:t>
            </a:r>
            <a:endParaRPr/>
          </a:p>
        </p:txBody>
      </p:sp>
      <p:sp>
        <p:nvSpPr>
          <p:cNvPr id="569" name="Google Shape;569;p37"/>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570" name="Google Shape;570;p37"/>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ndara"/>
              <a:buNone/>
            </a:pPr>
            <a:r>
              <a:rPr lang="lt-LT">
                <a:solidFill>
                  <a:schemeClr val="lt1"/>
                </a:solidFill>
              </a:rPr>
              <a:t>Plačiau apie duomenų perdavimo sluoksnius, protokolus (4)</a:t>
            </a:r>
            <a:endParaRPr/>
          </a:p>
        </p:txBody>
      </p:sp>
      <p:cxnSp>
        <p:nvCxnSpPr>
          <p:cNvPr id="571" name="Google Shape;571;p37"/>
          <p:cNvCxnSpPr/>
          <p:nvPr/>
        </p:nvCxnSpPr>
        <p:spPr>
          <a:xfrm>
            <a:off x="3116008" y="4299942"/>
            <a:ext cx="2952328" cy="0"/>
          </a:xfrm>
          <a:prstGeom prst="straightConnector1">
            <a:avLst/>
          </a:prstGeom>
          <a:noFill/>
          <a:ln cap="flat" cmpd="sng" w="12700">
            <a:solidFill>
              <a:srgbClr val="002060"/>
            </a:solidFill>
            <a:prstDash val="solid"/>
            <a:round/>
            <a:headEnd len="sm" w="sm" type="none"/>
            <a:tailEnd len="sm" w="sm"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38"/>
          <p:cNvSpPr txBox="1"/>
          <p:nvPr>
            <p:ph idx="1" type="body"/>
          </p:nvPr>
        </p:nvSpPr>
        <p:spPr>
          <a:xfrm>
            <a:off x="251520" y="1264599"/>
            <a:ext cx="8640959" cy="370135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b="1" lang="lt-LT" sz="1800"/>
              <a:t>Modelis TCP/IP (</a:t>
            </a:r>
            <a:r>
              <a:rPr b="1" i="1" lang="lt-LT" sz="1800"/>
              <a:t>Transmission Control Protocol/Internet Protocol</a:t>
            </a:r>
            <a:r>
              <a:rPr b="1" lang="lt-LT" sz="1800"/>
              <a:t>) yra tinklo protokolų rinkinys, kuris yra interneto ir tinklų veikimo pagrindas</a:t>
            </a:r>
            <a:r>
              <a:rPr lang="lt-LT" sz="1800"/>
              <a:t>. Jis apima keletą protokolų, kurie leidžia kompiuteriams komunikuoti tarpusavyje ir perduoti duomenis per tinklus. Kaip matėme ankstesnėse skaidrėse, modelis turi 4 sluoksnius. Trijuose iš jų, išskyrus transporto sluoksnį, kompiuteriai turi ir veikia kitu, </a:t>
            </a:r>
            <a:r>
              <a:rPr b="1" lang="lt-LT" sz="1800"/>
              <a:t>tik tame sluoksnyje naudojamu vardu</a:t>
            </a:r>
            <a:r>
              <a:rPr lang="lt-LT" sz="1800"/>
              <a:t> (adresu):</a:t>
            </a:r>
            <a:endParaRPr/>
          </a:p>
          <a:p>
            <a:pPr indent="0" lvl="0" marL="450850" rtl="0" algn="l">
              <a:spcBef>
                <a:spcPts val="1200"/>
              </a:spcBef>
              <a:spcAft>
                <a:spcPts val="0"/>
              </a:spcAft>
              <a:buSzPts val="1440"/>
              <a:buNone/>
            </a:pPr>
            <a:r>
              <a:rPr b="1" lang="lt-LT" sz="1800"/>
              <a:t>DNS vardas </a:t>
            </a:r>
            <a:r>
              <a:rPr lang="lt-LT" sz="1800"/>
              <a:t>– taikymo sluoksnis (</a:t>
            </a:r>
            <a:r>
              <a:rPr i="1" lang="lt-LT" sz="1800"/>
              <a:t>Application Layer</a:t>
            </a:r>
            <a:r>
              <a:rPr lang="lt-LT" sz="1800"/>
              <a:t>)</a:t>
            </a:r>
            <a:endParaRPr/>
          </a:p>
          <a:p>
            <a:pPr indent="0" lvl="0" marL="450850" rtl="0" algn="l">
              <a:spcBef>
                <a:spcPts val="1800"/>
              </a:spcBef>
              <a:spcAft>
                <a:spcPts val="0"/>
              </a:spcAft>
              <a:buSzPts val="960"/>
              <a:buNone/>
            </a:pPr>
            <a:r>
              <a:rPr lang="lt-LT" sz="1200"/>
              <a:t>(</a:t>
            </a:r>
            <a:r>
              <a:rPr b="1" i="1" lang="lt-LT" sz="1200"/>
              <a:t>Naudojami portai, o ne vardai</a:t>
            </a:r>
            <a:r>
              <a:rPr lang="lt-LT" sz="1200"/>
              <a:t>) </a:t>
            </a:r>
            <a:r>
              <a:rPr lang="lt-LT" sz="1800"/>
              <a:t>– transporto sluoksnis (</a:t>
            </a:r>
            <a:r>
              <a:rPr i="1" lang="lt-LT" sz="1800"/>
              <a:t>Transport Layer</a:t>
            </a:r>
            <a:r>
              <a:rPr lang="lt-LT" sz="1800"/>
              <a:t>)</a:t>
            </a:r>
            <a:endParaRPr/>
          </a:p>
          <a:p>
            <a:pPr indent="0" lvl="0" marL="450850" rtl="0" algn="l">
              <a:spcBef>
                <a:spcPts val="1800"/>
              </a:spcBef>
              <a:spcAft>
                <a:spcPts val="0"/>
              </a:spcAft>
              <a:buSzPts val="1440"/>
              <a:buNone/>
            </a:pPr>
            <a:r>
              <a:rPr b="1" lang="lt-LT" sz="1800"/>
              <a:t>IP adresas </a:t>
            </a:r>
            <a:r>
              <a:rPr lang="lt-LT" sz="1800"/>
              <a:t>–</a:t>
            </a:r>
            <a:r>
              <a:rPr b="1" lang="lt-LT" sz="1800"/>
              <a:t> </a:t>
            </a:r>
            <a:r>
              <a:rPr lang="lt-LT" sz="1800"/>
              <a:t>tinklo interneto) sluoksnis (</a:t>
            </a:r>
            <a:r>
              <a:rPr i="1" lang="lt-LT" sz="1800"/>
              <a:t>Internet Layer</a:t>
            </a:r>
            <a:r>
              <a:rPr lang="lt-LT" sz="1800"/>
              <a:t>)</a:t>
            </a:r>
            <a:endParaRPr/>
          </a:p>
          <a:p>
            <a:pPr indent="0" lvl="0" marL="450850" rtl="0" algn="l">
              <a:spcBef>
                <a:spcPts val="1800"/>
              </a:spcBef>
              <a:spcAft>
                <a:spcPts val="0"/>
              </a:spcAft>
              <a:buSzPts val="1440"/>
              <a:buNone/>
            </a:pPr>
            <a:r>
              <a:rPr b="1" lang="lt-LT" sz="1800"/>
              <a:t>MAC adresas </a:t>
            </a:r>
            <a:r>
              <a:rPr lang="lt-LT" sz="1800"/>
              <a:t>–</a:t>
            </a:r>
            <a:r>
              <a:rPr b="1" lang="lt-LT" sz="1800"/>
              <a:t> </a:t>
            </a:r>
            <a:r>
              <a:rPr lang="lt-LT" sz="1800"/>
              <a:t>tinklo sąsajos (prieigos) sluoksnis (</a:t>
            </a:r>
            <a:r>
              <a:rPr i="1" lang="lt-LT" sz="1800"/>
              <a:t>Link Layer</a:t>
            </a:r>
            <a:r>
              <a:rPr lang="lt-LT" sz="1800"/>
              <a:t>)</a:t>
            </a:r>
            <a:endParaRPr/>
          </a:p>
          <a:p>
            <a:pPr indent="0" lvl="0" marL="450850" rtl="0" algn="l">
              <a:spcBef>
                <a:spcPts val="360"/>
              </a:spcBef>
              <a:spcAft>
                <a:spcPts val="0"/>
              </a:spcAft>
              <a:buSzPts val="1440"/>
              <a:buNone/>
            </a:pPr>
            <a:r>
              <a:t/>
            </a:r>
            <a:endParaRPr sz="1800"/>
          </a:p>
          <a:p>
            <a:pPr indent="-253683" lvl="0" marL="360363" rtl="0" algn="l">
              <a:spcBef>
                <a:spcPts val="420"/>
              </a:spcBef>
              <a:spcAft>
                <a:spcPts val="0"/>
              </a:spcAft>
              <a:buClr>
                <a:srgbClr val="029EF4"/>
              </a:buClr>
              <a:buSzPts val="1680"/>
              <a:buFont typeface="Noto Sans Symbols"/>
              <a:buNone/>
            </a:pPr>
            <a:r>
              <a:t/>
            </a:r>
            <a:endParaRPr/>
          </a:p>
        </p:txBody>
      </p:sp>
      <p:sp>
        <p:nvSpPr>
          <p:cNvPr id="577" name="Google Shape;577;p38"/>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578" name="Google Shape;578;p38"/>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Kompiuterių vardai (adresai)</a:t>
            </a:r>
            <a:endParaRPr/>
          </a:p>
        </p:txBody>
      </p:sp>
      <p:pic>
        <p:nvPicPr>
          <p:cNvPr id="579" name="Google Shape;579;p38"/>
          <p:cNvPicPr preferRelativeResize="0"/>
          <p:nvPr/>
        </p:nvPicPr>
        <p:blipFill rotWithShape="1">
          <a:blip r:embed="rId3">
            <a:alphaModFix/>
          </a:blip>
          <a:srcRect b="4251" l="0" r="22651" t="3824"/>
          <a:stretch/>
        </p:blipFill>
        <p:spPr>
          <a:xfrm>
            <a:off x="218447" y="2931790"/>
            <a:ext cx="459707" cy="217070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39"/>
          <p:cNvSpPr txBox="1"/>
          <p:nvPr>
            <p:ph idx="1" type="body"/>
          </p:nvPr>
        </p:nvSpPr>
        <p:spPr>
          <a:xfrm>
            <a:off x="251520" y="1264599"/>
            <a:ext cx="8640959" cy="3330023"/>
          </a:xfrm>
          <a:prstGeom prst="rect">
            <a:avLst/>
          </a:prstGeom>
          <a:noFill/>
          <a:ln>
            <a:noFill/>
          </a:ln>
        </p:spPr>
        <p:txBody>
          <a:bodyPr anchorCtr="0" anchor="t" bIns="45700" lIns="91425" spcFirstLastPara="1" rIns="91425" wrap="square" tIns="45700">
            <a:normAutofit lnSpcReduction="10000"/>
          </a:bodyPr>
          <a:lstStyle/>
          <a:p>
            <a:pPr indent="-360363" lvl="0" marL="360363" rtl="0" algn="l">
              <a:spcBef>
                <a:spcPts val="0"/>
              </a:spcBef>
              <a:spcAft>
                <a:spcPts val="0"/>
              </a:spcAft>
              <a:buSzPts val="1680"/>
              <a:buChar char="❑"/>
            </a:pPr>
            <a:r>
              <a:rPr b="1" lang="lt-LT"/>
              <a:t>DNS</a:t>
            </a:r>
            <a:r>
              <a:rPr lang="lt-LT"/>
              <a:t> (</a:t>
            </a:r>
            <a:r>
              <a:rPr b="1" i="1" lang="lt-LT"/>
              <a:t>Domain Name System</a:t>
            </a:r>
            <a:r>
              <a:rPr lang="lt-LT"/>
              <a:t>) yra hierarchinė  sistema, kuri išverčia žmogui suprantamus domeno vardus į IP adresus suprantamus kompiuteriui.</a:t>
            </a:r>
            <a:endParaRPr/>
          </a:p>
          <a:p>
            <a:pPr indent="-360363" lvl="0" marL="360363" rtl="0" algn="l">
              <a:spcBef>
                <a:spcPts val="1400"/>
              </a:spcBef>
              <a:spcAft>
                <a:spcPts val="0"/>
              </a:spcAft>
              <a:buSzPts val="1680"/>
              <a:buChar char="❑"/>
            </a:pPr>
            <a:r>
              <a:rPr lang="lt-LT"/>
              <a:t>Pavyzdžiai:</a:t>
            </a:r>
            <a:endParaRPr/>
          </a:p>
          <a:p>
            <a:pPr indent="-274313" lvl="1" marL="576248" rtl="0" algn="l">
              <a:spcBef>
                <a:spcPts val="600"/>
              </a:spcBef>
              <a:spcAft>
                <a:spcPts val="0"/>
              </a:spcAft>
              <a:buSzPts val="1900"/>
              <a:buChar char="▪"/>
            </a:pPr>
            <a:r>
              <a:rPr b="1" lang="lt-LT" sz="1900"/>
              <a:t>www.linma.org</a:t>
            </a:r>
            <a:r>
              <a:rPr lang="lt-LT" sz="1900"/>
              <a:t> vardas yra išverčiamas į 193.219.61.9</a:t>
            </a:r>
            <a:endParaRPr/>
          </a:p>
          <a:p>
            <a:pPr indent="-274313" lvl="1" marL="576248" rtl="0" algn="l">
              <a:spcBef>
                <a:spcPts val="600"/>
              </a:spcBef>
              <a:spcAft>
                <a:spcPts val="0"/>
              </a:spcAft>
              <a:buSzPts val="1900"/>
              <a:buChar char="▪"/>
            </a:pPr>
            <a:r>
              <a:rPr b="1" lang="lt-LT" sz="1900"/>
              <a:t>www.nsa.lt </a:t>
            </a:r>
            <a:r>
              <a:rPr lang="lt-LT" sz="1900"/>
              <a:t>yra išverčiamas į 79.98.25.1</a:t>
            </a:r>
            <a:endParaRPr/>
          </a:p>
          <a:p>
            <a:pPr indent="-274313" lvl="1" marL="576248" rtl="0" algn="l">
              <a:spcBef>
                <a:spcPts val="600"/>
              </a:spcBef>
              <a:spcAft>
                <a:spcPts val="0"/>
              </a:spcAft>
              <a:buSzPts val="1900"/>
              <a:buChar char="▪"/>
            </a:pPr>
            <a:r>
              <a:rPr b="1" lang="lt-LT" sz="1900"/>
              <a:t>www.google.com </a:t>
            </a:r>
            <a:r>
              <a:rPr lang="lt-LT" sz="1900"/>
              <a:t>yra išverčiamas į 142.250.203.196</a:t>
            </a:r>
            <a:endParaRPr/>
          </a:p>
          <a:p>
            <a:pPr indent="-360363" lvl="0" marL="360363" rtl="0" algn="l">
              <a:spcBef>
                <a:spcPts val="1400"/>
              </a:spcBef>
              <a:spcAft>
                <a:spcPts val="0"/>
              </a:spcAft>
              <a:buSzPts val="1680"/>
              <a:buChar char="❑"/>
            </a:pPr>
            <a:r>
              <a:rPr lang="lt-LT"/>
              <a:t>DNS sistema padeda vartotojams lengviau naudotis internetu, nes nereikia atsiminti sudėtingų IP adresų.</a:t>
            </a:r>
            <a:endParaRPr/>
          </a:p>
          <a:p>
            <a:pPr indent="0" lvl="0" marL="0" rtl="0" algn="l">
              <a:spcBef>
                <a:spcPts val="420"/>
              </a:spcBef>
              <a:spcAft>
                <a:spcPts val="0"/>
              </a:spcAft>
              <a:buSzPts val="1680"/>
              <a:buNone/>
            </a:pPr>
            <a:r>
              <a:t/>
            </a:r>
            <a:endParaRPr/>
          </a:p>
        </p:txBody>
      </p:sp>
      <p:sp>
        <p:nvSpPr>
          <p:cNvPr id="585" name="Google Shape;585;p39"/>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586" name="Google Shape;586;p39"/>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DNS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
          <p:cNvSpPr txBox="1"/>
          <p:nvPr>
            <p:ph idx="1" type="body"/>
          </p:nvPr>
        </p:nvSpPr>
        <p:spPr>
          <a:xfrm>
            <a:off x="251520" y="1264599"/>
            <a:ext cx="8640959" cy="3539399"/>
          </a:xfrm>
          <a:prstGeom prst="rect">
            <a:avLst/>
          </a:prstGeom>
          <a:noFill/>
          <a:ln>
            <a:noFill/>
          </a:ln>
        </p:spPr>
        <p:txBody>
          <a:bodyPr anchorCtr="0" anchor="t" bIns="45700" lIns="91425" spcFirstLastPara="1" rIns="91425" wrap="square" tIns="45700">
            <a:normAutofit fontScale="92500" lnSpcReduction="10000"/>
          </a:bodyPr>
          <a:lstStyle/>
          <a:p>
            <a:pPr indent="-360388" lvl="0" marL="360363" rtl="0" algn="l">
              <a:spcBef>
                <a:spcPts val="0"/>
              </a:spcBef>
              <a:spcAft>
                <a:spcPts val="0"/>
              </a:spcAft>
              <a:buSzPct val="80000"/>
              <a:buChar char="❑"/>
            </a:pPr>
            <a:r>
              <a:rPr b="1" lang="lt-LT" sz="2300"/>
              <a:t>1960-tieji.</a:t>
            </a:r>
            <a:r>
              <a:rPr lang="lt-LT" sz="2300"/>
              <a:t> Pirmieji kompiuterių tinklai buvo kuriami eksperimentiniais tikslais. Dažniausiai jie būdavo izoliuoti ir nebuvo skirti plačiajam naudojimui.</a:t>
            </a:r>
            <a:endParaRPr/>
          </a:p>
          <a:p>
            <a:pPr indent="-360388" lvl="0" marL="360363" rtl="0" algn="l">
              <a:spcBef>
                <a:spcPts val="1200"/>
              </a:spcBef>
              <a:spcAft>
                <a:spcPts val="0"/>
              </a:spcAft>
              <a:buSzPct val="80000"/>
              <a:buChar char="❑"/>
            </a:pPr>
            <a:r>
              <a:rPr b="1" lang="lt-LT" sz="2300"/>
              <a:t>ARPANET (1969).</a:t>
            </a:r>
            <a:r>
              <a:rPr lang="lt-LT" sz="2300"/>
              <a:t> JAV Gynybos ministerijos projektas, skirtas sujungti kelis kompiuterius. Tai laikoma interneto pradžia.</a:t>
            </a:r>
            <a:endParaRPr/>
          </a:p>
          <a:p>
            <a:pPr indent="-360388" lvl="0" marL="360363" rtl="0" algn="l">
              <a:spcBef>
                <a:spcPts val="1200"/>
              </a:spcBef>
              <a:spcAft>
                <a:spcPts val="0"/>
              </a:spcAft>
              <a:buSzPct val="80000"/>
              <a:buChar char="❑"/>
            </a:pPr>
            <a:r>
              <a:rPr b="1" lang="lt-LT" sz="2300"/>
              <a:t>Plėtra 1980-aisiais</a:t>
            </a:r>
            <a:r>
              <a:rPr lang="lt-LT" sz="2300"/>
              <a:t>. Išpopuliarėjo lokalūs tinklai (LAN) ir didesni tinklai (MAN, WAN).  Įmonės pradėjo naudoti kompiuterių tinklus veiklai modernizuoti.</a:t>
            </a:r>
            <a:endParaRPr/>
          </a:p>
          <a:p>
            <a:pPr indent="-360388" lvl="0" marL="360363" rtl="0" algn="l">
              <a:spcBef>
                <a:spcPts val="1200"/>
              </a:spcBef>
              <a:spcAft>
                <a:spcPts val="0"/>
              </a:spcAft>
              <a:buSzPct val="80000"/>
              <a:buChar char="❑"/>
            </a:pPr>
            <a:r>
              <a:rPr b="1" lang="lt-LT" sz="2300"/>
              <a:t>TCP/IP (1983). </a:t>
            </a:r>
            <a:r>
              <a:rPr lang="lt-LT" sz="2300"/>
              <a:t>Sukurtas protokolų (taisyklių) rinkinys, kuris padėjo standartizuoti duomenų perdavimą tarp skirtingų kompiuterių sistemų.</a:t>
            </a:r>
            <a:endParaRPr/>
          </a:p>
          <a:p>
            <a:pPr indent="-261709" lvl="0" marL="360363" rtl="0" algn="l">
              <a:spcBef>
                <a:spcPts val="1200"/>
              </a:spcBef>
              <a:spcAft>
                <a:spcPts val="0"/>
              </a:spcAft>
              <a:buSzPct val="79999"/>
              <a:buNone/>
            </a:pPr>
            <a:r>
              <a:t/>
            </a:r>
            <a:endParaRPr/>
          </a:p>
        </p:txBody>
      </p:sp>
      <p:sp>
        <p:nvSpPr>
          <p:cNvPr id="291" name="Google Shape;291;p4"/>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600"/>
              <a:buFont typeface="Candara"/>
              <a:buNone/>
            </a:pPr>
            <a:r>
              <a:rPr lang="lt-LT" sz="3600"/>
              <a:t>Ankstyvieji interneto metai</a:t>
            </a:r>
            <a:endParaRPr/>
          </a:p>
        </p:txBody>
      </p:sp>
      <p:sp>
        <p:nvSpPr>
          <p:cNvPr id="292" name="Google Shape;292;p4"/>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0"/>
          <p:cNvSpPr txBox="1"/>
          <p:nvPr>
            <p:ph idx="1" type="body"/>
          </p:nvPr>
        </p:nvSpPr>
        <p:spPr>
          <a:xfrm>
            <a:off x="251520" y="1117095"/>
            <a:ext cx="8640959" cy="390292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lt-LT" sz="2000"/>
              <a:t>Kaip nustatyti, koks IP adresas atitinka konkretų DNS vardą (adresą, domeną)?</a:t>
            </a:r>
            <a:endParaRPr/>
          </a:p>
          <a:p>
            <a:pPr indent="0" lvl="0" marL="0" rtl="0" algn="l">
              <a:spcBef>
                <a:spcPts val="400"/>
              </a:spcBef>
              <a:spcAft>
                <a:spcPts val="0"/>
              </a:spcAft>
              <a:buSzPts val="1600"/>
              <a:buNone/>
            </a:pPr>
            <a:r>
              <a:rPr lang="lt-LT" sz="2000"/>
              <a:t>Yra nemažai būdų tai padaryti – čia pateiksime kelis pavyzdžius.</a:t>
            </a:r>
            <a:endParaRPr sz="2400"/>
          </a:p>
          <a:p>
            <a:pPr indent="0" lvl="0" marL="180975" rtl="0" algn="l">
              <a:spcBef>
                <a:spcPts val="480"/>
              </a:spcBef>
              <a:spcAft>
                <a:spcPts val="0"/>
              </a:spcAft>
              <a:buSzPts val="1920"/>
              <a:buNone/>
            </a:pPr>
            <a:r>
              <a:rPr b="1" lang="lt-LT" sz="2400"/>
              <a:t>1 </a:t>
            </a:r>
            <a:r>
              <a:rPr b="1" lang="lt-LT" sz="2000"/>
              <a:t>būdas</a:t>
            </a:r>
            <a:endParaRPr/>
          </a:p>
        </p:txBody>
      </p:sp>
      <p:sp>
        <p:nvSpPr>
          <p:cNvPr id="592" name="Google Shape;592;p40"/>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DNS (2)</a:t>
            </a:r>
            <a:endParaRPr sz="2000"/>
          </a:p>
        </p:txBody>
      </p:sp>
      <p:sp>
        <p:nvSpPr>
          <p:cNvPr id="593" name="Google Shape;593;p40"/>
          <p:cNvSpPr txBox="1"/>
          <p:nvPr/>
        </p:nvSpPr>
        <p:spPr>
          <a:xfrm>
            <a:off x="251519" y="2322095"/>
            <a:ext cx="8640959" cy="2721258"/>
          </a:xfrm>
          <a:prstGeom prst="rect">
            <a:avLst/>
          </a:prstGeom>
          <a:solidFill>
            <a:srgbClr val="BCE4F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600">
                <a:solidFill>
                  <a:schemeClr val="dk2"/>
                </a:solidFill>
                <a:latin typeface="Candara"/>
                <a:ea typeface="Candara"/>
                <a:cs typeface="Candara"/>
                <a:sym typeface="Candara"/>
              </a:rPr>
              <a:t>Komandų eilutėje (pasiekiama                    🡪 </a:t>
            </a:r>
            <a:r>
              <a:rPr b="1" lang="lt-LT" sz="1600">
                <a:solidFill>
                  <a:schemeClr val="dk2"/>
                </a:solidFill>
                <a:latin typeface="Candara"/>
                <a:ea typeface="Candara"/>
                <a:cs typeface="Candara"/>
                <a:sym typeface="Candara"/>
              </a:rPr>
              <a:t>cmd)</a:t>
            </a:r>
            <a:r>
              <a:rPr lang="lt-LT" sz="1600">
                <a:solidFill>
                  <a:schemeClr val="dk2"/>
                </a:solidFill>
                <a:latin typeface="Candara"/>
                <a:ea typeface="Candara"/>
                <a:cs typeface="Candara"/>
                <a:sym typeface="Candara"/>
              </a:rPr>
              <a:t> vykdome komandą: </a:t>
            </a:r>
            <a:r>
              <a:rPr b="1" i="1" lang="lt-LT" sz="1550">
                <a:solidFill>
                  <a:schemeClr val="dk2"/>
                </a:solidFill>
                <a:latin typeface="Candara"/>
                <a:ea typeface="Candara"/>
                <a:cs typeface="Candara"/>
                <a:sym typeface="Candara"/>
              </a:rPr>
              <a:t>nslookup domeno.vardas</a:t>
            </a:r>
            <a:endParaRPr b="1" sz="1550">
              <a:solidFill>
                <a:schemeClr val="dk2"/>
              </a:solidFill>
              <a:latin typeface="Candara"/>
              <a:ea typeface="Candara"/>
              <a:cs typeface="Candara"/>
              <a:sym typeface="Candara"/>
            </a:endParaRPr>
          </a:p>
          <a:p>
            <a:pPr indent="0" lvl="0" marL="0" marR="0" rtl="0" algn="l">
              <a:spcBef>
                <a:spcPts val="200"/>
              </a:spcBef>
              <a:spcAft>
                <a:spcPts val="0"/>
              </a:spcAft>
              <a:buNone/>
            </a:pPr>
            <a:r>
              <a:rPr lang="lt-LT" sz="1600">
                <a:solidFill>
                  <a:schemeClr val="dk2"/>
                </a:solidFill>
                <a:latin typeface="Candara"/>
                <a:ea typeface="Candara"/>
                <a:cs typeface="Candara"/>
                <a:sym typeface="Candara"/>
              </a:rPr>
              <a:t>Pavyzdžiui:</a:t>
            </a:r>
            <a:endParaRPr/>
          </a:p>
          <a:p>
            <a:pPr indent="0" lvl="0" marL="538163" marR="0" rtl="0" algn="l">
              <a:spcBef>
                <a:spcPts val="200"/>
              </a:spcBef>
              <a:spcAft>
                <a:spcPts val="0"/>
              </a:spcAft>
              <a:buNone/>
            </a:pPr>
            <a:r>
              <a:rPr b="1" i="1" lang="lt-LT" sz="1600">
                <a:solidFill>
                  <a:schemeClr val="dk2"/>
                </a:solidFill>
                <a:latin typeface="Candara"/>
                <a:ea typeface="Candara"/>
                <a:cs typeface="Candara"/>
                <a:sym typeface="Candara"/>
              </a:rPr>
              <a:t>nslookup emokykla.lt</a:t>
            </a:r>
            <a:endParaRPr b="1" i="1" sz="1600">
              <a:solidFill>
                <a:schemeClr val="dk2"/>
              </a:solidFill>
              <a:latin typeface="Candara"/>
              <a:ea typeface="Candara"/>
              <a:cs typeface="Candara"/>
              <a:sym typeface="Candara"/>
            </a:endParaRPr>
          </a:p>
          <a:p>
            <a:pPr indent="0" lvl="0" marL="0" marR="0" rtl="0" algn="l">
              <a:spcBef>
                <a:spcPts val="900"/>
              </a:spcBef>
              <a:spcAft>
                <a:spcPts val="0"/>
              </a:spcAft>
              <a:buNone/>
            </a:pPr>
            <a:r>
              <a:rPr lang="lt-LT" sz="1600">
                <a:solidFill>
                  <a:schemeClr val="dk2"/>
                </a:solidFill>
                <a:latin typeface="Candara"/>
                <a:ea typeface="Candara"/>
                <a:cs typeface="Candara"/>
                <a:sym typeface="Candara"/>
              </a:rPr>
              <a:t>Rezultatas:</a:t>
            </a:r>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p:txBody>
      </p:sp>
      <p:pic>
        <p:nvPicPr>
          <p:cNvPr descr="Adding A&amp;S Printers to non-domain Windows Computers - Arts &amp; Sciences -  Answers" id="594" name="Google Shape;594;p40"/>
          <p:cNvPicPr preferRelativeResize="0"/>
          <p:nvPr/>
        </p:nvPicPr>
        <p:blipFill rotWithShape="1">
          <a:blip r:embed="rId3">
            <a:alphaModFix/>
          </a:blip>
          <a:srcRect b="0" l="0" r="0" t="0"/>
          <a:stretch/>
        </p:blipFill>
        <p:spPr>
          <a:xfrm>
            <a:off x="2953916" y="2355726"/>
            <a:ext cx="838078" cy="293258"/>
          </a:xfrm>
          <a:prstGeom prst="rect">
            <a:avLst/>
          </a:prstGeom>
          <a:noFill/>
          <a:ln>
            <a:noFill/>
          </a:ln>
        </p:spPr>
      </p:pic>
      <p:pic>
        <p:nvPicPr>
          <p:cNvPr id="595" name="Google Shape;595;p40"/>
          <p:cNvPicPr preferRelativeResize="0"/>
          <p:nvPr/>
        </p:nvPicPr>
        <p:blipFill rotWithShape="1">
          <a:blip r:embed="rId4">
            <a:alphaModFix/>
          </a:blip>
          <a:srcRect b="0" l="0" r="0" t="0"/>
          <a:stretch/>
        </p:blipFill>
        <p:spPr>
          <a:xfrm>
            <a:off x="869255" y="3507854"/>
            <a:ext cx="2276475" cy="1419225"/>
          </a:xfrm>
          <a:prstGeom prst="rect">
            <a:avLst/>
          </a:prstGeom>
          <a:noFill/>
          <a:ln>
            <a:noFill/>
          </a:ln>
        </p:spPr>
      </p:pic>
      <p:sp>
        <p:nvSpPr>
          <p:cNvPr id="596" name="Google Shape;596;p40"/>
          <p:cNvSpPr txBox="1"/>
          <p:nvPr/>
        </p:nvSpPr>
        <p:spPr>
          <a:xfrm>
            <a:off x="4108249" y="3593672"/>
            <a:ext cx="393042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600">
                <a:solidFill>
                  <a:schemeClr val="dk2"/>
                </a:solidFill>
                <a:latin typeface="Candara"/>
                <a:ea typeface="Candara"/>
                <a:cs typeface="Candara"/>
                <a:sym typeface="Candara"/>
              </a:rPr>
              <a:t>Tarp kitos informacijos (papildomai nurodomas serverio vardas ir IP, kuris pateikia atsakymą) gauname nurodyto domeno IP adresą.</a:t>
            </a:r>
            <a:endParaRPr b="1" sz="1600">
              <a:solidFill>
                <a:schemeClr val="dk2"/>
              </a:solidFill>
              <a:latin typeface="Candara"/>
              <a:ea typeface="Candara"/>
              <a:cs typeface="Candara"/>
              <a:sym typeface="Candara"/>
            </a:endParaRPr>
          </a:p>
        </p:txBody>
      </p:sp>
      <p:cxnSp>
        <p:nvCxnSpPr>
          <p:cNvPr id="597" name="Google Shape;597;p40"/>
          <p:cNvCxnSpPr/>
          <p:nvPr/>
        </p:nvCxnSpPr>
        <p:spPr>
          <a:xfrm rot="10800000">
            <a:off x="3241988" y="4115484"/>
            <a:ext cx="792088" cy="0"/>
          </a:xfrm>
          <a:prstGeom prst="straightConnector1">
            <a:avLst/>
          </a:prstGeom>
          <a:noFill/>
          <a:ln cap="flat" cmpd="sng" w="19050">
            <a:solidFill>
              <a:schemeClr val="dk2"/>
            </a:solidFill>
            <a:prstDash val="solid"/>
            <a:round/>
            <a:headEnd len="sm" w="sm" type="none"/>
            <a:tailEnd len="med" w="med" type="oval"/>
          </a:ln>
        </p:spPr>
      </p:cxnSp>
      <p:sp>
        <p:nvSpPr>
          <p:cNvPr id="598" name="Google Shape;598;p40"/>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41"/>
          <p:cNvSpPr txBox="1"/>
          <p:nvPr>
            <p:ph idx="1" type="body"/>
          </p:nvPr>
        </p:nvSpPr>
        <p:spPr>
          <a:xfrm>
            <a:off x="251520" y="1117095"/>
            <a:ext cx="8640959" cy="390292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lt-LT" sz="2000"/>
              <a:t>Kaip nustatyti, koks IP adresas atitinka konkretų DNS vardą (adresą, domeną)?</a:t>
            </a:r>
            <a:endParaRPr/>
          </a:p>
          <a:p>
            <a:pPr indent="0" lvl="0" marL="180975" rtl="0" algn="l">
              <a:spcBef>
                <a:spcPts val="480"/>
              </a:spcBef>
              <a:spcAft>
                <a:spcPts val="0"/>
              </a:spcAft>
              <a:buSzPts val="1920"/>
              <a:buNone/>
            </a:pPr>
            <a:r>
              <a:rPr b="1" lang="lt-LT" sz="2400"/>
              <a:t>2 </a:t>
            </a:r>
            <a:r>
              <a:rPr b="1" lang="lt-LT" sz="2000"/>
              <a:t>būdas</a:t>
            </a:r>
            <a:endParaRPr/>
          </a:p>
        </p:txBody>
      </p:sp>
      <p:sp>
        <p:nvSpPr>
          <p:cNvPr id="604" name="Google Shape;604;p41"/>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DNS (3)</a:t>
            </a:r>
            <a:endParaRPr sz="2000"/>
          </a:p>
        </p:txBody>
      </p:sp>
      <p:sp>
        <p:nvSpPr>
          <p:cNvPr id="605" name="Google Shape;605;p41"/>
          <p:cNvSpPr txBox="1"/>
          <p:nvPr/>
        </p:nvSpPr>
        <p:spPr>
          <a:xfrm>
            <a:off x="238072" y="1923678"/>
            <a:ext cx="8654407" cy="3213700"/>
          </a:xfrm>
          <a:prstGeom prst="rect">
            <a:avLst/>
          </a:prstGeom>
          <a:solidFill>
            <a:srgbClr val="BCE4F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600">
                <a:solidFill>
                  <a:schemeClr val="dk2"/>
                </a:solidFill>
                <a:latin typeface="Candara"/>
                <a:ea typeface="Candara"/>
                <a:cs typeface="Candara"/>
                <a:sym typeface="Candara"/>
              </a:rPr>
              <a:t>Komandų eilutėje vykdome komandą: </a:t>
            </a:r>
            <a:r>
              <a:rPr b="1" i="1" lang="lt-LT" sz="1600">
                <a:solidFill>
                  <a:schemeClr val="dk2"/>
                </a:solidFill>
                <a:latin typeface="Candara"/>
                <a:ea typeface="Candara"/>
                <a:cs typeface="Candara"/>
                <a:sym typeface="Candara"/>
              </a:rPr>
              <a:t>ping domeno.vardas. </a:t>
            </a:r>
            <a:endParaRPr b="1" sz="1550">
              <a:solidFill>
                <a:schemeClr val="dk2"/>
              </a:solidFill>
              <a:latin typeface="Candara"/>
              <a:ea typeface="Candara"/>
              <a:cs typeface="Candara"/>
              <a:sym typeface="Candara"/>
            </a:endParaRPr>
          </a:p>
          <a:p>
            <a:pPr indent="0" lvl="0" marL="0" marR="0" rtl="0" algn="l">
              <a:spcBef>
                <a:spcPts val="200"/>
              </a:spcBef>
              <a:spcAft>
                <a:spcPts val="0"/>
              </a:spcAft>
              <a:buNone/>
            </a:pPr>
            <a:r>
              <a:rPr lang="lt-LT" sz="1600">
                <a:solidFill>
                  <a:schemeClr val="dk2"/>
                </a:solidFill>
                <a:latin typeface="Candara"/>
                <a:ea typeface="Candara"/>
                <a:cs typeface="Candara"/>
                <a:sym typeface="Candara"/>
              </a:rPr>
              <a:t>Pavyzdžiui:</a:t>
            </a:r>
            <a:endParaRPr/>
          </a:p>
          <a:p>
            <a:pPr indent="0" lvl="0" marL="538163" marR="0" rtl="0" algn="l">
              <a:spcBef>
                <a:spcPts val="200"/>
              </a:spcBef>
              <a:spcAft>
                <a:spcPts val="0"/>
              </a:spcAft>
              <a:buNone/>
            </a:pPr>
            <a:r>
              <a:rPr b="1" i="1" lang="lt-LT" sz="1600">
                <a:solidFill>
                  <a:schemeClr val="dk2"/>
                </a:solidFill>
                <a:latin typeface="Candara"/>
                <a:ea typeface="Candara"/>
                <a:cs typeface="Candara"/>
                <a:sym typeface="Candara"/>
              </a:rPr>
              <a:t>ping nsa.lt</a:t>
            </a:r>
            <a:endParaRPr b="1" i="1" sz="1600">
              <a:solidFill>
                <a:schemeClr val="dk2"/>
              </a:solidFill>
              <a:latin typeface="Candara"/>
              <a:ea typeface="Candara"/>
              <a:cs typeface="Candara"/>
              <a:sym typeface="Candara"/>
            </a:endParaRPr>
          </a:p>
          <a:p>
            <a:pPr indent="0" lvl="0" marL="0" marR="0" rtl="0" algn="l">
              <a:spcBef>
                <a:spcPts val="600"/>
              </a:spcBef>
              <a:spcAft>
                <a:spcPts val="0"/>
              </a:spcAft>
              <a:buNone/>
            </a:pPr>
            <a:r>
              <a:rPr lang="lt-LT" sz="1600">
                <a:solidFill>
                  <a:schemeClr val="dk2"/>
                </a:solidFill>
                <a:latin typeface="Candara"/>
                <a:ea typeface="Candara"/>
                <a:cs typeface="Candara"/>
                <a:sym typeface="Candara"/>
              </a:rPr>
              <a:t>Rezultatas:</a:t>
            </a:r>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p:txBody>
      </p:sp>
      <p:sp>
        <p:nvSpPr>
          <p:cNvPr id="606" name="Google Shape;606;p41"/>
          <p:cNvSpPr txBox="1"/>
          <p:nvPr/>
        </p:nvSpPr>
        <p:spPr>
          <a:xfrm>
            <a:off x="5770779" y="3068558"/>
            <a:ext cx="2889125"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600">
                <a:solidFill>
                  <a:schemeClr val="dk2"/>
                </a:solidFill>
                <a:latin typeface="Candara"/>
                <a:ea typeface="Candara"/>
                <a:cs typeface="Candara"/>
                <a:sym typeface="Candara"/>
              </a:rPr>
              <a:t>Ši komanda pateikia ne tik IP adresą, bet ir parodo, ar tiriamas kompiuteris įjungtas (jei jame neuždraustas atsakas į </a:t>
            </a:r>
            <a:r>
              <a:rPr i="1" lang="lt-LT" sz="1600">
                <a:solidFill>
                  <a:schemeClr val="dk2"/>
                </a:solidFill>
                <a:latin typeface="Candara"/>
                <a:ea typeface="Candara"/>
                <a:cs typeface="Candara"/>
                <a:sym typeface="Candara"/>
              </a:rPr>
              <a:t>ping</a:t>
            </a:r>
            <a:r>
              <a:rPr lang="lt-LT" sz="1600">
                <a:solidFill>
                  <a:schemeClr val="dk2"/>
                </a:solidFill>
                <a:latin typeface="Candara"/>
                <a:ea typeface="Candara"/>
                <a:cs typeface="Candara"/>
                <a:sym typeface="Candara"/>
              </a:rPr>
              <a:t> kreipinius) ir kokia yra ryšio kokybė, duomenų perdavimo greitis.</a:t>
            </a:r>
            <a:endParaRPr b="1" sz="1600">
              <a:solidFill>
                <a:schemeClr val="dk2"/>
              </a:solidFill>
              <a:latin typeface="Candara"/>
              <a:ea typeface="Candara"/>
              <a:cs typeface="Candara"/>
              <a:sym typeface="Candara"/>
            </a:endParaRPr>
          </a:p>
        </p:txBody>
      </p:sp>
      <p:cxnSp>
        <p:nvCxnSpPr>
          <p:cNvPr id="607" name="Google Shape;607;p41"/>
          <p:cNvCxnSpPr/>
          <p:nvPr/>
        </p:nvCxnSpPr>
        <p:spPr>
          <a:xfrm rot="10800000">
            <a:off x="4956980" y="4011910"/>
            <a:ext cx="792088" cy="0"/>
          </a:xfrm>
          <a:prstGeom prst="straightConnector1">
            <a:avLst/>
          </a:prstGeom>
          <a:noFill/>
          <a:ln cap="flat" cmpd="sng" w="19050">
            <a:solidFill>
              <a:schemeClr val="dk2"/>
            </a:solidFill>
            <a:prstDash val="solid"/>
            <a:round/>
            <a:headEnd len="sm" w="sm" type="none"/>
            <a:tailEnd len="med" w="med" type="oval"/>
          </a:ln>
        </p:spPr>
      </p:cxnSp>
      <p:pic>
        <p:nvPicPr>
          <p:cNvPr id="608" name="Google Shape;608;p41"/>
          <p:cNvPicPr preferRelativeResize="0"/>
          <p:nvPr/>
        </p:nvPicPr>
        <p:blipFill rotWithShape="1">
          <a:blip r:embed="rId3">
            <a:alphaModFix/>
          </a:blip>
          <a:srcRect b="0" l="0" r="0" t="0"/>
          <a:stretch/>
        </p:blipFill>
        <p:spPr>
          <a:xfrm>
            <a:off x="874685" y="3097063"/>
            <a:ext cx="3985347" cy="1930885"/>
          </a:xfrm>
          <a:prstGeom prst="rect">
            <a:avLst/>
          </a:prstGeom>
          <a:noFill/>
          <a:ln>
            <a:noFill/>
          </a:ln>
        </p:spPr>
      </p:pic>
      <p:sp>
        <p:nvSpPr>
          <p:cNvPr id="609" name="Google Shape;609;p41"/>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2"/>
          <p:cNvSpPr txBox="1"/>
          <p:nvPr>
            <p:ph idx="1" type="body"/>
          </p:nvPr>
        </p:nvSpPr>
        <p:spPr>
          <a:xfrm>
            <a:off x="251520" y="1117095"/>
            <a:ext cx="8640959" cy="390292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lt-LT" sz="2000"/>
              <a:t>Kaip nustatyti, koks IP adresas atitinka konkretų DNS vardą (adresą, domeną)?</a:t>
            </a:r>
            <a:endParaRPr/>
          </a:p>
          <a:p>
            <a:pPr indent="0" lvl="0" marL="180975" rtl="0" algn="l">
              <a:spcBef>
                <a:spcPts val="480"/>
              </a:spcBef>
              <a:spcAft>
                <a:spcPts val="0"/>
              </a:spcAft>
              <a:buSzPts val="1920"/>
              <a:buNone/>
            </a:pPr>
            <a:r>
              <a:rPr b="1" lang="lt-LT" sz="2400"/>
              <a:t>3 </a:t>
            </a:r>
            <a:r>
              <a:rPr b="1" lang="lt-LT" sz="2000"/>
              <a:t>būdas</a:t>
            </a:r>
            <a:endParaRPr/>
          </a:p>
        </p:txBody>
      </p:sp>
      <p:sp>
        <p:nvSpPr>
          <p:cNvPr id="615" name="Google Shape;615;p42"/>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DNS (4)</a:t>
            </a:r>
            <a:endParaRPr sz="2000"/>
          </a:p>
        </p:txBody>
      </p:sp>
      <p:sp>
        <p:nvSpPr>
          <p:cNvPr id="616" name="Google Shape;616;p42"/>
          <p:cNvSpPr txBox="1"/>
          <p:nvPr/>
        </p:nvSpPr>
        <p:spPr>
          <a:xfrm>
            <a:off x="238072" y="1923678"/>
            <a:ext cx="8654407" cy="3123932"/>
          </a:xfrm>
          <a:prstGeom prst="rect">
            <a:avLst/>
          </a:prstGeom>
          <a:solidFill>
            <a:srgbClr val="BCE4F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600">
                <a:solidFill>
                  <a:schemeClr val="dk2"/>
                </a:solidFill>
                <a:latin typeface="Candara"/>
                <a:ea typeface="Candara"/>
                <a:cs typeface="Candara"/>
                <a:sym typeface="Candara"/>
              </a:rPr>
              <a:t>Yra ir interneto svetainių, kuriose galima nustatyti koks IP adresas atitinka konkretų DNS vardą (adresą, domeną), taip pat pateikia daug naudingos informacijos apie nagrinėjamą domeną, pavyzdžiui, koks patikimumas, kokias paslaugas teikia ir kt. Viena iš tokių svetainių, nustatančių, koks IP adresas atitinka konkretų DNS vardą (adresą, domeną), yra </a:t>
            </a:r>
            <a:r>
              <a:rPr b="1" lang="lt-LT" sz="1600" u="sng">
                <a:solidFill>
                  <a:schemeClr val="dk2"/>
                </a:solidFill>
                <a:latin typeface="Candara"/>
                <a:ea typeface="Candara"/>
                <a:cs typeface="Candara"/>
                <a:sym typeface="Candara"/>
                <a:hlinkClick r:id="rId3">
                  <a:extLst>
                    <a:ext uri="{A12FA001-AC4F-418D-AE19-62706E023703}">
                      <ahyp:hlinkClr val="tx"/>
                    </a:ext>
                  </a:extLst>
                </a:hlinkClick>
              </a:rPr>
              <a:t>https://mxtoolbox.com/</a:t>
            </a:r>
            <a:r>
              <a:rPr lang="lt-LT" sz="1600">
                <a:solidFill>
                  <a:schemeClr val="dk2"/>
                </a:solidFill>
                <a:latin typeface="Candara"/>
                <a:ea typeface="Candara"/>
                <a:cs typeface="Candara"/>
                <a:sym typeface="Candara"/>
              </a:rPr>
              <a:t>.</a:t>
            </a:r>
            <a:endParaRPr/>
          </a:p>
          <a:p>
            <a:pPr indent="0" lvl="0" marL="0" marR="0" rtl="0" algn="l">
              <a:spcBef>
                <a:spcPts val="600"/>
              </a:spcBef>
              <a:spcAft>
                <a:spcPts val="0"/>
              </a:spcAft>
              <a:buNone/>
            </a:pPr>
            <a:r>
              <a:t/>
            </a:r>
            <a:endParaRPr sz="1600">
              <a:solidFill>
                <a:schemeClr val="dk2"/>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p:txBody>
      </p:sp>
      <p:pic>
        <p:nvPicPr>
          <p:cNvPr id="617" name="Google Shape;617;p42"/>
          <p:cNvPicPr preferRelativeResize="0"/>
          <p:nvPr/>
        </p:nvPicPr>
        <p:blipFill rotWithShape="1">
          <a:blip r:embed="rId4">
            <a:alphaModFix/>
          </a:blip>
          <a:srcRect b="0" l="0" r="0" t="0"/>
          <a:stretch/>
        </p:blipFill>
        <p:spPr>
          <a:xfrm>
            <a:off x="3046558" y="2983503"/>
            <a:ext cx="5595701" cy="1982448"/>
          </a:xfrm>
          <a:prstGeom prst="rect">
            <a:avLst/>
          </a:prstGeom>
          <a:noFill/>
          <a:ln>
            <a:noFill/>
          </a:ln>
        </p:spPr>
      </p:pic>
      <p:sp>
        <p:nvSpPr>
          <p:cNvPr id="618" name="Google Shape;618;p42"/>
          <p:cNvSpPr txBox="1"/>
          <p:nvPr/>
        </p:nvSpPr>
        <p:spPr>
          <a:xfrm>
            <a:off x="827584" y="4279595"/>
            <a:ext cx="181347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400">
                <a:solidFill>
                  <a:schemeClr val="dk2"/>
                </a:solidFill>
                <a:latin typeface="Candara"/>
                <a:ea typeface="Candara"/>
                <a:cs typeface="Candara"/>
                <a:sym typeface="Candara"/>
              </a:rPr>
              <a:t>Įrašomas dominančio domeno vardas</a:t>
            </a:r>
            <a:endParaRPr b="1" sz="1400">
              <a:solidFill>
                <a:schemeClr val="dk2"/>
              </a:solidFill>
              <a:latin typeface="Candara"/>
              <a:ea typeface="Candara"/>
              <a:cs typeface="Candara"/>
              <a:sym typeface="Candara"/>
            </a:endParaRPr>
          </a:p>
        </p:txBody>
      </p:sp>
      <p:cxnSp>
        <p:nvCxnSpPr>
          <p:cNvPr id="619" name="Google Shape;619;p42"/>
          <p:cNvCxnSpPr/>
          <p:nvPr/>
        </p:nvCxnSpPr>
        <p:spPr>
          <a:xfrm rot="10800000">
            <a:off x="2339752" y="4630309"/>
            <a:ext cx="792088" cy="0"/>
          </a:xfrm>
          <a:prstGeom prst="straightConnector1">
            <a:avLst/>
          </a:prstGeom>
          <a:noFill/>
          <a:ln cap="flat" cmpd="sng" w="19050">
            <a:solidFill>
              <a:schemeClr val="dk2"/>
            </a:solidFill>
            <a:prstDash val="solid"/>
            <a:round/>
            <a:headEnd len="med" w="med" type="oval"/>
            <a:tailEnd len="sm" w="sm" type="none"/>
          </a:ln>
        </p:spPr>
      </p:cxnSp>
      <p:sp>
        <p:nvSpPr>
          <p:cNvPr id="620" name="Google Shape;620;p42"/>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43"/>
          <p:cNvSpPr txBox="1"/>
          <p:nvPr>
            <p:ph idx="1" type="body"/>
          </p:nvPr>
        </p:nvSpPr>
        <p:spPr>
          <a:xfrm>
            <a:off x="251520" y="1117095"/>
            <a:ext cx="8640959" cy="390292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lt-LT" sz="2000"/>
              <a:t>Pavyzdžiui, nagrinėjant domeną www.silute.lt,  svetainėje </a:t>
            </a:r>
            <a:r>
              <a:rPr lang="lt-LT" sz="2000">
                <a:solidFill>
                  <a:schemeClr val="dk2"/>
                </a:solidFill>
              </a:rPr>
              <a:t>https://mxtoolbox.com/ </a:t>
            </a:r>
            <a:r>
              <a:rPr lang="lt-LT" sz="2000"/>
              <a:t>tarp kitos labai svarbios informacijos gauname ir informaciją apie IP adresą: </a:t>
            </a:r>
            <a:endParaRPr/>
          </a:p>
        </p:txBody>
      </p:sp>
      <p:sp>
        <p:nvSpPr>
          <p:cNvPr id="626" name="Google Shape;626;p43"/>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DNS (5)</a:t>
            </a:r>
            <a:endParaRPr sz="2000"/>
          </a:p>
        </p:txBody>
      </p:sp>
      <p:sp>
        <p:nvSpPr>
          <p:cNvPr id="627" name="Google Shape;627;p43"/>
          <p:cNvSpPr txBox="1"/>
          <p:nvPr/>
        </p:nvSpPr>
        <p:spPr>
          <a:xfrm>
            <a:off x="207100" y="2172881"/>
            <a:ext cx="8685379" cy="3046988"/>
          </a:xfrm>
          <a:prstGeom prst="rect">
            <a:avLst/>
          </a:prstGeom>
          <a:solidFill>
            <a:srgbClr val="BCE4F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2"/>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a:p>
            <a:pPr indent="180975" lvl="0" marL="0" marR="0" rtl="0" algn="l">
              <a:spcBef>
                <a:spcPts val="0"/>
              </a:spcBef>
              <a:spcAft>
                <a:spcPts val="0"/>
              </a:spcAft>
              <a:buNone/>
            </a:pPr>
            <a:r>
              <a:t/>
            </a:r>
            <a:endParaRPr b="1" i="1" sz="1600">
              <a:solidFill>
                <a:schemeClr val="dk1"/>
              </a:solidFill>
              <a:latin typeface="Candara"/>
              <a:ea typeface="Candara"/>
              <a:cs typeface="Candara"/>
              <a:sym typeface="Candara"/>
            </a:endParaRPr>
          </a:p>
        </p:txBody>
      </p:sp>
      <p:sp>
        <p:nvSpPr>
          <p:cNvPr id="628" name="Google Shape;628;p43"/>
          <p:cNvSpPr txBox="1"/>
          <p:nvPr/>
        </p:nvSpPr>
        <p:spPr>
          <a:xfrm>
            <a:off x="6664832" y="3750956"/>
            <a:ext cx="172179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600">
                <a:solidFill>
                  <a:schemeClr val="dk2"/>
                </a:solidFill>
                <a:latin typeface="Candara"/>
                <a:ea typeface="Candara"/>
                <a:cs typeface="Candara"/>
                <a:sym typeface="Candara"/>
              </a:rPr>
              <a:t>Vienam domenui gali būti pateiktas ne vienas IP adresas</a:t>
            </a:r>
            <a:endParaRPr b="1" sz="1600">
              <a:solidFill>
                <a:schemeClr val="dk2"/>
              </a:solidFill>
              <a:latin typeface="Candara"/>
              <a:ea typeface="Candara"/>
              <a:cs typeface="Candara"/>
              <a:sym typeface="Candara"/>
            </a:endParaRPr>
          </a:p>
        </p:txBody>
      </p:sp>
      <p:cxnSp>
        <p:nvCxnSpPr>
          <p:cNvPr id="629" name="Google Shape;629;p43"/>
          <p:cNvCxnSpPr/>
          <p:nvPr/>
        </p:nvCxnSpPr>
        <p:spPr>
          <a:xfrm rot="10800000">
            <a:off x="5868144" y="4299942"/>
            <a:ext cx="792088" cy="0"/>
          </a:xfrm>
          <a:prstGeom prst="straightConnector1">
            <a:avLst/>
          </a:prstGeom>
          <a:noFill/>
          <a:ln cap="flat" cmpd="sng" w="19050">
            <a:solidFill>
              <a:schemeClr val="dk2"/>
            </a:solidFill>
            <a:prstDash val="solid"/>
            <a:round/>
            <a:headEnd len="sm" w="sm" type="none"/>
            <a:tailEnd len="med" w="med" type="oval"/>
          </a:ln>
        </p:spPr>
      </p:cxnSp>
      <p:pic>
        <p:nvPicPr>
          <p:cNvPr id="630" name="Google Shape;630;p43"/>
          <p:cNvPicPr preferRelativeResize="0"/>
          <p:nvPr/>
        </p:nvPicPr>
        <p:blipFill rotWithShape="1">
          <a:blip r:embed="rId3">
            <a:alphaModFix/>
          </a:blip>
          <a:srcRect b="0" l="0" r="0" t="0"/>
          <a:stretch/>
        </p:blipFill>
        <p:spPr>
          <a:xfrm>
            <a:off x="367882" y="2427734"/>
            <a:ext cx="5439359" cy="2400440"/>
          </a:xfrm>
          <a:prstGeom prst="rect">
            <a:avLst/>
          </a:prstGeom>
          <a:noFill/>
          <a:ln>
            <a:noFill/>
          </a:ln>
        </p:spPr>
      </p:pic>
      <p:sp>
        <p:nvSpPr>
          <p:cNvPr id="631" name="Google Shape;631;p43"/>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44"/>
          <p:cNvSpPr txBox="1"/>
          <p:nvPr>
            <p:ph idx="1" type="body"/>
          </p:nvPr>
        </p:nvSpPr>
        <p:spPr>
          <a:xfrm>
            <a:off x="251521" y="1275606"/>
            <a:ext cx="5400600" cy="3600400"/>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Clr>
                <a:schemeClr val="dk2"/>
              </a:buClr>
              <a:buSzPts val="1680"/>
              <a:buChar char="❑"/>
            </a:pPr>
            <a:r>
              <a:rPr lang="lt-LT">
                <a:solidFill>
                  <a:srgbClr val="7030A0"/>
                </a:solidFill>
              </a:rPr>
              <a:t>Naudodami ankstesnėse skaidrėse nurodytas priemones nustatykite interneto svetainių, kuriose dažnai lankotės,</a:t>
            </a:r>
            <a:br>
              <a:rPr lang="lt-LT">
                <a:solidFill>
                  <a:srgbClr val="7030A0"/>
                </a:solidFill>
              </a:rPr>
            </a:br>
            <a:r>
              <a:rPr lang="lt-LT">
                <a:solidFill>
                  <a:srgbClr val="7030A0"/>
                </a:solidFill>
              </a:rPr>
              <a:t>IP adresus.</a:t>
            </a:r>
            <a:endParaRPr/>
          </a:p>
          <a:p>
            <a:pPr indent="-360363" lvl="0" marL="360363" rtl="0" algn="l">
              <a:spcBef>
                <a:spcPts val="1200"/>
              </a:spcBef>
              <a:spcAft>
                <a:spcPts val="0"/>
              </a:spcAft>
              <a:buClr>
                <a:schemeClr val="dk2"/>
              </a:buClr>
              <a:buSzPts val="1680"/>
              <a:buChar char="❑"/>
            </a:pPr>
            <a:r>
              <a:rPr lang="lt-LT">
                <a:solidFill>
                  <a:srgbClr val="7030A0"/>
                </a:solidFill>
              </a:rPr>
              <a:t>Savarankiškai (prireikus – pasitardami su mokytoju) išsiaiškinkite, kokią papildomą informaciją apie nustatytą IP adresą pateikia jūsų naudojamos IP adreso nustatymo priemonės.</a:t>
            </a:r>
            <a:endParaRPr/>
          </a:p>
        </p:txBody>
      </p:sp>
      <p:sp>
        <p:nvSpPr>
          <p:cNvPr id="637" name="Google Shape;637;p44"/>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600"/>
              <a:buFont typeface="Candara"/>
              <a:buNone/>
            </a:pPr>
            <a:r>
              <a:rPr lang="lt-LT" sz="3600"/>
              <a:t>Užduotis: domenai, DNS, IP</a:t>
            </a:r>
            <a:endParaRPr sz="2200"/>
          </a:p>
        </p:txBody>
      </p:sp>
      <p:pic>
        <p:nvPicPr>
          <p:cNvPr descr="Paveikslėlis, kuriame yra tekstas, iliustracija, dizainas&#10;&#10;Automatiškai sugeneruotas aprašymas" id="638" name="Google Shape;638;p44"/>
          <p:cNvPicPr preferRelativeResize="0"/>
          <p:nvPr/>
        </p:nvPicPr>
        <p:blipFill rotWithShape="1">
          <a:blip r:embed="rId3">
            <a:alphaModFix/>
          </a:blip>
          <a:srcRect b="8333" l="8321" r="7083" t="5214"/>
          <a:stretch/>
        </p:blipFill>
        <p:spPr>
          <a:xfrm>
            <a:off x="5364088" y="2338854"/>
            <a:ext cx="3415248" cy="2487663"/>
          </a:xfrm>
          <a:prstGeom prst="rect">
            <a:avLst/>
          </a:prstGeom>
          <a:noFill/>
          <a:ln>
            <a:noFill/>
          </a:ln>
        </p:spPr>
      </p:pic>
      <p:sp>
        <p:nvSpPr>
          <p:cNvPr id="639" name="Google Shape;639;p44"/>
          <p:cNvSpPr txBox="1"/>
          <p:nvPr/>
        </p:nvSpPr>
        <p:spPr>
          <a:xfrm>
            <a:off x="6228184" y="4842840"/>
            <a:ext cx="20992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000" u="sng">
                <a:solidFill>
                  <a:schemeClr val="dk1"/>
                </a:solidFill>
                <a:latin typeface="Candara"/>
                <a:ea typeface="Candara"/>
                <a:cs typeface="Candara"/>
                <a:sym typeface="Candara"/>
                <a:hlinkClick r:id="rId4">
                  <a:extLst>
                    <a:ext uri="{A12FA001-AC4F-418D-AE19-62706E023703}">
                      <ahyp:hlinkClr val="tx"/>
                    </a:ext>
                  </a:extLst>
                </a:hlinkClick>
              </a:rPr>
              <a:t>https://undraw.co/illustrations</a:t>
            </a:r>
            <a:r>
              <a:rPr lang="lt-LT" sz="1000">
                <a:solidFill>
                  <a:schemeClr val="dk1"/>
                </a:solidFill>
                <a:latin typeface="Candara"/>
                <a:ea typeface="Candara"/>
                <a:cs typeface="Candara"/>
                <a:sym typeface="Candara"/>
              </a:rPr>
              <a:t> </a:t>
            </a:r>
            <a:endParaRPr sz="1000">
              <a:solidFill>
                <a:schemeClr val="dk1"/>
              </a:solidFill>
              <a:latin typeface="Candara"/>
              <a:ea typeface="Candara"/>
              <a:cs typeface="Candara"/>
              <a:sym typeface="Candara"/>
            </a:endParaRPr>
          </a:p>
        </p:txBody>
      </p:sp>
      <p:sp>
        <p:nvSpPr>
          <p:cNvPr id="640" name="Google Shape;640;p44"/>
          <p:cNvSpPr/>
          <p:nvPr/>
        </p:nvSpPr>
        <p:spPr>
          <a:xfrm>
            <a:off x="251520" y="353997"/>
            <a:ext cx="720080" cy="777593"/>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3</a:t>
            </a:r>
            <a:endParaRPr b="1" sz="3200">
              <a:solidFill>
                <a:schemeClr val="lt1"/>
              </a:solidFill>
              <a:latin typeface="Candara"/>
              <a:ea typeface="Candara"/>
              <a:cs typeface="Candara"/>
              <a:sym typeface="Candara"/>
            </a:endParaRPr>
          </a:p>
        </p:txBody>
      </p:sp>
      <p:sp>
        <p:nvSpPr>
          <p:cNvPr id="641" name="Google Shape;641;p44"/>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5"/>
          <p:cNvSpPr txBox="1"/>
          <p:nvPr>
            <p:ph idx="1" type="body"/>
          </p:nvPr>
        </p:nvSpPr>
        <p:spPr>
          <a:xfrm>
            <a:off x="251520" y="1203598"/>
            <a:ext cx="8640959" cy="3600400"/>
          </a:xfrm>
          <a:prstGeom prst="rect">
            <a:avLst/>
          </a:prstGeom>
          <a:noFill/>
          <a:ln>
            <a:noFill/>
          </a:ln>
        </p:spPr>
        <p:txBody>
          <a:bodyPr anchorCtr="0" anchor="t" bIns="45700" lIns="91425" spcFirstLastPara="1" rIns="91425" wrap="square" tIns="45700">
            <a:normAutofit fontScale="85000" lnSpcReduction="10000"/>
          </a:bodyPr>
          <a:lstStyle/>
          <a:p>
            <a:pPr indent="-360363" lvl="0" marL="360363" rtl="0" algn="l">
              <a:lnSpc>
                <a:spcPct val="110000"/>
              </a:lnSpc>
              <a:spcBef>
                <a:spcPts val="0"/>
              </a:spcBef>
              <a:spcAft>
                <a:spcPts val="0"/>
              </a:spcAft>
              <a:buClr>
                <a:schemeClr val="dk2"/>
              </a:buClr>
              <a:buSzPct val="80000"/>
              <a:buChar char="❑"/>
            </a:pPr>
            <a:r>
              <a:rPr lang="lt-LT" sz="2400">
                <a:solidFill>
                  <a:srgbClr val="7030A0"/>
                </a:solidFill>
              </a:rPr>
              <a:t>Sužinokite daugiau apie tiriamą domeną bei nustatytą IP, pavyzdžiui, IP organizaciją, įstaigos vietovę, vietą žemėlapyje, kontaktus, kada aktyvuotas domenas, IP ir kt. Naudokite papildomus interneto įrankius, pavyzdžiui:</a:t>
            </a:r>
            <a:endParaRPr/>
          </a:p>
          <a:p>
            <a:pPr indent="-219075" lvl="1" marL="574675" rtl="0" algn="l">
              <a:spcBef>
                <a:spcPts val="357"/>
              </a:spcBef>
              <a:spcAft>
                <a:spcPts val="0"/>
              </a:spcAft>
              <a:buClr>
                <a:schemeClr val="dk2"/>
              </a:buClr>
              <a:buSzPct val="100000"/>
              <a:buChar char="▪"/>
            </a:pPr>
            <a:r>
              <a:rPr lang="lt-LT" sz="2100" u="sng">
                <a:solidFill>
                  <a:srgbClr val="00B050"/>
                </a:solidFill>
                <a:hlinkClick r:id="rId3">
                  <a:extLst>
                    <a:ext uri="{A12FA001-AC4F-418D-AE19-62706E023703}">
                      <ahyp:hlinkClr val="tx"/>
                    </a:ext>
                  </a:extLst>
                </a:hlinkClick>
              </a:rPr>
              <a:t>https://www.whois.com/whois</a:t>
            </a:r>
            <a:endParaRPr sz="2100">
              <a:solidFill>
                <a:srgbClr val="00B050"/>
              </a:solidFill>
            </a:endParaRPr>
          </a:p>
          <a:p>
            <a:pPr indent="-219075" lvl="1" marL="574675" rtl="0" algn="l">
              <a:spcBef>
                <a:spcPts val="357"/>
              </a:spcBef>
              <a:spcAft>
                <a:spcPts val="0"/>
              </a:spcAft>
              <a:buClr>
                <a:schemeClr val="dk2"/>
              </a:buClr>
              <a:buSzPct val="100000"/>
              <a:buChar char="▪"/>
            </a:pPr>
            <a:r>
              <a:rPr lang="lt-LT" sz="2100" u="sng">
                <a:solidFill>
                  <a:srgbClr val="00B050"/>
                </a:solidFill>
                <a:hlinkClick r:id="rId4">
                  <a:extLst>
                    <a:ext uri="{A12FA001-AC4F-418D-AE19-62706E023703}">
                      <ahyp:hlinkClr val="tx"/>
                    </a:ext>
                  </a:extLst>
                </a:hlinkClick>
              </a:rPr>
              <a:t>IP Address Lookup | Geolocation (iplocation.net)</a:t>
            </a:r>
            <a:r>
              <a:rPr lang="lt-LT" sz="2100">
                <a:solidFill>
                  <a:srgbClr val="00B050"/>
                </a:solidFill>
              </a:rPr>
              <a:t> </a:t>
            </a:r>
            <a:endParaRPr/>
          </a:p>
          <a:p>
            <a:pPr indent="-219075" lvl="1" marL="574675" rtl="0" algn="l">
              <a:spcBef>
                <a:spcPts val="357"/>
              </a:spcBef>
              <a:spcAft>
                <a:spcPts val="0"/>
              </a:spcAft>
              <a:buClr>
                <a:schemeClr val="dk2"/>
              </a:buClr>
              <a:buSzPct val="100000"/>
              <a:buChar char="▪"/>
            </a:pPr>
            <a:r>
              <a:rPr lang="lt-LT" sz="2100" u="sng">
                <a:solidFill>
                  <a:srgbClr val="00B050"/>
                </a:solidFill>
                <a:hlinkClick r:id="rId5">
                  <a:extLst>
                    <a:ext uri="{A12FA001-AC4F-418D-AE19-62706E023703}">
                      <ahyp:hlinkClr val="tx"/>
                    </a:ext>
                  </a:extLst>
                </a:hlinkClick>
              </a:rPr>
              <a:t>https://www.geodatatool.com/</a:t>
            </a:r>
            <a:r>
              <a:rPr lang="lt-LT" sz="2100">
                <a:solidFill>
                  <a:srgbClr val="00B050"/>
                </a:solidFill>
              </a:rPr>
              <a:t> </a:t>
            </a:r>
            <a:endParaRPr/>
          </a:p>
          <a:p>
            <a:pPr indent="-219075" lvl="1" marL="574675" rtl="0" algn="l">
              <a:spcBef>
                <a:spcPts val="357"/>
              </a:spcBef>
              <a:spcAft>
                <a:spcPts val="0"/>
              </a:spcAft>
              <a:buClr>
                <a:schemeClr val="dk2"/>
              </a:buClr>
              <a:buSzPct val="100000"/>
              <a:buChar char="▪"/>
            </a:pPr>
            <a:r>
              <a:rPr lang="lt-LT" sz="2100" u="sng">
                <a:solidFill>
                  <a:srgbClr val="00B050"/>
                </a:solidFill>
                <a:hlinkClick r:id="rId6">
                  <a:extLst>
                    <a:ext uri="{A12FA001-AC4F-418D-AE19-62706E023703}">
                      <ahyp:hlinkClr val="tx"/>
                    </a:ext>
                  </a:extLst>
                </a:hlinkClick>
              </a:rPr>
              <a:t>https://www.iv.lt/domenai/</a:t>
            </a:r>
            <a:r>
              <a:rPr lang="lt-LT" sz="2100">
                <a:solidFill>
                  <a:srgbClr val="00B050"/>
                </a:solidFill>
              </a:rPr>
              <a:t> </a:t>
            </a:r>
            <a:r>
              <a:rPr lang="lt-LT" sz="2100">
                <a:solidFill>
                  <a:srgbClr val="7030A0"/>
                </a:solidFill>
              </a:rPr>
              <a:t>(</a:t>
            </a:r>
            <a:r>
              <a:rPr i="1" lang="lt-LT" sz="2100">
                <a:solidFill>
                  <a:srgbClr val="7030A0"/>
                </a:solidFill>
              </a:rPr>
              <a:t>čia galima ieškoti laisvų domenų, įsigyti domeną, tikrinti, kam ir iki kada priklauso konkretūs domenai, kontaktai ir kt.</a:t>
            </a:r>
            <a:r>
              <a:rPr lang="lt-LT" sz="2100">
                <a:solidFill>
                  <a:srgbClr val="7030A0"/>
                </a:solidFill>
              </a:rPr>
              <a:t>)</a:t>
            </a:r>
            <a:endParaRPr/>
          </a:p>
          <a:p>
            <a:pPr indent="-219075" lvl="1" marL="574675" rtl="0" algn="l">
              <a:spcBef>
                <a:spcPts val="357"/>
              </a:spcBef>
              <a:spcAft>
                <a:spcPts val="0"/>
              </a:spcAft>
              <a:buClr>
                <a:schemeClr val="dk2"/>
              </a:buClr>
              <a:buSzPct val="100000"/>
              <a:buChar char="▪"/>
            </a:pPr>
            <a:r>
              <a:rPr lang="lt-LT" sz="2100" u="sng">
                <a:solidFill>
                  <a:srgbClr val="00B050"/>
                </a:solidFill>
                <a:hlinkClick r:id="rId7">
                  <a:extLst>
                    <a:ext uri="{A12FA001-AC4F-418D-AE19-62706E023703}">
                      <ahyp:hlinkClr val="tx"/>
                    </a:ext>
                  </a:extLst>
                </a:hlinkClick>
              </a:rPr>
              <a:t>https://whatismyipaddress.com/</a:t>
            </a:r>
            <a:r>
              <a:rPr lang="lt-LT" sz="2100">
                <a:solidFill>
                  <a:srgbClr val="00B050"/>
                </a:solidFill>
              </a:rPr>
              <a:t> </a:t>
            </a:r>
            <a:r>
              <a:rPr lang="lt-LT" sz="2100">
                <a:solidFill>
                  <a:srgbClr val="7030A0"/>
                </a:solidFill>
              </a:rPr>
              <a:t>(</a:t>
            </a:r>
            <a:r>
              <a:rPr i="1" lang="lt-LT" sz="2100">
                <a:solidFill>
                  <a:srgbClr val="7030A0"/>
                </a:solidFill>
              </a:rPr>
              <a:t>jūsų IP adresas, vietovės žemėlapis)</a:t>
            </a:r>
            <a:endParaRPr/>
          </a:p>
          <a:p>
            <a:pPr indent="-360363" lvl="0" marL="360363" rtl="0" algn="l">
              <a:lnSpc>
                <a:spcPct val="110000"/>
              </a:lnSpc>
              <a:spcBef>
                <a:spcPts val="600"/>
              </a:spcBef>
              <a:spcAft>
                <a:spcPts val="0"/>
              </a:spcAft>
              <a:buClr>
                <a:schemeClr val="dk2"/>
              </a:buClr>
              <a:buSzPct val="80000"/>
              <a:buChar char="❑"/>
            </a:pPr>
            <a:r>
              <a:rPr lang="lt-LT" sz="2400">
                <a:solidFill>
                  <a:srgbClr val="7030A0"/>
                </a:solidFill>
              </a:rPr>
              <a:t>Pasidalinkite rasta informacija su grupės draugais.</a:t>
            </a:r>
            <a:endParaRPr/>
          </a:p>
          <a:p>
            <a:pPr indent="-360363" lvl="0" marL="360363" rtl="0" algn="l">
              <a:lnSpc>
                <a:spcPct val="110000"/>
              </a:lnSpc>
              <a:spcBef>
                <a:spcPts val="600"/>
              </a:spcBef>
              <a:spcAft>
                <a:spcPts val="0"/>
              </a:spcAft>
              <a:buClr>
                <a:schemeClr val="dk2"/>
              </a:buClr>
              <a:buSzPct val="80000"/>
              <a:buChar char="❑"/>
            </a:pPr>
            <a:r>
              <a:rPr lang="lt-LT" sz="2400">
                <a:solidFill>
                  <a:srgbClr val="7030A0"/>
                </a:solidFill>
              </a:rPr>
              <a:t>Aptarkite, kuo papildoma informacija apie IP adresą ir domeną yra svarbi.</a:t>
            </a:r>
            <a:endParaRPr/>
          </a:p>
        </p:txBody>
      </p:sp>
      <p:sp>
        <p:nvSpPr>
          <p:cNvPr id="647" name="Google Shape;647;p45"/>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600"/>
              <a:buFont typeface="Candara"/>
              <a:buNone/>
            </a:pPr>
            <a:r>
              <a:rPr lang="lt-LT" sz="3600"/>
              <a:t>Užduotis: domenai, DNS, IP</a:t>
            </a:r>
            <a:endParaRPr sz="2200"/>
          </a:p>
        </p:txBody>
      </p:sp>
      <p:sp>
        <p:nvSpPr>
          <p:cNvPr id="648" name="Google Shape;648;p45"/>
          <p:cNvSpPr/>
          <p:nvPr/>
        </p:nvSpPr>
        <p:spPr>
          <a:xfrm>
            <a:off x="251520" y="353997"/>
            <a:ext cx="720080" cy="777593"/>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4</a:t>
            </a:r>
            <a:endParaRPr b="1" sz="3200">
              <a:solidFill>
                <a:schemeClr val="lt1"/>
              </a:solidFill>
              <a:latin typeface="Candara"/>
              <a:ea typeface="Candara"/>
              <a:cs typeface="Candara"/>
              <a:sym typeface="Candara"/>
            </a:endParaRPr>
          </a:p>
        </p:txBody>
      </p:sp>
      <p:sp>
        <p:nvSpPr>
          <p:cNvPr id="649" name="Google Shape;649;p45"/>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6"/>
          <p:cNvSpPr txBox="1"/>
          <p:nvPr>
            <p:ph idx="1" type="body"/>
          </p:nvPr>
        </p:nvSpPr>
        <p:spPr>
          <a:xfrm>
            <a:off x="251520" y="1203598"/>
            <a:ext cx="8640959" cy="3600400"/>
          </a:xfrm>
          <a:prstGeom prst="rect">
            <a:avLst/>
          </a:prstGeom>
          <a:noFill/>
          <a:ln>
            <a:noFill/>
          </a:ln>
        </p:spPr>
        <p:txBody>
          <a:bodyPr anchorCtr="0" anchor="t" bIns="45700" lIns="91425" spcFirstLastPara="1" rIns="91425" wrap="square" tIns="45700">
            <a:normAutofit fontScale="92500" lnSpcReduction="10000"/>
          </a:bodyPr>
          <a:lstStyle/>
          <a:p>
            <a:pPr indent="-360363" lvl="0" marL="360363" rtl="0" algn="l">
              <a:lnSpc>
                <a:spcPct val="110000"/>
              </a:lnSpc>
              <a:spcBef>
                <a:spcPts val="0"/>
              </a:spcBef>
              <a:spcAft>
                <a:spcPts val="0"/>
              </a:spcAft>
              <a:buClr>
                <a:schemeClr val="dk2"/>
              </a:buClr>
              <a:buSzPct val="80000"/>
              <a:buChar char="❑"/>
            </a:pPr>
            <a:r>
              <a:rPr lang="lt-LT" sz="2400">
                <a:solidFill>
                  <a:srgbClr val="7030A0"/>
                </a:solidFill>
              </a:rPr>
              <a:t>Naudodami lietuviškas interneto svetaines, pavyzdžiui:</a:t>
            </a:r>
            <a:endParaRPr/>
          </a:p>
          <a:p>
            <a:pPr indent="-219106" lvl="1" marL="574675" rtl="0" algn="l">
              <a:spcBef>
                <a:spcPts val="388"/>
              </a:spcBef>
              <a:spcAft>
                <a:spcPts val="0"/>
              </a:spcAft>
              <a:buClr>
                <a:schemeClr val="dk2"/>
              </a:buClr>
              <a:buSzPct val="100000"/>
              <a:buChar char="▪"/>
            </a:pPr>
            <a:r>
              <a:rPr lang="lt-LT" sz="2100" u="sng">
                <a:solidFill>
                  <a:srgbClr val="00B050"/>
                </a:solidFill>
                <a:hlinkClick r:id="rId3">
                  <a:extLst>
                    <a:ext uri="{A12FA001-AC4F-418D-AE19-62706E023703}">
                      <ahyp:hlinkClr val="tx"/>
                    </a:ext>
                  </a:extLst>
                </a:hlinkClick>
              </a:rPr>
              <a:t>https://www.iv.lt/domenai/</a:t>
            </a:r>
            <a:r>
              <a:rPr lang="lt-LT" sz="2100">
                <a:solidFill>
                  <a:srgbClr val="00B050"/>
                </a:solidFill>
              </a:rPr>
              <a:t> </a:t>
            </a:r>
            <a:endParaRPr/>
          </a:p>
          <a:p>
            <a:pPr indent="-219106" lvl="1" marL="574675" rtl="0" algn="l">
              <a:spcBef>
                <a:spcPts val="388"/>
              </a:spcBef>
              <a:spcAft>
                <a:spcPts val="0"/>
              </a:spcAft>
              <a:buClr>
                <a:schemeClr val="dk2"/>
              </a:buClr>
              <a:buSzPct val="100000"/>
              <a:buChar char="▪"/>
            </a:pPr>
            <a:r>
              <a:rPr lang="lt-LT" sz="2100" u="sng">
                <a:solidFill>
                  <a:srgbClr val="00B050"/>
                </a:solidFill>
                <a:hlinkClick r:id="rId4">
                  <a:extLst>
                    <a:ext uri="{A12FA001-AC4F-418D-AE19-62706E023703}">
                      <ahyp:hlinkClr val="tx"/>
                    </a:ext>
                  </a:extLst>
                </a:hlinkClick>
              </a:rPr>
              <a:t>https://www.hostinger.lt/domenai</a:t>
            </a:r>
            <a:endParaRPr sz="2100">
              <a:solidFill>
                <a:srgbClr val="00B050"/>
              </a:solidFill>
            </a:endParaRPr>
          </a:p>
          <a:p>
            <a:pPr indent="-219106" lvl="1" marL="574675" rtl="0" algn="l">
              <a:spcBef>
                <a:spcPts val="388"/>
              </a:spcBef>
              <a:spcAft>
                <a:spcPts val="0"/>
              </a:spcAft>
              <a:buClr>
                <a:schemeClr val="dk2"/>
              </a:buClr>
              <a:buSzPct val="100000"/>
              <a:buChar char="▪"/>
            </a:pPr>
            <a:r>
              <a:rPr lang="lt-LT" sz="2100" u="sng">
                <a:solidFill>
                  <a:srgbClr val="00B050"/>
                </a:solidFill>
                <a:hlinkClick r:id="rId5">
                  <a:extLst>
                    <a:ext uri="{A12FA001-AC4F-418D-AE19-62706E023703}">
                      <ahyp:hlinkClr val="tx"/>
                    </a:ext>
                  </a:extLst>
                </a:hlinkClick>
              </a:rPr>
              <a:t>https://www.domenai.lt/</a:t>
            </a:r>
            <a:endParaRPr sz="2100">
              <a:solidFill>
                <a:srgbClr val="00B050"/>
              </a:solidFill>
            </a:endParaRPr>
          </a:p>
          <a:p>
            <a:pPr indent="-219106" lvl="1" marL="574675" rtl="0" algn="l">
              <a:spcBef>
                <a:spcPts val="388"/>
              </a:spcBef>
              <a:spcAft>
                <a:spcPts val="0"/>
              </a:spcAft>
              <a:buClr>
                <a:schemeClr val="dk2"/>
              </a:buClr>
              <a:buSzPct val="100000"/>
              <a:buChar char="▪"/>
            </a:pPr>
            <a:r>
              <a:rPr lang="lt-LT" sz="2100" u="sng">
                <a:solidFill>
                  <a:srgbClr val="00B050"/>
                </a:solidFill>
                <a:hlinkClick r:id="rId6">
                  <a:extLst>
                    <a:ext uri="{A12FA001-AC4F-418D-AE19-62706E023703}">
                      <ahyp:hlinkClr val="tx"/>
                    </a:ext>
                  </a:extLst>
                </a:hlinkClick>
              </a:rPr>
              <a:t>https://www.owexxhosting.lt/</a:t>
            </a:r>
            <a:endParaRPr sz="2100">
              <a:solidFill>
                <a:srgbClr val="00B050"/>
              </a:solidFill>
            </a:endParaRPr>
          </a:p>
          <a:p>
            <a:pPr indent="-219106" lvl="1" marL="574675" rtl="0" algn="l">
              <a:spcBef>
                <a:spcPts val="388"/>
              </a:spcBef>
              <a:spcAft>
                <a:spcPts val="0"/>
              </a:spcAft>
              <a:buClr>
                <a:schemeClr val="dk2"/>
              </a:buClr>
              <a:buSzPct val="100000"/>
              <a:buChar char="▪"/>
            </a:pPr>
            <a:r>
              <a:rPr lang="lt-LT" sz="2100" u="sng">
                <a:solidFill>
                  <a:srgbClr val="00B050"/>
                </a:solidFill>
                <a:hlinkClick r:id="rId7">
                  <a:extLst>
                    <a:ext uri="{A12FA001-AC4F-418D-AE19-62706E023703}">
                      <ahyp:hlinkClr val="tx"/>
                    </a:ext>
                  </a:extLst>
                </a:hlinkClick>
              </a:rPr>
              <a:t>https://www.names.lt/lt-domenai_domenu_registracija.html</a:t>
            </a:r>
            <a:endParaRPr sz="2100">
              <a:solidFill>
                <a:srgbClr val="00B050"/>
              </a:solidFill>
            </a:endParaRPr>
          </a:p>
          <a:p>
            <a:pPr indent="0" lvl="0" marL="355600" rtl="0" algn="l">
              <a:lnSpc>
                <a:spcPct val="110000"/>
              </a:lnSpc>
              <a:spcBef>
                <a:spcPts val="600"/>
              </a:spcBef>
              <a:spcAft>
                <a:spcPts val="0"/>
              </a:spcAft>
              <a:buSzPct val="80000"/>
              <a:buNone/>
            </a:pPr>
            <a:r>
              <a:rPr lang="lt-LT" sz="2400">
                <a:solidFill>
                  <a:srgbClr val="7030A0"/>
                </a:solidFill>
              </a:rPr>
              <a:t>ar kitas, raskite jose atsakymus į kitoje skaidrėje pateiktus klausimus (svetainėse ieškokite DUK skyrelio).</a:t>
            </a:r>
            <a:endParaRPr/>
          </a:p>
          <a:p>
            <a:pPr indent="-360363" lvl="0" marL="360363" rtl="0" algn="l">
              <a:lnSpc>
                <a:spcPct val="110000"/>
              </a:lnSpc>
              <a:spcBef>
                <a:spcPts val="1200"/>
              </a:spcBef>
              <a:spcAft>
                <a:spcPts val="0"/>
              </a:spcAft>
              <a:buClr>
                <a:schemeClr val="dk2"/>
              </a:buClr>
              <a:buSzPct val="80000"/>
              <a:buChar char="❑"/>
            </a:pPr>
            <a:r>
              <a:rPr lang="lt-LT" sz="2400">
                <a:solidFill>
                  <a:srgbClr val="7030A0"/>
                </a:solidFill>
              </a:rPr>
              <a:t>Visi kartu su mokytoju aptarkite naujai sužinotus dalykus. Kuo ši informacija jums gali būti svarbi?</a:t>
            </a:r>
            <a:endParaRPr/>
          </a:p>
        </p:txBody>
      </p:sp>
      <p:sp>
        <p:nvSpPr>
          <p:cNvPr id="655" name="Google Shape;655;p46"/>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600"/>
              <a:buFont typeface="Candara"/>
              <a:buNone/>
            </a:pPr>
            <a:r>
              <a:rPr lang="lt-LT" sz="3600"/>
              <a:t>Užduotis: domenai, DNS, IP</a:t>
            </a:r>
            <a:endParaRPr sz="2200"/>
          </a:p>
        </p:txBody>
      </p:sp>
      <p:sp>
        <p:nvSpPr>
          <p:cNvPr id="656" name="Google Shape;656;p46"/>
          <p:cNvSpPr/>
          <p:nvPr/>
        </p:nvSpPr>
        <p:spPr>
          <a:xfrm>
            <a:off x="8503366" y="4526209"/>
            <a:ext cx="129208" cy="532925"/>
          </a:xfrm>
          <a:prstGeom prst="downArrow">
            <a:avLst>
              <a:gd fmla="val 50000" name="adj1"/>
              <a:gd fmla="val 50000" name="adj2"/>
            </a:avLst>
          </a:prstGeom>
          <a:solidFill>
            <a:srgbClr val="C198E0"/>
          </a:solidFill>
          <a:ln cap="flat" cmpd="sng" w="1587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657" name="Google Shape;657;p46"/>
          <p:cNvSpPr txBox="1"/>
          <p:nvPr/>
        </p:nvSpPr>
        <p:spPr>
          <a:xfrm>
            <a:off x="6351954" y="4654981"/>
            <a:ext cx="219967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lt-LT" sz="1100">
                <a:solidFill>
                  <a:srgbClr val="7030A0"/>
                </a:solidFill>
                <a:latin typeface="Candara"/>
                <a:ea typeface="Candara"/>
                <a:cs typeface="Candara"/>
                <a:sym typeface="Candara"/>
              </a:rPr>
              <a:t>Klausimai, į kuriuos ieškosite atsakymų, pateikti kitoje skaidrėje</a:t>
            </a:r>
            <a:endParaRPr i="1" sz="1100">
              <a:solidFill>
                <a:srgbClr val="7030A0"/>
              </a:solidFill>
              <a:latin typeface="Candara"/>
              <a:ea typeface="Candara"/>
              <a:cs typeface="Candara"/>
              <a:sym typeface="Candara"/>
            </a:endParaRPr>
          </a:p>
        </p:txBody>
      </p:sp>
      <p:sp>
        <p:nvSpPr>
          <p:cNvPr id="658" name="Google Shape;658;p46"/>
          <p:cNvSpPr/>
          <p:nvPr/>
        </p:nvSpPr>
        <p:spPr>
          <a:xfrm>
            <a:off x="251520" y="267495"/>
            <a:ext cx="1152128" cy="864096"/>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5.1</a:t>
            </a:r>
            <a:endParaRPr b="1" sz="3200">
              <a:solidFill>
                <a:schemeClr val="lt1"/>
              </a:solidFill>
              <a:latin typeface="Candara"/>
              <a:ea typeface="Candara"/>
              <a:cs typeface="Candara"/>
              <a:sym typeface="Candara"/>
            </a:endParaRPr>
          </a:p>
        </p:txBody>
      </p:sp>
      <p:sp>
        <p:nvSpPr>
          <p:cNvPr id="659" name="Google Shape;659;p46"/>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47"/>
          <p:cNvSpPr txBox="1"/>
          <p:nvPr>
            <p:ph idx="1" type="body"/>
          </p:nvPr>
        </p:nvSpPr>
        <p:spPr>
          <a:xfrm>
            <a:off x="251521" y="1203598"/>
            <a:ext cx="4032447" cy="3755423"/>
          </a:xfrm>
          <a:prstGeom prst="rect">
            <a:avLst/>
          </a:prstGeom>
          <a:noFill/>
          <a:ln>
            <a:noFill/>
          </a:ln>
        </p:spPr>
        <p:txBody>
          <a:bodyPr anchorCtr="0" anchor="t" bIns="45700" lIns="91425" spcFirstLastPara="1" rIns="91425" wrap="square" tIns="45700">
            <a:noAutofit/>
          </a:bodyPr>
          <a:lstStyle/>
          <a:p>
            <a:pPr indent="-177800" lvl="0" marL="177800" rtl="0" algn="l">
              <a:spcBef>
                <a:spcPts val="0"/>
              </a:spcBef>
              <a:spcAft>
                <a:spcPts val="0"/>
              </a:spcAft>
              <a:buClr>
                <a:schemeClr val="dk2"/>
              </a:buClr>
              <a:buSzPts val="1280"/>
              <a:buFont typeface="Noto Sans Symbols"/>
              <a:buChar char="▪"/>
            </a:pPr>
            <a:r>
              <a:rPr lang="lt-LT" sz="1600">
                <a:solidFill>
                  <a:srgbClr val="7030A0"/>
                </a:solidFill>
              </a:rPr>
              <a:t>Kas yra domenas?</a:t>
            </a:r>
            <a:endParaRPr/>
          </a:p>
          <a:p>
            <a:pPr indent="-177800" lvl="0" marL="177800" rtl="0" algn="l">
              <a:spcBef>
                <a:spcPts val="200"/>
              </a:spcBef>
              <a:spcAft>
                <a:spcPts val="0"/>
              </a:spcAft>
              <a:buClr>
                <a:schemeClr val="dk2"/>
              </a:buClr>
              <a:buSzPts val="1280"/>
              <a:buFont typeface="Noto Sans Symbols"/>
              <a:buChar char="▪"/>
            </a:pPr>
            <a:r>
              <a:rPr lang="lt-LT" sz="1600">
                <a:solidFill>
                  <a:srgbClr val="7030A0"/>
                </a:solidFill>
              </a:rPr>
              <a:t>Kaip išsirinkti tinkamą domeną?</a:t>
            </a:r>
            <a:endParaRPr/>
          </a:p>
          <a:p>
            <a:pPr indent="-177800" lvl="0" marL="177800" rtl="0" algn="l">
              <a:spcBef>
                <a:spcPts val="200"/>
              </a:spcBef>
              <a:spcAft>
                <a:spcPts val="0"/>
              </a:spcAft>
              <a:buClr>
                <a:schemeClr val="dk2"/>
              </a:buClr>
              <a:buSzPts val="1280"/>
              <a:buFont typeface="Noto Sans Symbols"/>
              <a:buChar char="▪"/>
            </a:pPr>
            <a:r>
              <a:rPr lang="lt-LT" sz="1600">
                <a:solidFill>
                  <a:srgbClr val="7030A0"/>
                </a:solidFill>
              </a:rPr>
              <a:t>Kam yra reikalingas domenas?</a:t>
            </a:r>
            <a:endParaRPr/>
          </a:p>
          <a:p>
            <a:pPr indent="-177800" lvl="0" marL="177800" rtl="0" algn="l">
              <a:spcBef>
                <a:spcPts val="200"/>
              </a:spcBef>
              <a:spcAft>
                <a:spcPts val="0"/>
              </a:spcAft>
              <a:buClr>
                <a:schemeClr val="dk2"/>
              </a:buClr>
              <a:buSzPts val="1280"/>
              <a:buFont typeface="Noto Sans Symbols"/>
              <a:buChar char="▪"/>
            </a:pPr>
            <a:r>
              <a:rPr lang="lt-LT" sz="1600">
                <a:solidFill>
                  <a:srgbClr val="7030A0"/>
                </a:solidFill>
              </a:rPr>
              <a:t>Kuo domenas skiriasi nuo svetainės talpinimo?</a:t>
            </a:r>
            <a:endParaRPr/>
          </a:p>
          <a:p>
            <a:pPr indent="-177800" lvl="0" marL="177800" rtl="0" algn="l">
              <a:spcBef>
                <a:spcPts val="200"/>
              </a:spcBef>
              <a:spcAft>
                <a:spcPts val="0"/>
              </a:spcAft>
              <a:buClr>
                <a:schemeClr val="dk2"/>
              </a:buClr>
              <a:buSzPts val="1280"/>
              <a:buFont typeface="Noto Sans Symbols"/>
              <a:buChar char="▪"/>
            </a:pPr>
            <a:r>
              <a:rPr lang="lt-LT" sz="1600">
                <a:solidFill>
                  <a:srgbClr val="7030A0"/>
                </a:solidFill>
              </a:rPr>
              <a:t>Kaip patikrinti, ar pasirinktas domenas laisvas?</a:t>
            </a:r>
            <a:endParaRPr/>
          </a:p>
          <a:p>
            <a:pPr indent="-177800" lvl="0" marL="177800" rtl="0" algn="l">
              <a:spcBef>
                <a:spcPts val="200"/>
              </a:spcBef>
              <a:spcAft>
                <a:spcPts val="0"/>
              </a:spcAft>
              <a:buClr>
                <a:schemeClr val="dk2"/>
              </a:buClr>
              <a:buSzPts val="1280"/>
              <a:buFont typeface="Noto Sans Symbols"/>
              <a:buChar char="▪"/>
            </a:pPr>
            <a:r>
              <a:rPr lang="lt-LT" sz="1600">
                <a:solidFill>
                  <a:srgbClr val="7030A0"/>
                </a:solidFill>
              </a:rPr>
              <a:t>Koks skirtumas tarp .com, .lt, .eu?</a:t>
            </a:r>
            <a:endParaRPr/>
          </a:p>
          <a:p>
            <a:pPr indent="-177800" lvl="0" marL="177800" rtl="0" algn="l">
              <a:spcBef>
                <a:spcPts val="200"/>
              </a:spcBef>
              <a:spcAft>
                <a:spcPts val="0"/>
              </a:spcAft>
              <a:buClr>
                <a:schemeClr val="dk2"/>
              </a:buClr>
              <a:buSzPts val="1280"/>
              <a:buFont typeface="Noto Sans Symbols"/>
              <a:buChar char="▪"/>
            </a:pPr>
            <a:r>
              <a:rPr lang="lt-LT" sz="1600">
                <a:solidFill>
                  <a:srgbClr val="7030A0"/>
                </a:solidFill>
              </a:rPr>
              <a:t>Kas yra TLD, ccTLD, gTLD?</a:t>
            </a:r>
            <a:endParaRPr/>
          </a:p>
          <a:p>
            <a:pPr indent="-177800" lvl="0" marL="177800" rtl="0" algn="l">
              <a:spcBef>
                <a:spcPts val="200"/>
              </a:spcBef>
              <a:spcAft>
                <a:spcPts val="0"/>
              </a:spcAft>
              <a:buClr>
                <a:schemeClr val="dk2"/>
              </a:buClr>
              <a:buSzPts val="1280"/>
              <a:buFont typeface="Noto Sans Symbols"/>
              <a:buChar char="▪"/>
            </a:pPr>
            <a:r>
              <a:rPr lang="lt-LT" sz="1600">
                <a:solidFill>
                  <a:srgbClr val="7030A0"/>
                </a:solidFill>
              </a:rPr>
              <a:t>Kaip greitai yra registruojamas domenas?</a:t>
            </a:r>
            <a:endParaRPr/>
          </a:p>
          <a:p>
            <a:pPr indent="-177800" lvl="0" marL="177800" rtl="0" algn="l">
              <a:spcBef>
                <a:spcPts val="200"/>
              </a:spcBef>
              <a:spcAft>
                <a:spcPts val="0"/>
              </a:spcAft>
              <a:buClr>
                <a:schemeClr val="dk2"/>
              </a:buClr>
              <a:buSzPts val="1280"/>
              <a:buFont typeface="Noto Sans Symbols"/>
              <a:buChar char="▪"/>
            </a:pPr>
            <a:r>
              <a:rPr lang="lt-LT" sz="1600">
                <a:solidFill>
                  <a:srgbClr val="7030A0"/>
                </a:solidFill>
              </a:rPr>
              <a:t>Kaip greitai yra aktyvuojamas domenas?</a:t>
            </a:r>
            <a:endParaRPr/>
          </a:p>
          <a:p>
            <a:pPr indent="-177800" lvl="0" marL="177800" rtl="0" algn="l">
              <a:spcBef>
                <a:spcPts val="200"/>
              </a:spcBef>
              <a:spcAft>
                <a:spcPts val="0"/>
              </a:spcAft>
              <a:buClr>
                <a:schemeClr val="dk2"/>
              </a:buClr>
              <a:buSzPts val="1280"/>
              <a:buFont typeface="Noto Sans Symbols"/>
              <a:buChar char="▪"/>
            </a:pPr>
            <a:r>
              <a:rPr lang="lt-LT" sz="1600">
                <a:solidFill>
                  <a:srgbClr val="7030A0"/>
                </a:solidFill>
              </a:rPr>
              <a:t>Ar galiu nusipirkti domeną visam laikui?</a:t>
            </a:r>
            <a:endParaRPr/>
          </a:p>
          <a:p>
            <a:pPr indent="-177800" lvl="0" marL="177800" rtl="0" algn="l">
              <a:spcBef>
                <a:spcPts val="600"/>
              </a:spcBef>
              <a:spcAft>
                <a:spcPts val="0"/>
              </a:spcAft>
              <a:buClr>
                <a:schemeClr val="dk2"/>
              </a:buClr>
              <a:buSzPts val="1280"/>
              <a:buFont typeface="Noto Sans Symbols"/>
              <a:buChar char="▪"/>
            </a:pPr>
            <a:r>
              <a:rPr lang="lt-LT" sz="1600">
                <a:solidFill>
                  <a:srgbClr val="7030A0"/>
                </a:solidFill>
              </a:rPr>
              <a:t>Ar galiu perkelti domeną pas kitą paslaugų teikėją?</a:t>
            </a:r>
            <a:endParaRPr/>
          </a:p>
          <a:p>
            <a:pPr indent="-96520" lvl="0" marL="177800" rtl="0" algn="l">
              <a:spcBef>
                <a:spcPts val="400"/>
              </a:spcBef>
              <a:spcAft>
                <a:spcPts val="0"/>
              </a:spcAft>
              <a:buClr>
                <a:schemeClr val="dk2"/>
              </a:buClr>
              <a:buSzPts val="1280"/>
              <a:buFont typeface="Noto Sans Symbols"/>
              <a:buNone/>
            </a:pPr>
            <a:r>
              <a:t/>
            </a:r>
            <a:endParaRPr sz="1600">
              <a:solidFill>
                <a:srgbClr val="7030A0"/>
              </a:solidFill>
            </a:endParaRPr>
          </a:p>
        </p:txBody>
      </p:sp>
      <p:sp>
        <p:nvSpPr>
          <p:cNvPr id="665" name="Google Shape;665;p47"/>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666" name="Google Shape;666;p47"/>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Klausimai (užduočiai Nr. 5)</a:t>
            </a:r>
            <a:endParaRPr/>
          </a:p>
        </p:txBody>
      </p:sp>
      <p:sp>
        <p:nvSpPr>
          <p:cNvPr id="667" name="Google Shape;667;p47"/>
          <p:cNvSpPr txBox="1"/>
          <p:nvPr/>
        </p:nvSpPr>
        <p:spPr>
          <a:xfrm>
            <a:off x="4644006" y="1210528"/>
            <a:ext cx="4248473" cy="3755423"/>
          </a:xfrm>
          <a:prstGeom prst="rect">
            <a:avLst/>
          </a:prstGeom>
          <a:noFill/>
          <a:ln>
            <a:noFill/>
          </a:ln>
        </p:spPr>
        <p:txBody>
          <a:bodyPr anchorCtr="0" anchor="t" bIns="45700" lIns="91425" spcFirstLastPara="1" rIns="91425" wrap="square" tIns="45700">
            <a:noAutofit/>
          </a:bodyPr>
          <a:lstStyle/>
          <a:p>
            <a:pPr indent="-177800" lvl="0" marL="177800" marR="0" rtl="0" algn="l">
              <a:spcBef>
                <a:spcPts val="0"/>
              </a:spcBef>
              <a:spcAft>
                <a:spcPts val="0"/>
              </a:spcAft>
              <a:buClr>
                <a:schemeClr val="dk2"/>
              </a:buClr>
              <a:buSzPts val="1280"/>
              <a:buFont typeface="Noto Sans Symbols"/>
              <a:buChar char="▪"/>
            </a:pPr>
            <a:r>
              <a:rPr lang="lt-LT" sz="1600">
                <a:solidFill>
                  <a:srgbClr val="7030A0"/>
                </a:solidFill>
                <a:latin typeface="Candara"/>
                <a:ea typeface="Candara"/>
                <a:cs typeface="Candara"/>
                <a:sym typeface="Candara"/>
              </a:rPr>
              <a:t>Ar galiu rezervuoti domeno vardą?</a:t>
            </a:r>
            <a:endParaRPr/>
          </a:p>
          <a:p>
            <a:pPr indent="-177800" lvl="0" marL="177800" marR="0" rtl="0" algn="l">
              <a:spcBef>
                <a:spcPts val="200"/>
              </a:spcBef>
              <a:spcAft>
                <a:spcPts val="0"/>
              </a:spcAft>
              <a:buClr>
                <a:schemeClr val="dk2"/>
              </a:buClr>
              <a:buSzPts val="1280"/>
              <a:buFont typeface="Noto Sans Symbols"/>
              <a:buChar char="▪"/>
            </a:pPr>
            <a:r>
              <a:rPr lang="lt-LT" sz="1600">
                <a:solidFill>
                  <a:srgbClr val="7030A0"/>
                </a:solidFill>
                <a:latin typeface="Candara"/>
                <a:ea typeface="Candara"/>
                <a:cs typeface="Candara"/>
                <a:sym typeface="Candara"/>
              </a:rPr>
              <a:t>Ar užregistravus domeną, vėliau galima pakeisti jo vardą?</a:t>
            </a:r>
            <a:endParaRPr/>
          </a:p>
          <a:p>
            <a:pPr indent="-177800" lvl="0" marL="177800" marR="0" rtl="0" algn="l">
              <a:spcBef>
                <a:spcPts val="200"/>
              </a:spcBef>
              <a:spcAft>
                <a:spcPts val="0"/>
              </a:spcAft>
              <a:buClr>
                <a:schemeClr val="dk2"/>
              </a:buClr>
              <a:buSzPts val="1280"/>
              <a:buFont typeface="Noto Sans Symbols"/>
              <a:buChar char="▪"/>
            </a:pPr>
            <a:r>
              <a:rPr lang="lt-LT" sz="1600">
                <a:solidFill>
                  <a:srgbClr val="7030A0"/>
                </a:solidFill>
                <a:latin typeface="Candara"/>
                <a:ea typeface="Candara"/>
                <a:cs typeface="Candara"/>
                <a:sym typeface="Candara"/>
              </a:rPr>
              <a:t>Kaip pratęsti domeno galiojimą?</a:t>
            </a:r>
            <a:endParaRPr/>
          </a:p>
          <a:p>
            <a:pPr indent="-177800" lvl="0" marL="177800" marR="0" rtl="0" algn="l">
              <a:spcBef>
                <a:spcPts val="200"/>
              </a:spcBef>
              <a:spcAft>
                <a:spcPts val="0"/>
              </a:spcAft>
              <a:buClr>
                <a:schemeClr val="dk2"/>
              </a:buClr>
              <a:buSzPts val="1280"/>
              <a:buFont typeface="Noto Sans Symbols"/>
              <a:buChar char="▪"/>
            </a:pPr>
            <a:r>
              <a:rPr lang="lt-LT" sz="1600">
                <a:solidFill>
                  <a:srgbClr val="7030A0"/>
                </a:solidFill>
                <a:latin typeface="Candara"/>
                <a:ea typeface="Candara"/>
                <a:cs typeface="Candara"/>
                <a:sym typeface="Candara"/>
              </a:rPr>
              <a:t>Kas nutinka el. paštui pasibaigus domeno galiojimo laikui?</a:t>
            </a:r>
            <a:endParaRPr/>
          </a:p>
          <a:p>
            <a:pPr indent="-177800" lvl="0" marL="177800" marR="0" rtl="0" algn="l">
              <a:spcBef>
                <a:spcPts val="200"/>
              </a:spcBef>
              <a:spcAft>
                <a:spcPts val="0"/>
              </a:spcAft>
              <a:buClr>
                <a:schemeClr val="dk2"/>
              </a:buClr>
              <a:buSzPts val="1280"/>
              <a:buFont typeface="Noto Sans Symbols"/>
              <a:buChar char="▪"/>
            </a:pPr>
            <a:r>
              <a:rPr lang="lt-LT" sz="1600">
                <a:solidFill>
                  <a:srgbClr val="7030A0"/>
                </a:solidFill>
                <a:latin typeface="Candara"/>
                <a:ea typeface="Candara"/>
                <a:cs typeface="Candara"/>
                <a:sym typeface="Candara"/>
              </a:rPr>
              <a:t>Po kurio laiko nuo domeno galiojimo pabaigos galiu jį nusipirkti?</a:t>
            </a:r>
            <a:endParaRPr/>
          </a:p>
          <a:p>
            <a:pPr indent="-177800" lvl="0" marL="177800" marR="0" rtl="0" algn="l">
              <a:spcBef>
                <a:spcPts val="200"/>
              </a:spcBef>
              <a:spcAft>
                <a:spcPts val="0"/>
              </a:spcAft>
              <a:buClr>
                <a:schemeClr val="dk2"/>
              </a:buClr>
              <a:buSzPts val="1280"/>
              <a:buFont typeface="Noto Sans Symbols"/>
              <a:buChar char="▪"/>
            </a:pPr>
            <a:r>
              <a:rPr lang="lt-LT" sz="1600">
                <a:solidFill>
                  <a:srgbClr val="7030A0"/>
                </a:solidFill>
                <a:latin typeface="Candara"/>
                <a:ea typeface="Candara"/>
                <a:cs typeface="Candara"/>
                <a:sym typeface="Candara"/>
              </a:rPr>
              <a:t>Kas yra domeno WHOIS informacija?</a:t>
            </a:r>
            <a:endParaRPr/>
          </a:p>
          <a:p>
            <a:pPr indent="-177800" lvl="0" marL="177800" marR="0" rtl="0" algn="l">
              <a:spcBef>
                <a:spcPts val="200"/>
              </a:spcBef>
              <a:spcAft>
                <a:spcPts val="0"/>
              </a:spcAft>
              <a:buClr>
                <a:schemeClr val="dk2"/>
              </a:buClr>
              <a:buSzPts val="1280"/>
              <a:buFont typeface="Noto Sans Symbols"/>
              <a:buChar char="▪"/>
            </a:pPr>
            <a:r>
              <a:rPr lang="lt-LT" sz="1600">
                <a:solidFill>
                  <a:srgbClr val="7030A0"/>
                </a:solidFill>
                <a:latin typeface="Candara"/>
                <a:ea typeface="Candara"/>
                <a:cs typeface="Candara"/>
                <a:sym typeface="Candara"/>
              </a:rPr>
              <a:t>Ar domenui yra taikoma 30 dienų pinigų grąžinimo garantija?</a:t>
            </a:r>
            <a:endParaRPr/>
          </a:p>
          <a:p>
            <a:pPr indent="-177800" lvl="0" marL="177800" marR="0" rtl="0" algn="l">
              <a:spcBef>
                <a:spcPts val="200"/>
              </a:spcBef>
              <a:spcAft>
                <a:spcPts val="0"/>
              </a:spcAft>
              <a:buClr>
                <a:schemeClr val="dk2"/>
              </a:buClr>
              <a:buSzPts val="1280"/>
              <a:buFont typeface="Noto Sans Symbols"/>
              <a:buChar char="▪"/>
            </a:pPr>
            <a:r>
              <a:rPr lang="lt-LT" sz="1600">
                <a:solidFill>
                  <a:srgbClr val="7030A0"/>
                </a:solidFill>
                <a:latin typeface="Candara"/>
                <a:ea typeface="Candara"/>
                <a:cs typeface="Candara"/>
                <a:sym typeface="Candara"/>
              </a:rPr>
              <a:t>Kuo naudingas „Google Ads“ įrankis?</a:t>
            </a:r>
            <a:endParaRPr/>
          </a:p>
          <a:p>
            <a:pPr indent="-177800" lvl="0" marL="177800" marR="0" rtl="0" algn="l">
              <a:spcBef>
                <a:spcPts val="200"/>
              </a:spcBef>
              <a:spcAft>
                <a:spcPts val="0"/>
              </a:spcAft>
              <a:buClr>
                <a:schemeClr val="dk2"/>
              </a:buClr>
              <a:buSzPts val="1280"/>
              <a:buFont typeface="Noto Sans Symbols"/>
              <a:buChar char="▪"/>
            </a:pPr>
            <a:r>
              <a:rPr lang="lt-LT" sz="1600">
                <a:solidFill>
                  <a:srgbClr val="7030A0"/>
                </a:solidFill>
                <a:latin typeface="Candara"/>
                <a:ea typeface="Candara"/>
                <a:cs typeface="Candara"/>
                <a:sym typeface="Candara"/>
              </a:rPr>
              <a:t>Kuo naudingas SEO įrankis ir kaip jį gauti?</a:t>
            </a:r>
            <a:endParaRPr/>
          </a:p>
        </p:txBody>
      </p:sp>
      <p:sp>
        <p:nvSpPr>
          <p:cNvPr id="668" name="Google Shape;668;p47"/>
          <p:cNvSpPr/>
          <p:nvPr/>
        </p:nvSpPr>
        <p:spPr>
          <a:xfrm>
            <a:off x="251520" y="267495"/>
            <a:ext cx="1224136" cy="864096"/>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5.2</a:t>
            </a:r>
            <a:endParaRPr b="1" sz="3200">
              <a:solidFill>
                <a:schemeClr val="lt1"/>
              </a:solidFill>
              <a:latin typeface="Candara"/>
              <a:ea typeface="Candara"/>
              <a:cs typeface="Candara"/>
              <a:sym typeface="Candar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48"/>
          <p:cNvSpPr txBox="1"/>
          <p:nvPr>
            <p:ph idx="1" type="body"/>
          </p:nvPr>
        </p:nvSpPr>
        <p:spPr>
          <a:xfrm>
            <a:off x="251520" y="1203598"/>
            <a:ext cx="8640959" cy="3600400"/>
          </a:xfrm>
          <a:prstGeom prst="rect">
            <a:avLst/>
          </a:prstGeom>
          <a:noFill/>
          <a:ln>
            <a:noFill/>
          </a:ln>
        </p:spPr>
        <p:txBody>
          <a:bodyPr anchorCtr="0" anchor="t" bIns="45700" lIns="91425" spcFirstLastPara="1" rIns="91425" wrap="square" tIns="45700">
            <a:normAutofit/>
          </a:bodyPr>
          <a:lstStyle/>
          <a:p>
            <a:pPr indent="-360363" lvl="0" marL="360363" rtl="0" algn="l">
              <a:lnSpc>
                <a:spcPct val="110000"/>
              </a:lnSpc>
              <a:spcBef>
                <a:spcPts val="0"/>
              </a:spcBef>
              <a:spcAft>
                <a:spcPts val="0"/>
              </a:spcAft>
              <a:buClr>
                <a:schemeClr val="dk2"/>
              </a:buClr>
              <a:buSzPts val="1680"/>
              <a:buChar char="❑"/>
            </a:pPr>
            <a:r>
              <a:rPr lang="lt-LT">
                <a:solidFill>
                  <a:srgbClr val="7030A0"/>
                </a:solidFill>
              </a:rPr>
              <a:t>Interneto svetainėje</a:t>
            </a:r>
            <a:br>
              <a:rPr lang="lt-LT">
                <a:solidFill>
                  <a:srgbClr val="7030A0"/>
                </a:solidFill>
              </a:rPr>
            </a:br>
            <a:r>
              <a:rPr lang="lt-LT" u="sng">
                <a:solidFill>
                  <a:srgbClr val="00B050"/>
                </a:solidFill>
                <a:hlinkClick r:id="rId3">
                  <a:extLst>
                    <a:ext uri="{A12FA001-AC4F-418D-AE19-62706E023703}">
                      <ahyp:hlinkClr val="tx"/>
                    </a:ext>
                  </a:extLst>
                </a:hlinkClick>
              </a:rPr>
              <a:t>https://www.names.lt/lt-domenai_domenu_registracija.html</a:t>
            </a:r>
            <a:br>
              <a:rPr lang="lt-LT">
                <a:solidFill>
                  <a:srgbClr val="00B050"/>
                </a:solidFill>
              </a:rPr>
            </a:br>
            <a:r>
              <a:rPr lang="lt-LT">
                <a:solidFill>
                  <a:srgbClr val="7030A0"/>
                </a:solidFill>
              </a:rPr>
              <a:t>(ar kitoje iš anksčiau išvardintų) išsiaiškinkite, ar yra laisvas koks nors domenas, kuriame panaudota jūsų pavardė ar vardas.</a:t>
            </a:r>
            <a:endParaRPr/>
          </a:p>
        </p:txBody>
      </p:sp>
      <p:sp>
        <p:nvSpPr>
          <p:cNvPr id="674" name="Google Shape;674;p48"/>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600"/>
              <a:buFont typeface="Candara"/>
              <a:buNone/>
            </a:pPr>
            <a:r>
              <a:rPr lang="lt-LT" sz="3600"/>
              <a:t>Užduotis: domenai, DNS, IP</a:t>
            </a:r>
            <a:endParaRPr sz="2200"/>
          </a:p>
        </p:txBody>
      </p:sp>
      <p:sp>
        <p:nvSpPr>
          <p:cNvPr id="675" name="Google Shape;675;p48"/>
          <p:cNvSpPr/>
          <p:nvPr/>
        </p:nvSpPr>
        <p:spPr>
          <a:xfrm>
            <a:off x="251520" y="353997"/>
            <a:ext cx="720080" cy="777593"/>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6</a:t>
            </a:r>
            <a:endParaRPr b="1" sz="3200">
              <a:solidFill>
                <a:schemeClr val="lt1"/>
              </a:solidFill>
              <a:latin typeface="Candara"/>
              <a:ea typeface="Candara"/>
              <a:cs typeface="Candara"/>
              <a:sym typeface="Candara"/>
            </a:endParaRPr>
          </a:p>
        </p:txBody>
      </p:sp>
      <p:sp>
        <p:nvSpPr>
          <p:cNvPr id="676" name="Google Shape;676;p48"/>
          <p:cNvSpPr txBox="1"/>
          <p:nvPr/>
        </p:nvSpPr>
        <p:spPr>
          <a:xfrm>
            <a:off x="291292" y="3013958"/>
            <a:ext cx="8614500" cy="2185800"/>
          </a:xfrm>
          <a:prstGeom prst="rect">
            <a:avLst/>
          </a:prstGeom>
          <a:solidFill>
            <a:srgbClr val="BCE4F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2100">
                <a:solidFill>
                  <a:schemeClr val="dk2"/>
                </a:solidFill>
                <a:latin typeface="Candara"/>
                <a:ea typeface="Candara"/>
                <a:cs typeface="Candara"/>
                <a:sym typeface="Candara"/>
              </a:rPr>
              <a:t>Lietuvoje galima registruoti domenus, kuriuose yra panaudotos specialios lietuviškos raidės, kurių nėra lotyniškoje abėcėlėje (ą, č, ė, į, š, ų, ū, ž), bet siekiant nesudaryti problemų užsieniečiams, šios raidės domenuose naudojamos retai. Egzistuojantys tokių domenų pavyzdžiai: </a:t>
            </a:r>
            <a:r>
              <a:rPr b="1" lang="lt-LT" sz="2100">
                <a:solidFill>
                  <a:schemeClr val="dk2"/>
                </a:solidFill>
                <a:latin typeface="Candara"/>
                <a:ea typeface="Candara"/>
                <a:cs typeface="Candara"/>
                <a:sym typeface="Candara"/>
              </a:rPr>
              <a:t>voveraitė.lt, ilgasūsas.lt, šilutė.lt</a:t>
            </a:r>
            <a:r>
              <a:rPr lang="lt-LT" sz="2100">
                <a:solidFill>
                  <a:schemeClr val="dk2"/>
                </a:solidFill>
                <a:latin typeface="Candara"/>
                <a:ea typeface="Candara"/>
                <a:cs typeface="Candara"/>
                <a:sym typeface="Candara"/>
              </a:rPr>
              <a:t>.</a:t>
            </a:r>
            <a:endParaRPr/>
          </a:p>
          <a:p>
            <a:pPr indent="0" lvl="0" marL="0" marR="0" rtl="0" algn="l">
              <a:spcBef>
                <a:spcPts val="1200"/>
              </a:spcBef>
              <a:spcAft>
                <a:spcPts val="0"/>
              </a:spcAft>
              <a:buNone/>
            </a:pPr>
            <a:r>
              <a:rPr lang="lt-LT" sz="2100">
                <a:solidFill>
                  <a:schemeClr val="dk2"/>
                </a:solidFill>
                <a:latin typeface="Candara"/>
                <a:ea typeface="Candara"/>
                <a:cs typeface="Candara"/>
                <a:sym typeface="Candara"/>
              </a:rPr>
              <a:t>Pavyzdžiai domenų su vardais ir pavardėmis: </a:t>
            </a:r>
            <a:r>
              <a:rPr b="1" lang="lt-LT" sz="2100">
                <a:solidFill>
                  <a:schemeClr val="dk2"/>
                </a:solidFill>
                <a:latin typeface="Candara"/>
                <a:ea typeface="Candara"/>
                <a:cs typeface="Candara"/>
                <a:sym typeface="Candara"/>
              </a:rPr>
              <a:t>kazlauskas.lt, Jurgis.lt, ona.lt</a:t>
            </a:r>
            <a:r>
              <a:rPr lang="lt-LT" sz="2100">
                <a:solidFill>
                  <a:schemeClr val="dk2"/>
                </a:solidFill>
                <a:latin typeface="Candara"/>
                <a:ea typeface="Candara"/>
                <a:cs typeface="Candara"/>
                <a:sym typeface="Candara"/>
              </a:rPr>
              <a:t>.</a:t>
            </a:r>
            <a:endParaRPr sz="2100">
              <a:solidFill>
                <a:schemeClr val="dk2"/>
              </a:solidFill>
              <a:latin typeface="Candara"/>
              <a:ea typeface="Candara"/>
              <a:cs typeface="Candara"/>
              <a:sym typeface="Candara"/>
            </a:endParaRPr>
          </a:p>
        </p:txBody>
      </p:sp>
      <p:sp>
        <p:nvSpPr>
          <p:cNvPr id="677" name="Google Shape;677;p48"/>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49"/>
          <p:cNvSpPr txBox="1"/>
          <p:nvPr>
            <p:ph idx="1" type="body"/>
          </p:nvPr>
        </p:nvSpPr>
        <p:spPr>
          <a:xfrm>
            <a:off x="251520" y="1264599"/>
            <a:ext cx="8640959" cy="3330023"/>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SzPts val="1680"/>
              <a:buChar char="❑"/>
            </a:pPr>
            <a:r>
              <a:rPr lang="lt-LT"/>
              <a:t>Su domeno terminu glaudžiai yra siejama </a:t>
            </a:r>
            <a:r>
              <a:rPr b="1" lang="lt-LT"/>
              <a:t>URL</a:t>
            </a:r>
            <a:r>
              <a:rPr lang="lt-LT"/>
              <a:t> (angl. </a:t>
            </a:r>
            <a:r>
              <a:rPr b="1" i="1" lang="lt-LT"/>
              <a:t>U</a:t>
            </a:r>
            <a:r>
              <a:rPr i="1" lang="lt-LT"/>
              <a:t>niform </a:t>
            </a:r>
            <a:r>
              <a:rPr b="1" i="1" lang="lt-LT"/>
              <a:t>R</a:t>
            </a:r>
            <a:r>
              <a:rPr i="1" lang="lt-LT"/>
              <a:t>esource </a:t>
            </a:r>
            <a:r>
              <a:rPr b="1" i="1" lang="lt-LT"/>
              <a:t>L</a:t>
            </a:r>
            <a:r>
              <a:rPr i="1" lang="lt-LT"/>
              <a:t>ocator</a:t>
            </a:r>
            <a:r>
              <a:rPr lang="lt-LT"/>
              <a:t>, liet. </a:t>
            </a:r>
            <a:r>
              <a:rPr b="1" lang="lt-LT"/>
              <a:t>Universalusis adresas</a:t>
            </a:r>
            <a:r>
              <a:rPr lang="lt-LT"/>
              <a:t>) samprata –  standartinė schema, pagal kurią identifikuojami interneto resursai.</a:t>
            </a:r>
            <a:endParaRPr/>
          </a:p>
          <a:p>
            <a:pPr indent="-360363" lvl="0" marL="360363" rtl="0" algn="l">
              <a:spcBef>
                <a:spcPts val="1000"/>
              </a:spcBef>
              <a:spcAft>
                <a:spcPts val="0"/>
              </a:spcAft>
              <a:buSzPts val="1680"/>
              <a:buChar char="❑"/>
            </a:pPr>
            <a:r>
              <a:rPr lang="lt-LT"/>
              <a:t>URL nurodo, kaip pasiekti resursą internete ir ką daryti su juo.</a:t>
            </a:r>
            <a:endParaRPr/>
          </a:p>
          <a:p>
            <a:pPr indent="-360363" lvl="0" marL="360363" rtl="0" algn="l">
              <a:spcBef>
                <a:spcPts val="1000"/>
              </a:spcBef>
              <a:spcAft>
                <a:spcPts val="0"/>
              </a:spcAft>
              <a:buSzPts val="1680"/>
              <a:buChar char="❑"/>
            </a:pPr>
            <a:r>
              <a:rPr lang="lt-LT"/>
              <a:t>Pavyzdžiui, kai naršome</a:t>
            </a:r>
            <a:br>
              <a:rPr lang="lt-LT"/>
            </a:br>
            <a:r>
              <a:rPr lang="lt-LT"/>
              <a:t>internete, dažnai matome</a:t>
            </a:r>
            <a:br>
              <a:rPr lang="lt-LT"/>
            </a:br>
            <a:r>
              <a:rPr lang="lt-LT"/>
              <a:t>URL adresus panašius į</a:t>
            </a:r>
            <a:br>
              <a:rPr lang="lt-LT"/>
            </a:br>
            <a:r>
              <a:rPr lang="lt-LT" u="sng">
                <a:solidFill>
                  <a:schemeClr val="hlink"/>
                </a:solidFill>
                <a:hlinkClick r:id="rId3"/>
              </a:rPr>
              <a:t>https://linma.org/apie/istorija/</a:t>
            </a:r>
            <a:endParaRPr/>
          </a:p>
          <a:p>
            <a:pPr indent="0" lvl="0" marL="0" rtl="0" algn="l">
              <a:spcBef>
                <a:spcPts val="420"/>
              </a:spcBef>
              <a:spcAft>
                <a:spcPts val="0"/>
              </a:spcAft>
              <a:buSzPts val="1680"/>
              <a:buNone/>
            </a:pPr>
            <a:r>
              <a:t/>
            </a:r>
            <a:endParaRPr/>
          </a:p>
        </p:txBody>
      </p:sp>
      <p:sp>
        <p:nvSpPr>
          <p:cNvPr id="683" name="Google Shape;683;p49"/>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684" name="Google Shape;684;p49"/>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URL (1)</a:t>
            </a:r>
            <a:endParaRPr/>
          </a:p>
        </p:txBody>
      </p:sp>
      <p:pic>
        <p:nvPicPr>
          <p:cNvPr id="685" name="Google Shape;685;p49"/>
          <p:cNvPicPr preferRelativeResize="0"/>
          <p:nvPr/>
        </p:nvPicPr>
        <p:blipFill rotWithShape="1">
          <a:blip r:embed="rId4">
            <a:alphaModFix/>
          </a:blip>
          <a:srcRect b="0" l="0" r="0" t="0"/>
          <a:stretch/>
        </p:blipFill>
        <p:spPr>
          <a:xfrm>
            <a:off x="4147939" y="2751936"/>
            <a:ext cx="4538862" cy="2281566"/>
          </a:xfrm>
          <a:prstGeom prst="rect">
            <a:avLst/>
          </a:prstGeom>
          <a:noFill/>
          <a:ln cap="flat" cmpd="sng" w="9525">
            <a:solidFill>
              <a:srgbClr val="D8D8D8"/>
            </a:solidFill>
            <a:prstDash val="solid"/>
            <a:round/>
            <a:headEnd len="sm" w="sm" type="none"/>
            <a:tailEnd len="sm" w="sm" type="none"/>
          </a:ln>
        </p:spPr>
      </p:pic>
      <p:sp>
        <p:nvSpPr>
          <p:cNvPr id="686" name="Google Shape;686;p49"/>
          <p:cNvSpPr txBox="1"/>
          <p:nvPr/>
        </p:nvSpPr>
        <p:spPr>
          <a:xfrm>
            <a:off x="539552" y="4401442"/>
            <a:ext cx="368039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lt-LT" sz="1200">
                <a:solidFill>
                  <a:schemeClr val="dk2"/>
                </a:solidFill>
                <a:latin typeface="Candara"/>
                <a:ea typeface="Candara"/>
                <a:cs typeface="Candara"/>
                <a:sym typeface="Candara"/>
              </a:rPr>
              <a:t>Lietuvos informatikos mokytojų asociacijos</a:t>
            </a:r>
            <a:br>
              <a:rPr b="1" i="1" lang="lt-LT" sz="1200">
                <a:solidFill>
                  <a:schemeClr val="dk2"/>
                </a:solidFill>
                <a:latin typeface="Candara"/>
                <a:ea typeface="Candara"/>
                <a:cs typeface="Candara"/>
                <a:sym typeface="Candara"/>
              </a:rPr>
            </a:br>
            <a:r>
              <a:rPr b="1" i="1" lang="lt-LT" sz="1200">
                <a:solidFill>
                  <a:schemeClr val="dk2"/>
                </a:solidFill>
                <a:latin typeface="Candara"/>
                <a:ea typeface="Candara"/>
                <a:cs typeface="Candara"/>
                <a:sym typeface="Candara"/>
              </a:rPr>
              <a:t>svetainės tinklalapio fragmentas; šį svetainės</a:t>
            </a:r>
            <a:br>
              <a:rPr b="1" i="1" lang="lt-LT" sz="1200">
                <a:solidFill>
                  <a:schemeClr val="dk2"/>
                </a:solidFill>
                <a:latin typeface="Candara"/>
                <a:ea typeface="Candara"/>
                <a:cs typeface="Candara"/>
                <a:sym typeface="Candara"/>
              </a:rPr>
            </a:br>
            <a:r>
              <a:rPr b="1" i="1" lang="lt-LT" sz="1200">
                <a:solidFill>
                  <a:schemeClr val="dk2"/>
                </a:solidFill>
                <a:latin typeface="Candara"/>
                <a:ea typeface="Candara"/>
                <a:cs typeface="Candara"/>
                <a:sym typeface="Candara"/>
              </a:rPr>
              <a:t>tinklalapį nurodo URL https://linma.org/apie/istorija/</a:t>
            </a:r>
            <a:endParaRPr b="1" i="1" sz="1200">
              <a:solidFill>
                <a:schemeClr val="dk2"/>
              </a:solidFill>
              <a:latin typeface="Candara"/>
              <a:ea typeface="Candara"/>
              <a:cs typeface="Candara"/>
              <a:sym typeface="Candara"/>
            </a:endParaRPr>
          </a:p>
        </p:txBody>
      </p:sp>
      <p:cxnSp>
        <p:nvCxnSpPr>
          <p:cNvPr id="687" name="Google Shape;687;p49"/>
          <p:cNvCxnSpPr/>
          <p:nvPr/>
        </p:nvCxnSpPr>
        <p:spPr>
          <a:xfrm>
            <a:off x="3491880" y="4659982"/>
            <a:ext cx="584051" cy="0"/>
          </a:xfrm>
          <a:prstGeom prst="straightConnector1">
            <a:avLst/>
          </a:prstGeom>
          <a:noFill/>
          <a:ln cap="flat" cmpd="sng" w="19050">
            <a:solidFill>
              <a:schemeClr val="dk2"/>
            </a:solidFill>
            <a:prstDash val="solid"/>
            <a:round/>
            <a:headEnd len="sm" w="sm" type="none"/>
            <a:tailEnd len="med" w="med" type="oval"/>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
          <p:cNvSpPr txBox="1"/>
          <p:nvPr>
            <p:ph idx="1" type="body"/>
          </p:nvPr>
        </p:nvSpPr>
        <p:spPr>
          <a:xfrm>
            <a:off x="251520" y="1264599"/>
            <a:ext cx="8640959" cy="3701352"/>
          </a:xfrm>
          <a:prstGeom prst="rect">
            <a:avLst/>
          </a:prstGeom>
          <a:noFill/>
          <a:ln>
            <a:noFill/>
          </a:ln>
        </p:spPr>
        <p:txBody>
          <a:bodyPr anchorCtr="0" anchor="t" bIns="45700" lIns="91425" spcFirstLastPara="1" rIns="91425" wrap="square" tIns="45700">
            <a:noAutofit/>
          </a:bodyPr>
          <a:lstStyle/>
          <a:p>
            <a:pPr indent="-360363" lvl="0" marL="360363" rtl="0" algn="l">
              <a:lnSpc>
                <a:spcPct val="95000"/>
              </a:lnSpc>
              <a:spcBef>
                <a:spcPts val="0"/>
              </a:spcBef>
              <a:spcAft>
                <a:spcPts val="0"/>
              </a:spcAft>
              <a:buSzPts val="1520"/>
              <a:buChar char="❑"/>
            </a:pPr>
            <a:r>
              <a:rPr b="1" lang="lt-LT" sz="1900"/>
              <a:t>World Wide Web (1991).</a:t>
            </a:r>
            <a:r>
              <a:rPr lang="lt-LT" sz="1900"/>
              <a:t> Tim Berners-Lee sukuria World Wide Web (hipertekstą). Tai palengvina informacijos pasiekiamumą ir naudojimą naudojant internetą.</a:t>
            </a:r>
            <a:endParaRPr/>
          </a:p>
          <a:p>
            <a:pPr indent="-360363" lvl="0" marL="360363" rtl="0" algn="l">
              <a:lnSpc>
                <a:spcPct val="95000"/>
              </a:lnSpc>
              <a:spcBef>
                <a:spcPts val="1200"/>
              </a:spcBef>
              <a:spcAft>
                <a:spcPts val="0"/>
              </a:spcAft>
              <a:buSzPts val="1520"/>
              <a:buChar char="❑"/>
            </a:pPr>
            <a:r>
              <a:rPr b="1" lang="lt-LT" sz="1900"/>
              <a:t>Naršyklės.</a:t>
            </a:r>
            <a:r>
              <a:rPr lang="lt-LT" sz="1900"/>
              <a:t> Sukurtos programos (tokios kaip Netscape Navigator ir vėliau Internet Explorer) leido naudotojams paprasčiau ir greičiau naršyti internete.</a:t>
            </a:r>
            <a:endParaRPr/>
          </a:p>
          <a:p>
            <a:pPr indent="-360363" lvl="0" marL="360363" rtl="0" algn="l">
              <a:lnSpc>
                <a:spcPct val="95000"/>
              </a:lnSpc>
              <a:spcBef>
                <a:spcPts val="1200"/>
              </a:spcBef>
              <a:spcAft>
                <a:spcPts val="0"/>
              </a:spcAft>
              <a:buSzPts val="1520"/>
              <a:buChar char="❑"/>
            </a:pPr>
            <a:r>
              <a:rPr b="1" lang="lt-LT" sz="1900"/>
              <a:t>Socialiniai tinklai ir mobilus internetas (2004).</a:t>
            </a:r>
            <a:r>
              <a:rPr lang="lt-LT" sz="1900"/>
              <a:t> Įsteigtas Facebook. Socialiniai tinklai (Facebook, Twitter, LinkedIn ir kt.) keičia komunikacijos internete būdą ir patobulina keitimąsi informacija bei jos platinimą.</a:t>
            </a:r>
            <a:endParaRPr/>
          </a:p>
          <a:p>
            <a:pPr indent="-360363" lvl="0" marL="360363" rtl="0" algn="l">
              <a:lnSpc>
                <a:spcPct val="95000"/>
              </a:lnSpc>
              <a:spcBef>
                <a:spcPts val="1200"/>
              </a:spcBef>
              <a:spcAft>
                <a:spcPts val="0"/>
              </a:spcAft>
              <a:buSzPts val="1520"/>
              <a:buChar char="❑"/>
            </a:pPr>
            <a:r>
              <a:rPr b="1" lang="lt-LT" sz="1900"/>
              <a:t>Mobilus  internetas</a:t>
            </a:r>
            <a:r>
              <a:rPr lang="lt-LT" sz="1900"/>
              <a:t>. Su išmaniaisiais telefonais ir 3G, 4G bei 5G technologijomis, internetas tampa vis labiau prieinamas ne tik namuose ar darbe, bet ir kelyje, viešose vietose, gamtoje.</a:t>
            </a:r>
            <a:endParaRPr sz="1900"/>
          </a:p>
        </p:txBody>
      </p:sp>
      <p:sp>
        <p:nvSpPr>
          <p:cNvPr id="299" name="Google Shape;299;p5"/>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600"/>
              <a:buFont typeface="Candara"/>
              <a:buNone/>
            </a:pPr>
            <a:r>
              <a:rPr lang="lt-LT" sz="3600"/>
              <a:t>Interneto aukso amžius</a:t>
            </a:r>
            <a:endParaRPr/>
          </a:p>
        </p:txBody>
      </p:sp>
      <p:sp>
        <p:nvSpPr>
          <p:cNvPr id="300" name="Google Shape;300;p5"/>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50"/>
          <p:cNvSpPr txBox="1"/>
          <p:nvPr>
            <p:ph idx="1" type="body"/>
          </p:nvPr>
        </p:nvSpPr>
        <p:spPr>
          <a:xfrm>
            <a:off x="251520" y="1264599"/>
            <a:ext cx="8712968" cy="3330023"/>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Clr>
                <a:srgbClr val="029EF4"/>
              </a:buClr>
              <a:buSzPts val="1600"/>
              <a:buFont typeface="Noto Sans Symbols"/>
              <a:buChar char="❑"/>
            </a:pPr>
            <a:r>
              <a:rPr lang="lt-LT" sz="2000"/>
              <a:t>Šiuolaikinis URL standartas aprašomas RFC 3986 dokumente </a:t>
            </a:r>
            <a:r>
              <a:rPr b="1" lang="lt-LT" sz="2000" u="sng">
                <a:solidFill>
                  <a:schemeClr val="hlink"/>
                </a:solidFill>
                <a:hlinkClick r:id="rId3"/>
              </a:rPr>
              <a:t>https://www.rfc-editor.org/rfc/rfc3986.html</a:t>
            </a:r>
            <a:r>
              <a:rPr lang="lt-LT" sz="2000"/>
              <a:t>,</a:t>
            </a:r>
            <a:r>
              <a:rPr b="1" lang="lt-LT" sz="2000"/>
              <a:t> pateiktas 2005 m. sausį</a:t>
            </a:r>
            <a:r>
              <a:rPr lang="lt-LT" sz="2000"/>
              <a:t>.</a:t>
            </a:r>
            <a:endParaRPr b="1" sz="2000"/>
          </a:p>
          <a:p>
            <a:pPr indent="-360363" lvl="0" marL="360363" rtl="0" algn="l">
              <a:spcBef>
                <a:spcPts val="400"/>
              </a:spcBef>
              <a:spcAft>
                <a:spcPts val="0"/>
              </a:spcAft>
              <a:buClr>
                <a:srgbClr val="029EF4"/>
              </a:buClr>
              <a:buSzPts val="1600"/>
              <a:buFont typeface="Noto Sans Symbols"/>
              <a:buChar char="❑"/>
            </a:pPr>
            <a:r>
              <a:rPr lang="lt-LT" sz="2000"/>
              <a:t>Tai yra RFC standartinis dokumentas, kuris aprašo URI (</a:t>
            </a:r>
            <a:r>
              <a:rPr i="1" lang="lt-LT" sz="2000"/>
              <a:t>Uniform Resource Identifier</a:t>
            </a:r>
            <a:r>
              <a:rPr lang="lt-LT" sz="2000"/>
              <a:t>) sintaksę (URL). </a:t>
            </a:r>
            <a:endParaRPr/>
          </a:p>
          <a:p>
            <a:pPr indent="-360363" lvl="0" marL="360363" rtl="0" algn="l">
              <a:spcBef>
                <a:spcPts val="400"/>
              </a:spcBef>
              <a:spcAft>
                <a:spcPts val="0"/>
              </a:spcAft>
              <a:buClr>
                <a:srgbClr val="029EF4"/>
              </a:buClr>
              <a:buSzPts val="1600"/>
              <a:buFont typeface="Noto Sans Symbols"/>
              <a:buChar char="❑"/>
            </a:pPr>
            <a:r>
              <a:rPr lang="lt-LT" sz="2000"/>
              <a:t>RFC 3986 pakeitė ankstesnį RFC 1738 dokumentą, ir yra plačiai naudojamas kaip URL sintaksės standartas.</a:t>
            </a:r>
            <a:endParaRPr/>
          </a:p>
          <a:p>
            <a:pPr indent="-258763" lvl="0" marL="360363" rtl="0" algn="l">
              <a:spcBef>
                <a:spcPts val="400"/>
              </a:spcBef>
              <a:spcAft>
                <a:spcPts val="0"/>
              </a:spcAft>
              <a:buClr>
                <a:srgbClr val="029EF4"/>
              </a:buClr>
              <a:buSzPts val="1600"/>
              <a:buFont typeface="Noto Sans Symbols"/>
              <a:buNone/>
            </a:pPr>
            <a:r>
              <a:t/>
            </a:r>
            <a:endParaRPr sz="2000"/>
          </a:p>
          <a:p>
            <a:pPr indent="0" lvl="0" marL="0" rtl="0" algn="l">
              <a:spcBef>
                <a:spcPts val="400"/>
              </a:spcBef>
              <a:spcAft>
                <a:spcPts val="0"/>
              </a:spcAft>
              <a:buSzPts val="1600"/>
              <a:buNone/>
            </a:pPr>
            <a:r>
              <a:rPr lang="lt-LT" sz="2000"/>
              <a:t>Pilnos URL sintaksės pavyzdys :</a:t>
            </a:r>
            <a:endParaRPr/>
          </a:p>
          <a:p>
            <a:pPr indent="0" lvl="0" marL="0" rtl="0" algn="l">
              <a:spcBef>
                <a:spcPts val="300"/>
              </a:spcBef>
              <a:spcAft>
                <a:spcPts val="0"/>
              </a:spcAft>
              <a:buSzPts val="1200"/>
              <a:buNone/>
            </a:pPr>
            <a:r>
              <a:rPr lang="lt-LT" sz="1500"/>
              <a:t>https://</a:t>
            </a:r>
            <a:r>
              <a:rPr b="1" lang="lt-LT" sz="1500" u="sng">
                <a:solidFill>
                  <a:srgbClr val="2C82F4"/>
                </a:solidFill>
              </a:rPr>
              <a:t>vartotojas:slaptažodis@</a:t>
            </a:r>
            <a:r>
              <a:rPr lang="lt-LT" sz="1500"/>
              <a:t>pavyzdys.lt</a:t>
            </a:r>
            <a:r>
              <a:rPr lang="lt-LT" sz="1500">
                <a:solidFill>
                  <a:srgbClr val="2C82F4"/>
                </a:solidFill>
              </a:rPr>
              <a:t>:</a:t>
            </a:r>
            <a:r>
              <a:rPr b="1" lang="lt-LT" sz="1500" u="sng">
                <a:solidFill>
                  <a:srgbClr val="2C82F4"/>
                </a:solidFill>
              </a:rPr>
              <a:t>8080/kelias/iki/šaltinis?param1=dydis&amp;param2=dydis2#sekcija</a:t>
            </a:r>
            <a:endParaRPr sz="1500">
              <a:solidFill>
                <a:srgbClr val="2C82F4"/>
              </a:solidFill>
            </a:endParaRPr>
          </a:p>
          <a:p>
            <a:pPr indent="0" lvl="0" marL="0" rtl="0" algn="l">
              <a:spcBef>
                <a:spcPts val="400"/>
              </a:spcBef>
              <a:spcAft>
                <a:spcPts val="0"/>
              </a:spcAft>
              <a:buSzPts val="1600"/>
              <a:buNone/>
            </a:pPr>
            <a:r>
              <a:t/>
            </a:r>
            <a:endParaRPr sz="2000"/>
          </a:p>
        </p:txBody>
      </p:sp>
      <p:sp>
        <p:nvSpPr>
          <p:cNvPr id="693" name="Google Shape;693;p50"/>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694" name="Google Shape;694;p50"/>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URL (2)</a:t>
            </a:r>
            <a:endParaRPr/>
          </a:p>
        </p:txBody>
      </p:sp>
      <p:sp>
        <p:nvSpPr>
          <p:cNvPr id="695" name="Google Shape;695;p50"/>
          <p:cNvSpPr txBox="1"/>
          <p:nvPr/>
        </p:nvSpPr>
        <p:spPr>
          <a:xfrm>
            <a:off x="1187624" y="4617377"/>
            <a:ext cx="1584176" cy="30777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400">
                <a:solidFill>
                  <a:schemeClr val="dk1"/>
                </a:solidFill>
                <a:latin typeface="Candara"/>
                <a:ea typeface="Candara"/>
                <a:cs typeface="Candara"/>
                <a:sym typeface="Candara"/>
              </a:rPr>
              <a:t>Neprivaloma dalis</a:t>
            </a:r>
            <a:endParaRPr/>
          </a:p>
        </p:txBody>
      </p:sp>
      <p:sp>
        <p:nvSpPr>
          <p:cNvPr id="696" name="Google Shape;696;p50"/>
          <p:cNvSpPr txBox="1"/>
          <p:nvPr/>
        </p:nvSpPr>
        <p:spPr>
          <a:xfrm>
            <a:off x="5652120" y="4617377"/>
            <a:ext cx="1584176" cy="30777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400">
                <a:solidFill>
                  <a:schemeClr val="dk1"/>
                </a:solidFill>
                <a:latin typeface="Candara"/>
                <a:ea typeface="Candara"/>
                <a:cs typeface="Candara"/>
                <a:sym typeface="Candara"/>
              </a:rPr>
              <a:t>Neprivaloma dalis</a:t>
            </a:r>
            <a:endParaRPr/>
          </a:p>
        </p:txBody>
      </p:sp>
      <p:cxnSp>
        <p:nvCxnSpPr>
          <p:cNvPr id="697" name="Google Shape;697;p50"/>
          <p:cNvCxnSpPr/>
          <p:nvPr/>
        </p:nvCxnSpPr>
        <p:spPr>
          <a:xfrm rot="10800000">
            <a:off x="1979712" y="4299942"/>
            <a:ext cx="0" cy="252000"/>
          </a:xfrm>
          <a:prstGeom prst="straightConnector1">
            <a:avLst/>
          </a:prstGeom>
          <a:noFill/>
          <a:ln cap="flat" cmpd="sng" w="19050">
            <a:solidFill>
              <a:schemeClr val="dk2"/>
            </a:solidFill>
            <a:prstDash val="solid"/>
            <a:round/>
            <a:headEnd len="sm" w="sm" type="none"/>
            <a:tailEnd len="med" w="med" type="oval"/>
          </a:ln>
        </p:spPr>
      </p:cxnSp>
      <p:cxnSp>
        <p:nvCxnSpPr>
          <p:cNvPr id="698" name="Google Shape;698;p50"/>
          <p:cNvCxnSpPr/>
          <p:nvPr/>
        </p:nvCxnSpPr>
        <p:spPr>
          <a:xfrm rot="10800000">
            <a:off x="6372200" y="4299942"/>
            <a:ext cx="0" cy="252000"/>
          </a:xfrm>
          <a:prstGeom prst="straightConnector1">
            <a:avLst/>
          </a:prstGeom>
          <a:noFill/>
          <a:ln cap="flat" cmpd="sng" w="19050">
            <a:solidFill>
              <a:schemeClr val="dk2"/>
            </a:solidFill>
            <a:prstDash val="solid"/>
            <a:round/>
            <a:headEnd len="sm" w="sm" type="none"/>
            <a:tailEnd len="med" w="med" type="oval"/>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51"/>
          <p:cNvSpPr txBox="1"/>
          <p:nvPr>
            <p:ph type="ctrTitle"/>
          </p:nvPr>
        </p:nvSpPr>
        <p:spPr>
          <a:xfrm>
            <a:off x="359532" y="627534"/>
            <a:ext cx="8424936" cy="1335081"/>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FFFFFF"/>
              </a:buClr>
              <a:buSzPct val="100000"/>
              <a:buFont typeface="Candara"/>
              <a:buNone/>
            </a:pPr>
            <a:r>
              <a:rPr lang="lt-LT"/>
              <a:t>Vietiniai (lokalieji) kompiuterių tinklai</a:t>
            </a:r>
            <a:endParaRPr>
              <a:solidFill>
                <a:srgbClr val="F2F2F2"/>
              </a:solidFill>
            </a:endParaRPr>
          </a:p>
        </p:txBody>
      </p:sp>
      <p:sp>
        <p:nvSpPr>
          <p:cNvPr id="704" name="Google Shape;704;p51"/>
          <p:cNvSpPr txBox="1"/>
          <p:nvPr>
            <p:ph idx="1" type="subTitle"/>
          </p:nvPr>
        </p:nvSpPr>
        <p:spPr>
          <a:xfrm>
            <a:off x="917594" y="2172774"/>
            <a:ext cx="7308812" cy="2016224"/>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000"/>
              <a:buNone/>
            </a:pPr>
            <a:r>
              <a:rPr lang="lt-LT"/>
              <a:t>Dažniausiai kiekvienas kompiuterio naudotojas dirba vietiniame (lokaliame) kompiuterių tinkle ir naudojasi jo resursais</a:t>
            </a:r>
            <a:br>
              <a:rPr lang="lt-LT"/>
            </a:br>
            <a:r>
              <a:rPr lang="lt-LT"/>
              <a:t> (informacija, įrenginiais, programomis ir kt.).</a:t>
            </a:r>
            <a:endParaRPr/>
          </a:p>
          <a:p>
            <a:pPr indent="0" lvl="0" marL="0" rtl="0" algn="ctr">
              <a:spcBef>
                <a:spcPts val="400"/>
              </a:spcBef>
              <a:spcAft>
                <a:spcPts val="0"/>
              </a:spcAft>
              <a:buSzPts val="2000"/>
              <a:buNone/>
            </a:pPr>
            <a:r>
              <a:rPr b="1" lang="lt-LT"/>
              <a:t>Čia išsamiau aptarsime vietinio tinklo paslaugas.</a:t>
            </a:r>
            <a:endParaRPr b="1"/>
          </a:p>
        </p:txBody>
      </p:sp>
      <p:sp>
        <p:nvSpPr>
          <p:cNvPr id="705" name="Google Shape;705;p51"/>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52"/>
          <p:cNvSpPr txBox="1"/>
          <p:nvPr>
            <p:ph idx="1" type="body"/>
          </p:nvPr>
        </p:nvSpPr>
        <p:spPr>
          <a:xfrm>
            <a:off x="251520" y="1117095"/>
            <a:ext cx="8640959" cy="347752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280"/>
              <a:buNone/>
            </a:pPr>
            <a:r>
              <a:rPr b="1" lang="lt-LT" sz="1600"/>
              <a:t>Lokalus kompiuterių tinklas (LAN) paprastai apima mažą vietovę, tokia kaip butą, namą,  įstaigą.</a:t>
            </a:r>
            <a:endParaRPr/>
          </a:p>
          <a:p>
            <a:pPr indent="-253683" lvl="0" marL="360363" rtl="0" algn="l">
              <a:spcBef>
                <a:spcPts val="420"/>
              </a:spcBef>
              <a:spcAft>
                <a:spcPts val="0"/>
              </a:spcAft>
              <a:buClr>
                <a:srgbClr val="029EF4"/>
              </a:buClr>
              <a:buSzPts val="1680"/>
              <a:buFont typeface="Noto Sans Symbols"/>
              <a:buNone/>
            </a:pPr>
            <a:r>
              <a:t/>
            </a:r>
            <a:endParaRPr/>
          </a:p>
        </p:txBody>
      </p:sp>
      <p:sp>
        <p:nvSpPr>
          <p:cNvPr id="711" name="Google Shape;711;p52"/>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712" name="Google Shape;712;p52"/>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ndara"/>
              <a:buNone/>
            </a:pPr>
            <a:r>
              <a:rPr lang="lt-LT">
                <a:solidFill>
                  <a:schemeClr val="lt1"/>
                </a:solidFill>
              </a:rPr>
              <a:t>Lokalieji (vietiniai) tinklai, MAC adresas –</a:t>
            </a:r>
            <a:br>
              <a:rPr lang="lt-LT">
                <a:solidFill>
                  <a:schemeClr val="lt1"/>
                </a:solidFill>
              </a:rPr>
            </a:br>
            <a:r>
              <a:rPr lang="lt-LT">
                <a:solidFill>
                  <a:schemeClr val="lt1"/>
                </a:solidFill>
              </a:rPr>
              <a:t>tinklo sąsajos (prieigos) sluoksnis (Link Layer) (1)</a:t>
            </a:r>
            <a:endParaRPr/>
          </a:p>
        </p:txBody>
      </p:sp>
      <p:sp>
        <p:nvSpPr>
          <p:cNvPr id="713" name="Google Shape;713;p52"/>
          <p:cNvSpPr txBox="1"/>
          <p:nvPr/>
        </p:nvSpPr>
        <p:spPr>
          <a:xfrm>
            <a:off x="323528" y="4594622"/>
            <a:ext cx="3960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lt-LT" sz="1200">
                <a:solidFill>
                  <a:schemeClr val="dk2"/>
                </a:solidFill>
                <a:latin typeface="Candara"/>
                <a:ea typeface="Candara"/>
                <a:cs typeface="Candara"/>
                <a:sym typeface="Candara"/>
              </a:rPr>
              <a:t>Kompiuterių tinklo (namo) schema (įrenginiai, sujungimo būdai, priskirti lokalūs IP adresai, „išėjimas“ į internetą</a:t>
            </a:r>
            <a:endParaRPr sz="1200">
              <a:solidFill>
                <a:schemeClr val="dk2"/>
              </a:solidFill>
              <a:latin typeface="Candara"/>
              <a:ea typeface="Candara"/>
              <a:cs typeface="Candara"/>
              <a:sym typeface="Candara"/>
            </a:endParaRPr>
          </a:p>
        </p:txBody>
      </p:sp>
      <p:sp>
        <p:nvSpPr>
          <p:cNvPr id="714" name="Google Shape;714;p52"/>
          <p:cNvSpPr txBox="1"/>
          <p:nvPr/>
        </p:nvSpPr>
        <p:spPr>
          <a:xfrm>
            <a:off x="4211520" y="1536630"/>
            <a:ext cx="4680959" cy="3046988"/>
          </a:xfrm>
          <a:prstGeom prst="rect">
            <a:avLst/>
          </a:prstGeom>
          <a:solidFill>
            <a:srgbClr val="BCE4FC">
              <a:alpha val="52941"/>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400">
                <a:solidFill>
                  <a:schemeClr val="dk2"/>
                </a:solidFill>
                <a:latin typeface="Candara"/>
                <a:ea typeface="Candara"/>
                <a:cs typeface="Candara"/>
                <a:sym typeface="Candara"/>
              </a:rPr>
              <a:t>Panagrinėkime, koks galėtų būti scenarijus, kai LAN kompiuteris schemoje </a:t>
            </a:r>
            <a:r>
              <a:rPr b="1" lang="lt-LT" sz="1400">
                <a:solidFill>
                  <a:schemeClr val="dk2"/>
                </a:solidFill>
                <a:latin typeface="Candara"/>
                <a:ea typeface="Candara"/>
                <a:cs typeface="Candara"/>
                <a:sym typeface="Candara"/>
              </a:rPr>
              <a:t>A</a:t>
            </a:r>
            <a:r>
              <a:rPr lang="lt-LT" sz="1400">
                <a:solidFill>
                  <a:schemeClr val="dk2"/>
                </a:solidFill>
                <a:latin typeface="Candara"/>
                <a:ea typeface="Candara"/>
                <a:cs typeface="Candara"/>
                <a:sym typeface="Candara"/>
              </a:rPr>
              <a:t> su </a:t>
            </a:r>
            <a:r>
              <a:rPr b="1" lang="lt-LT" sz="1400">
                <a:solidFill>
                  <a:schemeClr val="dk2"/>
                </a:solidFill>
                <a:latin typeface="Candara"/>
                <a:ea typeface="Candara"/>
                <a:cs typeface="Candara"/>
                <a:sym typeface="Candara"/>
              </a:rPr>
              <a:t>IP 192.168.0.4 </a:t>
            </a:r>
            <a:r>
              <a:rPr lang="lt-LT" sz="1400">
                <a:solidFill>
                  <a:schemeClr val="dk2"/>
                </a:solidFill>
                <a:latin typeface="Candara"/>
                <a:ea typeface="Candara"/>
                <a:cs typeface="Candara"/>
                <a:sym typeface="Candara"/>
              </a:rPr>
              <a:t>turi susisiekti su kompiuteriu </a:t>
            </a:r>
            <a:r>
              <a:rPr b="1" lang="lt-LT" sz="1400">
                <a:solidFill>
                  <a:schemeClr val="dk2"/>
                </a:solidFill>
                <a:latin typeface="Candara"/>
                <a:ea typeface="Candara"/>
                <a:cs typeface="Candara"/>
                <a:sym typeface="Candara"/>
              </a:rPr>
              <a:t>B</a:t>
            </a:r>
            <a:r>
              <a:rPr lang="lt-LT" sz="1400">
                <a:solidFill>
                  <a:schemeClr val="dk2"/>
                </a:solidFill>
                <a:latin typeface="Candara"/>
                <a:ea typeface="Candara"/>
                <a:cs typeface="Candara"/>
                <a:sym typeface="Candara"/>
              </a:rPr>
              <a:t>, kurio </a:t>
            </a:r>
            <a:r>
              <a:rPr b="1" lang="lt-LT" sz="1400">
                <a:solidFill>
                  <a:schemeClr val="dk2"/>
                </a:solidFill>
                <a:latin typeface="Candara"/>
                <a:ea typeface="Candara"/>
                <a:cs typeface="Candara"/>
                <a:sym typeface="Candara"/>
              </a:rPr>
              <a:t>IP 192.168.0.3</a:t>
            </a:r>
            <a:r>
              <a:rPr lang="lt-LT" sz="1400">
                <a:solidFill>
                  <a:schemeClr val="dk2"/>
                </a:solidFill>
                <a:latin typeface="Candara"/>
                <a:ea typeface="Candara"/>
                <a:cs typeface="Candara"/>
                <a:sym typeface="Candara"/>
              </a:rPr>
              <a:t>. Abu kompiuteriai yra prijungti prie </a:t>
            </a:r>
            <a:r>
              <a:rPr b="1" lang="lt-LT" sz="1400">
                <a:solidFill>
                  <a:schemeClr val="dk2"/>
                </a:solidFill>
                <a:latin typeface="Candara"/>
                <a:ea typeface="Candara"/>
                <a:cs typeface="Candara"/>
                <a:sym typeface="Candara"/>
              </a:rPr>
              <a:t>bendro tinklo šakotuvo</a:t>
            </a:r>
            <a:r>
              <a:rPr lang="lt-LT" sz="1400">
                <a:solidFill>
                  <a:schemeClr val="dk2"/>
                </a:solidFill>
                <a:latin typeface="Candara"/>
                <a:ea typeface="Candara"/>
                <a:cs typeface="Candara"/>
                <a:sym typeface="Candara"/>
              </a:rPr>
              <a:t>.</a:t>
            </a:r>
            <a:endParaRPr/>
          </a:p>
          <a:p>
            <a:pPr indent="0" lvl="0" marL="0" marR="0" rtl="0" algn="l">
              <a:spcBef>
                <a:spcPts val="600"/>
              </a:spcBef>
              <a:spcAft>
                <a:spcPts val="0"/>
              </a:spcAft>
              <a:buNone/>
            </a:pPr>
            <a:r>
              <a:rPr lang="lt-LT" sz="1400">
                <a:solidFill>
                  <a:schemeClr val="dk2"/>
                </a:solidFill>
                <a:latin typeface="Candara"/>
                <a:ea typeface="Candara"/>
                <a:cs typeface="Candara"/>
                <a:sym typeface="Candara"/>
              </a:rPr>
              <a:t>Lokaliame </a:t>
            </a:r>
            <a:r>
              <a:rPr b="1" lang="lt-LT" sz="1400">
                <a:solidFill>
                  <a:schemeClr val="dk2"/>
                </a:solidFill>
                <a:latin typeface="Candara"/>
                <a:ea typeface="Candara"/>
                <a:cs typeface="Candara"/>
                <a:sym typeface="Candara"/>
              </a:rPr>
              <a:t>tinklo sąsajos (prieigos) sluoksnyje kompiuteriai (įrenginiai) bendrauja naudodami savo MAC adresus.  </a:t>
            </a:r>
            <a:r>
              <a:rPr lang="lt-LT" sz="1400">
                <a:solidFill>
                  <a:schemeClr val="dk2"/>
                </a:solidFill>
                <a:latin typeface="Candara"/>
                <a:ea typeface="Candara"/>
                <a:cs typeface="Candara"/>
                <a:sym typeface="Candara"/>
              </a:rPr>
              <a:t>MAC adresai kartais vadinami kompiuterių </a:t>
            </a:r>
            <a:r>
              <a:rPr b="1" lang="lt-LT" sz="1400">
                <a:solidFill>
                  <a:schemeClr val="dk2"/>
                </a:solidFill>
                <a:latin typeface="Candara"/>
                <a:ea typeface="Candara"/>
                <a:cs typeface="Candara"/>
                <a:sym typeface="Candara"/>
              </a:rPr>
              <a:t>fiziniais adresais.</a:t>
            </a:r>
            <a:endParaRPr/>
          </a:p>
          <a:p>
            <a:pPr indent="0" lvl="0" marL="0" marR="0" rtl="0" algn="l">
              <a:spcBef>
                <a:spcPts val="600"/>
              </a:spcBef>
              <a:spcAft>
                <a:spcPts val="0"/>
              </a:spcAft>
              <a:buNone/>
            </a:pPr>
            <a:r>
              <a:rPr b="1" i="1" lang="lt-LT" sz="1400">
                <a:solidFill>
                  <a:schemeClr val="dk2"/>
                </a:solidFill>
                <a:latin typeface="Candara"/>
                <a:ea typeface="Candara"/>
                <a:cs typeface="Candara"/>
                <a:sym typeface="Candara"/>
              </a:rPr>
              <a:t>MAC (Media Access Control) adresas yra unikalus šešių baitų (48 bitų) adresas, kurį įrenginiui priskiria  gamintojas ir iš esmes yra nekintantis  lokaliuose (LAN) tinkluose (Ethernet, Wi-Fi). </a:t>
            </a:r>
            <a:r>
              <a:rPr b="1" i="1" lang="lt-LT" sz="1400" u="sng">
                <a:solidFill>
                  <a:schemeClr val="dk2"/>
                </a:solidFill>
                <a:latin typeface="Candara"/>
                <a:ea typeface="Candara"/>
                <a:cs typeface="Candara"/>
                <a:sym typeface="Candara"/>
              </a:rPr>
              <a:t>Pavyzdys: </a:t>
            </a:r>
            <a:r>
              <a:rPr b="1" lang="lt-LT" sz="1400">
                <a:solidFill>
                  <a:schemeClr val="dk2"/>
                </a:solidFill>
                <a:latin typeface="Candara"/>
                <a:ea typeface="Candara"/>
                <a:cs typeface="Candara"/>
                <a:sym typeface="Candara"/>
              </a:rPr>
              <a:t>1c-61-b8-b2-68-bd</a:t>
            </a:r>
            <a:r>
              <a:rPr lang="lt-LT" sz="1400">
                <a:solidFill>
                  <a:schemeClr val="dk2"/>
                </a:solidFill>
                <a:latin typeface="Candara"/>
                <a:ea typeface="Candara"/>
                <a:cs typeface="Candara"/>
                <a:sym typeface="Candara"/>
              </a:rPr>
              <a:t> arba </a:t>
            </a:r>
            <a:r>
              <a:rPr b="1" lang="lt-LT" sz="1400">
                <a:solidFill>
                  <a:schemeClr val="dk2"/>
                </a:solidFill>
                <a:latin typeface="Candara"/>
                <a:ea typeface="Candara"/>
                <a:cs typeface="Candara"/>
                <a:sym typeface="Candara"/>
              </a:rPr>
              <a:t>1c:61:b8:b2:68:bd . </a:t>
            </a:r>
            <a:r>
              <a:rPr lang="lt-LT" sz="1400">
                <a:solidFill>
                  <a:schemeClr val="dk2"/>
                </a:solidFill>
                <a:latin typeface="Candara"/>
                <a:ea typeface="Candara"/>
                <a:cs typeface="Candara"/>
                <a:sym typeface="Candara"/>
              </a:rPr>
              <a:t>Pirmieji trys baitai MAC adrese nurodo </a:t>
            </a:r>
            <a:r>
              <a:rPr b="1" lang="lt-LT" sz="1400">
                <a:solidFill>
                  <a:schemeClr val="dk2"/>
                </a:solidFill>
                <a:latin typeface="Candara"/>
                <a:ea typeface="Candara"/>
                <a:cs typeface="Candara"/>
                <a:sym typeface="Candara"/>
              </a:rPr>
              <a:t>gamintoją</a:t>
            </a:r>
            <a:r>
              <a:rPr lang="lt-LT" sz="1400">
                <a:solidFill>
                  <a:schemeClr val="dk2"/>
                </a:solidFill>
                <a:latin typeface="Candara"/>
                <a:ea typeface="Candara"/>
                <a:cs typeface="Candara"/>
                <a:sym typeface="Candara"/>
              </a:rPr>
              <a:t>, likusieji trys baitai – tai gamintojo suteiktas numeris. </a:t>
            </a:r>
            <a:endParaRPr/>
          </a:p>
        </p:txBody>
      </p:sp>
      <p:grpSp>
        <p:nvGrpSpPr>
          <p:cNvPr id="715" name="Google Shape;715;p52"/>
          <p:cNvGrpSpPr/>
          <p:nvPr/>
        </p:nvGrpSpPr>
        <p:grpSpPr>
          <a:xfrm>
            <a:off x="107504" y="1458419"/>
            <a:ext cx="3960000" cy="3142305"/>
            <a:chOff x="179512" y="1458419"/>
            <a:chExt cx="3960000" cy="3142305"/>
          </a:xfrm>
        </p:grpSpPr>
        <p:pic>
          <p:nvPicPr>
            <p:cNvPr id="716" name="Google Shape;716;p52"/>
            <p:cNvPicPr preferRelativeResize="0"/>
            <p:nvPr/>
          </p:nvPicPr>
          <p:blipFill rotWithShape="1">
            <a:blip r:embed="rId3">
              <a:alphaModFix/>
            </a:blip>
            <a:srcRect b="0" l="0" r="0" t="0"/>
            <a:stretch/>
          </p:blipFill>
          <p:spPr>
            <a:xfrm>
              <a:off x="179512" y="1458419"/>
              <a:ext cx="3960000" cy="3142305"/>
            </a:xfrm>
            <a:prstGeom prst="rect">
              <a:avLst/>
            </a:prstGeom>
            <a:noFill/>
            <a:ln>
              <a:noFill/>
            </a:ln>
          </p:spPr>
        </p:pic>
        <p:sp>
          <p:nvSpPr>
            <p:cNvPr id="717" name="Google Shape;717;p52"/>
            <p:cNvSpPr txBox="1"/>
            <p:nvPr/>
          </p:nvSpPr>
          <p:spPr>
            <a:xfrm>
              <a:off x="971600" y="2945656"/>
              <a:ext cx="2880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1600">
                  <a:solidFill>
                    <a:srgbClr val="0000FF"/>
                  </a:solidFill>
                  <a:latin typeface="Candara"/>
                  <a:ea typeface="Candara"/>
                  <a:cs typeface="Candara"/>
                  <a:sym typeface="Candara"/>
                </a:rPr>
                <a:t>A</a:t>
              </a:r>
              <a:endParaRPr/>
            </a:p>
          </p:txBody>
        </p:sp>
        <p:sp>
          <p:nvSpPr>
            <p:cNvPr id="718" name="Google Shape;718;p52"/>
            <p:cNvSpPr txBox="1"/>
            <p:nvPr/>
          </p:nvSpPr>
          <p:spPr>
            <a:xfrm>
              <a:off x="2188116" y="3752984"/>
              <a:ext cx="2880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1600">
                  <a:solidFill>
                    <a:srgbClr val="0000FF"/>
                  </a:solidFill>
                  <a:latin typeface="Candara"/>
                  <a:ea typeface="Candara"/>
                  <a:cs typeface="Candara"/>
                  <a:sym typeface="Candara"/>
                </a:rPr>
                <a:t>B</a:t>
              </a:r>
              <a:endParaRPr/>
            </a:p>
          </p:txBody>
        </p:sp>
      </p:grpSp>
      <p:sp>
        <p:nvSpPr>
          <p:cNvPr id="719" name="Google Shape;719;p52"/>
          <p:cNvSpPr txBox="1"/>
          <p:nvPr/>
        </p:nvSpPr>
        <p:spPr>
          <a:xfrm>
            <a:off x="6228184" y="4659982"/>
            <a:ext cx="266429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lt-LT" sz="1200">
                <a:solidFill>
                  <a:schemeClr val="dk2"/>
                </a:solidFill>
                <a:latin typeface="Candara"/>
                <a:ea typeface="Candara"/>
                <a:cs typeface="Candara"/>
                <a:sym typeface="Candara"/>
              </a:rPr>
              <a:t>Scenarijaus tęsinys kitoje skaidrėje...</a:t>
            </a:r>
            <a:endParaRPr sz="1200">
              <a:solidFill>
                <a:schemeClr val="dk2"/>
              </a:solidFill>
              <a:latin typeface="Candara"/>
              <a:ea typeface="Candara"/>
              <a:cs typeface="Candara"/>
              <a:sym typeface="Candara"/>
            </a:endParaRPr>
          </a:p>
        </p:txBody>
      </p:sp>
      <p:sp>
        <p:nvSpPr>
          <p:cNvPr id="720" name="Google Shape;720;p52"/>
          <p:cNvSpPr/>
          <p:nvPr/>
        </p:nvSpPr>
        <p:spPr>
          <a:xfrm>
            <a:off x="8604448" y="4667602"/>
            <a:ext cx="129208" cy="360000"/>
          </a:xfrm>
          <a:prstGeom prst="downArrow">
            <a:avLst>
              <a:gd fmla="val 50000" name="adj1"/>
              <a:gd fmla="val 50000" name="adj2"/>
            </a:avLst>
          </a:prstGeom>
          <a:solidFill>
            <a:srgbClr val="D4F0FF"/>
          </a:solidFill>
          <a:ln cap="flat" cmpd="sng" w="158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53"/>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726" name="Google Shape;726;p53"/>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ndara"/>
              <a:buNone/>
            </a:pPr>
            <a:r>
              <a:rPr lang="lt-LT">
                <a:solidFill>
                  <a:schemeClr val="lt1"/>
                </a:solidFill>
              </a:rPr>
              <a:t>Lokalieji (vietiniai) tinklai, MAC adresas –</a:t>
            </a:r>
            <a:br>
              <a:rPr lang="lt-LT">
                <a:solidFill>
                  <a:schemeClr val="lt1"/>
                </a:solidFill>
              </a:rPr>
            </a:br>
            <a:r>
              <a:rPr lang="lt-LT">
                <a:solidFill>
                  <a:schemeClr val="lt1"/>
                </a:solidFill>
              </a:rPr>
              <a:t>tinklo sąsajos (prieigos) sluoksnis (Link Layer) (2)</a:t>
            </a:r>
            <a:endParaRPr/>
          </a:p>
        </p:txBody>
      </p:sp>
      <p:sp>
        <p:nvSpPr>
          <p:cNvPr id="727" name="Google Shape;727;p53"/>
          <p:cNvSpPr txBox="1"/>
          <p:nvPr/>
        </p:nvSpPr>
        <p:spPr>
          <a:xfrm>
            <a:off x="323528" y="4594622"/>
            <a:ext cx="3960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lt-LT" sz="1200">
                <a:solidFill>
                  <a:schemeClr val="dk2"/>
                </a:solidFill>
                <a:latin typeface="Candara"/>
                <a:ea typeface="Candara"/>
                <a:cs typeface="Candara"/>
                <a:sym typeface="Candara"/>
              </a:rPr>
              <a:t>Kompiuterių tinklo (namo) schema (įrenginiai, sujungimo būdai, priskirti lokalūs IP adresai, „išėjimas“ į internetą</a:t>
            </a:r>
            <a:endParaRPr sz="1200">
              <a:solidFill>
                <a:schemeClr val="dk2"/>
              </a:solidFill>
              <a:latin typeface="Candara"/>
              <a:ea typeface="Candara"/>
              <a:cs typeface="Candara"/>
              <a:sym typeface="Candara"/>
            </a:endParaRPr>
          </a:p>
        </p:txBody>
      </p:sp>
      <p:sp>
        <p:nvSpPr>
          <p:cNvPr id="728" name="Google Shape;728;p53"/>
          <p:cNvSpPr txBox="1"/>
          <p:nvPr/>
        </p:nvSpPr>
        <p:spPr>
          <a:xfrm>
            <a:off x="4122190" y="1416194"/>
            <a:ext cx="4752967" cy="3677930"/>
          </a:xfrm>
          <a:prstGeom prst="rect">
            <a:avLst/>
          </a:prstGeom>
          <a:solidFill>
            <a:srgbClr val="BCE4FC">
              <a:alpha val="52941"/>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300">
                <a:solidFill>
                  <a:schemeClr val="dk2"/>
                </a:solidFill>
                <a:latin typeface="Candara"/>
                <a:ea typeface="Candara"/>
                <a:cs typeface="Candara"/>
                <a:sym typeface="Candara"/>
              </a:rPr>
              <a:t>Pavyzdžiui, įrenginį, kurio MAC </a:t>
            </a:r>
            <a:r>
              <a:rPr b="1" lang="lt-LT" sz="1300">
                <a:solidFill>
                  <a:schemeClr val="dk2"/>
                </a:solidFill>
                <a:latin typeface="Candara"/>
                <a:ea typeface="Candara"/>
                <a:cs typeface="Candara"/>
                <a:sym typeface="Candara"/>
              </a:rPr>
              <a:t>1c-61-b4-b7-67-ad , pagamino TP-Link Corporation Limited.</a:t>
            </a:r>
            <a:endParaRPr/>
          </a:p>
          <a:p>
            <a:pPr indent="0" lvl="0" marL="0" marR="0" rtl="0" algn="l">
              <a:spcBef>
                <a:spcPts val="1200"/>
              </a:spcBef>
              <a:spcAft>
                <a:spcPts val="0"/>
              </a:spcAft>
              <a:buNone/>
            </a:pPr>
            <a:r>
              <a:rPr lang="lt-LT" sz="1300">
                <a:solidFill>
                  <a:schemeClr val="dk2"/>
                </a:solidFill>
                <a:latin typeface="Candara"/>
                <a:ea typeface="Candara"/>
                <a:cs typeface="Candara"/>
                <a:sym typeface="Candara"/>
              </a:rPr>
              <a:t>Sakykime, kad kompiuteris </a:t>
            </a:r>
            <a:r>
              <a:rPr b="1" lang="lt-LT" sz="1300">
                <a:solidFill>
                  <a:schemeClr val="dk2"/>
                </a:solidFill>
                <a:latin typeface="Candara"/>
                <a:ea typeface="Candara"/>
                <a:cs typeface="Candara"/>
                <a:sym typeface="Candara"/>
              </a:rPr>
              <a:t>A </a:t>
            </a:r>
            <a:r>
              <a:rPr lang="lt-LT" sz="1300">
                <a:solidFill>
                  <a:schemeClr val="dk2"/>
                </a:solidFill>
                <a:latin typeface="Candara"/>
                <a:ea typeface="Candara"/>
                <a:cs typeface="Candara"/>
                <a:sym typeface="Candara"/>
              </a:rPr>
              <a:t>iki šiol „nebendravo“ su </a:t>
            </a:r>
            <a:r>
              <a:rPr b="1" lang="lt-LT" sz="1300">
                <a:solidFill>
                  <a:schemeClr val="dk2"/>
                </a:solidFill>
                <a:latin typeface="Candara"/>
                <a:ea typeface="Candara"/>
                <a:cs typeface="Candara"/>
                <a:sym typeface="Candara"/>
              </a:rPr>
              <a:t>B</a:t>
            </a:r>
            <a:r>
              <a:rPr lang="lt-LT" sz="1300">
                <a:solidFill>
                  <a:schemeClr val="dk2"/>
                </a:solidFill>
                <a:latin typeface="Candara"/>
                <a:ea typeface="Candara"/>
                <a:cs typeface="Candara"/>
                <a:sym typeface="Candara"/>
              </a:rPr>
              <a:t>. O tai reiškia, kad jis nežino </a:t>
            </a:r>
            <a:r>
              <a:rPr b="1" lang="lt-LT" sz="1300">
                <a:solidFill>
                  <a:schemeClr val="dk2"/>
                </a:solidFill>
                <a:latin typeface="Candara"/>
                <a:ea typeface="Candara"/>
                <a:cs typeface="Candara"/>
                <a:sym typeface="Candara"/>
              </a:rPr>
              <a:t>B</a:t>
            </a:r>
            <a:r>
              <a:rPr lang="lt-LT" sz="1300">
                <a:solidFill>
                  <a:schemeClr val="dk2"/>
                </a:solidFill>
                <a:latin typeface="Candara"/>
                <a:ea typeface="Candara"/>
                <a:cs typeface="Candara"/>
                <a:sym typeface="Candara"/>
              </a:rPr>
              <a:t> MAC adreso. Kadangi </a:t>
            </a:r>
            <a:r>
              <a:rPr b="1" lang="lt-LT" sz="1300">
                <a:solidFill>
                  <a:schemeClr val="dk2"/>
                </a:solidFill>
                <a:latin typeface="Candara"/>
                <a:ea typeface="Candara"/>
                <a:cs typeface="Candara"/>
                <a:sym typeface="Candara"/>
              </a:rPr>
              <a:t>A ir B</a:t>
            </a:r>
            <a:r>
              <a:rPr lang="lt-LT" sz="1300">
                <a:solidFill>
                  <a:schemeClr val="dk2"/>
                </a:solidFill>
                <a:latin typeface="Candara"/>
                <a:ea typeface="Candara"/>
                <a:cs typeface="Candara"/>
                <a:sym typeface="Candara"/>
              </a:rPr>
              <a:t> įrenginių IP adresai yra toje pačioje IP adresų zonoje (grupėje, klasėje), kompiuteris </a:t>
            </a:r>
            <a:r>
              <a:rPr b="1" lang="lt-LT" sz="1300">
                <a:solidFill>
                  <a:schemeClr val="dk2"/>
                </a:solidFill>
                <a:latin typeface="Candara"/>
                <a:ea typeface="Candara"/>
                <a:cs typeface="Candara"/>
                <a:sym typeface="Candara"/>
              </a:rPr>
              <a:t>A</a:t>
            </a:r>
            <a:r>
              <a:rPr lang="lt-LT" sz="1300">
                <a:solidFill>
                  <a:schemeClr val="dk2"/>
                </a:solidFill>
                <a:latin typeface="Candara"/>
                <a:ea typeface="Candara"/>
                <a:cs typeface="Candara"/>
                <a:sym typeface="Candara"/>
              </a:rPr>
              <a:t> siunčia į visus lokalaus tinklo įrenginius per tinklo šakotuvą </a:t>
            </a:r>
            <a:r>
              <a:rPr b="1" lang="lt-LT" sz="1300">
                <a:solidFill>
                  <a:schemeClr val="dk2"/>
                </a:solidFill>
                <a:latin typeface="Candara"/>
                <a:ea typeface="Candara"/>
                <a:cs typeface="Candara"/>
                <a:sym typeface="Candara"/>
              </a:rPr>
              <a:t>ARP (</a:t>
            </a:r>
            <a:r>
              <a:rPr b="1" i="1" lang="lt-LT" sz="1300">
                <a:solidFill>
                  <a:schemeClr val="dk2"/>
                </a:solidFill>
                <a:latin typeface="Candara"/>
                <a:ea typeface="Candara"/>
                <a:cs typeface="Candara"/>
                <a:sym typeface="Candara"/>
              </a:rPr>
              <a:t>Address Resolution Protocol</a:t>
            </a:r>
            <a:r>
              <a:rPr b="1" lang="lt-LT" sz="1300">
                <a:solidFill>
                  <a:schemeClr val="dk2"/>
                </a:solidFill>
                <a:latin typeface="Candara"/>
                <a:ea typeface="Candara"/>
                <a:cs typeface="Candara"/>
                <a:sym typeface="Candara"/>
              </a:rPr>
              <a:t>)</a:t>
            </a:r>
            <a:r>
              <a:rPr lang="lt-LT" sz="1300">
                <a:solidFill>
                  <a:schemeClr val="dk2"/>
                </a:solidFill>
                <a:latin typeface="Candara"/>
                <a:ea typeface="Candara"/>
                <a:cs typeface="Candara"/>
                <a:sym typeface="Candara"/>
              </a:rPr>
              <a:t> užklausą ir nustato sąsają tarp </a:t>
            </a:r>
            <a:r>
              <a:rPr b="1" lang="lt-LT" sz="1300">
                <a:solidFill>
                  <a:schemeClr val="dk2"/>
                </a:solidFill>
                <a:latin typeface="Candara"/>
                <a:ea typeface="Candara"/>
                <a:cs typeface="Candara"/>
                <a:sym typeface="Candara"/>
              </a:rPr>
              <a:t>IP ir MAC adresų</a:t>
            </a:r>
            <a:r>
              <a:rPr lang="lt-LT" sz="1300">
                <a:solidFill>
                  <a:schemeClr val="dk2"/>
                </a:solidFill>
                <a:latin typeface="Candara"/>
                <a:ea typeface="Candara"/>
                <a:cs typeface="Candara"/>
                <a:sym typeface="Candara"/>
              </a:rPr>
              <a:t>. Užklausos prasmė maždaug tokia: „</a:t>
            </a:r>
            <a:r>
              <a:rPr b="1" lang="lt-LT" sz="1300">
                <a:solidFill>
                  <a:schemeClr val="dk2"/>
                </a:solidFill>
                <a:latin typeface="Candara"/>
                <a:ea typeface="Candara"/>
                <a:cs typeface="Candara"/>
                <a:sym typeface="Candara"/>
              </a:rPr>
              <a:t>Kas turite IP adresą 192.168.0.3 – atsiųskite savo MAC adresą“</a:t>
            </a:r>
            <a:r>
              <a:rPr lang="lt-LT" sz="1300">
                <a:solidFill>
                  <a:schemeClr val="dk2"/>
                </a:solidFill>
                <a:latin typeface="Candara"/>
                <a:ea typeface="Candara"/>
                <a:cs typeface="Candara"/>
                <a:sym typeface="Candara"/>
              </a:rPr>
              <a:t>.</a:t>
            </a:r>
            <a:endParaRPr/>
          </a:p>
          <a:p>
            <a:pPr indent="0" lvl="0" marL="0" marR="0" rtl="0" algn="l">
              <a:spcBef>
                <a:spcPts val="600"/>
              </a:spcBef>
              <a:spcAft>
                <a:spcPts val="0"/>
              </a:spcAft>
              <a:buNone/>
            </a:pPr>
            <a:r>
              <a:rPr lang="lt-LT" sz="1300">
                <a:solidFill>
                  <a:schemeClr val="dk2"/>
                </a:solidFill>
                <a:latin typeface="Candara"/>
                <a:ea typeface="Candara"/>
                <a:cs typeface="Candara"/>
                <a:sym typeface="Candara"/>
              </a:rPr>
              <a:t>Kompiuteris </a:t>
            </a:r>
            <a:r>
              <a:rPr b="1" lang="lt-LT" sz="1300">
                <a:solidFill>
                  <a:schemeClr val="dk2"/>
                </a:solidFill>
                <a:latin typeface="Candara"/>
                <a:ea typeface="Candara"/>
                <a:cs typeface="Candara"/>
                <a:sym typeface="Candara"/>
              </a:rPr>
              <a:t>B</a:t>
            </a:r>
            <a:r>
              <a:rPr lang="lt-LT" sz="1300">
                <a:solidFill>
                  <a:schemeClr val="dk2"/>
                </a:solidFill>
                <a:latin typeface="Candara"/>
                <a:ea typeface="Candara"/>
                <a:cs typeface="Candara"/>
                <a:sym typeface="Candara"/>
              </a:rPr>
              <a:t> gauna ARP užklausą ir atsako (maždaug taip): „</a:t>
            </a:r>
            <a:r>
              <a:rPr b="1" lang="lt-LT" sz="1300">
                <a:solidFill>
                  <a:schemeClr val="dk2"/>
                </a:solidFill>
                <a:latin typeface="Candara"/>
                <a:ea typeface="Candara"/>
                <a:cs typeface="Candara"/>
                <a:sym typeface="Candara"/>
              </a:rPr>
              <a:t>Aš turiu IP adresą 192.168.0.3, o mano MAC adresas yra 84-a4-66-ea-d7-08“</a:t>
            </a:r>
            <a:r>
              <a:rPr lang="lt-LT" sz="1300">
                <a:solidFill>
                  <a:schemeClr val="dk2"/>
                </a:solidFill>
                <a:latin typeface="Candara"/>
                <a:ea typeface="Candara"/>
                <a:cs typeface="Candara"/>
                <a:sym typeface="Candara"/>
              </a:rPr>
              <a:t>. Kompiuteris </a:t>
            </a:r>
            <a:r>
              <a:rPr b="1" lang="lt-LT" sz="1300">
                <a:solidFill>
                  <a:schemeClr val="dk2"/>
                </a:solidFill>
                <a:latin typeface="Candara"/>
                <a:ea typeface="Candara"/>
                <a:cs typeface="Candara"/>
                <a:sym typeface="Candara"/>
              </a:rPr>
              <a:t>A </a:t>
            </a:r>
            <a:r>
              <a:rPr lang="lt-LT" sz="1300">
                <a:solidFill>
                  <a:schemeClr val="dk2"/>
                </a:solidFill>
                <a:latin typeface="Candara"/>
                <a:ea typeface="Candara"/>
                <a:cs typeface="Candara"/>
                <a:sym typeface="Candara"/>
              </a:rPr>
              <a:t>gauna šį atsakymą ir įsirašo kompiuterio </a:t>
            </a:r>
            <a:r>
              <a:rPr b="1" lang="lt-LT" sz="1300">
                <a:solidFill>
                  <a:schemeClr val="dk2"/>
                </a:solidFill>
                <a:latin typeface="Candara"/>
                <a:ea typeface="Candara"/>
                <a:cs typeface="Candara"/>
                <a:sym typeface="Candara"/>
              </a:rPr>
              <a:t>B</a:t>
            </a:r>
            <a:r>
              <a:rPr lang="lt-LT" sz="1300">
                <a:solidFill>
                  <a:schemeClr val="dk2"/>
                </a:solidFill>
                <a:latin typeface="Candara"/>
                <a:ea typeface="Candara"/>
                <a:cs typeface="Candara"/>
                <a:sym typeface="Candara"/>
              </a:rPr>
              <a:t> MAC adresą į savo ARP adresų lentelę (būsimiems ryšiams su </a:t>
            </a:r>
            <a:r>
              <a:rPr b="1" lang="lt-LT" sz="1300">
                <a:solidFill>
                  <a:schemeClr val="dk2"/>
                </a:solidFill>
                <a:latin typeface="Candara"/>
                <a:ea typeface="Candara"/>
                <a:cs typeface="Candara"/>
                <a:sym typeface="Candara"/>
              </a:rPr>
              <a:t>B).</a:t>
            </a:r>
            <a:endParaRPr/>
          </a:p>
          <a:p>
            <a:pPr indent="0" lvl="0" marL="0" marR="0" rtl="0" algn="l">
              <a:spcBef>
                <a:spcPts val="600"/>
              </a:spcBef>
              <a:spcAft>
                <a:spcPts val="0"/>
              </a:spcAft>
              <a:buNone/>
            </a:pPr>
            <a:r>
              <a:rPr b="1" lang="lt-LT" sz="1300">
                <a:solidFill>
                  <a:schemeClr val="dk2"/>
                </a:solidFill>
                <a:latin typeface="Candara"/>
                <a:ea typeface="Candara"/>
                <a:cs typeface="Candara"/>
                <a:sym typeface="Candara"/>
              </a:rPr>
              <a:t>ARP lentelėje saugomos IP ir MAC adresų poros</a:t>
            </a:r>
            <a:r>
              <a:rPr lang="lt-LT" sz="1300">
                <a:solidFill>
                  <a:schemeClr val="dk2"/>
                </a:solidFill>
                <a:latin typeface="Candara"/>
                <a:ea typeface="Candara"/>
                <a:cs typeface="Candara"/>
                <a:sym typeface="Candara"/>
              </a:rPr>
              <a:t>.</a:t>
            </a:r>
            <a:endParaRPr/>
          </a:p>
          <a:p>
            <a:pPr indent="0" lvl="0" marL="0" marR="0" rtl="0" algn="l">
              <a:spcBef>
                <a:spcPts val="600"/>
              </a:spcBef>
              <a:spcAft>
                <a:spcPts val="0"/>
              </a:spcAft>
              <a:buNone/>
            </a:pPr>
            <a:r>
              <a:rPr lang="lt-LT" sz="1300">
                <a:solidFill>
                  <a:schemeClr val="dk2"/>
                </a:solidFill>
                <a:latin typeface="Candara"/>
                <a:ea typeface="Candara"/>
                <a:cs typeface="Candara"/>
                <a:sym typeface="Candara"/>
              </a:rPr>
              <a:t>Visa tai  aprašyta </a:t>
            </a:r>
            <a:r>
              <a:rPr b="1" lang="lt-LT" sz="1300">
                <a:solidFill>
                  <a:schemeClr val="dk2"/>
                </a:solidFill>
                <a:latin typeface="Candara"/>
                <a:ea typeface="Candara"/>
                <a:cs typeface="Candara"/>
                <a:sym typeface="Candara"/>
              </a:rPr>
              <a:t>RFC826</a:t>
            </a:r>
            <a:r>
              <a:rPr lang="lt-LT" sz="1300">
                <a:solidFill>
                  <a:schemeClr val="dk2"/>
                </a:solidFill>
                <a:latin typeface="Candara"/>
                <a:ea typeface="Candara"/>
                <a:cs typeface="Candara"/>
                <a:sym typeface="Candara"/>
              </a:rPr>
              <a:t> dokumente</a:t>
            </a:r>
            <a:br>
              <a:rPr lang="lt-LT" sz="1300">
                <a:solidFill>
                  <a:schemeClr val="dk2"/>
                </a:solidFill>
                <a:latin typeface="Candara"/>
                <a:ea typeface="Candara"/>
                <a:cs typeface="Candara"/>
                <a:sym typeface="Candara"/>
              </a:rPr>
            </a:br>
            <a:r>
              <a:rPr lang="lt-LT" sz="1300">
                <a:solidFill>
                  <a:schemeClr val="dk2"/>
                </a:solidFill>
                <a:latin typeface="Candara"/>
                <a:ea typeface="Candara"/>
                <a:cs typeface="Candara"/>
                <a:sym typeface="Candara"/>
              </a:rPr>
              <a:t>(</a:t>
            </a:r>
            <a:r>
              <a:rPr b="1" lang="lt-LT" sz="1300" u="sng">
                <a:solidFill>
                  <a:schemeClr val="dk2"/>
                </a:solidFill>
                <a:latin typeface="Candara"/>
                <a:ea typeface="Candara"/>
                <a:cs typeface="Candara"/>
                <a:sym typeface="Candara"/>
                <a:hlinkClick r:id="rId3">
                  <a:extLst>
                    <a:ext uri="{A12FA001-AC4F-418D-AE19-62706E023703}">
                      <ahyp:hlinkClr val="tx"/>
                    </a:ext>
                  </a:extLst>
                </a:hlinkClick>
              </a:rPr>
              <a:t>https://www.rfc-editor.org/rfc/rfc826</a:t>
            </a:r>
            <a:r>
              <a:rPr lang="lt-LT" sz="1300">
                <a:solidFill>
                  <a:schemeClr val="dk2"/>
                </a:solidFill>
                <a:latin typeface="Candara"/>
                <a:ea typeface="Candara"/>
                <a:cs typeface="Candara"/>
                <a:sym typeface="Candara"/>
              </a:rPr>
              <a:t> ).</a:t>
            </a:r>
            <a:endParaRPr sz="1400">
              <a:solidFill>
                <a:schemeClr val="dk2"/>
              </a:solidFill>
              <a:latin typeface="Candara"/>
              <a:ea typeface="Candara"/>
              <a:cs typeface="Candara"/>
              <a:sym typeface="Candara"/>
            </a:endParaRPr>
          </a:p>
        </p:txBody>
      </p:sp>
      <p:grpSp>
        <p:nvGrpSpPr>
          <p:cNvPr id="729" name="Google Shape;729;p53"/>
          <p:cNvGrpSpPr/>
          <p:nvPr/>
        </p:nvGrpSpPr>
        <p:grpSpPr>
          <a:xfrm>
            <a:off x="107504" y="1458419"/>
            <a:ext cx="3960000" cy="3142305"/>
            <a:chOff x="179512" y="1458419"/>
            <a:chExt cx="3960000" cy="3142305"/>
          </a:xfrm>
        </p:grpSpPr>
        <p:pic>
          <p:nvPicPr>
            <p:cNvPr id="730" name="Google Shape;730;p53"/>
            <p:cNvPicPr preferRelativeResize="0"/>
            <p:nvPr/>
          </p:nvPicPr>
          <p:blipFill rotWithShape="1">
            <a:blip r:embed="rId4">
              <a:alphaModFix/>
            </a:blip>
            <a:srcRect b="0" l="0" r="0" t="0"/>
            <a:stretch/>
          </p:blipFill>
          <p:spPr>
            <a:xfrm>
              <a:off x="179512" y="1458419"/>
              <a:ext cx="3960000" cy="3142305"/>
            </a:xfrm>
            <a:prstGeom prst="rect">
              <a:avLst/>
            </a:prstGeom>
            <a:noFill/>
            <a:ln>
              <a:noFill/>
            </a:ln>
          </p:spPr>
        </p:pic>
        <p:sp>
          <p:nvSpPr>
            <p:cNvPr id="731" name="Google Shape;731;p53"/>
            <p:cNvSpPr txBox="1"/>
            <p:nvPr/>
          </p:nvSpPr>
          <p:spPr>
            <a:xfrm>
              <a:off x="971600" y="2945656"/>
              <a:ext cx="2880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1600">
                  <a:solidFill>
                    <a:srgbClr val="0000FF"/>
                  </a:solidFill>
                  <a:latin typeface="Candara"/>
                  <a:ea typeface="Candara"/>
                  <a:cs typeface="Candara"/>
                  <a:sym typeface="Candara"/>
                </a:rPr>
                <a:t>A</a:t>
              </a:r>
              <a:endParaRPr/>
            </a:p>
          </p:txBody>
        </p:sp>
        <p:sp>
          <p:nvSpPr>
            <p:cNvPr id="732" name="Google Shape;732;p53"/>
            <p:cNvSpPr txBox="1"/>
            <p:nvPr/>
          </p:nvSpPr>
          <p:spPr>
            <a:xfrm>
              <a:off x="2188116" y="3752984"/>
              <a:ext cx="2880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1600">
                  <a:solidFill>
                    <a:srgbClr val="0000FF"/>
                  </a:solidFill>
                  <a:latin typeface="Candara"/>
                  <a:ea typeface="Candara"/>
                  <a:cs typeface="Candara"/>
                  <a:sym typeface="Candara"/>
                </a:rPr>
                <a:t>B</a:t>
              </a:r>
              <a:endParaRPr/>
            </a:p>
          </p:txBody>
        </p:sp>
      </p:grpSp>
      <p:sp>
        <p:nvSpPr>
          <p:cNvPr id="733" name="Google Shape;733;p53"/>
          <p:cNvSpPr txBox="1"/>
          <p:nvPr/>
        </p:nvSpPr>
        <p:spPr>
          <a:xfrm>
            <a:off x="251081" y="1131590"/>
            <a:ext cx="8641399" cy="292388"/>
          </a:xfrm>
          <a:prstGeom prst="rect">
            <a:avLst/>
          </a:prstGeom>
          <a:solidFill>
            <a:srgbClr val="BCE4FC">
              <a:alpha val="52941"/>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300">
                <a:solidFill>
                  <a:schemeClr val="dk2"/>
                </a:solidFill>
                <a:latin typeface="Candara"/>
                <a:ea typeface="Candara"/>
                <a:cs typeface="Candara"/>
                <a:sym typeface="Candara"/>
              </a:rPr>
              <a:t>Yra svetainių, pvz., </a:t>
            </a:r>
            <a:r>
              <a:rPr b="1" lang="lt-LT" sz="1300" u="sng">
                <a:solidFill>
                  <a:schemeClr val="dk2"/>
                </a:solidFill>
                <a:latin typeface="Candara"/>
                <a:ea typeface="Candara"/>
                <a:cs typeface="Candara"/>
                <a:sym typeface="Candara"/>
                <a:hlinkClick r:id="rId5">
                  <a:extLst>
                    <a:ext uri="{A12FA001-AC4F-418D-AE19-62706E023703}">
                      <ahyp:hlinkClr val="tx"/>
                    </a:ext>
                  </a:extLst>
                </a:hlinkClick>
              </a:rPr>
              <a:t>https://macvendors.com/</a:t>
            </a:r>
            <a:r>
              <a:rPr lang="lt-LT" sz="1300">
                <a:solidFill>
                  <a:schemeClr val="dk2"/>
                </a:solidFill>
                <a:latin typeface="Candara"/>
                <a:ea typeface="Candara"/>
                <a:cs typeface="Candara"/>
                <a:sym typeface="Candara"/>
              </a:rPr>
              <a:t>, kur įvedę įrenginio MAC adresą, galima sužinoti jo gamintoją.</a:t>
            </a:r>
            <a:endParaRPr sz="1300">
              <a:solidFill>
                <a:schemeClr val="dk2"/>
              </a:solidFill>
              <a:latin typeface="Candara"/>
              <a:ea typeface="Candara"/>
              <a:cs typeface="Candara"/>
              <a:sym typeface="Candara"/>
            </a:endParaRPr>
          </a:p>
        </p:txBody>
      </p:sp>
      <p:cxnSp>
        <p:nvCxnSpPr>
          <p:cNvPr id="734" name="Google Shape;734;p53"/>
          <p:cNvCxnSpPr/>
          <p:nvPr/>
        </p:nvCxnSpPr>
        <p:spPr>
          <a:xfrm>
            <a:off x="5292080" y="1938192"/>
            <a:ext cx="1944216" cy="0"/>
          </a:xfrm>
          <a:prstGeom prst="straightConnector1">
            <a:avLst/>
          </a:prstGeom>
          <a:noFill/>
          <a:ln cap="flat" cmpd="sng" w="12700">
            <a:solidFill>
              <a:schemeClr val="dk2"/>
            </a:solidFill>
            <a:prstDash val="solid"/>
            <a:round/>
            <a:headEnd len="sm" w="sm" type="none"/>
            <a:tailEnd len="sm" w="sm" type="non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54"/>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740" name="Google Shape;740;p54"/>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ndara"/>
              <a:buNone/>
            </a:pPr>
            <a:r>
              <a:rPr lang="lt-LT">
                <a:solidFill>
                  <a:schemeClr val="lt1"/>
                </a:solidFill>
              </a:rPr>
              <a:t>Lokalieji (vietiniai) tinklai, MAC adresas –</a:t>
            </a:r>
            <a:br>
              <a:rPr lang="lt-LT">
                <a:solidFill>
                  <a:schemeClr val="lt1"/>
                </a:solidFill>
              </a:rPr>
            </a:br>
            <a:r>
              <a:rPr lang="lt-LT">
                <a:solidFill>
                  <a:schemeClr val="lt1"/>
                </a:solidFill>
              </a:rPr>
              <a:t>tinklo sąsajos (prieigos) sluoksnis (Link Layer) (3)</a:t>
            </a:r>
            <a:endParaRPr/>
          </a:p>
        </p:txBody>
      </p:sp>
      <p:sp>
        <p:nvSpPr>
          <p:cNvPr id="741" name="Google Shape;741;p54"/>
          <p:cNvSpPr txBox="1"/>
          <p:nvPr/>
        </p:nvSpPr>
        <p:spPr>
          <a:xfrm>
            <a:off x="2555776" y="1188356"/>
            <a:ext cx="6347070" cy="3924000"/>
          </a:xfrm>
          <a:prstGeom prst="rect">
            <a:avLst/>
          </a:prstGeom>
          <a:solidFill>
            <a:srgbClr val="BCE4FC">
              <a:alpha val="52941"/>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1300">
                <a:solidFill>
                  <a:schemeClr val="dk2"/>
                </a:solidFill>
                <a:latin typeface="Candara"/>
                <a:ea typeface="Candara"/>
                <a:cs typeface="Candara"/>
                <a:sym typeface="Candara"/>
              </a:rPr>
              <a:t>Kompiuterių operacinėse sistemose yra nemažai komandų darbui su MAC adresais ir ARP tarnyba.</a:t>
            </a:r>
            <a:endParaRPr/>
          </a:p>
          <a:p>
            <a:pPr indent="0" lvl="0" marL="0" marR="0" rtl="0" algn="l">
              <a:spcBef>
                <a:spcPts val="0"/>
              </a:spcBef>
              <a:spcAft>
                <a:spcPts val="0"/>
              </a:spcAft>
              <a:buNone/>
            </a:pPr>
            <a:r>
              <a:rPr b="1" lang="lt-LT" sz="1300">
                <a:solidFill>
                  <a:schemeClr val="dk2"/>
                </a:solidFill>
                <a:latin typeface="Candara"/>
                <a:ea typeface="Candara"/>
                <a:cs typeface="Candara"/>
                <a:sym typeface="Candara"/>
              </a:rPr>
              <a:t>Dauguma jų vykdomos kompiuterio komandų eilutėje </a:t>
            </a:r>
            <a:r>
              <a:rPr lang="lt-LT" sz="1300">
                <a:solidFill>
                  <a:schemeClr val="dk2"/>
                </a:solidFill>
                <a:latin typeface="Candara"/>
                <a:ea typeface="Candara"/>
                <a:cs typeface="Candara"/>
                <a:sym typeface="Candara"/>
              </a:rPr>
              <a:t>(pasiekiama                        🡪 </a:t>
            </a:r>
            <a:r>
              <a:rPr b="1" lang="lt-LT" sz="1300">
                <a:solidFill>
                  <a:schemeClr val="dk2"/>
                </a:solidFill>
                <a:latin typeface="Candara"/>
                <a:ea typeface="Candara"/>
                <a:cs typeface="Candara"/>
                <a:sym typeface="Candara"/>
              </a:rPr>
              <a:t>cmd)</a:t>
            </a:r>
            <a:r>
              <a:rPr lang="lt-LT" sz="1300">
                <a:solidFill>
                  <a:schemeClr val="dk2"/>
                </a:solidFill>
                <a:latin typeface="Candara"/>
                <a:ea typeface="Candara"/>
                <a:cs typeface="Candara"/>
                <a:sym typeface="Candara"/>
              </a:rPr>
              <a:t>.</a:t>
            </a:r>
            <a:endParaRPr/>
          </a:p>
          <a:p>
            <a:pPr indent="0" lvl="0" marL="0" marR="0" rtl="0" algn="l">
              <a:spcBef>
                <a:spcPts val="600"/>
              </a:spcBef>
              <a:spcAft>
                <a:spcPts val="0"/>
              </a:spcAft>
              <a:buNone/>
            </a:pPr>
            <a:r>
              <a:rPr lang="lt-LT" sz="1300">
                <a:solidFill>
                  <a:schemeClr val="dk2"/>
                </a:solidFill>
                <a:latin typeface="Candara"/>
                <a:ea typeface="Candara"/>
                <a:cs typeface="Candara"/>
                <a:sym typeface="Candara"/>
              </a:rPr>
              <a:t>Pavyzdžiui,  </a:t>
            </a:r>
            <a:r>
              <a:rPr b="1" lang="lt-LT" sz="1300">
                <a:solidFill>
                  <a:schemeClr val="dk2"/>
                </a:solidFill>
                <a:latin typeface="Candara"/>
                <a:ea typeface="Candara"/>
                <a:cs typeface="Candara"/>
                <a:sym typeface="Candara"/>
              </a:rPr>
              <a:t>ARP   komanda </a:t>
            </a:r>
            <a:r>
              <a:rPr lang="lt-LT" sz="1300">
                <a:solidFill>
                  <a:schemeClr val="dk2"/>
                </a:solidFill>
                <a:latin typeface="Candara"/>
                <a:ea typeface="Candara"/>
                <a:cs typeface="Candara"/>
                <a:sym typeface="Candara"/>
              </a:rPr>
              <a:t>parodo kompiuterio turėtus ryšius su vietinio  tinklo kompiuteriais, leidžia peržiūrėti ir redaguoti ARP lentelę:</a:t>
            </a:r>
            <a:endParaRPr/>
          </a:p>
          <a:p>
            <a:pPr indent="0" lvl="0" marL="0" marR="0" rtl="0" algn="l">
              <a:spcBef>
                <a:spcPts val="600"/>
              </a:spcBef>
              <a:spcAft>
                <a:spcPts val="0"/>
              </a:spcAft>
              <a:buNone/>
            </a:pPr>
            <a:r>
              <a:t/>
            </a:r>
            <a:endParaRPr b="1" sz="1300">
              <a:solidFill>
                <a:schemeClr val="dk2"/>
              </a:solidFill>
              <a:latin typeface="Candara"/>
              <a:ea typeface="Candara"/>
              <a:cs typeface="Candara"/>
              <a:sym typeface="Candara"/>
            </a:endParaRPr>
          </a:p>
          <a:p>
            <a:pPr indent="0" lvl="0" marL="0" marR="0" rtl="0" algn="l">
              <a:spcBef>
                <a:spcPts val="600"/>
              </a:spcBef>
              <a:spcAft>
                <a:spcPts val="0"/>
              </a:spcAft>
              <a:buNone/>
            </a:pPr>
            <a:r>
              <a:t/>
            </a:r>
            <a:endParaRPr b="1" sz="1300">
              <a:solidFill>
                <a:schemeClr val="dk2"/>
              </a:solidFill>
              <a:latin typeface="Candara"/>
              <a:ea typeface="Candara"/>
              <a:cs typeface="Candara"/>
              <a:sym typeface="Candara"/>
            </a:endParaRPr>
          </a:p>
          <a:p>
            <a:pPr indent="0" lvl="0" marL="0" marR="0" rtl="0" algn="l">
              <a:spcBef>
                <a:spcPts val="600"/>
              </a:spcBef>
              <a:spcAft>
                <a:spcPts val="0"/>
              </a:spcAft>
              <a:buNone/>
            </a:pPr>
            <a:r>
              <a:t/>
            </a:r>
            <a:endParaRPr b="1" sz="1300">
              <a:solidFill>
                <a:schemeClr val="dk2"/>
              </a:solidFill>
              <a:latin typeface="Candara"/>
              <a:ea typeface="Candara"/>
              <a:cs typeface="Candara"/>
              <a:sym typeface="Candara"/>
            </a:endParaRPr>
          </a:p>
          <a:p>
            <a:pPr indent="0" lvl="0" marL="0" marR="0" rtl="0" algn="l">
              <a:spcBef>
                <a:spcPts val="600"/>
              </a:spcBef>
              <a:spcAft>
                <a:spcPts val="0"/>
              </a:spcAft>
              <a:buNone/>
            </a:pPr>
            <a:r>
              <a:rPr lang="lt-LT" sz="1300">
                <a:solidFill>
                  <a:schemeClr val="dk2"/>
                </a:solidFill>
                <a:latin typeface="Candara"/>
                <a:ea typeface="Candara"/>
                <a:cs typeface="Candara"/>
                <a:sym typeface="Candara"/>
              </a:rPr>
              <a:t>Naudodami </a:t>
            </a:r>
            <a:r>
              <a:rPr b="1" lang="lt-LT" sz="1300">
                <a:solidFill>
                  <a:schemeClr val="dk2"/>
                </a:solidFill>
                <a:latin typeface="Candara"/>
                <a:ea typeface="Candara"/>
                <a:cs typeface="Candara"/>
                <a:sym typeface="Candara"/>
              </a:rPr>
              <a:t>ipconfig/all</a:t>
            </a:r>
            <a:r>
              <a:rPr lang="lt-LT" sz="1300">
                <a:solidFill>
                  <a:schemeClr val="dk2"/>
                </a:solidFill>
                <a:latin typeface="Candara"/>
                <a:ea typeface="Candara"/>
                <a:cs typeface="Candara"/>
                <a:sym typeface="Candara"/>
              </a:rPr>
              <a:t>, galite peržiūrėti išsamesnę informaciją, įskaitant (Physical – fizinį) MAC:</a:t>
            </a:r>
            <a:endParaRPr/>
          </a:p>
          <a:p>
            <a:pPr indent="0" lvl="0" marL="0" marR="0" rtl="0" algn="l">
              <a:spcBef>
                <a:spcPts val="600"/>
              </a:spcBef>
              <a:spcAft>
                <a:spcPts val="0"/>
              </a:spcAft>
              <a:buNone/>
            </a:pPr>
            <a:r>
              <a:t/>
            </a:r>
            <a:endParaRPr sz="1300">
              <a:solidFill>
                <a:schemeClr val="dk2"/>
              </a:solidFill>
              <a:latin typeface="Candara"/>
              <a:ea typeface="Candara"/>
              <a:cs typeface="Candara"/>
              <a:sym typeface="Candara"/>
            </a:endParaRPr>
          </a:p>
          <a:p>
            <a:pPr indent="0" lvl="0" marL="0" marR="0" rtl="0" algn="l">
              <a:spcBef>
                <a:spcPts val="0"/>
              </a:spcBef>
              <a:spcAft>
                <a:spcPts val="0"/>
              </a:spcAft>
              <a:buNone/>
            </a:pPr>
            <a:r>
              <a:t/>
            </a:r>
            <a:endParaRPr sz="1400">
              <a:solidFill>
                <a:schemeClr val="dk1"/>
              </a:solidFill>
              <a:latin typeface="Candara"/>
              <a:ea typeface="Candara"/>
              <a:cs typeface="Candara"/>
              <a:sym typeface="Candara"/>
            </a:endParaRPr>
          </a:p>
          <a:p>
            <a:pPr indent="0" lvl="0" marL="0" marR="0" rtl="0" algn="l">
              <a:spcBef>
                <a:spcPts val="0"/>
              </a:spcBef>
              <a:spcAft>
                <a:spcPts val="0"/>
              </a:spcAft>
              <a:buNone/>
            </a:pPr>
            <a:r>
              <a:t/>
            </a:r>
            <a:endParaRPr sz="1400">
              <a:solidFill>
                <a:schemeClr val="dk1"/>
              </a:solidFill>
              <a:latin typeface="Candara"/>
              <a:ea typeface="Candara"/>
              <a:cs typeface="Candara"/>
              <a:sym typeface="Candara"/>
            </a:endParaRPr>
          </a:p>
          <a:p>
            <a:pPr indent="0" lvl="0" marL="0" marR="0" rtl="0" algn="l">
              <a:spcBef>
                <a:spcPts val="0"/>
              </a:spcBef>
              <a:spcAft>
                <a:spcPts val="0"/>
              </a:spcAft>
              <a:buNone/>
            </a:pPr>
            <a:r>
              <a:t/>
            </a:r>
            <a:endParaRPr sz="1400">
              <a:solidFill>
                <a:schemeClr val="dk1"/>
              </a:solidFill>
              <a:latin typeface="Candara"/>
              <a:ea typeface="Candara"/>
              <a:cs typeface="Candara"/>
              <a:sym typeface="Candara"/>
            </a:endParaRPr>
          </a:p>
          <a:p>
            <a:pPr indent="0" lvl="0" marL="0" marR="0" rtl="0" algn="l">
              <a:spcBef>
                <a:spcPts val="600"/>
              </a:spcBef>
              <a:spcAft>
                <a:spcPts val="0"/>
              </a:spcAft>
              <a:buNone/>
            </a:pPr>
            <a:r>
              <a:t/>
            </a:r>
            <a:endParaRPr sz="1400">
              <a:solidFill>
                <a:schemeClr val="dk1"/>
              </a:solidFill>
              <a:latin typeface="Candara"/>
              <a:ea typeface="Candara"/>
              <a:cs typeface="Candara"/>
              <a:sym typeface="Candara"/>
            </a:endParaRPr>
          </a:p>
          <a:p>
            <a:pPr indent="0" lvl="0" marL="0" marR="0" rtl="0" algn="l">
              <a:spcBef>
                <a:spcPts val="0"/>
              </a:spcBef>
              <a:spcAft>
                <a:spcPts val="0"/>
              </a:spcAft>
              <a:buNone/>
            </a:pPr>
            <a:r>
              <a:t/>
            </a:r>
            <a:endParaRPr b="1" sz="1300">
              <a:solidFill>
                <a:schemeClr val="dk2"/>
              </a:solidFill>
              <a:latin typeface="Candara"/>
              <a:ea typeface="Candara"/>
              <a:cs typeface="Candara"/>
              <a:sym typeface="Candara"/>
            </a:endParaRPr>
          </a:p>
        </p:txBody>
      </p:sp>
      <p:pic>
        <p:nvPicPr>
          <p:cNvPr descr="Adding A&amp;S Printers to non-domain Windows Computers - Arts &amp; Sciences -  Answers" id="742" name="Google Shape;742;p54"/>
          <p:cNvPicPr preferRelativeResize="0"/>
          <p:nvPr/>
        </p:nvPicPr>
        <p:blipFill rotWithShape="1">
          <a:blip r:embed="rId3">
            <a:alphaModFix/>
          </a:blip>
          <a:srcRect b="0" l="0" r="0" t="0"/>
          <a:stretch/>
        </p:blipFill>
        <p:spPr>
          <a:xfrm>
            <a:off x="7406330" y="1560100"/>
            <a:ext cx="838078" cy="293258"/>
          </a:xfrm>
          <a:prstGeom prst="rect">
            <a:avLst/>
          </a:prstGeom>
          <a:noFill/>
          <a:ln>
            <a:noFill/>
          </a:ln>
        </p:spPr>
      </p:pic>
      <p:pic>
        <p:nvPicPr>
          <p:cNvPr id="743" name="Google Shape;743;p54"/>
          <p:cNvPicPr preferRelativeResize="0"/>
          <p:nvPr/>
        </p:nvPicPr>
        <p:blipFill rotWithShape="1">
          <a:blip r:embed="rId4">
            <a:alphaModFix/>
          </a:blip>
          <a:srcRect b="0" l="0" r="0" t="0"/>
          <a:stretch/>
        </p:blipFill>
        <p:spPr>
          <a:xfrm>
            <a:off x="35496" y="1767197"/>
            <a:ext cx="2437907" cy="1881730"/>
          </a:xfrm>
          <a:prstGeom prst="rect">
            <a:avLst/>
          </a:prstGeom>
          <a:noFill/>
          <a:ln>
            <a:noFill/>
          </a:ln>
        </p:spPr>
      </p:pic>
      <p:pic>
        <p:nvPicPr>
          <p:cNvPr id="744" name="Google Shape;744;p54"/>
          <p:cNvPicPr preferRelativeResize="0"/>
          <p:nvPr/>
        </p:nvPicPr>
        <p:blipFill rotWithShape="1">
          <a:blip r:embed="rId5">
            <a:alphaModFix/>
          </a:blip>
          <a:srcRect b="4095" l="0" r="0" t="0"/>
          <a:stretch/>
        </p:blipFill>
        <p:spPr>
          <a:xfrm>
            <a:off x="2932977" y="2355726"/>
            <a:ext cx="4031933" cy="834025"/>
          </a:xfrm>
          <a:prstGeom prst="rect">
            <a:avLst/>
          </a:prstGeom>
          <a:noFill/>
          <a:ln>
            <a:noFill/>
          </a:ln>
        </p:spPr>
      </p:pic>
      <p:pic>
        <p:nvPicPr>
          <p:cNvPr id="745" name="Google Shape;745;p54"/>
          <p:cNvPicPr preferRelativeResize="0"/>
          <p:nvPr/>
        </p:nvPicPr>
        <p:blipFill rotWithShape="1">
          <a:blip r:embed="rId6">
            <a:alphaModFix/>
          </a:blip>
          <a:srcRect b="0" l="0" r="0" t="0"/>
          <a:stretch/>
        </p:blipFill>
        <p:spPr>
          <a:xfrm>
            <a:off x="2932977" y="3614552"/>
            <a:ext cx="5581460" cy="145465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55"/>
          <p:cNvSpPr txBox="1"/>
          <p:nvPr>
            <p:ph idx="1" type="body"/>
          </p:nvPr>
        </p:nvSpPr>
        <p:spPr>
          <a:xfrm>
            <a:off x="251520" y="1131590"/>
            <a:ext cx="8640959" cy="3600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520"/>
              <a:buNone/>
            </a:pPr>
            <a:r>
              <a:rPr b="1" lang="lt-LT" sz="1900">
                <a:solidFill>
                  <a:srgbClr val="7030A0"/>
                </a:solidFill>
              </a:rPr>
              <a:t>Naudodami anksčiau pateiktas MAC adresų ar ARP lentelių peržiūros ir tvarkymo komandas savarankiškai arba grupėse atlikite tyrinėjimus.</a:t>
            </a:r>
            <a:endParaRPr/>
          </a:p>
          <a:p>
            <a:pPr indent="-360363" lvl="0" marL="360363" rtl="0" algn="l">
              <a:lnSpc>
                <a:spcPct val="90000"/>
              </a:lnSpc>
              <a:spcBef>
                <a:spcPts val="380"/>
              </a:spcBef>
              <a:spcAft>
                <a:spcPts val="0"/>
              </a:spcAft>
              <a:buClr>
                <a:schemeClr val="dk2"/>
              </a:buClr>
              <a:buSzPts val="1520"/>
              <a:buChar char="❑"/>
            </a:pPr>
            <a:r>
              <a:rPr lang="lt-LT" sz="1900">
                <a:solidFill>
                  <a:srgbClr val="7030A0"/>
                </a:solidFill>
              </a:rPr>
              <a:t>Sužinokite savo kompiuterio  (tinklo plokštės, mazgo) MAC adresą.</a:t>
            </a:r>
            <a:endParaRPr/>
          </a:p>
          <a:p>
            <a:pPr indent="-360363" lvl="0" marL="360363" rtl="0" algn="l">
              <a:lnSpc>
                <a:spcPct val="90000"/>
              </a:lnSpc>
              <a:spcBef>
                <a:spcPts val="380"/>
              </a:spcBef>
              <a:spcAft>
                <a:spcPts val="0"/>
              </a:spcAft>
              <a:buClr>
                <a:schemeClr val="dk2"/>
              </a:buClr>
              <a:buSzPts val="1520"/>
              <a:buChar char="❑"/>
            </a:pPr>
            <a:r>
              <a:rPr lang="lt-LT" sz="1900">
                <a:solidFill>
                  <a:srgbClr val="7030A0"/>
                </a:solidFill>
              </a:rPr>
              <a:t>Naudodami surastą MAC adresą:</a:t>
            </a:r>
            <a:endParaRPr/>
          </a:p>
          <a:p>
            <a:pPr indent="-198437" lvl="1" marL="557213" rtl="0" algn="l">
              <a:spcBef>
                <a:spcPts val="200"/>
              </a:spcBef>
              <a:spcAft>
                <a:spcPts val="0"/>
              </a:spcAft>
              <a:buClr>
                <a:schemeClr val="dk2"/>
              </a:buClr>
              <a:buSzPts val="1700"/>
              <a:buChar char="▪"/>
            </a:pPr>
            <a:r>
              <a:rPr lang="lt-LT" sz="1700">
                <a:solidFill>
                  <a:srgbClr val="7030A0"/>
                </a:solidFill>
              </a:rPr>
              <a:t>sužinokite gamintojo pavadinimą,</a:t>
            </a:r>
            <a:endParaRPr/>
          </a:p>
          <a:p>
            <a:pPr indent="-198437" lvl="1" marL="557213" rtl="0" algn="l">
              <a:spcBef>
                <a:spcPts val="200"/>
              </a:spcBef>
              <a:spcAft>
                <a:spcPts val="0"/>
              </a:spcAft>
              <a:buClr>
                <a:schemeClr val="dk2"/>
              </a:buClr>
              <a:buSzPts val="1700"/>
              <a:buChar char="▪"/>
            </a:pPr>
            <a:r>
              <a:rPr lang="lt-LT" sz="1700">
                <a:solidFill>
                  <a:srgbClr val="7030A0"/>
                </a:solidFill>
              </a:rPr>
              <a:t>apsilankykite gamintojo internetiniame puslapyje,</a:t>
            </a:r>
            <a:endParaRPr/>
          </a:p>
          <a:p>
            <a:pPr indent="-198437" lvl="1" marL="557213" rtl="0" algn="l">
              <a:spcBef>
                <a:spcPts val="200"/>
              </a:spcBef>
              <a:spcAft>
                <a:spcPts val="0"/>
              </a:spcAft>
              <a:buClr>
                <a:schemeClr val="dk2"/>
              </a:buClr>
              <a:buSzPts val="1700"/>
              <a:buChar char="▪"/>
            </a:pPr>
            <a:r>
              <a:rPr lang="lt-LT" sz="1700">
                <a:solidFill>
                  <a:srgbClr val="7030A0"/>
                </a:solidFill>
              </a:rPr>
              <a:t>paskaitykite gamintojo naujienas apie gaminamus analogiškus tinklo įrenginius.</a:t>
            </a:r>
            <a:endParaRPr/>
          </a:p>
          <a:p>
            <a:pPr indent="-360363" lvl="0" marL="360363" rtl="0" algn="l">
              <a:spcBef>
                <a:spcPts val="380"/>
              </a:spcBef>
              <a:spcAft>
                <a:spcPts val="0"/>
              </a:spcAft>
              <a:buClr>
                <a:schemeClr val="dk2"/>
              </a:buClr>
              <a:buSzPts val="1520"/>
              <a:buChar char="❑"/>
            </a:pPr>
            <a:r>
              <a:rPr lang="lt-LT" sz="1900">
                <a:solidFill>
                  <a:srgbClr val="7030A0"/>
                </a:solidFill>
              </a:rPr>
              <a:t>Tyrinėjimų pabaigoje mokytojo nurodytu būdu kartu aptarkite darbo rezultatus.</a:t>
            </a:r>
            <a:endParaRPr/>
          </a:p>
        </p:txBody>
      </p:sp>
      <p:sp>
        <p:nvSpPr>
          <p:cNvPr id="752" name="Google Shape;752;p55"/>
          <p:cNvSpPr txBox="1"/>
          <p:nvPr>
            <p:ph type="title"/>
          </p:nvPr>
        </p:nvSpPr>
        <p:spPr>
          <a:xfrm>
            <a:off x="457199" y="177549"/>
            <a:ext cx="8435279" cy="939546"/>
          </a:xfrm>
          <a:prstGeom prst="rect">
            <a:avLst/>
          </a:prstGeom>
          <a:noFill/>
          <a:ln>
            <a:noFill/>
          </a:ln>
        </p:spPr>
        <p:txBody>
          <a:bodyPr anchorCtr="0" anchor="ctr" bIns="45700" lIns="91425" spcFirstLastPara="1" rIns="91425" wrap="square" tIns="45700">
            <a:normAutofit/>
          </a:bodyPr>
          <a:lstStyle/>
          <a:p>
            <a:pPr indent="0" lvl="0" marL="541338" rtl="0" algn="ctr">
              <a:spcBef>
                <a:spcPts val="0"/>
              </a:spcBef>
              <a:spcAft>
                <a:spcPts val="0"/>
              </a:spcAft>
              <a:buClr>
                <a:srgbClr val="FFFFFF"/>
              </a:buClr>
              <a:buSzPts val="3600"/>
              <a:buFont typeface="Candara"/>
              <a:buNone/>
            </a:pPr>
            <a:r>
              <a:rPr lang="lt-LT" sz="3600"/>
              <a:t>Užduotis: lokalieji tinklai, MAC adresas </a:t>
            </a:r>
            <a:endParaRPr sz="3600"/>
          </a:p>
        </p:txBody>
      </p:sp>
      <p:sp>
        <p:nvSpPr>
          <p:cNvPr id="753" name="Google Shape;753;p55"/>
          <p:cNvSpPr/>
          <p:nvPr/>
        </p:nvSpPr>
        <p:spPr>
          <a:xfrm>
            <a:off x="251520" y="353997"/>
            <a:ext cx="720080" cy="777593"/>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7</a:t>
            </a:r>
            <a:endParaRPr b="1" sz="3200">
              <a:solidFill>
                <a:schemeClr val="lt1"/>
              </a:solidFill>
              <a:latin typeface="Candara"/>
              <a:ea typeface="Candara"/>
              <a:cs typeface="Candara"/>
              <a:sym typeface="Candara"/>
            </a:endParaRPr>
          </a:p>
        </p:txBody>
      </p:sp>
      <p:sp>
        <p:nvSpPr>
          <p:cNvPr id="754" name="Google Shape;754;p55"/>
          <p:cNvSpPr txBox="1"/>
          <p:nvPr/>
        </p:nvSpPr>
        <p:spPr>
          <a:xfrm>
            <a:off x="251519" y="3579860"/>
            <a:ext cx="8640959" cy="1461939"/>
          </a:xfrm>
          <a:prstGeom prst="rect">
            <a:avLst/>
          </a:prstGeom>
          <a:solidFill>
            <a:srgbClr val="BCE4FC"/>
          </a:solidFill>
          <a:ln>
            <a:noFill/>
          </a:ln>
        </p:spPr>
        <p:txBody>
          <a:bodyPr anchorCtr="0" anchor="t" bIns="0" lIns="36000" spcFirstLastPara="1" rIns="36000" wrap="square" tIns="0">
            <a:spAutoFit/>
          </a:bodyPr>
          <a:lstStyle/>
          <a:p>
            <a:pPr indent="0" lvl="0" marL="0" marR="0" rtl="0" algn="l">
              <a:spcBef>
                <a:spcPts val="0"/>
              </a:spcBef>
              <a:spcAft>
                <a:spcPts val="0"/>
              </a:spcAft>
              <a:buNone/>
            </a:pPr>
            <a:r>
              <a:rPr lang="lt-LT" sz="1500">
                <a:solidFill>
                  <a:schemeClr val="dk2"/>
                </a:solidFill>
                <a:latin typeface="Candara"/>
                <a:ea typeface="Candara"/>
                <a:cs typeface="Candara"/>
                <a:sym typeface="Candara"/>
              </a:rPr>
              <a:t>Galite naudoti ir komandą </a:t>
            </a:r>
            <a:r>
              <a:rPr b="1" lang="lt-LT" sz="1500">
                <a:solidFill>
                  <a:schemeClr val="dk2"/>
                </a:solidFill>
                <a:latin typeface="Candara"/>
                <a:ea typeface="Candara"/>
                <a:cs typeface="Candara"/>
                <a:sym typeface="Candara"/>
              </a:rPr>
              <a:t>Getmac</a:t>
            </a:r>
            <a:r>
              <a:rPr lang="lt-LT" sz="1500">
                <a:solidFill>
                  <a:schemeClr val="dk2"/>
                </a:solidFill>
                <a:latin typeface="Candara"/>
                <a:ea typeface="Candara"/>
                <a:cs typeface="Candara"/>
                <a:sym typeface="Candara"/>
              </a:rPr>
              <a:t>, skirta parodyti kompiuterio MAC adresą ir kitą informaciją, susijusią su šiuo adresu, pavyzdžiui:</a:t>
            </a:r>
            <a:endParaRPr/>
          </a:p>
          <a:p>
            <a:pPr indent="0" lvl="0" marL="0" marR="0" rtl="0" algn="l">
              <a:spcBef>
                <a:spcPts val="0"/>
              </a:spcBef>
              <a:spcAft>
                <a:spcPts val="0"/>
              </a:spcAft>
              <a:buNone/>
            </a:pPr>
            <a:r>
              <a:t/>
            </a:r>
            <a:endParaRPr b="1" sz="1500">
              <a:solidFill>
                <a:schemeClr val="dk2"/>
              </a:solidFill>
              <a:latin typeface="Candara"/>
              <a:ea typeface="Candara"/>
              <a:cs typeface="Candara"/>
              <a:sym typeface="Candara"/>
            </a:endParaRPr>
          </a:p>
          <a:p>
            <a:pPr indent="0" lvl="0" marL="0" marR="0" rtl="0" algn="l">
              <a:spcBef>
                <a:spcPts val="0"/>
              </a:spcBef>
              <a:spcAft>
                <a:spcPts val="0"/>
              </a:spcAft>
              <a:buNone/>
            </a:pPr>
            <a:r>
              <a:t/>
            </a:r>
            <a:endParaRPr b="1" sz="1500">
              <a:solidFill>
                <a:schemeClr val="dk2"/>
              </a:solidFill>
              <a:latin typeface="Candara"/>
              <a:ea typeface="Candara"/>
              <a:cs typeface="Candara"/>
              <a:sym typeface="Candara"/>
            </a:endParaRPr>
          </a:p>
          <a:p>
            <a:pPr indent="0" lvl="0" marL="0" marR="0" rtl="0" algn="l">
              <a:spcBef>
                <a:spcPts val="0"/>
              </a:spcBef>
              <a:spcAft>
                <a:spcPts val="0"/>
              </a:spcAft>
              <a:buNone/>
            </a:pPr>
            <a:r>
              <a:t/>
            </a:r>
            <a:endParaRPr b="1" sz="1500">
              <a:solidFill>
                <a:schemeClr val="dk2"/>
              </a:solidFill>
              <a:latin typeface="Candara"/>
              <a:ea typeface="Candara"/>
              <a:cs typeface="Candara"/>
              <a:sym typeface="Candara"/>
            </a:endParaRPr>
          </a:p>
          <a:p>
            <a:pPr indent="0" lvl="0" marL="0" marR="0" rtl="0" algn="l">
              <a:spcBef>
                <a:spcPts val="600"/>
              </a:spcBef>
              <a:spcAft>
                <a:spcPts val="0"/>
              </a:spcAft>
              <a:buNone/>
            </a:pPr>
            <a:r>
              <a:t/>
            </a:r>
            <a:endParaRPr b="1" sz="1500">
              <a:solidFill>
                <a:schemeClr val="dk2"/>
              </a:solidFill>
              <a:latin typeface="Candara"/>
              <a:ea typeface="Candara"/>
              <a:cs typeface="Candara"/>
              <a:sym typeface="Candara"/>
            </a:endParaRPr>
          </a:p>
        </p:txBody>
      </p:sp>
      <p:pic>
        <p:nvPicPr>
          <p:cNvPr id="755" name="Google Shape;755;p55"/>
          <p:cNvPicPr preferRelativeResize="0"/>
          <p:nvPr/>
        </p:nvPicPr>
        <p:blipFill rotWithShape="1">
          <a:blip r:embed="rId3">
            <a:alphaModFix/>
          </a:blip>
          <a:srcRect b="0" l="0" r="0" t="0"/>
          <a:stretch/>
        </p:blipFill>
        <p:spPr>
          <a:xfrm>
            <a:off x="1403648" y="4011910"/>
            <a:ext cx="7452320" cy="986666"/>
          </a:xfrm>
          <a:prstGeom prst="rect">
            <a:avLst/>
          </a:prstGeom>
          <a:noFill/>
          <a:ln>
            <a:noFill/>
          </a:ln>
        </p:spPr>
      </p:pic>
      <p:sp>
        <p:nvSpPr>
          <p:cNvPr id="756" name="Google Shape;756;p55"/>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56"/>
          <p:cNvSpPr txBox="1"/>
          <p:nvPr>
            <p:ph idx="1" type="body"/>
          </p:nvPr>
        </p:nvSpPr>
        <p:spPr>
          <a:xfrm>
            <a:off x="3059832" y="1264598"/>
            <a:ext cx="5832648" cy="3755423"/>
          </a:xfrm>
          <a:prstGeom prst="rect">
            <a:avLst/>
          </a:prstGeom>
          <a:noFill/>
          <a:ln>
            <a:noFill/>
          </a:ln>
        </p:spPr>
        <p:txBody>
          <a:bodyPr anchorCtr="0" anchor="t" bIns="45700" lIns="91425" spcFirstLastPara="1" rIns="91425" wrap="square" tIns="45700">
            <a:noAutofit/>
          </a:bodyPr>
          <a:lstStyle/>
          <a:p>
            <a:pPr indent="-266700" lvl="0" marL="266700" rtl="0" algn="l">
              <a:spcBef>
                <a:spcPts val="0"/>
              </a:spcBef>
              <a:spcAft>
                <a:spcPts val="0"/>
              </a:spcAft>
              <a:buSzPts val="1480"/>
              <a:buChar char="❑"/>
            </a:pPr>
            <a:r>
              <a:rPr lang="lt-LT" sz="1850">
                <a:solidFill>
                  <a:schemeClr val="dk2"/>
                </a:solidFill>
              </a:rPr>
              <a:t>Lokaliesiems  tinklams </a:t>
            </a:r>
            <a:r>
              <a:rPr lang="lt-LT" sz="1850"/>
              <a:t>prieigą prie interneto už </a:t>
            </a:r>
            <a:r>
              <a:rPr lang="lt-LT" sz="1850">
                <a:solidFill>
                  <a:schemeClr val="dk2"/>
                </a:solidFill>
              </a:rPr>
              <a:t>tam tikrą mokestį suteikia </a:t>
            </a:r>
            <a:r>
              <a:rPr b="1" lang="lt-LT" sz="1850">
                <a:solidFill>
                  <a:schemeClr val="dk2"/>
                </a:solidFill>
              </a:rPr>
              <a:t>I</a:t>
            </a:r>
            <a:r>
              <a:rPr lang="lt-LT" sz="1850">
                <a:solidFill>
                  <a:schemeClr val="dk2"/>
                </a:solidFill>
              </a:rPr>
              <a:t>nterneto </a:t>
            </a:r>
            <a:r>
              <a:rPr b="1" lang="lt-LT" sz="1850">
                <a:solidFill>
                  <a:schemeClr val="dk2"/>
                </a:solidFill>
              </a:rPr>
              <a:t>P</a:t>
            </a:r>
            <a:r>
              <a:rPr lang="lt-LT" sz="1850">
                <a:solidFill>
                  <a:schemeClr val="dk2"/>
                </a:solidFill>
              </a:rPr>
              <a:t>aslaugų </a:t>
            </a:r>
            <a:r>
              <a:rPr b="1" lang="lt-LT" sz="1850">
                <a:solidFill>
                  <a:schemeClr val="dk2"/>
                </a:solidFill>
              </a:rPr>
              <a:t>T</a:t>
            </a:r>
            <a:r>
              <a:rPr lang="lt-LT" sz="1850">
                <a:solidFill>
                  <a:schemeClr val="dk2"/>
                </a:solidFill>
              </a:rPr>
              <a:t>iekėjai (</a:t>
            </a:r>
            <a:r>
              <a:rPr b="1" lang="lt-LT" sz="1850">
                <a:solidFill>
                  <a:schemeClr val="dk2"/>
                </a:solidFill>
              </a:rPr>
              <a:t>IPT</a:t>
            </a:r>
            <a:r>
              <a:rPr lang="lt-LT" sz="1850">
                <a:solidFill>
                  <a:schemeClr val="dk2"/>
                </a:solidFill>
              </a:rPr>
              <a:t>). Jų sąrašas  skelbiamas Lietuvos ryšių reguliavimo tarnybos  interneto svetainėje </a:t>
            </a:r>
            <a:r>
              <a:rPr b="1" lang="lt-LT" sz="1850" u="sng">
                <a:solidFill>
                  <a:schemeClr val="dk2"/>
                </a:solidFill>
                <a:hlinkClick r:id="rId3">
                  <a:extLst>
                    <a:ext uri="{A12FA001-AC4F-418D-AE19-62706E023703}">
                      <ahyp:hlinkClr val="tx"/>
                    </a:ext>
                  </a:extLst>
                </a:hlinkClick>
              </a:rPr>
              <a:t>https://www.rrt.lt</a:t>
            </a:r>
            <a:r>
              <a:rPr b="1" lang="lt-LT" sz="1850">
                <a:solidFill>
                  <a:schemeClr val="dk2"/>
                </a:solidFill>
              </a:rPr>
              <a:t>  </a:t>
            </a:r>
            <a:r>
              <a:rPr lang="lt-LT" sz="1850">
                <a:solidFill>
                  <a:schemeClr val="dk2"/>
                </a:solidFill>
              </a:rPr>
              <a:t>(</a:t>
            </a:r>
            <a:r>
              <a:rPr b="1" i="1" lang="lt-LT" sz="1850">
                <a:solidFill>
                  <a:schemeClr val="dk2"/>
                </a:solidFill>
              </a:rPr>
              <a:t>Viešųjų elektroninių ryšių tinklų ir (arba) viešųjų elektroninių ryšių paslaugų teikėjų sąrašas</a:t>
            </a:r>
            <a:r>
              <a:rPr lang="lt-LT" sz="1850">
                <a:solidFill>
                  <a:schemeClr val="dk2"/>
                </a:solidFill>
              </a:rPr>
              <a:t>). </a:t>
            </a:r>
            <a:endParaRPr/>
          </a:p>
          <a:p>
            <a:pPr indent="-266700" lvl="0" marL="266700" rtl="0" algn="l">
              <a:spcBef>
                <a:spcPts val="1200"/>
              </a:spcBef>
              <a:spcAft>
                <a:spcPts val="0"/>
              </a:spcAft>
              <a:buSzPts val="1480"/>
              <a:buChar char="❑"/>
            </a:pPr>
            <a:r>
              <a:rPr lang="lt-LT" sz="1850">
                <a:solidFill>
                  <a:schemeClr val="dk2"/>
                </a:solidFill>
              </a:rPr>
              <a:t>Priklausomai nuo vietovės ir techninių sąlygų vietinis tinklas prie interneto </a:t>
            </a:r>
            <a:r>
              <a:rPr lang="lt-LT" sz="1850"/>
              <a:t>(tinklų tinklo, angl. </a:t>
            </a:r>
            <a:r>
              <a:rPr i="1" lang="lt-LT" sz="1850"/>
              <a:t>internet</a:t>
            </a:r>
            <a:r>
              <a:rPr lang="lt-LT" sz="1850"/>
              <a:t> – pasaulinio kompiuterių tinklo, jungiančio visuotinius ir vietinius kompiuterių tinklus) </a:t>
            </a:r>
            <a:r>
              <a:rPr lang="lt-LT" sz="1850">
                <a:solidFill>
                  <a:schemeClr val="dk2"/>
                </a:solidFill>
              </a:rPr>
              <a:t>jungiamas šviesolaidžiu, vytos poros, bevieliu (WI-FI ar kitu) būdu.</a:t>
            </a:r>
            <a:endParaRPr/>
          </a:p>
          <a:p>
            <a:pPr indent="-266383" lvl="0" marL="360363" rtl="0" algn="l">
              <a:spcBef>
                <a:spcPts val="370"/>
              </a:spcBef>
              <a:spcAft>
                <a:spcPts val="0"/>
              </a:spcAft>
              <a:buClr>
                <a:srgbClr val="029EF4"/>
              </a:buClr>
              <a:buSzPts val="1480"/>
              <a:buFont typeface="Noto Sans Symbols"/>
              <a:buNone/>
            </a:pPr>
            <a:r>
              <a:t/>
            </a:r>
            <a:endParaRPr sz="1850"/>
          </a:p>
        </p:txBody>
      </p:sp>
      <p:sp>
        <p:nvSpPr>
          <p:cNvPr id="762" name="Google Shape;762;p56"/>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pic>
        <p:nvPicPr>
          <p:cNvPr id="763" name="Google Shape;763;p56"/>
          <p:cNvPicPr preferRelativeResize="0"/>
          <p:nvPr/>
        </p:nvPicPr>
        <p:blipFill rotWithShape="1">
          <a:blip r:embed="rId4">
            <a:alphaModFix/>
          </a:blip>
          <a:srcRect b="0" l="0" r="0" t="0"/>
          <a:stretch/>
        </p:blipFill>
        <p:spPr>
          <a:xfrm>
            <a:off x="35496" y="1707654"/>
            <a:ext cx="3134123" cy="2419113"/>
          </a:xfrm>
          <a:prstGeom prst="rect">
            <a:avLst/>
          </a:prstGeom>
          <a:noFill/>
          <a:ln>
            <a:noFill/>
          </a:ln>
        </p:spPr>
      </p:pic>
      <p:sp>
        <p:nvSpPr>
          <p:cNvPr id="764" name="Google Shape;764;p56"/>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200"/>
              <a:buFont typeface="Candara"/>
              <a:buNone/>
            </a:pPr>
            <a:r>
              <a:rPr lang="lt-LT" sz="3200">
                <a:solidFill>
                  <a:schemeClr val="lt1"/>
                </a:solidFill>
              </a:rPr>
              <a:t>Lokalieji (vietiniai, vidiniai) tinklai,</a:t>
            </a:r>
            <a:br>
              <a:rPr lang="lt-LT" sz="3200">
                <a:solidFill>
                  <a:schemeClr val="lt1"/>
                </a:solidFill>
              </a:rPr>
            </a:br>
            <a:r>
              <a:rPr lang="lt-LT" sz="3200">
                <a:solidFill>
                  <a:schemeClr val="lt1"/>
                </a:solidFill>
              </a:rPr>
              <a:t>jų prieiga prie interneto (1)</a:t>
            </a:r>
            <a:endParaRPr sz="32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57"/>
          <p:cNvSpPr txBox="1"/>
          <p:nvPr>
            <p:ph idx="1" type="body"/>
          </p:nvPr>
        </p:nvSpPr>
        <p:spPr>
          <a:xfrm>
            <a:off x="3169620" y="1563638"/>
            <a:ext cx="5722860" cy="2784875"/>
          </a:xfrm>
          <a:prstGeom prst="rect">
            <a:avLst/>
          </a:prstGeom>
          <a:noFill/>
          <a:ln>
            <a:noFill/>
          </a:ln>
        </p:spPr>
        <p:txBody>
          <a:bodyPr anchorCtr="0" anchor="t" bIns="45700" lIns="91425" spcFirstLastPara="1" rIns="91425" wrap="square" tIns="45700">
            <a:normAutofit/>
          </a:bodyPr>
          <a:lstStyle/>
          <a:p>
            <a:pPr indent="-182563" lvl="0" marL="182563" rtl="0" algn="l">
              <a:spcBef>
                <a:spcPts val="0"/>
              </a:spcBef>
              <a:spcAft>
                <a:spcPts val="0"/>
              </a:spcAft>
              <a:buSzPts val="1120"/>
              <a:buNone/>
            </a:pPr>
            <a:r>
              <a:rPr b="1" lang="lt-LT" sz="1400"/>
              <a:t>1.</a:t>
            </a:r>
            <a:r>
              <a:rPr lang="lt-LT" sz="1400"/>
              <a:t> IPT registruoja paslaugos gavėją (vartotoją). Pasirašius interneto tiekimo vienu iš anksčiau nurodytų būdų sutartį, internetas tiekiamas į paslaugos gavėjo tinklo įrenginį – maršrutizatorių. Dauguma IPT šį įrenginį nuomoja klientui už tam tikrą mokestį (žr. paveiksle „Maršrutizatorius“).</a:t>
            </a:r>
            <a:endParaRPr/>
          </a:p>
          <a:p>
            <a:pPr indent="-182563" lvl="0" marL="182563" rtl="0" algn="l">
              <a:spcBef>
                <a:spcPts val="280"/>
              </a:spcBef>
              <a:spcAft>
                <a:spcPts val="0"/>
              </a:spcAft>
              <a:buSzPts val="1120"/>
              <a:buNone/>
            </a:pPr>
            <a:r>
              <a:rPr b="1" lang="lt-LT" sz="1400"/>
              <a:t>2.</a:t>
            </a:r>
            <a:r>
              <a:rPr lang="lt-LT" sz="1400"/>
              <a:t> IPT suteikia bent vieną išorinį pasauliniu mastu unikalų IP adresą (paveiksle tai IP: 5.20.0.11 ). Šį adresą „žino“ maršrutizatorius.</a:t>
            </a:r>
            <a:endParaRPr/>
          </a:p>
          <a:p>
            <a:pPr indent="-182563" lvl="0" marL="182563" rtl="0" algn="l">
              <a:spcBef>
                <a:spcPts val="280"/>
              </a:spcBef>
              <a:spcAft>
                <a:spcPts val="0"/>
              </a:spcAft>
              <a:buSzPts val="1120"/>
              <a:buNone/>
            </a:pPr>
            <a:r>
              <a:rPr b="1" lang="lt-LT" sz="1400"/>
              <a:t>3.</a:t>
            </a:r>
            <a:r>
              <a:rPr lang="lt-LT" sz="1400"/>
              <a:t> Maršrutizatoriuje yra nurodoma (konfigūruojama) vietinių tinklo IP adresų aibė (pavyzdžiui,  192.168.0.0–192.168.0.255).</a:t>
            </a:r>
            <a:endParaRPr/>
          </a:p>
          <a:p>
            <a:pPr indent="-182563" lvl="0" marL="182563" rtl="0" algn="l">
              <a:spcBef>
                <a:spcPts val="280"/>
              </a:spcBef>
              <a:spcAft>
                <a:spcPts val="0"/>
              </a:spcAft>
              <a:buSzPts val="1120"/>
              <a:buNone/>
            </a:pPr>
            <a:r>
              <a:rPr b="1" lang="lt-LT" sz="1400"/>
              <a:t>4.</a:t>
            </a:r>
            <a:r>
              <a:rPr lang="lt-LT" sz="1400"/>
              <a:t> Vietiniams tinklo įrenginiams suteikiami  vietiniai IP adresai  iš  maršrutizatoriaus vietinių adresų aibės (unikalūs vietinio tinklo lygmenyje – žr. tinklo schemą).</a:t>
            </a:r>
            <a:endParaRPr/>
          </a:p>
        </p:txBody>
      </p:sp>
      <p:sp>
        <p:nvSpPr>
          <p:cNvPr id="770" name="Google Shape;770;p57"/>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pic>
        <p:nvPicPr>
          <p:cNvPr id="771" name="Google Shape;771;p57"/>
          <p:cNvPicPr preferRelativeResize="0"/>
          <p:nvPr/>
        </p:nvPicPr>
        <p:blipFill rotWithShape="1">
          <a:blip r:embed="rId3">
            <a:alphaModFix/>
          </a:blip>
          <a:srcRect b="0" l="0" r="0" t="0"/>
          <a:stretch/>
        </p:blipFill>
        <p:spPr>
          <a:xfrm>
            <a:off x="35496" y="1707654"/>
            <a:ext cx="3134123" cy="2419113"/>
          </a:xfrm>
          <a:prstGeom prst="rect">
            <a:avLst/>
          </a:prstGeom>
          <a:noFill/>
          <a:ln>
            <a:noFill/>
          </a:ln>
        </p:spPr>
      </p:pic>
      <p:sp>
        <p:nvSpPr>
          <p:cNvPr id="772" name="Google Shape;772;p57"/>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200"/>
              <a:buFont typeface="Candara"/>
              <a:buNone/>
            </a:pPr>
            <a:r>
              <a:rPr lang="lt-LT" sz="3200">
                <a:solidFill>
                  <a:schemeClr val="lt1"/>
                </a:solidFill>
              </a:rPr>
              <a:t>Lokalieji (vietiniai, vidiniai) tinklai,</a:t>
            </a:r>
            <a:br>
              <a:rPr lang="lt-LT" sz="3200">
                <a:solidFill>
                  <a:schemeClr val="lt1"/>
                </a:solidFill>
              </a:rPr>
            </a:br>
            <a:r>
              <a:rPr lang="lt-LT" sz="3200">
                <a:solidFill>
                  <a:schemeClr val="lt1"/>
                </a:solidFill>
              </a:rPr>
              <a:t>jų prieiga prie interneto (2)</a:t>
            </a:r>
            <a:endParaRPr sz="3200"/>
          </a:p>
        </p:txBody>
      </p:sp>
      <p:sp>
        <p:nvSpPr>
          <p:cNvPr id="773" name="Google Shape;773;p57"/>
          <p:cNvSpPr txBox="1"/>
          <p:nvPr/>
        </p:nvSpPr>
        <p:spPr>
          <a:xfrm>
            <a:off x="251520" y="1203598"/>
            <a:ext cx="864096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2000">
                <a:solidFill>
                  <a:schemeClr val="dk2"/>
                </a:solidFill>
                <a:latin typeface="Candara"/>
                <a:ea typeface="Candara"/>
                <a:cs typeface="Candara"/>
                <a:sym typeface="Candara"/>
              </a:rPr>
              <a:t>Tipiškas vietinio kompiuterių tinklo jungimo prie interneto sprendimas:</a:t>
            </a:r>
            <a:endParaRPr/>
          </a:p>
        </p:txBody>
      </p:sp>
      <p:sp>
        <p:nvSpPr>
          <p:cNvPr id="774" name="Google Shape;774;p57"/>
          <p:cNvSpPr txBox="1"/>
          <p:nvPr/>
        </p:nvSpPr>
        <p:spPr>
          <a:xfrm>
            <a:off x="318842" y="4299942"/>
            <a:ext cx="8573638" cy="7437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400">
                <a:solidFill>
                  <a:schemeClr val="dk2"/>
                </a:solidFill>
                <a:latin typeface="Candara"/>
                <a:ea typeface="Candara"/>
                <a:cs typeface="Candara"/>
                <a:sym typeface="Candara"/>
              </a:rPr>
              <a:t>IP adresai suteikiami </a:t>
            </a:r>
            <a:r>
              <a:rPr b="1" lang="lt-LT" sz="1400">
                <a:solidFill>
                  <a:schemeClr val="dk2"/>
                </a:solidFill>
                <a:latin typeface="Candara"/>
                <a:ea typeface="Candara"/>
                <a:cs typeface="Candara"/>
                <a:sym typeface="Candara"/>
              </a:rPr>
              <a:t>dviem būdais: </a:t>
            </a:r>
            <a:endParaRPr/>
          </a:p>
          <a:p>
            <a:pPr indent="-171450" lvl="0" marL="171450" marR="0" rtl="0" algn="l">
              <a:spcBef>
                <a:spcPts val="200"/>
              </a:spcBef>
              <a:spcAft>
                <a:spcPts val="0"/>
              </a:spcAft>
              <a:buClr>
                <a:schemeClr val="dk2"/>
              </a:buClr>
              <a:buSzPts val="1250"/>
              <a:buFont typeface="Arial"/>
              <a:buChar char="•"/>
            </a:pPr>
            <a:r>
              <a:rPr b="1" lang="lt-LT" sz="1250">
                <a:solidFill>
                  <a:schemeClr val="dk2"/>
                </a:solidFill>
                <a:latin typeface="Candara"/>
                <a:ea typeface="Candara"/>
                <a:cs typeface="Candara"/>
                <a:sym typeface="Candara"/>
              </a:rPr>
              <a:t>dinaminiu,</a:t>
            </a:r>
            <a:r>
              <a:rPr lang="lt-LT" sz="1250">
                <a:solidFill>
                  <a:schemeClr val="dk2"/>
                </a:solidFill>
                <a:latin typeface="Candara"/>
                <a:ea typeface="Candara"/>
                <a:cs typeface="Candara"/>
                <a:sym typeface="Candara"/>
              </a:rPr>
              <a:t> jei įrenginio tinklo plokštė nustatyta dinaminiams adresams ir maršrutizatoriuje nurodyta dinaminių adresų aibė,</a:t>
            </a:r>
            <a:endParaRPr/>
          </a:p>
          <a:p>
            <a:pPr indent="-171450" lvl="0" marL="171450" marR="0" rtl="0" algn="l">
              <a:spcBef>
                <a:spcPts val="200"/>
              </a:spcBef>
              <a:spcAft>
                <a:spcPts val="0"/>
              </a:spcAft>
              <a:buClr>
                <a:schemeClr val="dk2"/>
              </a:buClr>
              <a:buSzPts val="1250"/>
              <a:buFont typeface="Arial"/>
              <a:buChar char="•"/>
            </a:pPr>
            <a:r>
              <a:rPr b="1" lang="lt-LT" sz="1250">
                <a:solidFill>
                  <a:schemeClr val="dk2"/>
                </a:solidFill>
                <a:latin typeface="Candara"/>
                <a:ea typeface="Candara"/>
                <a:cs typeface="Candara"/>
                <a:sym typeface="Candara"/>
              </a:rPr>
              <a:t>statiniu </a:t>
            </a:r>
            <a:r>
              <a:rPr lang="lt-LT" sz="1250">
                <a:solidFill>
                  <a:schemeClr val="dk2"/>
                </a:solidFill>
                <a:latin typeface="Candara"/>
                <a:ea typeface="Candara"/>
                <a:cs typeface="Candara"/>
                <a:sym typeface="Candara"/>
              </a:rPr>
              <a:t>būdu, jei įrenginyje numatytas toks IP adreso suteikimo būdas.</a:t>
            </a:r>
            <a:endParaRPr sz="1250">
              <a:solidFill>
                <a:schemeClr val="dk1"/>
              </a:solidFill>
              <a:latin typeface="Candara"/>
              <a:ea typeface="Candara"/>
              <a:cs typeface="Candara"/>
              <a:sym typeface="Candar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58"/>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IPv4 adresai. Klasifikacija ir  įvairovė (1)</a:t>
            </a:r>
            <a:endParaRPr/>
          </a:p>
        </p:txBody>
      </p:sp>
      <p:sp>
        <p:nvSpPr>
          <p:cNvPr id="780" name="Google Shape;780;p58"/>
          <p:cNvSpPr txBox="1"/>
          <p:nvPr/>
        </p:nvSpPr>
        <p:spPr>
          <a:xfrm>
            <a:off x="241864" y="1155854"/>
            <a:ext cx="8712968" cy="194412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29EF4"/>
              </a:buClr>
              <a:buSzPts val="1170"/>
              <a:buFont typeface="Noto Sans Symbols"/>
              <a:buChar char="❑"/>
            </a:pPr>
            <a:r>
              <a:rPr lang="lt-LT" sz="1300">
                <a:solidFill>
                  <a:schemeClr val="dk2"/>
                </a:solidFill>
                <a:latin typeface="Candara"/>
                <a:ea typeface="Candara"/>
                <a:cs typeface="Candara"/>
                <a:sym typeface="Candara"/>
              </a:rPr>
              <a:t>IPv4 (</a:t>
            </a:r>
            <a:r>
              <a:rPr i="1" lang="lt-LT" sz="1300">
                <a:solidFill>
                  <a:schemeClr val="dk2"/>
                </a:solidFill>
                <a:latin typeface="Candara"/>
                <a:ea typeface="Candara"/>
                <a:cs typeface="Candara"/>
                <a:sym typeface="Candara"/>
              </a:rPr>
              <a:t>Internet Protocol version 4</a:t>
            </a:r>
            <a:r>
              <a:rPr lang="lt-LT" sz="1300">
                <a:solidFill>
                  <a:schemeClr val="dk2"/>
                </a:solidFill>
                <a:latin typeface="Candara"/>
                <a:ea typeface="Candara"/>
                <a:cs typeface="Candara"/>
                <a:sym typeface="Candara"/>
              </a:rPr>
              <a:t>) adresai yra 32 bitų ilgio ir dažniausiai pateikiami kaip keturi 8 bitų skaičiai (4 baitai), atskirti taškais (pvz., 192.168.16.29).  Šis protokolas aprašytas 1981 m. rugsėjį  </a:t>
            </a:r>
            <a:r>
              <a:rPr b="1" lang="lt-LT" sz="1300">
                <a:solidFill>
                  <a:schemeClr val="dk2"/>
                </a:solidFill>
                <a:latin typeface="Candara"/>
                <a:ea typeface="Candara"/>
                <a:cs typeface="Candara"/>
                <a:sym typeface="Candara"/>
              </a:rPr>
              <a:t>RFC 791</a:t>
            </a:r>
            <a:r>
              <a:rPr lang="lt-LT" sz="1300">
                <a:solidFill>
                  <a:schemeClr val="dk2"/>
                </a:solidFill>
                <a:latin typeface="Candara"/>
                <a:ea typeface="Candara"/>
                <a:cs typeface="Candara"/>
                <a:sym typeface="Candara"/>
              </a:rPr>
              <a:t> dokumente, kuris mažai pasikeitė:  </a:t>
            </a:r>
            <a:r>
              <a:rPr b="1" lang="lt-LT" sz="1300" u="sng">
                <a:solidFill>
                  <a:schemeClr val="dk2"/>
                </a:solidFill>
                <a:latin typeface="Candara"/>
                <a:ea typeface="Candara"/>
                <a:cs typeface="Candara"/>
                <a:sym typeface="Candara"/>
                <a:hlinkClick r:id="rId3">
                  <a:extLst>
                    <a:ext uri="{A12FA001-AC4F-418D-AE19-62706E023703}">
                      <ahyp:hlinkClr val="tx"/>
                    </a:ext>
                  </a:extLst>
                </a:hlinkClick>
              </a:rPr>
              <a:t>https://www.rfc-editor.org/rfc/rfc791.html</a:t>
            </a:r>
            <a:r>
              <a:rPr b="1" lang="lt-LT" sz="1300">
                <a:solidFill>
                  <a:schemeClr val="dk2"/>
                </a:solidFill>
                <a:latin typeface="Candara"/>
                <a:ea typeface="Candara"/>
                <a:cs typeface="Candara"/>
                <a:sym typeface="Candara"/>
              </a:rPr>
              <a:t> </a:t>
            </a:r>
            <a:r>
              <a:rPr lang="lt-LT" sz="1300">
                <a:solidFill>
                  <a:schemeClr val="dk2"/>
                </a:solidFill>
                <a:latin typeface="Candara"/>
                <a:ea typeface="Candara"/>
                <a:cs typeface="Candara"/>
                <a:sym typeface="Candara"/>
              </a:rPr>
              <a:t>(žr. 2023-09-20)</a:t>
            </a:r>
            <a:endParaRPr/>
          </a:p>
          <a:p>
            <a:pPr indent="-285750" lvl="0" marL="285750" marR="0" rtl="0" algn="l">
              <a:spcBef>
                <a:spcPts val="200"/>
              </a:spcBef>
              <a:spcAft>
                <a:spcPts val="0"/>
              </a:spcAft>
              <a:buClr>
                <a:srgbClr val="029EF4"/>
              </a:buClr>
              <a:buSzPts val="1170"/>
              <a:buFont typeface="Noto Sans Symbols"/>
              <a:buChar char="❑"/>
            </a:pPr>
            <a:r>
              <a:rPr lang="lt-LT" sz="1300">
                <a:solidFill>
                  <a:schemeClr val="dk2"/>
                </a:solidFill>
                <a:latin typeface="Candara"/>
                <a:ea typeface="Candara"/>
                <a:cs typeface="Candara"/>
                <a:sym typeface="Candara"/>
              </a:rPr>
              <a:t>IPv4 adresai klasifikuojami į keletą klasių (A, B, C, D, E), kurios nustato, kiek baitų skiriama tinklo ir kompiuterio identifikavimui. </a:t>
            </a:r>
            <a:endParaRPr/>
          </a:p>
          <a:p>
            <a:pPr indent="-285750" lvl="0" marL="285750" marR="0" rtl="0" algn="l">
              <a:spcBef>
                <a:spcPts val="200"/>
              </a:spcBef>
              <a:spcAft>
                <a:spcPts val="0"/>
              </a:spcAft>
              <a:buClr>
                <a:srgbClr val="029EF4"/>
              </a:buClr>
              <a:buSzPts val="1170"/>
              <a:buFont typeface="Noto Sans Symbols"/>
              <a:buChar char="❑"/>
            </a:pPr>
            <a:r>
              <a:rPr b="1" lang="lt-LT" sz="1300">
                <a:solidFill>
                  <a:schemeClr val="dk2"/>
                </a:solidFill>
                <a:latin typeface="Candara"/>
                <a:ea typeface="Candara"/>
                <a:cs typeface="Candara"/>
                <a:sym typeface="Candara"/>
              </a:rPr>
              <a:t>Pastaba.</a:t>
            </a:r>
            <a:r>
              <a:rPr lang="lt-LT" sz="1300">
                <a:solidFill>
                  <a:schemeClr val="dk2"/>
                </a:solidFill>
                <a:latin typeface="Candara"/>
                <a:ea typeface="Candara"/>
                <a:cs typeface="Candara"/>
                <a:sym typeface="Candara"/>
              </a:rPr>
              <a:t> Ši klasifikacija dabar yra šiek tiek pasenusi patvirtinus 1993 m. rugsėjo  mėn. </a:t>
            </a:r>
            <a:r>
              <a:rPr b="1" lang="lt-LT" sz="1300">
                <a:solidFill>
                  <a:schemeClr val="dk2"/>
                </a:solidFill>
                <a:latin typeface="Candara"/>
                <a:ea typeface="Candara"/>
                <a:cs typeface="Candara"/>
                <a:sym typeface="Candara"/>
              </a:rPr>
              <a:t>CIDR (Classless Inter-Domain Routing) </a:t>
            </a:r>
            <a:r>
              <a:rPr lang="lt-LT" sz="1300">
                <a:solidFill>
                  <a:schemeClr val="dk2"/>
                </a:solidFill>
                <a:latin typeface="Candara"/>
                <a:ea typeface="Candara"/>
                <a:cs typeface="Candara"/>
                <a:sym typeface="Candara"/>
              </a:rPr>
              <a:t>protokolą – </a:t>
            </a:r>
            <a:r>
              <a:rPr lang="lt-LT" sz="1300" u="sng">
                <a:solidFill>
                  <a:schemeClr val="dk2"/>
                </a:solidFill>
                <a:latin typeface="Candara"/>
                <a:ea typeface="Candara"/>
                <a:cs typeface="Candara"/>
                <a:sym typeface="Candara"/>
                <a:hlinkClick r:id="rId4">
                  <a:extLst>
                    <a:ext uri="{A12FA001-AC4F-418D-AE19-62706E023703}">
                      <ahyp:hlinkClr val="tx"/>
                    </a:ext>
                  </a:extLst>
                </a:hlinkClick>
              </a:rPr>
              <a:t>https://datatracker.ietf.org/doc/html/rfc1519</a:t>
            </a:r>
            <a:r>
              <a:rPr lang="lt-LT" sz="1300">
                <a:solidFill>
                  <a:schemeClr val="dk2"/>
                </a:solidFill>
                <a:latin typeface="Candara"/>
                <a:ea typeface="Candara"/>
                <a:cs typeface="Candara"/>
                <a:sym typeface="Candara"/>
              </a:rPr>
              <a:t>  (žr. 2023-09), kuris leidžia efektyviau naudoti  IP adresų erdvę  lyginant su adresų klasių sistema.  Nepaisant to, vis dar populiari IP adresų erdvės skirstymo į klases sistema. Ją trumpai pristatysime. Pagal CIDR, pavyzdžiui, A klasė gali būti užrašyta: </a:t>
            </a:r>
            <a:r>
              <a:rPr b="1" lang="lt-LT" sz="1300">
                <a:solidFill>
                  <a:schemeClr val="dk2"/>
                </a:solidFill>
                <a:latin typeface="Candara"/>
                <a:ea typeface="Candara"/>
                <a:cs typeface="Candara"/>
                <a:sym typeface="Candara"/>
              </a:rPr>
              <a:t>0.0.0.0/8</a:t>
            </a:r>
            <a:endParaRPr/>
          </a:p>
        </p:txBody>
      </p:sp>
      <p:pic>
        <p:nvPicPr>
          <p:cNvPr id="781" name="Google Shape;781;p58"/>
          <p:cNvPicPr preferRelativeResize="0"/>
          <p:nvPr/>
        </p:nvPicPr>
        <p:blipFill rotWithShape="1">
          <a:blip r:embed="rId5">
            <a:alphaModFix/>
          </a:blip>
          <a:srcRect b="0" l="0" r="0" t="0"/>
          <a:stretch/>
        </p:blipFill>
        <p:spPr>
          <a:xfrm>
            <a:off x="2411760" y="3032354"/>
            <a:ext cx="6516724" cy="1937827"/>
          </a:xfrm>
          <a:prstGeom prst="rect">
            <a:avLst/>
          </a:prstGeom>
          <a:noFill/>
          <a:ln>
            <a:noFill/>
          </a:ln>
        </p:spPr>
      </p:pic>
      <p:sp>
        <p:nvSpPr>
          <p:cNvPr id="782" name="Google Shape;782;p58"/>
          <p:cNvSpPr txBox="1"/>
          <p:nvPr/>
        </p:nvSpPr>
        <p:spPr>
          <a:xfrm>
            <a:off x="2915817" y="4890292"/>
            <a:ext cx="577098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900">
                <a:solidFill>
                  <a:schemeClr val="dk1"/>
                </a:solidFill>
                <a:latin typeface="Candara"/>
                <a:ea typeface="Candara"/>
                <a:cs typeface="Candara"/>
                <a:sym typeface="Candara"/>
              </a:rPr>
              <a:t>Pagal </a:t>
            </a:r>
            <a:r>
              <a:rPr lang="lt-LT" sz="900" u="sng">
                <a:solidFill>
                  <a:schemeClr val="dk1"/>
                </a:solidFill>
                <a:latin typeface="Candara"/>
                <a:ea typeface="Candara"/>
                <a:cs typeface="Candara"/>
                <a:sym typeface="Candara"/>
                <a:hlinkClick r:id="rId6">
                  <a:extLst>
                    <a:ext uri="{A12FA001-AC4F-418D-AE19-62706E023703}">
                      <ahyp:hlinkClr val="tx"/>
                    </a:ext>
                  </a:extLst>
                </a:hlinkClick>
              </a:rPr>
              <a:t>https://medium.com/networks-security/tricks-to-remember-five-classes-of-ipv4-484c191678fb</a:t>
            </a:r>
            <a:r>
              <a:rPr lang="lt-LT" sz="900">
                <a:solidFill>
                  <a:schemeClr val="dk1"/>
                </a:solidFill>
                <a:latin typeface="Candara"/>
                <a:ea typeface="Candara"/>
                <a:cs typeface="Candara"/>
                <a:sym typeface="Candara"/>
              </a:rPr>
              <a:t> (žr. 2023-02-20)</a:t>
            </a:r>
            <a:endParaRPr sz="900">
              <a:solidFill>
                <a:schemeClr val="dk1"/>
              </a:solidFill>
              <a:latin typeface="Candara"/>
              <a:ea typeface="Candara"/>
              <a:cs typeface="Candara"/>
              <a:sym typeface="Candara"/>
            </a:endParaRPr>
          </a:p>
        </p:txBody>
      </p:sp>
      <p:sp>
        <p:nvSpPr>
          <p:cNvPr id="783" name="Google Shape;783;p58"/>
          <p:cNvSpPr txBox="1"/>
          <p:nvPr/>
        </p:nvSpPr>
        <p:spPr>
          <a:xfrm>
            <a:off x="215516" y="3539247"/>
            <a:ext cx="230425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1500">
                <a:solidFill>
                  <a:schemeClr val="dk2"/>
                </a:solidFill>
                <a:latin typeface="Candara"/>
                <a:ea typeface="Candara"/>
                <a:cs typeface="Candara"/>
                <a:sym typeface="Candara"/>
              </a:rPr>
              <a:t>IPv4 adresų klasių lentelė</a:t>
            </a:r>
            <a:endParaRPr/>
          </a:p>
        </p:txBody>
      </p:sp>
      <p:sp>
        <p:nvSpPr>
          <p:cNvPr id="784" name="Google Shape;784;p58"/>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59"/>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790" name="Google Shape;790;p59"/>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IPv4 adresai. Klasifikacija ir  įvairovė (2)</a:t>
            </a:r>
            <a:endParaRPr/>
          </a:p>
        </p:txBody>
      </p:sp>
      <p:sp>
        <p:nvSpPr>
          <p:cNvPr id="791" name="Google Shape;791;p59"/>
          <p:cNvSpPr txBox="1"/>
          <p:nvPr/>
        </p:nvSpPr>
        <p:spPr>
          <a:xfrm>
            <a:off x="241864" y="1155854"/>
            <a:ext cx="8712968" cy="36368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2000">
                <a:solidFill>
                  <a:schemeClr val="dk2"/>
                </a:solidFill>
                <a:latin typeface="Candara"/>
                <a:ea typeface="Candara"/>
                <a:cs typeface="Candara"/>
                <a:sym typeface="Candara"/>
              </a:rPr>
              <a:t>Visų IP adresų aibėje yra išskiriamos ypatingos, skirtos tik tam tikroms reikmėms adresų grupės.</a:t>
            </a:r>
            <a:endParaRPr/>
          </a:p>
          <a:p>
            <a:pPr indent="-285750" lvl="0" marL="285750" marR="0" rtl="0" algn="l">
              <a:spcBef>
                <a:spcPts val="1000"/>
              </a:spcBef>
              <a:spcAft>
                <a:spcPts val="0"/>
              </a:spcAft>
              <a:buClr>
                <a:srgbClr val="029EF4"/>
              </a:buClr>
              <a:buSzPts val="1800"/>
              <a:buFont typeface="Noto Sans Symbols"/>
              <a:buChar char="❑"/>
            </a:pPr>
            <a:r>
              <a:rPr b="1" lang="lt-LT" sz="1800">
                <a:solidFill>
                  <a:schemeClr val="dk2"/>
                </a:solidFill>
                <a:latin typeface="Candara"/>
                <a:ea typeface="Candara"/>
                <a:cs typeface="Candara"/>
                <a:sym typeface="Candara"/>
              </a:rPr>
              <a:t>Vietiniai (privatūs)  </a:t>
            </a:r>
            <a:r>
              <a:rPr lang="lt-LT" sz="1800">
                <a:solidFill>
                  <a:schemeClr val="dk2"/>
                </a:solidFill>
                <a:latin typeface="Candara"/>
                <a:ea typeface="Candara"/>
                <a:cs typeface="Candara"/>
                <a:sym typeface="Candara"/>
              </a:rPr>
              <a:t>IP adresai (apibrėžti RFC 1918 standartu:  </a:t>
            </a:r>
            <a:r>
              <a:rPr b="1" lang="lt-LT" sz="1800" u="sng">
                <a:solidFill>
                  <a:schemeClr val="dk2"/>
                </a:solidFill>
                <a:latin typeface="Candara"/>
                <a:ea typeface="Candara"/>
                <a:cs typeface="Candara"/>
                <a:sym typeface="Candara"/>
                <a:hlinkClick r:id="rId3">
                  <a:extLst>
                    <a:ext uri="{A12FA001-AC4F-418D-AE19-62706E023703}">
                      <ahyp:hlinkClr val="tx"/>
                    </a:ext>
                  </a:extLst>
                </a:hlinkClick>
              </a:rPr>
              <a:t>https://www.rfc-editor.org/info/rfc1918</a:t>
            </a:r>
            <a:r>
              <a:rPr lang="lt-LT" sz="1800">
                <a:solidFill>
                  <a:schemeClr val="dk2"/>
                </a:solidFill>
                <a:latin typeface="Candara"/>
                <a:ea typeface="Candara"/>
                <a:cs typeface="Candara"/>
                <a:sym typeface="Candara"/>
              </a:rPr>
              <a:t>):</a:t>
            </a:r>
            <a:endParaRPr/>
          </a:p>
          <a:p>
            <a:pPr indent="-190500" lvl="1" marL="457200" marR="0" rtl="0" algn="l">
              <a:spcBef>
                <a:spcPts val="600"/>
              </a:spcBef>
              <a:spcAft>
                <a:spcPts val="0"/>
              </a:spcAft>
              <a:buClr>
                <a:srgbClr val="029EF4"/>
              </a:buClr>
              <a:buSzPts val="1700"/>
              <a:buFont typeface="Noto Sans Symbols"/>
              <a:buChar char="▪"/>
            </a:pPr>
            <a:r>
              <a:rPr b="1" i="0" lang="lt-LT" sz="1700" u="none" cap="none" strike="noStrike">
                <a:solidFill>
                  <a:schemeClr val="dk2"/>
                </a:solidFill>
                <a:latin typeface="Candara"/>
                <a:ea typeface="Candara"/>
                <a:cs typeface="Candara"/>
                <a:sym typeface="Candara"/>
              </a:rPr>
              <a:t>10.0.0.0</a:t>
            </a:r>
            <a:r>
              <a:rPr b="0" i="0" lang="lt-LT" sz="1700" u="none" cap="none" strike="noStrike">
                <a:solidFill>
                  <a:schemeClr val="dk2"/>
                </a:solidFill>
                <a:latin typeface="Candara"/>
                <a:ea typeface="Candara"/>
                <a:cs typeface="Candara"/>
                <a:sym typeface="Candara"/>
              </a:rPr>
              <a:t> iki </a:t>
            </a:r>
            <a:r>
              <a:rPr b="1" i="0" lang="lt-LT" sz="1700" u="none" cap="none" strike="noStrike">
                <a:solidFill>
                  <a:schemeClr val="dk2"/>
                </a:solidFill>
                <a:latin typeface="Candara"/>
                <a:ea typeface="Candara"/>
                <a:cs typeface="Candara"/>
                <a:sym typeface="Candara"/>
              </a:rPr>
              <a:t>10.255.255.255</a:t>
            </a:r>
            <a:r>
              <a:rPr b="0" i="0" lang="lt-LT" sz="1700" u="none" cap="none" strike="noStrike">
                <a:solidFill>
                  <a:schemeClr val="dk2"/>
                </a:solidFill>
                <a:latin typeface="Candara"/>
                <a:ea typeface="Candara"/>
                <a:cs typeface="Candara"/>
                <a:sym typeface="Candara"/>
              </a:rPr>
              <a:t> (10.0.0.0/8), iš viso adresų: 16 777 216  (2</a:t>
            </a:r>
            <a:r>
              <a:rPr b="0" baseline="30000" i="0" lang="lt-LT" sz="1700" u="none" cap="none" strike="noStrike">
                <a:solidFill>
                  <a:schemeClr val="dk2"/>
                </a:solidFill>
                <a:latin typeface="Candara"/>
                <a:ea typeface="Candara"/>
                <a:cs typeface="Candara"/>
                <a:sym typeface="Candara"/>
              </a:rPr>
              <a:t>24</a:t>
            </a:r>
            <a:r>
              <a:rPr b="0" i="0" lang="lt-LT" sz="1700" u="none" cap="none" strike="noStrike">
                <a:solidFill>
                  <a:schemeClr val="dk2"/>
                </a:solidFill>
                <a:latin typeface="Candara"/>
                <a:ea typeface="Candara"/>
                <a:cs typeface="Candara"/>
                <a:sym typeface="Candara"/>
              </a:rPr>
              <a:t>)</a:t>
            </a:r>
            <a:endParaRPr b="0" i="0" sz="1700" u="none" cap="none" strike="noStrike">
              <a:solidFill>
                <a:schemeClr val="dk2"/>
              </a:solidFill>
              <a:latin typeface="Candara"/>
              <a:ea typeface="Candara"/>
              <a:cs typeface="Candara"/>
              <a:sym typeface="Candara"/>
            </a:endParaRPr>
          </a:p>
          <a:p>
            <a:pPr indent="-190500" lvl="0" marL="457200" marR="0" rtl="0" algn="l">
              <a:spcBef>
                <a:spcPts val="600"/>
              </a:spcBef>
              <a:spcAft>
                <a:spcPts val="0"/>
              </a:spcAft>
              <a:buClr>
                <a:srgbClr val="029EF4"/>
              </a:buClr>
              <a:buSzPts val="1700"/>
              <a:buFont typeface="Noto Sans Symbols"/>
              <a:buChar char="▪"/>
            </a:pPr>
            <a:r>
              <a:rPr b="1" lang="lt-LT" sz="1700">
                <a:solidFill>
                  <a:schemeClr val="dk2"/>
                </a:solidFill>
                <a:latin typeface="Candara"/>
                <a:ea typeface="Candara"/>
                <a:cs typeface="Candara"/>
                <a:sym typeface="Candara"/>
              </a:rPr>
              <a:t>172.16.0.0</a:t>
            </a:r>
            <a:r>
              <a:rPr lang="lt-LT" sz="1700">
                <a:solidFill>
                  <a:schemeClr val="dk2"/>
                </a:solidFill>
                <a:latin typeface="Candara"/>
                <a:ea typeface="Candara"/>
                <a:cs typeface="Candara"/>
                <a:sym typeface="Candara"/>
              </a:rPr>
              <a:t> iki </a:t>
            </a:r>
            <a:r>
              <a:rPr b="1" lang="lt-LT" sz="1700">
                <a:solidFill>
                  <a:schemeClr val="dk2"/>
                </a:solidFill>
                <a:latin typeface="Candara"/>
                <a:ea typeface="Candara"/>
                <a:cs typeface="Candara"/>
                <a:sym typeface="Candara"/>
              </a:rPr>
              <a:t>172.31.255.255</a:t>
            </a:r>
            <a:r>
              <a:rPr lang="lt-LT" sz="1700">
                <a:solidFill>
                  <a:schemeClr val="dk2"/>
                </a:solidFill>
                <a:latin typeface="Candara"/>
                <a:ea typeface="Candara"/>
                <a:cs typeface="Candara"/>
                <a:sym typeface="Candara"/>
              </a:rPr>
              <a:t> (172.16.0.0/12), iš viso adresų: 1 048 576  (2</a:t>
            </a:r>
            <a:r>
              <a:rPr baseline="30000" lang="lt-LT" sz="1700">
                <a:solidFill>
                  <a:schemeClr val="dk2"/>
                </a:solidFill>
                <a:latin typeface="Candara"/>
                <a:ea typeface="Candara"/>
                <a:cs typeface="Candara"/>
                <a:sym typeface="Candara"/>
              </a:rPr>
              <a:t>20 </a:t>
            </a:r>
            <a:r>
              <a:rPr lang="lt-LT" sz="1700">
                <a:solidFill>
                  <a:schemeClr val="dk2"/>
                </a:solidFill>
                <a:latin typeface="Candara"/>
                <a:ea typeface="Candara"/>
                <a:cs typeface="Candara"/>
                <a:sym typeface="Candara"/>
              </a:rPr>
              <a:t>)</a:t>
            </a:r>
            <a:endParaRPr baseline="30000" sz="1700">
              <a:solidFill>
                <a:schemeClr val="dk2"/>
              </a:solidFill>
              <a:latin typeface="Candara"/>
              <a:ea typeface="Candara"/>
              <a:cs typeface="Candara"/>
              <a:sym typeface="Candara"/>
            </a:endParaRPr>
          </a:p>
          <a:p>
            <a:pPr indent="-190500" lvl="0" marL="457200" marR="0" rtl="0" algn="l">
              <a:spcBef>
                <a:spcPts val="600"/>
              </a:spcBef>
              <a:spcAft>
                <a:spcPts val="0"/>
              </a:spcAft>
              <a:buClr>
                <a:srgbClr val="029EF4"/>
              </a:buClr>
              <a:buSzPts val="1700"/>
              <a:buFont typeface="Noto Sans Symbols"/>
              <a:buChar char="▪"/>
            </a:pPr>
            <a:r>
              <a:rPr b="1" lang="lt-LT" sz="1700">
                <a:solidFill>
                  <a:schemeClr val="dk2"/>
                </a:solidFill>
                <a:latin typeface="Candara"/>
                <a:ea typeface="Candara"/>
                <a:cs typeface="Candara"/>
                <a:sym typeface="Candara"/>
              </a:rPr>
              <a:t>192.168.0.0</a:t>
            </a:r>
            <a:r>
              <a:rPr lang="lt-LT" sz="1700">
                <a:solidFill>
                  <a:schemeClr val="dk2"/>
                </a:solidFill>
                <a:latin typeface="Candara"/>
                <a:ea typeface="Candara"/>
                <a:cs typeface="Candara"/>
                <a:sym typeface="Candara"/>
              </a:rPr>
              <a:t> iki </a:t>
            </a:r>
            <a:r>
              <a:rPr b="1" lang="lt-LT" sz="1700">
                <a:solidFill>
                  <a:schemeClr val="dk2"/>
                </a:solidFill>
                <a:latin typeface="Candara"/>
                <a:ea typeface="Candara"/>
                <a:cs typeface="Candara"/>
                <a:sym typeface="Candara"/>
              </a:rPr>
              <a:t>192.168.255.255</a:t>
            </a:r>
            <a:r>
              <a:rPr lang="lt-LT" sz="1700">
                <a:solidFill>
                  <a:schemeClr val="dk2"/>
                </a:solidFill>
                <a:latin typeface="Candara"/>
                <a:ea typeface="Candara"/>
                <a:cs typeface="Candara"/>
                <a:sym typeface="Candara"/>
              </a:rPr>
              <a:t> (192.168.0.0/16), iš  viso adresų: 65 536 (2</a:t>
            </a:r>
            <a:r>
              <a:rPr baseline="30000" lang="lt-LT" sz="1700">
                <a:solidFill>
                  <a:schemeClr val="dk2"/>
                </a:solidFill>
                <a:latin typeface="Candara"/>
                <a:ea typeface="Candara"/>
                <a:cs typeface="Candara"/>
                <a:sym typeface="Candara"/>
              </a:rPr>
              <a:t>16</a:t>
            </a:r>
            <a:r>
              <a:rPr lang="lt-LT" sz="1700">
                <a:solidFill>
                  <a:schemeClr val="dk2"/>
                </a:solidFill>
                <a:latin typeface="Candara"/>
                <a:ea typeface="Candara"/>
                <a:cs typeface="Candara"/>
                <a:sym typeface="Candara"/>
              </a:rPr>
              <a:t>) </a:t>
            </a:r>
            <a:endParaRPr/>
          </a:p>
          <a:p>
            <a:pPr indent="-266700" lvl="0" marL="266700" marR="0" rtl="0" algn="l">
              <a:spcBef>
                <a:spcPts val="600"/>
              </a:spcBef>
              <a:spcAft>
                <a:spcPts val="0"/>
              </a:spcAft>
              <a:buClr>
                <a:srgbClr val="029EF4"/>
              </a:buClr>
              <a:buSzPts val="1800"/>
              <a:buFont typeface="Noto Sans Symbols"/>
              <a:buChar char="❑"/>
            </a:pPr>
            <a:r>
              <a:rPr lang="lt-LT" sz="1800">
                <a:solidFill>
                  <a:schemeClr val="dk2"/>
                </a:solidFill>
                <a:latin typeface="Candara"/>
                <a:ea typeface="Candara"/>
                <a:cs typeface="Candara"/>
                <a:sym typeface="Candara"/>
              </a:rPr>
              <a:t>Vietiniai arba privatūs IP adresai yra IP adresai, kurie skirti naudoti tik vietiniuose  LAN tinkluose ir nėra pasiekiami tiesiogiai iš viešojo interneto. Šie adresai leidžia daugybei įrenginių (pvz., kompiuterių, telefonų, spausdintuvų ir kitų tinklo įrenginių) turėti unikalius IP adresus lokalaus tinklo kontekste.</a:t>
            </a:r>
            <a:endParaRPr sz="1800">
              <a:solidFill>
                <a:schemeClr val="dk2"/>
              </a:solidFill>
              <a:latin typeface="Candara"/>
              <a:ea typeface="Candara"/>
              <a:cs typeface="Candara"/>
              <a:sym typeface="Candara"/>
            </a:endParaRPr>
          </a:p>
        </p:txBody>
      </p:sp>
      <p:sp>
        <p:nvSpPr>
          <p:cNvPr id="792" name="Google Shape;792;p59"/>
          <p:cNvSpPr/>
          <p:nvPr/>
        </p:nvSpPr>
        <p:spPr>
          <a:xfrm>
            <a:off x="8551628" y="4536397"/>
            <a:ext cx="129208" cy="532925"/>
          </a:xfrm>
          <a:prstGeom prst="downArrow">
            <a:avLst>
              <a:gd fmla="val 50000" name="adj1"/>
              <a:gd fmla="val 50000" name="adj2"/>
            </a:avLst>
          </a:prstGeom>
          <a:solidFill>
            <a:srgbClr val="B7D4FC"/>
          </a:solidFill>
          <a:ln cap="flat" cmpd="sng" w="15875">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793" name="Google Shape;793;p59"/>
          <p:cNvSpPr txBox="1"/>
          <p:nvPr/>
        </p:nvSpPr>
        <p:spPr>
          <a:xfrm>
            <a:off x="7032056" y="4474438"/>
            <a:ext cx="1584176"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lt-LT" sz="1100">
                <a:solidFill>
                  <a:schemeClr val="dk2"/>
                </a:solidFill>
                <a:latin typeface="Candara"/>
                <a:ea typeface="Candara"/>
                <a:cs typeface="Candara"/>
                <a:sym typeface="Candara"/>
              </a:rPr>
              <a:t>Vietinių IP adresų sandaros paaiškinimai pateikti kitoje skaidrėje</a:t>
            </a:r>
            <a:endParaRPr i="1" sz="1100">
              <a:solidFill>
                <a:schemeClr val="dk2"/>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
          <p:cNvSpPr txBox="1"/>
          <p:nvPr>
            <p:ph idx="1" type="body"/>
          </p:nvPr>
        </p:nvSpPr>
        <p:spPr>
          <a:xfrm>
            <a:off x="251520" y="1264599"/>
            <a:ext cx="8640959" cy="3701352"/>
          </a:xfrm>
          <a:prstGeom prst="rect">
            <a:avLst/>
          </a:prstGeom>
          <a:noFill/>
          <a:ln>
            <a:noFill/>
          </a:ln>
        </p:spPr>
        <p:txBody>
          <a:bodyPr anchorCtr="0" anchor="t" bIns="45700" lIns="91425" spcFirstLastPara="1" rIns="91425" wrap="square" tIns="45700">
            <a:noAutofit/>
          </a:bodyPr>
          <a:lstStyle/>
          <a:p>
            <a:pPr indent="-360363" lvl="0" marL="360363" rtl="0" algn="l">
              <a:spcBef>
                <a:spcPts val="0"/>
              </a:spcBef>
              <a:spcAft>
                <a:spcPts val="0"/>
              </a:spcAft>
              <a:buSzPts val="1680"/>
              <a:buChar char="❑"/>
            </a:pPr>
            <a:r>
              <a:rPr b="1" lang="lt-LT"/>
              <a:t>Daiktų internetas (</a:t>
            </a:r>
            <a:r>
              <a:rPr b="1" i="1" lang="lt-LT"/>
              <a:t>Internet of Things – IoT</a:t>
            </a:r>
            <a:r>
              <a:rPr b="1" lang="lt-LT"/>
              <a:t>).</a:t>
            </a:r>
            <a:r>
              <a:rPr lang="lt-LT"/>
              <a:t> Dabartinė tendencija yra prie interneto jungti ne tik kompiuterius, bet ir kitus prietaisus. Tai gali būti  šaldytuvai, kiti būtiniai prietaisai, automobiliai, ir netgi išmanūs namai.</a:t>
            </a:r>
            <a:endParaRPr/>
          </a:p>
          <a:p>
            <a:pPr indent="-360363" lvl="0" marL="360363" rtl="0" algn="l">
              <a:spcBef>
                <a:spcPts val="1200"/>
              </a:spcBef>
              <a:spcAft>
                <a:spcPts val="0"/>
              </a:spcAft>
              <a:buSzPts val="1680"/>
              <a:buChar char="❑"/>
            </a:pPr>
            <a:r>
              <a:rPr b="1" lang="lt-LT"/>
              <a:t>Debesų technologijos.</a:t>
            </a:r>
            <a:r>
              <a:rPr lang="lt-LT"/>
              <a:t> Duomenys ir programinė įranga vis dažniau laikomi „debesyje“.  Visa tai pasiekiama iš bet kurios vietos, kur yra interneto prieiga.</a:t>
            </a:r>
            <a:endParaRPr/>
          </a:p>
          <a:p>
            <a:pPr indent="0" lvl="0" marL="355600" rtl="0" algn="l">
              <a:spcBef>
                <a:spcPts val="1200"/>
              </a:spcBef>
              <a:spcAft>
                <a:spcPts val="0"/>
              </a:spcAft>
              <a:buSzPts val="1680"/>
              <a:buNone/>
            </a:pPr>
            <a:r>
              <a:rPr b="1" lang="lt-LT"/>
              <a:t>Kompiuterių tinklai ir toliau intensyviai vystosi, didėja informacijos perdavimo greičiai, didėja paslaugų įvairovė.</a:t>
            </a:r>
            <a:endParaRPr/>
          </a:p>
        </p:txBody>
      </p:sp>
      <p:sp>
        <p:nvSpPr>
          <p:cNvPr id="307" name="Google Shape;307;p6"/>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600"/>
              <a:buFont typeface="Candara"/>
              <a:buNone/>
            </a:pPr>
            <a:r>
              <a:rPr lang="lt-LT" sz="3600"/>
              <a:t>Dabartis ir ateitis</a:t>
            </a:r>
            <a:endParaRPr/>
          </a:p>
        </p:txBody>
      </p:sp>
      <p:sp>
        <p:nvSpPr>
          <p:cNvPr id="308" name="Google Shape;308;p6"/>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60"/>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799" name="Google Shape;799;p60"/>
          <p:cNvSpPr txBox="1"/>
          <p:nvPr/>
        </p:nvSpPr>
        <p:spPr>
          <a:xfrm>
            <a:off x="189321" y="1190776"/>
            <a:ext cx="1800200"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300">
                <a:solidFill>
                  <a:srgbClr val="002060"/>
                </a:solidFill>
                <a:latin typeface="Candara"/>
                <a:ea typeface="Candara"/>
                <a:cs typeface="Candara"/>
                <a:sym typeface="Candara"/>
              </a:rPr>
              <a:t>Lentelėje pateikti vietinių (lokalių) IP adresų sandaros paaiškinimai</a:t>
            </a:r>
            <a:endParaRPr sz="1300">
              <a:solidFill>
                <a:schemeClr val="dk1"/>
              </a:solidFill>
              <a:latin typeface="Candara"/>
              <a:ea typeface="Candara"/>
              <a:cs typeface="Candara"/>
              <a:sym typeface="Candara"/>
            </a:endParaRPr>
          </a:p>
        </p:txBody>
      </p:sp>
      <p:sp>
        <p:nvSpPr>
          <p:cNvPr id="800" name="Google Shape;800;p60"/>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IPv4 adresai. Klasifikacija ir  įvairovė (3)</a:t>
            </a:r>
            <a:endParaRPr/>
          </a:p>
        </p:txBody>
      </p:sp>
      <p:sp>
        <p:nvSpPr>
          <p:cNvPr id="801" name="Google Shape;801;p60"/>
          <p:cNvSpPr txBox="1"/>
          <p:nvPr/>
        </p:nvSpPr>
        <p:spPr>
          <a:xfrm>
            <a:off x="179512" y="2355726"/>
            <a:ext cx="1800200" cy="22929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300">
                <a:solidFill>
                  <a:srgbClr val="002060"/>
                </a:solidFill>
                <a:latin typeface="Candara"/>
                <a:ea typeface="Candara"/>
                <a:cs typeface="Candara"/>
                <a:sym typeface="Candara"/>
              </a:rPr>
              <a:t>Vietinių adresų pateikimas, nurodant, kiek bitų sudaro tinklo adresas, gali būti</a:t>
            </a:r>
            <a:br>
              <a:rPr lang="lt-LT" sz="1300">
                <a:solidFill>
                  <a:srgbClr val="002060"/>
                </a:solidFill>
                <a:latin typeface="Candara"/>
                <a:ea typeface="Candara"/>
                <a:cs typeface="Candara"/>
                <a:sym typeface="Candara"/>
              </a:rPr>
            </a:br>
            <a:r>
              <a:rPr b="1" lang="lt-LT" sz="1300">
                <a:solidFill>
                  <a:srgbClr val="002060"/>
                </a:solidFill>
                <a:latin typeface="Candara"/>
                <a:ea typeface="Candara"/>
                <a:cs typeface="Candara"/>
                <a:sym typeface="Candara"/>
              </a:rPr>
              <a:t>CIDR IPv4 </a:t>
            </a:r>
            <a:r>
              <a:rPr lang="lt-LT" sz="1300">
                <a:solidFill>
                  <a:srgbClr val="002060"/>
                </a:solidFill>
                <a:latin typeface="Candara"/>
                <a:ea typeface="Candara"/>
                <a:cs typeface="Candara"/>
                <a:sym typeface="Candara"/>
              </a:rPr>
              <a:t>adresų aibės skaidymo į tinklus ir potinklius  pavyzdys:</a:t>
            </a:r>
            <a:br>
              <a:rPr lang="lt-LT" sz="1300">
                <a:solidFill>
                  <a:srgbClr val="002060"/>
                </a:solidFill>
                <a:latin typeface="Candara"/>
                <a:ea typeface="Candara"/>
                <a:cs typeface="Candara"/>
                <a:sym typeface="Candara"/>
              </a:rPr>
            </a:br>
            <a:r>
              <a:rPr lang="lt-LT" sz="1300">
                <a:solidFill>
                  <a:srgbClr val="002060"/>
                </a:solidFill>
                <a:latin typeface="Candara"/>
                <a:ea typeface="Candara"/>
                <a:cs typeface="Candara"/>
                <a:sym typeface="Candara"/>
              </a:rPr>
              <a:t>IP adreso pavyzdyje </a:t>
            </a:r>
            <a:r>
              <a:rPr b="1" i="0" lang="lt-LT" sz="1300">
                <a:solidFill>
                  <a:srgbClr val="1155CC"/>
                </a:solidFill>
                <a:latin typeface="Candara"/>
                <a:ea typeface="Candara"/>
                <a:cs typeface="Candara"/>
                <a:sym typeface="Candara"/>
              </a:rPr>
              <a:t>203.0.113.0/24</a:t>
            </a:r>
            <a:br>
              <a:rPr lang="lt-LT" sz="1300">
                <a:solidFill>
                  <a:srgbClr val="1155CC"/>
                </a:solidFill>
                <a:latin typeface="Candara"/>
                <a:ea typeface="Candara"/>
                <a:cs typeface="Candara"/>
                <a:sym typeface="Candara"/>
              </a:rPr>
            </a:br>
            <a:r>
              <a:rPr b="0" i="0" lang="lt-LT" sz="1300">
                <a:solidFill>
                  <a:schemeClr val="dk2"/>
                </a:solidFill>
                <a:latin typeface="Candara"/>
                <a:ea typeface="Candara"/>
                <a:cs typeface="Candara"/>
                <a:sym typeface="Candara"/>
              </a:rPr>
              <a:t>3 </a:t>
            </a:r>
            <a:r>
              <a:rPr lang="lt-LT" sz="1300">
                <a:solidFill>
                  <a:schemeClr val="dk2"/>
                </a:solidFill>
                <a:latin typeface="Candara"/>
                <a:ea typeface="Candara"/>
                <a:cs typeface="Candara"/>
                <a:sym typeface="Candara"/>
              </a:rPr>
              <a:t>b</a:t>
            </a:r>
            <a:r>
              <a:rPr lang="lt-LT" sz="1300">
                <a:solidFill>
                  <a:srgbClr val="002060"/>
                </a:solidFill>
                <a:latin typeface="Candara"/>
                <a:ea typeface="Candara"/>
                <a:cs typeface="Candara"/>
                <a:sym typeface="Candara"/>
              </a:rPr>
              <a:t>aitai skirti tinklų adresavimui.</a:t>
            </a:r>
            <a:endParaRPr sz="1300">
              <a:solidFill>
                <a:srgbClr val="002060"/>
              </a:solidFill>
              <a:latin typeface="Candara"/>
              <a:ea typeface="Candara"/>
              <a:cs typeface="Candara"/>
              <a:sym typeface="Candara"/>
            </a:endParaRPr>
          </a:p>
        </p:txBody>
      </p:sp>
      <p:sp>
        <p:nvSpPr>
          <p:cNvPr id="802" name="Google Shape;802;p60"/>
          <p:cNvSpPr txBox="1"/>
          <p:nvPr/>
        </p:nvSpPr>
        <p:spPr>
          <a:xfrm>
            <a:off x="8553600" y="4834800"/>
            <a:ext cx="592372" cy="27384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lt-LT" sz="1000">
                <a:solidFill>
                  <a:srgbClr val="073E87"/>
                </a:solidFill>
                <a:latin typeface="Candara"/>
                <a:ea typeface="Candara"/>
                <a:cs typeface="Candara"/>
                <a:sym typeface="Candara"/>
              </a:rPr>
              <a:t>‹#›</a:t>
            </a:fld>
            <a:endParaRPr sz="1000">
              <a:solidFill>
                <a:srgbClr val="073E87"/>
              </a:solidFill>
              <a:latin typeface="Candara"/>
              <a:ea typeface="Candara"/>
              <a:cs typeface="Candara"/>
              <a:sym typeface="Candara"/>
            </a:endParaRPr>
          </a:p>
        </p:txBody>
      </p:sp>
      <p:pic>
        <p:nvPicPr>
          <p:cNvPr id="803" name="Google Shape;803;p60"/>
          <p:cNvPicPr preferRelativeResize="0"/>
          <p:nvPr/>
        </p:nvPicPr>
        <p:blipFill rotWithShape="1">
          <a:blip r:embed="rId3">
            <a:alphaModFix/>
          </a:blip>
          <a:srcRect b="0" l="0" r="0" t="0"/>
          <a:stretch/>
        </p:blipFill>
        <p:spPr>
          <a:xfrm>
            <a:off x="1961813" y="1189446"/>
            <a:ext cx="6993067" cy="3834000"/>
          </a:xfrm>
          <a:prstGeom prst="rect">
            <a:avLst/>
          </a:prstGeom>
          <a:noFill/>
          <a:ln>
            <a:noFill/>
          </a:ln>
        </p:spPr>
      </p:pic>
      <p:cxnSp>
        <p:nvCxnSpPr>
          <p:cNvPr id="804" name="Google Shape;804;p60"/>
          <p:cNvCxnSpPr/>
          <p:nvPr/>
        </p:nvCxnSpPr>
        <p:spPr>
          <a:xfrm>
            <a:off x="1522694" y="1635646"/>
            <a:ext cx="432000" cy="0"/>
          </a:xfrm>
          <a:prstGeom prst="straightConnector1">
            <a:avLst/>
          </a:prstGeom>
          <a:noFill/>
          <a:ln cap="flat" cmpd="sng" w="19050">
            <a:solidFill>
              <a:schemeClr val="dk2"/>
            </a:solidFill>
            <a:prstDash val="solid"/>
            <a:round/>
            <a:headEnd len="sm" w="sm" type="none"/>
            <a:tailEnd len="med" w="med" type="oval"/>
          </a:ln>
        </p:spPr>
      </p:cxnSp>
      <p:sp>
        <p:nvSpPr>
          <p:cNvPr id="805" name="Google Shape;805;p60"/>
          <p:cNvSpPr txBox="1"/>
          <p:nvPr/>
        </p:nvSpPr>
        <p:spPr>
          <a:xfrm>
            <a:off x="8551628" y="4865590"/>
            <a:ext cx="592372" cy="27384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lt-LT" sz="1000">
                <a:solidFill>
                  <a:srgbClr val="073E87"/>
                </a:solidFill>
                <a:latin typeface="Candara"/>
                <a:ea typeface="Candara"/>
                <a:cs typeface="Candara"/>
                <a:sym typeface="Candara"/>
              </a:rPr>
              <a:t>‹#›</a:t>
            </a:fld>
            <a:endParaRPr sz="1000">
              <a:solidFill>
                <a:srgbClr val="073E87"/>
              </a:solidFill>
              <a:latin typeface="Candara"/>
              <a:ea typeface="Candara"/>
              <a:cs typeface="Candara"/>
              <a:sym typeface="Candara"/>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61"/>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811" name="Google Shape;811;p61"/>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IPv4 adresai. Klasifikacija ir  įvairovė (4)</a:t>
            </a:r>
            <a:endParaRPr/>
          </a:p>
        </p:txBody>
      </p:sp>
      <p:sp>
        <p:nvSpPr>
          <p:cNvPr id="812" name="Google Shape;812;p61"/>
          <p:cNvSpPr txBox="1"/>
          <p:nvPr/>
        </p:nvSpPr>
        <p:spPr>
          <a:xfrm>
            <a:off x="241864" y="1275606"/>
            <a:ext cx="8712968" cy="363176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29EF4"/>
              </a:buClr>
              <a:buSzPts val="1600"/>
              <a:buFont typeface="Noto Sans Symbols"/>
              <a:buChar char="❑"/>
            </a:pPr>
            <a:r>
              <a:rPr b="1" lang="lt-LT" sz="2000">
                <a:solidFill>
                  <a:schemeClr val="dk2"/>
                </a:solidFill>
                <a:latin typeface="Candara"/>
                <a:ea typeface="Candara"/>
                <a:cs typeface="Candara"/>
                <a:sym typeface="Candara"/>
              </a:rPr>
              <a:t>Grįžtamojo ryšio (Loopback) </a:t>
            </a:r>
            <a:r>
              <a:rPr lang="lt-LT" sz="2000">
                <a:solidFill>
                  <a:schemeClr val="dk2"/>
                </a:solidFill>
                <a:latin typeface="Candara"/>
                <a:ea typeface="Candara"/>
                <a:cs typeface="Candara"/>
                <a:sym typeface="Candara"/>
              </a:rPr>
              <a:t>adresai: 127.0.0.0/8 (pvz., 127.0.0.1, 127.0.0.2, ... 127.255.255.255) – tai adresai, skirti kompiuteriui komunikuoti su pačiu savimi (kai įvairios informacinės sistemos veikia viename kompiuteryje) bei testavimui. Dažniausiai naudojamas </a:t>
            </a:r>
            <a:r>
              <a:rPr b="1" lang="lt-LT" sz="2000">
                <a:solidFill>
                  <a:schemeClr val="dk2"/>
                </a:solidFill>
                <a:latin typeface="Candara"/>
                <a:ea typeface="Candara"/>
                <a:cs typeface="Candara"/>
                <a:sym typeface="Candara"/>
              </a:rPr>
              <a:t>loopback</a:t>
            </a:r>
            <a:r>
              <a:rPr lang="lt-LT" sz="2000">
                <a:solidFill>
                  <a:schemeClr val="dk2"/>
                </a:solidFill>
                <a:latin typeface="Candara"/>
                <a:ea typeface="Candara"/>
                <a:cs typeface="Candara"/>
                <a:sym typeface="Candara"/>
              </a:rPr>
              <a:t> adresas yra 127.0.0.1.</a:t>
            </a:r>
            <a:endParaRPr/>
          </a:p>
          <a:p>
            <a:pPr indent="-285750" lvl="0" marL="285750" marR="0" rtl="0" algn="l">
              <a:spcBef>
                <a:spcPts val="1800"/>
              </a:spcBef>
              <a:spcAft>
                <a:spcPts val="0"/>
              </a:spcAft>
              <a:buClr>
                <a:srgbClr val="029EF4"/>
              </a:buClr>
              <a:buSzPts val="1600"/>
              <a:buFont typeface="Noto Sans Symbols"/>
              <a:buChar char="❑"/>
            </a:pPr>
            <a:r>
              <a:rPr b="1" lang="lt-LT" sz="2000">
                <a:solidFill>
                  <a:schemeClr val="dk2"/>
                </a:solidFill>
                <a:latin typeface="Candara"/>
                <a:ea typeface="Candara"/>
                <a:cs typeface="Candara"/>
                <a:sym typeface="Candara"/>
              </a:rPr>
              <a:t>Vietos ryšio adresai (Link-Local ) adresai: </a:t>
            </a:r>
            <a:r>
              <a:rPr lang="lt-LT" sz="2000">
                <a:solidFill>
                  <a:schemeClr val="dk2"/>
                </a:solidFill>
                <a:latin typeface="Candara"/>
                <a:ea typeface="Candara"/>
                <a:cs typeface="Candara"/>
                <a:sym typeface="Candara"/>
              </a:rPr>
              <a:t>169.254.0.0/16 – automatiškai priskiriami tam tikriems įrenginiams, kai DHCP serveris (tarnyba) nesuteikia įrenginiui dinaminio IP adreso. </a:t>
            </a:r>
            <a:endParaRPr/>
          </a:p>
          <a:p>
            <a:pPr indent="-285750" lvl="0" marL="285750" marR="0" rtl="0" algn="l">
              <a:spcBef>
                <a:spcPts val="1800"/>
              </a:spcBef>
              <a:spcAft>
                <a:spcPts val="0"/>
              </a:spcAft>
              <a:buClr>
                <a:srgbClr val="029EF4"/>
              </a:buClr>
              <a:buSzPts val="1600"/>
              <a:buFont typeface="Noto Sans Symbols"/>
              <a:buChar char="❑"/>
            </a:pPr>
            <a:r>
              <a:rPr b="1" lang="lt-LT" sz="2000">
                <a:solidFill>
                  <a:schemeClr val="dk2"/>
                </a:solidFill>
                <a:latin typeface="Candara"/>
                <a:ea typeface="Candara"/>
                <a:cs typeface="Candara"/>
                <a:sym typeface="Candara"/>
              </a:rPr>
              <a:t>Kiti</a:t>
            </a:r>
            <a:r>
              <a:rPr lang="lt-LT" sz="2000">
                <a:solidFill>
                  <a:schemeClr val="dk2"/>
                </a:solidFill>
                <a:latin typeface="Candara"/>
                <a:ea typeface="Candara"/>
                <a:cs typeface="Candara"/>
                <a:sym typeface="Candara"/>
              </a:rPr>
              <a:t>,</a:t>
            </a:r>
            <a:r>
              <a:rPr b="1" lang="lt-LT" sz="2000">
                <a:solidFill>
                  <a:schemeClr val="dk2"/>
                </a:solidFill>
                <a:latin typeface="Candara"/>
                <a:ea typeface="Candara"/>
                <a:cs typeface="Candara"/>
                <a:sym typeface="Candara"/>
              </a:rPr>
              <a:t> </a:t>
            </a:r>
            <a:r>
              <a:rPr lang="lt-LT" sz="2000">
                <a:solidFill>
                  <a:schemeClr val="dk2"/>
                </a:solidFill>
                <a:latin typeface="Candara"/>
                <a:ea typeface="Candara"/>
                <a:cs typeface="Candara"/>
                <a:sym typeface="Candara"/>
              </a:rPr>
              <a:t>pavyzdžiui,</a:t>
            </a:r>
            <a:r>
              <a:rPr b="1" lang="lt-LT" sz="2000">
                <a:solidFill>
                  <a:schemeClr val="dk2"/>
                </a:solidFill>
                <a:latin typeface="Candara"/>
                <a:ea typeface="Candara"/>
                <a:cs typeface="Candara"/>
                <a:sym typeface="Candara"/>
              </a:rPr>
              <a:t> pirmasis adresas, pateiktas pagal adresacijos schemą, yra tinklo adresas, o paskutinis – siuntimo visiems (</a:t>
            </a:r>
            <a:r>
              <a:rPr b="1" i="1" lang="lt-LT" sz="2000">
                <a:solidFill>
                  <a:schemeClr val="dk2"/>
                </a:solidFill>
                <a:latin typeface="Candara"/>
                <a:ea typeface="Candara"/>
                <a:cs typeface="Candara"/>
                <a:sym typeface="Candara"/>
              </a:rPr>
              <a:t>broadcast</a:t>
            </a:r>
            <a:r>
              <a:rPr b="1" lang="lt-LT" sz="2000">
                <a:solidFill>
                  <a:schemeClr val="dk2"/>
                </a:solidFill>
                <a:latin typeface="Candara"/>
                <a:ea typeface="Candara"/>
                <a:cs typeface="Candara"/>
                <a:sym typeface="Candara"/>
              </a:rPr>
              <a:t>) adresas – </a:t>
            </a:r>
            <a:r>
              <a:rPr lang="lt-LT" sz="2000">
                <a:solidFill>
                  <a:schemeClr val="dk2"/>
                </a:solidFill>
                <a:latin typeface="Candara"/>
                <a:ea typeface="Candara"/>
                <a:cs typeface="Candara"/>
                <a:sym typeface="Candara"/>
              </a:rPr>
              <a:t>tiesiogiai nenaudojami.</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62"/>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818" name="Google Shape;818;p62"/>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IPv4 adresai. Klasifikacija ir  įvairovė (5)</a:t>
            </a:r>
            <a:endParaRPr/>
          </a:p>
        </p:txBody>
      </p:sp>
      <p:sp>
        <p:nvSpPr>
          <p:cNvPr id="819" name="Google Shape;819;p62"/>
          <p:cNvSpPr txBox="1"/>
          <p:nvPr/>
        </p:nvSpPr>
        <p:spPr>
          <a:xfrm>
            <a:off x="215516" y="1275606"/>
            <a:ext cx="8712968" cy="332398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29EF4"/>
              </a:buClr>
              <a:buSzPts val="1680"/>
              <a:buFont typeface="Noto Sans Symbols"/>
              <a:buChar char="❑"/>
            </a:pPr>
            <a:r>
              <a:rPr b="1" i="0" lang="lt-LT" sz="2100">
                <a:solidFill>
                  <a:schemeClr val="dk2"/>
                </a:solidFill>
                <a:latin typeface="Candara"/>
                <a:ea typeface="Candara"/>
                <a:cs typeface="Candara"/>
                <a:sym typeface="Candara"/>
              </a:rPr>
              <a:t>Dokumentacijai ir mokymams </a:t>
            </a:r>
            <a:r>
              <a:rPr b="0" i="0" lang="lt-LT" sz="2100">
                <a:solidFill>
                  <a:schemeClr val="dk2"/>
                </a:solidFill>
                <a:latin typeface="Candara"/>
                <a:ea typeface="Candara"/>
                <a:cs typeface="Candara"/>
                <a:sym typeface="Candara"/>
              </a:rPr>
              <a:t>naudojamos IP adresų grupės yra:</a:t>
            </a:r>
            <a:endParaRPr/>
          </a:p>
          <a:p>
            <a:pPr indent="-342900" lvl="1" marL="800100" marR="0" rtl="0" algn="l">
              <a:spcBef>
                <a:spcPts val="600"/>
              </a:spcBef>
              <a:spcAft>
                <a:spcPts val="0"/>
              </a:spcAft>
              <a:buClr>
                <a:srgbClr val="029EF4"/>
              </a:buClr>
              <a:buSzPts val="1520"/>
              <a:buFont typeface="Noto Sans Symbols"/>
              <a:buChar char="▪"/>
            </a:pPr>
            <a:r>
              <a:rPr b="0" i="0" lang="lt-LT" sz="1900" u="none" cap="none" strike="noStrike">
                <a:solidFill>
                  <a:schemeClr val="dk2"/>
                </a:solidFill>
                <a:latin typeface="Candara"/>
                <a:ea typeface="Candara"/>
                <a:cs typeface="Candara"/>
                <a:sym typeface="Candara"/>
              </a:rPr>
              <a:t>192.0.2.0/24 – tai yra „TEST-NET-1“ adreso diapazonas, dažnai naudojamas dokumentuojant pavyzdžius.</a:t>
            </a:r>
            <a:endParaRPr/>
          </a:p>
          <a:p>
            <a:pPr indent="-342900" lvl="1" marL="800100" marR="0" rtl="0" algn="l">
              <a:spcBef>
                <a:spcPts val="600"/>
              </a:spcBef>
              <a:spcAft>
                <a:spcPts val="0"/>
              </a:spcAft>
              <a:buClr>
                <a:srgbClr val="029EF4"/>
              </a:buClr>
              <a:buSzPts val="1520"/>
              <a:buFont typeface="Noto Sans Symbols"/>
              <a:buChar char="▪"/>
            </a:pPr>
            <a:r>
              <a:rPr b="0" i="0" lang="lt-LT" sz="1900" u="none" cap="none" strike="noStrike">
                <a:solidFill>
                  <a:schemeClr val="dk2"/>
                </a:solidFill>
                <a:latin typeface="Candara"/>
                <a:ea typeface="Candara"/>
                <a:cs typeface="Candara"/>
                <a:sym typeface="Candara"/>
              </a:rPr>
              <a:t>198.51.100.0/24 – tai yra „TEST-NET-2“ adreso diapazonas.</a:t>
            </a:r>
            <a:endParaRPr/>
          </a:p>
          <a:p>
            <a:pPr indent="-342900" lvl="1" marL="800100" marR="0" rtl="0" algn="l">
              <a:spcBef>
                <a:spcPts val="600"/>
              </a:spcBef>
              <a:spcAft>
                <a:spcPts val="0"/>
              </a:spcAft>
              <a:buClr>
                <a:srgbClr val="029EF4"/>
              </a:buClr>
              <a:buSzPts val="1520"/>
              <a:buFont typeface="Noto Sans Symbols"/>
              <a:buChar char="▪"/>
            </a:pPr>
            <a:r>
              <a:rPr b="0" i="0" lang="lt-LT" sz="1900" u="none" cap="none" strike="noStrike">
                <a:solidFill>
                  <a:schemeClr val="dk2"/>
                </a:solidFill>
                <a:latin typeface="Candara"/>
                <a:ea typeface="Candara"/>
                <a:cs typeface="Candara"/>
                <a:sym typeface="Candara"/>
              </a:rPr>
              <a:t>203.0.113.0/24 – tai yra „TEST-NET-3“ adreso diapazonas.</a:t>
            </a:r>
            <a:endParaRPr b="0" i="0" sz="1900" u="none" cap="none" strike="noStrike">
              <a:solidFill>
                <a:schemeClr val="dk2"/>
              </a:solidFill>
              <a:latin typeface="Candara"/>
              <a:ea typeface="Candara"/>
              <a:cs typeface="Candara"/>
              <a:sym typeface="Candara"/>
            </a:endParaRPr>
          </a:p>
          <a:p>
            <a:pPr indent="-285750" lvl="0" marL="285750" marR="0" rtl="0" algn="l">
              <a:spcBef>
                <a:spcPts val="1800"/>
              </a:spcBef>
              <a:spcAft>
                <a:spcPts val="0"/>
              </a:spcAft>
              <a:buClr>
                <a:srgbClr val="029EF4"/>
              </a:buClr>
              <a:buSzPts val="1680"/>
              <a:buFont typeface="Noto Sans Symbols"/>
              <a:buChar char="❑"/>
            </a:pPr>
            <a:r>
              <a:rPr b="0" i="0" lang="lt-LT" sz="2100">
                <a:solidFill>
                  <a:schemeClr val="dk2"/>
                </a:solidFill>
                <a:latin typeface="Candara"/>
                <a:ea typeface="Candara"/>
                <a:cs typeface="Candara"/>
                <a:sym typeface="Candara"/>
              </a:rPr>
              <a:t>Šie adresai dažnai pasitaiko įvairiose techninėse dokumentacijose, interneto standartuose (RFC dokumentuose) ir techniniuose vadovuose, kad nenurodytų tikrų tinklo adresų ir išvengtų netyčinių konfliktų su realiais interneto adresais.</a:t>
            </a:r>
            <a:endParaRPr b="1" sz="2100">
              <a:solidFill>
                <a:schemeClr val="dk2"/>
              </a:solidFill>
              <a:latin typeface="Candara"/>
              <a:ea typeface="Candara"/>
              <a:cs typeface="Candara"/>
              <a:sym typeface="Candara"/>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63"/>
          <p:cNvSpPr txBox="1"/>
          <p:nvPr>
            <p:ph type="ctrTitle"/>
          </p:nvPr>
        </p:nvSpPr>
        <p:spPr>
          <a:xfrm>
            <a:off x="359532" y="339502"/>
            <a:ext cx="8424936" cy="1335081"/>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F2F2F2"/>
              </a:buClr>
              <a:buSzPct val="100000"/>
              <a:buFont typeface="Candara"/>
              <a:buNone/>
            </a:pPr>
            <a:r>
              <a:rPr lang="lt-LT">
                <a:solidFill>
                  <a:srgbClr val="F2F2F2"/>
                </a:solidFill>
              </a:rPr>
              <a:t>Kompiuterių tinklo </a:t>
            </a:r>
            <a:r>
              <a:rPr lang="lt-LT">
                <a:solidFill>
                  <a:schemeClr val="lt1"/>
                </a:solidFill>
              </a:rPr>
              <a:t>maršrutizatorius</a:t>
            </a:r>
            <a:endParaRPr>
              <a:solidFill>
                <a:srgbClr val="F2F2F2"/>
              </a:solidFill>
            </a:endParaRPr>
          </a:p>
        </p:txBody>
      </p:sp>
      <p:sp>
        <p:nvSpPr>
          <p:cNvPr id="825" name="Google Shape;825;p63"/>
          <p:cNvSpPr txBox="1"/>
          <p:nvPr>
            <p:ph idx="1" type="subTitle"/>
          </p:nvPr>
        </p:nvSpPr>
        <p:spPr>
          <a:xfrm>
            <a:off x="1187624" y="1674583"/>
            <a:ext cx="6948772" cy="248134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000"/>
              <a:buNone/>
            </a:pPr>
            <a:r>
              <a:rPr lang="lt-LT" sz="2000"/>
              <a:t>Kompiuterių tinkluose labai svarbus įrenginys yra </a:t>
            </a:r>
            <a:r>
              <a:rPr b="1" lang="lt-LT" sz="2000"/>
              <a:t>maršrutizatorius.</a:t>
            </a:r>
            <a:r>
              <a:rPr lang="lt-LT" sz="2000"/>
              <a:t>  Maršrutizatorius (angl. </a:t>
            </a:r>
            <a:r>
              <a:rPr i="1" lang="lt-LT" sz="2000"/>
              <a:t>router</a:t>
            </a:r>
            <a:r>
              <a:rPr lang="lt-LT" sz="2000"/>
              <a:t>) yra įrenginys, kuris naudojamas duomenų perdavimui tarp skirtingų kompiuterinių tinklų ir atlieka daug svarbių funkcijų.</a:t>
            </a:r>
            <a:endParaRPr/>
          </a:p>
          <a:p>
            <a:pPr indent="0" lvl="0" marL="0" rtl="0" algn="ctr">
              <a:spcBef>
                <a:spcPts val="400"/>
              </a:spcBef>
              <a:spcAft>
                <a:spcPts val="0"/>
              </a:spcAft>
              <a:buSzPts val="2000"/>
              <a:buNone/>
            </a:pPr>
            <a:r>
              <a:rPr lang="lt-LT" sz="2000"/>
              <a:t>Kiekvienas maršrutizatorius gali turėti unikalių funkcijų, kurios priklauso nuo modelio ir gamintojo.</a:t>
            </a:r>
            <a:endParaRPr/>
          </a:p>
          <a:p>
            <a:pPr indent="0" lvl="0" marL="0" rtl="0" algn="ctr">
              <a:spcBef>
                <a:spcPts val="400"/>
              </a:spcBef>
              <a:spcAft>
                <a:spcPts val="0"/>
              </a:spcAft>
              <a:buSzPts val="2000"/>
              <a:buNone/>
            </a:pPr>
            <a:r>
              <a:rPr b="1" lang="lt-LT"/>
              <a:t>Čia p</a:t>
            </a:r>
            <a:r>
              <a:rPr b="1" lang="lt-LT" sz="2000"/>
              <a:t>ateiksime pagrindines maršrutizatoriaus funkcijas</a:t>
            </a:r>
            <a:r>
              <a:rPr b="1" lang="lt-LT"/>
              <a:t>.</a:t>
            </a:r>
            <a:endParaRPr sz="2000"/>
          </a:p>
        </p:txBody>
      </p:sp>
      <p:sp>
        <p:nvSpPr>
          <p:cNvPr id="826" name="Google Shape;826;p63"/>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pic>
        <p:nvPicPr>
          <p:cNvPr id="827" name="Google Shape;827;p63"/>
          <p:cNvPicPr preferRelativeResize="0"/>
          <p:nvPr/>
        </p:nvPicPr>
        <p:blipFill rotWithShape="1">
          <a:blip r:embed="rId3">
            <a:alphaModFix/>
          </a:blip>
          <a:srcRect b="5757" l="4691" r="0" t="5681"/>
          <a:stretch/>
        </p:blipFill>
        <p:spPr>
          <a:xfrm flipH="1">
            <a:off x="1115616" y="4076268"/>
            <a:ext cx="1594516" cy="102505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id="832" name="Google Shape;832;p64"/>
          <p:cNvPicPr preferRelativeResize="0"/>
          <p:nvPr/>
        </p:nvPicPr>
        <p:blipFill rotWithShape="1">
          <a:blip r:embed="rId3">
            <a:alphaModFix/>
          </a:blip>
          <a:srcRect b="5757" l="4691" r="0" t="5681"/>
          <a:stretch/>
        </p:blipFill>
        <p:spPr>
          <a:xfrm>
            <a:off x="6394984" y="3495249"/>
            <a:ext cx="2287742" cy="1470702"/>
          </a:xfrm>
          <a:prstGeom prst="rect">
            <a:avLst/>
          </a:prstGeom>
          <a:noFill/>
          <a:ln>
            <a:noFill/>
          </a:ln>
        </p:spPr>
      </p:pic>
      <p:sp>
        <p:nvSpPr>
          <p:cNvPr id="833" name="Google Shape;833;p64"/>
          <p:cNvSpPr txBox="1"/>
          <p:nvPr>
            <p:ph idx="1" type="body"/>
          </p:nvPr>
        </p:nvSpPr>
        <p:spPr>
          <a:xfrm>
            <a:off x="251520" y="1264599"/>
            <a:ext cx="8640959" cy="3323376"/>
          </a:xfrm>
          <a:prstGeom prst="rect">
            <a:avLst/>
          </a:prstGeom>
          <a:noFill/>
          <a:ln>
            <a:noFill/>
          </a:ln>
        </p:spPr>
        <p:txBody>
          <a:bodyPr anchorCtr="0" anchor="t" bIns="45700" lIns="91425" spcFirstLastPara="1" rIns="91425" wrap="square" tIns="45700">
            <a:noAutofit/>
          </a:bodyPr>
          <a:lstStyle/>
          <a:p>
            <a:pPr indent="-360363" lvl="0" marL="360363" rtl="0" algn="l">
              <a:spcBef>
                <a:spcPts val="0"/>
              </a:spcBef>
              <a:spcAft>
                <a:spcPts val="0"/>
              </a:spcAft>
              <a:buSzPts val="1520"/>
              <a:buChar char="❑"/>
            </a:pPr>
            <a:r>
              <a:rPr b="1" lang="lt-LT" sz="1900"/>
              <a:t>Maršrutizavimas. </a:t>
            </a:r>
            <a:r>
              <a:rPr lang="lt-LT" sz="1900"/>
              <a:t>Pagrindinė maršrutizatoriaus funkcija yra nustatyti geriausią kelią, kuriuo duomenys (</a:t>
            </a:r>
            <a:r>
              <a:rPr b="1" lang="lt-LT" sz="1900"/>
              <a:t>TCP/IP paketai*) </a:t>
            </a:r>
            <a:r>
              <a:rPr lang="lt-LT" sz="1900"/>
              <a:t>turėtų keliauti, pavyzdžiui, iš namų LAN tinklo į internetą.</a:t>
            </a:r>
            <a:endParaRPr/>
          </a:p>
          <a:p>
            <a:pPr indent="-360363" lvl="0" marL="360363" rtl="0" algn="l">
              <a:spcBef>
                <a:spcPts val="1200"/>
              </a:spcBef>
              <a:spcAft>
                <a:spcPts val="0"/>
              </a:spcAft>
              <a:buSzPts val="1520"/>
              <a:buChar char="❑"/>
            </a:pPr>
            <a:r>
              <a:rPr b="1" lang="lt-LT" sz="1900"/>
              <a:t>DHCP serveris. </a:t>
            </a:r>
            <a:r>
              <a:rPr lang="lt-LT" sz="1900"/>
              <a:t>Dauguma maršrutizatorių turi DHCP (</a:t>
            </a:r>
            <a:r>
              <a:rPr i="1" lang="lt-LT" sz="1900"/>
              <a:t>Dynamic Host Configuration Protocol</a:t>
            </a:r>
            <a:r>
              <a:rPr lang="lt-LT" sz="1900"/>
              <a:t>) serverio funkciją. DHCP suteikia galimybė automatiškai priskirti IP adresus kompiuteriams ir kitiems įrenginiams tinklo viduje.</a:t>
            </a:r>
            <a:endParaRPr/>
          </a:p>
          <a:p>
            <a:pPr indent="-360363" lvl="0" marL="360363" rtl="0" algn="l">
              <a:spcBef>
                <a:spcPts val="1200"/>
              </a:spcBef>
              <a:spcAft>
                <a:spcPts val="0"/>
              </a:spcAft>
              <a:buSzPts val="1520"/>
              <a:buChar char="❑"/>
            </a:pPr>
            <a:r>
              <a:rPr b="1" lang="lt-LT" sz="1900"/>
              <a:t>Užkarda (ugniasienė; angl. </a:t>
            </a:r>
            <a:r>
              <a:rPr b="1" i="1" lang="lt-LT" sz="1900"/>
              <a:t>Firewall</a:t>
            </a:r>
            <a:r>
              <a:rPr b="1" lang="lt-LT" sz="1900"/>
              <a:t>)</a:t>
            </a:r>
            <a:r>
              <a:rPr lang="lt-LT" sz="1900"/>
              <a:t>.  Maršrutizatorius gali apsaugoti tinklą</a:t>
            </a:r>
            <a:br>
              <a:rPr lang="lt-LT" sz="1900"/>
            </a:br>
            <a:r>
              <a:rPr lang="lt-LT" sz="1900"/>
              <a:t>nuo kenkėjiškų išorės atakų, naudodamas užkardos funkcijas. Tai leidžia</a:t>
            </a:r>
            <a:br>
              <a:rPr lang="lt-LT" sz="1900"/>
            </a:br>
            <a:r>
              <a:rPr lang="lt-LT" sz="1900"/>
              <a:t>filtruoti įeinančius ir išeinančius duomenų paketus</a:t>
            </a:r>
            <a:br>
              <a:rPr lang="lt-LT" sz="1900"/>
            </a:br>
            <a:r>
              <a:rPr lang="lt-LT" sz="1900"/>
              <a:t>pagal nustatytus taisyklių rinkinius.</a:t>
            </a:r>
            <a:endParaRPr/>
          </a:p>
        </p:txBody>
      </p:sp>
      <p:sp>
        <p:nvSpPr>
          <p:cNvPr id="834" name="Google Shape;834;p64"/>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2F2F2"/>
              </a:buClr>
              <a:buSzPts val="3300"/>
              <a:buFont typeface="Candara"/>
              <a:buNone/>
            </a:pPr>
            <a:r>
              <a:rPr lang="lt-LT">
                <a:solidFill>
                  <a:srgbClr val="F2F2F2"/>
                </a:solidFill>
              </a:rPr>
              <a:t>Kompiuterių tinklo </a:t>
            </a:r>
            <a:r>
              <a:rPr lang="lt-LT">
                <a:solidFill>
                  <a:schemeClr val="lt1"/>
                </a:solidFill>
              </a:rPr>
              <a:t>maršrutizatorius</a:t>
            </a:r>
            <a:r>
              <a:rPr lang="lt-LT">
                <a:solidFill>
                  <a:srgbClr val="F2F2F2"/>
                </a:solidFill>
              </a:rPr>
              <a:t> (1) </a:t>
            </a:r>
            <a:endParaRPr/>
          </a:p>
        </p:txBody>
      </p:sp>
      <p:sp>
        <p:nvSpPr>
          <p:cNvPr id="835" name="Google Shape;835;p64"/>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836" name="Google Shape;836;p64"/>
          <p:cNvSpPr txBox="1"/>
          <p:nvPr/>
        </p:nvSpPr>
        <p:spPr>
          <a:xfrm>
            <a:off x="457200" y="4760068"/>
            <a:ext cx="461885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lt-LT" sz="1400">
                <a:solidFill>
                  <a:schemeClr val="dk2"/>
                </a:solidFill>
                <a:latin typeface="Candara"/>
                <a:ea typeface="Candara"/>
                <a:cs typeface="Candara"/>
                <a:sym typeface="Candara"/>
              </a:rPr>
              <a:t>* Išsamiau apie TCP/PI paketus paaiškinta kitoje skaidrėje.</a:t>
            </a:r>
            <a:endParaRPr b="1" i="1" sz="1400">
              <a:solidFill>
                <a:schemeClr val="dk2"/>
              </a:solidFill>
              <a:latin typeface="Candara"/>
              <a:ea typeface="Candara"/>
              <a:cs typeface="Candara"/>
              <a:sym typeface="Candara"/>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65"/>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842" name="Google Shape;842;p65"/>
          <p:cNvSpPr txBox="1"/>
          <p:nvPr/>
        </p:nvSpPr>
        <p:spPr>
          <a:xfrm>
            <a:off x="2555776" y="1131590"/>
            <a:ext cx="6432003" cy="26263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1600">
                <a:solidFill>
                  <a:schemeClr val="dk2"/>
                </a:solidFill>
                <a:latin typeface="Candara"/>
                <a:ea typeface="Candara"/>
                <a:cs typeface="Candara"/>
                <a:sym typeface="Candara"/>
              </a:rPr>
              <a:t>Paketo dydis negali būti didesnis nei 65535 baitai</a:t>
            </a:r>
            <a:r>
              <a:rPr lang="lt-LT" sz="1600">
                <a:solidFill>
                  <a:schemeClr val="dk2"/>
                </a:solidFill>
                <a:latin typeface="Candara"/>
                <a:ea typeface="Candara"/>
                <a:cs typeface="Candara"/>
                <a:sym typeface="Candara"/>
              </a:rPr>
              <a:t>. </a:t>
            </a:r>
            <a:endParaRPr/>
          </a:p>
          <a:p>
            <a:pPr indent="0" lvl="0" marL="0" marR="0" rtl="0" algn="l">
              <a:spcBef>
                <a:spcPts val="800"/>
              </a:spcBef>
              <a:spcAft>
                <a:spcPts val="0"/>
              </a:spcAft>
              <a:buNone/>
            </a:pPr>
            <a:r>
              <a:rPr b="1" lang="lt-LT" sz="1600">
                <a:solidFill>
                  <a:schemeClr val="dk2"/>
                </a:solidFill>
                <a:latin typeface="Candara"/>
                <a:ea typeface="Candara"/>
                <a:cs typeface="Candara"/>
                <a:sym typeface="Candara"/>
              </a:rPr>
              <a:t>Antraštės pagrindiniai laukai:</a:t>
            </a:r>
            <a:endParaRPr sz="1600">
              <a:solidFill>
                <a:schemeClr val="dk2"/>
              </a:solidFill>
              <a:latin typeface="Candara"/>
              <a:ea typeface="Candara"/>
              <a:cs typeface="Candara"/>
              <a:sym typeface="Candara"/>
            </a:endParaRPr>
          </a:p>
          <a:p>
            <a:pPr indent="-176212" lvl="0" marL="538163" marR="0" rtl="0" algn="l">
              <a:spcBef>
                <a:spcPts val="0"/>
              </a:spcBef>
              <a:spcAft>
                <a:spcPts val="0"/>
              </a:spcAft>
              <a:buClr>
                <a:schemeClr val="dk2"/>
              </a:buClr>
              <a:buSzPts val="1400"/>
              <a:buFont typeface="Noto Sans Symbols"/>
              <a:buChar char="▪"/>
            </a:pPr>
            <a:r>
              <a:rPr lang="lt-LT" sz="1400">
                <a:solidFill>
                  <a:schemeClr val="dk2"/>
                </a:solidFill>
                <a:latin typeface="Candara"/>
                <a:ea typeface="Candara"/>
                <a:cs typeface="Candara"/>
                <a:sym typeface="Candara"/>
              </a:rPr>
              <a:t>IP versiją (IPv4 atveju tai yra „4“),</a:t>
            </a:r>
            <a:endParaRPr/>
          </a:p>
          <a:p>
            <a:pPr indent="-176212" lvl="0" marL="538163" marR="0" rtl="0" algn="l">
              <a:spcBef>
                <a:spcPts val="0"/>
              </a:spcBef>
              <a:spcAft>
                <a:spcPts val="0"/>
              </a:spcAft>
              <a:buClr>
                <a:schemeClr val="dk2"/>
              </a:buClr>
              <a:buSzPts val="1400"/>
              <a:buFont typeface="Noto Sans Symbols"/>
              <a:buChar char="▪"/>
            </a:pPr>
            <a:r>
              <a:rPr lang="lt-LT" sz="1400">
                <a:solidFill>
                  <a:schemeClr val="dk2"/>
                </a:solidFill>
                <a:latin typeface="Candara"/>
                <a:ea typeface="Candara"/>
                <a:cs typeface="Candara"/>
                <a:sym typeface="Candara"/>
              </a:rPr>
              <a:t>antraštės ilgis,</a:t>
            </a:r>
            <a:endParaRPr/>
          </a:p>
          <a:p>
            <a:pPr indent="-176212" lvl="0" marL="538163" marR="0" rtl="0" algn="l">
              <a:spcBef>
                <a:spcPts val="0"/>
              </a:spcBef>
              <a:spcAft>
                <a:spcPts val="0"/>
              </a:spcAft>
              <a:buClr>
                <a:schemeClr val="dk2"/>
              </a:buClr>
              <a:buSzPts val="1400"/>
              <a:buFont typeface="Noto Sans Symbols"/>
              <a:buChar char="▪"/>
            </a:pPr>
            <a:r>
              <a:rPr lang="lt-LT" sz="1400">
                <a:solidFill>
                  <a:schemeClr val="dk2"/>
                </a:solidFill>
                <a:latin typeface="Candara"/>
                <a:ea typeface="Candara"/>
                <a:cs typeface="Candara"/>
                <a:sym typeface="Candara"/>
              </a:rPr>
              <a:t>viso paketo ilgis,</a:t>
            </a:r>
            <a:endParaRPr/>
          </a:p>
          <a:p>
            <a:pPr indent="-176212" lvl="0" marL="538163" marR="0" rtl="0" algn="l">
              <a:spcBef>
                <a:spcPts val="0"/>
              </a:spcBef>
              <a:spcAft>
                <a:spcPts val="0"/>
              </a:spcAft>
              <a:buClr>
                <a:schemeClr val="dk2"/>
              </a:buClr>
              <a:buSzPts val="1400"/>
              <a:buFont typeface="Noto Sans Symbols"/>
              <a:buChar char="▪"/>
            </a:pPr>
            <a:r>
              <a:rPr lang="lt-LT" sz="1400">
                <a:solidFill>
                  <a:schemeClr val="dk2"/>
                </a:solidFill>
                <a:latin typeface="Candara"/>
                <a:ea typeface="Candara"/>
                <a:cs typeface="Candara"/>
                <a:sym typeface="Candara"/>
              </a:rPr>
              <a:t>paketo gyvavimo trukmė,</a:t>
            </a:r>
            <a:endParaRPr/>
          </a:p>
          <a:p>
            <a:pPr indent="-176212" lvl="0" marL="538163" marR="0" rtl="0" algn="l">
              <a:spcBef>
                <a:spcPts val="0"/>
              </a:spcBef>
              <a:spcAft>
                <a:spcPts val="0"/>
              </a:spcAft>
              <a:buClr>
                <a:schemeClr val="dk2"/>
              </a:buClr>
              <a:buSzPts val="1400"/>
              <a:buFont typeface="Noto Sans Symbols"/>
              <a:buChar char="▪"/>
            </a:pPr>
            <a:r>
              <a:rPr lang="lt-LT" sz="1400">
                <a:solidFill>
                  <a:schemeClr val="dk2"/>
                </a:solidFill>
                <a:latin typeface="Candara"/>
                <a:ea typeface="Candara"/>
                <a:cs typeface="Candara"/>
                <a:sym typeface="Candara"/>
              </a:rPr>
              <a:t>protokolas (pvz., TCP, UDP),</a:t>
            </a:r>
            <a:endParaRPr/>
          </a:p>
          <a:p>
            <a:pPr indent="-176212" lvl="0" marL="538163" marR="0" rtl="0" algn="l">
              <a:spcBef>
                <a:spcPts val="0"/>
              </a:spcBef>
              <a:spcAft>
                <a:spcPts val="0"/>
              </a:spcAft>
              <a:buClr>
                <a:schemeClr val="dk2"/>
              </a:buClr>
              <a:buSzPts val="1400"/>
              <a:buFont typeface="Noto Sans Symbols"/>
              <a:buChar char="▪"/>
            </a:pPr>
            <a:r>
              <a:rPr lang="lt-LT" sz="1400">
                <a:solidFill>
                  <a:schemeClr val="dk2"/>
                </a:solidFill>
                <a:latin typeface="Candara"/>
                <a:ea typeface="Candara"/>
                <a:cs typeface="Candara"/>
                <a:sym typeface="Candara"/>
              </a:rPr>
              <a:t>antraštės kontrolinė suma (padeda gavėjui patikrinti antraštės vientisumą),</a:t>
            </a:r>
            <a:endParaRPr/>
          </a:p>
          <a:p>
            <a:pPr indent="-176212" lvl="0" marL="538163" marR="0" rtl="0" algn="l">
              <a:spcBef>
                <a:spcPts val="0"/>
              </a:spcBef>
              <a:spcAft>
                <a:spcPts val="0"/>
              </a:spcAft>
              <a:buClr>
                <a:schemeClr val="dk2"/>
              </a:buClr>
              <a:buSzPts val="1400"/>
              <a:buFont typeface="Noto Sans Symbols"/>
              <a:buChar char="▪"/>
            </a:pPr>
            <a:r>
              <a:rPr lang="lt-LT" sz="1400">
                <a:solidFill>
                  <a:schemeClr val="dk2"/>
                </a:solidFill>
                <a:latin typeface="Candara"/>
                <a:ea typeface="Candara"/>
                <a:cs typeface="Candara"/>
                <a:sym typeface="Candara"/>
              </a:rPr>
              <a:t>šaltinio IP adresas (IP adresas, iš kurio siunčiamas paketas),</a:t>
            </a:r>
            <a:endParaRPr/>
          </a:p>
          <a:p>
            <a:pPr indent="-176212" lvl="0" marL="538163" marR="0" rtl="0" algn="l">
              <a:spcBef>
                <a:spcPts val="0"/>
              </a:spcBef>
              <a:spcAft>
                <a:spcPts val="0"/>
              </a:spcAft>
              <a:buClr>
                <a:schemeClr val="dk2"/>
              </a:buClr>
              <a:buSzPts val="1400"/>
              <a:buFont typeface="Noto Sans Symbols"/>
              <a:buChar char="▪"/>
            </a:pPr>
            <a:r>
              <a:rPr lang="lt-LT" sz="1400">
                <a:solidFill>
                  <a:schemeClr val="dk2"/>
                </a:solidFill>
                <a:latin typeface="Candara"/>
                <a:ea typeface="Candara"/>
                <a:cs typeface="Candara"/>
                <a:sym typeface="Candara"/>
              </a:rPr>
              <a:t>paskirties IP adresas (IP adresas, kuriam skirtas paketas),</a:t>
            </a:r>
            <a:endParaRPr/>
          </a:p>
          <a:p>
            <a:pPr indent="-176212" lvl="0" marL="538163" marR="0" rtl="0" algn="l">
              <a:spcBef>
                <a:spcPts val="0"/>
              </a:spcBef>
              <a:spcAft>
                <a:spcPts val="0"/>
              </a:spcAft>
              <a:buClr>
                <a:schemeClr val="dk2"/>
              </a:buClr>
              <a:buSzPts val="1400"/>
              <a:buFont typeface="Noto Sans Symbols"/>
              <a:buChar char="▪"/>
            </a:pPr>
            <a:r>
              <a:rPr lang="lt-LT" sz="1400">
                <a:solidFill>
                  <a:schemeClr val="dk2"/>
                </a:solidFill>
                <a:latin typeface="Candara"/>
                <a:ea typeface="Candara"/>
                <a:cs typeface="Candara"/>
                <a:sym typeface="Candara"/>
              </a:rPr>
              <a:t>ir kt. </a:t>
            </a:r>
            <a:endParaRPr/>
          </a:p>
        </p:txBody>
      </p:sp>
      <p:sp>
        <p:nvSpPr>
          <p:cNvPr id="843" name="Google Shape;843;p65"/>
          <p:cNvSpPr txBox="1"/>
          <p:nvPr/>
        </p:nvSpPr>
        <p:spPr>
          <a:xfrm>
            <a:off x="683567" y="3519627"/>
            <a:ext cx="1368153"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lt-LT" sz="1300">
                <a:solidFill>
                  <a:schemeClr val="dk2"/>
                </a:solidFill>
                <a:latin typeface="Candara"/>
                <a:ea typeface="Candara"/>
                <a:cs typeface="Candara"/>
                <a:sym typeface="Candara"/>
              </a:rPr>
              <a:t>TCP/IP paketas</a:t>
            </a:r>
            <a:endParaRPr/>
          </a:p>
        </p:txBody>
      </p:sp>
      <p:sp>
        <p:nvSpPr>
          <p:cNvPr id="844" name="Google Shape;844;p65"/>
          <p:cNvSpPr txBox="1"/>
          <p:nvPr/>
        </p:nvSpPr>
        <p:spPr>
          <a:xfrm>
            <a:off x="196908" y="3793852"/>
            <a:ext cx="8839587" cy="11541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600">
                <a:solidFill>
                  <a:schemeClr val="dk2"/>
                </a:solidFill>
                <a:latin typeface="Candara"/>
                <a:ea typeface="Candara"/>
                <a:cs typeface="Candara"/>
                <a:sym typeface="Candara"/>
              </a:rPr>
              <a:t>Pakete duomenys gali užimti ne daugiau kaip 65515 baitų (65535–20), jei antraštė yra mažiausio dydžio (20 baitų), arba 65475 baitai (65535–60), jei antraštė yra didžiausio dydžio (60 baitų).</a:t>
            </a:r>
            <a:endParaRPr/>
          </a:p>
          <a:p>
            <a:pPr indent="0" lvl="0" marL="0" marR="0" rtl="0" algn="l">
              <a:spcBef>
                <a:spcPts val="600"/>
              </a:spcBef>
              <a:spcAft>
                <a:spcPts val="0"/>
              </a:spcAft>
              <a:buNone/>
            </a:pPr>
            <a:r>
              <a:rPr lang="lt-LT" sz="1600">
                <a:solidFill>
                  <a:schemeClr val="dk2"/>
                </a:solidFill>
                <a:latin typeface="Candara"/>
                <a:ea typeface="Candara"/>
                <a:cs typeface="Candara"/>
                <a:sym typeface="Candara"/>
              </a:rPr>
              <a:t>Reikia paminėti, kad nors protokolas leidžia tokius didelius paketus, praktiškai standartinių Ethernet kadrų (paketų) maksimalus perdavimo dydis MTU (Maximum Transmission Unit) yra 1500 baitų.</a:t>
            </a:r>
            <a:endParaRPr/>
          </a:p>
        </p:txBody>
      </p:sp>
      <p:sp>
        <p:nvSpPr>
          <p:cNvPr id="845" name="Google Shape;845;p65"/>
          <p:cNvSpPr txBox="1"/>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rgbClr val="F2F2F2"/>
              </a:buClr>
              <a:buSzPts val="2600"/>
              <a:buFont typeface="Candara"/>
              <a:buNone/>
            </a:pPr>
            <a:r>
              <a:rPr lang="lt-LT" sz="2600">
                <a:solidFill>
                  <a:srgbClr val="F2F2F2"/>
                </a:solidFill>
                <a:latin typeface="Candara"/>
                <a:ea typeface="Candara"/>
                <a:cs typeface="Candara"/>
                <a:sym typeface="Candara"/>
              </a:rPr>
              <a:t>Kompiuterių tinklo </a:t>
            </a:r>
            <a:r>
              <a:rPr lang="lt-LT" sz="2600">
                <a:solidFill>
                  <a:schemeClr val="lt1"/>
                </a:solidFill>
                <a:latin typeface="Candara"/>
                <a:ea typeface="Candara"/>
                <a:cs typeface="Candara"/>
                <a:sym typeface="Candara"/>
              </a:rPr>
              <a:t>maršrutizatorius </a:t>
            </a:r>
            <a:r>
              <a:rPr lang="lt-LT" sz="2600">
                <a:solidFill>
                  <a:srgbClr val="F2F2F2"/>
                </a:solidFill>
                <a:latin typeface="Candara"/>
                <a:ea typeface="Candara"/>
                <a:cs typeface="Candara"/>
                <a:sym typeface="Candara"/>
              </a:rPr>
              <a:t>(1.1)</a:t>
            </a:r>
            <a:br>
              <a:rPr lang="lt-LT" sz="2600">
                <a:solidFill>
                  <a:srgbClr val="F2F2F2"/>
                </a:solidFill>
                <a:latin typeface="Candara"/>
                <a:ea typeface="Candara"/>
                <a:cs typeface="Candara"/>
                <a:sym typeface="Candara"/>
              </a:rPr>
            </a:br>
            <a:r>
              <a:rPr lang="lt-LT" sz="2600">
                <a:solidFill>
                  <a:schemeClr val="lt1"/>
                </a:solidFill>
                <a:latin typeface="Candara"/>
                <a:ea typeface="Candara"/>
                <a:cs typeface="Candara"/>
                <a:sym typeface="Candara"/>
              </a:rPr>
              <a:t>TCP/IP paketai</a:t>
            </a:r>
            <a:endParaRPr sz="2600">
              <a:solidFill>
                <a:srgbClr val="FFFFFF"/>
              </a:solidFill>
              <a:latin typeface="Candara"/>
              <a:ea typeface="Candara"/>
              <a:cs typeface="Candara"/>
              <a:sym typeface="Candara"/>
            </a:endParaRPr>
          </a:p>
        </p:txBody>
      </p:sp>
      <p:sp>
        <p:nvSpPr>
          <p:cNvPr id="846" name="Google Shape;846;p65"/>
          <p:cNvSpPr txBox="1"/>
          <p:nvPr/>
        </p:nvSpPr>
        <p:spPr>
          <a:xfrm>
            <a:off x="251520" y="1241611"/>
            <a:ext cx="2160240" cy="338554"/>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1600">
                <a:solidFill>
                  <a:schemeClr val="lt1"/>
                </a:solidFill>
                <a:latin typeface="Candara"/>
                <a:ea typeface="Candara"/>
                <a:cs typeface="Candara"/>
                <a:sym typeface="Candara"/>
              </a:rPr>
              <a:t>Antraštė (20–60 baitų)</a:t>
            </a:r>
            <a:endParaRPr b="1" sz="1600">
              <a:solidFill>
                <a:schemeClr val="lt1"/>
              </a:solidFill>
              <a:latin typeface="Candara"/>
              <a:ea typeface="Candara"/>
              <a:cs typeface="Candara"/>
              <a:sym typeface="Candara"/>
            </a:endParaRPr>
          </a:p>
        </p:txBody>
      </p:sp>
      <p:sp>
        <p:nvSpPr>
          <p:cNvPr id="847" name="Google Shape;847;p65"/>
          <p:cNvSpPr txBox="1"/>
          <p:nvPr/>
        </p:nvSpPr>
        <p:spPr>
          <a:xfrm>
            <a:off x="251520" y="1607838"/>
            <a:ext cx="2160240" cy="1754326"/>
          </a:xfrm>
          <a:prstGeom prst="rect">
            <a:avLst/>
          </a:prstGeom>
          <a:solidFill>
            <a:srgbClr val="D4F0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a:p>
            <a:pPr indent="0" lvl="0" marL="0" marR="0" rtl="0" algn="ctr">
              <a:spcBef>
                <a:spcPts val="0"/>
              </a:spcBef>
              <a:spcAft>
                <a:spcPts val="0"/>
              </a:spcAft>
              <a:buNone/>
            </a:pPr>
            <a:r>
              <a:rPr b="1" lang="lt-LT" sz="1800">
                <a:solidFill>
                  <a:schemeClr val="dk2"/>
                </a:solidFill>
                <a:latin typeface="Candara"/>
                <a:ea typeface="Candara"/>
                <a:cs typeface="Candara"/>
                <a:sym typeface="Candara"/>
              </a:rPr>
              <a:t>Duomenys</a:t>
            </a:r>
            <a:endParaRPr/>
          </a:p>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48" name="Google Shape;848;p65"/>
          <p:cNvSpPr/>
          <p:nvPr/>
        </p:nvSpPr>
        <p:spPr>
          <a:xfrm>
            <a:off x="251518" y="3291830"/>
            <a:ext cx="2160241" cy="192197"/>
          </a:xfrm>
          <a:custGeom>
            <a:rect b="b" l="l" r="r" t="t"/>
            <a:pathLst>
              <a:path extrusionOk="0" h="206477" w="2198158">
                <a:moveTo>
                  <a:pt x="0" y="58993"/>
                </a:moveTo>
                <a:cubicBezTo>
                  <a:pt x="22427" y="76935"/>
                  <a:pt x="55630" y="105243"/>
                  <a:pt x="81117" y="117987"/>
                </a:cubicBezTo>
                <a:cubicBezTo>
                  <a:pt x="90949" y="122903"/>
                  <a:pt x="100320" y="128875"/>
                  <a:pt x="110613" y="132735"/>
                </a:cubicBezTo>
                <a:cubicBezTo>
                  <a:pt x="120103" y="136294"/>
                  <a:pt x="130278" y="137652"/>
                  <a:pt x="140110" y="140110"/>
                </a:cubicBezTo>
                <a:cubicBezTo>
                  <a:pt x="154858" y="137652"/>
                  <a:pt x="169735" y="135868"/>
                  <a:pt x="184355" y="132735"/>
                </a:cubicBezTo>
                <a:cubicBezTo>
                  <a:pt x="204175" y="128488"/>
                  <a:pt x="243349" y="117987"/>
                  <a:pt x="243349" y="117987"/>
                </a:cubicBezTo>
                <a:cubicBezTo>
                  <a:pt x="250723" y="113071"/>
                  <a:pt x="257142" y="106268"/>
                  <a:pt x="265471" y="103239"/>
                </a:cubicBezTo>
                <a:cubicBezTo>
                  <a:pt x="296570" y="91930"/>
                  <a:pt x="335747" y="86610"/>
                  <a:pt x="368710" y="81116"/>
                </a:cubicBezTo>
                <a:cubicBezTo>
                  <a:pt x="390988" y="82288"/>
                  <a:pt x="497893" y="81157"/>
                  <a:pt x="545691" y="95864"/>
                </a:cubicBezTo>
                <a:cubicBezTo>
                  <a:pt x="591040" y="109818"/>
                  <a:pt x="613167" y="122855"/>
                  <a:pt x="656304" y="140110"/>
                </a:cubicBezTo>
                <a:cubicBezTo>
                  <a:pt x="675803" y="147910"/>
                  <a:pt x="695104" y="156463"/>
                  <a:pt x="715297" y="162232"/>
                </a:cubicBezTo>
                <a:cubicBezTo>
                  <a:pt x="729673" y="166339"/>
                  <a:pt x="744794" y="167148"/>
                  <a:pt x="759542" y="169606"/>
                </a:cubicBezTo>
                <a:cubicBezTo>
                  <a:pt x="771832" y="174522"/>
                  <a:pt x="783642" y="180872"/>
                  <a:pt x="796413" y="184355"/>
                </a:cubicBezTo>
                <a:cubicBezTo>
                  <a:pt x="810838" y="188289"/>
                  <a:pt x="826038" y="188596"/>
                  <a:pt x="840658" y="191729"/>
                </a:cubicBezTo>
                <a:cubicBezTo>
                  <a:pt x="860478" y="195976"/>
                  <a:pt x="879987" y="201561"/>
                  <a:pt x="899652" y="206477"/>
                </a:cubicBezTo>
                <a:cubicBezTo>
                  <a:pt x="958646" y="201561"/>
                  <a:pt x="1017772" y="198035"/>
                  <a:pt x="1076633" y="191729"/>
                </a:cubicBezTo>
                <a:cubicBezTo>
                  <a:pt x="1108081" y="188360"/>
                  <a:pt x="1126756" y="172563"/>
                  <a:pt x="1157749" y="162232"/>
                </a:cubicBezTo>
                <a:cubicBezTo>
                  <a:pt x="1176978" y="155822"/>
                  <a:pt x="1197369" y="153445"/>
                  <a:pt x="1216742" y="147484"/>
                </a:cubicBezTo>
                <a:cubicBezTo>
                  <a:pt x="1265064" y="132616"/>
                  <a:pt x="1247867" y="127548"/>
                  <a:pt x="1305233" y="117987"/>
                </a:cubicBezTo>
                <a:cubicBezTo>
                  <a:pt x="1332014" y="113524"/>
                  <a:pt x="1359310" y="113071"/>
                  <a:pt x="1386349" y="110613"/>
                </a:cubicBezTo>
                <a:cubicBezTo>
                  <a:pt x="1430892" y="117466"/>
                  <a:pt x="1517117" y="129841"/>
                  <a:pt x="1563329" y="140110"/>
                </a:cubicBezTo>
                <a:cubicBezTo>
                  <a:pt x="1580798" y="143992"/>
                  <a:pt x="1597326" y="151748"/>
                  <a:pt x="1614949" y="154858"/>
                </a:cubicBezTo>
                <a:cubicBezTo>
                  <a:pt x="1665831" y="163837"/>
                  <a:pt x="1819408" y="168456"/>
                  <a:pt x="1843549" y="169606"/>
                </a:cubicBezTo>
                <a:cubicBezTo>
                  <a:pt x="1914833" y="164690"/>
                  <a:pt x="1986240" y="161327"/>
                  <a:pt x="2057400" y="154858"/>
                </a:cubicBezTo>
                <a:cubicBezTo>
                  <a:pt x="2067493" y="153940"/>
                  <a:pt x="2077582" y="151476"/>
                  <a:pt x="2086897" y="147484"/>
                </a:cubicBezTo>
                <a:cubicBezTo>
                  <a:pt x="2095043" y="143993"/>
                  <a:pt x="2101093" y="136699"/>
                  <a:pt x="2109020" y="132735"/>
                </a:cubicBezTo>
                <a:cubicBezTo>
                  <a:pt x="2115972" y="129259"/>
                  <a:pt x="2124190" y="128837"/>
                  <a:pt x="2131142" y="125361"/>
                </a:cubicBezTo>
                <a:cubicBezTo>
                  <a:pt x="2149750" y="116057"/>
                  <a:pt x="2154294" y="109584"/>
                  <a:pt x="2168013" y="95864"/>
                </a:cubicBezTo>
                <a:cubicBezTo>
                  <a:pt x="2188902" y="33198"/>
                  <a:pt x="2159769" y="109604"/>
                  <a:pt x="2190136" y="58993"/>
                </a:cubicBezTo>
                <a:cubicBezTo>
                  <a:pt x="2201397" y="40226"/>
                  <a:pt x="2197510" y="20903"/>
                  <a:pt x="2197510" y="0"/>
                </a:cubicBezTo>
              </a:path>
            </a:pathLst>
          </a:custGeom>
          <a:solidFill>
            <a:srgbClr val="D4F0FF"/>
          </a:solidFill>
          <a:ln cap="flat" cmpd="sng" w="15875">
            <a:solidFill>
              <a:srgbClr val="D4F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pic>
        <p:nvPicPr>
          <p:cNvPr id="853" name="Google Shape;853;p66"/>
          <p:cNvPicPr preferRelativeResize="0"/>
          <p:nvPr/>
        </p:nvPicPr>
        <p:blipFill rotWithShape="1">
          <a:blip r:embed="rId3">
            <a:alphaModFix/>
          </a:blip>
          <a:srcRect b="5757" l="4691" r="0" t="5681"/>
          <a:stretch/>
        </p:blipFill>
        <p:spPr>
          <a:xfrm>
            <a:off x="6394984" y="3495249"/>
            <a:ext cx="2287742" cy="1470702"/>
          </a:xfrm>
          <a:prstGeom prst="rect">
            <a:avLst/>
          </a:prstGeom>
          <a:noFill/>
          <a:ln>
            <a:noFill/>
          </a:ln>
        </p:spPr>
      </p:pic>
      <p:sp>
        <p:nvSpPr>
          <p:cNvPr id="854" name="Google Shape;854;p66"/>
          <p:cNvSpPr txBox="1"/>
          <p:nvPr>
            <p:ph idx="1" type="body"/>
          </p:nvPr>
        </p:nvSpPr>
        <p:spPr>
          <a:xfrm>
            <a:off x="251520" y="1264598"/>
            <a:ext cx="8640959" cy="3827431"/>
          </a:xfrm>
          <a:prstGeom prst="rect">
            <a:avLst/>
          </a:prstGeom>
          <a:noFill/>
          <a:ln>
            <a:noFill/>
          </a:ln>
        </p:spPr>
        <p:txBody>
          <a:bodyPr anchorCtr="0" anchor="t" bIns="45700" lIns="91425" spcFirstLastPara="1" rIns="91425" wrap="square" tIns="45700">
            <a:noAutofit/>
          </a:bodyPr>
          <a:lstStyle/>
          <a:p>
            <a:pPr indent="-360363" lvl="0" marL="360363" rtl="0" algn="l">
              <a:spcBef>
                <a:spcPts val="0"/>
              </a:spcBef>
              <a:spcAft>
                <a:spcPts val="0"/>
              </a:spcAft>
              <a:buSzPts val="1520"/>
              <a:buChar char="❑"/>
            </a:pPr>
            <a:r>
              <a:rPr b="1" lang="lt-LT" sz="1900"/>
              <a:t>Belaidis tinklas (</a:t>
            </a:r>
            <a:r>
              <a:rPr b="1" i="1" lang="lt-LT" sz="1900"/>
              <a:t>Wi-Fi</a:t>
            </a:r>
            <a:r>
              <a:rPr b="1" lang="lt-LT" sz="1900"/>
              <a:t>). </a:t>
            </a:r>
            <a:r>
              <a:rPr lang="lt-LT" sz="1900"/>
              <a:t>Dauguma šiuolaikinių maršrutizatorių turi belaidžio tinklo galimybes. Tai leidžia kompiuteriams, telefonams ir kitiems įrenginiams prisijungti prie tinklo be laidų.</a:t>
            </a:r>
            <a:endParaRPr/>
          </a:p>
          <a:p>
            <a:pPr indent="-360363" lvl="0" marL="360363" rtl="0" algn="l">
              <a:spcBef>
                <a:spcPts val="1200"/>
              </a:spcBef>
              <a:spcAft>
                <a:spcPts val="0"/>
              </a:spcAft>
              <a:buSzPts val="1520"/>
              <a:buChar char="❑"/>
            </a:pPr>
            <a:r>
              <a:rPr b="1" lang="lt-LT" sz="1900"/>
              <a:t>Portų persiuntimas. </a:t>
            </a:r>
            <a:r>
              <a:rPr lang="lt-LT" sz="1900"/>
              <a:t>Tai leidžia nukreipti ryšius iš išorės (pvz., iš interneto) į konkretų kompiuterį arba tarnybą jūsų lokaliame tinkle, pvz. , šios funkcijos dėka, gali būti pasiekiama interneto svetainė, veikianti lokaliame tinkle.</a:t>
            </a:r>
            <a:endParaRPr/>
          </a:p>
          <a:p>
            <a:pPr indent="-360363" lvl="0" marL="360363" rtl="0" algn="l">
              <a:spcBef>
                <a:spcPts val="1200"/>
              </a:spcBef>
              <a:spcAft>
                <a:spcPts val="0"/>
              </a:spcAft>
              <a:buSzPts val="1520"/>
              <a:buChar char="❑"/>
            </a:pPr>
            <a:r>
              <a:rPr b="1" lang="lt-LT" sz="1900"/>
              <a:t>QoS (</a:t>
            </a:r>
            <a:r>
              <a:rPr b="1" i="1" lang="lt-LT" sz="1900"/>
              <a:t>Quality of Service</a:t>
            </a:r>
            <a:r>
              <a:rPr b="1" lang="lt-LT" sz="1900"/>
              <a:t>)</a:t>
            </a:r>
            <a:r>
              <a:rPr lang="lt-LT" sz="1900"/>
              <a:t>. Ši funkcija leidžia prioretizuoti tam tikrus</a:t>
            </a:r>
            <a:br>
              <a:rPr lang="lt-LT" sz="1900"/>
            </a:br>
            <a:r>
              <a:rPr lang="lt-LT" sz="1900"/>
              <a:t>duomenų srautus, pavyzdžiui, jei norite užtikrinti aukštesnę</a:t>
            </a:r>
            <a:br>
              <a:rPr lang="lt-LT" sz="1900"/>
            </a:br>
            <a:r>
              <a:rPr lang="lt-LT" sz="1900"/>
              <a:t>kokybę VoIP (garsas per internetą) pokalbiams ar</a:t>
            </a:r>
            <a:br>
              <a:rPr lang="lt-LT" sz="1900"/>
            </a:br>
            <a:r>
              <a:rPr lang="lt-LT" sz="1900"/>
              <a:t>žaidimams.</a:t>
            </a:r>
            <a:endParaRPr/>
          </a:p>
        </p:txBody>
      </p:sp>
      <p:sp>
        <p:nvSpPr>
          <p:cNvPr id="855" name="Google Shape;855;p66"/>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2F2F2"/>
              </a:buClr>
              <a:buSzPts val="3300"/>
              <a:buFont typeface="Candara"/>
              <a:buNone/>
            </a:pPr>
            <a:r>
              <a:rPr lang="lt-LT">
                <a:solidFill>
                  <a:srgbClr val="F2F2F2"/>
                </a:solidFill>
              </a:rPr>
              <a:t>Kompiuterių tinklo </a:t>
            </a:r>
            <a:r>
              <a:rPr lang="lt-LT">
                <a:solidFill>
                  <a:schemeClr val="lt1"/>
                </a:solidFill>
              </a:rPr>
              <a:t>maršrutizatorius</a:t>
            </a:r>
            <a:r>
              <a:rPr lang="lt-LT">
                <a:solidFill>
                  <a:srgbClr val="F2F2F2"/>
                </a:solidFill>
              </a:rPr>
              <a:t> (2) </a:t>
            </a:r>
            <a:endParaRPr/>
          </a:p>
        </p:txBody>
      </p:sp>
      <p:sp>
        <p:nvSpPr>
          <p:cNvPr id="856" name="Google Shape;856;p66"/>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67"/>
          <p:cNvSpPr txBox="1"/>
          <p:nvPr>
            <p:ph idx="1" type="body"/>
          </p:nvPr>
        </p:nvSpPr>
        <p:spPr>
          <a:xfrm>
            <a:off x="251520" y="1264598"/>
            <a:ext cx="8640959" cy="3827431"/>
          </a:xfrm>
          <a:prstGeom prst="rect">
            <a:avLst/>
          </a:prstGeom>
          <a:noFill/>
          <a:ln>
            <a:noFill/>
          </a:ln>
        </p:spPr>
        <p:txBody>
          <a:bodyPr anchorCtr="0" anchor="t" bIns="45700" lIns="91425" spcFirstLastPara="1" rIns="91425" wrap="square" tIns="45700">
            <a:noAutofit/>
          </a:bodyPr>
          <a:lstStyle/>
          <a:p>
            <a:pPr indent="-360363" lvl="0" marL="360363" rtl="0" algn="l">
              <a:spcBef>
                <a:spcPts val="0"/>
              </a:spcBef>
              <a:spcAft>
                <a:spcPts val="0"/>
              </a:spcAft>
              <a:buSzPts val="1520"/>
              <a:buChar char="❑"/>
            </a:pPr>
            <a:r>
              <a:rPr b="1" lang="lt-LT" sz="1900"/>
              <a:t>Virtualaus privataus tinklo (VPT) serveris</a:t>
            </a:r>
            <a:r>
              <a:rPr lang="lt-LT" sz="1900"/>
              <a:t>. Kai kurie maršrutizatoriai gali veikti kaip VPT serveriai, leisdami jums saugiai prisijungti prie savo lokalaus tinklo (šifruotu kanalu) nuotoliniu būdu.</a:t>
            </a:r>
            <a:endParaRPr/>
          </a:p>
          <a:p>
            <a:pPr indent="-360363" lvl="0" marL="360363" rtl="0" algn="l">
              <a:spcBef>
                <a:spcPts val="380"/>
              </a:spcBef>
              <a:spcAft>
                <a:spcPts val="0"/>
              </a:spcAft>
              <a:buClr>
                <a:srgbClr val="029EF4"/>
              </a:buClr>
              <a:buSzPts val="1520"/>
              <a:buFont typeface="Noto Sans Symbols"/>
              <a:buChar char="❑"/>
            </a:pPr>
            <a:r>
              <a:rPr b="1" lang="lt-LT" sz="1900"/>
              <a:t>Tinklo izoliacija ir svečio tinklai. </a:t>
            </a:r>
            <a:r>
              <a:rPr lang="lt-LT" sz="1900"/>
              <a:t>Kai kurie maršrutizatoriai, siekiant išlaikyti pagrindinio tinklo saugumą, leidžia sukurti atskirus tinklus svečiams.</a:t>
            </a:r>
            <a:endParaRPr/>
          </a:p>
          <a:p>
            <a:pPr indent="-360363" lvl="0" marL="360363" rtl="0" algn="l">
              <a:spcBef>
                <a:spcPts val="380"/>
              </a:spcBef>
              <a:spcAft>
                <a:spcPts val="0"/>
              </a:spcAft>
              <a:buClr>
                <a:srgbClr val="029EF4"/>
              </a:buClr>
              <a:buSzPts val="1520"/>
              <a:buFont typeface="Noto Sans Symbols"/>
              <a:buChar char="❑"/>
            </a:pPr>
            <a:r>
              <a:rPr b="1" lang="lt-LT" sz="1900"/>
              <a:t>Tinklo monitoringas (stebėjimas). </a:t>
            </a:r>
            <a:r>
              <a:rPr lang="lt-LT" sz="1900"/>
              <a:t>Daugelis maršrutizatorių turi įrankius, kurie leidžia stebėti, kas vyksta tinklo viduje – kokie įrenginiai prisijungę, kiek duomenų jie siunčia bei gauna ir kt.</a:t>
            </a:r>
            <a:endParaRPr/>
          </a:p>
          <a:p>
            <a:pPr indent="-360363" lvl="0" marL="360363" rtl="0" algn="l">
              <a:spcBef>
                <a:spcPts val="400"/>
              </a:spcBef>
              <a:spcAft>
                <a:spcPts val="0"/>
              </a:spcAft>
              <a:buClr>
                <a:srgbClr val="029EF4"/>
              </a:buClr>
              <a:buSzPts val="1520"/>
              <a:buFont typeface="Noto Sans Symbols"/>
              <a:buChar char="❑"/>
            </a:pPr>
            <a:r>
              <a:rPr b="1" lang="lt-LT" sz="1900"/>
              <a:t>Atnaujinimai. </a:t>
            </a:r>
            <a:r>
              <a:rPr lang="lt-LT" sz="1900"/>
              <a:t>Siekiant užtikrinti tinkamą veiklą, saugumą</a:t>
            </a:r>
            <a:br>
              <a:rPr lang="lt-LT" sz="1900"/>
            </a:br>
            <a:r>
              <a:rPr lang="lt-LT" sz="1900"/>
              <a:t>ir naujų funkcijų įdiegimą, maršrutizatoriai turi</a:t>
            </a:r>
            <a:br>
              <a:rPr lang="lt-LT" sz="1900"/>
            </a:br>
            <a:r>
              <a:rPr lang="lt-LT" sz="1900"/>
              <a:t>galimybę atnaujinti savo </a:t>
            </a:r>
            <a:r>
              <a:rPr lang="lt-LT" sz="2000"/>
              <a:t>programinę įrangą.</a:t>
            </a:r>
            <a:endParaRPr/>
          </a:p>
        </p:txBody>
      </p:sp>
      <p:sp>
        <p:nvSpPr>
          <p:cNvPr id="862" name="Google Shape;862;p67"/>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2F2F2"/>
              </a:buClr>
              <a:buSzPts val="3300"/>
              <a:buFont typeface="Candara"/>
              <a:buNone/>
            </a:pPr>
            <a:r>
              <a:rPr lang="lt-LT">
                <a:solidFill>
                  <a:srgbClr val="F2F2F2"/>
                </a:solidFill>
              </a:rPr>
              <a:t>Kompiuterių tinklo </a:t>
            </a:r>
            <a:r>
              <a:rPr lang="lt-LT">
                <a:solidFill>
                  <a:schemeClr val="lt1"/>
                </a:solidFill>
              </a:rPr>
              <a:t>maršrutizatorius</a:t>
            </a:r>
            <a:r>
              <a:rPr lang="lt-LT">
                <a:solidFill>
                  <a:srgbClr val="F2F2F2"/>
                </a:solidFill>
              </a:rPr>
              <a:t> (3) </a:t>
            </a:r>
            <a:endParaRPr/>
          </a:p>
        </p:txBody>
      </p:sp>
      <p:pic>
        <p:nvPicPr>
          <p:cNvPr id="863" name="Google Shape;863;p67"/>
          <p:cNvPicPr preferRelativeResize="0"/>
          <p:nvPr/>
        </p:nvPicPr>
        <p:blipFill rotWithShape="1">
          <a:blip r:embed="rId3">
            <a:alphaModFix/>
          </a:blip>
          <a:srcRect b="5757" l="4691" r="0" t="5681"/>
          <a:stretch/>
        </p:blipFill>
        <p:spPr>
          <a:xfrm>
            <a:off x="6394984" y="3495249"/>
            <a:ext cx="2287742" cy="1470702"/>
          </a:xfrm>
          <a:prstGeom prst="rect">
            <a:avLst/>
          </a:prstGeom>
          <a:noFill/>
          <a:ln>
            <a:noFill/>
          </a:ln>
        </p:spPr>
      </p:pic>
      <p:sp>
        <p:nvSpPr>
          <p:cNvPr id="864" name="Google Shape;864;p67"/>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68"/>
          <p:cNvSpPr txBox="1"/>
          <p:nvPr>
            <p:ph idx="1" type="body"/>
          </p:nvPr>
        </p:nvSpPr>
        <p:spPr>
          <a:xfrm>
            <a:off x="251520" y="1275606"/>
            <a:ext cx="8640959" cy="3600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1600"/>
              <a:buNone/>
            </a:pPr>
            <a:r>
              <a:rPr lang="lt-LT" sz="2000">
                <a:solidFill>
                  <a:srgbClr val="7030A0"/>
                </a:solidFill>
              </a:rPr>
              <a:t>Dirbama grupelėse po 2–3 mokinius. Kiekvienai grupei mokytojas pateikia po vieną maršrutizatoriaus pavadinimą (arba pavadinimai paskirstomi burtų keliu).</a:t>
            </a:r>
            <a:endParaRPr/>
          </a:p>
          <a:p>
            <a:pPr indent="0" lvl="0" marL="0" rtl="0" algn="l">
              <a:spcBef>
                <a:spcPts val="1200"/>
              </a:spcBef>
              <a:spcAft>
                <a:spcPts val="0"/>
              </a:spcAft>
              <a:buClr>
                <a:schemeClr val="dk2"/>
              </a:buClr>
              <a:buSzPts val="1760"/>
              <a:buNone/>
            </a:pPr>
            <a:r>
              <a:rPr b="1" lang="lt-LT" sz="2200">
                <a:solidFill>
                  <a:srgbClr val="7030A0"/>
                </a:solidFill>
              </a:rPr>
              <a:t>Užduotis mokinių grupelėms</a:t>
            </a:r>
            <a:endParaRPr/>
          </a:p>
          <a:p>
            <a:pPr indent="-360363" lvl="0" marL="360363" rtl="0" algn="l">
              <a:spcBef>
                <a:spcPts val="800"/>
              </a:spcBef>
              <a:spcAft>
                <a:spcPts val="0"/>
              </a:spcAft>
              <a:buClr>
                <a:schemeClr val="dk2"/>
              </a:buClr>
              <a:buSzPts val="1600"/>
              <a:buChar char="❑"/>
            </a:pPr>
            <a:r>
              <a:rPr lang="lt-LT" sz="2000">
                <a:solidFill>
                  <a:srgbClr val="7030A0"/>
                </a:solidFill>
              </a:rPr>
              <a:t>Naudodamiesi interneto informacija (pavyzdžiui, pardavėjų, gamintojų svetainėse) raskite jums paskirto maršrutizatoriaus aprašą.</a:t>
            </a:r>
            <a:endParaRPr/>
          </a:p>
          <a:p>
            <a:pPr indent="-360363" lvl="0" marL="360363" rtl="0" algn="l">
              <a:spcBef>
                <a:spcPts val="800"/>
              </a:spcBef>
              <a:spcAft>
                <a:spcPts val="0"/>
              </a:spcAft>
              <a:buClr>
                <a:schemeClr val="dk2"/>
              </a:buClr>
              <a:buSzPts val="1600"/>
              <a:buChar char="❑"/>
            </a:pPr>
            <a:r>
              <a:rPr lang="lt-LT" sz="2000">
                <a:solidFill>
                  <a:srgbClr val="7030A0"/>
                </a:solidFill>
              </a:rPr>
              <a:t>Pagal aprašą nustatykite, kokias funkcijas geba atlikti šis maršrutizatorius.</a:t>
            </a:r>
            <a:endParaRPr/>
          </a:p>
          <a:p>
            <a:pPr indent="-360363" lvl="0" marL="360363" rtl="0" algn="l">
              <a:spcBef>
                <a:spcPts val="800"/>
              </a:spcBef>
              <a:spcAft>
                <a:spcPts val="0"/>
              </a:spcAft>
              <a:buClr>
                <a:schemeClr val="dk2"/>
              </a:buClr>
              <a:buSzPts val="1600"/>
              <a:buChar char="❑"/>
            </a:pPr>
            <a:r>
              <a:rPr lang="lt-LT" sz="2000">
                <a:solidFill>
                  <a:srgbClr val="7030A0"/>
                </a:solidFill>
              </a:rPr>
              <a:t>Savo tyrinėjimus pristatykite kitų grupių nariams.</a:t>
            </a:r>
            <a:endParaRPr/>
          </a:p>
          <a:p>
            <a:pPr indent="-360363" lvl="0" marL="360363" rtl="0" algn="l">
              <a:spcBef>
                <a:spcPts val="800"/>
              </a:spcBef>
              <a:spcAft>
                <a:spcPts val="0"/>
              </a:spcAft>
              <a:buClr>
                <a:schemeClr val="dk2"/>
              </a:buClr>
              <a:buSzPts val="1600"/>
              <a:buChar char="❑"/>
            </a:pPr>
            <a:r>
              <a:rPr lang="lt-LT" sz="2000">
                <a:solidFill>
                  <a:srgbClr val="7030A0"/>
                </a:solidFill>
              </a:rPr>
              <a:t>Atsakykite į mokytojo ir bendraklasių klausimus.</a:t>
            </a:r>
            <a:endParaRPr/>
          </a:p>
        </p:txBody>
      </p:sp>
      <p:sp>
        <p:nvSpPr>
          <p:cNvPr id="870" name="Google Shape;870;p68"/>
          <p:cNvSpPr txBox="1"/>
          <p:nvPr>
            <p:ph type="title"/>
          </p:nvPr>
        </p:nvSpPr>
        <p:spPr>
          <a:xfrm>
            <a:off x="457200" y="177549"/>
            <a:ext cx="8363272" cy="939546"/>
          </a:xfrm>
          <a:prstGeom prst="rect">
            <a:avLst/>
          </a:prstGeom>
          <a:noFill/>
          <a:ln>
            <a:noFill/>
          </a:ln>
        </p:spPr>
        <p:txBody>
          <a:bodyPr anchorCtr="0" anchor="ctr" bIns="45700" lIns="91425" spcFirstLastPara="1" rIns="91425" wrap="square" tIns="45700">
            <a:noAutofit/>
          </a:bodyPr>
          <a:lstStyle/>
          <a:p>
            <a:pPr indent="0" lvl="0" marL="538163" rtl="0" algn="ctr">
              <a:spcBef>
                <a:spcPts val="0"/>
              </a:spcBef>
              <a:spcAft>
                <a:spcPts val="0"/>
              </a:spcAft>
              <a:buClr>
                <a:srgbClr val="FFFFFF"/>
              </a:buClr>
              <a:buSzPts val="3000"/>
              <a:buFont typeface="Candara"/>
              <a:buNone/>
            </a:pPr>
            <a:r>
              <a:rPr lang="lt-LT" sz="3000"/>
              <a:t>Užduotis „K</a:t>
            </a:r>
            <a:r>
              <a:rPr lang="lt-LT" sz="3000">
                <a:solidFill>
                  <a:schemeClr val="lt1"/>
                </a:solidFill>
              </a:rPr>
              <a:t>ompiuterių tinklo maršrutizatorius“ </a:t>
            </a:r>
            <a:endParaRPr sz="3000"/>
          </a:p>
        </p:txBody>
      </p:sp>
      <p:sp>
        <p:nvSpPr>
          <p:cNvPr id="871" name="Google Shape;871;p68"/>
          <p:cNvSpPr/>
          <p:nvPr/>
        </p:nvSpPr>
        <p:spPr>
          <a:xfrm>
            <a:off x="251520" y="353997"/>
            <a:ext cx="720080" cy="777593"/>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8</a:t>
            </a:r>
            <a:endParaRPr b="1" sz="3200">
              <a:solidFill>
                <a:schemeClr val="lt1"/>
              </a:solidFill>
              <a:latin typeface="Candara"/>
              <a:ea typeface="Candara"/>
              <a:cs typeface="Candara"/>
              <a:sym typeface="Candara"/>
            </a:endParaRPr>
          </a:p>
        </p:txBody>
      </p:sp>
      <p:pic>
        <p:nvPicPr>
          <p:cNvPr id="872" name="Google Shape;872;p68"/>
          <p:cNvPicPr preferRelativeResize="0"/>
          <p:nvPr/>
        </p:nvPicPr>
        <p:blipFill rotWithShape="1">
          <a:blip r:embed="rId3">
            <a:alphaModFix/>
          </a:blip>
          <a:srcRect b="5757" l="4691" r="0" t="5681"/>
          <a:stretch/>
        </p:blipFill>
        <p:spPr>
          <a:xfrm>
            <a:off x="6394984" y="3495249"/>
            <a:ext cx="2287742" cy="1470702"/>
          </a:xfrm>
          <a:prstGeom prst="rect">
            <a:avLst/>
          </a:prstGeom>
          <a:noFill/>
          <a:ln>
            <a:noFill/>
          </a:ln>
        </p:spPr>
      </p:pic>
      <p:sp>
        <p:nvSpPr>
          <p:cNvPr id="873" name="Google Shape;873;p68"/>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id="878" name="Google Shape;878;p69"/>
          <p:cNvPicPr preferRelativeResize="0"/>
          <p:nvPr/>
        </p:nvPicPr>
        <p:blipFill rotWithShape="1">
          <a:blip r:embed="rId3">
            <a:alphaModFix/>
          </a:blip>
          <a:srcRect b="5757" l="4691" r="0" t="5681"/>
          <a:stretch/>
        </p:blipFill>
        <p:spPr>
          <a:xfrm>
            <a:off x="6394984" y="3495249"/>
            <a:ext cx="2287742" cy="1470702"/>
          </a:xfrm>
          <a:prstGeom prst="rect">
            <a:avLst/>
          </a:prstGeom>
          <a:noFill/>
          <a:ln>
            <a:noFill/>
          </a:ln>
        </p:spPr>
      </p:pic>
      <p:sp>
        <p:nvSpPr>
          <p:cNvPr id="879" name="Google Shape;879;p69"/>
          <p:cNvSpPr txBox="1"/>
          <p:nvPr>
            <p:ph idx="1" type="body"/>
          </p:nvPr>
        </p:nvSpPr>
        <p:spPr>
          <a:xfrm>
            <a:off x="251520" y="1316069"/>
            <a:ext cx="8640959" cy="3827431"/>
          </a:xfrm>
          <a:prstGeom prst="rect">
            <a:avLst/>
          </a:prstGeom>
          <a:noFill/>
          <a:ln>
            <a:noFill/>
          </a:ln>
        </p:spPr>
        <p:txBody>
          <a:bodyPr anchorCtr="0" anchor="t" bIns="45700" lIns="91425" spcFirstLastPara="1" rIns="91425" wrap="square" tIns="45700">
            <a:noAutofit/>
          </a:bodyPr>
          <a:lstStyle/>
          <a:p>
            <a:pPr indent="-360363" lvl="0" marL="360363" rtl="0" algn="l">
              <a:spcBef>
                <a:spcPts val="0"/>
              </a:spcBef>
              <a:spcAft>
                <a:spcPts val="0"/>
              </a:spcAft>
              <a:buClr>
                <a:srgbClr val="029EF4"/>
              </a:buClr>
              <a:buSzPts val="1600"/>
              <a:buFont typeface="Noto Sans Symbols"/>
              <a:buChar char="❑"/>
            </a:pPr>
            <a:r>
              <a:rPr b="1" lang="lt-LT" sz="2000"/>
              <a:t>Maršrutizavimas (išsamiau). </a:t>
            </a:r>
            <a:r>
              <a:rPr lang="lt-LT" sz="2000"/>
              <a:t>Pagrindinė maršrutizatoriaus funkcija yra nustatyti geriausią kelią, kuriuo duomenys turėtų keliauti, pavyzdžiui, iš namų LAN tinklo į internetą. Maršrutizavimo lentelė (</a:t>
            </a:r>
            <a:r>
              <a:rPr i="1" lang="lt-LT" sz="2000"/>
              <a:t>route table</a:t>
            </a:r>
            <a:r>
              <a:rPr lang="lt-LT" sz="2000"/>
              <a:t>) yra saugoma operacinės sistemos branduolyje. Ją galima pamatyti kompiuterio komandų eilutėje (cmd) įvykdžius komandą </a:t>
            </a:r>
            <a:r>
              <a:rPr b="1" lang="lt-LT" sz="2000">
                <a:latin typeface="Calibri"/>
                <a:ea typeface="Calibri"/>
                <a:cs typeface="Calibri"/>
                <a:sym typeface="Calibri"/>
              </a:rPr>
              <a:t>route print -4 </a:t>
            </a:r>
            <a:r>
              <a:rPr lang="lt-LT" sz="2000">
                <a:latin typeface="Candara"/>
                <a:ea typeface="Candara"/>
                <a:cs typeface="Candara"/>
                <a:sym typeface="Candara"/>
              </a:rPr>
              <a:t>(lentelės pavyzdys pateiktas kitoje skaidrėje).</a:t>
            </a:r>
            <a:endParaRPr/>
          </a:p>
          <a:p>
            <a:pPr indent="-360363" lvl="0" marL="360363" rtl="0" algn="l">
              <a:spcBef>
                <a:spcPts val="400"/>
              </a:spcBef>
              <a:spcAft>
                <a:spcPts val="0"/>
              </a:spcAft>
              <a:buClr>
                <a:srgbClr val="029EF4"/>
              </a:buClr>
              <a:buSzPts val="1600"/>
              <a:buFont typeface="Noto Sans Symbols"/>
              <a:buChar char="❑"/>
            </a:pPr>
            <a:r>
              <a:rPr lang="lt-LT" sz="2000"/>
              <a:t>Lentelės pirmoji eilutė yra svarbiausia. Jos esmė yra tokia – jei siunčiamas informacijos paketo IP adresas neatitinka nė vienos maršrutizavimo</a:t>
            </a:r>
            <a:br>
              <a:rPr lang="lt-LT" sz="2000"/>
            </a:br>
            <a:r>
              <a:rPr lang="lt-LT" sz="2000"/>
              <a:t>eilutės lentelėje, tai jis siunčiamas į Tinklo vartus</a:t>
            </a:r>
            <a:br>
              <a:rPr lang="lt-LT" sz="2000"/>
            </a:br>
            <a:r>
              <a:rPr lang="lt-LT" sz="2000"/>
              <a:t>(</a:t>
            </a:r>
            <a:r>
              <a:rPr i="1" lang="lt-LT" sz="2000"/>
              <a:t>Gateway</a:t>
            </a:r>
            <a:r>
              <a:rPr lang="lt-LT" sz="2000"/>
              <a:t>). Dažniausiai tai yra „išėjimas“ į internetą.</a:t>
            </a:r>
            <a:endParaRPr/>
          </a:p>
        </p:txBody>
      </p:sp>
      <p:sp>
        <p:nvSpPr>
          <p:cNvPr id="880" name="Google Shape;880;p69"/>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2F2F2"/>
              </a:buClr>
              <a:buSzPts val="3300"/>
              <a:buFont typeface="Candara"/>
              <a:buNone/>
            </a:pPr>
            <a:r>
              <a:rPr lang="lt-LT">
                <a:solidFill>
                  <a:srgbClr val="F2F2F2"/>
                </a:solidFill>
              </a:rPr>
              <a:t>Kompiuterių tinklo </a:t>
            </a:r>
            <a:r>
              <a:rPr lang="lt-LT">
                <a:solidFill>
                  <a:schemeClr val="lt1"/>
                </a:solidFill>
              </a:rPr>
              <a:t>maršrutizatorius</a:t>
            </a:r>
            <a:r>
              <a:rPr lang="lt-LT">
                <a:solidFill>
                  <a:srgbClr val="F2F2F2"/>
                </a:solidFill>
              </a:rPr>
              <a:t> (4) </a:t>
            </a:r>
            <a:endParaRPr/>
          </a:p>
        </p:txBody>
      </p:sp>
      <p:sp>
        <p:nvSpPr>
          <p:cNvPr id="881" name="Google Shape;881;p69"/>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7"/>
          <p:cNvSpPr txBox="1"/>
          <p:nvPr>
            <p:ph idx="1" type="body"/>
          </p:nvPr>
        </p:nvSpPr>
        <p:spPr>
          <a:xfrm>
            <a:off x="251520" y="1264599"/>
            <a:ext cx="8640959" cy="3330023"/>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SzPts val="1680"/>
              <a:buChar char="❑"/>
            </a:pPr>
            <a:r>
              <a:rPr lang="lt-LT">
                <a:solidFill>
                  <a:srgbClr val="7030A0"/>
                </a:solidFill>
              </a:rPr>
              <a:t>Mokytojo padedami pasiskirstykite į 5 grupeles po 2–3 mokinius.</a:t>
            </a:r>
            <a:endParaRPr/>
          </a:p>
          <a:p>
            <a:pPr indent="-360363" lvl="0" marL="360363" rtl="0" algn="l">
              <a:lnSpc>
                <a:spcPct val="110000"/>
              </a:lnSpc>
              <a:spcBef>
                <a:spcPts val="1800"/>
              </a:spcBef>
              <a:spcAft>
                <a:spcPts val="0"/>
              </a:spcAft>
              <a:buSzPts val="1680"/>
              <a:buChar char="❑"/>
            </a:pPr>
            <a:r>
              <a:rPr lang="lt-LT">
                <a:solidFill>
                  <a:srgbClr val="7030A0"/>
                </a:solidFill>
              </a:rPr>
              <a:t>Diskutuodami mažose grupėse, aptarkite vieną iš temų, pateiktų kitoje skaidrėje (visi kartu susitarkite, kokią temą kuri grupė aptars, arba, pavyzdžiui, išsitraukite lapelius su temų numeriais).</a:t>
            </a:r>
            <a:endParaRPr/>
          </a:p>
          <a:p>
            <a:pPr indent="-360363" lvl="0" marL="360363" rtl="0" algn="l">
              <a:lnSpc>
                <a:spcPct val="110000"/>
              </a:lnSpc>
              <a:spcBef>
                <a:spcPts val="1800"/>
              </a:spcBef>
              <a:spcAft>
                <a:spcPts val="0"/>
              </a:spcAft>
              <a:buSzPts val="1680"/>
              <a:buChar char="❑"/>
            </a:pPr>
            <a:r>
              <a:rPr lang="lt-LT">
                <a:solidFill>
                  <a:srgbClr val="7030A0"/>
                </a:solidFill>
              </a:rPr>
              <a:t>Sugrįžę į bendrą grupę, kiekvieną maža grupė pristatykite savo temos aptarimą, surastus atsakymus, visi bendrai aptarkite visas temas.</a:t>
            </a:r>
            <a:endParaRPr/>
          </a:p>
          <a:p>
            <a:pPr indent="-253683" lvl="0" marL="360363" rtl="0" algn="l">
              <a:spcBef>
                <a:spcPts val="0"/>
              </a:spcBef>
              <a:spcAft>
                <a:spcPts val="0"/>
              </a:spcAft>
              <a:buSzPts val="1680"/>
              <a:buNone/>
            </a:pPr>
            <a:r>
              <a:t/>
            </a:r>
            <a:endParaRPr/>
          </a:p>
          <a:p>
            <a:pPr indent="0" lvl="0" marL="0" rtl="0" algn="r">
              <a:spcBef>
                <a:spcPts val="0"/>
              </a:spcBef>
              <a:spcAft>
                <a:spcPts val="0"/>
              </a:spcAft>
              <a:buSzPts val="1440"/>
              <a:buNone/>
            </a:pPr>
            <a:r>
              <a:rPr i="1" lang="lt-LT" sz="1800">
                <a:solidFill>
                  <a:srgbClr val="7030A0"/>
                </a:solidFill>
              </a:rPr>
              <a:t>Temos diskusijai – kitoje skaidrėje </a:t>
            </a:r>
            <a:endParaRPr/>
          </a:p>
          <a:p>
            <a:pPr indent="-253683" lvl="0" marL="360363" rtl="0" algn="l">
              <a:spcBef>
                <a:spcPts val="420"/>
              </a:spcBef>
              <a:spcAft>
                <a:spcPts val="0"/>
              </a:spcAft>
              <a:buClr>
                <a:srgbClr val="029EF4"/>
              </a:buClr>
              <a:buSzPts val="1680"/>
              <a:buFont typeface="Noto Sans Symbols"/>
              <a:buNone/>
            </a:pPr>
            <a:r>
              <a:t/>
            </a:r>
            <a:endParaRPr/>
          </a:p>
          <a:p>
            <a:pPr indent="-253683" lvl="0" marL="360363" rtl="0" algn="l">
              <a:spcBef>
                <a:spcPts val="420"/>
              </a:spcBef>
              <a:spcAft>
                <a:spcPts val="0"/>
              </a:spcAft>
              <a:buClr>
                <a:srgbClr val="029EF4"/>
              </a:buClr>
              <a:buSzPts val="1680"/>
              <a:buFont typeface="Noto Sans Symbols"/>
              <a:buNone/>
            </a:pPr>
            <a:r>
              <a:t/>
            </a:r>
            <a:endParaRPr/>
          </a:p>
        </p:txBody>
      </p:sp>
      <p:sp>
        <p:nvSpPr>
          <p:cNvPr id="314" name="Google Shape;314;p7"/>
          <p:cNvSpPr txBox="1"/>
          <p:nvPr>
            <p:ph type="title"/>
          </p:nvPr>
        </p:nvSpPr>
        <p:spPr>
          <a:xfrm>
            <a:off x="457199" y="177549"/>
            <a:ext cx="8435279" cy="939546"/>
          </a:xfrm>
          <a:prstGeom prst="rect">
            <a:avLst/>
          </a:prstGeom>
          <a:noFill/>
          <a:ln>
            <a:noFill/>
          </a:ln>
        </p:spPr>
        <p:txBody>
          <a:bodyPr anchorCtr="0" anchor="ctr" bIns="45700" lIns="91425" spcFirstLastPara="1" rIns="91425" wrap="square" tIns="45700">
            <a:normAutofit fontScale="90000"/>
          </a:bodyPr>
          <a:lstStyle/>
          <a:p>
            <a:pPr indent="0" lvl="0" marL="268288" rtl="0" algn="ctr">
              <a:spcBef>
                <a:spcPts val="0"/>
              </a:spcBef>
              <a:spcAft>
                <a:spcPts val="0"/>
              </a:spcAft>
              <a:buClr>
                <a:srgbClr val="FFFFFF"/>
              </a:buClr>
              <a:buSzPct val="100000"/>
              <a:buFont typeface="Candara"/>
              <a:buNone/>
            </a:pPr>
            <a:r>
              <a:rPr lang="lt-LT" sz="3600"/>
              <a:t>Užduotis „T</a:t>
            </a:r>
            <a:r>
              <a:rPr lang="lt-LT" sz="3600">
                <a:solidFill>
                  <a:srgbClr val="F2F2F2"/>
                </a:solidFill>
              </a:rPr>
              <a:t>rumpa kompiuterių tinklų istorija“</a:t>
            </a:r>
            <a:br>
              <a:rPr lang="lt-LT" sz="3600">
                <a:solidFill>
                  <a:srgbClr val="F2F2F2"/>
                </a:solidFill>
              </a:rPr>
            </a:br>
            <a:r>
              <a:rPr lang="lt-LT" sz="2200">
                <a:solidFill>
                  <a:srgbClr val="F2F2F2"/>
                </a:solidFill>
              </a:rPr>
              <a:t>(diskusijos grupėse)</a:t>
            </a:r>
            <a:endParaRPr sz="2200"/>
          </a:p>
        </p:txBody>
      </p:sp>
      <p:sp>
        <p:nvSpPr>
          <p:cNvPr id="315" name="Google Shape;315;p7"/>
          <p:cNvSpPr/>
          <p:nvPr/>
        </p:nvSpPr>
        <p:spPr>
          <a:xfrm>
            <a:off x="8244408" y="4445125"/>
            <a:ext cx="144016" cy="594001"/>
          </a:xfrm>
          <a:prstGeom prst="downArrow">
            <a:avLst>
              <a:gd fmla="val 50000" name="adj1"/>
              <a:gd fmla="val 50000" name="adj2"/>
            </a:avLst>
          </a:prstGeom>
          <a:solidFill>
            <a:srgbClr val="C198E0"/>
          </a:solidFill>
          <a:ln cap="flat" cmpd="sng" w="1587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16" name="Google Shape;316;p7"/>
          <p:cNvSpPr/>
          <p:nvPr/>
        </p:nvSpPr>
        <p:spPr>
          <a:xfrm>
            <a:off x="251520" y="353997"/>
            <a:ext cx="720080" cy="777593"/>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1</a:t>
            </a:r>
            <a:endParaRPr b="1" sz="3200">
              <a:solidFill>
                <a:schemeClr val="lt1"/>
              </a:solidFill>
              <a:latin typeface="Candara"/>
              <a:ea typeface="Candara"/>
              <a:cs typeface="Candara"/>
              <a:sym typeface="Candara"/>
            </a:endParaRPr>
          </a:p>
        </p:txBody>
      </p:sp>
      <p:sp>
        <p:nvSpPr>
          <p:cNvPr id="317" name="Google Shape;317;p7"/>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70"/>
          <p:cNvSpPr txBox="1"/>
          <p:nvPr>
            <p:ph idx="1" type="body"/>
          </p:nvPr>
        </p:nvSpPr>
        <p:spPr>
          <a:xfrm>
            <a:off x="251520" y="1264598"/>
            <a:ext cx="8640959" cy="382743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00"/>
              <a:buNone/>
            </a:pPr>
            <a:r>
              <a:t/>
            </a:r>
            <a:endParaRPr sz="2000"/>
          </a:p>
          <a:p>
            <a:pPr indent="0" lvl="0" marL="0" rtl="0" algn="l">
              <a:spcBef>
                <a:spcPts val="400"/>
              </a:spcBef>
              <a:spcAft>
                <a:spcPts val="0"/>
              </a:spcAft>
              <a:buSzPts val="1600"/>
              <a:buNone/>
            </a:pPr>
            <a:r>
              <a:t/>
            </a:r>
            <a:endParaRPr sz="2000"/>
          </a:p>
        </p:txBody>
      </p:sp>
      <p:sp>
        <p:nvSpPr>
          <p:cNvPr id="887" name="Google Shape;887;p70"/>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2F2F2"/>
              </a:buClr>
              <a:buSzPts val="3300"/>
              <a:buFont typeface="Candara"/>
              <a:buNone/>
            </a:pPr>
            <a:r>
              <a:rPr lang="lt-LT">
                <a:solidFill>
                  <a:srgbClr val="F2F2F2"/>
                </a:solidFill>
              </a:rPr>
              <a:t>Kompiuterių tinklo </a:t>
            </a:r>
            <a:r>
              <a:rPr lang="lt-LT">
                <a:solidFill>
                  <a:schemeClr val="lt1"/>
                </a:solidFill>
              </a:rPr>
              <a:t>maršrutizatorius</a:t>
            </a:r>
            <a:r>
              <a:rPr lang="lt-LT">
                <a:solidFill>
                  <a:srgbClr val="F2F2F2"/>
                </a:solidFill>
              </a:rPr>
              <a:t> (5) </a:t>
            </a:r>
            <a:endParaRPr/>
          </a:p>
        </p:txBody>
      </p:sp>
      <p:pic>
        <p:nvPicPr>
          <p:cNvPr id="888" name="Google Shape;888;p70"/>
          <p:cNvPicPr preferRelativeResize="0"/>
          <p:nvPr/>
        </p:nvPicPr>
        <p:blipFill rotWithShape="1">
          <a:blip r:embed="rId3">
            <a:alphaModFix/>
          </a:blip>
          <a:srcRect b="0" l="0" r="0" t="0"/>
          <a:stretch/>
        </p:blipFill>
        <p:spPr>
          <a:xfrm>
            <a:off x="359833" y="1435439"/>
            <a:ext cx="5040000" cy="416231"/>
          </a:xfrm>
          <a:prstGeom prst="rect">
            <a:avLst/>
          </a:prstGeom>
          <a:noFill/>
          <a:ln>
            <a:noFill/>
          </a:ln>
        </p:spPr>
      </p:pic>
      <p:pic>
        <p:nvPicPr>
          <p:cNvPr id="889" name="Google Shape;889;p70"/>
          <p:cNvPicPr preferRelativeResize="0"/>
          <p:nvPr/>
        </p:nvPicPr>
        <p:blipFill rotWithShape="1">
          <a:blip r:embed="rId4">
            <a:alphaModFix/>
          </a:blip>
          <a:srcRect b="0" l="0" r="0" t="0"/>
          <a:stretch/>
        </p:blipFill>
        <p:spPr>
          <a:xfrm>
            <a:off x="202702" y="2430032"/>
            <a:ext cx="5227611" cy="2229950"/>
          </a:xfrm>
          <a:prstGeom prst="rect">
            <a:avLst/>
          </a:prstGeom>
          <a:noFill/>
          <a:ln>
            <a:noFill/>
          </a:ln>
        </p:spPr>
      </p:pic>
      <p:sp>
        <p:nvSpPr>
          <p:cNvPr id="890" name="Google Shape;890;p70"/>
          <p:cNvSpPr txBox="1"/>
          <p:nvPr/>
        </p:nvSpPr>
        <p:spPr>
          <a:xfrm>
            <a:off x="442352" y="1851670"/>
            <a:ext cx="498796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lt-LT" sz="1400">
                <a:solidFill>
                  <a:schemeClr val="dk2"/>
                </a:solidFill>
                <a:latin typeface="Candara"/>
                <a:ea typeface="Candara"/>
                <a:cs typeface="Candara"/>
                <a:sym typeface="Candara"/>
              </a:rPr>
              <a:t>Maršrutizavimo lentelės (route table) pirmosios eilutės pavyzdys</a:t>
            </a:r>
            <a:endParaRPr b="1" i="1" sz="1400">
              <a:solidFill>
                <a:schemeClr val="dk2"/>
              </a:solidFill>
              <a:latin typeface="Candara"/>
              <a:ea typeface="Candara"/>
              <a:cs typeface="Candara"/>
              <a:sym typeface="Candara"/>
            </a:endParaRPr>
          </a:p>
        </p:txBody>
      </p:sp>
      <p:sp>
        <p:nvSpPr>
          <p:cNvPr id="891" name="Google Shape;891;p70"/>
          <p:cNvSpPr txBox="1"/>
          <p:nvPr/>
        </p:nvSpPr>
        <p:spPr>
          <a:xfrm>
            <a:off x="1097127" y="4659982"/>
            <a:ext cx="3565411"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lt-LT" sz="1300">
                <a:solidFill>
                  <a:schemeClr val="dk2"/>
                </a:solidFill>
                <a:latin typeface="Candara"/>
                <a:ea typeface="Candara"/>
                <a:cs typeface="Candara"/>
                <a:sym typeface="Candara"/>
              </a:rPr>
              <a:t>Maršrutizavimo lentelės (route table) pavyzdys</a:t>
            </a:r>
            <a:endParaRPr b="1" i="1" sz="1300">
              <a:solidFill>
                <a:schemeClr val="dk2"/>
              </a:solidFill>
              <a:latin typeface="Candara"/>
              <a:ea typeface="Candara"/>
              <a:cs typeface="Candara"/>
              <a:sym typeface="Candara"/>
            </a:endParaRPr>
          </a:p>
        </p:txBody>
      </p:sp>
      <p:sp>
        <p:nvSpPr>
          <p:cNvPr id="892" name="Google Shape;892;p70"/>
          <p:cNvSpPr txBox="1"/>
          <p:nvPr/>
        </p:nvSpPr>
        <p:spPr>
          <a:xfrm>
            <a:off x="5686704" y="1131590"/>
            <a:ext cx="3163022" cy="40164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700">
                <a:solidFill>
                  <a:schemeClr val="dk2"/>
                </a:solidFill>
                <a:latin typeface="Candara"/>
                <a:ea typeface="Candara"/>
                <a:cs typeface="Candara"/>
                <a:sym typeface="Candara"/>
              </a:rPr>
              <a:t>Kitos eilutės lentelėje nurodo kitus galimus kelius, pavyzdžiui, tai gali būti vidinio tinklo įrenginiai, kompiuterio  komunikacija su pačiu savimi (127.0.0.1).</a:t>
            </a:r>
            <a:endParaRPr/>
          </a:p>
          <a:p>
            <a:pPr indent="0" lvl="0" marL="0" marR="0" rtl="0" algn="l">
              <a:spcBef>
                <a:spcPts val="0"/>
              </a:spcBef>
              <a:spcAft>
                <a:spcPts val="0"/>
              </a:spcAft>
              <a:buNone/>
            </a:pPr>
            <a:r>
              <a:rPr lang="lt-LT" sz="1700">
                <a:solidFill>
                  <a:schemeClr val="dk2"/>
                </a:solidFill>
                <a:latin typeface="Candara"/>
                <a:ea typeface="Candara"/>
                <a:cs typeface="Candara"/>
                <a:sym typeface="Candara"/>
              </a:rPr>
              <a:t>Maršrutizatoriuose yra įdiegta NAT (</a:t>
            </a:r>
            <a:r>
              <a:rPr i="1" lang="lt-LT" sz="1700">
                <a:solidFill>
                  <a:schemeClr val="dk2"/>
                </a:solidFill>
                <a:latin typeface="Candara"/>
                <a:ea typeface="Candara"/>
                <a:cs typeface="Candara"/>
                <a:sym typeface="Candara"/>
              </a:rPr>
              <a:t>Network Address Translation</a:t>
            </a:r>
            <a:r>
              <a:rPr lang="lt-LT" sz="1700">
                <a:solidFill>
                  <a:schemeClr val="dk2"/>
                </a:solidFill>
                <a:latin typeface="Candara"/>
                <a:ea typeface="Candara"/>
                <a:cs typeface="Candara"/>
                <a:sym typeface="Candara"/>
              </a:rPr>
              <a:t>) funkcija. Ši funkcija leidžia vidiniams įrenginiams naudoti tą patį viešąjį IP adresą internete, todėl ji suteikia papildomą saugumą ir leidžia efektyviau naudoti ribotą IPv4 adresų erdvę.</a:t>
            </a:r>
            <a:endParaRPr sz="1700">
              <a:solidFill>
                <a:schemeClr val="dk2"/>
              </a:solidFill>
              <a:latin typeface="Candara"/>
              <a:ea typeface="Candara"/>
              <a:cs typeface="Candara"/>
              <a:sym typeface="Candara"/>
            </a:endParaRPr>
          </a:p>
        </p:txBody>
      </p:sp>
      <p:sp>
        <p:nvSpPr>
          <p:cNvPr id="893" name="Google Shape;893;p70"/>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pic>
        <p:nvPicPr>
          <p:cNvPr id="898" name="Google Shape;898;p71"/>
          <p:cNvPicPr preferRelativeResize="0"/>
          <p:nvPr/>
        </p:nvPicPr>
        <p:blipFill rotWithShape="1">
          <a:blip r:embed="rId3">
            <a:alphaModFix/>
          </a:blip>
          <a:srcRect b="0" l="0" r="0" t="0"/>
          <a:stretch/>
        </p:blipFill>
        <p:spPr>
          <a:xfrm>
            <a:off x="248668" y="1247898"/>
            <a:ext cx="3013210" cy="3479170"/>
          </a:xfrm>
          <a:prstGeom prst="rect">
            <a:avLst/>
          </a:prstGeom>
          <a:noFill/>
          <a:ln>
            <a:noFill/>
          </a:ln>
        </p:spPr>
      </p:pic>
      <p:sp>
        <p:nvSpPr>
          <p:cNvPr id="899" name="Google Shape;899;p71"/>
          <p:cNvSpPr txBox="1"/>
          <p:nvPr/>
        </p:nvSpPr>
        <p:spPr>
          <a:xfrm>
            <a:off x="152457" y="4706421"/>
            <a:ext cx="53556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lt-LT" sz="1000">
                <a:solidFill>
                  <a:schemeClr val="dk2"/>
                </a:solidFill>
                <a:latin typeface="Candara"/>
                <a:ea typeface="Candara"/>
                <a:cs typeface="Candara"/>
                <a:sym typeface="Candara"/>
              </a:rPr>
              <a:t>Kompiuterio tinklo adresų  parametrai</a:t>
            </a:r>
            <a:br>
              <a:rPr b="1" i="1" lang="lt-LT" sz="1000">
                <a:solidFill>
                  <a:schemeClr val="dk2"/>
                </a:solidFill>
                <a:latin typeface="Candara"/>
                <a:ea typeface="Candara"/>
                <a:cs typeface="Candara"/>
                <a:sym typeface="Candara"/>
              </a:rPr>
            </a:br>
            <a:r>
              <a:rPr b="1" i="1" lang="lt-LT" sz="1000">
                <a:solidFill>
                  <a:srgbClr val="7030A0"/>
                </a:solidFill>
                <a:latin typeface="Candara"/>
                <a:ea typeface="Candara"/>
                <a:cs typeface="Candara"/>
                <a:sym typeface="Candara"/>
              </a:rPr>
              <a:t>Pasiekiama: Valdymo skydas 🡪 Tinklo bendrinimo centras 🡪 Ethernetas 🡪  IPv4 🡪  Ypatybės</a:t>
            </a:r>
            <a:endParaRPr/>
          </a:p>
        </p:txBody>
      </p:sp>
      <p:sp>
        <p:nvSpPr>
          <p:cNvPr id="900" name="Google Shape;900;p71"/>
          <p:cNvSpPr/>
          <p:nvPr/>
        </p:nvSpPr>
        <p:spPr>
          <a:xfrm>
            <a:off x="3356306" y="1131590"/>
            <a:ext cx="5680190" cy="38472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300">
                <a:solidFill>
                  <a:schemeClr val="dk2"/>
                </a:solidFill>
                <a:latin typeface="Candara"/>
                <a:ea typeface="Candara"/>
                <a:cs typeface="Candara"/>
                <a:sym typeface="Candara"/>
              </a:rPr>
              <a:t>Kompiuterio tinklo adresavimo parametrai yra esminė dalis, leidžianti kompiuteriams bendrauti tarpusavyje ir su išoriniais resursais. </a:t>
            </a:r>
            <a:r>
              <a:rPr b="1" lang="lt-LT" sz="1300">
                <a:solidFill>
                  <a:schemeClr val="dk2"/>
                </a:solidFill>
                <a:latin typeface="Candara"/>
                <a:ea typeface="Candara"/>
                <a:cs typeface="Candara"/>
                <a:sym typeface="Candara"/>
              </a:rPr>
              <a:t>Pagrindiniai parametrai yra:</a:t>
            </a:r>
            <a:endParaRPr/>
          </a:p>
          <a:p>
            <a:pPr indent="0" lvl="0" marL="0" marR="0" rtl="0" algn="l">
              <a:spcBef>
                <a:spcPts val="400"/>
              </a:spcBef>
              <a:spcAft>
                <a:spcPts val="0"/>
              </a:spcAft>
              <a:buNone/>
            </a:pPr>
            <a:r>
              <a:rPr b="1" lang="lt-LT" sz="1200">
                <a:solidFill>
                  <a:schemeClr val="dk2"/>
                </a:solidFill>
                <a:latin typeface="Candara"/>
                <a:ea typeface="Candara"/>
                <a:cs typeface="Candara"/>
                <a:sym typeface="Candara"/>
              </a:rPr>
              <a:t>IP adresas. </a:t>
            </a:r>
            <a:r>
              <a:rPr lang="lt-LT" sz="1200">
                <a:solidFill>
                  <a:schemeClr val="dk2"/>
                </a:solidFill>
                <a:latin typeface="Candara"/>
                <a:ea typeface="Candara"/>
                <a:cs typeface="Candara"/>
                <a:sym typeface="Candara"/>
              </a:rPr>
              <a:t>Tai unikalus numeris, priskirtas kiekvienam kompiuteriui arba įrenginiui tinklo viduje. Šis numeris gali būti IPv4 (pvz., 192.168.1.100) ar IPv6 (pvz., 2001:0db8:85a3:0000:0000:8a2e:0370:7334) formato.</a:t>
            </a:r>
            <a:endParaRPr/>
          </a:p>
          <a:p>
            <a:pPr indent="0" lvl="0" marL="0" marR="0" rtl="0" algn="l">
              <a:spcBef>
                <a:spcPts val="400"/>
              </a:spcBef>
              <a:spcAft>
                <a:spcPts val="0"/>
              </a:spcAft>
              <a:buNone/>
            </a:pPr>
            <a:r>
              <a:rPr b="1" lang="lt-LT" sz="1200">
                <a:solidFill>
                  <a:schemeClr val="dk2"/>
                </a:solidFill>
                <a:latin typeface="Candara"/>
                <a:ea typeface="Candara"/>
                <a:cs typeface="Candara"/>
                <a:sym typeface="Candara"/>
              </a:rPr>
              <a:t>Tinklo kaukė (</a:t>
            </a:r>
            <a:r>
              <a:rPr b="1" i="1" lang="lt-LT" sz="1200">
                <a:solidFill>
                  <a:schemeClr val="dk2"/>
                </a:solidFill>
                <a:latin typeface="Candara"/>
                <a:ea typeface="Candara"/>
                <a:cs typeface="Candara"/>
                <a:sym typeface="Candara"/>
              </a:rPr>
              <a:t>Netmask</a:t>
            </a:r>
            <a:r>
              <a:rPr b="1" lang="lt-LT" sz="1200">
                <a:solidFill>
                  <a:schemeClr val="dk2"/>
                </a:solidFill>
                <a:latin typeface="Candara"/>
                <a:ea typeface="Candara"/>
                <a:cs typeface="Candara"/>
                <a:sym typeface="Candara"/>
              </a:rPr>
              <a:t>). </a:t>
            </a:r>
            <a:r>
              <a:rPr lang="lt-LT" sz="1200">
                <a:solidFill>
                  <a:schemeClr val="dk2"/>
                </a:solidFill>
                <a:latin typeface="Candara"/>
                <a:ea typeface="Candara"/>
                <a:cs typeface="Candara"/>
                <a:sym typeface="Candara"/>
              </a:rPr>
              <a:t>Nurodo, kurie IP adreso bitai atstovauja tinklui, o kurie – kompiuteriui tame tinkle. Pvz., 255.255.255.0 yra dažnai naudojama potinklio kaukė, reiškianti, kad pirmieji trys oktetai (baitai) nurodo tinklo adresą, o paskutinysis oktetas nurodo konkretų kompiuterį tinkle.</a:t>
            </a:r>
            <a:endParaRPr/>
          </a:p>
          <a:p>
            <a:pPr indent="0" lvl="0" marL="0" marR="0" rtl="0" algn="l">
              <a:spcBef>
                <a:spcPts val="400"/>
              </a:spcBef>
              <a:spcAft>
                <a:spcPts val="0"/>
              </a:spcAft>
              <a:buNone/>
            </a:pPr>
            <a:r>
              <a:rPr b="1" lang="lt-LT" sz="1200">
                <a:solidFill>
                  <a:schemeClr val="dk2"/>
                </a:solidFill>
                <a:latin typeface="Candara"/>
                <a:ea typeface="Candara"/>
                <a:cs typeface="Candara"/>
                <a:sym typeface="Candara"/>
              </a:rPr>
              <a:t>Tinklo vartai (</a:t>
            </a:r>
            <a:r>
              <a:rPr b="1" i="1" lang="lt-LT" sz="1200">
                <a:solidFill>
                  <a:schemeClr val="dk2"/>
                </a:solidFill>
                <a:latin typeface="Candara"/>
                <a:ea typeface="Candara"/>
                <a:cs typeface="Candara"/>
                <a:sym typeface="Candara"/>
              </a:rPr>
              <a:t>Gateway</a:t>
            </a:r>
            <a:r>
              <a:rPr b="1" lang="lt-LT" sz="1200">
                <a:solidFill>
                  <a:schemeClr val="dk2"/>
                </a:solidFill>
                <a:latin typeface="Candara"/>
                <a:ea typeface="Candara"/>
                <a:cs typeface="Candara"/>
                <a:sym typeface="Candara"/>
              </a:rPr>
              <a:t>). </a:t>
            </a:r>
            <a:r>
              <a:rPr lang="lt-LT" sz="1200">
                <a:solidFill>
                  <a:schemeClr val="dk2"/>
                </a:solidFill>
                <a:latin typeface="Candara"/>
                <a:ea typeface="Candara"/>
                <a:cs typeface="Candara"/>
                <a:sym typeface="Candara"/>
              </a:rPr>
              <a:t>Tai yra įrenginys, kuris leidžia komunikuoti vietinio tinklo kompiuteriams su kitais tinklais, internetu. Dažniausiai tai yra maršrutizatorius. </a:t>
            </a:r>
            <a:endParaRPr/>
          </a:p>
          <a:p>
            <a:pPr indent="0" lvl="0" marL="0" marR="0" rtl="0" algn="l">
              <a:spcBef>
                <a:spcPts val="400"/>
              </a:spcBef>
              <a:spcAft>
                <a:spcPts val="0"/>
              </a:spcAft>
              <a:buNone/>
            </a:pPr>
            <a:r>
              <a:rPr b="1" lang="lt-LT" sz="1200">
                <a:solidFill>
                  <a:schemeClr val="dk2"/>
                </a:solidFill>
                <a:latin typeface="Candara"/>
                <a:ea typeface="Candara"/>
                <a:cs typeface="Candara"/>
                <a:sym typeface="Candara"/>
              </a:rPr>
              <a:t>DNS (</a:t>
            </a:r>
            <a:r>
              <a:rPr b="1" i="1" lang="lt-LT" sz="1200">
                <a:solidFill>
                  <a:schemeClr val="dk2"/>
                </a:solidFill>
                <a:latin typeface="Candara"/>
                <a:ea typeface="Candara"/>
                <a:cs typeface="Candara"/>
                <a:sym typeface="Candara"/>
              </a:rPr>
              <a:t>Domain Name System</a:t>
            </a:r>
            <a:r>
              <a:rPr b="1" lang="lt-LT" sz="1200">
                <a:solidFill>
                  <a:schemeClr val="dk2"/>
                </a:solidFill>
                <a:latin typeface="Candara"/>
                <a:ea typeface="Candara"/>
                <a:cs typeface="Candara"/>
                <a:sym typeface="Candara"/>
              </a:rPr>
              <a:t>) serveriai. </a:t>
            </a:r>
            <a:r>
              <a:rPr lang="lt-LT" sz="1200">
                <a:solidFill>
                  <a:schemeClr val="dk2"/>
                </a:solidFill>
                <a:latin typeface="Candara"/>
                <a:ea typeface="Candara"/>
                <a:cs typeface="Candara"/>
                <a:sym typeface="Candara"/>
              </a:rPr>
              <a:t>Tai serveriai, kurie išverčia domeno vardus į IP adresus. Pvz., kai naršyklėje  įvedama </a:t>
            </a:r>
            <a:r>
              <a:rPr b="1" lang="lt-LT" sz="1200">
                <a:solidFill>
                  <a:schemeClr val="dk2"/>
                </a:solidFill>
                <a:latin typeface="Candara"/>
                <a:ea typeface="Candara"/>
                <a:cs typeface="Candara"/>
                <a:sym typeface="Candara"/>
              </a:rPr>
              <a:t>www.nsa.lt</a:t>
            </a:r>
            <a:r>
              <a:rPr lang="lt-LT" sz="1200">
                <a:solidFill>
                  <a:schemeClr val="dk2"/>
                </a:solidFill>
                <a:latin typeface="Candara"/>
                <a:ea typeface="Candara"/>
                <a:cs typeface="Candara"/>
                <a:sym typeface="Candara"/>
              </a:rPr>
              <a:t>, DNS serveris nustato, kurį IP adresui atitinka šis domeno vardas.</a:t>
            </a:r>
            <a:endParaRPr/>
          </a:p>
          <a:p>
            <a:pPr indent="0" lvl="0" marL="0" marR="0" rtl="0" algn="l">
              <a:spcBef>
                <a:spcPts val="400"/>
              </a:spcBef>
              <a:spcAft>
                <a:spcPts val="0"/>
              </a:spcAft>
              <a:buNone/>
            </a:pPr>
            <a:r>
              <a:rPr b="1" lang="lt-LT" sz="1200">
                <a:solidFill>
                  <a:schemeClr val="dk2"/>
                </a:solidFill>
                <a:latin typeface="Candara"/>
                <a:ea typeface="Candara"/>
                <a:cs typeface="Candara"/>
                <a:sym typeface="Candara"/>
              </a:rPr>
              <a:t>DHCP (</a:t>
            </a:r>
            <a:r>
              <a:rPr b="1" i="1" lang="lt-LT" sz="1200">
                <a:solidFill>
                  <a:schemeClr val="dk2"/>
                </a:solidFill>
                <a:latin typeface="Candara"/>
                <a:ea typeface="Candara"/>
                <a:cs typeface="Candara"/>
                <a:sym typeface="Candara"/>
              </a:rPr>
              <a:t>Dynamic Host Configuration Protocol</a:t>
            </a:r>
            <a:r>
              <a:rPr b="1" lang="lt-LT" sz="1200">
                <a:solidFill>
                  <a:schemeClr val="dk2"/>
                </a:solidFill>
                <a:latin typeface="Candara"/>
                <a:ea typeface="Candara"/>
                <a:cs typeface="Candara"/>
                <a:sym typeface="Candara"/>
              </a:rPr>
              <a:t>). </a:t>
            </a:r>
            <a:r>
              <a:rPr lang="lt-LT" sz="1200">
                <a:solidFill>
                  <a:schemeClr val="dk2"/>
                </a:solidFill>
                <a:latin typeface="Candara"/>
                <a:ea typeface="Candara"/>
                <a:cs typeface="Candara"/>
                <a:sym typeface="Candara"/>
              </a:rPr>
              <a:t>Tai protokolas, leidžiantis automatiškai priskirti IP adresus ir kitus tinklo parametrus kompiuteriams. Jei jūsų kompiuteris yra nustatytas gauti IP adresą automatiškai, jis tikėtinai naudojasi DHCP.</a:t>
            </a:r>
            <a:endParaRPr/>
          </a:p>
        </p:txBody>
      </p:sp>
      <p:sp>
        <p:nvSpPr>
          <p:cNvPr id="901" name="Google Shape;901;p71"/>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300"/>
              <a:buFont typeface="Candara"/>
              <a:buNone/>
            </a:pPr>
            <a:r>
              <a:rPr lang="lt-LT"/>
              <a:t>Kompiuterio tinklo adresų parametrai</a:t>
            </a:r>
            <a:endParaRPr/>
          </a:p>
        </p:txBody>
      </p:sp>
      <p:sp>
        <p:nvSpPr>
          <p:cNvPr id="902" name="Google Shape;902;p71"/>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72"/>
          <p:cNvSpPr txBox="1"/>
          <p:nvPr>
            <p:ph type="ctrTitle"/>
          </p:nvPr>
        </p:nvSpPr>
        <p:spPr>
          <a:xfrm>
            <a:off x="359532" y="660605"/>
            <a:ext cx="8424936" cy="1335081"/>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F2F2F2"/>
              </a:buClr>
              <a:buSzPct val="100000"/>
              <a:buFont typeface="Candara"/>
              <a:buNone/>
            </a:pPr>
            <a:r>
              <a:rPr lang="lt-LT">
                <a:solidFill>
                  <a:srgbClr val="F2F2F2"/>
                </a:solidFill>
              </a:rPr>
              <a:t>Kompiuterių tinklų prievadai (portai)</a:t>
            </a:r>
            <a:endParaRPr/>
          </a:p>
        </p:txBody>
      </p:sp>
      <p:sp>
        <p:nvSpPr>
          <p:cNvPr id="908" name="Google Shape;908;p72"/>
          <p:cNvSpPr txBox="1"/>
          <p:nvPr>
            <p:ph idx="1" type="subTitle"/>
          </p:nvPr>
        </p:nvSpPr>
        <p:spPr>
          <a:xfrm>
            <a:off x="1187624" y="1655114"/>
            <a:ext cx="6948772" cy="25008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000"/>
              <a:buNone/>
            </a:pPr>
            <a:r>
              <a:t/>
            </a:r>
            <a:endParaRPr b="1" sz="2000"/>
          </a:p>
          <a:p>
            <a:pPr indent="0" lvl="0" marL="0" rtl="0" algn="ctr">
              <a:spcBef>
                <a:spcPts val="400"/>
              </a:spcBef>
              <a:spcAft>
                <a:spcPts val="0"/>
              </a:spcAft>
              <a:buSzPts val="2000"/>
              <a:buNone/>
            </a:pPr>
            <a:r>
              <a:t/>
            </a:r>
            <a:endParaRPr b="1"/>
          </a:p>
          <a:p>
            <a:pPr indent="0" lvl="0" marL="0" rtl="0" algn="ctr">
              <a:spcBef>
                <a:spcPts val="400"/>
              </a:spcBef>
              <a:spcAft>
                <a:spcPts val="0"/>
              </a:spcAft>
              <a:buSzPts val="2000"/>
              <a:buNone/>
            </a:pPr>
            <a:r>
              <a:t/>
            </a:r>
            <a:endParaRPr b="1" sz="2000"/>
          </a:p>
          <a:p>
            <a:pPr indent="0" lvl="0" marL="0" rtl="0" algn="ctr">
              <a:spcBef>
                <a:spcPts val="400"/>
              </a:spcBef>
              <a:spcAft>
                <a:spcPts val="0"/>
              </a:spcAft>
              <a:buSzPts val="2000"/>
              <a:buNone/>
            </a:pPr>
            <a:r>
              <a:rPr b="1" lang="lt-LT" sz="2000"/>
              <a:t>Čia aptarsime pagrindinius dalykus, kuriuos reikia žinoti apie prievadus (portus).</a:t>
            </a:r>
            <a:endParaRPr/>
          </a:p>
        </p:txBody>
      </p:sp>
      <p:sp>
        <p:nvSpPr>
          <p:cNvPr id="909" name="Google Shape;909;p72"/>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73"/>
          <p:cNvSpPr txBox="1"/>
          <p:nvPr>
            <p:ph idx="1" type="body"/>
          </p:nvPr>
        </p:nvSpPr>
        <p:spPr>
          <a:xfrm>
            <a:off x="251520" y="1203598"/>
            <a:ext cx="8640959" cy="3762353"/>
          </a:xfrm>
          <a:prstGeom prst="rect">
            <a:avLst/>
          </a:prstGeom>
          <a:noFill/>
          <a:ln>
            <a:noFill/>
          </a:ln>
        </p:spPr>
        <p:txBody>
          <a:bodyPr anchorCtr="0" anchor="t" bIns="45700" lIns="91425" spcFirstLastPara="1" rIns="91425" wrap="square" tIns="45700">
            <a:noAutofit/>
          </a:bodyPr>
          <a:lstStyle/>
          <a:p>
            <a:pPr indent="-360363" lvl="0" marL="360363" rtl="0" algn="l">
              <a:spcBef>
                <a:spcPts val="0"/>
              </a:spcBef>
              <a:spcAft>
                <a:spcPts val="0"/>
              </a:spcAft>
              <a:buSzPts val="1680"/>
              <a:buChar char="❑"/>
            </a:pPr>
            <a:r>
              <a:rPr lang="lt-LT"/>
              <a:t>Kompiuterių pasaulyje terminas „prievadas“ turi  dvi skirtingas reikšmes. Tai gali reikšti  </a:t>
            </a:r>
            <a:r>
              <a:rPr b="1" lang="lt-LT"/>
              <a:t>įprastus šiuolaikinių kompiuterių prievadus</a:t>
            </a:r>
            <a:r>
              <a:rPr lang="lt-LT"/>
              <a:t>, pavyzdžiui, USB, Ethernet , DisplayPort, ir kt. Bet gali reikšti ir </a:t>
            </a:r>
            <a:r>
              <a:rPr b="1" lang="lt-LT"/>
              <a:t>interneto prievado numerį</a:t>
            </a:r>
            <a:r>
              <a:rPr lang="lt-LT"/>
              <a:t>.</a:t>
            </a:r>
            <a:endParaRPr/>
          </a:p>
          <a:p>
            <a:pPr indent="-360363" lvl="0" marL="360363" rtl="0" algn="l">
              <a:spcBef>
                <a:spcPts val="1800"/>
              </a:spcBef>
              <a:spcAft>
                <a:spcPts val="0"/>
              </a:spcAft>
              <a:buSzPts val="1680"/>
              <a:buChar char="❑"/>
            </a:pPr>
            <a:r>
              <a:rPr lang="lt-LT"/>
              <a:t>Visi internetu perduodami duomenys siunčiami ir gaunami naudojant tam tikrą komandų taisyklių rinkinį, dar vadinamą protokolu. Kiekvienam protokolui priskiriamas konkretus prievado numeris. Pavyzdžiui, visi svetainės duomenys, perduodami per HTTP  naudoja 80 prievadą. Duomenys, siunčiami per HTTPS naudoja 443 prievadą.</a:t>
            </a:r>
            <a:endParaRPr/>
          </a:p>
        </p:txBody>
      </p:sp>
      <p:sp>
        <p:nvSpPr>
          <p:cNvPr id="915" name="Google Shape;915;p73"/>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916" name="Google Shape;916;p73"/>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Kompiuterių tinklų prievadai (portai) (1)</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74"/>
          <p:cNvSpPr txBox="1"/>
          <p:nvPr>
            <p:ph idx="1" type="body"/>
          </p:nvPr>
        </p:nvSpPr>
        <p:spPr>
          <a:xfrm>
            <a:off x="251520" y="1203598"/>
            <a:ext cx="8640959" cy="3762353"/>
          </a:xfrm>
          <a:prstGeom prst="rect">
            <a:avLst/>
          </a:prstGeom>
          <a:noFill/>
          <a:ln>
            <a:noFill/>
          </a:ln>
        </p:spPr>
        <p:txBody>
          <a:bodyPr anchorCtr="0" anchor="t" bIns="45700" lIns="91425" spcFirstLastPara="1" rIns="91425" wrap="square" tIns="45700">
            <a:noAutofit/>
          </a:bodyPr>
          <a:lstStyle/>
          <a:p>
            <a:pPr indent="-360363" lvl="0" marL="360363" rtl="0" algn="l">
              <a:spcBef>
                <a:spcPts val="0"/>
              </a:spcBef>
              <a:spcAft>
                <a:spcPts val="0"/>
              </a:spcAft>
              <a:buSzPts val="1680"/>
              <a:buChar char="❑"/>
            </a:pPr>
            <a:r>
              <a:rPr lang="lt-LT"/>
              <a:t>Kiti įprasti prievadai:</a:t>
            </a:r>
            <a:endParaRPr/>
          </a:p>
          <a:p>
            <a:pPr indent="-214312" lvl="1" marL="574675" rtl="0" algn="l">
              <a:spcBef>
                <a:spcPts val="300"/>
              </a:spcBef>
              <a:spcAft>
                <a:spcPts val="0"/>
              </a:spcAft>
              <a:buSzPts val="1800"/>
              <a:buChar char="▪"/>
            </a:pPr>
            <a:r>
              <a:rPr lang="lt-LT"/>
              <a:t>20 prievadas – FTP (failų perdavimo protokolas),</a:t>
            </a:r>
            <a:endParaRPr/>
          </a:p>
          <a:p>
            <a:pPr indent="-214312" lvl="1" marL="574675" rtl="0" algn="l">
              <a:spcBef>
                <a:spcPts val="300"/>
              </a:spcBef>
              <a:spcAft>
                <a:spcPts val="0"/>
              </a:spcAft>
              <a:buSzPts val="1800"/>
              <a:buChar char="▪"/>
            </a:pPr>
            <a:r>
              <a:rPr lang="lt-LT"/>
              <a:t>22 prievadas –  SFTP (saugus failų perdavimo protokolas) ,</a:t>
            </a:r>
            <a:endParaRPr/>
          </a:p>
          <a:p>
            <a:pPr indent="-214312" lvl="1" marL="574675" rtl="0" algn="l">
              <a:spcBef>
                <a:spcPts val="300"/>
              </a:spcBef>
              <a:spcAft>
                <a:spcPts val="0"/>
              </a:spcAft>
              <a:buSzPts val="1800"/>
              <a:buChar char="▪"/>
            </a:pPr>
            <a:r>
              <a:rPr lang="lt-LT"/>
              <a:t>25 prievadas – SMTP (siunčiamas el. laiškas),</a:t>
            </a:r>
            <a:endParaRPr/>
          </a:p>
          <a:p>
            <a:pPr indent="-214312" lvl="1" marL="574675" rtl="0" algn="l">
              <a:spcBef>
                <a:spcPts val="300"/>
              </a:spcBef>
              <a:spcAft>
                <a:spcPts val="0"/>
              </a:spcAft>
              <a:buSzPts val="1800"/>
              <a:buChar char="▪"/>
            </a:pPr>
            <a:r>
              <a:rPr lang="lt-LT"/>
              <a:t>465 prievadas – SMTP(siunčiamas šifruotas el. laiškas), </a:t>
            </a:r>
            <a:endParaRPr/>
          </a:p>
          <a:p>
            <a:pPr indent="-214312" lvl="1" marL="574675" rtl="0" algn="l">
              <a:spcBef>
                <a:spcPts val="300"/>
              </a:spcBef>
              <a:spcAft>
                <a:spcPts val="0"/>
              </a:spcAft>
              <a:buSzPts val="1800"/>
              <a:buChar char="▪"/>
            </a:pPr>
            <a:r>
              <a:rPr lang="lt-LT"/>
              <a:t>143 prievadas – IMAP (gaunamas  el. laiškas) ,</a:t>
            </a:r>
            <a:endParaRPr/>
          </a:p>
          <a:p>
            <a:pPr indent="-214312" lvl="1" marL="574675" rtl="0" algn="l">
              <a:spcBef>
                <a:spcPts val="300"/>
              </a:spcBef>
              <a:spcAft>
                <a:spcPts val="0"/>
              </a:spcAft>
              <a:buSzPts val="1800"/>
              <a:buChar char="▪"/>
            </a:pPr>
            <a:r>
              <a:rPr lang="lt-LT"/>
              <a:t>993 prievadas – IMAP (gaunamas  šifruotas el. laiškas).</a:t>
            </a:r>
            <a:endParaRPr/>
          </a:p>
          <a:p>
            <a:pPr indent="-360363" lvl="0" marL="360363" rtl="0" algn="l">
              <a:spcBef>
                <a:spcPts val="1200"/>
              </a:spcBef>
              <a:spcAft>
                <a:spcPts val="0"/>
              </a:spcAft>
              <a:buSzPts val="1680"/>
              <a:buChar char="❑"/>
            </a:pPr>
            <a:r>
              <a:rPr lang="lt-LT"/>
              <a:t>Prievadų numeriai yra panašūs į belaidžius tinklų kanalus, nes jie atskiria skirtingų protokolų srautus. Prievadai (portai) yra paprastas būdas įdiegti tinklo saugumo priemones, nes galima leisti arba blokuoti konkrečius protokolus.</a:t>
            </a:r>
            <a:endParaRPr b="1"/>
          </a:p>
        </p:txBody>
      </p:sp>
      <p:sp>
        <p:nvSpPr>
          <p:cNvPr id="922" name="Google Shape;922;p74"/>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923" name="Google Shape;923;p74"/>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Kompiuterių tinklų prievadai (portai) (2)</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75"/>
          <p:cNvSpPr txBox="1"/>
          <p:nvPr>
            <p:ph idx="1" type="body"/>
          </p:nvPr>
        </p:nvSpPr>
        <p:spPr>
          <a:xfrm>
            <a:off x="251520" y="1264599"/>
            <a:ext cx="8640959" cy="3330023"/>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Clr>
                <a:srgbClr val="029EF4"/>
              </a:buClr>
              <a:buSzPts val="1680"/>
              <a:buFont typeface="Noto Sans Symbols"/>
              <a:buChar char="❑"/>
            </a:pPr>
            <a:r>
              <a:rPr lang="lt-LT"/>
              <a:t>Pagrindinis dokumentas (RFC), kuris valdo interneto portų (prievadų) numerių ir paslaugų pavadinimų priskyrimą, tai yra: RFC 6335: (</a:t>
            </a:r>
            <a:r>
              <a:rPr lang="lt-LT" u="sng">
                <a:solidFill>
                  <a:schemeClr val="hlink"/>
                </a:solidFill>
                <a:hlinkClick r:id="rId3"/>
              </a:rPr>
              <a:t>https://www.rfc-editor.org/info/rfc6335</a:t>
            </a:r>
            <a:r>
              <a:rPr lang="lt-LT"/>
              <a:t>)</a:t>
            </a:r>
            <a:endParaRPr/>
          </a:p>
          <a:p>
            <a:pPr indent="-360363" lvl="0" marL="360363" rtl="0" algn="l">
              <a:spcBef>
                <a:spcPts val="1200"/>
              </a:spcBef>
              <a:spcAft>
                <a:spcPts val="0"/>
              </a:spcAft>
              <a:buSzPts val="1680"/>
              <a:buChar char="❑"/>
            </a:pPr>
            <a:r>
              <a:rPr b="1" lang="lt-LT"/>
              <a:t>Portų tipai</a:t>
            </a:r>
            <a:r>
              <a:rPr lang="lt-LT"/>
              <a:t>:</a:t>
            </a:r>
            <a:endParaRPr/>
          </a:p>
          <a:p>
            <a:pPr indent="-274313" lvl="1" marL="576248" rtl="0" algn="l">
              <a:spcBef>
                <a:spcPts val="600"/>
              </a:spcBef>
              <a:spcAft>
                <a:spcPts val="0"/>
              </a:spcAft>
              <a:buSzPts val="1800"/>
              <a:buChar char="▪"/>
            </a:pPr>
            <a:r>
              <a:rPr b="1" lang="lt-LT"/>
              <a:t>Fizinis portas.</a:t>
            </a:r>
            <a:r>
              <a:rPr lang="lt-LT"/>
              <a:t> Tai fizinių įrenginių, tokie kaip kompiuteris, maršrutizatorius ar komutatorius, jungtys, į kurias jungiami tinklo kabeliai. Pavyzdžiui, Ethernet (tinklo kabelio) jungtis ar USB portas.</a:t>
            </a:r>
            <a:endParaRPr/>
          </a:p>
          <a:p>
            <a:pPr indent="-274313" lvl="1" marL="576248" rtl="0" algn="l">
              <a:spcBef>
                <a:spcPts val="600"/>
              </a:spcBef>
              <a:spcAft>
                <a:spcPts val="0"/>
              </a:spcAft>
              <a:buSzPts val="1800"/>
              <a:buChar char="▪"/>
            </a:pPr>
            <a:r>
              <a:rPr b="1" lang="lt-LT"/>
              <a:t>Loginis portas.</a:t>
            </a:r>
            <a:r>
              <a:rPr lang="lt-LT"/>
              <a:t> Tai virtualus ryšys tarp tinklo paslaugų ar programų. Jie nurodo, kur siunčiami tinklo informacijos paketai. Pavyzdžiui, </a:t>
            </a:r>
            <a:r>
              <a:rPr b="1" lang="lt-LT"/>
              <a:t>HTTP</a:t>
            </a:r>
            <a:r>
              <a:rPr lang="lt-LT"/>
              <a:t> paslauga dažniausiai naudoja </a:t>
            </a:r>
            <a:r>
              <a:rPr b="1" lang="lt-LT"/>
              <a:t>80 TCP portą</a:t>
            </a:r>
            <a:r>
              <a:rPr lang="lt-LT"/>
              <a:t>, </a:t>
            </a:r>
            <a:r>
              <a:rPr b="1" lang="lt-LT"/>
              <a:t>HTTPS</a:t>
            </a:r>
            <a:r>
              <a:rPr lang="lt-LT"/>
              <a:t> – </a:t>
            </a:r>
            <a:r>
              <a:rPr b="1" lang="lt-LT"/>
              <a:t>443 portą</a:t>
            </a:r>
            <a:r>
              <a:rPr lang="lt-LT"/>
              <a:t>.</a:t>
            </a:r>
            <a:endParaRPr sz="1400"/>
          </a:p>
          <a:p>
            <a:pPr indent="-253683" lvl="0" marL="360363" rtl="0" algn="l">
              <a:spcBef>
                <a:spcPts val="420"/>
              </a:spcBef>
              <a:spcAft>
                <a:spcPts val="0"/>
              </a:spcAft>
              <a:buClr>
                <a:srgbClr val="029EF4"/>
              </a:buClr>
              <a:buSzPts val="1680"/>
              <a:buFont typeface="Noto Sans Symbols"/>
              <a:buNone/>
            </a:pPr>
            <a:r>
              <a:t/>
            </a:r>
            <a:endParaRPr/>
          </a:p>
        </p:txBody>
      </p:sp>
      <p:sp>
        <p:nvSpPr>
          <p:cNvPr id="929" name="Google Shape;929;p75"/>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930" name="Google Shape;930;p75"/>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Kompiuterių tinklų prievadai (portai) (3)</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76"/>
          <p:cNvSpPr txBox="1"/>
          <p:nvPr>
            <p:ph idx="1" type="body"/>
          </p:nvPr>
        </p:nvSpPr>
        <p:spPr>
          <a:xfrm>
            <a:off x="251520" y="1264598"/>
            <a:ext cx="8640959" cy="3755423"/>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Clr>
                <a:srgbClr val="029EF4"/>
              </a:buClr>
              <a:buSzPts val="1680"/>
              <a:buFont typeface="Noto Sans Symbols"/>
              <a:buChar char="❑"/>
            </a:pPr>
            <a:r>
              <a:rPr b="1" lang="lt-LT"/>
              <a:t>Portų numeravimas</a:t>
            </a:r>
            <a:r>
              <a:rPr lang="lt-LT"/>
              <a:t>. Kompiuteryje gali būti panaudoti portai nuo 0 iki 65535. Jie suskirstyti į tris kategorijas:</a:t>
            </a:r>
            <a:endParaRPr/>
          </a:p>
          <a:p>
            <a:pPr indent="-274313" lvl="1" marL="576248" rtl="0" algn="l">
              <a:spcBef>
                <a:spcPts val="360"/>
              </a:spcBef>
              <a:spcAft>
                <a:spcPts val="0"/>
              </a:spcAft>
              <a:buSzPts val="1800"/>
              <a:buChar char="▪"/>
            </a:pPr>
            <a:r>
              <a:rPr b="1" lang="lt-LT"/>
              <a:t>Gerai žinomi portai (0-1023).</a:t>
            </a:r>
            <a:r>
              <a:rPr lang="lt-LT"/>
              <a:t> Šie portai yra skirti populiarioms paslaugoms. Pavyzdžiui, 80 portas skirtas HTTP, o 443 – HTTPS.</a:t>
            </a:r>
            <a:endParaRPr/>
          </a:p>
          <a:p>
            <a:pPr indent="-274313" lvl="1" marL="576248" rtl="0" algn="l">
              <a:spcBef>
                <a:spcPts val="360"/>
              </a:spcBef>
              <a:spcAft>
                <a:spcPts val="0"/>
              </a:spcAft>
              <a:buSzPts val="1800"/>
              <a:buChar char="▪"/>
            </a:pPr>
            <a:r>
              <a:rPr b="1" lang="lt-LT"/>
              <a:t>Registruoti portai (1024-49151).</a:t>
            </a:r>
            <a:r>
              <a:rPr lang="lt-LT"/>
              <a:t> Šie portai yra skirti mažiau populiarioms, bet vis dar oficialiai registruotoms paslaugoms.</a:t>
            </a:r>
            <a:endParaRPr/>
          </a:p>
          <a:p>
            <a:pPr indent="-274313" lvl="1" marL="576248" rtl="0" algn="l">
              <a:spcBef>
                <a:spcPts val="360"/>
              </a:spcBef>
              <a:spcAft>
                <a:spcPts val="0"/>
              </a:spcAft>
              <a:buSzPts val="1800"/>
              <a:buChar char="▪"/>
            </a:pPr>
            <a:r>
              <a:rPr b="1" lang="lt-LT"/>
              <a:t>Privatūs ar dinaminiai portai (49152-65535).</a:t>
            </a:r>
            <a:r>
              <a:rPr lang="lt-LT"/>
              <a:t> Šie portai yra skirti laikinai, automatiškai priskiriamoms operacijoms.</a:t>
            </a:r>
            <a:endParaRPr/>
          </a:p>
          <a:p>
            <a:pPr indent="-360363" lvl="0" marL="360363" rtl="0" algn="l">
              <a:spcBef>
                <a:spcPts val="1200"/>
              </a:spcBef>
              <a:spcAft>
                <a:spcPts val="0"/>
              </a:spcAft>
              <a:buSzPts val="1680"/>
              <a:buChar char="❑"/>
            </a:pPr>
            <a:r>
              <a:rPr b="1" lang="lt-LT"/>
              <a:t>Portų skenavimas</a:t>
            </a:r>
            <a:r>
              <a:rPr lang="lt-LT"/>
              <a:t>. Tai priemonė, kuri naudojama siekiant nustatyti, kurie portai yra atidaryti konkrečiame įrenginyje. Tai gali būti naudojama siekiant aptikti galimas saugumo spragas.</a:t>
            </a:r>
            <a:endParaRPr/>
          </a:p>
          <a:p>
            <a:pPr indent="-253683" lvl="0" marL="360363" rtl="0" algn="l">
              <a:spcBef>
                <a:spcPts val="420"/>
              </a:spcBef>
              <a:spcAft>
                <a:spcPts val="0"/>
              </a:spcAft>
              <a:buClr>
                <a:srgbClr val="029EF4"/>
              </a:buClr>
              <a:buSzPts val="1680"/>
              <a:buFont typeface="Noto Sans Symbols"/>
              <a:buNone/>
            </a:pPr>
            <a:r>
              <a:t/>
            </a:r>
            <a:endParaRPr/>
          </a:p>
        </p:txBody>
      </p:sp>
      <p:sp>
        <p:nvSpPr>
          <p:cNvPr id="936" name="Google Shape;936;p76"/>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937" name="Google Shape;937;p76"/>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Kompiuterių tinklų prievadai (portai) (4)</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77"/>
          <p:cNvSpPr txBox="1"/>
          <p:nvPr>
            <p:ph idx="1" type="body"/>
          </p:nvPr>
        </p:nvSpPr>
        <p:spPr>
          <a:xfrm>
            <a:off x="251520" y="1264598"/>
            <a:ext cx="8640959" cy="3755423"/>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SzPts val="1600"/>
              <a:buChar char="❑"/>
            </a:pPr>
            <a:r>
              <a:rPr b="1" lang="lt-LT" sz="2000"/>
              <a:t>Užkarda (</a:t>
            </a:r>
            <a:r>
              <a:rPr b="1" i="1" lang="lt-LT" sz="2000"/>
              <a:t>firewall</a:t>
            </a:r>
            <a:r>
              <a:rPr b="1" lang="lt-LT" sz="2000"/>
              <a:t>) ir portai.</a:t>
            </a:r>
            <a:r>
              <a:rPr lang="lt-LT" sz="2000"/>
              <a:t> Užkarda yra saugumo įrenginys (įrenginiai) ir (arba) programinė įranga, skirti valdyti tinklo srautą. Ji gali blokuoti arba leisti komunikavimą per tam tikrus portus siekiant apsaugoti sistemą.</a:t>
            </a:r>
            <a:endParaRPr/>
          </a:p>
          <a:p>
            <a:pPr indent="-360363" lvl="0" marL="360363" rtl="0" algn="l">
              <a:spcBef>
                <a:spcPts val="1200"/>
              </a:spcBef>
              <a:spcAft>
                <a:spcPts val="0"/>
              </a:spcAft>
              <a:buSzPts val="1600"/>
              <a:buChar char="❑"/>
            </a:pPr>
            <a:r>
              <a:rPr b="1" lang="lt-LT" sz="2000"/>
              <a:t>Portų peradresavimas (</a:t>
            </a:r>
            <a:r>
              <a:rPr b="1" i="1" lang="lt-LT" sz="2000"/>
              <a:t>port forwarding</a:t>
            </a:r>
            <a:r>
              <a:rPr b="1" lang="lt-LT" sz="2000"/>
              <a:t>). </a:t>
            </a:r>
            <a:r>
              <a:rPr lang="lt-LT" sz="2000"/>
              <a:t>Tai yra būdai, kuriuos naudodamas maršrutizatorius ar kompiuteryje veikianti užkarda nukreipia tinklo srautą iš vieno porto į kitą. Ji dažniausiai naudojama, kai reikia pasiekti išorinius įrenginius iš vidaus tinklo arba atvirkščiai.</a:t>
            </a:r>
            <a:endParaRPr/>
          </a:p>
          <a:p>
            <a:pPr indent="-360363" lvl="0" marL="360363" rtl="0" algn="l">
              <a:spcBef>
                <a:spcPts val="1200"/>
              </a:spcBef>
              <a:spcAft>
                <a:spcPts val="0"/>
              </a:spcAft>
              <a:buSzPts val="1600"/>
              <a:buChar char="❑"/>
            </a:pPr>
            <a:r>
              <a:rPr b="1" lang="lt-LT" sz="2000"/>
              <a:t>Portai yra esminė dalis bet kokio tinklo</a:t>
            </a:r>
            <a:r>
              <a:rPr lang="lt-LT" sz="2000"/>
              <a:t>, nes jie leidžia kompiuteriams ir kitiems tinklo įrenginiams komunikuoti tarpusavyje. Žinios apie portus yra svarbios tiek tinklo administratoriams, tiek vartotojams, siekiantiems geriau suprasti ir valdyti savo tinklą.</a:t>
            </a:r>
            <a:endParaRPr/>
          </a:p>
        </p:txBody>
      </p:sp>
      <p:sp>
        <p:nvSpPr>
          <p:cNvPr id="943" name="Google Shape;943;p77"/>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944" name="Google Shape;944;p77"/>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Kompiuterių tinklų prievadai (portai) (5)</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78"/>
          <p:cNvSpPr txBox="1"/>
          <p:nvPr>
            <p:ph idx="1" type="body"/>
          </p:nvPr>
        </p:nvSpPr>
        <p:spPr>
          <a:xfrm>
            <a:off x="251520" y="1272114"/>
            <a:ext cx="4883894" cy="3330023"/>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5000"/>
              </a:lnSpc>
              <a:spcBef>
                <a:spcPts val="0"/>
              </a:spcBef>
              <a:spcAft>
                <a:spcPts val="0"/>
              </a:spcAft>
              <a:buSzPct val="80000"/>
              <a:buNone/>
            </a:pPr>
            <a:r>
              <a:rPr lang="lt-LT" sz="2300"/>
              <a:t>Siekiant patikrinti konkretaus kompiuterio ryšius su kitais įrenginiais, išsiaiškinti, kaip jis bendrauja pats su savimi (su savo įrenginiais), kokius tinklo portus (jie rašomi po „:“) naudoja (ESTABLISHED), kurie portai yra atidaryti (LISTENING), kurie laikinai uždaryti ir kt. informaciją, komandų eilutėje (cmd) galima parašyti komandą: </a:t>
            </a:r>
            <a:r>
              <a:rPr b="1" lang="lt-LT" sz="2300"/>
              <a:t>netstat –an</a:t>
            </a:r>
            <a:endParaRPr/>
          </a:p>
        </p:txBody>
      </p:sp>
      <p:sp>
        <p:nvSpPr>
          <p:cNvPr id="950" name="Google Shape;950;p78"/>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951" name="Google Shape;951;p78"/>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Kompiuterių tinklų prievadai (portai) (6)</a:t>
            </a:r>
            <a:endParaRPr/>
          </a:p>
        </p:txBody>
      </p:sp>
      <p:grpSp>
        <p:nvGrpSpPr>
          <p:cNvPr id="952" name="Google Shape;952;p78"/>
          <p:cNvGrpSpPr/>
          <p:nvPr/>
        </p:nvGrpSpPr>
        <p:grpSpPr>
          <a:xfrm>
            <a:off x="5170126" y="1264732"/>
            <a:ext cx="3722353" cy="3312368"/>
            <a:chOff x="273583" y="1199867"/>
            <a:chExt cx="4588100" cy="3860227"/>
          </a:xfrm>
        </p:grpSpPr>
        <p:pic>
          <p:nvPicPr>
            <p:cNvPr id="953" name="Google Shape;953;p78"/>
            <p:cNvPicPr preferRelativeResize="0"/>
            <p:nvPr/>
          </p:nvPicPr>
          <p:blipFill rotWithShape="1">
            <a:blip r:embed="rId3">
              <a:alphaModFix/>
            </a:blip>
            <a:srcRect b="0" l="0" r="0" t="0"/>
            <a:stretch/>
          </p:blipFill>
          <p:spPr>
            <a:xfrm>
              <a:off x="273583" y="1387686"/>
              <a:ext cx="4584235" cy="3672408"/>
            </a:xfrm>
            <a:prstGeom prst="rect">
              <a:avLst/>
            </a:prstGeom>
            <a:noFill/>
            <a:ln>
              <a:noFill/>
            </a:ln>
          </p:spPr>
        </p:pic>
        <p:pic>
          <p:nvPicPr>
            <p:cNvPr id="954" name="Google Shape;954;p78"/>
            <p:cNvPicPr preferRelativeResize="0"/>
            <p:nvPr/>
          </p:nvPicPr>
          <p:blipFill rotWithShape="1">
            <a:blip r:embed="rId4">
              <a:alphaModFix/>
            </a:blip>
            <a:srcRect b="0" l="0" r="0" t="0"/>
            <a:stretch/>
          </p:blipFill>
          <p:spPr>
            <a:xfrm>
              <a:off x="278883" y="1199867"/>
              <a:ext cx="4582800" cy="212940"/>
            </a:xfrm>
            <a:prstGeom prst="rect">
              <a:avLst/>
            </a:prstGeom>
            <a:noFill/>
            <a:ln>
              <a:noFill/>
            </a:ln>
          </p:spPr>
        </p:pic>
      </p:grpSp>
      <p:sp>
        <p:nvSpPr>
          <p:cNvPr id="955" name="Google Shape;955;p78"/>
          <p:cNvSpPr txBox="1"/>
          <p:nvPr/>
        </p:nvSpPr>
        <p:spPr>
          <a:xfrm>
            <a:off x="5004048" y="4594622"/>
            <a:ext cx="410524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lt-LT" sz="1400">
                <a:solidFill>
                  <a:schemeClr val="dk2"/>
                </a:solidFill>
                <a:latin typeface="Candara"/>
                <a:ea typeface="Candara"/>
                <a:cs typeface="Candara"/>
                <a:sym typeface="Candara"/>
              </a:rPr>
              <a:t>Komandos </a:t>
            </a:r>
            <a:r>
              <a:rPr b="1" i="1" lang="lt-LT" sz="1400">
                <a:solidFill>
                  <a:schemeClr val="dk2"/>
                </a:solidFill>
                <a:latin typeface="Candara"/>
                <a:ea typeface="Candara"/>
                <a:cs typeface="Candara"/>
                <a:sym typeface="Candara"/>
              </a:rPr>
              <a:t>netstat –an </a:t>
            </a:r>
            <a:r>
              <a:rPr b="1" lang="lt-LT" sz="1400">
                <a:solidFill>
                  <a:schemeClr val="dk2"/>
                </a:solidFill>
                <a:latin typeface="Candara"/>
                <a:ea typeface="Candara"/>
                <a:cs typeface="Candara"/>
                <a:sym typeface="Candara"/>
              </a:rPr>
              <a:t>darbo rezultato fragmentas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79"/>
          <p:cNvSpPr txBox="1"/>
          <p:nvPr>
            <p:ph idx="1" type="body"/>
          </p:nvPr>
        </p:nvSpPr>
        <p:spPr>
          <a:xfrm>
            <a:off x="251520" y="1275606"/>
            <a:ext cx="8640959" cy="3600400"/>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Clr>
                <a:srgbClr val="002060"/>
              </a:buClr>
              <a:buSzPts val="1680"/>
              <a:buChar char="❑"/>
            </a:pPr>
            <a:r>
              <a:rPr lang="lt-LT">
                <a:solidFill>
                  <a:srgbClr val="7030A0"/>
                </a:solidFill>
              </a:rPr>
              <a:t>Įvykdykite savo kompiuterio komandų eilutėje (cmd) komandą:</a:t>
            </a:r>
            <a:br>
              <a:rPr lang="lt-LT">
                <a:solidFill>
                  <a:srgbClr val="7030A0"/>
                </a:solidFill>
              </a:rPr>
            </a:br>
            <a:r>
              <a:rPr b="1" lang="lt-LT">
                <a:solidFill>
                  <a:srgbClr val="7030A0"/>
                </a:solidFill>
              </a:rPr>
              <a:t>netstat –an</a:t>
            </a:r>
            <a:endParaRPr b="1">
              <a:solidFill>
                <a:srgbClr val="7030A0"/>
              </a:solidFill>
            </a:endParaRPr>
          </a:p>
          <a:p>
            <a:pPr indent="-360363" lvl="0" marL="360363" rtl="0" algn="l">
              <a:spcBef>
                <a:spcPts val="1200"/>
              </a:spcBef>
              <a:spcAft>
                <a:spcPts val="0"/>
              </a:spcAft>
              <a:buClr>
                <a:srgbClr val="002060"/>
              </a:buClr>
              <a:buSzPts val="1680"/>
              <a:buChar char="❑"/>
            </a:pPr>
            <a:r>
              <a:rPr lang="lt-LT">
                <a:solidFill>
                  <a:srgbClr val="7030A0"/>
                </a:solidFill>
              </a:rPr>
              <a:t>Nustatykite, su kokiais IP adresais jūsų kompiuteris yra užmezgęs ryšį (ESTABLISHED).</a:t>
            </a:r>
            <a:endParaRPr/>
          </a:p>
          <a:p>
            <a:pPr indent="-360363" lvl="0" marL="360363" rtl="0" algn="l">
              <a:spcBef>
                <a:spcPts val="1200"/>
              </a:spcBef>
              <a:spcAft>
                <a:spcPts val="0"/>
              </a:spcAft>
              <a:buClr>
                <a:srgbClr val="002060"/>
              </a:buClr>
              <a:buSzPts val="1680"/>
              <a:buChar char="❑"/>
            </a:pPr>
            <a:r>
              <a:rPr lang="lt-LT">
                <a:solidFill>
                  <a:srgbClr val="7030A0"/>
                </a:solidFill>
              </a:rPr>
              <a:t>Pasinaudokite, pvz., svetainės  </a:t>
            </a:r>
            <a:r>
              <a:rPr lang="lt-LT" u="sng">
                <a:solidFill>
                  <a:srgbClr val="00B050"/>
                </a:solidFill>
                <a:hlinkClick r:id="rId3">
                  <a:extLst>
                    <a:ext uri="{A12FA001-AC4F-418D-AE19-62706E023703}">
                      <ahyp:hlinkClr val="tx"/>
                    </a:ext>
                  </a:extLst>
                </a:hlinkClick>
              </a:rPr>
              <a:t>https://whatismyipaddress.com/ip-lookup</a:t>
            </a:r>
            <a:r>
              <a:rPr lang="lt-LT">
                <a:solidFill>
                  <a:srgbClr val="00B050"/>
                </a:solidFill>
              </a:rPr>
              <a:t> </a:t>
            </a:r>
            <a:r>
              <a:rPr lang="lt-LT">
                <a:solidFill>
                  <a:srgbClr val="7030A0"/>
                </a:solidFill>
              </a:rPr>
              <a:t>ar kitų svetainių paslaugomis ir nustatykite, kokioms bendrovėms priklauso šie adresai.</a:t>
            </a:r>
            <a:endParaRPr/>
          </a:p>
          <a:p>
            <a:pPr indent="-360363" lvl="0" marL="360363" rtl="0" algn="l">
              <a:spcBef>
                <a:spcPts val="1200"/>
              </a:spcBef>
              <a:spcAft>
                <a:spcPts val="0"/>
              </a:spcAft>
              <a:buClr>
                <a:srgbClr val="002060"/>
              </a:buClr>
              <a:buSzPts val="1680"/>
              <a:buChar char="❑"/>
            </a:pPr>
            <a:r>
              <a:rPr lang="lt-LT">
                <a:solidFill>
                  <a:srgbClr val="7030A0"/>
                </a:solidFill>
              </a:rPr>
              <a:t>Padedami mokytojo ar savarankiškai išsiaiškinkite, kodėl jūsų kompiuteris palaiko ryšį su šia bendrove.</a:t>
            </a:r>
            <a:endParaRPr/>
          </a:p>
          <a:p>
            <a:pPr indent="-253683" lvl="0" marL="360363" rtl="0" algn="l">
              <a:spcBef>
                <a:spcPts val="420"/>
              </a:spcBef>
              <a:spcAft>
                <a:spcPts val="0"/>
              </a:spcAft>
              <a:buClr>
                <a:srgbClr val="002060"/>
              </a:buClr>
              <a:buSzPts val="1680"/>
              <a:buNone/>
            </a:pPr>
            <a:r>
              <a:t/>
            </a:r>
            <a:endParaRPr>
              <a:solidFill>
                <a:srgbClr val="7030A0"/>
              </a:solidFill>
            </a:endParaRPr>
          </a:p>
        </p:txBody>
      </p:sp>
      <p:sp>
        <p:nvSpPr>
          <p:cNvPr id="961" name="Google Shape;961;p79"/>
          <p:cNvSpPr txBox="1"/>
          <p:nvPr>
            <p:ph type="title"/>
          </p:nvPr>
        </p:nvSpPr>
        <p:spPr>
          <a:xfrm>
            <a:off x="457200" y="177549"/>
            <a:ext cx="8363272" cy="939546"/>
          </a:xfrm>
          <a:prstGeom prst="rect">
            <a:avLst/>
          </a:prstGeom>
          <a:noFill/>
          <a:ln>
            <a:noFill/>
          </a:ln>
        </p:spPr>
        <p:txBody>
          <a:bodyPr anchorCtr="0" anchor="ctr" bIns="45700" lIns="91425" spcFirstLastPara="1" rIns="91425" wrap="square" tIns="45700">
            <a:noAutofit/>
          </a:bodyPr>
          <a:lstStyle/>
          <a:p>
            <a:pPr indent="0" lvl="0" marL="538163" rtl="0" algn="ctr">
              <a:spcBef>
                <a:spcPts val="0"/>
              </a:spcBef>
              <a:spcAft>
                <a:spcPts val="0"/>
              </a:spcAft>
              <a:buClr>
                <a:srgbClr val="FFFFFF"/>
              </a:buClr>
              <a:buSzPts val="3400"/>
              <a:buFont typeface="Candara"/>
              <a:buNone/>
            </a:pPr>
            <a:r>
              <a:rPr lang="lt-LT" sz="3400"/>
              <a:t>Užduotis „K</a:t>
            </a:r>
            <a:r>
              <a:rPr lang="lt-LT" sz="3400">
                <a:solidFill>
                  <a:schemeClr val="lt1"/>
                </a:solidFill>
              </a:rPr>
              <a:t>ompiuterių tinklų portai“ </a:t>
            </a:r>
            <a:endParaRPr sz="3400"/>
          </a:p>
        </p:txBody>
      </p:sp>
      <p:sp>
        <p:nvSpPr>
          <p:cNvPr id="962" name="Google Shape;962;p79"/>
          <p:cNvSpPr/>
          <p:nvPr/>
        </p:nvSpPr>
        <p:spPr>
          <a:xfrm>
            <a:off x="251520" y="353997"/>
            <a:ext cx="720080" cy="777593"/>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9</a:t>
            </a:r>
            <a:endParaRPr b="1" sz="3200">
              <a:solidFill>
                <a:schemeClr val="lt1"/>
              </a:solidFill>
              <a:latin typeface="Candara"/>
              <a:ea typeface="Candara"/>
              <a:cs typeface="Candara"/>
              <a:sym typeface="Candara"/>
            </a:endParaRPr>
          </a:p>
        </p:txBody>
      </p:sp>
      <p:sp>
        <p:nvSpPr>
          <p:cNvPr id="963" name="Google Shape;963;p79"/>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8"/>
          <p:cNvSpPr txBox="1"/>
          <p:nvPr>
            <p:ph idx="1" type="body"/>
          </p:nvPr>
        </p:nvSpPr>
        <p:spPr>
          <a:xfrm>
            <a:off x="251520" y="1131590"/>
            <a:ext cx="8640959" cy="3888432"/>
          </a:xfrm>
          <a:prstGeom prst="rect">
            <a:avLst/>
          </a:prstGeom>
          <a:noFill/>
          <a:ln>
            <a:noFill/>
          </a:ln>
        </p:spPr>
        <p:txBody>
          <a:bodyPr anchorCtr="0" anchor="t" bIns="45700" lIns="91425" spcFirstLastPara="1" rIns="91425" wrap="square" tIns="45700">
            <a:noAutofit/>
          </a:bodyPr>
          <a:lstStyle/>
          <a:p>
            <a:pPr indent="-268288" lvl="0" marL="268288" rtl="0" algn="l">
              <a:spcBef>
                <a:spcPts val="0"/>
              </a:spcBef>
              <a:spcAft>
                <a:spcPts val="0"/>
              </a:spcAft>
              <a:buClr>
                <a:srgbClr val="2B6AB7"/>
              </a:buClr>
              <a:buSzPts val="1600"/>
              <a:buFont typeface="Candara"/>
              <a:buAutoNum type="arabicPeriod"/>
            </a:pPr>
            <a:r>
              <a:rPr lang="lt-LT" sz="1600">
                <a:solidFill>
                  <a:srgbClr val="7030A0"/>
                </a:solidFill>
              </a:rPr>
              <a:t>Kodėl yra naudinga žinoti, kaip vystėsi kompiuterių tinklų technologijos, kaip  jos keitėsi per pastaruosius dešimtmečius ir tapo tokiomis, kokios jos yra šiandien? Kaip technologijos ir jų kaita keičia visuomenę, verslą, kasdienybę?</a:t>
            </a:r>
            <a:endParaRPr/>
          </a:p>
          <a:p>
            <a:pPr indent="-268288" lvl="0" marL="268288" rtl="0" algn="l">
              <a:spcBef>
                <a:spcPts val="400"/>
              </a:spcBef>
              <a:spcAft>
                <a:spcPts val="0"/>
              </a:spcAft>
              <a:buClr>
                <a:srgbClr val="2B6AB7"/>
              </a:buClr>
              <a:buSzPts val="1600"/>
              <a:buFont typeface="Candara"/>
              <a:buAutoNum type="arabicPeriod"/>
            </a:pPr>
            <a:r>
              <a:rPr lang="lt-LT" sz="1600">
                <a:solidFill>
                  <a:srgbClr val="7030A0"/>
                </a:solidFill>
              </a:rPr>
              <a:t>Kokiomis technologijomis (ar jų tąsa), paminėtomis trumpoje kompiuterių tinklų istorijoje, naudojatės jūs ar jūsų šeimos nariai (trumpai jas apibūdinkite)? Kodėl svarbu kritiškiau vertinti technologijų poveikį visuomenei ir būti sąmoningiems technologijų naudotojams?</a:t>
            </a:r>
            <a:endParaRPr/>
          </a:p>
          <a:p>
            <a:pPr indent="-268288" lvl="0" marL="268288" rtl="0" algn="l">
              <a:spcBef>
                <a:spcPts val="400"/>
              </a:spcBef>
              <a:spcAft>
                <a:spcPts val="0"/>
              </a:spcAft>
              <a:buClr>
                <a:srgbClr val="2B6AB7"/>
              </a:buClr>
              <a:buSzPts val="1600"/>
              <a:buFont typeface="Candara"/>
              <a:buAutoNum type="arabicPeriod"/>
            </a:pPr>
            <a:r>
              <a:rPr lang="lt-LT" sz="1600">
                <a:solidFill>
                  <a:srgbClr val="7030A0"/>
                </a:solidFill>
              </a:rPr>
              <a:t>Kokios istorinės sąvokos, technologijos jums ne visai aiškios, o kokios, jūsų manymu, pakankamai gerai žinomos? Kaip manote, kodėl vienos technologijos žinomos, o kitos nelabai? Gal galite paminėti ir apibūdinti kokias nors jums žinomas kompiuterių tinklų svarbias technologijas, kurios nebuvo paminėtos ankstesnėse skaidrėse?</a:t>
            </a:r>
            <a:endParaRPr/>
          </a:p>
          <a:p>
            <a:pPr indent="-268288" lvl="0" marL="268288" rtl="0" algn="l">
              <a:spcBef>
                <a:spcPts val="400"/>
              </a:spcBef>
              <a:spcAft>
                <a:spcPts val="0"/>
              </a:spcAft>
              <a:buClr>
                <a:srgbClr val="2B6AB7"/>
              </a:buClr>
              <a:buSzPts val="1600"/>
              <a:buFont typeface="Candara"/>
              <a:buAutoNum type="arabicPeriod"/>
            </a:pPr>
            <a:r>
              <a:rPr lang="lt-LT" sz="1600">
                <a:solidFill>
                  <a:srgbClr val="7030A0"/>
                </a:solidFill>
              </a:rPr>
              <a:t>Kodėl svarbu ne tik mokėti naudotis kai kuriomis tinklų technologijomis, bet ir žinoti jų istoriją, suprasti, kaip jos veikia? Kaip internetas ir socialiniai tinklai keičia kultūrą ir visuomeninę sąveiką?</a:t>
            </a:r>
            <a:endParaRPr/>
          </a:p>
          <a:p>
            <a:pPr indent="-268288" lvl="0" marL="268288" rtl="0" algn="l">
              <a:spcBef>
                <a:spcPts val="400"/>
              </a:spcBef>
              <a:spcAft>
                <a:spcPts val="0"/>
              </a:spcAft>
              <a:buClr>
                <a:srgbClr val="2B6AB7"/>
              </a:buClr>
              <a:buSzPts val="1600"/>
              <a:buFont typeface="Candara"/>
              <a:buAutoNum type="arabicPeriod"/>
            </a:pPr>
            <a:r>
              <a:rPr lang="lt-LT" sz="1600">
                <a:solidFill>
                  <a:srgbClr val="7030A0"/>
                </a:solidFill>
              </a:rPr>
              <a:t>Kodėl kyla tam tikros saugumo ir privatumo problemos internete? Ką reikėtų daryti, siekiant sumažinti šias problemas? Kuo siūlytumėte papildyti tinklo etiketą?</a:t>
            </a:r>
            <a:endParaRPr sz="1600">
              <a:solidFill>
                <a:srgbClr val="7030A0"/>
              </a:solidFill>
            </a:endParaRPr>
          </a:p>
        </p:txBody>
      </p:sp>
      <p:sp>
        <p:nvSpPr>
          <p:cNvPr id="323" name="Google Shape;323;p8"/>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FFFF"/>
              </a:buClr>
              <a:buSzPct val="100000"/>
              <a:buFont typeface="Candara"/>
              <a:buNone/>
            </a:pPr>
            <a:r>
              <a:rPr lang="lt-LT" sz="3600"/>
              <a:t>Temos diskusijai</a:t>
            </a:r>
            <a:br>
              <a:rPr lang="lt-LT" sz="3600"/>
            </a:br>
            <a:r>
              <a:rPr lang="lt-LT" sz="3600"/>
              <a:t>„T</a:t>
            </a:r>
            <a:r>
              <a:rPr lang="lt-LT" sz="3600">
                <a:solidFill>
                  <a:srgbClr val="F2F2F2"/>
                </a:solidFill>
              </a:rPr>
              <a:t>rumpa kompiuterių tinklų istorija“</a:t>
            </a:r>
            <a:endParaRPr sz="2200"/>
          </a:p>
        </p:txBody>
      </p:sp>
      <p:sp>
        <p:nvSpPr>
          <p:cNvPr id="324" name="Google Shape;324;p8"/>
          <p:cNvSpPr/>
          <p:nvPr/>
        </p:nvSpPr>
        <p:spPr>
          <a:xfrm>
            <a:off x="251520" y="353997"/>
            <a:ext cx="720080" cy="777593"/>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1</a:t>
            </a:r>
            <a:endParaRPr b="1" sz="3200">
              <a:solidFill>
                <a:schemeClr val="lt1"/>
              </a:solidFill>
              <a:latin typeface="Candara"/>
              <a:ea typeface="Candara"/>
              <a:cs typeface="Candara"/>
              <a:sym typeface="Candara"/>
            </a:endParaRPr>
          </a:p>
        </p:txBody>
      </p:sp>
      <p:sp>
        <p:nvSpPr>
          <p:cNvPr id="325" name="Google Shape;325;p8"/>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80"/>
          <p:cNvSpPr txBox="1"/>
          <p:nvPr>
            <p:ph idx="1" type="body"/>
          </p:nvPr>
        </p:nvSpPr>
        <p:spPr>
          <a:xfrm>
            <a:off x="251520" y="1275606"/>
            <a:ext cx="8640959" cy="3600400"/>
          </a:xfrm>
          <a:prstGeom prst="rect">
            <a:avLst/>
          </a:prstGeom>
          <a:noFill/>
          <a:ln>
            <a:noFill/>
          </a:ln>
        </p:spPr>
        <p:txBody>
          <a:bodyPr anchorCtr="0" anchor="t" bIns="45700" lIns="91425" spcFirstLastPara="1" rIns="91425" wrap="square" tIns="45700">
            <a:normAutofit lnSpcReduction="10000"/>
          </a:bodyPr>
          <a:lstStyle/>
          <a:p>
            <a:pPr indent="-360363" lvl="0" marL="360363" rtl="0" algn="l">
              <a:spcBef>
                <a:spcPts val="0"/>
              </a:spcBef>
              <a:spcAft>
                <a:spcPts val="0"/>
              </a:spcAft>
              <a:buClr>
                <a:srgbClr val="002060"/>
              </a:buClr>
              <a:buSzPts val="1680"/>
              <a:buChar char="❑"/>
            </a:pPr>
            <a:r>
              <a:rPr lang="lt-LT">
                <a:solidFill>
                  <a:srgbClr val="7030A0"/>
                </a:solidFill>
              </a:rPr>
              <a:t>Prisijunkite prie jums gerai žinomos svetainės, pavyzdžiui, </a:t>
            </a:r>
            <a:r>
              <a:rPr lang="lt-LT" u="sng">
                <a:solidFill>
                  <a:srgbClr val="00B050"/>
                </a:solidFill>
                <a:hlinkClick r:id="rId3">
                  <a:extLst>
                    <a:ext uri="{A12FA001-AC4F-418D-AE19-62706E023703}">
                      <ahyp:hlinkClr val="tx"/>
                    </a:ext>
                  </a:extLst>
                </a:hlinkClick>
              </a:rPr>
              <a:t>www.emokykla.lt</a:t>
            </a:r>
            <a:r>
              <a:rPr lang="lt-LT">
                <a:solidFill>
                  <a:srgbClr val="7030A0"/>
                </a:solidFill>
              </a:rPr>
              <a:t>.</a:t>
            </a:r>
            <a:endParaRPr/>
          </a:p>
          <a:p>
            <a:pPr indent="-360363" lvl="0" marL="360363" rtl="0" algn="l">
              <a:spcBef>
                <a:spcPts val="1200"/>
              </a:spcBef>
              <a:spcAft>
                <a:spcPts val="0"/>
              </a:spcAft>
              <a:buClr>
                <a:srgbClr val="002060"/>
              </a:buClr>
              <a:buSzPts val="1680"/>
              <a:buChar char="❑"/>
            </a:pPr>
            <a:r>
              <a:rPr lang="lt-LT">
                <a:solidFill>
                  <a:srgbClr val="7030A0"/>
                </a:solidFill>
              </a:rPr>
              <a:t>Komandų eilutėje (cmd) įvykdę komandą </a:t>
            </a:r>
            <a:r>
              <a:rPr b="1" lang="lt-LT">
                <a:solidFill>
                  <a:srgbClr val="7030A0"/>
                </a:solidFill>
              </a:rPr>
              <a:t>ping www.emokykla.lt</a:t>
            </a:r>
            <a:r>
              <a:rPr lang="lt-LT">
                <a:solidFill>
                  <a:srgbClr val="7030A0"/>
                </a:solidFill>
              </a:rPr>
              <a:t>,</a:t>
            </a:r>
            <a:r>
              <a:rPr b="1" lang="lt-LT">
                <a:solidFill>
                  <a:srgbClr val="7030A0"/>
                </a:solidFill>
              </a:rPr>
              <a:t> </a:t>
            </a:r>
            <a:r>
              <a:rPr lang="lt-LT">
                <a:solidFill>
                  <a:srgbClr val="7030A0"/>
                </a:solidFill>
              </a:rPr>
              <a:t>nustatykite svetainės IP adresą.</a:t>
            </a:r>
            <a:endParaRPr/>
          </a:p>
          <a:p>
            <a:pPr indent="-360363" lvl="0" marL="360363" rtl="0" algn="l">
              <a:spcBef>
                <a:spcPts val="1200"/>
              </a:spcBef>
              <a:spcAft>
                <a:spcPts val="0"/>
              </a:spcAft>
              <a:buClr>
                <a:srgbClr val="002060"/>
              </a:buClr>
              <a:buSzPts val="1680"/>
              <a:buChar char="❑"/>
            </a:pPr>
            <a:r>
              <a:rPr lang="lt-LT">
                <a:solidFill>
                  <a:srgbClr val="7030A0"/>
                </a:solidFill>
              </a:rPr>
              <a:t>Panaudoję komandų eilutės komandą </a:t>
            </a:r>
            <a:r>
              <a:rPr b="1" lang="lt-LT">
                <a:solidFill>
                  <a:srgbClr val="7030A0"/>
                </a:solidFill>
              </a:rPr>
              <a:t>netstat  –an</a:t>
            </a:r>
            <a:r>
              <a:rPr lang="lt-LT">
                <a:solidFill>
                  <a:srgbClr val="7030A0"/>
                </a:solidFill>
              </a:rPr>
              <a:t>, raskite pasirinktos svetainės eilutę.</a:t>
            </a:r>
            <a:endParaRPr/>
          </a:p>
          <a:p>
            <a:pPr indent="-215900" lvl="1" marL="574675" rtl="0" algn="l">
              <a:spcBef>
                <a:spcPts val="600"/>
              </a:spcBef>
              <a:spcAft>
                <a:spcPts val="0"/>
              </a:spcAft>
              <a:buClr>
                <a:srgbClr val="002060"/>
              </a:buClr>
              <a:buSzPts val="1800"/>
              <a:buChar char="▪"/>
            </a:pPr>
            <a:r>
              <a:rPr lang="lt-LT">
                <a:solidFill>
                  <a:srgbClr val="7030A0"/>
                </a:solidFill>
              </a:rPr>
              <a:t>Į kokį portą jūsų kompiuteris priima šios svetainės duomenis?</a:t>
            </a:r>
            <a:endParaRPr/>
          </a:p>
          <a:p>
            <a:pPr indent="-215900" lvl="1" marL="574675" rtl="0" algn="l">
              <a:spcBef>
                <a:spcPts val="600"/>
              </a:spcBef>
              <a:spcAft>
                <a:spcPts val="0"/>
              </a:spcAft>
              <a:buClr>
                <a:srgbClr val="002060"/>
              </a:buClr>
              <a:buSzPts val="1800"/>
              <a:buChar char="▪"/>
            </a:pPr>
            <a:r>
              <a:rPr lang="lt-LT">
                <a:solidFill>
                  <a:srgbClr val="7030A0"/>
                </a:solidFill>
              </a:rPr>
              <a:t>Per kokį portą pasirinkta svetainė siunčia duomenis?</a:t>
            </a:r>
            <a:endParaRPr/>
          </a:p>
          <a:p>
            <a:pPr indent="-360363" lvl="0" marL="360363" rtl="0" algn="l">
              <a:spcBef>
                <a:spcPts val="1200"/>
              </a:spcBef>
              <a:spcAft>
                <a:spcPts val="0"/>
              </a:spcAft>
              <a:buClr>
                <a:srgbClr val="002060"/>
              </a:buClr>
              <a:buSzPts val="1680"/>
              <a:buChar char="❑"/>
            </a:pPr>
            <a:r>
              <a:rPr lang="lt-LT">
                <a:solidFill>
                  <a:srgbClr val="7030A0"/>
                </a:solidFill>
              </a:rPr>
              <a:t>Padedami mokytojo ar savarankiškai išsiaiškinkite, kodėl šie portai skiriasi.</a:t>
            </a:r>
            <a:endParaRPr/>
          </a:p>
          <a:p>
            <a:pPr indent="-253683" lvl="0" marL="360363" rtl="0" algn="l">
              <a:spcBef>
                <a:spcPts val="420"/>
              </a:spcBef>
              <a:spcAft>
                <a:spcPts val="0"/>
              </a:spcAft>
              <a:buClr>
                <a:srgbClr val="002060"/>
              </a:buClr>
              <a:buSzPts val="1680"/>
              <a:buNone/>
            </a:pPr>
            <a:r>
              <a:t/>
            </a:r>
            <a:endParaRPr>
              <a:solidFill>
                <a:srgbClr val="7030A0"/>
              </a:solidFill>
            </a:endParaRPr>
          </a:p>
        </p:txBody>
      </p:sp>
      <p:sp>
        <p:nvSpPr>
          <p:cNvPr id="969" name="Google Shape;969;p80"/>
          <p:cNvSpPr txBox="1"/>
          <p:nvPr>
            <p:ph type="title"/>
          </p:nvPr>
        </p:nvSpPr>
        <p:spPr>
          <a:xfrm>
            <a:off x="457200" y="177549"/>
            <a:ext cx="8363272" cy="939546"/>
          </a:xfrm>
          <a:prstGeom prst="rect">
            <a:avLst/>
          </a:prstGeom>
          <a:noFill/>
          <a:ln>
            <a:noFill/>
          </a:ln>
        </p:spPr>
        <p:txBody>
          <a:bodyPr anchorCtr="0" anchor="ctr" bIns="45700" lIns="91425" spcFirstLastPara="1" rIns="91425" wrap="square" tIns="45700">
            <a:noAutofit/>
          </a:bodyPr>
          <a:lstStyle/>
          <a:p>
            <a:pPr indent="0" lvl="0" marL="538163" rtl="0" algn="ctr">
              <a:spcBef>
                <a:spcPts val="0"/>
              </a:spcBef>
              <a:spcAft>
                <a:spcPts val="0"/>
              </a:spcAft>
              <a:buClr>
                <a:srgbClr val="FFFFFF"/>
              </a:buClr>
              <a:buSzPts val="3400"/>
              <a:buFont typeface="Candara"/>
              <a:buNone/>
            </a:pPr>
            <a:r>
              <a:rPr lang="lt-LT" sz="3400"/>
              <a:t>Užduotis „K</a:t>
            </a:r>
            <a:r>
              <a:rPr lang="lt-LT" sz="3400">
                <a:solidFill>
                  <a:schemeClr val="lt1"/>
                </a:solidFill>
              </a:rPr>
              <a:t>ompiuterių tinklų portai“ </a:t>
            </a:r>
            <a:endParaRPr sz="3400"/>
          </a:p>
        </p:txBody>
      </p:sp>
      <p:sp>
        <p:nvSpPr>
          <p:cNvPr id="970" name="Google Shape;970;p80"/>
          <p:cNvSpPr/>
          <p:nvPr/>
        </p:nvSpPr>
        <p:spPr>
          <a:xfrm>
            <a:off x="251520" y="339503"/>
            <a:ext cx="1008112" cy="792088"/>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10</a:t>
            </a:r>
            <a:endParaRPr b="1" sz="3200">
              <a:solidFill>
                <a:schemeClr val="lt1"/>
              </a:solidFill>
              <a:latin typeface="Candara"/>
              <a:ea typeface="Candara"/>
              <a:cs typeface="Candara"/>
              <a:sym typeface="Candara"/>
            </a:endParaRPr>
          </a:p>
        </p:txBody>
      </p:sp>
      <p:sp>
        <p:nvSpPr>
          <p:cNvPr id="971" name="Google Shape;971;p80"/>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81"/>
          <p:cNvSpPr txBox="1"/>
          <p:nvPr>
            <p:ph idx="1" type="body"/>
          </p:nvPr>
        </p:nvSpPr>
        <p:spPr>
          <a:xfrm>
            <a:off x="251521" y="1264599"/>
            <a:ext cx="8640958" cy="1563127"/>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Clr>
                <a:srgbClr val="029EF4"/>
              </a:buClr>
              <a:buSzPts val="1680"/>
              <a:buFont typeface="Noto Sans Symbols"/>
              <a:buChar char="❑"/>
            </a:pPr>
            <a:r>
              <a:rPr lang="lt-LT"/>
              <a:t>Kompiuterių tinklų ir interneto technologijų vystymusi reikšmingos įtakos turėjo daugelio žmonių darbai.</a:t>
            </a:r>
            <a:endParaRPr/>
          </a:p>
          <a:p>
            <a:pPr indent="-360363" lvl="0" marL="360363" rtl="0" algn="l">
              <a:spcBef>
                <a:spcPts val="600"/>
              </a:spcBef>
              <a:spcAft>
                <a:spcPts val="0"/>
              </a:spcAft>
              <a:buSzPts val="1680"/>
              <a:buChar char="❑"/>
            </a:pPr>
            <a:r>
              <a:rPr lang="lt-LT"/>
              <a:t>Kitoje skaidrėje pateikiamas sąrašas mokslininkų, inžinierių, kurie padarė svarbius žingsnius kompiuterių tinklų istorijoje.</a:t>
            </a:r>
            <a:endParaRPr/>
          </a:p>
        </p:txBody>
      </p:sp>
      <p:sp>
        <p:nvSpPr>
          <p:cNvPr id="977" name="Google Shape;977;p81"/>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978" name="Google Shape;978;p81"/>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ndara"/>
              <a:buNone/>
            </a:pPr>
            <a:r>
              <a:rPr lang="lt-LT" sz="3600">
                <a:solidFill>
                  <a:schemeClr val="lt1"/>
                </a:solidFill>
              </a:rPr>
              <a:t>Kompiuterių tinklų ir interneto vystymo žymiausi mokslininkai, inžinieriai (1)</a:t>
            </a:r>
            <a:endParaRPr/>
          </a:p>
        </p:txBody>
      </p:sp>
      <p:pic>
        <p:nvPicPr>
          <p:cNvPr descr="isoc live" id="979" name="Google Shape;979;p81"/>
          <p:cNvPicPr preferRelativeResize="0"/>
          <p:nvPr/>
        </p:nvPicPr>
        <p:blipFill rotWithShape="1">
          <a:blip r:embed="rId3">
            <a:alphaModFix/>
          </a:blip>
          <a:srcRect b="0" l="0" r="0" t="0"/>
          <a:stretch/>
        </p:blipFill>
        <p:spPr>
          <a:xfrm>
            <a:off x="6156176" y="2964172"/>
            <a:ext cx="2875011" cy="1619590"/>
          </a:xfrm>
          <a:prstGeom prst="rect">
            <a:avLst/>
          </a:prstGeom>
          <a:noFill/>
          <a:ln>
            <a:noFill/>
          </a:ln>
        </p:spPr>
      </p:pic>
      <p:sp>
        <p:nvSpPr>
          <p:cNvPr id="980" name="Google Shape;980;p81"/>
          <p:cNvSpPr txBox="1"/>
          <p:nvPr/>
        </p:nvSpPr>
        <p:spPr>
          <a:xfrm>
            <a:off x="323528" y="2851292"/>
            <a:ext cx="6024000" cy="189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1600">
                <a:solidFill>
                  <a:schemeClr val="dk2"/>
                </a:solidFill>
                <a:latin typeface="Candara"/>
                <a:ea typeface="Candara"/>
                <a:cs typeface="Candara"/>
                <a:sym typeface="Candara"/>
              </a:rPr>
              <a:t>Vint Cerf ir Robert E. Kahn </a:t>
            </a:r>
            <a:r>
              <a:rPr lang="lt-LT" sz="1600">
                <a:solidFill>
                  <a:schemeClr val="dk2"/>
                </a:solidFill>
                <a:latin typeface="Candara"/>
                <a:ea typeface="Candara"/>
                <a:cs typeface="Candara"/>
                <a:sym typeface="Candara"/>
              </a:rPr>
              <a:t>kartu sukūrė TCP/IP protokolą, kuris</a:t>
            </a:r>
            <a:br>
              <a:rPr lang="lt-LT" sz="1600">
                <a:solidFill>
                  <a:schemeClr val="dk2"/>
                </a:solidFill>
                <a:latin typeface="Candara"/>
                <a:ea typeface="Candara"/>
                <a:cs typeface="Candara"/>
                <a:sym typeface="Candara"/>
              </a:rPr>
            </a:br>
            <a:r>
              <a:rPr lang="lt-LT" sz="1600">
                <a:solidFill>
                  <a:schemeClr val="dk2"/>
                </a:solidFill>
                <a:latin typeface="Candara"/>
                <a:ea typeface="Candara"/>
                <a:cs typeface="Candara"/>
                <a:sym typeface="Candara"/>
              </a:rPr>
              <a:t>yra pagrindinis komponentas, leidžiantis skirtingiems kompiuterių tinklams bendrauti tarpusavyje, todėl šie mokslininkai dažnai vadinami </a:t>
            </a:r>
            <a:r>
              <a:rPr b="1" lang="lt-LT" sz="1600">
                <a:solidFill>
                  <a:schemeClr val="dk2"/>
                </a:solidFill>
                <a:latin typeface="Candara"/>
                <a:ea typeface="Candara"/>
                <a:cs typeface="Candara"/>
                <a:sym typeface="Candara"/>
              </a:rPr>
              <a:t>„Interneto tėvais".</a:t>
            </a:r>
            <a:endParaRPr/>
          </a:p>
          <a:p>
            <a:pPr indent="0" lvl="0" marL="0" marR="0" rtl="0" algn="l">
              <a:spcBef>
                <a:spcPts val="600"/>
              </a:spcBef>
              <a:spcAft>
                <a:spcPts val="0"/>
              </a:spcAft>
              <a:buNone/>
            </a:pPr>
            <a:r>
              <a:rPr b="1" lang="lt-LT" sz="1600">
                <a:solidFill>
                  <a:schemeClr val="dk2"/>
                </a:solidFill>
                <a:latin typeface="Candara"/>
                <a:ea typeface="Candara"/>
                <a:cs typeface="Candara"/>
                <a:sym typeface="Candara"/>
              </a:rPr>
              <a:t>2023 m. rugsėjo 20 d. Vint Cerf ir Robert „Bob“ Kahn dalyvavo iškilmingame   TCP/IP – pagrindinių interneto protokolų 50-ųjų metinių minėjime.</a:t>
            </a:r>
            <a:endParaRPr/>
          </a:p>
        </p:txBody>
      </p:sp>
      <p:cxnSp>
        <p:nvCxnSpPr>
          <p:cNvPr id="981" name="Google Shape;981;p81"/>
          <p:cNvCxnSpPr/>
          <p:nvPr/>
        </p:nvCxnSpPr>
        <p:spPr>
          <a:xfrm>
            <a:off x="2915816" y="2787774"/>
            <a:ext cx="3600400" cy="0"/>
          </a:xfrm>
          <a:prstGeom prst="straightConnector1">
            <a:avLst/>
          </a:prstGeom>
          <a:noFill/>
          <a:ln cap="flat" cmpd="sng" w="19050">
            <a:solidFill>
              <a:schemeClr val="dk2"/>
            </a:solidFill>
            <a:prstDash val="solid"/>
            <a:round/>
            <a:headEnd len="sm" w="sm" type="none"/>
            <a:tailEnd len="sm" w="sm" type="none"/>
          </a:ln>
        </p:spPr>
      </p:cxnSp>
      <p:sp>
        <p:nvSpPr>
          <p:cNvPr id="982" name="Google Shape;982;p81"/>
          <p:cNvSpPr txBox="1"/>
          <p:nvPr/>
        </p:nvSpPr>
        <p:spPr>
          <a:xfrm>
            <a:off x="8024956" y="4569405"/>
            <a:ext cx="107481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lt-LT" sz="1000" u="sng">
                <a:solidFill>
                  <a:srgbClr val="FF0000"/>
                </a:solidFill>
                <a:latin typeface="Candara"/>
                <a:ea typeface="Candara"/>
                <a:cs typeface="Candara"/>
                <a:sym typeface="Candara"/>
                <a:hlinkClick r:id="rId4">
                  <a:extLst>
                    <a:ext uri="{A12FA001-AC4F-418D-AE19-62706E023703}">
                      <ahyp:hlinkClr val="tx"/>
                    </a:ext>
                  </a:extLst>
                </a:hlinkClick>
              </a:rPr>
              <a:t>ht</a:t>
            </a:r>
            <a:r>
              <a:rPr lang="lt-LT" sz="1000" u="sng">
                <a:solidFill>
                  <a:schemeClr val="dk2"/>
                </a:solidFill>
                <a:latin typeface="Candara"/>
                <a:ea typeface="Candara"/>
                <a:cs typeface="Candara"/>
                <a:sym typeface="Candara"/>
                <a:hlinkClick r:id="rId5">
                  <a:extLst>
                    <a:ext uri="{A12FA001-AC4F-418D-AE19-62706E023703}">
                      <ahyp:hlinkClr val="tx"/>
                    </a:ext>
                  </a:extLst>
                </a:hlinkClick>
              </a:rPr>
              <a:t>tps://isoc.live/</a:t>
            </a:r>
            <a:r>
              <a:rPr lang="lt-LT" sz="1000">
                <a:solidFill>
                  <a:schemeClr val="dk2"/>
                </a:solidFill>
                <a:latin typeface="Candara"/>
                <a:ea typeface="Candara"/>
                <a:cs typeface="Candara"/>
                <a:sym typeface="Candara"/>
              </a:rPr>
              <a:t> </a:t>
            </a:r>
            <a:endParaRPr sz="1000">
              <a:solidFill>
                <a:schemeClr val="dk2"/>
              </a:solidFill>
              <a:latin typeface="Candara"/>
              <a:ea typeface="Candara"/>
              <a:cs typeface="Candara"/>
              <a:sym typeface="Candara"/>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82"/>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988" name="Google Shape;988;p82"/>
          <p:cNvSpPr txBox="1"/>
          <p:nvPr>
            <p:ph idx="1" type="body"/>
          </p:nvPr>
        </p:nvSpPr>
        <p:spPr>
          <a:xfrm>
            <a:off x="286973" y="1138467"/>
            <a:ext cx="3924987" cy="31614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1400"/>
              <a:buNone/>
            </a:pPr>
            <a:r>
              <a:rPr lang="lt-LT" sz="1400"/>
              <a:t>a) J. C. R. Licklider</a:t>
            </a:r>
            <a:endParaRPr sz="1400"/>
          </a:p>
          <a:p>
            <a:pPr indent="0" lvl="0" marL="0" rtl="0" algn="l">
              <a:spcBef>
                <a:spcPts val="300"/>
              </a:spcBef>
              <a:spcAft>
                <a:spcPts val="0"/>
              </a:spcAft>
              <a:buClr>
                <a:schemeClr val="dk2"/>
              </a:buClr>
              <a:buSzPts val="1400"/>
              <a:buNone/>
            </a:pPr>
            <a:r>
              <a:rPr lang="lt-LT" sz="1400"/>
              <a:t>b) Paul Baran</a:t>
            </a:r>
            <a:endParaRPr/>
          </a:p>
          <a:p>
            <a:pPr indent="0" lvl="0" marL="0" rtl="0" algn="l">
              <a:spcBef>
                <a:spcPts val="300"/>
              </a:spcBef>
              <a:spcAft>
                <a:spcPts val="0"/>
              </a:spcAft>
              <a:buClr>
                <a:schemeClr val="dk2"/>
              </a:buClr>
              <a:buSzPts val="1400"/>
              <a:buNone/>
            </a:pPr>
            <a:r>
              <a:rPr lang="lt-LT" sz="1400"/>
              <a:t>c) Donald Davies</a:t>
            </a:r>
            <a:endParaRPr sz="1400"/>
          </a:p>
          <a:p>
            <a:pPr indent="0" lvl="0" marL="0" rtl="0" algn="l">
              <a:spcBef>
                <a:spcPts val="300"/>
              </a:spcBef>
              <a:spcAft>
                <a:spcPts val="0"/>
              </a:spcAft>
              <a:buClr>
                <a:schemeClr val="dk2"/>
              </a:buClr>
              <a:buSzPts val="1400"/>
              <a:buNone/>
            </a:pPr>
            <a:r>
              <a:rPr lang="lt-LT" sz="1400"/>
              <a:t>d) Vint Cerf</a:t>
            </a:r>
            <a:endParaRPr sz="1400"/>
          </a:p>
          <a:p>
            <a:pPr indent="0" lvl="0" marL="0" rtl="0" algn="l">
              <a:spcBef>
                <a:spcPts val="300"/>
              </a:spcBef>
              <a:spcAft>
                <a:spcPts val="0"/>
              </a:spcAft>
              <a:buClr>
                <a:schemeClr val="dk2"/>
              </a:buClr>
              <a:buSzPts val="1400"/>
              <a:buNone/>
            </a:pPr>
            <a:r>
              <a:rPr lang="lt-LT" sz="1400"/>
              <a:t>e) Robert E. Kahn</a:t>
            </a:r>
            <a:endParaRPr sz="1400"/>
          </a:p>
          <a:p>
            <a:pPr indent="-179388" lvl="0" marL="179388" rtl="0" algn="l">
              <a:spcBef>
                <a:spcPts val="300"/>
              </a:spcBef>
              <a:spcAft>
                <a:spcPts val="0"/>
              </a:spcAft>
              <a:buClr>
                <a:schemeClr val="dk2"/>
              </a:buClr>
              <a:buSzPts val="1400"/>
              <a:buNone/>
            </a:pPr>
            <a:r>
              <a:rPr lang="lt-LT" sz="1400"/>
              <a:t>f) Sir Tim Berners-Lee </a:t>
            </a:r>
            <a:r>
              <a:rPr lang="lt-LT" sz="1200"/>
              <a:t>(</a:t>
            </a:r>
            <a:r>
              <a:rPr i="1" lang="lt-LT" sz="1200"/>
              <a:t>jam buvo suteiktas Sir (riterio) titulas už ypatingą indėlį į kompiuterių mokslą ir kompiuterinių tinklų vystymą)</a:t>
            </a:r>
            <a:endParaRPr/>
          </a:p>
          <a:p>
            <a:pPr indent="0" lvl="0" marL="0" rtl="0" algn="l">
              <a:spcBef>
                <a:spcPts val="300"/>
              </a:spcBef>
              <a:spcAft>
                <a:spcPts val="0"/>
              </a:spcAft>
              <a:buClr>
                <a:schemeClr val="dk2"/>
              </a:buClr>
              <a:buSzPts val="1400"/>
              <a:buNone/>
            </a:pPr>
            <a:r>
              <a:rPr lang="lt-LT" sz="1400"/>
              <a:t>g) Robert Cailliau</a:t>
            </a:r>
            <a:endParaRPr sz="1400"/>
          </a:p>
          <a:p>
            <a:pPr indent="0" lvl="0" marL="0" rtl="0" algn="l">
              <a:spcBef>
                <a:spcPts val="300"/>
              </a:spcBef>
              <a:spcAft>
                <a:spcPts val="0"/>
              </a:spcAft>
              <a:buClr>
                <a:schemeClr val="dk2"/>
              </a:buClr>
              <a:buSzPts val="1400"/>
              <a:buNone/>
            </a:pPr>
            <a:r>
              <a:rPr lang="lt-LT" sz="1400"/>
              <a:t>h) Robert Metcalfe</a:t>
            </a:r>
            <a:endParaRPr sz="1400"/>
          </a:p>
          <a:p>
            <a:pPr indent="0" lvl="0" marL="0" rtl="0" algn="l">
              <a:spcBef>
                <a:spcPts val="300"/>
              </a:spcBef>
              <a:spcAft>
                <a:spcPts val="0"/>
              </a:spcAft>
              <a:buClr>
                <a:schemeClr val="dk2"/>
              </a:buClr>
              <a:buSzPts val="1400"/>
              <a:buNone/>
            </a:pPr>
            <a:r>
              <a:rPr lang="lt-LT" sz="1400"/>
              <a:t>i) David Boggs</a:t>
            </a:r>
            <a:endParaRPr sz="1400"/>
          </a:p>
          <a:p>
            <a:pPr indent="0" lvl="0" marL="0" rtl="0" algn="l">
              <a:spcBef>
                <a:spcPts val="300"/>
              </a:spcBef>
              <a:spcAft>
                <a:spcPts val="0"/>
              </a:spcAft>
              <a:buClr>
                <a:schemeClr val="dk2"/>
              </a:buClr>
              <a:buSzPts val="1400"/>
              <a:buNone/>
            </a:pPr>
            <a:r>
              <a:rPr lang="lt-LT" sz="1400"/>
              <a:t>j) Radia Perlman</a:t>
            </a:r>
            <a:endParaRPr sz="1400"/>
          </a:p>
          <a:p>
            <a:pPr indent="0" lvl="0" marL="0" rtl="0" algn="l">
              <a:spcBef>
                <a:spcPts val="300"/>
              </a:spcBef>
              <a:spcAft>
                <a:spcPts val="0"/>
              </a:spcAft>
              <a:buClr>
                <a:schemeClr val="dk2"/>
              </a:buClr>
              <a:buSzPts val="1400"/>
              <a:buNone/>
            </a:pPr>
            <a:r>
              <a:t/>
            </a:r>
            <a:endParaRPr sz="1400"/>
          </a:p>
        </p:txBody>
      </p:sp>
      <p:sp>
        <p:nvSpPr>
          <p:cNvPr id="989" name="Google Shape;989;p82"/>
          <p:cNvSpPr txBox="1"/>
          <p:nvPr>
            <p:ph idx="2" type="body"/>
          </p:nvPr>
        </p:nvSpPr>
        <p:spPr>
          <a:xfrm>
            <a:off x="4283968" y="1127782"/>
            <a:ext cx="4247328" cy="310179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1400"/>
              <a:buNone/>
            </a:pPr>
            <a:r>
              <a:rPr lang="lt-LT" sz="1400"/>
              <a:t>k) Grace Hopper</a:t>
            </a:r>
            <a:endParaRPr sz="1400"/>
          </a:p>
          <a:p>
            <a:pPr indent="0" lvl="0" marL="0" rtl="0" algn="l">
              <a:spcBef>
                <a:spcPts val="300"/>
              </a:spcBef>
              <a:spcAft>
                <a:spcPts val="0"/>
              </a:spcAft>
              <a:buClr>
                <a:schemeClr val="dk2"/>
              </a:buClr>
              <a:buSzPts val="1400"/>
              <a:buNone/>
            </a:pPr>
            <a:r>
              <a:rPr lang="lt-LT" sz="1400"/>
              <a:t>l) Anita Borg</a:t>
            </a:r>
            <a:endParaRPr sz="1400"/>
          </a:p>
          <a:p>
            <a:pPr indent="0" lvl="0" marL="0" rtl="0" algn="l">
              <a:spcBef>
                <a:spcPts val="300"/>
              </a:spcBef>
              <a:spcAft>
                <a:spcPts val="0"/>
              </a:spcAft>
              <a:buClr>
                <a:schemeClr val="dk2"/>
              </a:buClr>
              <a:buSzPts val="1400"/>
              <a:buNone/>
            </a:pPr>
            <a:r>
              <a:rPr lang="lt-LT" sz="1400"/>
              <a:t>m) Elizabeth Feinler</a:t>
            </a:r>
            <a:endParaRPr sz="1400"/>
          </a:p>
          <a:p>
            <a:pPr indent="0" lvl="0" marL="0" rtl="0" algn="l">
              <a:spcBef>
                <a:spcPts val="300"/>
              </a:spcBef>
              <a:spcAft>
                <a:spcPts val="0"/>
              </a:spcAft>
              <a:buClr>
                <a:schemeClr val="dk2"/>
              </a:buClr>
              <a:buSzPts val="1400"/>
              <a:buNone/>
            </a:pPr>
            <a:r>
              <a:rPr lang="lt-LT" sz="1400"/>
              <a:t>n) Claude Shannon</a:t>
            </a:r>
            <a:endParaRPr sz="1400"/>
          </a:p>
          <a:p>
            <a:pPr indent="0" lvl="0" marL="0" rtl="0" algn="l">
              <a:spcBef>
                <a:spcPts val="300"/>
              </a:spcBef>
              <a:spcAft>
                <a:spcPts val="0"/>
              </a:spcAft>
              <a:buClr>
                <a:schemeClr val="dk2"/>
              </a:buClr>
              <a:buSzPts val="1400"/>
              <a:buNone/>
            </a:pPr>
            <a:r>
              <a:rPr lang="lt-LT" sz="1400"/>
              <a:t>o) Leonard Kleinrock</a:t>
            </a:r>
            <a:endParaRPr sz="1400"/>
          </a:p>
          <a:p>
            <a:pPr indent="0" lvl="0" marL="0" rtl="0" algn="l">
              <a:spcBef>
                <a:spcPts val="300"/>
              </a:spcBef>
              <a:spcAft>
                <a:spcPts val="0"/>
              </a:spcAft>
              <a:buClr>
                <a:schemeClr val="dk2"/>
              </a:buClr>
              <a:buSzPts val="1400"/>
              <a:buNone/>
            </a:pPr>
            <a:r>
              <a:rPr lang="lt-LT" sz="1400"/>
              <a:t>p) Larry Roberts</a:t>
            </a:r>
            <a:endParaRPr sz="1400"/>
          </a:p>
          <a:p>
            <a:pPr indent="0" lvl="0" marL="0" rtl="0" algn="l">
              <a:spcBef>
                <a:spcPts val="300"/>
              </a:spcBef>
              <a:spcAft>
                <a:spcPts val="0"/>
              </a:spcAft>
              <a:buClr>
                <a:schemeClr val="dk2"/>
              </a:buClr>
              <a:buSzPts val="1400"/>
              <a:buNone/>
            </a:pPr>
            <a:r>
              <a:rPr lang="lt-LT" sz="1400"/>
              <a:t>r) Ray Tomlinson</a:t>
            </a:r>
            <a:endParaRPr sz="1400"/>
          </a:p>
          <a:p>
            <a:pPr indent="0" lvl="0" marL="0" rtl="0" algn="l">
              <a:spcBef>
                <a:spcPts val="300"/>
              </a:spcBef>
              <a:spcAft>
                <a:spcPts val="0"/>
              </a:spcAft>
              <a:buClr>
                <a:schemeClr val="dk2"/>
              </a:buClr>
              <a:buSzPts val="1400"/>
              <a:buNone/>
            </a:pPr>
            <a:r>
              <a:rPr lang="lt-LT" sz="1400"/>
              <a:t>s) Marc Andreessen</a:t>
            </a:r>
            <a:endParaRPr sz="1400"/>
          </a:p>
          <a:p>
            <a:pPr indent="0" lvl="0" marL="0" rtl="0" algn="l">
              <a:spcBef>
                <a:spcPts val="300"/>
              </a:spcBef>
              <a:spcAft>
                <a:spcPts val="0"/>
              </a:spcAft>
              <a:buClr>
                <a:schemeClr val="dk2"/>
              </a:buClr>
              <a:buSzPts val="1400"/>
              <a:buNone/>
            </a:pPr>
            <a:r>
              <a:rPr lang="lt-LT" sz="1400"/>
              <a:t>t) Jon Postel</a:t>
            </a:r>
            <a:endParaRPr sz="1400"/>
          </a:p>
          <a:p>
            <a:pPr indent="0" lvl="0" marL="0" rtl="0" algn="l">
              <a:spcBef>
                <a:spcPts val="300"/>
              </a:spcBef>
              <a:spcAft>
                <a:spcPts val="0"/>
              </a:spcAft>
              <a:buClr>
                <a:schemeClr val="dk2"/>
              </a:buClr>
              <a:buSzPts val="1400"/>
              <a:buNone/>
            </a:pPr>
            <a:r>
              <a:rPr lang="lt-LT" sz="1400"/>
              <a:t>u) Peter Kirstein</a:t>
            </a:r>
            <a:endParaRPr sz="1400"/>
          </a:p>
          <a:p>
            <a:pPr indent="0" lvl="0" marL="0" rtl="0" algn="l">
              <a:spcBef>
                <a:spcPts val="300"/>
              </a:spcBef>
              <a:spcAft>
                <a:spcPts val="0"/>
              </a:spcAft>
              <a:buClr>
                <a:schemeClr val="dk2"/>
              </a:buClr>
              <a:buSzPts val="1400"/>
              <a:buNone/>
            </a:pPr>
            <a:r>
              <a:rPr lang="lt-LT" sz="1400"/>
              <a:t>v) Louis Pouzin</a:t>
            </a:r>
            <a:endParaRPr sz="1400"/>
          </a:p>
          <a:p>
            <a:pPr indent="0" lvl="0" marL="0" rtl="0" algn="l">
              <a:spcBef>
                <a:spcPts val="300"/>
              </a:spcBef>
              <a:spcAft>
                <a:spcPts val="0"/>
              </a:spcAft>
              <a:buClr>
                <a:schemeClr val="dk2"/>
              </a:buClr>
              <a:buSzPts val="1400"/>
              <a:buNone/>
            </a:pPr>
            <a:r>
              <a:rPr lang="lt-LT" sz="1400"/>
              <a:t>z) Adolfas Laimutis  Telksnys</a:t>
            </a:r>
            <a:endParaRPr/>
          </a:p>
        </p:txBody>
      </p:sp>
      <p:sp>
        <p:nvSpPr>
          <p:cNvPr id="990" name="Google Shape;990;p82"/>
          <p:cNvSpPr txBox="1"/>
          <p:nvPr/>
        </p:nvSpPr>
        <p:spPr>
          <a:xfrm>
            <a:off x="251516" y="4299942"/>
            <a:ext cx="8640967" cy="738664"/>
          </a:xfrm>
          <a:prstGeom prst="rect">
            <a:avLst/>
          </a:prstGeom>
          <a:solidFill>
            <a:schemeClr val="lt2">
              <a:alpha val="49803"/>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lt-LT" sz="1400">
                <a:solidFill>
                  <a:schemeClr val="dk2"/>
                </a:solidFill>
                <a:latin typeface="Candara"/>
                <a:ea typeface="Candara"/>
                <a:cs typeface="Candara"/>
                <a:sym typeface="Candara"/>
              </a:rPr>
              <a:t>Šie asmenys kartu su daugybe kitų mokslininkų veiksmingai prisidėjo vystant kompiuterių tinklus, internetą. Jų darbai padarė reikšmingą įtaką šių technologijų vystymuisi. Nors tai tik nedidelė dalis svarbių asmenų, prisidėjusių prie kompiuterių tinklų vystymosi, jų veikla atspindi darbų įvairiapusiškumą ir įvairumą šioje srityje.</a:t>
            </a:r>
            <a:endParaRPr/>
          </a:p>
        </p:txBody>
      </p:sp>
      <p:sp>
        <p:nvSpPr>
          <p:cNvPr id="991" name="Google Shape;991;p82"/>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ndara"/>
              <a:buNone/>
            </a:pPr>
            <a:r>
              <a:rPr lang="lt-LT" sz="3600">
                <a:solidFill>
                  <a:schemeClr val="lt1"/>
                </a:solidFill>
              </a:rPr>
              <a:t>Kompiuterių tinklų ir interneto vystymo žymiausi mokslininkai, inžinieriai (2)</a:t>
            </a:r>
            <a:endParaRPr/>
          </a:p>
        </p:txBody>
      </p:sp>
      <p:pic>
        <p:nvPicPr>
          <p:cNvPr descr="Basics of Computer Networking - GeeksforGeeks" id="992" name="Google Shape;992;p82"/>
          <p:cNvPicPr preferRelativeResize="0"/>
          <p:nvPr/>
        </p:nvPicPr>
        <p:blipFill rotWithShape="1">
          <a:blip r:embed="rId3">
            <a:alphaModFix/>
          </a:blip>
          <a:srcRect b="0" l="0" r="0" t="0"/>
          <a:stretch/>
        </p:blipFill>
        <p:spPr>
          <a:xfrm>
            <a:off x="6283335" y="1274801"/>
            <a:ext cx="2583192" cy="2194372"/>
          </a:xfrm>
          <a:prstGeom prst="rect">
            <a:avLst/>
          </a:prstGeom>
          <a:noFill/>
          <a:ln>
            <a:noFill/>
          </a:ln>
        </p:spPr>
      </p:pic>
      <p:sp>
        <p:nvSpPr>
          <p:cNvPr id="993" name="Google Shape;993;p82"/>
          <p:cNvSpPr txBox="1"/>
          <p:nvPr/>
        </p:nvSpPr>
        <p:spPr>
          <a:xfrm>
            <a:off x="6283335" y="3453323"/>
            <a:ext cx="2573691"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lt-LT" sz="800" u="sng">
                <a:solidFill>
                  <a:schemeClr val="dk1"/>
                </a:solidFill>
                <a:latin typeface="Candara"/>
                <a:ea typeface="Candara"/>
                <a:cs typeface="Candara"/>
                <a:sym typeface="Candara"/>
                <a:hlinkClick r:id="rId4">
                  <a:extLst>
                    <a:ext uri="{A12FA001-AC4F-418D-AE19-62706E023703}">
                      <ahyp:hlinkClr val="tx"/>
                    </a:ext>
                  </a:extLst>
                </a:hlinkClick>
              </a:rPr>
              <a:t>https://media.geeksforgeeks.org/wp-content/uploads/20230406152358/CN-(1).jpg</a:t>
            </a:r>
            <a:r>
              <a:rPr lang="lt-LT" sz="800">
                <a:solidFill>
                  <a:schemeClr val="dk1"/>
                </a:solidFill>
                <a:latin typeface="Candara"/>
                <a:ea typeface="Candara"/>
                <a:cs typeface="Candara"/>
                <a:sym typeface="Candara"/>
              </a:rPr>
              <a:t> </a:t>
            </a:r>
            <a:endParaRPr sz="800">
              <a:solidFill>
                <a:schemeClr val="dk1"/>
              </a:solidFill>
              <a:latin typeface="Candara"/>
              <a:ea typeface="Candara"/>
              <a:cs typeface="Candara"/>
              <a:sym typeface="Candara"/>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83"/>
          <p:cNvSpPr txBox="1"/>
          <p:nvPr>
            <p:ph type="title"/>
          </p:nvPr>
        </p:nvSpPr>
        <p:spPr>
          <a:xfrm>
            <a:off x="457200" y="177549"/>
            <a:ext cx="8363272" cy="939546"/>
          </a:xfrm>
          <a:prstGeom prst="rect">
            <a:avLst/>
          </a:prstGeom>
          <a:noFill/>
          <a:ln>
            <a:noFill/>
          </a:ln>
        </p:spPr>
        <p:txBody>
          <a:bodyPr anchorCtr="0" anchor="ctr" bIns="45700" lIns="91425" spcFirstLastPara="1" rIns="91425" wrap="square" tIns="45700">
            <a:noAutofit/>
          </a:bodyPr>
          <a:lstStyle/>
          <a:p>
            <a:pPr indent="0" lvl="0" marL="538163" rtl="0" algn="ctr">
              <a:spcBef>
                <a:spcPts val="0"/>
              </a:spcBef>
              <a:spcAft>
                <a:spcPts val="0"/>
              </a:spcAft>
              <a:buClr>
                <a:srgbClr val="FFFFFF"/>
              </a:buClr>
              <a:buSzPts val="2800"/>
              <a:buFont typeface="Candara"/>
              <a:buNone/>
            </a:pPr>
            <a:r>
              <a:rPr lang="lt-LT" sz="2800"/>
              <a:t>Užduotis „</a:t>
            </a:r>
            <a:r>
              <a:rPr lang="lt-LT" sz="2800">
                <a:solidFill>
                  <a:schemeClr val="lt1"/>
                </a:solidFill>
              </a:rPr>
              <a:t>Kompiuterių tinklų ir interneto vystymo žymiausi mokslininkai, inžinieriai“ </a:t>
            </a:r>
            <a:endParaRPr sz="2800"/>
          </a:p>
        </p:txBody>
      </p:sp>
      <p:sp>
        <p:nvSpPr>
          <p:cNvPr id="999" name="Google Shape;999;p83"/>
          <p:cNvSpPr/>
          <p:nvPr/>
        </p:nvSpPr>
        <p:spPr>
          <a:xfrm>
            <a:off x="251520" y="339503"/>
            <a:ext cx="1008112" cy="792088"/>
          </a:xfrm>
          <a:prstGeom prst="irregularSeal1">
            <a:avLst/>
          </a:prstGeom>
          <a:solidFill>
            <a:srgbClr val="C198E0"/>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t-LT" sz="3200">
                <a:solidFill>
                  <a:schemeClr val="lt1"/>
                </a:solidFill>
                <a:latin typeface="Candara"/>
                <a:ea typeface="Candara"/>
                <a:cs typeface="Candara"/>
                <a:sym typeface="Candara"/>
              </a:rPr>
              <a:t>11</a:t>
            </a:r>
            <a:endParaRPr b="1" sz="3200">
              <a:solidFill>
                <a:schemeClr val="lt1"/>
              </a:solidFill>
              <a:latin typeface="Candara"/>
              <a:ea typeface="Candara"/>
              <a:cs typeface="Candara"/>
              <a:sym typeface="Candara"/>
            </a:endParaRPr>
          </a:p>
        </p:txBody>
      </p:sp>
      <p:sp>
        <p:nvSpPr>
          <p:cNvPr id="1000" name="Google Shape;1000;p83"/>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t-LT">
                <a:solidFill>
                  <a:srgbClr val="073E87"/>
                </a:solidFill>
              </a:rPr>
              <a:t>‹#›</a:t>
            </a:fld>
            <a:endParaRPr>
              <a:solidFill>
                <a:srgbClr val="073E87"/>
              </a:solidFill>
            </a:endParaRPr>
          </a:p>
        </p:txBody>
      </p:sp>
      <p:sp>
        <p:nvSpPr>
          <p:cNvPr id="1001" name="Google Shape;1001;p83"/>
          <p:cNvSpPr txBox="1"/>
          <p:nvPr>
            <p:ph idx="1" type="body"/>
          </p:nvPr>
        </p:nvSpPr>
        <p:spPr>
          <a:xfrm>
            <a:off x="251520" y="1275606"/>
            <a:ext cx="8640959" cy="3600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1600"/>
              <a:buNone/>
            </a:pPr>
            <a:r>
              <a:rPr lang="lt-LT" sz="2000">
                <a:solidFill>
                  <a:srgbClr val="7030A0"/>
                </a:solidFill>
              </a:rPr>
              <a:t>Dirbama grupelėse po 2–3 mokinius. </a:t>
            </a:r>
            <a:endParaRPr/>
          </a:p>
          <a:p>
            <a:pPr indent="0" lvl="0" marL="0" rtl="0" algn="l">
              <a:spcBef>
                <a:spcPts val="1200"/>
              </a:spcBef>
              <a:spcAft>
                <a:spcPts val="0"/>
              </a:spcAft>
              <a:buClr>
                <a:schemeClr val="dk2"/>
              </a:buClr>
              <a:buSzPts val="1760"/>
              <a:buNone/>
            </a:pPr>
            <a:r>
              <a:rPr b="1" lang="lt-LT" sz="2200">
                <a:solidFill>
                  <a:srgbClr val="7030A0"/>
                </a:solidFill>
              </a:rPr>
              <a:t>Užduotis mokinių grupelėms</a:t>
            </a:r>
            <a:endParaRPr/>
          </a:p>
          <a:p>
            <a:pPr indent="-360363" lvl="0" marL="360363" rtl="0" algn="l">
              <a:lnSpc>
                <a:spcPct val="105000"/>
              </a:lnSpc>
              <a:spcBef>
                <a:spcPts val="600"/>
              </a:spcBef>
              <a:spcAft>
                <a:spcPts val="0"/>
              </a:spcAft>
              <a:buClr>
                <a:schemeClr val="dk2"/>
              </a:buClr>
              <a:buSzPts val="1520"/>
              <a:buChar char="❑"/>
            </a:pPr>
            <a:r>
              <a:rPr lang="lt-LT" sz="1900">
                <a:solidFill>
                  <a:srgbClr val="7030A0"/>
                </a:solidFill>
              </a:rPr>
              <a:t>Mokytojo nurodytu būdu, pavyzdžiui, burtais, pasiskirstykite ankstesnėje skaidrėje pateiktų žymiausių kompiuterių tinklų, interneto kūrėjų mokslininkų, inžinierių sąrašą, stengiantis nepalikti nė vienos nepaskirstytos pavardės. </a:t>
            </a:r>
            <a:endParaRPr/>
          </a:p>
          <a:p>
            <a:pPr indent="-360363" lvl="0" marL="360363" rtl="0" algn="l">
              <a:lnSpc>
                <a:spcPct val="105000"/>
              </a:lnSpc>
              <a:spcBef>
                <a:spcPts val="600"/>
              </a:spcBef>
              <a:spcAft>
                <a:spcPts val="0"/>
              </a:spcAft>
              <a:buClr>
                <a:schemeClr val="dk2"/>
              </a:buClr>
              <a:buSzPts val="1520"/>
              <a:buChar char="❑"/>
            </a:pPr>
            <a:r>
              <a:rPr lang="lt-LT" sz="1900">
                <a:solidFill>
                  <a:srgbClr val="7030A0"/>
                </a:solidFill>
              </a:rPr>
              <a:t>Internete ar kituose šaltiniuose raskite informacijos apie jų nuopelnus ir darbų svarbą vystant kompiuterių tinklus, internetą.</a:t>
            </a:r>
            <a:endParaRPr/>
          </a:p>
          <a:p>
            <a:pPr indent="-360363" lvl="0" marL="360363" rtl="0" algn="l">
              <a:lnSpc>
                <a:spcPct val="105000"/>
              </a:lnSpc>
              <a:spcBef>
                <a:spcPts val="600"/>
              </a:spcBef>
              <a:spcAft>
                <a:spcPts val="0"/>
              </a:spcAft>
              <a:buClr>
                <a:schemeClr val="dk2"/>
              </a:buClr>
              <a:buSzPts val="1520"/>
              <a:buChar char="❑"/>
            </a:pPr>
            <a:r>
              <a:rPr lang="lt-LT" sz="1900">
                <a:solidFill>
                  <a:srgbClr val="7030A0"/>
                </a:solidFill>
              </a:rPr>
              <a:t>Mokytojo nurodytu būdu pristatykite rastą informaciją bendraklasiams, o gal net kokiame nors specialiame renginyje. Pristatymo metu panaudokite rastą įdomią informaciją apie šių iškilių žmonių veiklą, gyvenimo faktus.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9"/>
          <p:cNvPicPr preferRelativeResize="0"/>
          <p:nvPr/>
        </p:nvPicPr>
        <p:blipFill rotWithShape="1">
          <a:blip r:embed="rId3">
            <a:alphaModFix/>
          </a:blip>
          <a:srcRect b="0" l="0" r="0" t="0"/>
          <a:stretch/>
        </p:blipFill>
        <p:spPr>
          <a:xfrm>
            <a:off x="7320514" y="2139702"/>
            <a:ext cx="1539060" cy="1412999"/>
          </a:xfrm>
          <a:prstGeom prst="rect">
            <a:avLst/>
          </a:prstGeom>
          <a:noFill/>
          <a:ln>
            <a:noFill/>
          </a:ln>
        </p:spPr>
      </p:pic>
      <p:sp>
        <p:nvSpPr>
          <p:cNvPr id="331" name="Google Shape;331;p9"/>
          <p:cNvSpPr txBox="1"/>
          <p:nvPr>
            <p:ph idx="1" type="body"/>
          </p:nvPr>
        </p:nvSpPr>
        <p:spPr>
          <a:xfrm>
            <a:off x="251520" y="1264599"/>
            <a:ext cx="8640959" cy="3701352"/>
          </a:xfrm>
          <a:prstGeom prst="rect">
            <a:avLst/>
          </a:prstGeom>
          <a:noFill/>
          <a:ln>
            <a:noFill/>
          </a:ln>
        </p:spPr>
        <p:txBody>
          <a:bodyPr anchorCtr="0" anchor="t" bIns="45700" lIns="91425" spcFirstLastPara="1" rIns="91425" wrap="square" tIns="45700">
            <a:normAutofit/>
          </a:bodyPr>
          <a:lstStyle/>
          <a:p>
            <a:pPr indent="-360363" lvl="0" marL="360363" rtl="0" algn="l">
              <a:spcBef>
                <a:spcPts val="0"/>
              </a:spcBef>
              <a:spcAft>
                <a:spcPts val="0"/>
              </a:spcAft>
              <a:buSzPts val="1360"/>
              <a:buChar char="❑"/>
            </a:pPr>
            <a:r>
              <a:rPr b="1" lang="lt-LT" sz="1700"/>
              <a:t>Kompiuterių tinklas </a:t>
            </a:r>
            <a:r>
              <a:rPr lang="lt-LT" sz="1700"/>
              <a:t>yra sistemų rinkinys, kuriame kompiuteriai yra susieti tarpusavyje tam, kad galėtų dalintis resursais, informacija ir paslaugomis. Tinkluose gali būti jungiami ne tik stacionarūs ar nešiojami kompiuteriai, bet ir kiti įrenginiai, tokie kaip spausdintuvai, mobilieji telefonai, serveriai ir kt.</a:t>
            </a:r>
            <a:endParaRPr/>
          </a:p>
          <a:p>
            <a:pPr indent="-360363" lvl="0" marL="360363" rtl="0" algn="l">
              <a:spcBef>
                <a:spcPts val="1200"/>
              </a:spcBef>
              <a:spcAft>
                <a:spcPts val="0"/>
              </a:spcAft>
              <a:buSzPts val="1360"/>
              <a:buChar char="❑"/>
            </a:pPr>
            <a:r>
              <a:rPr b="1" lang="lt-LT" sz="1700"/>
              <a:t>Pagal mastą kompiuterių tinklai skirstomi į:</a:t>
            </a:r>
            <a:endParaRPr/>
          </a:p>
          <a:p>
            <a:pPr indent="-274313" lvl="1" marL="576248" rtl="0" algn="l">
              <a:spcBef>
                <a:spcPts val="340"/>
              </a:spcBef>
              <a:spcAft>
                <a:spcPts val="0"/>
              </a:spcAft>
              <a:buSzPts val="1700"/>
              <a:buChar char="▪"/>
            </a:pPr>
            <a:r>
              <a:rPr b="1" lang="lt-LT" sz="1700"/>
              <a:t>PAN</a:t>
            </a:r>
            <a:r>
              <a:rPr lang="lt-LT" sz="1700"/>
              <a:t> (Personal Area Network) – asmeniniai tinklai.</a:t>
            </a:r>
            <a:endParaRPr b="1" i="0" sz="1700">
              <a:latin typeface="Arial"/>
              <a:ea typeface="Arial"/>
              <a:cs typeface="Arial"/>
              <a:sym typeface="Arial"/>
            </a:endParaRPr>
          </a:p>
          <a:p>
            <a:pPr indent="-274313" lvl="1" marL="576248" rtl="0" algn="l">
              <a:spcBef>
                <a:spcPts val="340"/>
              </a:spcBef>
              <a:spcAft>
                <a:spcPts val="0"/>
              </a:spcAft>
              <a:buSzPts val="1700"/>
              <a:buChar char="▪"/>
            </a:pPr>
            <a:r>
              <a:rPr b="1" i="0" lang="lt-LT" sz="1700">
                <a:latin typeface="Arial"/>
                <a:ea typeface="Arial"/>
                <a:cs typeface="Arial"/>
                <a:sym typeface="Arial"/>
              </a:rPr>
              <a:t>LAN</a:t>
            </a:r>
            <a:r>
              <a:rPr b="0" i="0" lang="lt-LT" sz="1700">
                <a:latin typeface="Arial"/>
                <a:ea typeface="Arial"/>
                <a:cs typeface="Arial"/>
                <a:sym typeface="Arial"/>
              </a:rPr>
              <a:t> (Local Area Network) </a:t>
            </a:r>
            <a:r>
              <a:rPr lang="lt-LT" sz="1700"/>
              <a:t>–</a:t>
            </a:r>
            <a:r>
              <a:rPr b="0" i="0" lang="lt-LT" sz="1700">
                <a:latin typeface="Arial"/>
                <a:ea typeface="Arial"/>
                <a:cs typeface="Arial"/>
                <a:sym typeface="Arial"/>
              </a:rPr>
              <a:t> vietiniai tinklai, dažniausiai naudojami </a:t>
            </a:r>
            <a:br>
              <a:rPr b="0" i="0" lang="lt-LT" sz="1700">
                <a:latin typeface="Arial"/>
                <a:ea typeface="Arial"/>
                <a:cs typeface="Arial"/>
                <a:sym typeface="Arial"/>
              </a:rPr>
            </a:br>
            <a:r>
              <a:rPr b="0" i="0" lang="lt-LT" sz="1700">
                <a:latin typeface="Arial"/>
                <a:ea typeface="Arial"/>
                <a:cs typeface="Arial"/>
                <a:sym typeface="Arial"/>
              </a:rPr>
              <a:t>biuruose ar namuose.</a:t>
            </a:r>
            <a:endParaRPr/>
          </a:p>
          <a:p>
            <a:pPr indent="-274313" lvl="1" marL="576248" rtl="0" algn="l">
              <a:spcBef>
                <a:spcPts val="340"/>
              </a:spcBef>
              <a:spcAft>
                <a:spcPts val="0"/>
              </a:spcAft>
              <a:buSzPts val="1700"/>
              <a:buChar char="▪"/>
            </a:pPr>
            <a:r>
              <a:rPr b="1" lang="lt-LT" sz="1700">
                <a:latin typeface="Arial"/>
                <a:ea typeface="Arial"/>
                <a:cs typeface="Arial"/>
                <a:sym typeface="Arial"/>
              </a:rPr>
              <a:t>CAN</a:t>
            </a:r>
            <a:r>
              <a:rPr lang="lt-LT" sz="1700">
                <a:latin typeface="Arial"/>
                <a:ea typeface="Arial"/>
                <a:cs typeface="Arial"/>
                <a:sym typeface="Arial"/>
              </a:rPr>
              <a:t> (Campus Area Network) </a:t>
            </a:r>
            <a:r>
              <a:rPr lang="lt-LT" sz="1700"/>
              <a:t>– </a:t>
            </a:r>
            <a:r>
              <a:rPr lang="lt-LT" sz="1700">
                <a:latin typeface="Arial"/>
                <a:ea typeface="Arial"/>
                <a:cs typeface="Arial"/>
                <a:sym typeface="Arial"/>
              </a:rPr>
              <a:t>universitetų, didelių mokyklų ar įmonių tinklai</a:t>
            </a:r>
            <a:endParaRPr/>
          </a:p>
          <a:p>
            <a:pPr indent="-274313" lvl="1" marL="576248" rtl="0" algn="l">
              <a:spcBef>
                <a:spcPts val="340"/>
              </a:spcBef>
              <a:spcAft>
                <a:spcPts val="0"/>
              </a:spcAft>
              <a:buSzPts val="1700"/>
              <a:buChar char="▪"/>
            </a:pPr>
            <a:r>
              <a:rPr b="1" i="0" lang="lt-LT" sz="1700">
                <a:latin typeface="Arial"/>
                <a:ea typeface="Arial"/>
                <a:cs typeface="Arial"/>
                <a:sym typeface="Arial"/>
              </a:rPr>
              <a:t>MAN</a:t>
            </a:r>
            <a:r>
              <a:rPr b="0" i="0" lang="lt-LT" sz="1700">
                <a:latin typeface="Arial"/>
                <a:ea typeface="Arial"/>
                <a:cs typeface="Arial"/>
                <a:sym typeface="Arial"/>
              </a:rPr>
              <a:t> (Metropolitan Area Network) – miesto, regiono  masto tinklai.</a:t>
            </a:r>
            <a:endParaRPr/>
          </a:p>
          <a:p>
            <a:pPr indent="-274313" lvl="1" marL="576248" rtl="0" algn="l">
              <a:spcBef>
                <a:spcPts val="340"/>
              </a:spcBef>
              <a:spcAft>
                <a:spcPts val="0"/>
              </a:spcAft>
              <a:buSzPts val="1700"/>
              <a:buChar char="▪"/>
            </a:pPr>
            <a:r>
              <a:rPr b="1" i="0" lang="lt-LT" sz="1700">
                <a:latin typeface="Arial"/>
                <a:ea typeface="Arial"/>
                <a:cs typeface="Arial"/>
                <a:sym typeface="Arial"/>
              </a:rPr>
              <a:t>WAN</a:t>
            </a:r>
            <a:r>
              <a:rPr b="0" i="0" lang="lt-LT" sz="1700">
                <a:latin typeface="Arial"/>
                <a:ea typeface="Arial"/>
                <a:cs typeface="Arial"/>
                <a:sym typeface="Arial"/>
              </a:rPr>
              <a:t> (Wide Area Network) – kompiuterių tinklai, apimantys didesnes </a:t>
            </a:r>
            <a:br>
              <a:rPr b="0" i="0" lang="lt-LT" sz="1700">
                <a:latin typeface="Arial"/>
                <a:ea typeface="Arial"/>
                <a:cs typeface="Arial"/>
                <a:sym typeface="Arial"/>
              </a:rPr>
            </a:br>
            <a:r>
              <a:rPr b="0" i="0" lang="lt-LT" sz="1700">
                <a:latin typeface="Arial"/>
                <a:ea typeface="Arial"/>
                <a:cs typeface="Arial"/>
                <a:sym typeface="Arial"/>
              </a:rPr>
              <a:t>teritorijas ar net visas šalis.</a:t>
            </a:r>
            <a:endParaRPr/>
          </a:p>
          <a:p>
            <a:pPr indent="-253683" lvl="0" marL="360363" rtl="0" algn="l">
              <a:spcBef>
                <a:spcPts val="420"/>
              </a:spcBef>
              <a:spcAft>
                <a:spcPts val="0"/>
              </a:spcAft>
              <a:buClr>
                <a:srgbClr val="029EF4"/>
              </a:buClr>
              <a:buSzPts val="1680"/>
              <a:buFont typeface="Noto Sans Symbols"/>
              <a:buNone/>
            </a:pPr>
            <a:r>
              <a:t/>
            </a:r>
            <a:endParaRPr/>
          </a:p>
        </p:txBody>
      </p:sp>
      <p:sp>
        <p:nvSpPr>
          <p:cNvPr id="332" name="Google Shape;332;p9"/>
          <p:cNvSpPr txBox="1"/>
          <p:nvPr>
            <p:ph type="title"/>
          </p:nvPr>
        </p:nvSpPr>
        <p:spPr>
          <a:xfrm>
            <a:off x="457200" y="177549"/>
            <a:ext cx="8229600" cy="93954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300"/>
              <a:buFont typeface="Candara"/>
              <a:buNone/>
            </a:pPr>
            <a:r>
              <a:rPr lang="lt-LT">
                <a:solidFill>
                  <a:schemeClr val="lt1"/>
                </a:solidFill>
              </a:rPr>
              <a:t>Kompiuterių tinklų samprata</a:t>
            </a:r>
            <a:endParaRPr/>
          </a:p>
        </p:txBody>
      </p:sp>
      <p:sp>
        <p:nvSpPr>
          <p:cNvPr id="333" name="Google Shape;333;p9"/>
          <p:cNvSpPr txBox="1"/>
          <p:nvPr>
            <p:ph idx="12" type="sldNum"/>
          </p:nvPr>
        </p:nvSpPr>
        <p:spPr>
          <a:xfrm>
            <a:off x="8551628" y="4835127"/>
            <a:ext cx="592372"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73E87"/>
              </a:buClr>
              <a:buSzPts val="1000"/>
              <a:buFont typeface="Candara"/>
              <a:buNone/>
            </a:pPr>
            <a:fld id="{00000000-1234-1234-1234-123412341234}" type="slidenum">
              <a:rPr b="0" i="0" lang="lt-LT" sz="1000" u="none" cap="none" strike="noStrike">
                <a:solidFill>
                  <a:srgbClr val="073E87"/>
                </a:solidFill>
                <a:latin typeface="Candara"/>
                <a:ea typeface="Candara"/>
                <a:cs typeface="Candara"/>
                <a:sym typeface="Candara"/>
              </a:rPr>
              <a:t>‹#›</a:t>
            </a:fld>
            <a:endParaRPr b="0" i="0" sz="1000" u="none" cap="none" strike="noStrike">
              <a:solidFill>
                <a:srgbClr val="073E87"/>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xmlns:r="http://schemas.openxmlformats.org/officeDocument/2006/relationships" name="2_Bangos forma">
  <a:themeElements>
    <a:clrScheme name="Pasirinktinis 4">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4584D3"/>
      </a:hlink>
      <a:folHlink>
        <a:srgbClr val="03A8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angos forma">
  <a:themeElements>
    <a:clrScheme name="Bangos forma">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F8BF458A-9770-4451-A7F9-56D478118E93}"/>
</file>

<file path=customXml/itemProps2.xml><?xml version="1.0" encoding="utf-8"?>
<ds:datastoreItem xmlns:ds="http://schemas.openxmlformats.org/officeDocument/2006/customXml" ds:itemID="{2FA20D7A-15B3-479A-BE7E-1F75D3DB3C7E}"/>
</file>

<file path=customXml/itemProps3.xml><?xml version="1.0" encoding="utf-8"?>
<ds:datastoreItem xmlns:ds="http://schemas.openxmlformats.org/officeDocument/2006/customXml" ds:itemID="{5EBA20E7-132A-4E72-BE84-58E6416896B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Tatjana Ba;vočienė, Antanas Balvočius</dc:creator>
  <dcterms:created xsi:type="dcterms:W3CDTF">2023-09-13T18:05:32Z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