
<file path=[Content_Types].xml><?xml version="1.0" encoding="utf-8"?>
<Types xmlns="http://schemas.openxmlformats.org/package/2006/content-types">
  <Default Extension="fntdata" ContentType="application/x-fontdata"/>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6"/>
  </p:notesMasterIdLst>
  <p:sldIdLst>
    <p:sldId id="761" r:id="rId5"/>
    <p:sldId id="1928" r:id="rId6"/>
    <p:sldId id="1967" r:id="rId7"/>
    <p:sldId id="821" r:id="rId8"/>
    <p:sldId id="1719" r:id="rId9"/>
    <p:sldId id="1893" r:id="rId10"/>
    <p:sldId id="1792" r:id="rId11"/>
    <p:sldId id="1975" r:id="rId12"/>
    <p:sldId id="1972" r:id="rId13"/>
    <p:sldId id="1974" r:id="rId14"/>
    <p:sldId id="1976" r:id="rId15"/>
    <p:sldId id="1979" r:id="rId16"/>
    <p:sldId id="1904" r:id="rId17"/>
    <p:sldId id="1971" r:id="rId18"/>
    <p:sldId id="1905" r:id="rId19"/>
    <p:sldId id="1906" r:id="rId20"/>
    <p:sldId id="1907" r:id="rId21"/>
    <p:sldId id="1908" r:id="rId22"/>
    <p:sldId id="1909" r:id="rId23"/>
    <p:sldId id="1910" r:id="rId24"/>
    <p:sldId id="1912" r:id="rId25"/>
    <p:sldId id="1913" r:id="rId26"/>
    <p:sldId id="1914" r:id="rId27"/>
    <p:sldId id="2003" r:id="rId28"/>
    <p:sldId id="1915" r:id="rId29"/>
    <p:sldId id="1916" r:id="rId30"/>
    <p:sldId id="1917" r:id="rId31"/>
    <p:sldId id="1918" r:id="rId32"/>
    <p:sldId id="1920" r:id="rId33"/>
    <p:sldId id="1919" r:id="rId34"/>
    <p:sldId id="1921" r:id="rId35"/>
    <p:sldId id="1922" r:id="rId36"/>
    <p:sldId id="284" r:id="rId37"/>
    <p:sldId id="257" r:id="rId38"/>
    <p:sldId id="1923" r:id="rId39"/>
    <p:sldId id="1925" r:id="rId40"/>
    <p:sldId id="1924" r:id="rId41"/>
    <p:sldId id="1927" r:id="rId42"/>
    <p:sldId id="1996" r:id="rId43"/>
    <p:sldId id="1997" r:id="rId44"/>
    <p:sldId id="1929" r:id="rId45"/>
    <p:sldId id="1930" r:id="rId46"/>
    <p:sldId id="1931" r:id="rId47"/>
    <p:sldId id="1932" r:id="rId48"/>
    <p:sldId id="1998" r:id="rId49"/>
    <p:sldId id="1999" r:id="rId50"/>
    <p:sldId id="1934" r:id="rId51"/>
    <p:sldId id="2000" r:id="rId52"/>
    <p:sldId id="2001" r:id="rId53"/>
    <p:sldId id="2002" r:id="rId54"/>
    <p:sldId id="2004" r:id="rId55"/>
    <p:sldId id="1933" r:id="rId56"/>
    <p:sldId id="1935" r:id="rId57"/>
    <p:sldId id="1936" r:id="rId58"/>
    <p:sldId id="1937" r:id="rId59"/>
    <p:sldId id="1938" r:id="rId60"/>
    <p:sldId id="1939" r:id="rId61"/>
    <p:sldId id="1940" r:id="rId62"/>
    <p:sldId id="1980" r:id="rId63"/>
    <p:sldId id="1981" r:id="rId64"/>
    <p:sldId id="1943" r:id="rId65"/>
    <p:sldId id="1982" r:id="rId66"/>
    <p:sldId id="1983" r:id="rId67"/>
    <p:sldId id="1984" r:id="rId68"/>
    <p:sldId id="1946" r:id="rId69"/>
    <p:sldId id="1977" r:id="rId70"/>
    <p:sldId id="1985" r:id="rId71"/>
    <p:sldId id="1948" r:id="rId72"/>
    <p:sldId id="1986" r:id="rId73"/>
    <p:sldId id="1987" r:id="rId74"/>
    <p:sldId id="1988" r:id="rId75"/>
    <p:sldId id="1952" r:id="rId76"/>
    <p:sldId id="1990" r:id="rId77"/>
    <p:sldId id="1991" r:id="rId78"/>
    <p:sldId id="1992" r:id="rId79"/>
    <p:sldId id="1955" r:id="rId80"/>
    <p:sldId id="1993" r:id="rId81"/>
    <p:sldId id="1994" r:id="rId82"/>
    <p:sldId id="1995" r:id="rId83"/>
    <p:sldId id="2005" r:id="rId84"/>
    <p:sldId id="1966" r:id="rId85"/>
    <p:sldId id="1764" r:id="rId86"/>
    <p:sldId id="1851" r:id="rId87"/>
    <p:sldId id="1958" r:id="rId88"/>
    <p:sldId id="1959" r:id="rId89"/>
    <p:sldId id="1960" r:id="rId90"/>
    <p:sldId id="1962" r:id="rId91"/>
    <p:sldId id="1963" r:id="rId92"/>
    <p:sldId id="1978" r:id="rId93"/>
    <p:sldId id="1965" r:id="rId94"/>
    <p:sldId id="1926" r:id="rId95"/>
  </p:sldIdLst>
  <p:sldSz cx="9144000" cy="5143500" type="screen16x9"/>
  <p:notesSz cx="6858000" cy="9144000"/>
  <p:embeddedFontLst>
    <p:embeddedFont>
      <p:font typeface="Arial Black" panose="020B0604020202020204" pitchFamily="34" charset="0"/>
      <p:bold r:id="rId97"/>
    </p:embeddedFont>
    <p:embeddedFont>
      <p:font typeface="Calibri" panose="020F0502020204030204" pitchFamily="34" charset="0"/>
      <p:regular r:id="rId98"/>
      <p:bold r:id="rId99"/>
      <p:italic r:id="rId100"/>
      <p:boldItalic r:id="rId101"/>
    </p:embeddedFont>
    <p:embeddedFont>
      <p:font typeface="Calibri Light" panose="020F0302020204030204" pitchFamily="34" charset="0"/>
      <p:regular r:id="rId102"/>
      <p:italic r:id="rId103"/>
    </p:embeddedFont>
    <p:embeddedFont>
      <p:font typeface="Montserrat" pitchFamily="2" charset="77"/>
      <p:regular r:id="rId104"/>
      <p:bold r:id="rId105"/>
      <p:italic r:id="rId106"/>
      <p:boldItalic r:id="rId107"/>
    </p:embeddedFont>
    <p:embeddedFont>
      <p:font typeface="Montserrat Light" panose="020F0302020204030204" pitchFamily="34" charset="0"/>
      <p:regular r:id="rId108"/>
      <p:italic r:id="rId109"/>
    </p:embeddedFont>
    <p:embeddedFont>
      <p:font typeface="Poppins" pitchFamily="2" charset="77"/>
      <p:regular r:id="rId110"/>
      <p:bold r:id="rId111"/>
      <p:italic r:id="rId112"/>
      <p:boldItalic r:id="rId113"/>
    </p:embeddedFont>
    <p:embeddedFont>
      <p:font typeface="Raleway" pitchFamily="2" charset="77"/>
      <p:regular r:id="rId114"/>
      <p:bold r:id="rId115"/>
      <p:italic r:id="rId116"/>
      <p:boldItalic r:id="rId117"/>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van der Meer" initials="FvdM" lastIdx="1" clrIdx="0">
    <p:extLst>
      <p:ext uri="{19B8F6BF-5375-455C-9EA6-DF929625EA0E}">
        <p15:presenceInfo xmlns:p15="http://schemas.microsoft.com/office/powerpoint/2012/main" userId="S::f.vandermeer@intellerts.com::0e44fa89-86fe-4b78-8eb5-26579867e9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D400"/>
    <a:srgbClr val="4BACC6"/>
    <a:srgbClr val="FFFFCC"/>
    <a:srgbClr val="AA7900"/>
    <a:srgbClr val="009900"/>
    <a:srgbClr val="CBCBCB"/>
    <a:srgbClr val="FFFFFF"/>
    <a:srgbClr val="5185BD"/>
    <a:srgbClr val="685D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0" autoAdjust="0"/>
    <p:restoredTop sz="89667" autoAdjust="0"/>
  </p:normalViewPr>
  <p:slideViewPr>
    <p:cSldViewPr snapToGrid="0">
      <p:cViewPr varScale="1">
        <p:scale>
          <a:sx n="210" d="100"/>
          <a:sy n="210" d="100"/>
        </p:scale>
        <p:origin x="192" y="816"/>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5" d="100"/>
          <a:sy n="65" d="100"/>
        </p:scale>
        <p:origin x="2299"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21.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6.fntdata"/><Relationship Id="rId16" Type="http://schemas.openxmlformats.org/officeDocument/2006/relationships/slide" Target="slides/slide12.xml"/><Relationship Id="rId107" Type="http://schemas.openxmlformats.org/officeDocument/2006/relationships/font" Target="fonts/font1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6.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7.fntdata"/><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8.fntdata"/><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3.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4.fntdata"/><Relationship Id="rId115" Type="http://schemas.openxmlformats.org/officeDocument/2006/relationships/font" Target="fonts/font19.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2.fntdata"/><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5.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font" Target="fonts/font3.fntdata"/><Relationship Id="rId101" Type="http://schemas.openxmlformats.org/officeDocument/2006/relationships/font" Target="fonts/font5.fntdata"/><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a:effectLst>
              <a:outerShdw blurRad="63500" sx="103000" sy="103000" algn="ctr" rotWithShape="0">
                <a:prstClr val="black">
                  <a:alpha val="20000"/>
                </a:prstClr>
              </a:outerShdw>
            </a:effectLst>
          </c:spPr>
          <c:explosion val="6"/>
          <c:dPt>
            <c:idx val="0"/>
            <c:bubble3D val="0"/>
            <c:spPr>
              <a:solidFill>
                <a:schemeClr val="bg1">
                  <a:lumMod val="95000"/>
                </a:schemeClr>
              </a:solidFill>
              <a:ln>
                <a:noFill/>
              </a:ln>
              <a:effectLst>
                <a:outerShdw blurRad="63500" sx="103000" sy="103000" algn="ctr" rotWithShape="0">
                  <a:prstClr val="black">
                    <a:alpha val="20000"/>
                  </a:prstClr>
                </a:outerShdw>
              </a:effectLst>
            </c:spPr>
            <c:extLst>
              <c:ext xmlns:c16="http://schemas.microsoft.com/office/drawing/2014/chart" uri="{C3380CC4-5D6E-409C-BE32-E72D297353CC}">
                <c16:uniqueId val="{00000004-2FDB-5642-8C38-182AFBB7E34C}"/>
              </c:ext>
            </c:extLst>
          </c:dPt>
          <c:dPt>
            <c:idx val="1"/>
            <c:bubble3D val="0"/>
            <c:spPr>
              <a:solidFill>
                <a:schemeClr val="bg1">
                  <a:lumMod val="95000"/>
                </a:schemeClr>
              </a:solidFill>
              <a:ln>
                <a:noFill/>
              </a:ln>
              <a:effectLst>
                <a:outerShdw blurRad="63500" sx="103000" sy="103000" algn="ctr" rotWithShape="0">
                  <a:prstClr val="black">
                    <a:alpha val="20000"/>
                  </a:prstClr>
                </a:outerShdw>
              </a:effectLst>
            </c:spPr>
            <c:extLst>
              <c:ext xmlns:c16="http://schemas.microsoft.com/office/drawing/2014/chart" uri="{C3380CC4-5D6E-409C-BE32-E72D297353CC}">
                <c16:uniqueId val="{00000005-2FDB-5642-8C38-182AFBB7E34C}"/>
              </c:ext>
            </c:extLst>
          </c:dPt>
          <c:dPt>
            <c:idx val="2"/>
            <c:bubble3D val="0"/>
            <c:spPr>
              <a:solidFill>
                <a:schemeClr val="bg1">
                  <a:lumMod val="95000"/>
                </a:schemeClr>
              </a:solidFill>
              <a:ln>
                <a:noFill/>
              </a:ln>
              <a:effectLst>
                <a:outerShdw blurRad="63500" sx="103000" sy="103000" algn="ctr" rotWithShape="0">
                  <a:prstClr val="black">
                    <a:alpha val="20000"/>
                  </a:prstClr>
                </a:outerShdw>
              </a:effectLst>
            </c:spPr>
            <c:extLst>
              <c:ext xmlns:c16="http://schemas.microsoft.com/office/drawing/2014/chart" uri="{C3380CC4-5D6E-409C-BE32-E72D297353CC}">
                <c16:uniqueId val="{00000006-2FDB-5642-8C38-182AFBB7E34C}"/>
              </c:ext>
            </c:extLst>
          </c:dPt>
          <c:dPt>
            <c:idx val="3"/>
            <c:bubble3D val="0"/>
            <c:spPr>
              <a:solidFill>
                <a:schemeClr val="bg1">
                  <a:lumMod val="95000"/>
                </a:schemeClr>
              </a:solidFill>
              <a:ln>
                <a:noFill/>
              </a:ln>
              <a:effectLst>
                <a:outerShdw blurRad="63500" sx="103000" sy="103000" algn="ctr" rotWithShape="0">
                  <a:prstClr val="black">
                    <a:alpha val="20000"/>
                  </a:prstClr>
                </a:outerShdw>
              </a:effectLst>
            </c:spPr>
            <c:extLst>
              <c:ext xmlns:c16="http://schemas.microsoft.com/office/drawing/2014/chart" uri="{C3380CC4-5D6E-409C-BE32-E72D297353CC}">
                <c16:uniqueId val="{00000007-2FDB-5642-8C38-182AFBB7E34C}"/>
              </c:ext>
            </c:extLst>
          </c:dPt>
          <c:dPt>
            <c:idx val="4"/>
            <c:bubble3D val="0"/>
            <c:spPr>
              <a:solidFill>
                <a:schemeClr val="bg1">
                  <a:lumMod val="95000"/>
                </a:schemeClr>
              </a:solidFill>
              <a:ln>
                <a:noFill/>
              </a:ln>
              <a:effectLst>
                <a:outerShdw blurRad="63500" sx="103000" sy="103000" algn="ctr" rotWithShape="0">
                  <a:prstClr val="black">
                    <a:alpha val="20000"/>
                  </a:prstClr>
                </a:outerShdw>
              </a:effectLst>
            </c:spPr>
            <c:extLst>
              <c:ext xmlns:c16="http://schemas.microsoft.com/office/drawing/2014/chart" uri="{C3380CC4-5D6E-409C-BE32-E72D297353CC}">
                <c16:uniqueId val="{00000008-2FDB-5642-8C38-182AFBB7E34C}"/>
              </c:ext>
            </c:extLst>
          </c:dPt>
          <c:dPt>
            <c:idx val="5"/>
            <c:bubble3D val="0"/>
            <c:spPr>
              <a:solidFill>
                <a:schemeClr val="bg1">
                  <a:lumMod val="95000"/>
                </a:schemeClr>
              </a:solidFill>
              <a:ln>
                <a:noFill/>
              </a:ln>
              <a:effectLst>
                <a:outerShdw blurRad="63500" sx="103000" sy="103000" algn="ctr" rotWithShape="0">
                  <a:prstClr val="black">
                    <a:alpha val="20000"/>
                  </a:prstClr>
                </a:outerShdw>
              </a:effectLst>
            </c:spPr>
            <c:extLst>
              <c:ext xmlns:c16="http://schemas.microsoft.com/office/drawing/2014/chart" uri="{C3380CC4-5D6E-409C-BE32-E72D297353CC}">
                <c16:uniqueId val="{00000009-2FDB-5642-8C38-182AFBB7E34C}"/>
              </c:ext>
            </c:extLst>
          </c:dPt>
          <c:dPt>
            <c:idx val="6"/>
            <c:bubble3D val="0"/>
            <c:explosion val="24"/>
            <c:spPr>
              <a:solidFill>
                <a:srgbClr val="FFC000"/>
              </a:solidFill>
              <a:ln>
                <a:noFill/>
              </a:ln>
              <a:effectLst>
                <a:outerShdw blurRad="63500" sx="103000" sy="103000" algn="ctr" rotWithShape="0">
                  <a:prstClr val="black">
                    <a:alpha val="20000"/>
                  </a:prstClr>
                </a:outerShdw>
              </a:effectLst>
            </c:spPr>
            <c:extLst>
              <c:ext xmlns:c16="http://schemas.microsoft.com/office/drawing/2014/chart" uri="{C3380CC4-5D6E-409C-BE32-E72D297353CC}">
                <c16:uniqueId val="{00000002-2FDB-5642-8C38-182AFBB7E34C}"/>
              </c:ext>
            </c:extLst>
          </c:dPt>
          <c:dPt>
            <c:idx val="7"/>
            <c:bubble3D val="0"/>
            <c:spPr>
              <a:solidFill>
                <a:srgbClr val="FFC000"/>
              </a:solidFill>
              <a:ln>
                <a:noFill/>
              </a:ln>
              <a:effectLst>
                <a:outerShdw blurRad="63500" sx="103000" sy="103000" algn="ctr" rotWithShape="0">
                  <a:prstClr val="black">
                    <a:alpha val="20000"/>
                  </a:prstClr>
                </a:outerShdw>
              </a:effectLst>
            </c:spPr>
            <c:extLst>
              <c:ext xmlns:c16="http://schemas.microsoft.com/office/drawing/2014/chart" uri="{C3380CC4-5D6E-409C-BE32-E72D297353CC}">
                <c16:uniqueId val="{00000003-2FDB-5642-8C38-182AFBB7E34C}"/>
              </c:ext>
            </c:extLst>
          </c:dPt>
          <c:dLbls>
            <c:delete val="1"/>
          </c:dLbls>
          <c:cat>
            <c:strRef>
              <c:f>Sheet1!$A$2:$A$9</c:f>
              <c:strCache>
                <c:ptCount val="8"/>
                <c:pt idx="0">
                  <c:v>1st Qtr</c:v>
                </c:pt>
                <c:pt idx="1">
                  <c:v>2nd Qtr</c:v>
                </c:pt>
                <c:pt idx="2">
                  <c:v>3rd Qtr</c:v>
                </c:pt>
                <c:pt idx="3">
                  <c:v>4th Qtr</c:v>
                </c:pt>
                <c:pt idx="4">
                  <c:v>4th Qtr</c:v>
                </c:pt>
                <c:pt idx="5">
                  <c:v>4th Qtr</c:v>
                </c:pt>
                <c:pt idx="6">
                  <c:v>4th Qtr</c:v>
                </c:pt>
                <c:pt idx="7">
                  <c:v>4th Qtr</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2FDB-5642-8C38-182AFBB7E34C}"/>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885F1F-3CDE-4BF6-A127-3187B4F8DBB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88213B19-2E4F-4378-85A1-AC7F632AC22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E6ED5BC-445C-400A-B571-1299AE5CC267}" type="datetimeFigureOut">
              <a:rPr lang="en-US"/>
              <a:pPr>
                <a:defRPr/>
              </a:pPr>
              <a:t>10/2/23</a:t>
            </a:fld>
            <a:endParaRPr lang="en-US"/>
          </a:p>
        </p:txBody>
      </p:sp>
      <p:sp>
        <p:nvSpPr>
          <p:cNvPr id="4" name="Slide Image Placeholder 3">
            <a:extLst>
              <a:ext uri="{FF2B5EF4-FFF2-40B4-BE49-F238E27FC236}">
                <a16:creationId xmlns:a16="http://schemas.microsoft.com/office/drawing/2014/main" id="{0CBF4AEB-5082-431D-B0FF-115359D9226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64F01A6-87A9-4E5C-A7F0-22B07223278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E43B57E-D9C3-49D2-B645-DF84815A597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FA17140E-4A6F-4033-9C1D-46A7902116C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C779592-32E6-4413-B928-998A8D345B87}" type="slidenum">
              <a:rPr lang="en-US" altLang="nl-NL"/>
              <a:pPr>
                <a:defRPr/>
              </a:pPr>
              <a:t>‹#›</a:t>
            </a:fld>
            <a:endParaRPr lang="en-US"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u-west-1a.online.tableau.com/t/vuknffintech/views/Atvirvietimoduomenanalizduomenvizualizavimoprincipai/Atvirvietimoduomenanaliz"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pPr>
              <a:defRPr/>
            </a:pPr>
            <a:fld id="{AC779592-32E6-4413-B928-998A8D345B87}" type="slidenum">
              <a:rPr lang="en-US" altLang="nl-NL" smtClean="0"/>
              <a:pPr>
                <a:defRPr/>
              </a:pPr>
              <a:t>1</a:t>
            </a:fld>
            <a:endParaRPr lang="en-US" altLang="nl-NL"/>
          </a:p>
        </p:txBody>
      </p:sp>
    </p:spTree>
    <p:extLst>
      <p:ext uri="{BB962C8B-B14F-4D97-AF65-F5344CB8AC3E}">
        <p14:creationId xmlns:p14="http://schemas.microsoft.com/office/powerpoint/2010/main" val="74615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https://www.columnfivemedia.com/25-tips-to-upgrade-your-data-visualization-design/</a:t>
            </a:r>
          </a:p>
        </p:txBody>
      </p:sp>
      <p:sp>
        <p:nvSpPr>
          <p:cNvPr id="4" name="Slide Number Placeholder 3"/>
          <p:cNvSpPr>
            <a:spLocks noGrp="1"/>
          </p:cNvSpPr>
          <p:nvPr>
            <p:ph type="sldNum" sz="quarter" idx="5"/>
          </p:nvPr>
        </p:nvSpPr>
        <p:spPr/>
        <p:txBody>
          <a:bodyPr/>
          <a:lstStyle/>
          <a:p>
            <a:pPr>
              <a:defRPr/>
            </a:pPr>
            <a:fld id="{AC779592-32E6-4413-B928-998A8D345B87}" type="slidenum">
              <a:rPr lang="en-US" altLang="nl-NL" smtClean="0"/>
              <a:pPr>
                <a:defRPr/>
              </a:pPr>
              <a:t>83</a:t>
            </a:fld>
            <a:endParaRPr lang="en-US" altLang="nl-NL"/>
          </a:p>
        </p:txBody>
      </p:sp>
    </p:spTree>
    <p:extLst>
      <p:ext uri="{BB962C8B-B14F-4D97-AF65-F5344CB8AC3E}">
        <p14:creationId xmlns:p14="http://schemas.microsoft.com/office/powerpoint/2010/main" val="243540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a:defRPr/>
            </a:pPr>
            <a:fld id="{AC779592-32E6-4413-B928-998A8D345B87}" type="slidenum">
              <a:rPr lang="en-US" altLang="nl-NL" smtClean="0"/>
              <a:pPr>
                <a:defRPr/>
              </a:pPr>
              <a:t>4</a:t>
            </a:fld>
            <a:endParaRPr lang="en-US" altLang="nl-NL"/>
          </a:p>
        </p:txBody>
      </p:sp>
    </p:spTree>
    <p:extLst>
      <p:ext uri="{BB962C8B-B14F-4D97-AF65-F5344CB8AC3E}">
        <p14:creationId xmlns:p14="http://schemas.microsoft.com/office/powerpoint/2010/main" val="2499987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pPr>
              <a:defRPr/>
            </a:pPr>
            <a:fld id="{AC779592-32E6-4413-B928-998A8D345B87}" type="slidenum">
              <a:rPr lang="en-US" altLang="nl-NL" smtClean="0"/>
              <a:pPr>
                <a:defRPr/>
              </a:pPr>
              <a:t>7</a:t>
            </a:fld>
            <a:endParaRPr lang="en-US" altLang="nl-NL"/>
          </a:p>
        </p:txBody>
      </p:sp>
    </p:spTree>
    <p:extLst>
      <p:ext uri="{BB962C8B-B14F-4D97-AF65-F5344CB8AC3E}">
        <p14:creationId xmlns:p14="http://schemas.microsoft.com/office/powerpoint/2010/main" val="50549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1" i="0" dirty="0">
                <a:solidFill>
                  <a:srgbClr val="666666"/>
                </a:solidFill>
                <a:effectLst/>
                <a:latin typeface="Raleway" pitchFamily="2" charset="0"/>
              </a:rPr>
              <a:t>Proximity</a:t>
            </a:r>
            <a:r>
              <a:rPr lang="en-US" b="0" i="0" dirty="0">
                <a:solidFill>
                  <a:srgbClr val="666666"/>
                </a:solidFill>
                <a:effectLst/>
                <a:latin typeface="Raleway" pitchFamily="2" charset="0"/>
              </a:rPr>
              <a:t>: we perceive data elements that are near to each other as being a related group.</a:t>
            </a:r>
          </a:p>
          <a:p>
            <a:pPr algn="l" fontAlgn="base">
              <a:buFont typeface="Arial" panose="020B0604020202020204" pitchFamily="34" charset="0"/>
              <a:buChar char="•"/>
            </a:pPr>
            <a:r>
              <a:rPr lang="en-US" b="1" i="0" dirty="0">
                <a:solidFill>
                  <a:srgbClr val="666666"/>
                </a:solidFill>
                <a:effectLst/>
                <a:latin typeface="Raleway" pitchFamily="2" charset="0"/>
              </a:rPr>
              <a:t>Similarity</a:t>
            </a:r>
            <a:r>
              <a:rPr lang="en-US" b="0" i="0" dirty="0">
                <a:solidFill>
                  <a:srgbClr val="666666"/>
                </a:solidFill>
                <a:effectLst/>
                <a:latin typeface="Raleway" pitchFamily="2" charset="0"/>
              </a:rPr>
              <a:t>: when items are alike in their properties, we group them together. The similarity could be based on different attributes, such as size, shape, color, and so on.</a:t>
            </a:r>
          </a:p>
          <a:p>
            <a:pPr algn="l" fontAlgn="base">
              <a:buFont typeface="Arial" panose="020B0604020202020204" pitchFamily="34" charset="0"/>
              <a:buChar char="•"/>
            </a:pPr>
            <a:r>
              <a:rPr lang="en-US" b="1" i="0" dirty="0">
                <a:solidFill>
                  <a:srgbClr val="666666"/>
                </a:solidFill>
                <a:effectLst/>
                <a:latin typeface="Raleway" pitchFamily="2" charset="0"/>
              </a:rPr>
              <a:t>Enclosure</a:t>
            </a:r>
            <a:r>
              <a:rPr lang="en-US" b="0" i="0" dirty="0">
                <a:solidFill>
                  <a:srgbClr val="666666"/>
                </a:solidFill>
                <a:effectLst/>
                <a:latin typeface="Raleway" pitchFamily="2" charset="0"/>
              </a:rPr>
              <a:t>: if a number of elements is surrounded by something such as a line or an </a:t>
            </a:r>
            <a:r>
              <a:rPr lang="en-US" b="0" i="0" dirty="0" err="1">
                <a:solidFill>
                  <a:srgbClr val="666666"/>
                </a:solidFill>
                <a:effectLst/>
                <a:latin typeface="Raleway" pitchFamily="2" charset="0"/>
              </a:rPr>
              <a:t>an</a:t>
            </a:r>
            <a:r>
              <a:rPr lang="en-US" b="0" i="0" dirty="0">
                <a:solidFill>
                  <a:srgbClr val="666666"/>
                </a:solidFill>
                <a:effectLst/>
                <a:latin typeface="Raleway" pitchFamily="2" charset="0"/>
              </a:rPr>
              <a:t> object, the elements will be perceived as being a group.</a:t>
            </a:r>
          </a:p>
          <a:p>
            <a:pPr algn="l" fontAlgn="base">
              <a:buFont typeface="Arial" panose="020B0604020202020204" pitchFamily="34" charset="0"/>
              <a:buChar char="•"/>
            </a:pPr>
            <a:r>
              <a:rPr lang="en-US" b="1" i="0" dirty="0">
                <a:solidFill>
                  <a:srgbClr val="666666"/>
                </a:solidFill>
                <a:effectLst/>
                <a:latin typeface="Raleway" pitchFamily="2" charset="0"/>
              </a:rPr>
              <a:t>Connection:</a:t>
            </a:r>
            <a:r>
              <a:rPr lang="en-US" b="0" i="0" dirty="0">
                <a:solidFill>
                  <a:srgbClr val="666666"/>
                </a:solidFill>
                <a:effectLst/>
                <a:latin typeface="Raleway" pitchFamily="2" charset="0"/>
              </a:rPr>
              <a:t> we see elements that are connected by lines as being related to each other.</a:t>
            </a:r>
          </a:p>
          <a:p>
            <a:pPr algn="l" fontAlgn="base">
              <a:buFont typeface="Arial" panose="020B0604020202020204" pitchFamily="34" charset="0"/>
              <a:buChar char="•"/>
            </a:pPr>
            <a:r>
              <a:rPr lang="en-US" b="1" i="0" dirty="0">
                <a:solidFill>
                  <a:srgbClr val="666666"/>
                </a:solidFill>
                <a:effectLst/>
                <a:latin typeface="Raleway" pitchFamily="2" charset="0"/>
              </a:rPr>
              <a:t>Continuity:</a:t>
            </a:r>
            <a:r>
              <a:rPr lang="en-US" b="0" i="0" dirty="0">
                <a:solidFill>
                  <a:srgbClr val="666666"/>
                </a:solidFill>
                <a:effectLst/>
                <a:latin typeface="Raleway" pitchFamily="2" charset="0"/>
              </a:rPr>
              <a:t> when we’ll look at points, we will perceive them as smooth groups or continuous line rather than sharp broken lines.</a:t>
            </a:r>
          </a:p>
          <a:p>
            <a:pPr algn="l" fontAlgn="base">
              <a:buFont typeface="Arial" panose="020B0604020202020204" pitchFamily="34" charset="0"/>
              <a:buChar char="•"/>
            </a:pPr>
            <a:r>
              <a:rPr lang="en-US" b="1" i="0" dirty="0">
                <a:solidFill>
                  <a:srgbClr val="666666"/>
                </a:solidFill>
                <a:effectLst/>
                <a:latin typeface="Raleway" pitchFamily="2" charset="0"/>
              </a:rPr>
              <a:t>Closure</a:t>
            </a:r>
            <a:r>
              <a:rPr lang="en-US" b="0" i="0" dirty="0">
                <a:solidFill>
                  <a:srgbClr val="666666"/>
                </a:solidFill>
                <a:effectLst/>
                <a:latin typeface="Raleway" pitchFamily="2" charset="0"/>
              </a:rPr>
              <a:t>: when we see gaps in lines of formations, we will organize them into complete shapes rather than seeing the parts as separate components.</a:t>
            </a:r>
          </a:p>
          <a:p>
            <a:pPr algn="l" fontAlgn="base">
              <a:buFont typeface="Arial" panose="020B0604020202020204" pitchFamily="34" charset="0"/>
              <a:buChar char="•"/>
            </a:pPr>
            <a:r>
              <a:rPr lang="en-US" b="1" i="0" dirty="0">
                <a:solidFill>
                  <a:srgbClr val="666666"/>
                </a:solidFill>
                <a:effectLst/>
                <a:latin typeface="Raleway" pitchFamily="2" charset="0"/>
              </a:rPr>
              <a:t>Figure-ground</a:t>
            </a:r>
            <a:r>
              <a:rPr lang="en-US" b="0" i="0" dirty="0">
                <a:solidFill>
                  <a:srgbClr val="666666"/>
                </a:solidFill>
                <a:effectLst/>
                <a:latin typeface="Raleway" pitchFamily="2" charset="0"/>
              </a:rPr>
              <a:t>: we see objects that appear to be in the foreground as being separate from those in the background.</a:t>
            </a:r>
          </a:p>
          <a:p>
            <a:pPr algn="l" fontAlgn="base">
              <a:buFont typeface="Arial" panose="020B0604020202020204" pitchFamily="34" charset="0"/>
              <a:buChar char="•"/>
            </a:pPr>
            <a:r>
              <a:rPr lang="en-US" b="1" i="0" dirty="0">
                <a:solidFill>
                  <a:srgbClr val="666666"/>
                </a:solidFill>
                <a:effectLst/>
                <a:latin typeface="Raleway" pitchFamily="2" charset="0"/>
              </a:rPr>
              <a:t>Common fate</a:t>
            </a:r>
            <a:r>
              <a:rPr lang="en-US" b="0" i="0" dirty="0">
                <a:solidFill>
                  <a:srgbClr val="666666"/>
                </a:solidFill>
                <a:effectLst/>
                <a:latin typeface="Raleway" pitchFamily="2" charset="0"/>
              </a:rPr>
              <a:t>: If objects move together in the same direction and speed, they are perceived as being a group. This is mainly applicable to animated graphics.</a:t>
            </a:r>
          </a:p>
        </p:txBody>
      </p:sp>
      <p:sp>
        <p:nvSpPr>
          <p:cNvPr id="4" name="Slide Number Placeholder 3"/>
          <p:cNvSpPr>
            <a:spLocks noGrp="1"/>
          </p:cNvSpPr>
          <p:nvPr>
            <p:ph type="sldNum" sz="quarter" idx="5"/>
          </p:nvPr>
        </p:nvSpPr>
        <p:spPr/>
        <p:txBody>
          <a:bodyPr/>
          <a:lstStyle/>
          <a:p>
            <a:pPr>
              <a:defRPr/>
            </a:pPr>
            <a:fld id="{AC779592-32E6-4413-B928-998A8D345B87}" type="slidenum">
              <a:rPr lang="en-US" altLang="nl-NL" smtClean="0"/>
              <a:pPr>
                <a:defRPr/>
              </a:pPr>
              <a:t>25</a:t>
            </a:fld>
            <a:endParaRPr lang="en-US" altLang="nl-NL"/>
          </a:p>
        </p:txBody>
      </p:sp>
    </p:spTree>
    <p:extLst>
      <p:ext uri="{BB962C8B-B14F-4D97-AF65-F5344CB8AC3E}">
        <p14:creationId xmlns:p14="http://schemas.microsoft.com/office/powerpoint/2010/main" val="2217915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C779592-32E6-4413-B928-998A8D345B87}" type="slidenum">
              <a:rPr lang="en-US" altLang="nl-NL" smtClean="0"/>
              <a:pPr>
                <a:defRPr/>
              </a:pPr>
              <a:t>68</a:t>
            </a:fld>
            <a:endParaRPr lang="en-US" altLang="nl-NL"/>
          </a:p>
        </p:txBody>
      </p:sp>
    </p:spTree>
    <p:extLst>
      <p:ext uri="{BB962C8B-B14F-4D97-AF65-F5344CB8AC3E}">
        <p14:creationId xmlns:p14="http://schemas.microsoft.com/office/powerpoint/2010/main" val="2556921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C779592-32E6-4413-B928-998A8D345B87}" type="slidenum">
              <a:rPr lang="en-US" altLang="nl-NL" smtClean="0"/>
              <a:pPr>
                <a:defRPr/>
              </a:pPr>
              <a:t>72</a:t>
            </a:fld>
            <a:endParaRPr lang="en-US" altLang="nl-NL"/>
          </a:p>
        </p:txBody>
      </p:sp>
    </p:spTree>
    <p:extLst>
      <p:ext uri="{BB962C8B-B14F-4D97-AF65-F5344CB8AC3E}">
        <p14:creationId xmlns:p14="http://schemas.microsoft.com/office/powerpoint/2010/main" val="3753952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C779592-32E6-4413-B928-998A8D345B87}" type="slidenum">
              <a:rPr lang="en-US" altLang="nl-NL" smtClean="0"/>
              <a:pPr>
                <a:defRPr/>
              </a:pPr>
              <a:t>76</a:t>
            </a:fld>
            <a:endParaRPr lang="en-US" altLang="nl-NL"/>
          </a:p>
        </p:txBody>
      </p:sp>
    </p:spTree>
    <p:extLst>
      <p:ext uri="{BB962C8B-B14F-4D97-AF65-F5344CB8AC3E}">
        <p14:creationId xmlns:p14="http://schemas.microsoft.com/office/powerpoint/2010/main" val="2792634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hlinkClick r:id="rId3"/>
              </a:rPr>
              <a:t>https://eu-west-1a.online.tableau.com/t/vuknffintech/views/Atvirvietimoduomenanalizduomenvizualizavimoprincipai/Atvirvietimoduomenanaliz</a:t>
            </a:r>
            <a:endParaRPr lang="lt-LT" dirty="0"/>
          </a:p>
        </p:txBody>
      </p:sp>
      <p:sp>
        <p:nvSpPr>
          <p:cNvPr id="4" name="Slide Number Placeholder 3"/>
          <p:cNvSpPr>
            <a:spLocks noGrp="1"/>
          </p:cNvSpPr>
          <p:nvPr>
            <p:ph type="sldNum" sz="quarter" idx="5"/>
          </p:nvPr>
        </p:nvSpPr>
        <p:spPr/>
        <p:txBody>
          <a:bodyPr/>
          <a:lstStyle/>
          <a:p>
            <a:pPr>
              <a:defRPr/>
            </a:pPr>
            <a:fld id="{AC779592-32E6-4413-B928-998A8D345B87}" type="slidenum">
              <a:rPr lang="en-US" altLang="nl-NL" smtClean="0"/>
              <a:pPr>
                <a:defRPr/>
              </a:pPr>
              <a:t>80</a:t>
            </a:fld>
            <a:endParaRPr lang="en-US" altLang="nl-NL"/>
          </a:p>
        </p:txBody>
      </p:sp>
    </p:spTree>
    <p:extLst>
      <p:ext uri="{BB962C8B-B14F-4D97-AF65-F5344CB8AC3E}">
        <p14:creationId xmlns:p14="http://schemas.microsoft.com/office/powerpoint/2010/main" val="1741804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pPr>
              <a:defRPr/>
            </a:pPr>
            <a:fld id="{AC779592-32E6-4413-B928-998A8D345B87}" type="slidenum">
              <a:rPr lang="en-US" altLang="nl-NL" smtClean="0"/>
              <a:pPr>
                <a:defRPr/>
              </a:pPr>
              <a:t>82</a:t>
            </a:fld>
            <a:endParaRPr lang="en-US" altLang="nl-NL"/>
          </a:p>
        </p:txBody>
      </p:sp>
    </p:spTree>
    <p:extLst>
      <p:ext uri="{BB962C8B-B14F-4D97-AF65-F5344CB8AC3E}">
        <p14:creationId xmlns:p14="http://schemas.microsoft.com/office/powerpoint/2010/main" val="348714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779662"/>
            <a:ext cx="7772400" cy="1102519"/>
          </a:xfrm>
        </p:spPr>
        <p:txBody>
          <a:bodyPr anchor="b"/>
          <a:lstStyle>
            <a:lvl1pPr algn="l">
              <a:defRPr/>
            </a:lvl1pPr>
          </a:lstStyle>
          <a:p>
            <a:r>
              <a:rPr lang="en-US"/>
              <a:t>Click to edit Master title style</a:t>
            </a:r>
          </a:p>
        </p:txBody>
      </p:sp>
      <p:sp>
        <p:nvSpPr>
          <p:cNvPr id="3" name="Subtitle 2"/>
          <p:cNvSpPr>
            <a:spLocks noGrp="1"/>
          </p:cNvSpPr>
          <p:nvPr>
            <p:ph type="subTitle" idx="1"/>
          </p:nvPr>
        </p:nvSpPr>
        <p:spPr>
          <a:xfrm>
            <a:off x="467544" y="2931790"/>
            <a:ext cx="7776864"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5112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02549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01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noProof="0" dirty="0" err="1"/>
              <a:t>Click</a:t>
            </a:r>
            <a:r>
              <a:rPr lang="lt-LT" noProof="0" dirty="0"/>
              <a:t> to </a:t>
            </a:r>
            <a:r>
              <a:rPr lang="lt-LT" noProof="0" dirty="0" err="1"/>
              <a:t>edit</a:t>
            </a:r>
            <a:r>
              <a:rPr lang="lt-LT" noProof="0" dirty="0"/>
              <a:t> </a:t>
            </a:r>
            <a:r>
              <a:rPr lang="lt-LT" noProof="0" dirty="0" err="1"/>
              <a:t>Master</a:t>
            </a:r>
            <a:r>
              <a:rPr lang="lt-LT" noProof="0" dirty="0"/>
              <a:t> </a:t>
            </a:r>
            <a:r>
              <a:rPr lang="lt-LT" noProof="0" dirty="0" err="1"/>
              <a:t>title</a:t>
            </a:r>
            <a:r>
              <a:rPr lang="lt-LT" noProof="0" dirty="0"/>
              <a:t> </a:t>
            </a:r>
            <a:r>
              <a:rPr lang="lt-LT" noProof="0" dirty="0" err="1"/>
              <a:t>style</a:t>
            </a:r>
            <a:endParaRPr lang="lt-LT" noProof="0" dirty="0"/>
          </a:p>
        </p:txBody>
      </p:sp>
      <p:sp>
        <p:nvSpPr>
          <p:cNvPr id="3" name="Content Placeholder 2"/>
          <p:cNvSpPr>
            <a:spLocks noGrp="1"/>
          </p:cNvSpPr>
          <p:nvPr>
            <p:ph idx="1"/>
          </p:nvPr>
        </p:nvSpPr>
        <p:spPr/>
        <p:txBody>
          <a:bodyPr/>
          <a:lstStyle>
            <a:lvl1pPr>
              <a:buClr>
                <a:srgbClr val="FFCC00"/>
              </a:buClr>
              <a:defRPr/>
            </a:lvl1pPr>
            <a:lvl2pPr marL="720725" indent="-263525">
              <a:buClr>
                <a:srgbClr val="FFCC00"/>
              </a:buClr>
              <a:buSzPct val="120000"/>
              <a:buFont typeface="Arial" panose="020B0604020202020204" pitchFamily="34" charset="0"/>
              <a:buChar char="•"/>
              <a:tabLst/>
              <a:defRPr/>
            </a:lvl2pPr>
            <a:lvl3pPr>
              <a:buClr>
                <a:srgbClr val="FFCC00"/>
              </a:buClr>
              <a:buSzPct val="120000"/>
              <a:defRPr/>
            </a:lvl3pPr>
            <a:lvl4pPr marL="1603375" indent="-231775">
              <a:buClr>
                <a:srgbClr val="FFCC00"/>
              </a:buClr>
              <a:buSzPct val="120000"/>
              <a:buFont typeface="Arial" panose="020B0604020202020204" pitchFamily="34" charset="0"/>
              <a:buChar char="•"/>
              <a:tabLst/>
              <a:defRPr/>
            </a:lvl4pPr>
            <a:lvl5pPr marL="2005013" indent="-176213">
              <a:buClr>
                <a:srgbClr val="FFCC00"/>
              </a:buClr>
              <a:buSzPct val="120000"/>
              <a:buFont typeface="Arial" panose="020B0604020202020204" pitchFamily="34" charset="0"/>
              <a:buChar char="•"/>
              <a:tabLst/>
              <a:defRPr/>
            </a:lvl5pPr>
          </a:lstStyle>
          <a:p>
            <a:pPr lvl="0"/>
            <a:r>
              <a:rPr lang="lt-LT" noProof="0" dirty="0" err="1"/>
              <a:t>Click</a:t>
            </a:r>
            <a:r>
              <a:rPr lang="lt-LT" noProof="0" dirty="0"/>
              <a:t> to </a:t>
            </a:r>
            <a:r>
              <a:rPr lang="lt-LT" noProof="0" dirty="0" err="1"/>
              <a:t>edit</a:t>
            </a:r>
            <a:r>
              <a:rPr lang="lt-LT" noProof="0" dirty="0"/>
              <a:t> </a:t>
            </a:r>
            <a:r>
              <a:rPr lang="lt-LT" noProof="0" dirty="0" err="1"/>
              <a:t>Master</a:t>
            </a:r>
            <a:r>
              <a:rPr lang="lt-LT" noProof="0" dirty="0"/>
              <a:t> </a:t>
            </a:r>
            <a:r>
              <a:rPr lang="lt-LT" noProof="0" dirty="0" err="1"/>
              <a:t>text</a:t>
            </a:r>
            <a:r>
              <a:rPr lang="lt-LT" noProof="0" dirty="0"/>
              <a:t> </a:t>
            </a:r>
            <a:r>
              <a:rPr lang="lt-LT" noProof="0" dirty="0" err="1"/>
              <a:t>styles</a:t>
            </a:r>
            <a:endParaRPr lang="lt-LT" noProof="0" dirty="0"/>
          </a:p>
          <a:p>
            <a:pPr lvl="1"/>
            <a:r>
              <a:rPr lang="lt-LT" noProof="0" dirty="0" err="1"/>
              <a:t>Second</a:t>
            </a:r>
            <a:r>
              <a:rPr lang="lt-LT" noProof="0" dirty="0"/>
              <a:t> </a:t>
            </a:r>
            <a:r>
              <a:rPr lang="lt-LT" noProof="0" dirty="0" err="1"/>
              <a:t>level</a:t>
            </a:r>
            <a:endParaRPr lang="lt-LT" noProof="0" dirty="0"/>
          </a:p>
          <a:p>
            <a:pPr lvl="2"/>
            <a:r>
              <a:rPr lang="lt-LT" noProof="0" dirty="0" err="1"/>
              <a:t>Third</a:t>
            </a:r>
            <a:r>
              <a:rPr lang="lt-LT" noProof="0" dirty="0"/>
              <a:t> </a:t>
            </a:r>
            <a:r>
              <a:rPr lang="lt-LT" noProof="0" dirty="0" err="1"/>
              <a:t>level</a:t>
            </a:r>
            <a:endParaRPr lang="lt-LT" noProof="0" dirty="0"/>
          </a:p>
          <a:p>
            <a:pPr lvl="3"/>
            <a:r>
              <a:rPr lang="lt-LT" noProof="0" dirty="0" err="1"/>
              <a:t>Fourth</a:t>
            </a:r>
            <a:r>
              <a:rPr lang="lt-LT" noProof="0" dirty="0"/>
              <a:t> </a:t>
            </a:r>
            <a:r>
              <a:rPr lang="lt-LT" noProof="0" dirty="0" err="1"/>
              <a:t>level</a:t>
            </a:r>
            <a:endParaRPr lang="lt-LT" noProof="0" dirty="0"/>
          </a:p>
          <a:p>
            <a:pPr lvl="4"/>
            <a:r>
              <a:rPr lang="lt-LT" noProof="0" dirty="0" err="1"/>
              <a:t>Fifth</a:t>
            </a:r>
            <a:r>
              <a:rPr lang="lt-LT" noProof="0" dirty="0"/>
              <a:t> </a:t>
            </a:r>
            <a:r>
              <a:rPr lang="lt-LT" noProof="0" dirty="0" err="1"/>
              <a:t>level</a:t>
            </a:r>
            <a:endParaRPr lang="lt-LT" noProof="0" dirty="0"/>
          </a:p>
        </p:txBody>
      </p:sp>
    </p:spTree>
    <p:extLst>
      <p:ext uri="{BB962C8B-B14F-4D97-AF65-F5344CB8AC3E}">
        <p14:creationId xmlns:p14="http://schemas.microsoft.com/office/powerpoint/2010/main" val="233818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72008" y="2760787"/>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72008" y="1635646"/>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913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67FBC6-D4BB-42FB-86C4-316371F74DED}"/>
              </a:ext>
            </a:extLst>
          </p:cNvPr>
          <p:cNvSpPr/>
          <p:nvPr userDrawn="1"/>
        </p:nvSpPr>
        <p:spPr>
          <a:xfrm>
            <a:off x="-107950" y="-92075"/>
            <a:ext cx="9251950" cy="54006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72008" y="2760786"/>
            <a:ext cx="7772400" cy="1323131"/>
          </a:xfrm>
        </p:spPr>
        <p:txBody>
          <a:bodyPr anchor="t"/>
          <a:lstStyle>
            <a:lvl1pPr algn="l">
              <a:defRPr sz="4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72008" y="1635646"/>
            <a:ext cx="7772400" cy="1125140"/>
          </a:xfrm>
        </p:spPr>
        <p:txBody>
          <a:bodyPr anchor="b"/>
          <a:lstStyle>
            <a:lvl1pPr marL="0" indent="0">
              <a:buNone/>
              <a:defRPr sz="20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87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67FBC6-D4BB-42FB-86C4-316371F74DED}"/>
              </a:ext>
            </a:extLst>
          </p:cNvPr>
          <p:cNvSpPr/>
          <p:nvPr userDrawn="1"/>
        </p:nvSpPr>
        <p:spPr>
          <a:xfrm>
            <a:off x="-107950" y="-92546"/>
            <a:ext cx="9251950" cy="54006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72008" y="1608659"/>
            <a:ext cx="7772400" cy="1323131"/>
          </a:xfrm>
        </p:spPr>
        <p:txBody>
          <a:bodyPr anchor="t"/>
          <a:lstStyle>
            <a:lvl1pPr algn="l">
              <a:defRPr sz="4000" b="1" cap="all">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472008" y="3219822"/>
            <a:ext cx="7772400" cy="1125140"/>
          </a:xfrm>
        </p:spPr>
        <p:txBody>
          <a:bodyPr anchor="t"/>
          <a:lstStyle>
            <a:lvl1pPr marL="0" indent="0">
              <a:buNone/>
              <a:defRPr sz="20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97705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3676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81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1144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37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D599E82-4424-41F9-BD4F-3B2B00ABD448}"/>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nl-NL" noProof="0" dirty="0" err="1"/>
              <a:t>Click</a:t>
            </a:r>
            <a:r>
              <a:rPr lang="lt-LT" altLang="nl-NL" noProof="0" dirty="0"/>
              <a:t> to </a:t>
            </a:r>
            <a:r>
              <a:rPr lang="lt-LT" altLang="nl-NL" noProof="0" dirty="0" err="1"/>
              <a:t>edit</a:t>
            </a:r>
            <a:r>
              <a:rPr lang="lt-LT" altLang="nl-NL" noProof="0" dirty="0"/>
              <a:t> </a:t>
            </a:r>
            <a:r>
              <a:rPr lang="lt-LT" altLang="nl-NL" noProof="0" dirty="0" err="1"/>
              <a:t>Master</a:t>
            </a:r>
            <a:r>
              <a:rPr lang="lt-LT" altLang="nl-NL" noProof="0" dirty="0"/>
              <a:t> </a:t>
            </a:r>
            <a:r>
              <a:rPr lang="lt-LT" altLang="nl-NL" noProof="0" dirty="0" err="1"/>
              <a:t>title</a:t>
            </a:r>
            <a:r>
              <a:rPr lang="lt-LT" altLang="nl-NL" noProof="0" dirty="0"/>
              <a:t> </a:t>
            </a:r>
            <a:r>
              <a:rPr lang="lt-LT" altLang="nl-NL" noProof="0" dirty="0" err="1"/>
              <a:t>style</a:t>
            </a:r>
            <a:endParaRPr lang="lt-LT" altLang="nl-NL" noProof="0" dirty="0"/>
          </a:p>
        </p:txBody>
      </p:sp>
      <p:sp>
        <p:nvSpPr>
          <p:cNvPr id="1027" name="Text Placeholder 2">
            <a:extLst>
              <a:ext uri="{FF2B5EF4-FFF2-40B4-BE49-F238E27FC236}">
                <a16:creationId xmlns:a16="http://schemas.microsoft.com/office/drawing/2014/main" id="{EAAB8170-7F73-40D7-9425-C00292DCF9E3}"/>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nl-NL" noProof="0" dirty="0" err="1"/>
              <a:t>Click</a:t>
            </a:r>
            <a:r>
              <a:rPr lang="lt-LT" altLang="nl-NL" noProof="0" dirty="0"/>
              <a:t> to </a:t>
            </a:r>
            <a:r>
              <a:rPr lang="lt-LT" altLang="nl-NL" noProof="0" dirty="0" err="1"/>
              <a:t>edit</a:t>
            </a:r>
            <a:r>
              <a:rPr lang="lt-LT" altLang="nl-NL" noProof="0" dirty="0"/>
              <a:t> </a:t>
            </a:r>
            <a:r>
              <a:rPr lang="lt-LT" altLang="nl-NL" noProof="0" dirty="0" err="1"/>
              <a:t>Master</a:t>
            </a:r>
            <a:r>
              <a:rPr lang="lt-LT" altLang="nl-NL" noProof="0" dirty="0"/>
              <a:t> </a:t>
            </a:r>
            <a:r>
              <a:rPr lang="lt-LT" altLang="nl-NL" noProof="0" dirty="0" err="1"/>
              <a:t>text</a:t>
            </a:r>
            <a:r>
              <a:rPr lang="lt-LT" altLang="nl-NL" noProof="0" dirty="0"/>
              <a:t> </a:t>
            </a:r>
            <a:r>
              <a:rPr lang="lt-LT" altLang="nl-NL" noProof="0" dirty="0" err="1"/>
              <a:t>styles</a:t>
            </a:r>
            <a:endParaRPr lang="lt-LT" altLang="nl-NL" noProof="0" dirty="0"/>
          </a:p>
          <a:p>
            <a:pPr lvl="1"/>
            <a:r>
              <a:rPr lang="lt-LT" altLang="nl-NL" noProof="0" dirty="0" err="1"/>
              <a:t>Second</a:t>
            </a:r>
            <a:r>
              <a:rPr lang="lt-LT" altLang="nl-NL" noProof="0" dirty="0"/>
              <a:t> </a:t>
            </a:r>
            <a:r>
              <a:rPr lang="lt-LT" altLang="nl-NL" noProof="0" dirty="0" err="1"/>
              <a:t>level</a:t>
            </a:r>
            <a:endParaRPr lang="lt-LT" altLang="nl-NL" noProof="0" dirty="0"/>
          </a:p>
          <a:p>
            <a:pPr lvl="2"/>
            <a:r>
              <a:rPr lang="lt-LT" altLang="nl-NL" noProof="0" dirty="0" err="1"/>
              <a:t>Third</a:t>
            </a:r>
            <a:r>
              <a:rPr lang="lt-LT" altLang="nl-NL" noProof="0" dirty="0"/>
              <a:t> </a:t>
            </a:r>
            <a:r>
              <a:rPr lang="lt-LT" altLang="nl-NL" noProof="0" dirty="0" err="1"/>
              <a:t>level</a:t>
            </a:r>
            <a:endParaRPr lang="lt-LT" altLang="nl-NL" noProof="0" dirty="0"/>
          </a:p>
          <a:p>
            <a:pPr lvl="3"/>
            <a:r>
              <a:rPr lang="lt-LT" altLang="nl-NL" noProof="0" dirty="0" err="1"/>
              <a:t>Fourth</a:t>
            </a:r>
            <a:r>
              <a:rPr lang="lt-LT" altLang="nl-NL" noProof="0" dirty="0"/>
              <a:t> </a:t>
            </a:r>
            <a:r>
              <a:rPr lang="lt-LT" altLang="nl-NL" noProof="0" dirty="0" err="1"/>
              <a:t>level</a:t>
            </a:r>
            <a:endParaRPr lang="lt-LT" altLang="nl-NL" noProof="0" dirty="0"/>
          </a:p>
          <a:p>
            <a:pPr lvl="4"/>
            <a:r>
              <a:rPr lang="lt-LT" altLang="nl-NL" noProof="0" dirty="0" err="1"/>
              <a:t>Fifth</a:t>
            </a:r>
            <a:r>
              <a:rPr lang="lt-LT" altLang="nl-NL" noProof="0" dirty="0"/>
              <a:t> </a:t>
            </a:r>
            <a:r>
              <a:rPr lang="lt-LT" altLang="nl-NL" noProof="0" dirty="0" err="1"/>
              <a:t>level</a:t>
            </a:r>
            <a:endParaRPr lang="lt-LT" altLang="nl-NL" noProof="0" dirty="0"/>
          </a:p>
        </p:txBody>
      </p:sp>
      <p:sp>
        <p:nvSpPr>
          <p:cNvPr id="7" name="Rectangle 6">
            <a:extLst>
              <a:ext uri="{FF2B5EF4-FFF2-40B4-BE49-F238E27FC236}">
                <a16:creationId xmlns:a16="http://schemas.microsoft.com/office/drawing/2014/main" id="{C14E1E8B-81B8-4A90-B8A6-924F8F9C9F1C}"/>
              </a:ext>
            </a:extLst>
          </p:cNvPr>
          <p:cNvSpPr/>
          <p:nvPr userDrawn="1"/>
        </p:nvSpPr>
        <p:spPr>
          <a:xfrm>
            <a:off x="9036050" y="0"/>
            <a:ext cx="107950" cy="51435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5">
            <a:extLst>
              <a:ext uri="{FF2B5EF4-FFF2-40B4-BE49-F238E27FC236}">
                <a16:creationId xmlns:a16="http://schemas.microsoft.com/office/drawing/2014/main" id="{853D6E56-E3DB-410D-3D93-502EFE9456EB}"/>
              </a:ext>
            </a:extLst>
          </p:cNvPr>
          <p:cNvPicPr>
            <a:picLocks noChangeAspect="1"/>
          </p:cNvPicPr>
          <p:nvPr userDrawn="1"/>
        </p:nvPicPr>
        <p:blipFill>
          <a:blip r:embed="rId13"/>
          <a:stretch>
            <a:fillRect/>
          </a:stretch>
        </p:blipFill>
        <p:spPr>
          <a:xfrm>
            <a:off x="457200" y="4625975"/>
            <a:ext cx="861430" cy="500613"/>
          </a:xfrm>
          <a:prstGeom prst="rect">
            <a:avLst/>
          </a:prstGeom>
        </p:spPr>
      </p:pic>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64" r:id="rId4"/>
    <p:sldLayoutId id="214748376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0" fontAlgn="base" hangingPunct="0">
        <a:spcBef>
          <a:spcPct val="0"/>
        </a:spcBef>
        <a:spcAft>
          <a:spcPct val="0"/>
        </a:spcAft>
        <a:defRPr sz="3600" b="1" kern="1200">
          <a:solidFill>
            <a:schemeClr val="tx1"/>
          </a:solidFill>
          <a:latin typeface="Montserrat" pitchFamily="2" charset="0"/>
          <a:ea typeface="Roboto" pitchFamily="2" charset="0"/>
          <a:cs typeface="Roboto" pitchFamily="2" charset="0"/>
        </a:defRPr>
      </a:lvl1pPr>
      <a:lvl2pPr algn="l" rtl="0" eaLnBrk="0" fontAlgn="base" hangingPunct="0">
        <a:spcBef>
          <a:spcPct val="0"/>
        </a:spcBef>
        <a:spcAft>
          <a:spcPct val="0"/>
        </a:spcAft>
        <a:defRPr sz="3600" b="1">
          <a:solidFill>
            <a:schemeClr val="tx1"/>
          </a:solidFill>
          <a:latin typeface="Montserrat" pitchFamily="2" charset="0"/>
          <a:ea typeface="Roboto" pitchFamily="2" charset="0"/>
          <a:cs typeface="Roboto" pitchFamily="2" charset="0"/>
        </a:defRPr>
      </a:lvl2pPr>
      <a:lvl3pPr algn="l" rtl="0" eaLnBrk="0" fontAlgn="base" hangingPunct="0">
        <a:spcBef>
          <a:spcPct val="0"/>
        </a:spcBef>
        <a:spcAft>
          <a:spcPct val="0"/>
        </a:spcAft>
        <a:defRPr sz="3600" b="1">
          <a:solidFill>
            <a:schemeClr val="tx1"/>
          </a:solidFill>
          <a:latin typeface="Montserrat" pitchFamily="2" charset="0"/>
          <a:ea typeface="Roboto" pitchFamily="2" charset="0"/>
          <a:cs typeface="Roboto" pitchFamily="2" charset="0"/>
        </a:defRPr>
      </a:lvl3pPr>
      <a:lvl4pPr algn="l" rtl="0" eaLnBrk="0" fontAlgn="base" hangingPunct="0">
        <a:spcBef>
          <a:spcPct val="0"/>
        </a:spcBef>
        <a:spcAft>
          <a:spcPct val="0"/>
        </a:spcAft>
        <a:defRPr sz="3600" b="1">
          <a:solidFill>
            <a:schemeClr val="tx1"/>
          </a:solidFill>
          <a:latin typeface="Montserrat" pitchFamily="2" charset="0"/>
          <a:ea typeface="Roboto" pitchFamily="2" charset="0"/>
          <a:cs typeface="Roboto" pitchFamily="2" charset="0"/>
        </a:defRPr>
      </a:lvl4pPr>
      <a:lvl5pPr algn="l" rtl="0" eaLnBrk="0" fontAlgn="base" hangingPunct="0">
        <a:spcBef>
          <a:spcPct val="0"/>
        </a:spcBef>
        <a:spcAft>
          <a:spcPct val="0"/>
        </a:spcAft>
        <a:defRPr sz="3600" b="1">
          <a:solidFill>
            <a:schemeClr val="tx1"/>
          </a:solidFill>
          <a:latin typeface="Montserrat" pitchFamily="2" charset="0"/>
          <a:ea typeface="Roboto" pitchFamily="2" charset="0"/>
          <a:cs typeface="Roboto" pitchFamily="2" charset="0"/>
        </a:defRPr>
      </a:lvl5pPr>
      <a:lvl6pPr marL="457200" algn="l" rtl="0" fontAlgn="base">
        <a:spcBef>
          <a:spcPct val="0"/>
        </a:spcBef>
        <a:spcAft>
          <a:spcPct val="0"/>
        </a:spcAft>
        <a:defRPr sz="3600" b="1">
          <a:solidFill>
            <a:schemeClr val="tx1"/>
          </a:solidFill>
          <a:latin typeface="Montserrat" pitchFamily="2" charset="0"/>
          <a:cs typeface="Roboto" pitchFamily="2" charset="0"/>
        </a:defRPr>
      </a:lvl6pPr>
      <a:lvl7pPr marL="914400" algn="l" rtl="0" fontAlgn="base">
        <a:spcBef>
          <a:spcPct val="0"/>
        </a:spcBef>
        <a:spcAft>
          <a:spcPct val="0"/>
        </a:spcAft>
        <a:defRPr sz="3600" b="1">
          <a:solidFill>
            <a:schemeClr val="tx1"/>
          </a:solidFill>
          <a:latin typeface="Montserrat" pitchFamily="2" charset="0"/>
          <a:cs typeface="Roboto" pitchFamily="2" charset="0"/>
        </a:defRPr>
      </a:lvl7pPr>
      <a:lvl8pPr marL="1371600" algn="l" rtl="0" fontAlgn="base">
        <a:spcBef>
          <a:spcPct val="0"/>
        </a:spcBef>
        <a:spcAft>
          <a:spcPct val="0"/>
        </a:spcAft>
        <a:defRPr sz="3600" b="1">
          <a:solidFill>
            <a:schemeClr val="tx1"/>
          </a:solidFill>
          <a:latin typeface="Montserrat" pitchFamily="2" charset="0"/>
          <a:cs typeface="Roboto" pitchFamily="2" charset="0"/>
        </a:defRPr>
      </a:lvl8pPr>
      <a:lvl9pPr marL="1828800" algn="l" rtl="0" fontAlgn="base">
        <a:spcBef>
          <a:spcPct val="0"/>
        </a:spcBef>
        <a:spcAft>
          <a:spcPct val="0"/>
        </a:spcAft>
        <a:defRPr sz="3600" b="1">
          <a:solidFill>
            <a:schemeClr val="tx1"/>
          </a:solidFill>
          <a:latin typeface="Montserrat" pitchFamily="2" charset="0"/>
          <a:cs typeface="Roboto" pitchFamily="2" charset="0"/>
        </a:defRPr>
      </a:lvl9pPr>
    </p:titleStyle>
    <p:bodyStyle>
      <a:lvl1pPr marL="342900" indent="-342900" algn="l" rtl="0" eaLnBrk="0" fontAlgn="base" hangingPunct="0">
        <a:spcBef>
          <a:spcPct val="20000"/>
        </a:spcBef>
        <a:spcAft>
          <a:spcPct val="0"/>
        </a:spcAft>
        <a:buClr>
          <a:srgbClr val="FFCC00"/>
        </a:buClr>
        <a:buSzPct val="120000"/>
        <a:buFont typeface="Arial" panose="020B0604020202020204" pitchFamily="34" charset="0"/>
        <a:buChar char="•"/>
        <a:defRPr sz="3200" kern="1200">
          <a:solidFill>
            <a:schemeClr val="tx1"/>
          </a:solidFill>
          <a:latin typeface="Montserrat Light" pitchFamily="2" charset="-70"/>
          <a:ea typeface="Roboto" pitchFamily="2" charset="0"/>
          <a:cs typeface="Roboto" pitchFamily="2" charset="0"/>
        </a:defRPr>
      </a:lvl1pPr>
      <a:lvl2pPr marL="742950" indent="-285750" algn="l" rtl="0" eaLnBrk="0" fontAlgn="base" hangingPunct="0">
        <a:spcBef>
          <a:spcPct val="20000"/>
        </a:spcBef>
        <a:spcAft>
          <a:spcPct val="0"/>
        </a:spcAft>
        <a:buClr>
          <a:srgbClr val="FFCC00"/>
        </a:buClr>
        <a:buSzPct val="120000"/>
        <a:buFont typeface="Arial" panose="020B0604020202020204" pitchFamily="34" charset="0"/>
        <a:buChar char="•"/>
        <a:defRPr sz="2800" kern="1200">
          <a:solidFill>
            <a:schemeClr val="tx1"/>
          </a:solidFill>
          <a:latin typeface="Montserrat Light" pitchFamily="2" charset="-70"/>
          <a:ea typeface="Roboto" pitchFamily="2" charset="0"/>
          <a:cs typeface="Roboto" pitchFamily="2" charset="0"/>
        </a:defRPr>
      </a:lvl2pPr>
      <a:lvl3pPr marL="1143000" indent="-228600" algn="l" rtl="0" eaLnBrk="0" fontAlgn="base" hangingPunct="0">
        <a:spcBef>
          <a:spcPct val="20000"/>
        </a:spcBef>
        <a:spcAft>
          <a:spcPct val="0"/>
        </a:spcAft>
        <a:buClr>
          <a:srgbClr val="FFCC00"/>
        </a:buClr>
        <a:buSzPct val="120000"/>
        <a:buFont typeface="Arial" panose="020B0604020202020204" pitchFamily="34" charset="0"/>
        <a:buChar char="•"/>
        <a:defRPr sz="2400" kern="1200">
          <a:solidFill>
            <a:schemeClr val="tx1"/>
          </a:solidFill>
          <a:latin typeface="Montserrat Light" pitchFamily="2" charset="-70"/>
          <a:ea typeface="Roboto" pitchFamily="2" charset="0"/>
          <a:cs typeface="Roboto" pitchFamily="2" charset="0"/>
        </a:defRPr>
      </a:lvl3pPr>
      <a:lvl4pPr marL="1600200" indent="-228600" algn="l" rtl="0" eaLnBrk="0" fontAlgn="base" hangingPunct="0">
        <a:spcBef>
          <a:spcPct val="20000"/>
        </a:spcBef>
        <a:spcAft>
          <a:spcPct val="0"/>
        </a:spcAft>
        <a:buClr>
          <a:srgbClr val="FFCC00"/>
        </a:buClr>
        <a:buSzPct val="120000"/>
        <a:buFont typeface="Arial" panose="020B0604020202020204" pitchFamily="34" charset="0"/>
        <a:buChar char="•"/>
        <a:defRPr sz="2000" kern="1200">
          <a:solidFill>
            <a:schemeClr val="tx1"/>
          </a:solidFill>
          <a:latin typeface="Montserrat Light" pitchFamily="2" charset="-70"/>
          <a:ea typeface="Roboto" pitchFamily="2" charset="0"/>
          <a:cs typeface="Roboto" pitchFamily="2" charset="0"/>
        </a:defRPr>
      </a:lvl4pPr>
      <a:lvl5pPr marL="2057400" indent="-228600" algn="l" rtl="0" eaLnBrk="0" fontAlgn="base" hangingPunct="0">
        <a:spcBef>
          <a:spcPct val="20000"/>
        </a:spcBef>
        <a:spcAft>
          <a:spcPct val="0"/>
        </a:spcAft>
        <a:buClr>
          <a:srgbClr val="FFCC00"/>
        </a:buClr>
        <a:buSzPct val="120000"/>
        <a:buFont typeface="Arial" panose="020B0604020202020204" pitchFamily="34" charset="0"/>
        <a:buChar char="•"/>
        <a:defRPr sz="2000" kern="1200">
          <a:solidFill>
            <a:schemeClr val="tx1"/>
          </a:solidFill>
          <a:latin typeface="Montserrat Light" pitchFamily="2" charset="-70"/>
          <a:ea typeface="Roboto" pitchFamily="2" charset="0"/>
          <a:cs typeface="Roboto"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rsvis3.emokykla.lt/cognos/bi/?perspective=home" TargetMode="External"/><Relationship Id="rId2" Type="http://schemas.openxmlformats.org/officeDocument/2006/relationships/hyperlink" Target="https://rsvis3.emokykla.lt/"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rsvis3.emokykla.lt/rodikliai/"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rsvis3.emokykla.lt/cognos/bi/?perspective=dashboard&amp;pathRef=.public_folders%2FBendroji%2Binformacija%2F%25C5%25A0VIS%2FValstyb%25C4%2597s%2B%25C5%25A1vietimo%2Brodikli%25C5%25B3%2B%25C5%25A1vieslent%25C4%2597&amp;id=iAF7891F673604A96974623D6CEBEB2D5&amp;objRef=iAF7891F673604A96974623D6CEBEB2D5&amp;options%5Bcollections%5D%5BcanvasExtension%5D%5Bid%5D=com.ibm.bi.dashboard.canvasExtension&amp;options%5Bcollections%5D%5BfeatureExtension%5D%5Bid%5D=com.ibm.bi.dashboard.core-features&amp;options%5Bcollections%5D%5Bbuttons%5D%5Bid%5D=com.ibm.bi.dashboard.buttons&amp;options%5Bcollections%5D%5Bwidget%5D%5Bid%5D=com.ibm.bi.dashboard.widgets&amp;options%5Bcollections%5D%5BcontentFeatureExtension%5D%5Bid%5D=com.ibm.bi.dashboard.content-features&amp;options%5Bcollections%5D%5BboardModel%5D%5Bid%5D=com.ibm.bi.dashboard.boardModelExtension&amp;options%5Bcollections%5D%5BsaveServices%5D%5Bid%5D=com.ibm.bi.dashboard.saveServices&amp;options%5Bcollections%5D%5BserviceExtension%5D%5Bid%5D=com.ibm.bi.dashboard.serviceExtension&amp;options%5Bcollections%5D%5BlayoutExtension%5D%5Bid%5D=com.ibm.bi.dashboard.layoutExtension&amp;options%5Bcollections%5D%5BvisualizationExtension%5D%5Bid%5D=com.ibm.bi.dashboard.visualizationExtensionCA&amp;options%5Bcollections%5D%5BcolorSetExtensions%5D%5Bid%5D=com.ibm.bi.dashboard.colorSetExtensions&amp;options%5Bconfig%5D%5BsmartTitle%5D=false&amp;options%5Bconfig%5D%5BeditPropertiesLabel%5D=true&amp;options%5Bconfig%5D%5BnavigationGroupAction%5D=true&amp;options%5Bconfig%5D%5BenableDataQuality%5D=false&amp;options%5Bconfig%5D%5BmemberCalculation%5D=false&amp;options%5Bconfig%5D%5BassetTags%5D%5B%5D=dashboard&amp;options%5Bconfig%5D%5BfilterDock%5D=true&amp;options%5Bconfig%5D%5BshowMembers%5D=true&amp;options%5Bconfig%5D%5BassetType%5D=exploration&amp;options%5Bconfig%5D%5BgeoService%5D=CA&amp;subView=model0000018234f3384a_00000000&amp;isAuthoringMode=false&amp;boardId=iAF7891F673604A96974623D6CEBEB2D5" TargetMode="External"/><Relationship Id="rId7" Type="http://schemas.openxmlformats.org/officeDocument/2006/relationships/hyperlink" Target="https://rsvis3.emokykla.lt/cognos/bi/?perspective=dashboard&amp;pathRef=.public_folders%2FBendroji%2Binformacija%2F%25C5%25A0VIS%2Bregiono%2FMokini%25C5%25B3%2Bpasiekim%25C5%25B3%2Bprognozavimo%2B%25C5%25A1vieslent%25C4%2597&amp;id=iCF1F33C65A5F4FAB905894199F6AFB5D&amp;objRef=iCF1F33C65A5F4FAB905894199F6AFB5D&amp;options%5Bcollections%5D%5BcanvasExtension%5D%5Bid%5D=com.ibm.bi.dashboard.canvasExtension&amp;options%5Bcollections%5D%5BfeatureExtension%5D%5Bid%5D=com.ibm.bi.dashboard.core-features&amp;options%5Bcollections%5D%5Bbuttons%5D%5Bid%5D=com.ibm.bi.dashboard.buttons&amp;options%5Bcollections%5D%5Bwidget%5D%5Bid%5D=com.ibm.bi.dashboard.widgets&amp;options%5Bcollections%5D%5BcontentFeatureExtension%5D%5Bid%5D=com.ibm.bi.dashboard.content-features&amp;options%5Bcollections%5D%5BboardModel%5D%5Bid%5D=com.ibm.bi.dashboard.boardModelExtension&amp;options%5Bcollections%5D%5BsaveServices%5D%5Bid%5D=com.ibm.bi.dashboard.saveServices&amp;options%5Bcollections%5D%5BserviceExtension%5D%5Bid%5D=com.ibm.bi.dashboard.serviceExtension&amp;options%5Bcollections%5D%5BlayoutExtension%5D%5Bid%5D=com.ibm.bi.dashboard.layoutExtension&amp;options%5Bcollections%5D%5BvisualizationExtension%5D%5Bid%5D=com.ibm.bi.dashboard.visualizationExtensionCA&amp;options%5Bcollections%5D%5BcolorSetExtensions%5D%5Bid%5D=com.ibm.bi.dashboard.colorSetExtensions&amp;options%5Bconfig%5D%5BsmartTitle%5D=false&amp;options%5Bconfig%5D%5BeditPropertiesLabel%5D=true&amp;options%5Bconfig%5D%5BnavigationGroupAction%5D=true&amp;options%5Bconfig%5D%5BenableDataQuality%5D=false&amp;options%5Bconfig%5D%5BmemberCalculation%5D=false&amp;options%5Bconfig%5D%5BassetTags%5D%5B%5D=dashboard&amp;options%5Bconfig%5D%5BfilterDock%5D=true&amp;options%5Bconfig%5D%5BshowMembers%5D=true&amp;options%5Bconfig%5D%5BassetType%5D=exploration&amp;options%5Bconfig%5D%5BgeoService%5D=CA&amp;subView=model00000185c4f2f882_00000000&amp;isAuthoringMode=false&amp;boardId=iCF1F33C65A5F4FAB905894199F6AFB5D" TargetMode="External"/><Relationship Id="rId2" Type="http://schemas.openxmlformats.org/officeDocument/2006/relationships/hyperlink" Target="https://rsvis3.emokykla.lt/cognos/bi/?perspective=dashboard&amp;pathRef=.public_folders%2FBendroji%2Binformacija%2FPedagogai%2FPedagog%25C5%25B3%2Bporeikio%2B%25C5%25A1vieslent%25C4%2597&amp;id=iA3742D5332FA480F89F44E58CB40391C&amp;objRef=iA3742D5332FA480F89F44E58CB40391C&amp;options%5Bcollections%5D%5BcanvasExtension%5D%5Bid%5D=com.ibm.bi.dashboard.canvasExtension&amp;options%5Bcollections%5D%5BfeatureExtension%5D%5Bid%5D=com.ibm.bi.dashboard.core-features&amp;options%5Bcollections%5D%5Bbuttons%5D%5Bid%5D=com.ibm.bi.dashboard.buttons&amp;options%5Bcollections%5D%5Bwidget%5D%5Bid%5D=com.ibm.bi.dashboard.widgets&amp;options%5Bcollections%5D%5BcontentFeatureExtension%5D%5Bid%5D=com.ibm.bi.dashboard.content-features&amp;options%5Bcollections%5D%5BboardModel%5D%5Bid%5D=com.ibm.bi.dashboard.boardModelExtension&amp;options%5Bcollections%5D%5BsaveServices%5D%5Bid%5D=com.ibm.bi.dashboard.saveServices&amp;options%5Bcollections%5D%5BserviceExtension%5D%5Bid%5D=com.ibm.bi.dashboard.serviceExtension&amp;options%5Bcollections%5D%5BlayoutExtension%5D%5Bid%5D=com.ibm.bi.dashboard.layoutExtension&amp;options%5Bcollections%5D%5BvisualizationExtension%5D%5Bid%5D=com.ibm.bi.dashboard.visualizationExtensionCA&amp;options%5Bcollections%5D%5BcolorSetExtensions%5D%5Bid%5D=com.ibm.bi.dashboard.colorSetExtensions&amp;options%5Bconfig%5D%5BsmartTitle%5D=false&amp;options%5Bconfig%5D%5BeditPropertiesLabel%5D=true&amp;options%5Bconfig%5D%5BnavigationGroupAction%5D=true&amp;options%5Bconfig%5D%5BenableDataQuality%5D=false&amp;options%5Bconfig%5D%5BmemberCalculation%5D=false&amp;options%5Bconfig%5D%5BassetTags%5D%5B%5D=dashboard&amp;options%5Bconfig%5D%5BfilterDock%5D=true&amp;options%5Bconfig%5D%5BshowMembers%5D=true&amp;options%5Bconfig%5D%5BassetType%5D=exploration&amp;options%5Bconfig%5D%5BgeoService%5D=CA&amp;subView=model00000182100decd1_00000001&amp;isAuthoringMode=false&amp;boardId=iA3742D5332FA480F89F44E58CB40391C" TargetMode="External"/><Relationship Id="rId1" Type="http://schemas.openxmlformats.org/officeDocument/2006/relationships/slideLayout" Target="../slideLayouts/slideLayout2.xml"/><Relationship Id="rId6" Type="http://schemas.openxmlformats.org/officeDocument/2006/relationships/hyperlink" Target="https://rsvis3.emokykla.lt/cognos/bi/?perspective=authoring&amp;pathRef=.public_folders%2FBendroji%2Binformacija%2F%25C5%25A0VIS%2Bregiono%2FMokini%25C5%25B3%2Bpasiekim%25C5%25B3%2Bprognozavimas&amp;id=i229CD591AD874A7AA560484251AA8F43&amp;objRef=i229CD591AD874A7AA560484251AA8F43&amp;action=run&amp;format=HTML&amp;cmPropStr=%7B%22id%22%3A%22i229CD591AD874A7AA560484251AA8F43%22%2C%22type%22%3A%22report%22%2C%22defaultName%22%3A%22Mokini%C5%B3%20pasiekim%C5%B3%20prognozavimas%22%2C%22permissions%22%3A%5B%22execute%22%2C%22read%22%2C%22traverse%22%5D%7D" TargetMode="External"/><Relationship Id="rId5" Type="http://schemas.openxmlformats.org/officeDocument/2006/relationships/hyperlink" Target="https://rsvis3.emokykla.lt/cognos/bi/?perspective=dashboard&amp;pathRef=.public_folders%2FBendroji%2Binformacija%2F%25C5%25A0VIS%2FMokyklos%2Bb%25C5%25ABtin%25C5%25B3j%25C5%25B3%2Bsteb%25C4%2597senos%2Brodikli%25C5%25B3%2B%25C5%25A1vieslent%25C4%2597&amp;id=i9D2884F0D10B4057B8B1D104E22B88F0&amp;objRef=i9D2884F0D10B4057B8B1D104E22B88F0&amp;options%5Bcollections%5D%5BcanvasExtension%5D%5Bid%5D=com.ibm.bi.dashboard.canvasExtension&amp;options%5Bcollections%5D%5BfeatureExtension%5D%5Bid%5D=com.ibm.bi.dashboard.core-features&amp;options%5Bcollections%5D%5Bbuttons%5D%5Bid%5D=com.ibm.bi.dashboard.buttons&amp;options%5Bcollections%5D%5Bwidget%5D%5Bid%5D=com.ibm.bi.dashboard.widgets&amp;options%5Bcollections%5D%5BcontentFeatureExtension%5D%5Bid%5D=com.ibm.bi.dashboard.content-features&amp;options%5Bcollections%5D%5BboardModel%5D%5Bid%5D=com.ibm.bi.dashboard.boardModelExtension&amp;options%5Bcollections%5D%5BsaveServices%5D%5Bid%5D=com.ibm.bi.dashboard.saveServices&amp;options%5Bcollections%5D%5BserviceExtension%5D%5Bid%5D=com.ibm.bi.dashboard.serviceExtension&amp;options%5Bcollections%5D%5BlayoutExtension%5D%5Bid%5D=com.ibm.bi.dashboard.layoutExtension&amp;options%5Bcollections%5D%5BvisualizationExtension%5D%5Bid%5D=com.ibm.bi.dashboard.visualizationExtensionCA&amp;options%5Bcollections%5D%5BcolorSetExtensions%5D%5Bid%5D=com.ibm.bi.dashboard.colorSetExtensions&amp;options%5Bconfig%5D%5BsmartTitle%5D=false&amp;options%5Bconfig%5D%5BeditPropertiesLabel%5D=true&amp;options%5Bconfig%5D%5BnavigationGroupAction%5D=true&amp;options%5Bconfig%5D%5BenableDataQuality%5D=false&amp;options%5Bconfig%5D%5BmemberCalculation%5D=false&amp;options%5Bconfig%5D%5BassetTags%5D%5B%5D=dashboard&amp;options%5Bconfig%5D%5BfilterDock%5D=true&amp;options%5Bconfig%5D%5BshowMembers%5D=true&amp;options%5Bconfig%5D%5BassetType%5D=exploration&amp;options%5Bconfig%5D%5BgeoService%5D=CA&amp;subView=model000001822033d19a_00000000&amp;isAuthoringMode=false&amp;boardId=i9D2884F0D10B4057B8B1D104E22B88F0" TargetMode="External"/><Relationship Id="rId4" Type="http://schemas.openxmlformats.org/officeDocument/2006/relationships/hyperlink" Target="https://rsvis3.emokykla.lt/cognos/bi/?perspective=dashboard&amp;pathRef=.public_folders%2FBendroji%2Binformacija%2F%25C5%25A0VIS%2B%25C5%25BEem%25C4%2597lapiai&amp;id=i5F16E5D5D068440993D38ECC863E133E&amp;objRef=i5F16E5D5D068440993D38ECC863E133E&amp;options%5Bcollections%5D%5BcanvasExtension%5D%5Bid%5D=com.ibm.bi.dashboard.canvasExtension&amp;options%5Bcollections%5D%5BfeatureExtension%5D%5Bid%5D=com.ibm.bi.dashboard.core-features&amp;options%5Bcollections%5D%5Bbuttons%5D%5Bid%5D=com.ibm.bi.dashboard.buttons&amp;options%5Bcollections%5D%5Bwidget%5D%5Bid%5D=com.ibm.bi.dashboard.widgets&amp;options%5Bcollections%5D%5BcontentFeatureExtension%5D%5Bid%5D=com.ibm.bi.dashboard.content-features&amp;options%5Bcollections%5D%5BboardModel%5D%5Bid%5D=com.ibm.bi.dashboard.boardModelExtension&amp;options%5Bcollections%5D%5BsaveServices%5D%5Bid%5D=com.ibm.bi.dashboard.saveServices&amp;options%5Bcollections%5D%5BserviceExtension%5D%5Bid%5D=com.ibm.bi.dashboard.serviceExtension&amp;options%5Bcollections%5D%5BlayoutExtension%5D%5Bid%5D=com.ibm.bi.dashboard.layoutExtension&amp;options%5Bcollections%5D%5BvisualizationExtension%5D%5Bid%5D=com.ibm.bi.dashboard.visualizationExtensionCA&amp;options%5Bcollections%5D%5BcolorSetExtensions%5D%5Bid%5D=com.ibm.bi.dashboard.colorSetExtensions&amp;options%5Bconfig%5D%5BsmartTitle%5D=false&amp;options%5Bconfig%5D%5BeditPropertiesLabel%5D=true&amp;options%5Bconfig%5D%5BnavigationGroupAction%5D=true&amp;options%5Bconfig%5D%5BenableDataQuality%5D=false&amp;options%5Bconfig%5D%5BmemberCalculation%5D=false&amp;options%5Bconfig%5D%5BassetTags%5D%5B%5D=dashboard&amp;options%5Bconfig%5D%5BfilterDock%5D=true&amp;options%5Bconfig%5D%5BshowMembers%5D=true&amp;options%5Bconfig%5D%5BassetType%5D=exploration&amp;options%5Bconfig%5D%5BgeoService%5D=CA&amp;subView=model0000018447489623_00000001&amp;isAuthoringMode=false&amp;boardId=i5F16E5D5D068440993D38ECC863E133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sv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osp.stat.gov.lt/covid-dashboards"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osp.maps.arcgis.com/apps/webappviewer/index.html?id=9baeb028da6c4f5ea8743d2de51bd2bd" TargetMode="External"/><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jbkSRLYSojo" TargetMode="External"/><Relationship Id="rId2" Type="http://schemas.openxmlformats.org/officeDocument/2006/relationships/slideLayout" Target="../slideLayouts/slideLayout2.xml"/><Relationship Id="rId1" Type="http://schemas.openxmlformats.org/officeDocument/2006/relationships/video" Target="https://www.youtube.com/embed/jbkSRLYSojo?feature=oembed" TargetMode="Externa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kv"/><Relationship Id="rId1" Type="http://schemas.microsoft.com/office/2007/relationships/media" Target="../media/media1.mkv"/><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chart" Target="../charts/chart1.xml"/><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8.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kv"/><Relationship Id="rId1" Type="http://schemas.microsoft.com/office/2007/relationships/media" Target="../media/media2.mkv"/><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kv"/><Relationship Id="rId1" Type="http://schemas.microsoft.com/office/2007/relationships/media" Target="../media/media3.mkv"/><Relationship Id="rId5" Type="http://schemas.openxmlformats.org/officeDocument/2006/relationships/image" Target="../media/image71.png"/><Relationship Id="rId4" Type="http://schemas.openxmlformats.org/officeDocument/2006/relationships/hyperlink" Target="https://www.windy.com/-Webcams/Lithuania/Kaunas-County/Kaunas/webcams/1618065772?54.898,22.251,8"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data.gov.lt/dataset/mokytoju-amzius-6" TargetMode="External"/><Relationship Id="rId13" Type="http://schemas.openxmlformats.org/officeDocument/2006/relationships/hyperlink" Target="https://data.gov.lt/dataset/nesimokanciu-vaiku-duomenys-2" TargetMode="External"/><Relationship Id="rId18" Type="http://schemas.openxmlformats.org/officeDocument/2006/relationships/hyperlink" Target="https://data.gov.lt/dataset/vaiku-skaicius-1" TargetMode="External"/><Relationship Id="rId3" Type="http://schemas.openxmlformats.org/officeDocument/2006/relationships/hyperlink" Target="https://data.gov.lt/dataset/bendrojo-ugdymo-mokyklu-aplinka" TargetMode="External"/><Relationship Id="rId7" Type="http://schemas.openxmlformats.org/officeDocument/2006/relationships/hyperlink" Target="https://data.gov.lt/dataset/mokytoju-amzius-1" TargetMode="External"/><Relationship Id="rId12" Type="http://schemas.openxmlformats.org/officeDocument/2006/relationships/hyperlink" Target="https://data.gov.lt/dataset/nesimokanciu-vaiku-duomenys-1" TargetMode="External"/><Relationship Id="rId17" Type="http://schemas.openxmlformats.org/officeDocument/2006/relationships/hyperlink" Target="https://data.gov.lt/dataset/vaiku-neformaliojo-svietimo-teikejai" TargetMode="External"/><Relationship Id="rId2" Type="http://schemas.openxmlformats.org/officeDocument/2006/relationships/hyperlink" Target="https://data.gov.lt/dataset/bendrojo-lavinimo-mokiniu-skaiciai-pagal-savivaldybes" TargetMode="External"/><Relationship Id="rId16" Type="http://schemas.openxmlformats.org/officeDocument/2006/relationships/hyperlink" Target="https://data.gov.lt/dataset/savivaldybes-pavaldumo-istaigose-ikimokyklinio-ir-bendrojo-ugdymo-ugdomi-vaikai-pagal-deklaruota-savivaldybe" TargetMode="External"/><Relationship Id="rId20"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hyperlink" Target="https://data.gov.lt/dataset/mokiniai-gyvenantys-toliau-nei-3-km-nuo-mokykos" TargetMode="External"/><Relationship Id="rId11" Type="http://schemas.openxmlformats.org/officeDocument/2006/relationships/hyperlink" Target="https://data.gov.lt/dataset/neformaliojo-vaiku-svietimo-programos-5" TargetMode="External"/><Relationship Id="rId5" Type="http://schemas.openxmlformats.org/officeDocument/2006/relationships/hyperlink" Target="https://data.gov.lt/dataset/laisvieji-mokytojai-11" TargetMode="External"/><Relationship Id="rId15" Type="http://schemas.openxmlformats.org/officeDocument/2006/relationships/hyperlink" Target="https://data.gov.lt/dataset/prevenciniu-programu-igyvendinimas" TargetMode="External"/><Relationship Id="rId10" Type="http://schemas.openxmlformats.org/officeDocument/2006/relationships/hyperlink" Target="https://data.gov.lt/dataset/pilnai-nuasmeninti-populiaciniai-nacionaliniu-mokiniu-pasiekimu-patikrinimu-nmpp-duomenys" TargetMode="External"/><Relationship Id="rId19" Type="http://schemas.openxmlformats.org/officeDocument/2006/relationships/image" Target="../media/image80.gif"/><Relationship Id="rId4" Type="http://schemas.openxmlformats.org/officeDocument/2006/relationships/hyperlink" Target="https://data.gov.lt/dataset/jungtines-klases" TargetMode="External"/><Relationship Id="rId9" Type="http://schemas.openxmlformats.org/officeDocument/2006/relationships/hyperlink" Target="https://data.gov.lt/dataset/mokytoju-dirbanciu-ne-vienoje-mokykloje-skaicius-pagal-savivaldybes" TargetMode="External"/><Relationship Id="rId14" Type="http://schemas.openxmlformats.org/officeDocument/2006/relationships/hyperlink" Target="https://data.gov.lt/dataset/pedagogu-kvalifikacija"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get.data.gov.lt/datasets/gov/rc/gr/:ns" TargetMode="External"/><Relationship Id="rId7" Type="http://schemas.openxmlformats.org/officeDocument/2006/relationships/image" Target="../media/image82.png"/><Relationship Id="rId2" Type="http://schemas.openxmlformats.org/officeDocument/2006/relationships/hyperlink" Target="https://get.data.gov.lt/datasets/gov/vmi" TargetMode="External"/><Relationship Id="rId1" Type="http://schemas.openxmlformats.org/officeDocument/2006/relationships/slideLayout" Target="../slideLayouts/slideLayout2.xml"/><Relationship Id="rId6" Type="http://schemas.openxmlformats.org/officeDocument/2006/relationships/hyperlink" Target="https://www.registrucentras.lt/atviri_duomenys/" TargetMode="External"/><Relationship Id="rId5" Type="http://schemas.openxmlformats.org/officeDocument/2006/relationships/hyperlink" Target="https://atvira.sodra.lt/lt-eur/" TargetMode="External"/><Relationship Id="rId4" Type="http://schemas.openxmlformats.org/officeDocument/2006/relationships/hyperlink" Target="https://get.data.gov.lt/datasets/gov/sadm" TargetMode="External"/><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svg"/><Relationship Id="rId3" Type="http://schemas.openxmlformats.org/officeDocument/2006/relationships/image" Target="../media/image20.svg"/><Relationship Id="rId7" Type="http://schemas.openxmlformats.org/officeDocument/2006/relationships/image" Target="../media/image12.svg"/><Relationship Id="rId12" Type="http://schemas.openxmlformats.org/officeDocument/2006/relationships/image" Target="../media/image9.png"/><Relationship Id="rId17" Type="http://schemas.openxmlformats.org/officeDocument/2006/relationships/image" Target="../media/image6.svg"/><Relationship Id="rId2" Type="http://schemas.openxmlformats.org/officeDocument/2006/relationships/image" Target="../media/image19.png"/><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8.svg"/><Relationship Id="rId5" Type="http://schemas.openxmlformats.org/officeDocument/2006/relationships/image" Target="../media/image8.svg"/><Relationship Id="rId15" Type="http://schemas.openxmlformats.org/officeDocument/2006/relationships/image" Target="../media/image16.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4.svg"/><Relationship Id="rId1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kv"/><Relationship Id="rId1" Type="http://schemas.microsoft.com/office/2007/relationships/media" Target="../media/media4.mkv"/><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xml"/><Relationship Id="rId5" Type="http://schemas.openxmlformats.org/officeDocument/2006/relationships/image" Target="../media/image99.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xml"/><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rsvis3.emokykla.lt/cognos/bi/?perspective=dashboard&amp;pathRef=.public_folders%2FBendroji%2Binformacija%2F%25C5%25A0VIS%2B%25C5%25BEem%25C4%2597lapiai&amp;id=i5F16E5D5D068440993D38ECC863E133E&amp;objRef=i5F16E5D5D068440993D38ECC863E133E&amp;options%5Bcollections%5D%5BcanvasExtension%5D%5Bid%5D=com.ibm.bi.dashboard.canvasExtension&amp;options%5Bcollections%5D%5BfeatureExtension%5D%5Bid%5D=com.ibm.bi.dashboard.core-features&amp;options%5Bcollections%5D%5Bbuttons%5D%5Bid%5D=com.ibm.bi.dashboard.buttons&amp;options%5Bcollections%5D%5Bwidget%5D%5Bid%5D=com.ibm.bi.dashboard.widgets&amp;options%5Bcollections%5D%5BcontentFeatureExtension%5D%5Bid%5D=com.ibm.bi.dashboard.content-features&amp;options%5Bcollections%5D%5BboardModel%5D%5Bid%5D=com.ibm.bi.dashboard.boardModelExtension&amp;options%5Bcollections%5D%5BsaveServices%5D%5Bid%5D=com.ibm.bi.dashboard.saveServices&amp;options%5Bcollections%5D%5BserviceExtension%5D%5Bid%5D=com.ibm.bi.dashboard.serviceExtension&amp;options%5Bcollections%5D%5BlayoutExtension%5D%5Bid%5D=com.ibm.bi.dashboard.layoutExtension&amp;options%5Bcollections%5D%5BvisualizationExtension%5D%5Bid%5D=com.ibm.bi.dashboard.visualizationExtensionCA&amp;options%5Bcollections%5D%5BcolorSetExtensions%5D%5Bid%5D=com.ibm.bi.dashboard.colorSetExtensions&amp;options%5Bconfig%5D%5BsmartTitle%5D=false&amp;options%5Bconfig%5D%5BeditPropertiesLabel%5D=true&amp;options%5Bconfig%5D%5BnavigationGroupAction%5D=true&amp;options%5Bconfig%5D%5BenableDataQuality%5D=false&amp;options%5Bconfig%5D%5BmemberCalculation%5D=false&amp;options%5Bconfig%5D%5BassetTags%5D%5B%5D=dashboard&amp;options%5Bconfig%5D%5BfilterDock%5D=true&amp;options%5Bconfig%5D%5BshowMembers%5D=true&amp;options%5Bconfig%5D%5BassetType%5D=exploration&amp;options%5Bconfig%5D%5BgeoService%5D=CA&amp;subView=model0000018447489623_00000001&amp;isAuthoringMode=false&amp;boardId=i5F16E5D5D068440993D38ECC863E133E" TargetMode="Externa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rsvis3.emokykla.lt/cognos/bi/?perspective=dashboard&amp;pathRef=.public_folders%2FBendroji%2Binformacija%2FPedagogai%2FPedagog%25C5%25B3%2Bporeikio%2B%25C5%25A1vieslent%25C4%2597&amp;id=iA3742D5332FA480F89F44E58CB40391C&amp;objRef=iA3742D5332FA480F89F44E58CB40391C&amp;options%5Bcollections%5D%5BcanvasExtension%5D%5Bid%5D=com.ibm.bi.dashboard.canvasExtension&amp;options%5Bcollections%5D%5BfeatureExtension%5D%5Bid%5D=com.ibm.bi.dashboard.core-features&amp;options%5Bcollections%5D%5Bbuttons%5D%5Bid%5D=com.ibm.bi.dashboard.buttons&amp;options%5Bcollections%5D%5Bwidget%5D%5Bid%5D=com.ibm.bi.dashboard.widgets&amp;options%5Bcollections%5D%5BcontentFeatureExtension%5D%5Bid%5D=com.ibm.bi.dashboard.content-features&amp;options%5Bcollections%5D%5BboardModel%5D%5Bid%5D=com.ibm.bi.dashboard.boardModelExtension&amp;options%5Bcollections%5D%5BsaveServices%5D%5Bid%5D=com.ibm.bi.dashboard.saveServices&amp;options%5Bcollections%5D%5BserviceExtension%5D%5Bid%5D=com.ibm.bi.dashboard.serviceExtension&amp;options%5Bcollections%5D%5BlayoutExtension%5D%5Bid%5D=com.ibm.bi.dashboard.layoutExtension&amp;options%5Bcollections%5D%5BvisualizationExtension%5D%5Bid%5D=com.ibm.bi.dashboard.visualizationExtensionCA&amp;options%5Bcollections%5D%5BcolorSetExtensions%5D%5Bid%5D=com.ibm.bi.dashboard.colorSetExtensions&amp;options%5Bconfig%5D%5BsmartTitle%5D=false&amp;options%5Bconfig%5D%5BeditPropertiesLabel%5D=true&amp;options%5Bconfig%5D%5BnavigationGroupAction%5D=true&amp;options%5Bconfig%5D%5BenableDataQuality%5D=false&amp;options%5Bconfig%5D%5BmemberCalculation%5D=false&amp;options%5Bconfig%5D%5BassetTags%5D%5B%5D=dashboard&amp;options%5Bconfig%5D%5BfilterDock%5D=true&amp;options%5Bconfig%5D%5BshowMembers%5D=true&amp;options%5Bconfig%5D%5BassetType%5D=exploration&amp;options%5Bconfig%5D%5BgeoService%5D=CA&amp;subView=model00000182100decd1_00000001&amp;isAuthoringMode=false&amp;boardId=iA3742D5332FA480F89F44E58CB40391C"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6.png"/><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9.xml"/><Relationship Id="rId4" Type="http://schemas.openxmlformats.org/officeDocument/2006/relationships/image" Target="../media/image115.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6.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95.png"/><Relationship Id="rId7"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6.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kv"/><Relationship Id="rId1" Type="http://schemas.microsoft.com/office/2007/relationships/media" Target="../media/media5.mkv"/><Relationship Id="rId5" Type="http://schemas.openxmlformats.org/officeDocument/2006/relationships/image" Target="../media/image124.png"/><Relationship Id="rId4" Type="http://schemas.openxmlformats.org/officeDocument/2006/relationships/notesSlide" Target="../notesSlides/notesSlide8.xml"/></Relationships>
</file>

<file path=ppt/slides/_rels/slide8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36.png"/><Relationship Id="rId18" Type="http://schemas.openxmlformats.org/officeDocument/2006/relationships/image" Target="../media/image141.svg"/><Relationship Id="rId3" Type="http://schemas.openxmlformats.org/officeDocument/2006/relationships/image" Target="../media/image126.png"/><Relationship Id="rId21" Type="http://schemas.openxmlformats.org/officeDocument/2006/relationships/image" Target="../media/image144.png"/><Relationship Id="rId7" Type="http://schemas.openxmlformats.org/officeDocument/2006/relationships/image" Target="../media/image130.png"/><Relationship Id="rId12" Type="http://schemas.openxmlformats.org/officeDocument/2006/relationships/image" Target="../media/image135.svg"/><Relationship Id="rId17" Type="http://schemas.openxmlformats.org/officeDocument/2006/relationships/image" Target="../media/image140.png"/><Relationship Id="rId2" Type="http://schemas.openxmlformats.org/officeDocument/2006/relationships/notesSlide" Target="../notesSlides/notesSlide9.xml"/><Relationship Id="rId16" Type="http://schemas.openxmlformats.org/officeDocument/2006/relationships/image" Target="../media/image139.svg"/><Relationship Id="rId20" Type="http://schemas.openxmlformats.org/officeDocument/2006/relationships/image" Target="../media/image143.svg"/><Relationship Id="rId1" Type="http://schemas.openxmlformats.org/officeDocument/2006/relationships/slideLayout" Target="../slideLayouts/slideLayout2.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svg"/><Relationship Id="rId19" Type="http://schemas.openxmlformats.org/officeDocument/2006/relationships/image" Target="../media/image142.png"/><Relationship Id="rId4" Type="http://schemas.openxmlformats.org/officeDocument/2006/relationships/image" Target="../media/image127.svg"/><Relationship Id="rId9" Type="http://schemas.openxmlformats.org/officeDocument/2006/relationships/image" Target="../media/image132.png"/><Relationship Id="rId14" Type="http://schemas.openxmlformats.org/officeDocument/2006/relationships/image" Target="../media/image137.svg"/><Relationship Id="rId22" Type="http://schemas.openxmlformats.org/officeDocument/2006/relationships/image" Target="../media/image145.sv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my.visme.co/view/n0g0109z-ne12meyddd9nl79x" TargetMode="Externa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MKbecsiWKfI" TargetMode="External"/><Relationship Id="rId2" Type="http://schemas.openxmlformats.org/officeDocument/2006/relationships/hyperlink" Target="https://data.gov.lt/"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rhythm-of-food.net/" TargetMode="External"/><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hyperlink" Target="https://clauswilke.com/dataviz/" TargetMode="External"/><Relationship Id="rId3" Type="http://schemas.openxmlformats.org/officeDocument/2006/relationships/hyperlink" Target="https://online.hbs.edu/blog/post/data-visualization-techniques" TargetMode="External"/><Relationship Id="rId7" Type="http://schemas.openxmlformats.org/officeDocument/2006/relationships/hyperlink" Target="https://www.data-to-viz.com/" TargetMode="External"/><Relationship Id="rId12" Type="http://schemas.openxmlformats.org/officeDocument/2006/relationships/hyperlink" Target="https://rhythm-of-food.net/" TargetMode="External"/><Relationship Id="rId2" Type="http://schemas.openxmlformats.org/officeDocument/2006/relationships/hyperlink" Target="https://www.tableau.com/learn/articles/data-visualization" TargetMode="External"/><Relationship Id="rId1" Type="http://schemas.openxmlformats.org/officeDocument/2006/relationships/slideLayout" Target="../slideLayouts/slideLayout2.xml"/><Relationship Id="rId6" Type="http://schemas.openxmlformats.org/officeDocument/2006/relationships/hyperlink" Target="https://extremepresentation.com/design/7-charts/" TargetMode="External"/><Relationship Id="rId11" Type="http://schemas.openxmlformats.org/officeDocument/2006/relationships/hyperlink" Target="http://narrativeviz.com/playbook" TargetMode="External"/><Relationship Id="rId5" Type="http://schemas.openxmlformats.org/officeDocument/2006/relationships/hyperlink" Target="https://www.tableau.com/learn/articles/best-data-visualization-blogs" TargetMode="External"/><Relationship Id="rId10" Type="http://schemas.openxmlformats.org/officeDocument/2006/relationships/hyperlink" Target="https://www.datylon.com/blog/data-visualization-terminology" TargetMode="External"/><Relationship Id="rId4" Type="http://schemas.openxmlformats.org/officeDocument/2006/relationships/hyperlink" Target="https://online.hbs.edu/blog/post/data-visualization-tools" TargetMode="External"/><Relationship Id="rId9" Type="http://schemas.openxmlformats.org/officeDocument/2006/relationships/hyperlink" Target="https://www.datylon.com/blog/mind-your-data-visualization-brain-capaci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a:extLst>
              <a:ext uri="{FF2B5EF4-FFF2-40B4-BE49-F238E27FC236}">
                <a16:creationId xmlns:a16="http://schemas.microsoft.com/office/drawing/2014/main" id="{6F8688EF-684F-4D8A-B83A-25EE732041AC}"/>
              </a:ext>
            </a:extLst>
          </p:cNvPr>
          <p:cNvPicPr>
            <a:picLocks noChangeAspect="1"/>
          </p:cNvPicPr>
          <p:nvPr/>
        </p:nvPicPr>
        <p:blipFill>
          <a:blip r:embed="rId3">
            <a:extLst>
              <a:ext uri="{28A0092B-C50C-407E-A947-70E740481C1C}">
                <a14:useLocalDpi xmlns:a14="http://schemas.microsoft.com/office/drawing/2010/main" val="0"/>
              </a:ext>
            </a:extLst>
          </a:blip>
          <a:srcRect l="233" t="11691" r="26411" b="514"/>
          <a:stretch>
            <a:fillRect/>
          </a:stretch>
        </p:blipFill>
        <p:spPr bwMode="auto">
          <a:xfrm>
            <a:off x="-57777"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a:extLst>
              <a:ext uri="{FF2B5EF4-FFF2-40B4-BE49-F238E27FC236}">
                <a16:creationId xmlns:a16="http://schemas.microsoft.com/office/drawing/2014/main" id="{5A5D184C-5FA2-4046-86A5-7E74D92A8ECA}"/>
              </a:ext>
            </a:extLst>
          </p:cNvPr>
          <p:cNvSpPr>
            <a:spLocks noGrp="1"/>
          </p:cNvSpPr>
          <p:nvPr>
            <p:ph type="ctrTitle"/>
          </p:nvPr>
        </p:nvSpPr>
        <p:spPr>
          <a:xfrm>
            <a:off x="814694" y="621611"/>
            <a:ext cx="6781642" cy="1296144"/>
          </a:xfrm>
        </p:spPr>
        <p:txBody>
          <a:bodyPr/>
          <a:lstStyle/>
          <a:p>
            <a:pPr eaLnBrk="1" hangingPunct="1">
              <a:lnSpc>
                <a:spcPts val="5400"/>
              </a:lnSpc>
            </a:pPr>
            <a:r>
              <a:rPr lang="lt-LT" altLang="nl-NL" sz="3200" dirty="0"/>
              <a:t>Duomenų vizualizavimas</a:t>
            </a:r>
            <a:br>
              <a:rPr lang="en-GB" altLang="nl-NL" sz="3200" dirty="0">
                <a:solidFill>
                  <a:srgbClr val="FFCC00"/>
                </a:solidFill>
              </a:rPr>
            </a:br>
            <a:r>
              <a:rPr lang="lt-LT" altLang="nl-NL" sz="1600" dirty="0"/>
              <a:t>„Kompiuterininkų dienos – 2023“</a:t>
            </a:r>
            <a:endParaRPr lang="en-GB" altLang="nl-NL" sz="4400" dirty="0"/>
          </a:p>
        </p:txBody>
      </p:sp>
      <p:sp>
        <p:nvSpPr>
          <p:cNvPr id="2" name="Subtitle 1">
            <a:extLst>
              <a:ext uri="{FF2B5EF4-FFF2-40B4-BE49-F238E27FC236}">
                <a16:creationId xmlns:a16="http://schemas.microsoft.com/office/drawing/2014/main" id="{32F036BC-1B6C-E048-A3FF-A7F8984C19CE}"/>
              </a:ext>
            </a:extLst>
          </p:cNvPr>
          <p:cNvSpPr>
            <a:spLocks noGrp="1"/>
          </p:cNvSpPr>
          <p:nvPr>
            <p:ph type="subTitle" idx="1"/>
          </p:nvPr>
        </p:nvSpPr>
        <p:spPr>
          <a:xfrm>
            <a:off x="827584" y="2335187"/>
            <a:ext cx="3595560" cy="890557"/>
          </a:xfrm>
        </p:spPr>
        <p:txBody>
          <a:bodyPr/>
          <a:lstStyle/>
          <a:p>
            <a:r>
              <a:rPr lang="lt-LT" sz="1800" dirty="0">
                <a:solidFill>
                  <a:schemeClr val="tx1">
                    <a:lumMod val="85000"/>
                    <a:lumOff val="15000"/>
                  </a:schemeClr>
                </a:solidFill>
              </a:rPr>
              <a:t>Darius Dilijonas</a:t>
            </a:r>
          </a:p>
          <a:p>
            <a:endParaRPr lang="lt-LT" sz="1100" dirty="0">
              <a:solidFill>
                <a:schemeClr val="tx1">
                  <a:lumMod val="85000"/>
                  <a:lumOff val="15000"/>
                </a:schemeClr>
              </a:solidFill>
            </a:endParaRPr>
          </a:p>
          <a:p>
            <a:r>
              <a:rPr lang="lt-LT" sz="1100" dirty="0">
                <a:solidFill>
                  <a:schemeClr val="tx1">
                    <a:lumMod val="85000"/>
                    <a:lumOff val="15000"/>
                  </a:schemeClr>
                </a:solidFill>
              </a:rPr>
              <a:t>VU KnF Socialinių mokslų ir taikomosios informatikos instituto  partnerystės profesorius</a:t>
            </a:r>
            <a:endParaRPr lang="en-US" sz="1100" dirty="0">
              <a:solidFill>
                <a:schemeClr val="tx1">
                  <a:lumMod val="85000"/>
                  <a:lumOff val="15000"/>
                </a:schemeClr>
              </a:solidFill>
            </a:endParaRPr>
          </a:p>
        </p:txBody>
      </p:sp>
      <p:cxnSp>
        <p:nvCxnSpPr>
          <p:cNvPr id="4" name="Straight Connector 3">
            <a:extLst>
              <a:ext uri="{FF2B5EF4-FFF2-40B4-BE49-F238E27FC236}">
                <a16:creationId xmlns:a16="http://schemas.microsoft.com/office/drawing/2014/main" id="{B04EDA27-6E2E-4B48-9E0F-87B97FFFCD69}"/>
              </a:ext>
            </a:extLst>
          </p:cNvPr>
          <p:cNvCxnSpPr/>
          <p:nvPr/>
        </p:nvCxnSpPr>
        <p:spPr>
          <a:xfrm>
            <a:off x="899592" y="2211710"/>
            <a:ext cx="541895"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3A6B35E-C7FA-ECA7-FAC8-CD47D9A67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703" y="3733161"/>
            <a:ext cx="2117337" cy="1230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CEFB-26FC-D116-56C0-530A3B5B5938}"/>
              </a:ext>
            </a:extLst>
          </p:cNvPr>
          <p:cNvSpPr>
            <a:spLocks noGrp="1"/>
          </p:cNvSpPr>
          <p:nvPr>
            <p:ph type="title"/>
          </p:nvPr>
        </p:nvSpPr>
        <p:spPr/>
        <p:txBody>
          <a:bodyPr/>
          <a:lstStyle/>
          <a:p>
            <a:r>
              <a:rPr lang="lt-LT" sz="3200" dirty="0"/>
              <a:t>NŠA duomenys ir jų naudojimo galimybės</a:t>
            </a:r>
          </a:p>
        </p:txBody>
      </p:sp>
      <p:sp>
        <p:nvSpPr>
          <p:cNvPr id="3" name="Content Placeholder 2">
            <a:extLst>
              <a:ext uri="{FF2B5EF4-FFF2-40B4-BE49-F238E27FC236}">
                <a16:creationId xmlns:a16="http://schemas.microsoft.com/office/drawing/2014/main" id="{F263BBA7-CB74-FC80-6B56-B1E76222487C}"/>
              </a:ext>
            </a:extLst>
          </p:cNvPr>
          <p:cNvSpPr>
            <a:spLocks noGrp="1"/>
          </p:cNvSpPr>
          <p:nvPr>
            <p:ph idx="1"/>
          </p:nvPr>
        </p:nvSpPr>
        <p:spPr>
          <a:xfrm>
            <a:off x="457200" y="1345580"/>
            <a:ext cx="4382429" cy="3248645"/>
          </a:xfrm>
        </p:spPr>
        <p:txBody>
          <a:bodyPr/>
          <a:lstStyle/>
          <a:p>
            <a:r>
              <a:rPr lang="lt-LT" sz="1100" b="1" dirty="0"/>
              <a:t>Agentūra valdo ir teikia oficialiai statistikai beveik 90 proc. Lietuvos švietimo duomenų.</a:t>
            </a:r>
          </a:p>
          <a:p>
            <a:r>
              <a:rPr lang="lt-LT" sz="1100" dirty="0"/>
              <a:t>NŠA tvarkomi asmens duomenų registrai ir informacinės sistemos, kur kaupiami pirminiai duomenys:</a:t>
            </a:r>
          </a:p>
          <a:p>
            <a:pPr lvl="1"/>
            <a:r>
              <a:rPr lang="lt-LT" sz="1000" dirty="0"/>
              <a:t>mokinių registras, </a:t>
            </a:r>
          </a:p>
          <a:p>
            <a:pPr lvl="1"/>
            <a:r>
              <a:rPr lang="lt-LT" sz="1000" dirty="0"/>
              <a:t>pedagogų registras, </a:t>
            </a:r>
          </a:p>
          <a:p>
            <a:pPr lvl="1"/>
            <a:r>
              <a:rPr lang="lt-LT" sz="1000" dirty="0"/>
              <a:t>studentų registras, </a:t>
            </a:r>
          </a:p>
          <a:p>
            <a:pPr lvl="1"/>
            <a:r>
              <a:rPr lang="lt-LT" sz="1000" dirty="0"/>
              <a:t>diplomų, atestatų ir išsilavinimo pažymėjimų registras, </a:t>
            </a:r>
          </a:p>
          <a:p>
            <a:pPr lvl="1"/>
            <a:r>
              <a:rPr lang="lt-LT" sz="1000" dirty="0"/>
              <a:t>nesimokančių vaikų ir mokyklos nelankančių mokinių informacinė sistema. </a:t>
            </a:r>
          </a:p>
          <a:p>
            <a:r>
              <a:rPr lang="lt-LT" sz="1100" dirty="0"/>
              <a:t>Kitus registrai, kurie aptarnauja asmens duomenų registrus:</a:t>
            </a:r>
          </a:p>
          <a:p>
            <a:pPr lvl="1"/>
            <a:r>
              <a:rPr lang="lt-LT" sz="1000" dirty="0"/>
              <a:t>Švietimo ir mokslo institucijų registras, </a:t>
            </a:r>
          </a:p>
          <a:p>
            <a:pPr lvl="1"/>
            <a:r>
              <a:rPr lang="lt-LT" sz="1000" dirty="0"/>
              <a:t>Studijų, mokymo programų ir kvalifikacijų registras, </a:t>
            </a:r>
          </a:p>
          <a:p>
            <a:pPr lvl="1"/>
            <a:r>
              <a:rPr lang="lt-LT" sz="1000" dirty="0"/>
              <a:t>Neformaliojo švietimo programų registras, </a:t>
            </a:r>
          </a:p>
          <a:p>
            <a:pPr lvl="1"/>
            <a:r>
              <a:rPr lang="lt-LT" sz="1000" dirty="0"/>
              <a:t>Išsilavinimo pažymėjimų blankų registras </a:t>
            </a:r>
          </a:p>
          <a:p>
            <a:pPr lvl="1"/>
            <a:r>
              <a:rPr lang="lt-LT" sz="1000" dirty="0"/>
              <a:t>ir Licencijų registras.</a:t>
            </a:r>
          </a:p>
        </p:txBody>
      </p:sp>
      <p:sp>
        <p:nvSpPr>
          <p:cNvPr id="6" name="Content Placeholder 2">
            <a:extLst>
              <a:ext uri="{FF2B5EF4-FFF2-40B4-BE49-F238E27FC236}">
                <a16:creationId xmlns:a16="http://schemas.microsoft.com/office/drawing/2014/main" id="{047212FB-0978-FF02-3511-3C0A14CA1BBC}"/>
              </a:ext>
            </a:extLst>
          </p:cNvPr>
          <p:cNvSpPr txBox="1">
            <a:spLocks/>
          </p:cNvSpPr>
          <p:nvPr/>
        </p:nvSpPr>
        <p:spPr bwMode="auto">
          <a:xfrm>
            <a:off x="4761571" y="683473"/>
            <a:ext cx="3925229" cy="18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CC00"/>
              </a:buClr>
              <a:buSzPct val="120000"/>
              <a:buFont typeface="Arial" panose="020B0604020202020204" pitchFamily="34" charset="0"/>
              <a:buChar char="•"/>
              <a:defRPr sz="3200" kern="1200">
                <a:solidFill>
                  <a:schemeClr val="tx1"/>
                </a:solidFill>
                <a:latin typeface="Montserrat Light" pitchFamily="2" charset="-70"/>
                <a:ea typeface="Roboto" pitchFamily="2" charset="0"/>
                <a:cs typeface="Roboto" pitchFamily="2" charset="0"/>
              </a:defRPr>
            </a:lvl1pPr>
            <a:lvl2pPr marL="720725" indent="-263525" algn="l" rtl="0" eaLnBrk="0" fontAlgn="base" hangingPunct="0">
              <a:spcBef>
                <a:spcPct val="20000"/>
              </a:spcBef>
              <a:spcAft>
                <a:spcPct val="0"/>
              </a:spcAft>
              <a:buClr>
                <a:srgbClr val="FFCC00"/>
              </a:buClr>
              <a:buSzPct val="120000"/>
              <a:buFont typeface="Arial" panose="020B0604020202020204" pitchFamily="34" charset="0"/>
              <a:buChar char="•"/>
              <a:tabLst/>
              <a:defRPr sz="2800" kern="1200">
                <a:solidFill>
                  <a:schemeClr val="tx1"/>
                </a:solidFill>
                <a:latin typeface="Montserrat Light" pitchFamily="2" charset="-70"/>
                <a:ea typeface="Roboto" pitchFamily="2" charset="0"/>
                <a:cs typeface="Roboto" pitchFamily="2" charset="0"/>
              </a:defRPr>
            </a:lvl2pPr>
            <a:lvl3pPr marL="1143000" indent="-228600" algn="l" rtl="0" eaLnBrk="0" fontAlgn="base" hangingPunct="0">
              <a:spcBef>
                <a:spcPct val="20000"/>
              </a:spcBef>
              <a:spcAft>
                <a:spcPct val="0"/>
              </a:spcAft>
              <a:buClr>
                <a:srgbClr val="FFCC00"/>
              </a:buClr>
              <a:buSzPct val="120000"/>
              <a:buFont typeface="Arial" panose="020B0604020202020204" pitchFamily="34" charset="0"/>
              <a:buChar char="•"/>
              <a:defRPr sz="2400" kern="1200">
                <a:solidFill>
                  <a:schemeClr val="tx1"/>
                </a:solidFill>
                <a:latin typeface="Montserrat Light" pitchFamily="2" charset="-70"/>
                <a:ea typeface="Roboto" pitchFamily="2" charset="0"/>
                <a:cs typeface="Roboto" pitchFamily="2" charset="0"/>
              </a:defRPr>
            </a:lvl3pPr>
            <a:lvl4pPr marL="1603375" indent="-231775" algn="l" rtl="0" eaLnBrk="0" fontAlgn="base" hangingPunct="0">
              <a:spcBef>
                <a:spcPct val="20000"/>
              </a:spcBef>
              <a:spcAft>
                <a:spcPct val="0"/>
              </a:spcAft>
              <a:buClr>
                <a:srgbClr val="FFCC00"/>
              </a:buClr>
              <a:buSzPct val="120000"/>
              <a:buFont typeface="Arial" panose="020B0604020202020204" pitchFamily="34" charset="0"/>
              <a:buChar char="•"/>
              <a:tabLst/>
              <a:defRPr sz="2000" kern="1200">
                <a:solidFill>
                  <a:schemeClr val="tx1"/>
                </a:solidFill>
                <a:latin typeface="Montserrat Light" pitchFamily="2" charset="-70"/>
                <a:ea typeface="Roboto" pitchFamily="2" charset="0"/>
                <a:cs typeface="Roboto" pitchFamily="2" charset="0"/>
              </a:defRPr>
            </a:lvl4pPr>
            <a:lvl5pPr marL="2005013" indent="-176213" algn="l" rtl="0" eaLnBrk="0" fontAlgn="base" hangingPunct="0">
              <a:spcBef>
                <a:spcPct val="20000"/>
              </a:spcBef>
              <a:spcAft>
                <a:spcPct val="0"/>
              </a:spcAft>
              <a:buClr>
                <a:srgbClr val="FFCC00"/>
              </a:buClr>
              <a:buSzPct val="120000"/>
              <a:buFont typeface="Arial" panose="020B0604020202020204" pitchFamily="34" charset="0"/>
              <a:buChar char="•"/>
              <a:tabLst/>
              <a:defRPr sz="2000" kern="1200">
                <a:solidFill>
                  <a:schemeClr val="tx1"/>
                </a:solidFill>
                <a:latin typeface="Montserrat Light" pitchFamily="2" charset="-70"/>
                <a:ea typeface="Roboto" pitchFamily="2" charset="0"/>
                <a:cs typeface="Roboto"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lt-LT" sz="1400" dirty="0"/>
              <a:t>NŠA naudojasi ir kitais asmens duomenų šaltiniais:</a:t>
            </a:r>
          </a:p>
          <a:p>
            <a:pPr lvl="1"/>
            <a:r>
              <a:rPr lang="lt-LT" sz="900" dirty="0"/>
              <a:t>Gyventojų registru, </a:t>
            </a:r>
          </a:p>
          <a:p>
            <a:pPr lvl="1"/>
            <a:r>
              <a:rPr lang="lt-LT" sz="900" dirty="0"/>
              <a:t>Socialinės paramos šeimai informacine sistema, </a:t>
            </a:r>
          </a:p>
          <a:p>
            <a:pPr lvl="1"/>
            <a:r>
              <a:rPr lang="lt-LT" sz="900" dirty="0"/>
              <a:t>SODRA informacine sistema, </a:t>
            </a:r>
          </a:p>
          <a:p>
            <a:pPr lvl="1"/>
            <a:r>
              <a:rPr lang="lt-LT" sz="900" dirty="0"/>
              <a:t>Neįgalumo ir darbingumo nustatymo tarnybos informacine sistema, </a:t>
            </a:r>
          </a:p>
          <a:p>
            <a:pPr lvl="1"/>
            <a:r>
              <a:rPr lang="lt-LT" sz="900" dirty="0"/>
              <a:t>Krašto apsaugos ministerijos informacine sistema, </a:t>
            </a:r>
          </a:p>
          <a:p>
            <a:pPr lvl="1"/>
            <a:r>
              <a:rPr lang="lt-LT" sz="900" dirty="0"/>
              <a:t>Valstybinės mokesčių tarnybos ir Užimtumo tarnybos informacinėmis sistemomis.</a:t>
            </a:r>
            <a:endParaRPr lang="lt-LT" sz="800" dirty="0"/>
          </a:p>
        </p:txBody>
      </p:sp>
      <p:pic>
        <p:nvPicPr>
          <p:cNvPr id="7" name="Picture 6" descr="A diagram of a diagram&#10;&#10;Description automatically generated">
            <a:extLst>
              <a:ext uri="{FF2B5EF4-FFF2-40B4-BE49-F238E27FC236}">
                <a16:creationId xmlns:a16="http://schemas.microsoft.com/office/drawing/2014/main" id="{A87A50DD-BE12-2F4D-60E2-8AACB39981D9}"/>
              </a:ext>
            </a:extLst>
          </p:cNvPr>
          <p:cNvPicPr>
            <a:picLocks noChangeAspect="1"/>
          </p:cNvPicPr>
          <p:nvPr/>
        </p:nvPicPr>
        <p:blipFill>
          <a:blip r:embed="rId2"/>
          <a:stretch>
            <a:fillRect/>
          </a:stretch>
        </p:blipFill>
        <p:spPr>
          <a:xfrm>
            <a:off x="5044859" y="2571750"/>
            <a:ext cx="3641941" cy="2483004"/>
          </a:xfrm>
          <a:prstGeom prst="rect">
            <a:avLst/>
          </a:prstGeom>
        </p:spPr>
      </p:pic>
      <p:pic>
        <p:nvPicPr>
          <p:cNvPr id="8" name="Picture 7">
            <a:extLst>
              <a:ext uri="{FF2B5EF4-FFF2-40B4-BE49-F238E27FC236}">
                <a16:creationId xmlns:a16="http://schemas.microsoft.com/office/drawing/2014/main" id="{D68CA5C3-693D-DDB6-B261-B11108961176}"/>
              </a:ext>
            </a:extLst>
          </p:cNvPr>
          <p:cNvPicPr>
            <a:picLocks noChangeAspect="1"/>
          </p:cNvPicPr>
          <p:nvPr/>
        </p:nvPicPr>
        <p:blipFill>
          <a:blip r:embed="rId3"/>
          <a:stretch>
            <a:fillRect/>
          </a:stretch>
        </p:blipFill>
        <p:spPr>
          <a:xfrm>
            <a:off x="7454591" y="88746"/>
            <a:ext cx="1378741" cy="451374"/>
          </a:xfrm>
          <a:prstGeom prst="rect">
            <a:avLst/>
          </a:prstGeom>
        </p:spPr>
      </p:pic>
    </p:spTree>
    <p:extLst>
      <p:ext uri="{BB962C8B-B14F-4D97-AF65-F5344CB8AC3E}">
        <p14:creationId xmlns:p14="http://schemas.microsoft.com/office/powerpoint/2010/main" val="325551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ED038-7AED-63A6-48E0-CC5290A88AA1}"/>
              </a:ext>
            </a:extLst>
          </p:cNvPr>
          <p:cNvSpPr>
            <a:spLocks noGrp="1"/>
          </p:cNvSpPr>
          <p:nvPr>
            <p:ph type="title"/>
          </p:nvPr>
        </p:nvSpPr>
        <p:spPr/>
        <p:txBody>
          <a:bodyPr/>
          <a:lstStyle/>
          <a:p>
            <a:r>
              <a:rPr lang="lt-LT" sz="2800" b="1" i="0" cap="all" dirty="0">
                <a:solidFill>
                  <a:srgbClr val="000000"/>
                </a:solidFill>
                <a:effectLst/>
                <a:latin typeface="Montserrat" panose="00000500000000000000" pitchFamily="2" charset="-70"/>
                <a:hlinkClick r:id="rId2"/>
              </a:rPr>
              <a:t>ŠVIETIMO VALDYMO INFORMACINĖ SISTEMA</a:t>
            </a:r>
            <a:endParaRPr lang="lt-LT" sz="2800" dirty="0">
              <a:latin typeface="Montserrat" panose="00000500000000000000" pitchFamily="2" charset="-70"/>
            </a:endParaRPr>
          </a:p>
        </p:txBody>
      </p:sp>
      <p:sp>
        <p:nvSpPr>
          <p:cNvPr id="3" name="Content Placeholder 2">
            <a:extLst>
              <a:ext uri="{FF2B5EF4-FFF2-40B4-BE49-F238E27FC236}">
                <a16:creationId xmlns:a16="http://schemas.microsoft.com/office/drawing/2014/main" id="{ECB051CD-46D8-563F-36A0-162291940E91}"/>
              </a:ext>
            </a:extLst>
          </p:cNvPr>
          <p:cNvSpPr>
            <a:spLocks noGrp="1"/>
          </p:cNvSpPr>
          <p:nvPr>
            <p:ph idx="1"/>
          </p:nvPr>
        </p:nvSpPr>
        <p:spPr>
          <a:xfrm>
            <a:off x="457200" y="1200151"/>
            <a:ext cx="4293219" cy="857250"/>
          </a:xfrm>
        </p:spPr>
        <p:txBody>
          <a:bodyPr/>
          <a:lstStyle/>
          <a:p>
            <a:r>
              <a:rPr lang="lt-LT" sz="2000" b="0" i="0" u="none" strike="noStrike" dirty="0">
                <a:solidFill>
                  <a:srgbClr val="000000"/>
                </a:solidFill>
                <a:effectLst/>
                <a:hlinkClick r:id="rId3" tooltip="Rodiklių stebėjimas ir analizė"/>
              </a:rPr>
              <a:t>Rodiklių stebėjimas ir analizė</a:t>
            </a:r>
            <a:endParaRPr lang="lt-LT" sz="2000" b="0" i="0" dirty="0">
              <a:solidFill>
                <a:srgbClr val="000000"/>
              </a:solidFill>
              <a:effectLst/>
            </a:endParaRPr>
          </a:p>
          <a:p>
            <a:r>
              <a:rPr lang="lt-LT" sz="2000" b="0" i="0" u="none" strike="noStrike" dirty="0">
                <a:solidFill>
                  <a:srgbClr val="000000"/>
                </a:solidFill>
                <a:effectLst/>
                <a:hlinkClick r:id="rId4" tooltip="Viešieji rodikliai"/>
              </a:rPr>
              <a:t>Viešieji rodikliai</a:t>
            </a:r>
            <a:endParaRPr lang="lt-LT" sz="2000" b="0" i="0" dirty="0">
              <a:solidFill>
                <a:srgbClr val="000000"/>
              </a:solidFill>
              <a:effectLst/>
            </a:endParaRPr>
          </a:p>
        </p:txBody>
      </p:sp>
      <p:pic>
        <p:nvPicPr>
          <p:cNvPr id="5" name="Picture 4">
            <a:extLst>
              <a:ext uri="{FF2B5EF4-FFF2-40B4-BE49-F238E27FC236}">
                <a16:creationId xmlns:a16="http://schemas.microsoft.com/office/drawing/2014/main" id="{49432DF2-F712-F4D1-9076-96FBC798BC15}"/>
              </a:ext>
            </a:extLst>
          </p:cNvPr>
          <p:cNvPicPr>
            <a:picLocks noChangeAspect="1"/>
          </p:cNvPicPr>
          <p:nvPr/>
        </p:nvPicPr>
        <p:blipFill>
          <a:blip r:embed="rId5"/>
          <a:stretch>
            <a:fillRect/>
          </a:stretch>
        </p:blipFill>
        <p:spPr>
          <a:xfrm>
            <a:off x="617035" y="2193927"/>
            <a:ext cx="3823037" cy="2061116"/>
          </a:xfrm>
          <a:prstGeom prst="rect">
            <a:avLst/>
          </a:prstGeom>
        </p:spPr>
      </p:pic>
      <p:pic>
        <p:nvPicPr>
          <p:cNvPr id="7" name="Picture 6">
            <a:extLst>
              <a:ext uri="{FF2B5EF4-FFF2-40B4-BE49-F238E27FC236}">
                <a16:creationId xmlns:a16="http://schemas.microsoft.com/office/drawing/2014/main" id="{4659B054-42B9-C948-ACF8-997DC083B6E9}"/>
              </a:ext>
            </a:extLst>
          </p:cNvPr>
          <p:cNvPicPr>
            <a:picLocks noChangeAspect="1"/>
          </p:cNvPicPr>
          <p:nvPr/>
        </p:nvPicPr>
        <p:blipFill>
          <a:blip r:embed="rId6"/>
          <a:stretch>
            <a:fillRect/>
          </a:stretch>
        </p:blipFill>
        <p:spPr>
          <a:xfrm>
            <a:off x="5133277" y="2193927"/>
            <a:ext cx="3553523" cy="2086116"/>
          </a:xfrm>
          <a:prstGeom prst="rect">
            <a:avLst/>
          </a:prstGeom>
        </p:spPr>
      </p:pic>
    </p:spTree>
    <p:extLst>
      <p:ext uri="{BB962C8B-B14F-4D97-AF65-F5344CB8AC3E}">
        <p14:creationId xmlns:p14="http://schemas.microsoft.com/office/powerpoint/2010/main" val="3591844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1561-5F57-558B-FA9F-862A095997F9}"/>
              </a:ext>
            </a:extLst>
          </p:cNvPr>
          <p:cNvSpPr>
            <a:spLocks noGrp="1"/>
          </p:cNvSpPr>
          <p:nvPr>
            <p:ph type="title"/>
          </p:nvPr>
        </p:nvSpPr>
        <p:spPr/>
        <p:txBody>
          <a:bodyPr/>
          <a:lstStyle/>
          <a:p>
            <a:r>
              <a:rPr lang="lt-LT" sz="3600" dirty="0"/>
              <a:t>NŠA švieslentės</a:t>
            </a:r>
            <a:endParaRPr lang="en-US" dirty="0"/>
          </a:p>
        </p:txBody>
      </p:sp>
      <p:sp>
        <p:nvSpPr>
          <p:cNvPr id="3" name="Content Placeholder 2">
            <a:extLst>
              <a:ext uri="{FF2B5EF4-FFF2-40B4-BE49-F238E27FC236}">
                <a16:creationId xmlns:a16="http://schemas.microsoft.com/office/drawing/2014/main" id="{37CB261B-085F-C009-262C-4E65BE1D5A0A}"/>
              </a:ext>
            </a:extLst>
          </p:cNvPr>
          <p:cNvSpPr>
            <a:spLocks noGrp="1"/>
          </p:cNvSpPr>
          <p:nvPr>
            <p:ph idx="1"/>
          </p:nvPr>
        </p:nvSpPr>
        <p:spPr/>
        <p:txBody>
          <a:bodyPr/>
          <a:lstStyle/>
          <a:p>
            <a:pPr marL="0" marR="0">
              <a:lnSpc>
                <a:spcPct val="107000"/>
              </a:lnSpc>
              <a:spcBef>
                <a:spcPts val="0"/>
              </a:spcBef>
              <a:spcAft>
                <a:spcPts val="800"/>
              </a:spcAft>
            </a:pPr>
            <a:r>
              <a:rPr lang="lt-LT" sz="2000" u="sng" kern="100" dirty="0">
                <a:solidFill>
                  <a:srgbClr val="0000FF"/>
                </a:solidFill>
                <a:effectLst/>
                <a:latin typeface="Montserrat Light" panose="00000400000000000000" pitchFamily="2" charset="0"/>
                <a:ea typeface="Calibri" panose="020F0502020204030204" pitchFamily="34" charset="0"/>
                <a:cs typeface="Times New Roman" panose="02020603050405020304" pitchFamily="18" charset="0"/>
                <a:hlinkClick r:id="rId2"/>
              </a:rPr>
              <a:t>Pedagogų poreikio švieslentė</a:t>
            </a:r>
            <a:endParaRPr lang="en-US" sz="20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2000" u="sng" kern="100" dirty="0">
                <a:solidFill>
                  <a:srgbClr val="0000FF"/>
                </a:solidFill>
                <a:effectLst/>
                <a:latin typeface="Montserrat Light" panose="00000400000000000000" pitchFamily="2" charset="0"/>
                <a:ea typeface="Calibri" panose="020F0502020204030204" pitchFamily="34" charset="0"/>
                <a:cs typeface="Times New Roman" panose="02020603050405020304" pitchFamily="18" charset="0"/>
                <a:hlinkClick r:id="rId3"/>
              </a:rPr>
              <a:t>Valstybės švietimo rodiklių švieslentė *</a:t>
            </a:r>
            <a:endParaRPr lang="en-US" sz="20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2000" u="sng" kern="100" dirty="0">
                <a:solidFill>
                  <a:srgbClr val="0000FF"/>
                </a:solidFill>
                <a:effectLst/>
                <a:latin typeface="Montserrat Light" panose="00000400000000000000" pitchFamily="2" charset="0"/>
                <a:ea typeface="Calibri" panose="020F0502020204030204" pitchFamily="34" charset="0"/>
                <a:cs typeface="Times New Roman" panose="02020603050405020304" pitchFamily="18" charset="0"/>
                <a:hlinkClick r:id="rId4"/>
              </a:rPr>
              <a:t>ŠVIS žemėlapiai</a:t>
            </a:r>
            <a:endParaRPr lang="en-US" sz="20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2000" u="sng" kern="100" dirty="0">
                <a:solidFill>
                  <a:srgbClr val="0000FF"/>
                </a:solidFill>
                <a:effectLst/>
                <a:latin typeface="Montserrat Light" panose="00000400000000000000" pitchFamily="2" charset="0"/>
                <a:ea typeface="Calibri" panose="020F0502020204030204" pitchFamily="34" charset="0"/>
                <a:cs typeface="Times New Roman" panose="02020603050405020304" pitchFamily="18" charset="0"/>
                <a:hlinkClick r:id="rId5"/>
              </a:rPr>
              <a:t>Mokyklos būtinųjų stebėsenos rodiklių švieslentė</a:t>
            </a:r>
            <a:endParaRPr lang="en-US" sz="20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2000" u="sng" kern="100" dirty="0">
                <a:solidFill>
                  <a:srgbClr val="0000FF"/>
                </a:solidFill>
                <a:effectLst/>
                <a:latin typeface="Montserrat Light" panose="00000400000000000000" pitchFamily="2" charset="0"/>
                <a:ea typeface="Calibri" panose="020F0502020204030204" pitchFamily="34" charset="0"/>
                <a:cs typeface="Times New Roman" panose="02020603050405020304" pitchFamily="18" charset="0"/>
                <a:hlinkClick r:id="rId6"/>
              </a:rPr>
              <a:t>Mokinių pasiekimų prognozavimas</a:t>
            </a:r>
            <a:endParaRPr lang="en-US" sz="20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2000" u="sng" kern="100" dirty="0">
                <a:solidFill>
                  <a:srgbClr val="0000FF"/>
                </a:solidFill>
                <a:effectLst/>
                <a:latin typeface="Montserrat Light" panose="00000400000000000000" pitchFamily="2" charset="0"/>
                <a:ea typeface="Calibri" panose="020F0502020204030204" pitchFamily="34" charset="0"/>
                <a:cs typeface="Times New Roman" panose="02020603050405020304" pitchFamily="18" charset="0"/>
                <a:hlinkClick r:id="rId7"/>
              </a:rPr>
              <a:t>Mokinių pasiekimų prognozavimo švieslentė</a:t>
            </a:r>
            <a:endParaRPr lang="lt-LT" sz="2000" u="sng" kern="100" dirty="0">
              <a:solidFill>
                <a:srgbClr val="0000FF"/>
              </a:solidFill>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2000" u="sng" kern="100" dirty="0">
                <a:solidFill>
                  <a:srgbClr val="0000FF"/>
                </a:solidFill>
                <a:effectLst/>
                <a:latin typeface="Montserrat Light" panose="00000400000000000000" pitchFamily="2" charset="0"/>
                <a:ea typeface="Calibri" panose="020F0502020204030204" pitchFamily="34" charset="0"/>
                <a:cs typeface="Times New Roman" panose="02020603050405020304" pitchFamily="18" charset="0"/>
              </a:rPr>
              <a:t>...</a:t>
            </a:r>
            <a:endParaRPr lang="en-US" sz="2000" kern="100" dirty="0">
              <a:effectLst/>
              <a:latin typeface="Montserrat Light" panose="000004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6703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1B66C-F20E-0166-80D6-A54441F9FA01}"/>
              </a:ext>
            </a:extLst>
          </p:cNvPr>
          <p:cNvSpPr>
            <a:spLocks noGrp="1"/>
          </p:cNvSpPr>
          <p:nvPr>
            <p:ph type="title"/>
          </p:nvPr>
        </p:nvSpPr>
        <p:spPr>
          <a:xfrm>
            <a:off x="457200" y="206374"/>
            <a:ext cx="2711302" cy="1277451"/>
          </a:xfrm>
        </p:spPr>
        <p:txBody>
          <a:bodyPr/>
          <a:lstStyle/>
          <a:p>
            <a:r>
              <a:rPr lang="lt-LT" sz="2400" dirty="0"/>
              <a:t>Pasakojimas su duomenimis</a:t>
            </a:r>
          </a:p>
        </p:txBody>
      </p:sp>
      <p:sp>
        <p:nvSpPr>
          <p:cNvPr id="3" name="Oval 2">
            <a:extLst>
              <a:ext uri="{FF2B5EF4-FFF2-40B4-BE49-F238E27FC236}">
                <a16:creationId xmlns:a16="http://schemas.microsoft.com/office/drawing/2014/main" id="{93A6B134-0E97-3C33-B95E-51DE602F87CC}"/>
              </a:ext>
            </a:extLst>
          </p:cNvPr>
          <p:cNvSpPr/>
          <p:nvPr/>
        </p:nvSpPr>
        <p:spPr>
          <a:xfrm>
            <a:off x="3285413" y="256656"/>
            <a:ext cx="3524635" cy="3299411"/>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lt-LT" sz="2400" b="1" dirty="0">
                <a:solidFill>
                  <a:srgbClr val="FFD400"/>
                </a:solidFill>
              </a:rPr>
              <a:t>Duomenys</a:t>
            </a:r>
          </a:p>
          <a:p>
            <a:endParaRPr lang="en-US" sz="2400" b="1" dirty="0">
              <a:solidFill>
                <a:srgbClr val="FFD400"/>
              </a:solidFill>
            </a:endParaRPr>
          </a:p>
        </p:txBody>
      </p:sp>
      <p:sp>
        <p:nvSpPr>
          <p:cNvPr id="8" name="Oval 7">
            <a:extLst>
              <a:ext uri="{FF2B5EF4-FFF2-40B4-BE49-F238E27FC236}">
                <a16:creationId xmlns:a16="http://schemas.microsoft.com/office/drawing/2014/main" id="{32B468CA-0052-581B-EB3E-99897A68F2A4}"/>
              </a:ext>
            </a:extLst>
          </p:cNvPr>
          <p:cNvSpPr/>
          <p:nvPr/>
        </p:nvSpPr>
        <p:spPr>
          <a:xfrm>
            <a:off x="5095574" y="256655"/>
            <a:ext cx="3524635" cy="3299411"/>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lt-LT" sz="2400" b="1" dirty="0">
                <a:solidFill>
                  <a:srgbClr val="FFD400"/>
                </a:solidFill>
              </a:rPr>
              <a:t>Istorija</a:t>
            </a:r>
          </a:p>
          <a:p>
            <a:pPr algn="r"/>
            <a:endParaRPr lang="en-US" sz="2400" b="1" dirty="0">
              <a:solidFill>
                <a:srgbClr val="FFD400"/>
              </a:solidFill>
            </a:endParaRPr>
          </a:p>
        </p:txBody>
      </p:sp>
      <p:sp>
        <p:nvSpPr>
          <p:cNvPr id="9" name="Oval 8">
            <a:extLst>
              <a:ext uri="{FF2B5EF4-FFF2-40B4-BE49-F238E27FC236}">
                <a16:creationId xmlns:a16="http://schemas.microsoft.com/office/drawing/2014/main" id="{63883FD5-0A00-9EF9-79F6-AAA8047924CF}"/>
              </a:ext>
            </a:extLst>
          </p:cNvPr>
          <p:cNvSpPr/>
          <p:nvPr/>
        </p:nvSpPr>
        <p:spPr>
          <a:xfrm>
            <a:off x="4286429" y="1637714"/>
            <a:ext cx="3524635" cy="3299411"/>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lt-LT" sz="2400" b="1" dirty="0">
              <a:solidFill>
                <a:srgbClr val="FFD400"/>
              </a:solidFill>
            </a:endParaRPr>
          </a:p>
          <a:p>
            <a:pPr algn="ctr"/>
            <a:endParaRPr lang="lt-LT" sz="2400" b="1" dirty="0">
              <a:solidFill>
                <a:srgbClr val="FFD400"/>
              </a:solidFill>
            </a:endParaRPr>
          </a:p>
          <a:p>
            <a:pPr algn="ctr"/>
            <a:endParaRPr lang="lt-LT" sz="2400" b="1" dirty="0">
              <a:solidFill>
                <a:srgbClr val="FFD400"/>
              </a:solidFill>
            </a:endParaRPr>
          </a:p>
          <a:p>
            <a:pPr algn="ctr"/>
            <a:r>
              <a:rPr lang="lt-LT" sz="2400" b="1" dirty="0">
                <a:solidFill>
                  <a:srgbClr val="FFD400"/>
                </a:solidFill>
              </a:rPr>
              <a:t>Vizualizacijos</a:t>
            </a:r>
            <a:endParaRPr lang="en-US" sz="2400" b="1" dirty="0">
              <a:solidFill>
                <a:srgbClr val="FFD400"/>
              </a:solidFill>
            </a:endParaRPr>
          </a:p>
        </p:txBody>
      </p:sp>
      <p:sp>
        <p:nvSpPr>
          <p:cNvPr id="10" name="TextBox 9">
            <a:extLst>
              <a:ext uri="{FF2B5EF4-FFF2-40B4-BE49-F238E27FC236}">
                <a16:creationId xmlns:a16="http://schemas.microsoft.com/office/drawing/2014/main" id="{2EBA4ACA-53FE-AF80-DA73-215A1447596E}"/>
              </a:ext>
            </a:extLst>
          </p:cNvPr>
          <p:cNvSpPr txBox="1"/>
          <p:nvPr/>
        </p:nvSpPr>
        <p:spPr>
          <a:xfrm>
            <a:off x="5766313" y="2064038"/>
            <a:ext cx="389850" cy="584775"/>
          </a:xfrm>
          <a:prstGeom prst="rect">
            <a:avLst/>
          </a:prstGeom>
          <a:noFill/>
        </p:spPr>
        <p:txBody>
          <a:bodyPr wrap="none" rtlCol="0">
            <a:spAutoFit/>
          </a:bodyPr>
          <a:lstStyle/>
          <a:p>
            <a:r>
              <a:rPr lang="lt-LT" sz="3200" dirty="0">
                <a:solidFill>
                  <a:schemeClr val="bg1"/>
                </a:solidFill>
              </a:rPr>
              <a:t>*</a:t>
            </a:r>
            <a:endParaRPr lang="en-US" sz="3200" dirty="0">
              <a:solidFill>
                <a:schemeClr val="bg1"/>
              </a:solidFill>
            </a:endParaRPr>
          </a:p>
        </p:txBody>
      </p:sp>
      <p:sp>
        <p:nvSpPr>
          <p:cNvPr id="11" name="TextBox 10">
            <a:extLst>
              <a:ext uri="{FF2B5EF4-FFF2-40B4-BE49-F238E27FC236}">
                <a16:creationId xmlns:a16="http://schemas.microsoft.com/office/drawing/2014/main" id="{F2A16478-B039-B8A4-0026-35624DDED628}"/>
              </a:ext>
            </a:extLst>
          </p:cNvPr>
          <p:cNvSpPr txBox="1"/>
          <p:nvPr/>
        </p:nvSpPr>
        <p:spPr>
          <a:xfrm>
            <a:off x="5311060" y="1176048"/>
            <a:ext cx="1300356" cy="307777"/>
          </a:xfrm>
          <a:prstGeom prst="rect">
            <a:avLst/>
          </a:prstGeom>
          <a:noFill/>
        </p:spPr>
        <p:txBody>
          <a:bodyPr wrap="none" rtlCol="0">
            <a:spAutoFit/>
          </a:bodyPr>
          <a:lstStyle/>
          <a:p>
            <a:r>
              <a:rPr lang="lt-LT" sz="1400" dirty="0">
                <a:solidFill>
                  <a:schemeClr val="bg1">
                    <a:lumMod val="75000"/>
                  </a:schemeClr>
                </a:solidFill>
                <a:latin typeface="Montserrat Light" panose="00000400000000000000" pitchFamily="2" charset="0"/>
              </a:rPr>
              <a:t>Pasakojimas</a:t>
            </a:r>
            <a:endParaRPr lang="en-US" sz="1400" dirty="0">
              <a:solidFill>
                <a:schemeClr val="bg1">
                  <a:lumMod val="75000"/>
                </a:schemeClr>
              </a:solidFill>
              <a:latin typeface="Montserrat Light" panose="00000400000000000000" pitchFamily="2" charset="0"/>
            </a:endParaRPr>
          </a:p>
        </p:txBody>
      </p:sp>
      <p:sp>
        <p:nvSpPr>
          <p:cNvPr id="12" name="TextBox 11">
            <a:extLst>
              <a:ext uri="{FF2B5EF4-FFF2-40B4-BE49-F238E27FC236}">
                <a16:creationId xmlns:a16="http://schemas.microsoft.com/office/drawing/2014/main" id="{2AC263D1-0F33-7CDF-F46D-11D840E2E438}"/>
              </a:ext>
            </a:extLst>
          </p:cNvPr>
          <p:cNvSpPr txBox="1"/>
          <p:nvPr/>
        </p:nvSpPr>
        <p:spPr>
          <a:xfrm>
            <a:off x="6611416" y="2864883"/>
            <a:ext cx="774571" cy="307777"/>
          </a:xfrm>
          <a:prstGeom prst="rect">
            <a:avLst/>
          </a:prstGeom>
          <a:noFill/>
        </p:spPr>
        <p:txBody>
          <a:bodyPr wrap="none" rtlCol="0">
            <a:spAutoFit/>
          </a:bodyPr>
          <a:lstStyle/>
          <a:p>
            <a:r>
              <a:rPr lang="lt-LT" sz="1400" dirty="0">
                <a:solidFill>
                  <a:schemeClr val="bg1">
                    <a:lumMod val="75000"/>
                  </a:schemeClr>
                </a:solidFill>
                <a:latin typeface="Montserrat Light" panose="00000400000000000000" pitchFamily="2" charset="0"/>
              </a:rPr>
              <a:t>Menas</a:t>
            </a:r>
            <a:endParaRPr lang="en-US" sz="1400" dirty="0">
              <a:solidFill>
                <a:schemeClr val="bg1">
                  <a:lumMod val="75000"/>
                </a:schemeClr>
              </a:solidFill>
              <a:latin typeface="Montserrat Light" panose="00000400000000000000" pitchFamily="2" charset="0"/>
            </a:endParaRPr>
          </a:p>
        </p:txBody>
      </p:sp>
      <p:sp>
        <p:nvSpPr>
          <p:cNvPr id="13" name="TextBox 12">
            <a:extLst>
              <a:ext uri="{FF2B5EF4-FFF2-40B4-BE49-F238E27FC236}">
                <a16:creationId xmlns:a16="http://schemas.microsoft.com/office/drawing/2014/main" id="{293ACE8F-0E36-4D7C-C0CB-E5EACD970163}"/>
              </a:ext>
            </a:extLst>
          </p:cNvPr>
          <p:cNvSpPr txBox="1"/>
          <p:nvPr/>
        </p:nvSpPr>
        <p:spPr>
          <a:xfrm>
            <a:off x="4535361" y="2864883"/>
            <a:ext cx="814647" cy="307777"/>
          </a:xfrm>
          <a:prstGeom prst="rect">
            <a:avLst/>
          </a:prstGeom>
          <a:noFill/>
        </p:spPr>
        <p:txBody>
          <a:bodyPr wrap="none" rtlCol="0">
            <a:spAutoFit/>
          </a:bodyPr>
          <a:lstStyle/>
          <a:p>
            <a:r>
              <a:rPr lang="lt-LT" sz="1400" dirty="0">
                <a:solidFill>
                  <a:schemeClr val="bg1">
                    <a:lumMod val="75000"/>
                  </a:schemeClr>
                </a:solidFill>
                <a:latin typeface="Montserrat Light" panose="00000400000000000000" pitchFamily="2" charset="0"/>
              </a:rPr>
              <a:t>Grafika</a:t>
            </a:r>
            <a:endParaRPr lang="en-US" sz="1400" dirty="0">
              <a:solidFill>
                <a:schemeClr val="bg1">
                  <a:lumMod val="75000"/>
                </a:schemeClr>
              </a:solidFill>
              <a:latin typeface="Montserrat Light" panose="00000400000000000000" pitchFamily="2" charset="0"/>
            </a:endParaRPr>
          </a:p>
        </p:txBody>
      </p:sp>
    </p:spTree>
    <p:extLst>
      <p:ext uri="{BB962C8B-B14F-4D97-AF65-F5344CB8AC3E}">
        <p14:creationId xmlns:p14="http://schemas.microsoft.com/office/powerpoint/2010/main" val="1996545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Arrow Connector 50">
            <a:extLst>
              <a:ext uri="{FF2B5EF4-FFF2-40B4-BE49-F238E27FC236}">
                <a16:creationId xmlns:a16="http://schemas.microsoft.com/office/drawing/2014/main" id="{BC61E5F5-81FE-32BC-DFD9-75ABE6AFE030}"/>
              </a:ext>
            </a:extLst>
          </p:cNvPr>
          <p:cNvCxnSpPr>
            <a:cxnSpLocks/>
            <a:stCxn id="30" idx="2"/>
            <a:endCxn id="50" idx="0"/>
          </p:cNvCxnSpPr>
          <p:nvPr/>
        </p:nvCxnSpPr>
        <p:spPr>
          <a:xfrm flipH="1">
            <a:off x="8309946" y="1400759"/>
            <a:ext cx="17820" cy="24769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D1BC75D4-8FE4-E3B5-DAA9-16165041AEB8}"/>
              </a:ext>
            </a:extLst>
          </p:cNvPr>
          <p:cNvSpPr>
            <a:spLocks noGrp="1"/>
          </p:cNvSpPr>
          <p:nvPr>
            <p:ph type="title"/>
          </p:nvPr>
        </p:nvSpPr>
        <p:spPr>
          <a:xfrm>
            <a:off x="457200" y="76127"/>
            <a:ext cx="8229600" cy="346518"/>
          </a:xfrm>
        </p:spPr>
        <p:txBody>
          <a:bodyPr/>
          <a:lstStyle/>
          <a:p>
            <a:r>
              <a:rPr lang="lt-LT" sz="2000" dirty="0"/>
              <a:t>Kuriuos duomenų vizualizavimo įrankius apsirinkti?</a:t>
            </a:r>
            <a:endParaRPr lang="en-US" sz="2000" dirty="0"/>
          </a:p>
        </p:txBody>
      </p:sp>
      <p:sp>
        <p:nvSpPr>
          <p:cNvPr id="4" name="Rectangle 3">
            <a:extLst>
              <a:ext uri="{FF2B5EF4-FFF2-40B4-BE49-F238E27FC236}">
                <a16:creationId xmlns:a16="http://schemas.microsoft.com/office/drawing/2014/main" id="{E283CA5E-F522-183B-42D9-F89D962A8C2F}"/>
              </a:ext>
            </a:extLst>
          </p:cNvPr>
          <p:cNvSpPr/>
          <p:nvPr/>
        </p:nvSpPr>
        <p:spPr>
          <a:xfrm>
            <a:off x="1424766" y="765545"/>
            <a:ext cx="3090531" cy="172690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C170F462-E4D5-9952-DB88-59D76AFD07E7}"/>
              </a:ext>
            </a:extLst>
          </p:cNvPr>
          <p:cNvSpPr/>
          <p:nvPr/>
        </p:nvSpPr>
        <p:spPr>
          <a:xfrm>
            <a:off x="4515297" y="765545"/>
            <a:ext cx="3090531" cy="172690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E097593D-4931-9464-9C63-15E1179DAA5B}"/>
              </a:ext>
            </a:extLst>
          </p:cNvPr>
          <p:cNvSpPr/>
          <p:nvPr/>
        </p:nvSpPr>
        <p:spPr>
          <a:xfrm>
            <a:off x="1424766" y="2505220"/>
            <a:ext cx="3090531" cy="174071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73438FC6-17A1-6524-6A86-3189F23B5586}"/>
              </a:ext>
            </a:extLst>
          </p:cNvPr>
          <p:cNvSpPr/>
          <p:nvPr/>
        </p:nvSpPr>
        <p:spPr>
          <a:xfrm>
            <a:off x="4515297" y="2505220"/>
            <a:ext cx="3090531" cy="174071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4870ADD5-03D8-D538-0389-4CFB473942C4}"/>
              </a:ext>
            </a:extLst>
          </p:cNvPr>
          <p:cNvSpPr txBox="1"/>
          <p:nvPr/>
        </p:nvSpPr>
        <p:spPr>
          <a:xfrm>
            <a:off x="1424765" y="519324"/>
            <a:ext cx="3090531" cy="215444"/>
          </a:xfrm>
          <a:prstGeom prst="rect">
            <a:avLst/>
          </a:prstGeom>
          <a:noFill/>
        </p:spPr>
        <p:txBody>
          <a:bodyPr wrap="square">
            <a:spAutoFit/>
          </a:bodyPr>
          <a:lstStyle/>
          <a:p>
            <a:pPr algn="ctr"/>
            <a:r>
              <a:rPr lang="lt-LT" sz="800" b="1" dirty="0">
                <a:solidFill>
                  <a:srgbClr val="FF0000"/>
                </a:solidFill>
                <a:latin typeface="Montserrat Light" panose="00000400000000000000" pitchFamily="2" charset="0"/>
              </a:rPr>
              <a:t>Mažos vizualizavimo bet </a:t>
            </a:r>
            <a:r>
              <a:rPr lang="lt-LT" sz="800" b="1" dirty="0">
                <a:solidFill>
                  <a:srgbClr val="00B050"/>
                </a:solidFill>
                <a:latin typeface="Montserrat Light" panose="00000400000000000000" pitchFamily="2" charset="0"/>
              </a:rPr>
              <a:t>didelės analitikos galimybės</a:t>
            </a:r>
          </a:p>
        </p:txBody>
      </p:sp>
      <p:sp>
        <p:nvSpPr>
          <p:cNvPr id="10" name="TextBox 9">
            <a:extLst>
              <a:ext uri="{FF2B5EF4-FFF2-40B4-BE49-F238E27FC236}">
                <a16:creationId xmlns:a16="http://schemas.microsoft.com/office/drawing/2014/main" id="{151BE469-99C0-CCD4-851D-B36A9A4B8F73}"/>
              </a:ext>
            </a:extLst>
          </p:cNvPr>
          <p:cNvSpPr txBox="1"/>
          <p:nvPr/>
        </p:nvSpPr>
        <p:spPr>
          <a:xfrm>
            <a:off x="4515296" y="534713"/>
            <a:ext cx="3090531" cy="215444"/>
          </a:xfrm>
          <a:prstGeom prst="rect">
            <a:avLst/>
          </a:prstGeom>
          <a:noFill/>
        </p:spPr>
        <p:txBody>
          <a:bodyPr wrap="square">
            <a:spAutoFit/>
          </a:bodyPr>
          <a:lstStyle/>
          <a:p>
            <a:pPr algn="ctr"/>
            <a:r>
              <a:rPr lang="lt-LT" sz="800" b="1" dirty="0">
                <a:solidFill>
                  <a:srgbClr val="00B050"/>
                </a:solidFill>
                <a:latin typeface="Montserrat Light" panose="00000400000000000000" pitchFamily="2" charset="0"/>
              </a:rPr>
              <a:t>Didelės vizualizavimo ir analitikos galimybės</a:t>
            </a:r>
          </a:p>
        </p:txBody>
      </p:sp>
      <p:sp>
        <p:nvSpPr>
          <p:cNvPr id="11" name="TextBox 10">
            <a:extLst>
              <a:ext uri="{FF2B5EF4-FFF2-40B4-BE49-F238E27FC236}">
                <a16:creationId xmlns:a16="http://schemas.microsoft.com/office/drawing/2014/main" id="{29AB33A1-ADDB-E29C-737C-8523276D8F21}"/>
              </a:ext>
            </a:extLst>
          </p:cNvPr>
          <p:cNvSpPr txBox="1"/>
          <p:nvPr/>
        </p:nvSpPr>
        <p:spPr>
          <a:xfrm>
            <a:off x="4515296" y="4262902"/>
            <a:ext cx="3090531" cy="215444"/>
          </a:xfrm>
          <a:prstGeom prst="rect">
            <a:avLst/>
          </a:prstGeom>
          <a:noFill/>
        </p:spPr>
        <p:txBody>
          <a:bodyPr wrap="square">
            <a:spAutoFit/>
          </a:bodyPr>
          <a:lstStyle/>
          <a:p>
            <a:pPr algn="ctr"/>
            <a:r>
              <a:rPr lang="lt-LT" sz="800" b="1" dirty="0">
                <a:solidFill>
                  <a:srgbClr val="00B050"/>
                </a:solidFill>
                <a:latin typeface="Montserrat Light" panose="00000400000000000000" pitchFamily="2" charset="0"/>
              </a:rPr>
              <a:t>Didelės vizualizavimo ir </a:t>
            </a:r>
            <a:r>
              <a:rPr lang="lt-LT" sz="800" b="1" dirty="0">
                <a:solidFill>
                  <a:srgbClr val="FF0000"/>
                </a:solidFill>
                <a:latin typeface="Montserrat Light" panose="00000400000000000000" pitchFamily="2" charset="0"/>
              </a:rPr>
              <a:t>mažos analitikos galimybės</a:t>
            </a:r>
          </a:p>
        </p:txBody>
      </p:sp>
      <p:sp>
        <p:nvSpPr>
          <p:cNvPr id="12" name="TextBox 11">
            <a:extLst>
              <a:ext uri="{FF2B5EF4-FFF2-40B4-BE49-F238E27FC236}">
                <a16:creationId xmlns:a16="http://schemas.microsoft.com/office/drawing/2014/main" id="{9ECA49EC-9788-E146-4948-BD4A2A8A19BD}"/>
              </a:ext>
            </a:extLst>
          </p:cNvPr>
          <p:cNvSpPr txBox="1"/>
          <p:nvPr/>
        </p:nvSpPr>
        <p:spPr>
          <a:xfrm>
            <a:off x="1424764" y="4262902"/>
            <a:ext cx="3090531" cy="215444"/>
          </a:xfrm>
          <a:prstGeom prst="rect">
            <a:avLst/>
          </a:prstGeom>
          <a:noFill/>
        </p:spPr>
        <p:txBody>
          <a:bodyPr wrap="square">
            <a:spAutoFit/>
          </a:bodyPr>
          <a:lstStyle/>
          <a:p>
            <a:pPr algn="ctr"/>
            <a:r>
              <a:rPr lang="lt-LT" sz="800" b="1" dirty="0">
                <a:solidFill>
                  <a:srgbClr val="FF0000"/>
                </a:solidFill>
                <a:latin typeface="Montserrat Light" panose="00000400000000000000" pitchFamily="2" charset="0"/>
              </a:rPr>
              <a:t>Mažos vizualizavimo ir analitikos galimybės</a:t>
            </a:r>
          </a:p>
        </p:txBody>
      </p:sp>
      <p:cxnSp>
        <p:nvCxnSpPr>
          <p:cNvPr id="14" name="Straight Arrow Connector 13">
            <a:extLst>
              <a:ext uri="{FF2B5EF4-FFF2-40B4-BE49-F238E27FC236}">
                <a16:creationId xmlns:a16="http://schemas.microsoft.com/office/drawing/2014/main" id="{41B9CAAA-70AA-A560-1AB5-6D2D64DC4E14}"/>
              </a:ext>
            </a:extLst>
          </p:cNvPr>
          <p:cNvCxnSpPr>
            <a:cxnSpLocks/>
          </p:cNvCxnSpPr>
          <p:nvPr/>
        </p:nvCxnSpPr>
        <p:spPr>
          <a:xfrm flipV="1">
            <a:off x="1233381" y="765545"/>
            <a:ext cx="0" cy="34803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51D66D94-9E3B-A573-8057-CF2436F61CBF}"/>
              </a:ext>
            </a:extLst>
          </p:cNvPr>
          <p:cNvCxnSpPr>
            <a:cxnSpLocks/>
          </p:cNvCxnSpPr>
          <p:nvPr/>
        </p:nvCxnSpPr>
        <p:spPr>
          <a:xfrm>
            <a:off x="1424764" y="4564912"/>
            <a:ext cx="618106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1" name="Graphic 20" descr="Presentation with bar chart with solid fill">
            <a:extLst>
              <a:ext uri="{FF2B5EF4-FFF2-40B4-BE49-F238E27FC236}">
                <a16:creationId xmlns:a16="http://schemas.microsoft.com/office/drawing/2014/main" id="{68278BCB-1500-4DC2-1D3C-EC1FC8C7BB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4764" y="4640093"/>
            <a:ext cx="347333" cy="347333"/>
          </a:xfrm>
          <a:prstGeom prst="rect">
            <a:avLst/>
          </a:prstGeom>
        </p:spPr>
      </p:pic>
      <p:pic>
        <p:nvPicPr>
          <p:cNvPr id="23" name="Graphic 22" descr="Calculator with solid fill">
            <a:extLst>
              <a:ext uri="{FF2B5EF4-FFF2-40B4-BE49-F238E27FC236}">
                <a16:creationId xmlns:a16="http://schemas.microsoft.com/office/drawing/2014/main" id="{3B948C14-8063-F54C-BC91-064DBCC4D3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591" y="3898835"/>
            <a:ext cx="347098" cy="347098"/>
          </a:xfrm>
          <a:prstGeom prst="rect">
            <a:avLst/>
          </a:prstGeom>
        </p:spPr>
      </p:pic>
      <p:pic>
        <p:nvPicPr>
          <p:cNvPr id="26" name="Graphic 25" descr="Calculator with solid fill">
            <a:extLst>
              <a:ext uri="{FF2B5EF4-FFF2-40B4-BE49-F238E27FC236}">
                <a16:creationId xmlns:a16="http://schemas.microsoft.com/office/drawing/2014/main" id="{9F5A026B-1F60-B5B2-ABC9-1C5A2503AF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591" y="765545"/>
            <a:ext cx="347098" cy="347098"/>
          </a:xfrm>
          <a:prstGeom prst="rect">
            <a:avLst/>
          </a:prstGeom>
        </p:spPr>
      </p:pic>
      <p:pic>
        <p:nvPicPr>
          <p:cNvPr id="27" name="Graphic 26" descr="Presentation with bar chart with solid fill">
            <a:extLst>
              <a:ext uri="{FF2B5EF4-FFF2-40B4-BE49-F238E27FC236}">
                <a16:creationId xmlns:a16="http://schemas.microsoft.com/office/drawing/2014/main" id="{75A3A6F2-0920-10BF-4EC2-A17F51E2A3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9759" y="4677045"/>
            <a:ext cx="347333" cy="347333"/>
          </a:xfrm>
          <a:prstGeom prst="rect">
            <a:avLst/>
          </a:prstGeom>
        </p:spPr>
      </p:pic>
      <p:sp>
        <p:nvSpPr>
          <p:cNvPr id="28" name="TextBox 27">
            <a:extLst>
              <a:ext uri="{FF2B5EF4-FFF2-40B4-BE49-F238E27FC236}">
                <a16:creationId xmlns:a16="http://schemas.microsoft.com/office/drawing/2014/main" id="{4671BE03-A312-9236-8583-E19D4EABC736}"/>
              </a:ext>
            </a:extLst>
          </p:cNvPr>
          <p:cNvSpPr txBox="1"/>
          <p:nvPr/>
        </p:nvSpPr>
        <p:spPr>
          <a:xfrm rot="16200000">
            <a:off x="-413438" y="2342315"/>
            <a:ext cx="2736343" cy="276999"/>
          </a:xfrm>
          <a:prstGeom prst="rect">
            <a:avLst/>
          </a:prstGeom>
          <a:noFill/>
        </p:spPr>
        <p:txBody>
          <a:bodyPr wrap="square" rtlCol="0">
            <a:spAutoFit/>
          </a:bodyPr>
          <a:lstStyle/>
          <a:p>
            <a:pPr algn="ctr"/>
            <a:r>
              <a:rPr lang="lt-LT" sz="1200" b="1" dirty="0">
                <a:latin typeface="Montserrat Light" panose="00000400000000000000" pitchFamily="2" charset="0"/>
              </a:rPr>
              <a:t>Duomenų analitikos galimybės</a:t>
            </a:r>
            <a:endParaRPr lang="en-US" sz="1200" dirty="0">
              <a:latin typeface="Montserrat Light" panose="00000400000000000000" pitchFamily="2" charset="0"/>
            </a:endParaRPr>
          </a:p>
        </p:txBody>
      </p:sp>
      <p:sp>
        <p:nvSpPr>
          <p:cNvPr id="29" name="TextBox 28">
            <a:extLst>
              <a:ext uri="{FF2B5EF4-FFF2-40B4-BE49-F238E27FC236}">
                <a16:creationId xmlns:a16="http://schemas.microsoft.com/office/drawing/2014/main" id="{F98C3960-7926-3378-A33C-CDA0F7C8D97E}"/>
              </a:ext>
            </a:extLst>
          </p:cNvPr>
          <p:cNvSpPr txBox="1"/>
          <p:nvPr/>
        </p:nvSpPr>
        <p:spPr>
          <a:xfrm>
            <a:off x="1844209" y="4710427"/>
            <a:ext cx="5435550" cy="276999"/>
          </a:xfrm>
          <a:prstGeom prst="rect">
            <a:avLst/>
          </a:prstGeom>
          <a:noFill/>
        </p:spPr>
        <p:txBody>
          <a:bodyPr wrap="square" rtlCol="0">
            <a:spAutoFit/>
          </a:bodyPr>
          <a:lstStyle/>
          <a:p>
            <a:pPr algn="ctr"/>
            <a:r>
              <a:rPr lang="lt-LT" sz="1200" b="1" dirty="0">
                <a:latin typeface="Montserrat Light" panose="00000400000000000000" pitchFamily="2" charset="0"/>
              </a:rPr>
              <a:t>Duomenų vizualizavimo galimybės</a:t>
            </a:r>
            <a:endParaRPr lang="en-US" sz="1200" dirty="0">
              <a:latin typeface="Montserrat Light" panose="00000400000000000000" pitchFamily="2" charset="0"/>
            </a:endParaRPr>
          </a:p>
        </p:txBody>
      </p:sp>
      <p:sp>
        <p:nvSpPr>
          <p:cNvPr id="30" name="TextBox 29">
            <a:extLst>
              <a:ext uri="{FF2B5EF4-FFF2-40B4-BE49-F238E27FC236}">
                <a16:creationId xmlns:a16="http://schemas.microsoft.com/office/drawing/2014/main" id="{940B9127-0306-8101-7F78-BF621F3139E7}"/>
              </a:ext>
            </a:extLst>
          </p:cNvPr>
          <p:cNvSpPr txBox="1"/>
          <p:nvPr/>
        </p:nvSpPr>
        <p:spPr>
          <a:xfrm>
            <a:off x="7678218" y="939094"/>
            <a:ext cx="1299095" cy="461665"/>
          </a:xfrm>
          <a:prstGeom prst="rect">
            <a:avLst/>
          </a:prstGeom>
          <a:noFill/>
        </p:spPr>
        <p:txBody>
          <a:bodyPr wrap="square" rtlCol="0">
            <a:spAutoFit/>
          </a:bodyPr>
          <a:lstStyle/>
          <a:p>
            <a:pPr algn="ctr"/>
            <a:r>
              <a:rPr lang="lt-LT" sz="1200" b="1" dirty="0">
                <a:latin typeface="Montserrat Light" panose="00000400000000000000" pitchFamily="2" charset="0"/>
              </a:rPr>
              <a:t>Mokymosi sudėtingumas</a:t>
            </a:r>
            <a:endParaRPr lang="en-US" sz="1200" dirty="0">
              <a:latin typeface="Montserrat Light" panose="00000400000000000000" pitchFamily="2" charset="0"/>
            </a:endParaRPr>
          </a:p>
        </p:txBody>
      </p:sp>
      <p:sp>
        <p:nvSpPr>
          <p:cNvPr id="31" name="TextBox 30">
            <a:extLst>
              <a:ext uri="{FF2B5EF4-FFF2-40B4-BE49-F238E27FC236}">
                <a16:creationId xmlns:a16="http://schemas.microsoft.com/office/drawing/2014/main" id="{1C6BD36B-3973-F4F5-5EDE-58BE8DDC0524}"/>
              </a:ext>
            </a:extLst>
          </p:cNvPr>
          <p:cNvSpPr txBox="1"/>
          <p:nvPr/>
        </p:nvSpPr>
        <p:spPr>
          <a:xfrm>
            <a:off x="7678219" y="2062821"/>
            <a:ext cx="1299095" cy="276999"/>
          </a:xfrm>
          <a:prstGeom prst="rect">
            <a:avLst/>
          </a:prstGeom>
          <a:noFill/>
        </p:spPr>
        <p:txBody>
          <a:bodyPr wrap="square" rtlCol="0">
            <a:spAutoFit/>
          </a:bodyPr>
          <a:lstStyle/>
          <a:p>
            <a:pPr algn="ctr"/>
            <a:r>
              <a:rPr lang="lt-LT" sz="1200" b="1" dirty="0">
                <a:latin typeface="Montserrat Light" panose="00000400000000000000" pitchFamily="2" charset="0"/>
              </a:rPr>
              <a:t>Mažas</a:t>
            </a:r>
            <a:endParaRPr lang="en-US" sz="1200" dirty="0">
              <a:latin typeface="Montserrat Light" panose="00000400000000000000" pitchFamily="2" charset="0"/>
            </a:endParaRPr>
          </a:p>
        </p:txBody>
      </p:sp>
      <p:sp>
        <p:nvSpPr>
          <p:cNvPr id="32" name="TextBox 31">
            <a:extLst>
              <a:ext uri="{FF2B5EF4-FFF2-40B4-BE49-F238E27FC236}">
                <a16:creationId xmlns:a16="http://schemas.microsoft.com/office/drawing/2014/main" id="{908649EA-BCE3-6E04-0CFF-8D307E847EB2}"/>
              </a:ext>
            </a:extLst>
          </p:cNvPr>
          <p:cNvSpPr txBox="1"/>
          <p:nvPr/>
        </p:nvSpPr>
        <p:spPr>
          <a:xfrm>
            <a:off x="7650566" y="3159133"/>
            <a:ext cx="1299095" cy="276999"/>
          </a:xfrm>
          <a:prstGeom prst="rect">
            <a:avLst/>
          </a:prstGeom>
          <a:noFill/>
        </p:spPr>
        <p:txBody>
          <a:bodyPr wrap="square" rtlCol="0">
            <a:spAutoFit/>
          </a:bodyPr>
          <a:lstStyle/>
          <a:p>
            <a:pPr algn="ctr"/>
            <a:r>
              <a:rPr lang="lt-LT" sz="1200" b="1" dirty="0">
                <a:latin typeface="Montserrat Light" panose="00000400000000000000" pitchFamily="2" charset="0"/>
              </a:rPr>
              <a:t>Vidutinis</a:t>
            </a:r>
            <a:endParaRPr lang="en-US" sz="1200" dirty="0">
              <a:latin typeface="Montserrat Light" panose="00000400000000000000" pitchFamily="2" charset="0"/>
            </a:endParaRPr>
          </a:p>
        </p:txBody>
      </p:sp>
      <p:sp>
        <p:nvSpPr>
          <p:cNvPr id="33" name="TextBox 32">
            <a:extLst>
              <a:ext uri="{FF2B5EF4-FFF2-40B4-BE49-F238E27FC236}">
                <a16:creationId xmlns:a16="http://schemas.microsoft.com/office/drawing/2014/main" id="{394A874C-516D-BFFD-927D-B1FD18ADEB3F}"/>
              </a:ext>
            </a:extLst>
          </p:cNvPr>
          <p:cNvSpPr txBox="1"/>
          <p:nvPr/>
        </p:nvSpPr>
        <p:spPr>
          <a:xfrm>
            <a:off x="7686042" y="4234956"/>
            <a:ext cx="1299095" cy="276999"/>
          </a:xfrm>
          <a:prstGeom prst="rect">
            <a:avLst/>
          </a:prstGeom>
          <a:noFill/>
        </p:spPr>
        <p:txBody>
          <a:bodyPr wrap="square" rtlCol="0">
            <a:spAutoFit/>
          </a:bodyPr>
          <a:lstStyle/>
          <a:p>
            <a:pPr algn="ctr"/>
            <a:r>
              <a:rPr lang="lt-LT" sz="1200" b="1" dirty="0">
                <a:latin typeface="Montserrat Light" panose="00000400000000000000" pitchFamily="2" charset="0"/>
              </a:rPr>
              <a:t>Didelis </a:t>
            </a:r>
            <a:endParaRPr lang="en-US" sz="1200" dirty="0">
              <a:latin typeface="Montserrat Light" panose="00000400000000000000" pitchFamily="2" charset="0"/>
            </a:endParaRPr>
          </a:p>
        </p:txBody>
      </p:sp>
      <p:pic>
        <p:nvPicPr>
          <p:cNvPr id="35" name="Graphic 34" descr="Classroom with solid fill">
            <a:extLst>
              <a:ext uri="{FF2B5EF4-FFF2-40B4-BE49-F238E27FC236}">
                <a16:creationId xmlns:a16="http://schemas.microsoft.com/office/drawing/2014/main" id="{0C5D510F-FA0B-C7E8-B60F-B4942B247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99165" y="495456"/>
            <a:ext cx="457200" cy="457200"/>
          </a:xfrm>
          <a:prstGeom prst="rect">
            <a:avLst/>
          </a:prstGeom>
        </p:spPr>
      </p:pic>
      <p:pic>
        <p:nvPicPr>
          <p:cNvPr id="36" name="Picture 35">
            <a:extLst>
              <a:ext uri="{FF2B5EF4-FFF2-40B4-BE49-F238E27FC236}">
                <a16:creationId xmlns:a16="http://schemas.microsoft.com/office/drawing/2014/main" id="{639E1F13-FD0F-5FFC-031F-4CAE3F8879AC}"/>
              </a:ext>
            </a:extLst>
          </p:cNvPr>
          <p:cNvPicPr>
            <a:picLocks noChangeAspect="1"/>
          </p:cNvPicPr>
          <p:nvPr/>
        </p:nvPicPr>
        <p:blipFill>
          <a:blip r:embed="rId8"/>
          <a:stretch>
            <a:fillRect/>
          </a:stretch>
        </p:blipFill>
        <p:spPr>
          <a:xfrm>
            <a:off x="7885807" y="1541363"/>
            <a:ext cx="792730" cy="495456"/>
          </a:xfrm>
          <a:prstGeom prst="rect">
            <a:avLst/>
          </a:prstGeom>
        </p:spPr>
      </p:pic>
      <p:pic>
        <p:nvPicPr>
          <p:cNvPr id="37" name="Picture 36">
            <a:extLst>
              <a:ext uri="{FF2B5EF4-FFF2-40B4-BE49-F238E27FC236}">
                <a16:creationId xmlns:a16="http://schemas.microsoft.com/office/drawing/2014/main" id="{891A5BBD-BB1C-CE75-4A42-1FB61FE07F88}"/>
              </a:ext>
            </a:extLst>
          </p:cNvPr>
          <p:cNvPicPr>
            <a:picLocks noChangeAspect="1"/>
          </p:cNvPicPr>
          <p:nvPr/>
        </p:nvPicPr>
        <p:blipFill>
          <a:blip r:embed="rId8"/>
          <a:stretch>
            <a:fillRect/>
          </a:stretch>
        </p:blipFill>
        <p:spPr>
          <a:xfrm>
            <a:off x="2317148" y="3133241"/>
            <a:ext cx="792732" cy="495457"/>
          </a:xfrm>
          <a:prstGeom prst="rect">
            <a:avLst/>
          </a:prstGeom>
        </p:spPr>
      </p:pic>
      <p:pic>
        <p:nvPicPr>
          <p:cNvPr id="3074" name="Picture 2" descr="Google Sheets: Online Spreadsheet Editor | Google Workspace">
            <a:extLst>
              <a:ext uri="{FF2B5EF4-FFF2-40B4-BE49-F238E27FC236}">
                <a16:creationId xmlns:a16="http://schemas.microsoft.com/office/drawing/2014/main" id="{4F578CB4-336E-1F3D-7403-D455091EDD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1845" y="3521089"/>
            <a:ext cx="495457" cy="4954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FF9977CF-EEB6-793C-D574-E70AD675540A}"/>
              </a:ext>
            </a:extLst>
          </p:cNvPr>
          <p:cNvPicPr>
            <a:picLocks noChangeAspect="1"/>
          </p:cNvPicPr>
          <p:nvPr/>
        </p:nvPicPr>
        <p:blipFill>
          <a:blip r:embed="rId10"/>
          <a:stretch>
            <a:fillRect/>
          </a:stretch>
        </p:blipFill>
        <p:spPr>
          <a:xfrm>
            <a:off x="3283266" y="2523226"/>
            <a:ext cx="1195835" cy="897567"/>
          </a:xfrm>
          <a:prstGeom prst="rect">
            <a:avLst/>
          </a:prstGeom>
        </p:spPr>
      </p:pic>
      <p:pic>
        <p:nvPicPr>
          <p:cNvPr id="3078" name="Picture 6" descr="spss logo – Courtney Cheevers">
            <a:extLst>
              <a:ext uri="{FF2B5EF4-FFF2-40B4-BE49-F238E27FC236}">
                <a16:creationId xmlns:a16="http://schemas.microsoft.com/office/drawing/2014/main" id="{F54D48B7-910D-6307-4B36-429FB2CA5D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3279" y="933604"/>
            <a:ext cx="686390" cy="45759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tata | Access Tufts">
            <a:extLst>
              <a:ext uri="{FF2B5EF4-FFF2-40B4-BE49-F238E27FC236}">
                <a16:creationId xmlns:a16="http://schemas.microsoft.com/office/drawing/2014/main" id="{962643C7-DDD3-5AAD-027A-E69DACAF84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8570" y="1154603"/>
            <a:ext cx="935180" cy="3093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63AB7768-76D8-307A-ACE7-B7FC0A84B3A4}"/>
              </a:ext>
            </a:extLst>
          </p:cNvPr>
          <p:cNvPicPr>
            <a:picLocks noChangeAspect="1"/>
          </p:cNvPicPr>
          <p:nvPr/>
        </p:nvPicPr>
        <p:blipFill>
          <a:blip r:embed="rId13"/>
          <a:stretch>
            <a:fillRect/>
          </a:stretch>
        </p:blipFill>
        <p:spPr>
          <a:xfrm>
            <a:off x="3251333" y="1587134"/>
            <a:ext cx="1191573" cy="289368"/>
          </a:xfrm>
          <a:prstGeom prst="rect">
            <a:avLst/>
          </a:prstGeom>
        </p:spPr>
      </p:pic>
      <p:pic>
        <p:nvPicPr>
          <p:cNvPr id="45" name="Picture 44">
            <a:extLst>
              <a:ext uri="{FF2B5EF4-FFF2-40B4-BE49-F238E27FC236}">
                <a16:creationId xmlns:a16="http://schemas.microsoft.com/office/drawing/2014/main" id="{6BE4F781-6335-FE16-E094-78A69EB68DAA}"/>
              </a:ext>
            </a:extLst>
          </p:cNvPr>
          <p:cNvPicPr>
            <a:picLocks noChangeAspect="1"/>
          </p:cNvPicPr>
          <p:nvPr/>
        </p:nvPicPr>
        <p:blipFill>
          <a:blip r:embed="rId14"/>
          <a:stretch>
            <a:fillRect/>
          </a:stretch>
        </p:blipFill>
        <p:spPr>
          <a:xfrm>
            <a:off x="5461532" y="831549"/>
            <a:ext cx="950601" cy="534713"/>
          </a:xfrm>
          <a:prstGeom prst="rect">
            <a:avLst/>
          </a:prstGeom>
        </p:spPr>
      </p:pic>
      <p:pic>
        <p:nvPicPr>
          <p:cNvPr id="47" name="Picture 46">
            <a:extLst>
              <a:ext uri="{FF2B5EF4-FFF2-40B4-BE49-F238E27FC236}">
                <a16:creationId xmlns:a16="http://schemas.microsoft.com/office/drawing/2014/main" id="{31591F88-B2DD-112F-F43A-8C92D4385A4E}"/>
              </a:ext>
            </a:extLst>
          </p:cNvPr>
          <p:cNvPicPr>
            <a:picLocks noChangeAspect="1"/>
          </p:cNvPicPr>
          <p:nvPr/>
        </p:nvPicPr>
        <p:blipFill>
          <a:blip r:embed="rId15"/>
          <a:stretch>
            <a:fillRect/>
          </a:stretch>
        </p:blipFill>
        <p:spPr>
          <a:xfrm>
            <a:off x="6398570" y="836723"/>
            <a:ext cx="468434" cy="524367"/>
          </a:xfrm>
          <a:prstGeom prst="rect">
            <a:avLst/>
          </a:prstGeom>
        </p:spPr>
      </p:pic>
      <p:pic>
        <p:nvPicPr>
          <p:cNvPr id="3082" name="Picture 10" descr="Tableau full logo transparent PNG - StickPNG">
            <a:extLst>
              <a:ext uri="{FF2B5EF4-FFF2-40B4-BE49-F238E27FC236}">
                <a16:creationId xmlns:a16="http://schemas.microsoft.com/office/drawing/2014/main" id="{DC15E279-8764-7B9D-C639-AB75F0BC9D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04373" y="1434175"/>
            <a:ext cx="692698" cy="38964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ower BI Logo and sign, new logo meaning and history, PNG, SVG">
            <a:extLst>
              <a:ext uri="{FF2B5EF4-FFF2-40B4-BE49-F238E27FC236}">
                <a16:creationId xmlns:a16="http://schemas.microsoft.com/office/drawing/2014/main" id="{4B91C63C-029A-0294-8941-0BD7354E02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45994" y="1832916"/>
            <a:ext cx="818414" cy="46035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FFECB18E-FE56-0B08-4F25-45E12E5B5B6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77170" y="790073"/>
            <a:ext cx="421561" cy="32668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Tableau full logo transparent PNG - StickPNG">
            <a:extLst>
              <a:ext uri="{FF2B5EF4-FFF2-40B4-BE49-F238E27FC236}">
                <a16:creationId xmlns:a16="http://schemas.microsoft.com/office/drawing/2014/main" id="{A9B09C44-D9A2-C724-A027-4BFE22CABC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81418" y="2698881"/>
            <a:ext cx="692698" cy="38964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a:extLst>
              <a:ext uri="{FF2B5EF4-FFF2-40B4-BE49-F238E27FC236}">
                <a16:creationId xmlns:a16="http://schemas.microsoft.com/office/drawing/2014/main" id="{77EC698C-6D68-1EE7-53F8-D18860CA491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99165" y="3877724"/>
            <a:ext cx="421561" cy="32668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C53BEF6-8753-B73C-E6B0-DDF97929797C}"/>
              </a:ext>
            </a:extLst>
          </p:cNvPr>
          <p:cNvPicPr>
            <a:picLocks noChangeAspect="1"/>
          </p:cNvPicPr>
          <p:nvPr/>
        </p:nvPicPr>
        <p:blipFill>
          <a:blip r:embed="rId19"/>
          <a:stretch>
            <a:fillRect/>
          </a:stretch>
        </p:blipFill>
        <p:spPr>
          <a:xfrm>
            <a:off x="5429014" y="2591470"/>
            <a:ext cx="733258" cy="214822"/>
          </a:xfrm>
          <a:prstGeom prst="rect">
            <a:avLst/>
          </a:prstGeom>
        </p:spPr>
      </p:pic>
      <p:pic>
        <p:nvPicPr>
          <p:cNvPr id="3" name="Picture 2">
            <a:extLst>
              <a:ext uri="{FF2B5EF4-FFF2-40B4-BE49-F238E27FC236}">
                <a16:creationId xmlns:a16="http://schemas.microsoft.com/office/drawing/2014/main" id="{3AB8E866-3078-571B-0A0D-1DFB2964C9D8}"/>
              </a:ext>
            </a:extLst>
          </p:cNvPr>
          <p:cNvPicPr>
            <a:picLocks noChangeAspect="1"/>
          </p:cNvPicPr>
          <p:nvPr/>
        </p:nvPicPr>
        <p:blipFill>
          <a:blip r:embed="rId20"/>
          <a:stretch>
            <a:fillRect/>
          </a:stretch>
        </p:blipFill>
        <p:spPr>
          <a:xfrm>
            <a:off x="5480574" y="1345741"/>
            <a:ext cx="1942214" cy="336392"/>
          </a:xfrm>
          <a:prstGeom prst="rect">
            <a:avLst/>
          </a:prstGeom>
        </p:spPr>
      </p:pic>
    </p:spTree>
    <p:extLst>
      <p:ext uri="{BB962C8B-B14F-4D97-AF65-F5344CB8AC3E}">
        <p14:creationId xmlns:p14="http://schemas.microsoft.com/office/powerpoint/2010/main" val="1273113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0AF9-87DD-5580-D9FB-EE80276F08C6}"/>
              </a:ext>
            </a:extLst>
          </p:cNvPr>
          <p:cNvSpPr>
            <a:spLocks noGrp="1"/>
          </p:cNvSpPr>
          <p:nvPr>
            <p:ph type="title"/>
          </p:nvPr>
        </p:nvSpPr>
        <p:spPr/>
        <p:txBody>
          <a:bodyPr/>
          <a:lstStyle/>
          <a:p>
            <a:r>
              <a:rPr lang="lt-LT" dirty="0"/>
              <a:t>Kiek penketų galite rasti?</a:t>
            </a:r>
          </a:p>
        </p:txBody>
      </p:sp>
      <p:sp>
        <p:nvSpPr>
          <p:cNvPr id="3" name="Content Placeholder 2">
            <a:extLst>
              <a:ext uri="{FF2B5EF4-FFF2-40B4-BE49-F238E27FC236}">
                <a16:creationId xmlns:a16="http://schemas.microsoft.com/office/drawing/2014/main" id="{70737F5E-3DB7-A4C2-F40E-50EFE58C8933}"/>
              </a:ext>
            </a:extLst>
          </p:cNvPr>
          <p:cNvSpPr>
            <a:spLocks noGrp="1"/>
          </p:cNvSpPr>
          <p:nvPr>
            <p:ph idx="1"/>
          </p:nvPr>
        </p:nvSpPr>
        <p:spPr>
          <a:xfrm>
            <a:off x="457200" y="1200150"/>
            <a:ext cx="6792216" cy="3394075"/>
          </a:xfrm>
        </p:spPr>
        <p:txBody>
          <a:bodyPr/>
          <a:lstStyle/>
          <a:p>
            <a:pPr algn="ctr"/>
            <a:r>
              <a:rPr lang="en-US" sz="2400" b="1" i="0" u="none" strike="noStrike" baseline="0" dirty="0">
                <a:solidFill>
                  <a:srgbClr val="AAAAAA"/>
                </a:solidFill>
                <a:latin typeface="Arial" panose="020B0604020202020204" pitchFamily="34" charset="0"/>
                <a:cs typeface="Arial" panose="020B0604020202020204" pitchFamily="34" charset="0"/>
              </a:rPr>
              <a:t>142536789251364789245369178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419356728495126783149356728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245369178145672893145672938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495126783149356728423698517</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359164782145672938451672938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465132978423698517459163782</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145762938451672938359164782</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431567298459163782431567298</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682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0AF9-87DD-5580-D9FB-EE80276F08C6}"/>
              </a:ext>
            </a:extLst>
          </p:cNvPr>
          <p:cNvSpPr>
            <a:spLocks noGrp="1"/>
          </p:cNvSpPr>
          <p:nvPr>
            <p:ph type="title"/>
          </p:nvPr>
        </p:nvSpPr>
        <p:spPr/>
        <p:txBody>
          <a:bodyPr/>
          <a:lstStyle/>
          <a:p>
            <a:r>
              <a:rPr lang="lt-LT" dirty="0"/>
              <a:t>Artumas/Atitraukimas</a:t>
            </a:r>
          </a:p>
        </p:txBody>
      </p:sp>
      <p:sp>
        <p:nvSpPr>
          <p:cNvPr id="3" name="Content Placeholder 2">
            <a:extLst>
              <a:ext uri="{FF2B5EF4-FFF2-40B4-BE49-F238E27FC236}">
                <a16:creationId xmlns:a16="http://schemas.microsoft.com/office/drawing/2014/main" id="{70737F5E-3DB7-A4C2-F40E-50EFE58C8933}"/>
              </a:ext>
            </a:extLst>
          </p:cNvPr>
          <p:cNvSpPr>
            <a:spLocks noGrp="1"/>
          </p:cNvSpPr>
          <p:nvPr>
            <p:ph idx="1"/>
          </p:nvPr>
        </p:nvSpPr>
        <p:spPr>
          <a:xfrm>
            <a:off x="457200" y="1200150"/>
            <a:ext cx="6792216" cy="3394075"/>
          </a:xfrm>
        </p:spPr>
        <p:txBody>
          <a:bodyPr/>
          <a:lstStyle/>
          <a:p>
            <a:pPr algn="ctr"/>
            <a:r>
              <a:rPr lang="en-US" sz="2400" b="1" i="0" u="none" strike="noStrike" baseline="0" dirty="0">
                <a:solidFill>
                  <a:srgbClr val="AAAAAA"/>
                </a:solidFill>
                <a:latin typeface="Arial" panose="020B0604020202020204" pitchFamily="34" charset="0"/>
                <a:cs typeface="Arial" panose="020B0604020202020204" pitchFamily="34" charset="0"/>
              </a:rPr>
              <a:t>142 5 367892 5 136478924 5 369178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4193 5 672849 5 1267831493 5 6728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24 5 36917814 5 67289314 5 672938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49 5 1267831493 5 6728423698 5 17</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3 5 916478214 5 6729384 5 1672938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46 5 132978423698 5 174 5 9163782</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14 5 7629384 5 16729383 5 9164782</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431 5 672984 5 9163782431 5 67298</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266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0AF9-87DD-5580-D9FB-EE80276F08C6}"/>
              </a:ext>
            </a:extLst>
          </p:cNvPr>
          <p:cNvSpPr>
            <a:spLocks noGrp="1"/>
          </p:cNvSpPr>
          <p:nvPr>
            <p:ph type="title"/>
          </p:nvPr>
        </p:nvSpPr>
        <p:spPr/>
        <p:txBody>
          <a:bodyPr/>
          <a:lstStyle/>
          <a:p>
            <a:r>
              <a:rPr lang="lt-LT" dirty="0"/>
              <a:t>Lygiavimas</a:t>
            </a:r>
          </a:p>
        </p:txBody>
      </p:sp>
      <p:sp>
        <p:nvSpPr>
          <p:cNvPr id="3" name="Content Placeholder 2">
            <a:extLst>
              <a:ext uri="{FF2B5EF4-FFF2-40B4-BE49-F238E27FC236}">
                <a16:creationId xmlns:a16="http://schemas.microsoft.com/office/drawing/2014/main" id="{70737F5E-3DB7-A4C2-F40E-50EFE58C8933}"/>
              </a:ext>
            </a:extLst>
          </p:cNvPr>
          <p:cNvSpPr>
            <a:spLocks noGrp="1"/>
          </p:cNvSpPr>
          <p:nvPr>
            <p:ph idx="1"/>
          </p:nvPr>
        </p:nvSpPr>
        <p:spPr>
          <a:xfrm>
            <a:off x="457200" y="1200150"/>
            <a:ext cx="6792216" cy="3394075"/>
          </a:xfrm>
        </p:spPr>
        <p:txBody>
          <a:bodyPr/>
          <a:lstStyle/>
          <a:p>
            <a:pPr algn="ctr"/>
            <a:r>
              <a:rPr lang="en-US" sz="2400" b="1" i="0" u="none" strike="noStrike" baseline="0" dirty="0">
                <a:solidFill>
                  <a:srgbClr val="AAAAAA"/>
                </a:solidFill>
                <a:latin typeface="Arial" panose="020B0604020202020204" pitchFamily="34" charset="0"/>
                <a:cs typeface="Arial" panose="020B0604020202020204" pitchFamily="34" charset="0"/>
              </a:rPr>
              <a:t>555 142367892136478924369178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555 419367284912678314936728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555 243691781467289314672938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555 491267831493672842369817</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555 391647821467293841672938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555 461329784236981749163782</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555 147629384167293839164782</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555 431672984916378243167298</a:t>
            </a:r>
            <a:endParaRPr lang="en-U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851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0D74-8F00-766A-0202-1300D3002528}"/>
              </a:ext>
            </a:extLst>
          </p:cNvPr>
          <p:cNvSpPr>
            <a:spLocks noGrp="1"/>
          </p:cNvSpPr>
          <p:nvPr>
            <p:ph type="title"/>
          </p:nvPr>
        </p:nvSpPr>
        <p:spPr/>
        <p:txBody>
          <a:bodyPr/>
          <a:lstStyle/>
          <a:p>
            <a:r>
              <a:rPr lang="lt-LT" dirty="0"/>
              <a:t>Atkartojimas</a:t>
            </a:r>
            <a:endParaRPr lang="en-US" dirty="0"/>
          </a:p>
        </p:txBody>
      </p:sp>
      <p:sp>
        <p:nvSpPr>
          <p:cNvPr id="3" name="Content Placeholder 2">
            <a:extLst>
              <a:ext uri="{FF2B5EF4-FFF2-40B4-BE49-F238E27FC236}">
                <a16:creationId xmlns:a16="http://schemas.microsoft.com/office/drawing/2014/main" id="{92B860F6-CC49-250D-7EE5-8F95ED4721D8}"/>
              </a:ext>
            </a:extLst>
          </p:cNvPr>
          <p:cNvSpPr>
            <a:spLocks noGrp="1"/>
          </p:cNvSpPr>
          <p:nvPr>
            <p:ph idx="1"/>
          </p:nvPr>
        </p:nvSpPr>
        <p:spPr>
          <a:xfrm>
            <a:off x="457200" y="1200150"/>
            <a:ext cx="6805373" cy="3394075"/>
          </a:xfrm>
        </p:spPr>
        <p:txBody>
          <a:bodyPr/>
          <a:lstStyle/>
          <a:p>
            <a:pPr algn="ctr"/>
            <a:r>
              <a:rPr lang="en-US" sz="2400" b="1" i="0" u="none" strike="noStrike" baseline="0" dirty="0">
                <a:solidFill>
                  <a:srgbClr val="AAAAAA"/>
                </a:solidFill>
                <a:latin typeface="Arial" panose="020B0604020202020204" pitchFamily="34" charset="0"/>
                <a:cs typeface="Arial" panose="020B0604020202020204" pitchFamily="34" charset="0"/>
              </a:rPr>
              <a:t>123456789 123456789 123456789</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123456789 123456789 123456789</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123456789 123456789 123456789</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123456789 123456789 123456789</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123456789 123456789 123456789</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123456789 123456789 123456789</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123456789 123456789 123456789</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123456789 123456789 123456789</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074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0D74-8F00-766A-0202-1300D3002528}"/>
              </a:ext>
            </a:extLst>
          </p:cNvPr>
          <p:cNvSpPr>
            <a:spLocks noGrp="1"/>
          </p:cNvSpPr>
          <p:nvPr>
            <p:ph type="title"/>
          </p:nvPr>
        </p:nvSpPr>
        <p:spPr/>
        <p:txBody>
          <a:bodyPr/>
          <a:lstStyle/>
          <a:p>
            <a:r>
              <a:rPr lang="lt-LT" dirty="0"/>
              <a:t>Išskyrimas</a:t>
            </a:r>
            <a:endParaRPr lang="en-US" dirty="0"/>
          </a:p>
        </p:txBody>
      </p:sp>
      <p:sp>
        <p:nvSpPr>
          <p:cNvPr id="3" name="Content Placeholder 2">
            <a:extLst>
              <a:ext uri="{FF2B5EF4-FFF2-40B4-BE49-F238E27FC236}">
                <a16:creationId xmlns:a16="http://schemas.microsoft.com/office/drawing/2014/main" id="{92B860F6-CC49-250D-7EE5-8F95ED4721D8}"/>
              </a:ext>
            </a:extLst>
          </p:cNvPr>
          <p:cNvSpPr>
            <a:spLocks noGrp="1"/>
          </p:cNvSpPr>
          <p:nvPr>
            <p:ph idx="1"/>
          </p:nvPr>
        </p:nvSpPr>
        <p:spPr>
          <a:xfrm>
            <a:off x="457200" y="1200150"/>
            <a:ext cx="6805373" cy="3394075"/>
          </a:xfrm>
        </p:spPr>
        <p:txBody>
          <a:bodyPr/>
          <a:lstStyle/>
          <a:p>
            <a:pPr algn="ctr"/>
            <a:r>
              <a:rPr lang="en-US" sz="2400" b="1" i="0" u="none" strike="noStrike" baseline="0" dirty="0">
                <a:solidFill>
                  <a:srgbClr val="AAAAAA"/>
                </a:solidFill>
                <a:latin typeface="Arial" panose="020B0604020202020204" pitchFamily="34" charset="0"/>
                <a:cs typeface="Arial" panose="020B0604020202020204" pitchFamily="34" charset="0"/>
              </a:rPr>
              <a:t>142 5 367892 5 136478924 5 369178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4193 5 672849 5 1267831493 5 6728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24 5 36917814 5 67289314 5 672938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49 5 1267831493 5 6728423698 5 17</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3 5 916478214 5 6729384 5 1672938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46 5 132978423698 5 174 5 9163782</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14 5 7629384 5 16729383 5 9164782</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431 5 672984 5 9163782431 5 67298</a:t>
            </a:r>
            <a:endParaRPr lang="en-US" sz="4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1EF94C1-105A-46BE-ED54-EDE170253E6B}"/>
              </a:ext>
            </a:extLst>
          </p:cNvPr>
          <p:cNvSpPr/>
          <p:nvPr/>
        </p:nvSpPr>
        <p:spPr>
          <a:xfrm>
            <a:off x="2026152" y="1267555"/>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36091736-9BC1-9815-0A38-CEBCC2EC3320}"/>
              </a:ext>
            </a:extLst>
          </p:cNvPr>
          <p:cNvSpPr/>
          <p:nvPr/>
        </p:nvSpPr>
        <p:spPr>
          <a:xfrm>
            <a:off x="2193900" y="1713721"/>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D9293B90-B1DA-AC99-F25D-9397BB6857C9}"/>
              </a:ext>
            </a:extLst>
          </p:cNvPr>
          <p:cNvSpPr/>
          <p:nvPr/>
        </p:nvSpPr>
        <p:spPr>
          <a:xfrm>
            <a:off x="3402138" y="1267555"/>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6D2C6EE6-CE9A-FF0C-A0D9-36D148CBC996}"/>
              </a:ext>
            </a:extLst>
          </p:cNvPr>
          <p:cNvSpPr/>
          <p:nvPr/>
        </p:nvSpPr>
        <p:spPr>
          <a:xfrm>
            <a:off x="5250673" y="1267555"/>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F293350-96DF-0239-FDBA-0F0F5C11D741}"/>
              </a:ext>
            </a:extLst>
          </p:cNvPr>
          <p:cNvSpPr/>
          <p:nvPr/>
        </p:nvSpPr>
        <p:spPr>
          <a:xfrm>
            <a:off x="3543574" y="1713721"/>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5978F1BC-DCEB-DF27-7A10-53FE05B5D468}"/>
              </a:ext>
            </a:extLst>
          </p:cNvPr>
          <p:cNvSpPr/>
          <p:nvPr/>
        </p:nvSpPr>
        <p:spPr>
          <a:xfrm>
            <a:off x="5599329" y="1713721"/>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079D9CCF-1C17-6966-BC25-CF83D20817E0}"/>
              </a:ext>
            </a:extLst>
          </p:cNvPr>
          <p:cNvSpPr/>
          <p:nvPr/>
        </p:nvSpPr>
        <p:spPr>
          <a:xfrm>
            <a:off x="1861693" y="2138943"/>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3941FE9B-1651-414F-C44D-A79EF01DFC9A}"/>
              </a:ext>
            </a:extLst>
          </p:cNvPr>
          <p:cNvSpPr/>
          <p:nvPr/>
        </p:nvSpPr>
        <p:spPr>
          <a:xfrm>
            <a:off x="1861692" y="2586732"/>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4FA57D48-6197-D607-F9FB-55353BD4C81E}"/>
              </a:ext>
            </a:extLst>
          </p:cNvPr>
          <p:cNvSpPr/>
          <p:nvPr/>
        </p:nvSpPr>
        <p:spPr>
          <a:xfrm>
            <a:off x="1665436" y="3034521"/>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EC7C8A38-29B5-6C44-7FC6-EA1B9B6BA577}"/>
              </a:ext>
            </a:extLst>
          </p:cNvPr>
          <p:cNvSpPr/>
          <p:nvPr/>
        </p:nvSpPr>
        <p:spPr>
          <a:xfrm>
            <a:off x="1861691" y="3477351"/>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52ECBE55-7D03-3DE9-171B-E43EF11EB561}"/>
              </a:ext>
            </a:extLst>
          </p:cNvPr>
          <p:cNvSpPr/>
          <p:nvPr/>
        </p:nvSpPr>
        <p:spPr>
          <a:xfrm>
            <a:off x="1861690" y="3880156"/>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DCB1EB74-FB7C-66A2-AE72-7FB8E19B661C}"/>
              </a:ext>
            </a:extLst>
          </p:cNvPr>
          <p:cNvSpPr/>
          <p:nvPr/>
        </p:nvSpPr>
        <p:spPr>
          <a:xfrm>
            <a:off x="2026151" y="4350366"/>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A8AACC36-4E43-CEF0-4F08-C32AF6A63B19}"/>
              </a:ext>
            </a:extLst>
          </p:cNvPr>
          <p:cNvSpPr/>
          <p:nvPr/>
        </p:nvSpPr>
        <p:spPr>
          <a:xfrm>
            <a:off x="3543573" y="3034521"/>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FFE76EDE-051C-1DAC-144E-EB13D5AE3B2C}"/>
              </a:ext>
            </a:extLst>
          </p:cNvPr>
          <p:cNvSpPr/>
          <p:nvPr/>
        </p:nvSpPr>
        <p:spPr>
          <a:xfrm>
            <a:off x="3543572" y="2138943"/>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8B8297EA-DF5C-A90F-02AA-F75AADFED4F7}"/>
              </a:ext>
            </a:extLst>
          </p:cNvPr>
          <p:cNvSpPr/>
          <p:nvPr/>
        </p:nvSpPr>
        <p:spPr>
          <a:xfrm>
            <a:off x="3859886" y="2586732"/>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14BC1D61-A602-758B-82FF-4F9BD295D575}"/>
              </a:ext>
            </a:extLst>
          </p:cNvPr>
          <p:cNvSpPr/>
          <p:nvPr/>
        </p:nvSpPr>
        <p:spPr>
          <a:xfrm>
            <a:off x="5267118" y="2138943"/>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D0689666-9194-9BFF-F8D9-24779528649C}"/>
              </a:ext>
            </a:extLst>
          </p:cNvPr>
          <p:cNvSpPr/>
          <p:nvPr/>
        </p:nvSpPr>
        <p:spPr>
          <a:xfrm>
            <a:off x="5947986" y="2587239"/>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188B4EEA-ED71-0996-166E-D701B360EF0E}"/>
              </a:ext>
            </a:extLst>
          </p:cNvPr>
          <p:cNvSpPr/>
          <p:nvPr/>
        </p:nvSpPr>
        <p:spPr>
          <a:xfrm>
            <a:off x="5109236" y="3034521"/>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ACF22E8F-728D-7161-6490-A0CF45F96FA6}"/>
              </a:ext>
            </a:extLst>
          </p:cNvPr>
          <p:cNvSpPr/>
          <p:nvPr/>
        </p:nvSpPr>
        <p:spPr>
          <a:xfrm>
            <a:off x="4231018" y="3477351"/>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4AB38892-010A-1E03-9C14-B87845C7FC37}"/>
              </a:ext>
            </a:extLst>
          </p:cNvPr>
          <p:cNvSpPr/>
          <p:nvPr/>
        </p:nvSpPr>
        <p:spPr>
          <a:xfrm>
            <a:off x="5109235" y="3478971"/>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EB838274-C89C-AA84-F905-1F22AAE1FE09}"/>
              </a:ext>
            </a:extLst>
          </p:cNvPr>
          <p:cNvSpPr/>
          <p:nvPr/>
        </p:nvSpPr>
        <p:spPr>
          <a:xfrm>
            <a:off x="5109234" y="3906416"/>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3101C896-E9EF-F1B2-14A4-70E04565048F}"/>
              </a:ext>
            </a:extLst>
          </p:cNvPr>
          <p:cNvSpPr/>
          <p:nvPr/>
        </p:nvSpPr>
        <p:spPr>
          <a:xfrm>
            <a:off x="3402135" y="3906416"/>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DC4FE9F8-3E75-8CBF-613F-11F9676C6C54}"/>
              </a:ext>
            </a:extLst>
          </p:cNvPr>
          <p:cNvSpPr/>
          <p:nvPr/>
        </p:nvSpPr>
        <p:spPr>
          <a:xfrm>
            <a:off x="3402134" y="4339940"/>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A1E60F7B-F971-65F0-D40A-1EEDE9EC0DE5}"/>
              </a:ext>
            </a:extLst>
          </p:cNvPr>
          <p:cNvSpPr/>
          <p:nvPr/>
        </p:nvSpPr>
        <p:spPr>
          <a:xfrm>
            <a:off x="5408554" y="4349554"/>
            <a:ext cx="282873" cy="311264"/>
          </a:xfrm>
          <a:prstGeom prst="rect">
            <a:avLst/>
          </a:prstGeom>
          <a:noFill/>
          <a:ln w="19050" cap="flat" cmpd="sng" algn="ctr">
            <a:solidFill>
              <a:schemeClr val="bg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0880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57E6-101C-E8A9-9415-95723B4EB45B}"/>
              </a:ext>
            </a:extLst>
          </p:cNvPr>
          <p:cNvSpPr>
            <a:spLocks noGrp="1"/>
          </p:cNvSpPr>
          <p:nvPr>
            <p:ph type="title"/>
          </p:nvPr>
        </p:nvSpPr>
        <p:spPr/>
        <p:txBody>
          <a:bodyPr/>
          <a:lstStyle/>
          <a:p>
            <a:r>
              <a:rPr lang="lt-LT" dirty="0"/>
              <a:t>Duomenų įprasminimas</a:t>
            </a:r>
            <a:endParaRPr lang="en-US" dirty="0"/>
          </a:p>
        </p:txBody>
      </p:sp>
      <p:sp>
        <p:nvSpPr>
          <p:cNvPr id="3" name="Content Placeholder 2">
            <a:extLst>
              <a:ext uri="{FF2B5EF4-FFF2-40B4-BE49-F238E27FC236}">
                <a16:creationId xmlns:a16="http://schemas.microsoft.com/office/drawing/2014/main" id="{25ED5E65-1D9D-AD30-8536-754BB2E0A450}"/>
              </a:ext>
            </a:extLst>
          </p:cNvPr>
          <p:cNvSpPr>
            <a:spLocks noGrp="1"/>
          </p:cNvSpPr>
          <p:nvPr>
            <p:ph idx="1"/>
          </p:nvPr>
        </p:nvSpPr>
        <p:spPr/>
        <p:txBody>
          <a:bodyPr/>
          <a:lstStyle/>
          <a:p>
            <a:r>
              <a:rPr lang="lt-LT" sz="2000" dirty="0"/>
              <a:t>„</a:t>
            </a:r>
            <a:r>
              <a:rPr lang="lt-LT" sz="2000" i="1" dirty="0"/>
              <a:t>Gebėjimas paimti duomenis – </a:t>
            </a:r>
            <a:r>
              <a:rPr lang="lt-LT" sz="2800" b="1" i="1" dirty="0">
                <a:solidFill>
                  <a:srgbClr val="FFC000"/>
                </a:solidFill>
              </a:rPr>
              <a:t>gebėti juos suprasti, apdoroti, išgauti iš jų vertę, vizualizuoti, perduoti </a:t>
            </a:r>
            <a:r>
              <a:rPr lang="lt-LT" sz="2000" i="1" dirty="0"/>
              <a:t>– tai bus labai svarbus įgūdis ateinančiais dešimtmečiais, nes dabar mes tikrai turime iš esmės nemokamų ir visur esančių duomenų. Taigi papildomas ribotas veiksnys yra gebėjimas suprasti tuos duomenis ir išgauti iš jų vertę.</a:t>
            </a:r>
            <a:r>
              <a:rPr lang="lt-LT" sz="2000" dirty="0"/>
              <a:t>“</a:t>
            </a:r>
          </a:p>
          <a:p>
            <a:pPr algn="r"/>
            <a:r>
              <a:rPr lang="en-US" sz="2000" dirty="0"/>
              <a:t>Hal Varian, Google’s Chief Economist</a:t>
            </a:r>
          </a:p>
        </p:txBody>
      </p:sp>
    </p:spTree>
    <p:extLst>
      <p:ext uri="{BB962C8B-B14F-4D97-AF65-F5344CB8AC3E}">
        <p14:creationId xmlns:p14="http://schemas.microsoft.com/office/powerpoint/2010/main" val="2881400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0AF9-87DD-5580-D9FB-EE80276F08C6}"/>
              </a:ext>
            </a:extLst>
          </p:cNvPr>
          <p:cNvSpPr>
            <a:spLocks noGrp="1"/>
          </p:cNvSpPr>
          <p:nvPr>
            <p:ph type="title"/>
          </p:nvPr>
        </p:nvSpPr>
        <p:spPr/>
        <p:txBody>
          <a:bodyPr/>
          <a:lstStyle/>
          <a:p>
            <a:r>
              <a:rPr lang="lt-LT" dirty="0"/>
              <a:t>Kontrastas</a:t>
            </a:r>
          </a:p>
        </p:txBody>
      </p:sp>
      <p:sp>
        <p:nvSpPr>
          <p:cNvPr id="3" name="Content Placeholder 2">
            <a:extLst>
              <a:ext uri="{FF2B5EF4-FFF2-40B4-BE49-F238E27FC236}">
                <a16:creationId xmlns:a16="http://schemas.microsoft.com/office/drawing/2014/main" id="{70737F5E-3DB7-A4C2-F40E-50EFE58C8933}"/>
              </a:ext>
            </a:extLst>
          </p:cNvPr>
          <p:cNvSpPr>
            <a:spLocks noGrp="1"/>
          </p:cNvSpPr>
          <p:nvPr>
            <p:ph idx="1"/>
          </p:nvPr>
        </p:nvSpPr>
        <p:spPr>
          <a:xfrm>
            <a:off x="457200" y="1200150"/>
            <a:ext cx="6792216" cy="3394075"/>
          </a:xfrm>
        </p:spPr>
        <p:txBody>
          <a:bodyPr/>
          <a:lstStyle/>
          <a:p>
            <a:pPr algn="ctr"/>
            <a:r>
              <a:rPr lang="en-US" sz="2400" b="1" i="0" u="none" strike="noStrike" baseline="0" dirty="0">
                <a:solidFill>
                  <a:srgbClr val="AAAAAA"/>
                </a:solidFill>
                <a:latin typeface="Arial" panose="020B0604020202020204" pitchFamily="34" charset="0"/>
                <a:cs typeface="Arial" panose="020B0604020202020204" pitchFamily="34" charset="0"/>
              </a:rPr>
              <a:t>142</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367892</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136478924</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369178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4193</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672849</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1267831493</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6728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24</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36917814</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67289314</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672938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49</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1267831493</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6728423698</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17</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3</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916478214</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6729384</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1672938</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46</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132978423698</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174</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9163782</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14</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7629384</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16729383</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9164782</a:t>
            </a:r>
          </a:p>
          <a:p>
            <a:pPr algn="ctr"/>
            <a:r>
              <a:rPr lang="en-US" sz="2400" b="1" i="0" u="none" strike="noStrike" baseline="0" dirty="0">
                <a:solidFill>
                  <a:srgbClr val="AAAAAA"/>
                </a:solidFill>
                <a:latin typeface="Arial" panose="020B0604020202020204" pitchFamily="34" charset="0"/>
                <a:cs typeface="Arial" panose="020B0604020202020204" pitchFamily="34" charset="0"/>
              </a:rPr>
              <a:t>431</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672984</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9163782431</a:t>
            </a:r>
            <a:r>
              <a:rPr lang="en-US" sz="2400" b="1" i="0" u="none" strike="noStrike" baseline="0" dirty="0">
                <a:solidFill>
                  <a:srgbClr val="EDAE52"/>
                </a:solidFill>
                <a:latin typeface="Arial" panose="020B0604020202020204" pitchFamily="34" charset="0"/>
                <a:cs typeface="Arial" panose="020B0604020202020204" pitchFamily="34" charset="0"/>
              </a:rPr>
              <a:t>5</a:t>
            </a:r>
            <a:r>
              <a:rPr lang="en-US" sz="2400" b="1" i="0" u="none" strike="noStrike" baseline="0" dirty="0">
                <a:solidFill>
                  <a:srgbClr val="AAAAAA"/>
                </a:solidFill>
                <a:latin typeface="Arial" panose="020B0604020202020204" pitchFamily="34" charset="0"/>
                <a:cs typeface="Arial" panose="020B0604020202020204" pitchFamily="34" charset="0"/>
              </a:rPr>
              <a:t>67298</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8573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0AF9-87DD-5580-D9FB-EE80276F08C6}"/>
              </a:ext>
            </a:extLst>
          </p:cNvPr>
          <p:cNvSpPr>
            <a:spLocks noGrp="1"/>
          </p:cNvSpPr>
          <p:nvPr>
            <p:ph type="title"/>
          </p:nvPr>
        </p:nvSpPr>
        <p:spPr/>
        <p:txBody>
          <a:bodyPr/>
          <a:lstStyle/>
          <a:p>
            <a:r>
              <a:rPr lang="lt-LT" dirty="0"/>
              <a:t>Atimtis</a:t>
            </a:r>
          </a:p>
        </p:txBody>
      </p:sp>
      <p:sp>
        <p:nvSpPr>
          <p:cNvPr id="3" name="Content Placeholder 2">
            <a:extLst>
              <a:ext uri="{FF2B5EF4-FFF2-40B4-BE49-F238E27FC236}">
                <a16:creationId xmlns:a16="http://schemas.microsoft.com/office/drawing/2014/main" id="{70737F5E-3DB7-A4C2-F40E-50EFE58C8933}"/>
              </a:ext>
            </a:extLst>
          </p:cNvPr>
          <p:cNvSpPr>
            <a:spLocks noGrp="1"/>
          </p:cNvSpPr>
          <p:nvPr>
            <p:ph idx="1"/>
          </p:nvPr>
        </p:nvSpPr>
        <p:spPr>
          <a:xfrm>
            <a:off x="457200" y="1200150"/>
            <a:ext cx="6792216" cy="3394075"/>
          </a:xfrm>
        </p:spPr>
        <p:txBody>
          <a:bodyPr/>
          <a:lstStyle/>
          <a:p>
            <a:pPr algn="ctr"/>
            <a:r>
              <a:rPr lang="en-US" sz="2400" b="1" i="0" u="none" strike="noStrike" baseline="0" dirty="0">
                <a:solidFill>
                  <a:schemeClr val="bg1"/>
                </a:solidFill>
                <a:latin typeface="Arial" panose="020B0604020202020204" pitchFamily="34" charset="0"/>
                <a:cs typeface="Arial" panose="020B0604020202020204" pitchFamily="34" charset="0"/>
              </a:rPr>
              <a:t>142</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367892</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136478924</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369178</a:t>
            </a:r>
          </a:p>
          <a:p>
            <a:pPr algn="ctr"/>
            <a:r>
              <a:rPr lang="en-US" sz="2400" b="1" i="0" u="none" strike="noStrike" baseline="0" dirty="0">
                <a:solidFill>
                  <a:schemeClr val="bg1"/>
                </a:solidFill>
                <a:latin typeface="Arial" panose="020B0604020202020204" pitchFamily="34" charset="0"/>
                <a:cs typeface="Arial" panose="020B0604020202020204" pitchFamily="34" charset="0"/>
              </a:rPr>
              <a:t>4193</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672849</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1267831493</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6728</a:t>
            </a:r>
          </a:p>
          <a:p>
            <a:pPr algn="ctr"/>
            <a:r>
              <a:rPr lang="en-US" sz="2400" b="1" i="0" u="none" strike="noStrike" baseline="0" dirty="0">
                <a:solidFill>
                  <a:schemeClr val="bg1"/>
                </a:solidFill>
                <a:latin typeface="Arial" panose="020B0604020202020204" pitchFamily="34" charset="0"/>
                <a:cs typeface="Arial" panose="020B0604020202020204" pitchFamily="34" charset="0"/>
              </a:rPr>
              <a:t>24</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36917814</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67289314</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672938</a:t>
            </a:r>
          </a:p>
          <a:p>
            <a:pPr algn="ctr"/>
            <a:r>
              <a:rPr lang="en-US" sz="2400" b="1" i="0" u="none" strike="noStrike" baseline="0" dirty="0">
                <a:solidFill>
                  <a:schemeClr val="bg1"/>
                </a:solidFill>
                <a:latin typeface="Arial" panose="020B0604020202020204" pitchFamily="34" charset="0"/>
                <a:cs typeface="Arial" panose="020B0604020202020204" pitchFamily="34" charset="0"/>
              </a:rPr>
              <a:t>49</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1267831493</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6728423698</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17</a:t>
            </a:r>
          </a:p>
          <a:p>
            <a:pPr algn="ctr"/>
            <a:r>
              <a:rPr lang="en-US" sz="2400" b="1" i="0" u="none" strike="noStrike" baseline="0" dirty="0">
                <a:solidFill>
                  <a:schemeClr val="bg1"/>
                </a:solidFill>
                <a:latin typeface="Arial" panose="020B0604020202020204" pitchFamily="34" charset="0"/>
                <a:cs typeface="Arial" panose="020B0604020202020204" pitchFamily="34" charset="0"/>
              </a:rPr>
              <a:t>3</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916478214</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6729384</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1672938</a:t>
            </a:r>
          </a:p>
          <a:p>
            <a:pPr algn="ctr"/>
            <a:r>
              <a:rPr lang="en-US" sz="2400" b="1" i="0" u="none" strike="noStrike" baseline="0" dirty="0">
                <a:solidFill>
                  <a:schemeClr val="bg1"/>
                </a:solidFill>
                <a:latin typeface="Arial" panose="020B0604020202020204" pitchFamily="34" charset="0"/>
                <a:cs typeface="Arial" panose="020B0604020202020204" pitchFamily="34" charset="0"/>
              </a:rPr>
              <a:t>46</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132978423698</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174</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9163782</a:t>
            </a:r>
          </a:p>
          <a:p>
            <a:pPr algn="ctr"/>
            <a:r>
              <a:rPr lang="en-US" sz="2400" b="1" i="0" u="none" strike="noStrike" baseline="0" dirty="0">
                <a:solidFill>
                  <a:schemeClr val="bg1"/>
                </a:solidFill>
                <a:latin typeface="Arial" panose="020B0604020202020204" pitchFamily="34" charset="0"/>
                <a:cs typeface="Arial" panose="020B0604020202020204" pitchFamily="34" charset="0"/>
              </a:rPr>
              <a:t>14</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7629384</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16729383</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9164782</a:t>
            </a:r>
          </a:p>
          <a:p>
            <a:pPr algn="ctr"/>
            <a:r>
              <a:rPr lang="en-US" sz="2400" b="1" i="0" u="none" strike="noStrike" baseline="0" dirty="0">
                <a:solidFill>
                  <a:schemeClr val="bg1"/>
                </a:solidFill>
                <a:latin typeface="Arial" panose="020B0604020202020204" pitchFamily="34" charset="0"/>
                <a:cs typeface="Arial" panose="020B0604020202020204" pitchFamily="34" charset="0"/>
              </a:rPr>
              <a:t>431</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672984</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9163782431</a:t>
            </a:r>
            <a:r>
              <a:rPr lang="en-US" sz="2400" b="1" i="0" u="none" strike="noStrike" baseline="0" dirty="0">
                <a:solidFill>
                  <a:srgbClr val="FFD400"/>
                </a:solidFill>
                <a:latin typeface="Arial" panose="020B0604020202020204" pitchFamily="34" charset="0"/>
                <a:cs typeface="Arial" panose="020B0604020202020204" pitchFamily="34" charset="0"/>
              </a:rPr>
              <a:t>5</a:t>
            </a:r>
            <a:r>
              <a:rPr lang="en-US" sz="2400" b="1" i="0" u="none" strike="noStrike" baseline="0" dirty="0">
                <a:solidFill>
                  <a:schemeClr val="bg1"/>
                </a:solidFill>
                <a:latin typeface="Arial" panose="020B0604020202020204" pitchFamily="34" charset="0"/>
                <a:cs typeface="Arial" panose="020B0604020202020204" pitchFamily="34" charset="0"/>
              </a:rPr>
              <a:t>67298</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7749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13F0-ABC4-5F5D-F7A9-DB6D125986E9}"/>
              </a:ext>
            </a:extLst>
          </p:cNvPr>
          <p:cNvSpPr>
            <a:spLocks noGrp="1"/>
          </p:cNvSpPr>
          <p:nvPr>
            <p:ph type="title"/>
          </p:nvPr>
        </p:nvSpPr>
        <p:spPr/>
        <p:txBody>
          <a:bodyPr/>
          <a:lstStyle/>
          <a:p>
            <a:r>
              <a:rPr lang="lt-LT" dirty="0"/>
              <a:t>Grafinio dizaino principai</a:t>
            </a:r>
            <a:endParaRPr lang="en-US" dirty="0"/>
          </a:p>
        </p:txBody>
      </p:sp>
      <p:sp>
        <p:nvSpPr>
          <p:cNvPr id="3" name="Content Placeholder 2">
            <a:extLst>
              <a:ext uri="{FF2B5EF4-FFF2-40B4-BE49-F238E27FC236}">
                <a16:creationId xmlns:a16="http://schemas.microsoft.com/office/drawing/2014/main" id="{B8829FC9-455E-BB36-32B4-C0CCA49DA5B9}"/>
              </a:ext>
            </a:extLst>
          </p:cNvPr>
          <p:cNvSpPr>
            <a:spLocks noGrp="1"/>
          </p:cNvSpPr>
          <p:nvPr>
            <p:ph idx="1"/>
          </p:nvPr>
        </p:nvSpPr>
        <p:spPr>
          <a:xfrm>
            <a:off x="457200" y="1200150"/>
            <a:ext cx="3167508" cy="3394075"/>
          </a:xfrm>
        </p:spPr>
        <p:txBody>
          <a:bodyPr/>
          <a:lstStyle/>
          <a:p>
            <a:r>
              <a:rPr lang="lt-LT" sz="2800" dirty="0"/>
              <a:t>Atimtis</a:t>
            </a:r>
          </a:p>
          <a:p>
            <a:r>
              <a:rPr lang="lt-LT" sz="2800" dirty="0"/>
              <a:t>Kontrastas</a:t>
            </a:r>
          </a:p>
          <a:p>
            <a:r>
              <a:rPr lang="lt-LT" sz="2800" dirty="0"/>
              <a:t>Atkartojimas</a:t>
            </a:r>
          </a:p>
          <a:p>
            <a:r>
              <a:rPr lang="lt-LT" sz="2800" dirty="0"/>
              <a:t>Lygiavimas</a:t>
            </a:r>
          </a:p>
          <a:p>
            <a:r>
              <a:rPr lang="lt-LT" sz="2800" dirty="0"/>
              <a:t>Artumas</a:t>
            </a:r>
          </a:p>
          <a:p>
            <a:r>
              <a:rPr lang="lt-LT" sz="2800" dirty="0"/>
              <a:t>Išskyrimas</a:t>
            </a:r>
          </a:p>
        </p:txBody>
      </p:sp>
      <p:sp>
        <p:nvSpPr>
          <p:cNvPr id="4" name="Content Placeholder 2">
            <a:extLst>
              <a:ext uri="{FF2B5EF4-FFF2-40B4-BE49-F238E27FC236}">
                <a16:creationId xmlns:a16="http://schemas.microsoft.com/office/drawing/2014/main" id="{EC55E58F-AD11-F52D-68BA-5F2A2E480513}"/>
              </a:ext>
            </a:extLst>
          </p:cNvPr>
          <p:cNvSpPr txBox="1">
            <a:spLocks/>
          </p:cNvSpPr>
          <p:nvPr/>
        </p:nvSpPr>
        <p:spPr bwMode="auto">
          <a:xfrm>
            <a:off x="4661905" y="1200149"/>
            <a:ext cx="3167508"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CC00"/>
              </a:buClr>
              <a:buSzPct val="120000"/>
              <a:buFont typeface="Arial" panose="020B0604020202020204" pitchFamily="34" charset="0"/>
              <a:buChar char="•"/>
              <a:defRPr sz="3200" kern="1200">
                <a:solidFill>
                  <a:schemeClr val="tx1"/>
                </a:solidFill>
                <a:latin typeface="Montserrat Light" pitchFamily="2" charset="-70"/>
                <a:ea typeface="Roboto" pitchFamily="2" charset="0"/>
                <a:cs typeface="Roboto" pitchFamily="2" charset="0"/>
              </a:defRPr>
            </a:lvl1pPr>
            <a:lvl2pPr marL="720725" indent="-263525" algn="l" rtl="0" eaLnBrk="0" fontAlgn="base" hangingPunct="0">
              <a:spcBef>
                <a:spcPct val="20000"/>
              </a:spcBef>
              <a:spcAft>
                <a:spcPct val="0"/>
              </a:spcAft>
              <a:buClr>
                <a:srgbClr val="FFCC00"/>
              </a:buClr>
              <a:buSzPct val="120000"/>
              <a:buFont typeface="Arial" panose="020B0604020202020204" pitchFamily="34" charset="0"/>
              <a:buChar char="•"/>
              <a:tabLst/>
              <a:defRPr sz="2800" kern="1200">
                <a:solidFill>
                  <a:schemeClr val="tx1"/>
                </a:solidFill>
                <a:latin typeface="Montserrat Light" pitchFamily="2" charset="-70"/>
                <a:ea typeface="Roboto" pitchFamily="2" charset="0"/>
                <a:cs typeface="Roboto" pitchFamily="2" charset="0"/>
              </a:defRPr>
            </a:lvl2pPr>
            <a:lvl3pPr marL="1143000" indent="-228600" algn="l" rtl="0" eaLnBrk="0" fontAlgn="base" hangingPunct="0">
              <a:spcBef>
                <a:spcPct val="20000"/>
              </a:spcBef>
              <a:spcAft>
                <a:spcPct val="0"/>
              </a:spcAft>
              <a:buClr>
                <a:srgbClr val="FFCC00"/>
              </a:buClr>
              <a:buSzPct val="120000"/>
              <a:buFont typeface="Arial" panose="020B0604020202020204" pitchFamily="34" charset="0"/>
              <a:buChar char="•"/>
              <a:defRPr sz="2400" kern="1200">
                <a:solidFill>
                  <a:schemeClr val="tx1"/>
                </a:solidFill>
                <a:latin typeface="Montserrat Light" pitchFamily="2" charset="-70"/>
                <a:ea typeface="Roboto" pitchFamily="2" charset="0"/>
                <a:cs typeface="Roboto" pitchFamily="2" charset="0"/>
              </a:defRPr>
            </a:lvl3pPr>
            <a:lvl4pPr marL="1603375" indent="-231775" algn="l" rtl="0" eaLnBrk="0" fontAlgn="base" hangingPunct="0">
              <a:spcBef>
                <a:spcPct val="20000"/>
              </a:spcBef>
              <a:spcAft>
                <a:spcPct val="0"/>
              </a:spcAft>
              <a:buClr>
                <a:srgbClr val="FFCC00"/>
              </a:buClr>
              <a:buSzPct val="120000"/>
              <a:buFont typeface="Arial" panose="020B0604020202020204" pitchFamily="34" charset="0"/>
              <a:buChar char="•"/>
              <a:tabLst/>
              <a:defRPr sz="2000" kern="1200">
                <a:solidFill>
                  <a:schemeClr val="tx1"/>
                </a:solidFill>
                <a:latin typeface="Montserrat Light" pitchFamily="2" charset="-70"/>
                <a:ea typeface="Roboto" pitchFamily="2" charset="0"/>
                <a:cs typeface="Roboto" pitchFamily="2" charset="0"/>
              </a:defRPr>
            </a:lvl4pPr>
            <a:lvl5pPr marL="2005013" indent="-176213" algn="l" rtl="0" eaLnBrk="0" fontAlgn="base" hangingPunct="0">
              <a:spcBef>
                <a:spcPct val="20000"/>
              </a:spcBef>
              <a:spcAft>
                <a:spcPct val="0"/>
              </a:spcAft>
              <a:buClr>
                <a:srgbClr val="FFCC00"/>
              </a:buClr>
              <a:buSzPct val="120000"/>
              <a:buFont typeface="Arial" panose="020B0604020202020204" pitchFamily="34" charset="0"/>
              <a:buChar char="•"/>
              <a:tabLst/>
              <a:defRPr sz="2000" kern="1200">
                <a:solidFill>
                  <a:schemeClr val="tx1"/>
                </a:solidFill>
                <a:latin typeface="Montserrat Light" pitchFamily="2" charset="-70"/>
                <a:ea typeface="Roboto" pitchFamily="2" charset="0"/>
                <a:cs typeface="Roboto"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Subtraction</a:t>
            </a:r>
          </a:p>
          <a:p>
            <a:r>
              <a:rPr lang="en-US" sz="2800" dirty="0"/>
              <a:t>Contrast</a:t>
            </a:r>
          </a:p>
          <a:p>
            <a:r>
              <a:rPr lang="en-US" sz="2800" dirty="0"/>
              <a:t>Repetition</a:t>
            </a:r>
          </a:p>
          <a:p>
            <a:r>
              <a:rPr lang="en-US" sz="2800" dirty="0"/>
              <a:t>Alignment</a:t>
            </a:r>
          </a:p>
          <a:p>
            <a:r>
              <a:rPr lang="en-US" sz="2800" dirty="0"/>
              <a:t>Proximity</a:t>
            </a:r>
          </a:p>
          <a:p>
            <a:r>
              <a:rPr lang="en-US" sz="2800" dirty="0"/>
              <a:t>Enclosure</a:t>
            </a:r>
          </a:p>
        </p:txBody>
      </p:sp>
    </p:spTree>
    <p:extLst>
      <p:ext uri="{BB962C8B-B14F-4D97-AF65-F5344CB8AC3E}">
        <p14:creationId xmlns:p14="http://schemas.microsoft.com/office/powerpoint/2010/main" val="252217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14F6D-24B0-2677-D1CF-7E7F3D14B4A8}"/>
              </a:ext>
            </a:extLst>
          </p:cNvPr>
          <p:cNvSpPr>
            <a:spLocks noGrp="1"/>
          </p:cNvSpPr>
          <p:nvPr>
            <p:ph type="title"/>
          </p:nvPr>
        </p:nvSpPr>
        <p:spPr/>
        <p:txBody>
          <a:bodyPr/>
          <a:lstStyle/>
          <a:p>
            <a:r>
              <a:rPr lang="lt-LT" dirty="0"/>
              <a:t>Auditorijos dėmesys svarbus</a:t>
            </a:r>
            <a:endParaRPr lang="en-US" dirty="0"/>
          </a:p>
        </p:txBody>
      </p:sp>
      <p:sp>
        <p:nvSpPr>
          <p:cNvPr id="3" name="Content Placeholder 2">
            <a:extLst>
              <a:ext uri="{FF2B5EF4-FFF2-40B4-BE49-F238E27FC236}">
                <a16:creationId xmlns:a16="http://schemas.microsoft.com/office/drawing/2014/main" id="{BC71463A-618E-ED8F-21C8-58340F217974}"/>
              </a:ext>
            </a:extLst>
          </p:cNvPr>
          <p:cNvSpPr>
            <a:spLocks noGrp="1"/>
          </p:cNvSpPr>
          <p:nvPr>
            <p:ph idx="1"/>
          </p:nvPr>
        </p:nvSpPr>
        <p:spPr/>
        <p:txBody>
          <a:bodyPr/>
          <a:lstStyle/>
          <a:p>
            <a:pPr>
              <a:spcBef>
                <a:spcPts val="600"/>
              </a:spcBef>
              <a:spcAft>
                <a:spcPts val="600"/>
              </a:spcAft>
            </a:pPr>
            <a:r>
              <a:rPr lang="lt-LT" sz="1800" dirty="0"/>
              <a:t>Vizualizacija yra galingas įrankis, leidžiantis padaryti duomenis informatyvesnius ir aiškesnius.</a:t>
            </a:r>
          </a:p>
          <a:p>
            <a:pPr>
              <a:spcBef>
                <a:spcPts val="600"/>
              </a:spcBef>
              <a:spcAft>
                <a:spcPts val="600"/>
              </a:spcAft>
            </a:pPr>
            <a:r>
              <a:rPr lang="lt-LT" sz="1800" dirty="0"/>
              <a:t>Vizualizuojant duomenis svarbu sutelkti auditorijos dėmesį į tai, kas svarbiausia. </a:t>
            </a:r>
          </a:p>
          <a:p>
            <a:pPr>
              <a:spcBef>
                <a:spcPts val="600"/>
              </a:spcBef>
              <a:spcAft>
                <a:spcPts val="600"/>
              </a:spcAft>
            </a:pPr>
            <a:r>
              <a:rPr lang="lt-LT" sz="1800" dirty="0"/>
              <a:t>Reikia užtikrinti, kad vizualizacija būtų kuo </a:t>
            </a:r>
            <a:r>
              <a:rPr lang="lt-LT" sz="1800" dirty="0">
                <a:highlight>
                  <a:srgbClr val="FFCC00"/>
                </a:highlight>
              </a:rPr>
              <a:t>paprastesnė</a:t>
            </a:r>
            <a:r>
              <a:rPr lang="lt-LT" sz="1800" dirty="0"/>
              <a:t>. </a:t>
            </a:r>
          </a:p>
          <a:p>
            <a:pPr>
              <a:spcBef>
                <a:spcPts val="600"/>
              </a:spcBef>
              <a:spcAft>
                <a:spcPts val="600"/>
              </a:spcAft>
            </a:pPr>
            <a:r>
              <a:rPr lang="lt-LT" sz="1800" dirty="0"/>
              <a:t>Geros duomenų vizualizacijos turi </a:t>
            </a:r>
            <a:r>
              <a:rPr lang="lt-LT" sz="1800" dirty="0">
                <a:highlight>
                  <a:srgbClr val="FFCC00"/>
                </a:highlight>
              </a:rPr>
              <a:t>sutelkti dėmesį į tai, kas svarbu</a:t>
            </a:r>
            <a:r>
              <a:rPr lang="lt-LT" sz="1800" dirty="0"/>
              <a:t>, išnaudojant visas vizualizacijos galimybes.</a:t>
            </a:r>
          </a:p>
          <a:p>
            <a:pPr>
              <a:spcBef>
                <a:spcPts val="600"/>
              </a:spcBef>
              <a:spcAft>
                <a:spcPts val="600"/>
              </a:spcAft>
            </a:pPr>
            <a:r>
              <a:rPr lang="lt-LT" sz="1800" dirty="0"/>
              <a:t>Jei vizualizacijoje yra per daug informacijos, tai gali atitraukti auditoriją ir jie gali nesugebėti iki galo suprasti žinutės, kurią vizualizacija bando perduoti.</a:t>
            </a:r>
            <a:endParaRPr lang="en-US" sz="1800" dirty="0"/>
          </a:p>
        </p:txBody>
      </p:sp>
    </p:spTree>
    <p:extLst>
      <p:ext uri="{BB962C8B-B14F-4D97-AF65-F5344CB8AC3E}">
        <p14:creationId xmlns:p14="http://schemas.microsoft.com/office/powerpoint/2010/main" val="2104658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3" descr="Atvirų švietimo duomenų analizė13">
            <a:extLst>
              <a:ext uri="{FF2B5EF4-FFF2-40B4-BE49-F238E27FC236}">
                <a16:creationId xmlns:a16="http://schemas.microsoft.com/office/drawing/2014/main" id="{D8875824-41DF-E084-69B2-D5D23C12D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68" y="478971"/>
            <a:ext cx="8651863" cy="3875313"/>
          </a:xfrm>
          <a:prstGeom prst="rect">
            <a:avLst/>
          </a:prstGeom>
        </p:spPr>
      </p:pic>
    </p:spTree>
    <p:extLst>
      <p:ext uri="{BB962C8B-B14F-4D97-AF65-F5344CB8AC3E}">
        <p14:creationId xmlns:p14="http://schemas.microsoft.com/office/powerpoint/2010/main" val="2303588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6AD5-C783-0655-A357-C0DF50E41A3A}"/>
              </a:ext>
            </a:extLst>
          </p:cNvPr>
          <p:cNvSpPr>
            <a:spLocks noGrp="1"/>
          </p:cNvSpPr>
          <p:nvPr>
            <p:ph type="title"/>
          </p:nvPr>
        </p:nvSpPr>
        <p:spPr>
          <a:xfrm>
            <a:off x="457200" y="206375"/>
            <a:ext cx="8229600" cy="398839"/>
          </a:xfrm>
        </p:spPr>
        <p:txBody>
          <a:bodyPr/>
          <a:lstStyle/>
          <a:p>
            <a:r>
              <a:rPr lang="lt-LT" sz="2000" dirty="0"/>
              <a:t>Geštalto principai, skirti sutelkti auditorijos dėmesį</a:t>
            </a:r>
            <a:endParaRPr lang="en-US" sz="2000" dirty="0"/>
          </a:p>
        </p:txBody>
      </p:sp>
      <p:sp>
        <p:nvSpPr>
          <p:cNvPr id="3" name="Content Placeholder 2">
            <a:extLst>
              <a:ext uri="{FF2B5EF4-FFF2-40B4-BE49-F238E27FC236}">
                <a16:creationId xmlns:a16="http://schemas.microsoft.com/office/drawing/2014/main" id="{91593FBC-D360-DDE2-9705-F1CD08B7AD4A}"/>
              </a:ext>
            </a:extLst>
          </p:cNvPr>
          <p:cNvSpPr>
            <a:spLocks noGrp="1"/>
          </p:cNvSpPr>
          <p:nvPr>
            <p:ph idx="1"/>
          </p:nvPr>
        </p:nvSpPr>
        <p:spPr>
          <a:xfrm>
            <a:off x="457200" y="690735"/>
            <a:ext cx="8229600" cy="1181179"/>
          </a:xfrm>
        </p:spPr>
        <p:txBody>
          <a:bodyPr/>
          <a:lstStyle/>
          <a:p>
            <a:r>
              <a:rPr lang="lt-LT" sz="1400" dirty="0"/>
              <a:t>Kadangi duomenų diagramose ir lentelėse paprastai yra keli duomenų elementai, Geštalto principai gali padėti mums pasiruošti ir numatyti, kaip visus duomenis suvoks auditorija. </a:t>
            </a:r>
          </a:p>
          <a:p>
            <a:r>
              <a:rPr lang="lt-LT" sz="1400" dirty="0"/>
              <a:t>Nors yra daug skirtingų Geštalto principų, čia pateikti yra aktualūs ir naudingi duomenų vizualizavimui ir pasakojimui.</a:t>
            </a:r>
          </a:p>
        </p:txBody>
      </p:sp>
      <p:pic>
        <p:nvPicPr>
          <p:cNvPr id="5" name="Picture 4">
            <a:extLst>
              <a:ext uri="{FF2B5EF4-FFF2-40B4-BE49-F238E27FC236}">
                <a16:creationId xmlns:a16="http://schemas.microsoft.com/office/drawing/2014/main" id="{26A18CD7-81B6-032C-21F2-6466F470DEAB}"/>
              </a:ext>
            </a:extLst>
          </p:cNvPr>
          <p:cNvPicPr>
            <a:picLocks noChangeAspect="1"/>
          </p:cNvPicPr>
          <p:nvPr/>
        </p:nvPicPr>
        <p:blipFill>
          <a:blip r:embed="rId3"/>
          <a:stretch>
            <a:fillRect/>
          </a:stretch>
        </p:blipFill>
        <p:spPr>
          <a:xfrm>
            <a:off x="1603190" y="1966026"/>
            <a:ext cx="5937619" cy="2611122"/>
          </a:xfrm>
          <a:prstGeom prst="rect">
            <a:avLst/>
          </a:prstGeom>
        </p:spPr>
      </p:pic>
      <p:sp>
        <p:nvSpPr>
          <p:cNvPr id="6" name="TextBox 5">
            <a:extLst>
              <a:ext uri="{FF2B5EF4-FFF2-40B4-BE49-F238E27FC236}">
                <a16:creationId xmlns:a16="http://schemas.microsoft.com/office/drawing/2014/main" id="{9BD993E1-78FB-1EF9-3F8E-10E8E75E0D3B}"/>
              </a:ext>
            </a:extLst>
          </p:cNvPr>
          <p:cNvSpPr txBox="1"/>
          <p:nvPr/>
        </p:nvSpPr>
        <p:spPr>
          <a:xfrm>
            <a:off x="1906155" y="2994588"/>
            <a:ext cx="1157802" cy="261610"/>
          </a:xfrm>
          <a:prstGeom prst="rect">
            <a:avLst/>
          </a:prstGeom>
          <a:noFill/>
        </p:spPr>
        <p:txBody>
          <a:bodyPr wrap="square" rtlCol="0">
            <a:spAutoFit/>
          </a:bodyPr>
          <a:lstStyle/>
          <a:p>
            <a:pPr algn="ctr"/>
            <a:r>
              <a:rPr lang="lt-LT" sz="1100" b="1" i="0" dirty="0">
                <a:solidFill>
                  <a:srgbClr val="FFC000"/>
                </a:solidFill>
                <a:effectLst/>
                <a:latin typeface="Arial Black" panose="020B0A04020102020204" pitchFamily="34" charset="0"/>
              </a:rPr>
              <a:t>Artumas</a:t>
            </a:r>
            <a:r>
              <a:rPr lang="en-US" sz="1100" b="1" i="0" dirty="0">
                <a:solidFill>
                  <a:srgbClr val="FFC000"/>
                </a:solidFill>
                <a:effectLst/>
                <a:latin typeface="Raleway" pitchFamily="2" charset="0"/>
              </a:rPr>
              <a:t> </a:t>
            </a:r>
          </a:p>
        </p:txBody>
      </p:sp>
      <p:sp>
        <p:nvSpPr>
          <p:cNvPr id="7" name="TextBox 6">
            <a:extLst>
              <a:ext uri="{FF2B5EF4-FFF2-40B4-BE49-F238E27FC236}">
                <a16:creationId xmlns:a16="http://schemas.microsoft.com/office/drawing/2014/main" id="{7E2B9ADA-FDE4-A55F-F6DB-46A6EA6D4B90}"/>
              </a:ext>
            </a:extLst>
          </p:cNvPr>
          <p:cNvSpPr txBox="1"/>
          <p:nvPr/>
        </p:nvSpPr>
        <p:spPr>
          <a:xfrm>
            <a:off x="3236091" y="2994588"/>
            <a:ext cx="1157802" cy="261610"/>
          </a:xfrm>
          <a:prstGeom prst="rect">
            <a:avLst/>
          </a:prstGeom>
          <a:noFill/>
        </p:spPr>
        <p:txBody>
          <a:bodyPr wrap="square" rtlCol="0">
            <a:spAutoFit/>
          </a:bodyPr>
          <a:lstStyle/>
          <a:p>
            <a:pPr algn="ctr"/>
            <a:r>
              <a:rPr lang="lt-LT" sz="1100" b="1" i="0" dirty="0">
                <a:solidFill>
                  <a:srgbClr val="FFC000"/>
                </a:solidFill>
                <a:effectLst/>
                <a:latin typeface="Arial Black" panose="020B0A04020102020204" pitchFamily="34" charset="0"/>
              </a:rPr>
              <a:t>Panašumas</a:t>
            </a:r>
            <a:r>
              <a:rPr lang="en-US" sz="1100" b="1" i="0" dirty="0">
                <a:solidFill>
                  <a:srgbClr val="FFC000"/>
                </a:solidFill>
                <a:effectLst/>
                <a:latin typeface="Raleway" pitchFamily="2" charset="0"/>
              </a:rPr>
              <a:t> </a:t>
            </a:r>
          </a:p>
        </p:txBody>
      </p:sp>
      <p:sp>
        <p:nvSpPr>
          <p:cNvPr id="8" name="TextBox 7">
            <a:extLst>
              <a:ext uri="{FF2B5EF4-FFF2-40B4-BE49-F238E27FC236}">
                <a16:creationId xmlns:a16="http://schemas.microsoft.com/office/drawing/2014/main" id="{740FFE4D-37B3-D0E3-572F-8C278F9B83AA}"/>
              </a:ext>
            </a:extLst>
          </p:cNvPr>
          <p:cNvSpPr txBox="1"/>
          <p:nvPr/>
        </p:nvSpPr>
        <p:spPr>
          <a:xfrm>
            <a:off x="4566027" y="2994588"/>
            <a:ext cx="1157802" cy="261610"/>
          </a:xfrm>
          <a:prstGeom prst="rect">
            <a:avLst/>
          </a:prstGeom>
          <a:noFill/>
        </p:spPr>
        <p:txBody>
          <a:bodyPr wrap="square" rtlCol="0">
            <a:spAutoFit/>
          </a:bodyPr>
          <a:lstStyle/>
          <a:p>
            <a:pPr algn="ctr"/>
            <a:r>
              <a:rPr lang="lt-LT" sz="1100" b="1" i="0" dirty="0">
                <a:solidFill>
                  <a:srgbClr val="FFC000"/>
                </a:solidFill>
                <a:effectLst/>
                <a:latin typeface="Arial Black" panose="020B0A04020102020204" pitchFamily="34" charset="0"/>
              </a:rPr>
              <a:t>Išskyrimas</a:t>
            </a:r>
            <a:r>
              <a:rPr lang="en-US" sz="1100" b="1" i="0" dirty="0">
                <a:solidFill>
                  <a:srgbClr val="FFC000"/>
                </a:solidFill>
                <a:effectLst/>
                <a:latin typeface="Raleway" pitchFamily="2" charset="0"/>
              </a:rPr>
              <a:t> </a:t>
            </a:r>
          </a:p>
        </p:txBody>
      </p:sp>
      <p:sp>
        <p:nvSpPr>
          <p:cNvPr id="9" name="TextBox 8">
            <a:extLst>
              <a:ext uri="{FF2B5EF4-FFF2-40B4-BE49-F238E27FC236}">
                <a16:creationId xmlns:a16="http://schemas.microsoft.com/office/drawing/2014/main" id="{4B385092-DAD9-C643-14F3-56DD88CF19B7}"/>
              </a:ext>
            </a:extLst>
          </p:cNvPr>
          <p:cNvSpPr txBox="1"/>
          <p:nvPr/>
        </p:nvSpPr>
        <p:spPr>
          <a:xfrm>
            <a:off x="5895963" y="2994588"/>
            <a:ext cx="1157802" cy="261610"/>
          </a:xfrm>
          <a:prstGeom prst="rect">
            <a:avLst/>
          </a:prstGeom>
          <a:noFill/>
        </p:spPr>
        <p:txBody>
          <a:bodyPr wrap="square" rtlCol="0">
            <a:spAutoFit/>
          </a:bodyPr>
          <a:lstStyle/>
          <a:p>
            <a:pPr algn="ctr"/>
            <a:r>
              <a:rPr lang="lt-LT" sz="1100" b="1" i="0" dirty="0">
                <a:solidFill>
                  <a:srgbClr val="FFC000"/>
                </a:solidFill>
                <a:effectLst/>
                <a:latin typeface="Arial Black" panose="020B0A04020102020204" pitchFamily="34" charset="0"/>
              </a:rPr>
              <a:t>Sujungimas</a:t>
            </a:r>
            <a:r>
              <a:rPr lang="en-US" sz="1100" b="1" i="0" dirty="0">
                <a:solidFill>
                  <a:srgbClr val="FFC000"/>
                </a:solidFill>
                <a:effectLst/>
                <a:latin typeface="Raleway" pitchFamily="2" charset="0"/>
              </a:rPr>
              <a:t> </a:t>
            </a:r>
          </a:p>
        </p:txBody>
      </p:sp>
      <p:sp>
        <p:nvSpPr>
          <p:cNvPr id="10" name="TextBox 9">
            <a:extLst>
              <a:ext uri="{FF2B5EF4-FFF2-40B4-BE49-F238E27FC236}">
                <a16:creationId xmlns:a16="http://schemas.microsoft.com/office/drawing/2014/main" id="{AC69C958-DE59-9EEB-624D-FB44CC210126}"/>
              </a:ext>
            </a:extLst>
          </p:cNvPr>
          <p:cNvSpPr txBox="1"/>
          <p:nvPr/>
        </p:nvSpPr>
        <p:spPr>
          <a:xfrm>
            <a:off x="1768010" y="4401059"/>
            <a:ext cx="1468082" cy="261610"/>
          </a:xfrm>
          <a:prstGeom prst="rect">
            <a:avLst/>
          </a:prstGeom>
          <a:noFill/>
        </p:spPr>
        <p:txBody>
          <a:bodyPr wrap="square" rtlCol="0">
            <a:spAutoFit/>
          </a:bodyPr>
          <a:lstStyle/>
          <a:p>
            <a:pPr algn="ctr"/>
            <a:r>
              <a:rPr lang="lt-LT" sz="1100" b="1" i="0" dirty="0">
                <a:solidFill>
                  <a:srgbClr val="FFC000"/>
                </a:solidFill>
                <a:effectLst/>
                <a:latin typeface="Arial Black" panose="020B0A04020102020204" pitchFamily="34" charset="0"/>
              </a:rPr>
              <a:t>Tęstinumas</a:t>
            </a:r>
            <a:r>
              <a:rPr lang="en-US" sz="1100" b="1" i="0" dirty="0">
                <a:solidFill>
                  <a:srgbClr val="FFC000"/>
                </a:solidFill>
                <a:effectLst/>
                <a:latin typeface="Raleway" pitchFamily="2" charset="0"/>
              </a:rPr>
              <a:t> </a:t>
            </a:r>
          </a:p>
        </p:txBody>
      </p:sp>
      <p:sp>
        <p:nvSpPr>
          <p:cNvPr id="11" name="TextBox 10">
            <a:extLst>
              <a:ext uri="{FF2B5EF4-FFF2-40B4-BE49-F238E27FC236}">
                <a16:creationId xmlns:a16="http://schemas.microsoft.com/office/drawing/2014/main" id="{480BA524-538A-A4F5-C32B-5305AA439880}"/>
              </a:ext>
            </a:extLst>
          </p:cNvPr>
          <p:cNvSpPr txBox="1"/>
          <p:nvPr/>
        </p:nvSpPr>
        <p:spPr>
          <a:xfrm>
            <a:off x="3236091" y="4401059"/>
            <a:ext cx="1157802" cy="261610"/>
          </a:xfrm>
          <a:prstGeom prst="rect">
            <a:avLst/>
          </a:prstGeom>
          <a:noFill/>
        </p:spPr>
        <p:txBody>
          <a:bodyPr wrap="square" rtlCol="0">
            <a:spAutoFit/>
          </a:bodyPr>
          <a:lstStyle/>
          <a:p>
            <a:pPr algn="ctr"/>
            <a:r>
              <a:rPr lang="lt-LT" sz="1100" b="1" i="0" dirty="0">
                <a:solidFill>
                  <a:srgbClr val="FFC000"/>
                </a:solidFill>
                <a:effectLst/>
                <a:latin typeface="Arial Black" panose="020B0A04020102020204" pitchFamily="34" charset="0"/>
              </a:rPr>
              <a:t>Uždarymas</a:t>
            </a:r>
            <a:r>
              <a:rPr lang="en-US" sz="1100" b="1" i="0" dirty="0">
                <a:solidFill>
                  <a:srgbClr val="FFC000"/>
                </a:solidFill>
                <a:effectLst/>
                <a:latin typeface="Raleway" pitchFamily="2" charset="0"/>
              </a:rPr>
              <a:t> </a:t>
            </a:r>
          </a:p>
        </p:txBody>
      </p:sp>
      <p:sp>
        <p:nvSpPr>
          <p:cNvPr id="12" name="TextBox 11">
            <a:extLst>
              <a:ext uri="{FF2B5EF4-FFF2-40B4-BE49-F238E27FC236}">
                <a16:creationId xmlns:a16="http://schemas.microsoft.com/office/drawing/2014/main" id="{0741FFA6-FCF9-172B-B88D-0B7B325D1874}"/>
              </a:ext>
            </a:extLst>
          </p:cNvPr>
          <p:cNvSpPr txBox="1"/>
          <p:nvPr/>
        </p:nvSpPr>
        <p:spPr>
          <a:xfrm>
            <a:off x="4637294" y="4401059"/>
            <a:ext cx="1157802" cy="430887"/>
          </a:xfrm>
          <a:prstGeom prst="rect">
            <a:avLst/>
          </a:prstGeom>
          <a:noFill/>
        </p:spPr>
        <p:txBody>
          <a:bodyPr wrap="square" rtlCol="0">
            <a:spAutoFit/>
          </a:bodyPr>
          <a:lstStyle/>
          <a:p>
            <a:pPr algn="ctr"/>
            <a:r>
              <a:rPr lang="lt-LT" sz="1100" b="1" i="0" dirty="0">
                <a:solidFill>
                  <a:srgbClr val="FFC000"/>
                </a:solidFill>
                <a:effectLst/>
                <a:latin typeface="Arial Black" panose="020B0A04020102020204" pitchFamily="34" charset="0"/>
              </a:rPr>
              <a:t>Figūrų sluoksniai</a:t>
            </a:r>
            <a:r>
              <a:rPr lang="en-US" sz="1100" b="1" i="0" dirty="0">
                <a:solidFill>
                  <a:srgbClr val="FFC000"/>
                </a:solidFill>
                <a:effectLst/>
                <a:latin typeface="Raleway" pitchFamily="2" charset="0"/>
              </a:rPr>
              <a:t> </a:t>
            </a:r>
          </a:p>
        </p:txBody>
      </p:sp>
      <p:sp>
        <p:nvSpPr>
          <p:cNvPr id="13" name="TextBox 12">
            <a:extLst>
              <a:ext uri="{FF2B5EF4-FFF2-40B4-BE49-F238E27FC236}">
                <a16:creationId xmlns:a16="http://schemas.microsoft.com/office/drawing/2014/main" id="{AF9D4009-75BA-93D3-B842-A7864043442A}"/>
              </a:ext>
            </a:extLst>
          </p:cNvPr>
          <p:cNvSpPr txBox="1"/>
          <p:nvPr/>
        </p:nvSpPr>
        <p:spPr>
          <a:xfrm>
            <a:off x="5925807" y="4401059"/>
            <a:ext cx="1157802" cy="430887"/>
          </a:xfrm>
          <a:prstGeom prst="rect">
            <a:avLst/>
          </a:prstGeom>
          <a:noFill/>
        </p:spPr>
        <p:txBody>
          <a:bodyPr wrap="square" rtlCol="0">
            <a:spAutoFit/>
          </a:bodyPr>
          <a:lstStyle/>
          <a:p>
            <a:pPr algn="ctr"/>
            <a:r>
              <a:rPr lang="lt-LT" sz="1100" b="1" i="0" dirty="0">
                <a:solidFill>
                  <a:srgbClr val="FFC000"/>
                </a:solidFill>
                <a:effectLst/>
                <a:latin typeface="Arial Black" panose="020B0A04020102020204" pitchFamily="34" charset="0"/>
              </a:rPr>
              <a:t>Bendras judėjimas</a:t>
            </a:r>
            <a:r>
              <a:rPr lang="en-US" sz="1100" b="1" i="0" dirty="0">
                <a:solidFill>
                  <a:srgbClr val="FFC000"/>
                </a:solidFill>
                <a:effectLst/>
                <a:latin typeface="Raleway" pitchFamily="2" charset="0"/>
              </a:rPr>
              <a:t> </a:t>
            </a:r>
          </a:p>
        </p:txBody>
      </p:sp>
    </p:spTree>
    <p:extLst>
      <p:ext uri="{BB962C8B-B14F-4D97-AF65-F5344CB8AC3E}">
        <p14:creationId xmlns:p14="http://schemas.microsoft.com/office/powerpoint/2010/main" val="222951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77781-FC65-2CAE-EB4C-3B401B3CEAD0}"/>
              </a:ext>
            </a:extLst>
          </p:cNvPr>
          <p:cNvSpPr>
            <a:spLocks noGrp="1"/>
          </p:cNvSpPr>
          <p:nvPr>
            <p:ph type="title"/>
          </p:nvPr>
        </p:nvSpPr>
        <p:spPr/>
        <p:txBody>
          <a:bodyPr/>
          <a:lstStyle/>
          <a:p>
            <a:r>
              <a:rPr lang="lt-LT" sz="2400" dirty="0"/>
              <a:t>Mūsų smegenys yra vizualinei informacijai laidžios (</a:t>
            </a:r>
            <a:r>
              <a:rPr lang="en-US" sz="2400" dirty="0"/>
              <a:t>Visual Wired Brain</a:t>
            </a:r>
            <a:r>
              <a:rPr lang="lt-LT" sz="2400" dirty="0"/>
              <a:t>)</a:t>
            </a:r>
            <a:endParaRPr lang="en-US" sz="2400" dirty="0"/>
          </a:p>
        </p:txBody>
      </p:sp>
      <p:sp>
        <p:nvSpPr>
          <p:cNvPr id="6" name="TextBox 5">
            <a:extLst>
              <a:ext uri="{FF2B5EF4-FFF2-40B4-BE49-F238E27FC236}">
                <a16:creationId xmlns:a16="http://schemas.microsoft.com/office/drawing/2014/main" id="{0B988DAA-A4FB-F285-39AA-FE2EA9C323E1}"/>
              </a:ext>
            </a:extLst>
          </p:cNvPr>
          <p:cNvSpPr txBox="1"/>
          <p:nvPr/>
        </p:nvSpPr>
        <p:spPr>
          <a:xfrm>
            <a:off x="1371599" y="3830224"/>
            <a:ext cx="1778925" cy="769441"/>
          </a:xfrm>
          <a:prstGeom prst="rect">
            <a:avLst/>
          </a:prstGeom>
          <a:noFill/>
        </p:spPr>
        <p:txBody>
          <a:bodyPr wrap="square" rtlCol="0">
            <a:spAutoFit/>
          </a:bodyPr>
          <a:lstStyle/>
          <a:p>
            <a:pPr algn="ctr"/>
            <a:r>
              <a:rPr lang="lt-LT" sz="1100" dirty="0">
                <a:latin typeface="Montserrat" panose="00000500000000000000" pitchFamily="2" charset="0"/>
              </a:rPr>
              <a:t>Beveik 50</a:t>
            </a:r>
            <a:r>
              <a:rPr lang="en-US" sz="1100" dirty="0">
                <a:latin typeface="Montserrat" panose="00000500000000000000" pitchFamily="2" charset="0"/>
              </a:rPr>
              <a:t>% </a:t>
            </a:r>
            <a:r>
              <a:rPr lang="lt-LT" sz="1100" dirty="0">
                <a:latin typeface="Montserrat" panose="00000500000000000000" pitchFamily="2" charset="0"/>
              </a:rPr>
              <a:t>mūsų smegenų dalyvauja vizualiniame duomenų apdorojime </a:t>
            </a:r>
            <a:endParaRPr lang="en-US" sz="1100" dirty="0">
              <a:latin typeface="Montserrat" panose="00000500000000000000" pitchFamily="2" charset="0"/>
            </a:endParaRPr>
          </a:p>
        </p:txBody>
      </p:sp>
      <p:sp>
        <p:nvSpPr>
          <p:cNvPr id="7" name="TextBox 6">
            <a:extLst>
              <a:ext uri="{FF2B5EF4-FFF2-40B4-BE49-F238E27FC236}">
                <a16:creationId xmlns:a16="http://schemas.microsoft.com/office/drawing/2014/main" id="{0DC87916-9692-7256-F1B8-7BADCD11A167}"/>
              </a:ext>
            </a:extLst>
          </p:cNvPr>
          <p:cNvSpPr txBox="1"/>
          <p:nvPr/>
        </p:nvSpPr>
        <p:spPr>
          <a:xfrm>
            <a:off x="3507969" y="3999500"/>
            <a:ext cx="1778925" cy="430887"/>
          </a:xfrm>
          <a:prstGeom prst="rect">
            <a:avLst/>
          </a:prstGeom>
          <a:noFill/>
        </p:spPr>
        <p:txBody>
          <a:bodyPr wrap="square" rtlCol="0">
            <a:spAutoFit/>
          </a:bodyPr>
          <a:lstStyle/>
          <a:p>
            <a:pPr algn="ctr"/>
            <a:r>
              <a:rPr lang="lt-LT" sz="1100" dirty="0">
                <a:latin typeface="Montserrat" panose="00000500000000000000" pitchFamily="2" charset="0"/>
              </a:rPr>
              <a:t>70</a:t>
            </a:r>
            <a:r>
              <a:rPr lang="en-US" sz="1100" dirty="0">
                <a:latin typeface="Montserrat" panose="00000500000000000000" pitchFamily="2" charset="0"/>
              </a:rPr>
              <a:t>% m</a:t>
            </a:r>
            <a:r>
              <a:rPr lang="lt-LT" sz="1100" dirty="0">
                <a:latin typeface="Montserrat" panose="00000500000000000000" pitchFamily="2" charset="0"/>
              </a:rPr>
              <a:t>ūsų sensorinių receptorių yra akyse</a:t>
            </a:r>
            <a:endParaRPr lang="en-US" sz="1100" dirty="0">
              <a:latin typeface="Montserrat" panose="00000500000000000000" pitchFamily="2" charset="0"/>
            </a:endParaRPr>
          </a:p>
        </p:txBody>
      </p:sp>
      <p:sp>
        <p:nvSpPr>
          <p:cNvPr id="8" name="TextBox 7">
            <a:extLst>
              <a:ext uri="{FF2B5EF4-FFF2-40B4-BE49-F238E27FC236}">
                <a16:creationId xmlns:a16="http://schemas.microsoft.com/office/drawing/2014/main" id="{F9320E20-EF7F-267A-77DB-6CE3138E33F7}"/>
              </a:ext>
            </a:extLst>
          </p:cNvPr>
          <p:cNvSpPr txBox="1"/>
          <p:nvPr/>
        </p:nvSpPr>
        <p:spPr>
          <a:xfrm>
            <a:off x="5735780" y="3836862"/>
            <a:ext cx="1778925" cy="769441"/>
          </a:xfrm>
          <a:prstGeom prst="rect">
            <a:avLst/>
          </a:prstGeom>
          <a:noFill/>
        </p:spPr>
        <p:txBody>
          <a:bodyPr wrap="square" rtlCol="0">
            <a:spAutoFit/>
          </a:bodyPr>
          <a:lstStyle/>
          <a:p>
            <a:pPr algn="ctr"/>
            <a:r>
              <a:rPr lang="lt-LT" sz="1100" dirty="0">
                <a:latin typeface="Montserrat" panose="00000500000000000000" pitchFamily="2" charset="0"/>
              </a:rPr>
              <a:t>1/10 sekundės, tik tiek trunka suprasti vizualinę situaciją/informaciją</a:t>
            </a:r>
            <a:endParaRPr lang="en-US" sz="1100" dirty="0">
              <a:latin typeface="Montserrat" panose="00000500000000000000" pitchFamily="2" charset="0"/>
            </a:endParaRPr>
          </a:p>
        </p:txBody>
      </p:sp>
      <p:pic>
        <p:nvPicPr>
          <p:cNvPr id="10" name="Picture 9">
            <a:extLst>
              <a:ext uri="{FF2B5EF4-FFF2-40B4-BE49-F238E27FC236}">
                <a16:creationId xmlns:a16="http://schemas.microsoft.com/office/drawing/2014/main" id="{46B7B252-4CD3-98E0-4FFE-233A50A370B3}"/>
              </a:ext>
            </a:extLst>
          </p:cNvPr>
          <p:cNvPicPr>
            <a:picLocks noChangeAspect="1"/>
          </p:cNvPicPr>
          <p:nvPr/>
        </p:nvPicPr>
        <p:blipFill>
          <a:blip r:embed="rId2"/>
          <a:stretch>
            <a:fillRect/>
          </a:stretch>
        </p:blipFill>
        <p:spPr>
          <a:xfrm>
            <a:off x="1172874" y="1406019"/>
            <a:ext cx="6279403" cy="2240021"/>
          </a:xfrm>
          <a:prstGeom prst="rect">
            <a:avLst/>
          </a:prstGeom>
        </p:spPr>
      </p:pic>
    </p:spTree>
    <p:extLst>
      <p:ext uri="{BB962C8B-B14F-4D97-AF65-F5344CB8AC3E}">
        <p14:creationId xmlns:p14="http://schemas.microsoft.com/office/powerpoint/2010/main" val="3700353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77781-FC65-2CAE-EB4C-3B401B3CEAD0}"/>
              </a:ext>
            </a:extLst>
          </p:cNvPr>
          <p:cNvSpPr>
            <a:spLocks noGrp="1"/>
          </p:cNvSpPr>
          <p:nvPr>
            <p:ph type="title"/>
          </p:nvPr>
        </p:nvSpPr>
        <p:spPr/>
        <p:txBody>
          <a:bodyPr/>
          <a:lstStyle/>
          <a:p>
            <a:r>
              <a:rPr lang="lt-LT" sz="2400" dirty="0"/>
              <a:t>Mus reikia: 			</a:t>
            </a:r>
            <a:r>
              <a:rPr lang="lt-LT" sz="2000" i="1" dirty="0"/>
              <a:t>... Vizualinė kalba ...</a:t>
            </a:r>
            <a:endParaRPr lang="en-US" sz="2400" i="1" dirty="0"/>
          </a:p>
        </p:txBody>
      </p:sp>
      <p:sp>
        <p:nvSpPr>
          <p:cNvPr id="8" name="TextBox 7">
            <a:extLst>
              <a:ext uri="{FF2B5EF4-FFF2-40B4-BE49-F238E27FC236}">
                <a16:creationId xmlns:a16="http://schemas.microsoft.com/office/drawing/2014/main" id="{F9320E20-EF7F-267A-77DB-6CE3138E33F7}"/>
              </a:ext>
            </a:extLst>
          </p:cNvPr>
          <p:cNvSpPr txBox="1"/>
          <p:nvPr/>
        </p:nvSpPr>
        <p:spPr>
          <a:xfrm>
            <a:off x="5854211" y="3156090"/>
            <a:ext cx="2572792" cy="1446550"/>
          </a:xfrm>
          <a:prstGeom prst="rect">
            <a:avLst/>
          </a:prstGeom>
          <a:noFill/>
          <a:ln>
            <a:solidFill>
              <a:schemeClr val="tx1"/>
            </a:solidFill>
          </a:ln>
        </p:spPr>
        <p:txBody>
          <a:bodyPr wrap="square" rtlCol="0">
            <a:spAutoFit/>
          </a:bodyPr>
          <a:lstStyle/>
          <a:p>
            <a:pPr algn="ctr"/>
            <a:r>
              <a:rPr lang="lt-LT" sz="1100" dirty="0">
                <a:latin typeface="Montserrat" panose="00000500000000000000" pitchFamily="2" charset="0"/>
              </a:rPr>
              <a:t>Kai keliaujate šiuo keliu, yra tikimybė, kad nuo šlaitų gali nukristi viena ar daugiau įvairaus dydžio uolų.</a:t>
            </a:r>
          </a:p>
          <a:p>
            <a:pPr algn="ctr"/>
            <a:endParaRPr lang="lt-LT" sz="1100" dirty="0">
              <a:latin typeface="Montserrat" panose="00000500000000000000" pitchFamily="2" charset="0"/>
            </a:endParaRPr>
          </a:p>
          <a:p>
            <a:pPr algn="ctr"/>
            <a:r>
              <a:rPr lang="lt-LT" sz="1100" dirty="0">
                <a:latin typeface="Montserrat" panose="00000500000000000000" pitchFamily="2" charset="0"/>
              </a:rPr>
              <a:t>Turėtumėte tai žinoti prieš keliaudami šiuo keliu ir imtis reikiamų atsargumo priemonių.</a:t>
            </a:r>
            <a:endParaRPr lang="en-US" sz="1100" dirty="0">
              <a:latin typeface="Montserrat" panose="00000500000000000000" pitchFamily="2" charset="0"/>
            </a:endParaRPr>
          </a:p>
        </p:txBody>
      </p:sp>
      <p:pic>
        <p:nvPicPr>
          <p:cNvPr id="4" name="Picture 3">
            <a:extLst>
              <a:ext uri="{FF2B5EF4-FFF2-40B4-BE49-F238E27FC236}">
                <a16:creationId xmlns:a16="http://schemas.microsoft.com/office/drawing/2014/main" id="{14021B0A-E0AC-0B35-EF24-B51285BF376D}"/>
              </a:ext>
            </a:extLst>
          </p:cNvPr>
          <p:cNvPicPr>
            <a:picLocks noChangeAspect="1"/>
          </p:cNvPicPr>
          <p:nvPr/>
        </p:nvPicPr>
        <p:blipFill>
          <a:blip r:embed="rId2"/>
          <a:stretch>
            <a:fillRect/>
          </a:stretch>
        </p:blipFill>
        <p:spPr>
          <a:xfrm>
            <a:off x="1216949" y="1240136"/>
            <a:ext cx="5923684" cy="1663824"/>
          </a:xfrm>
          <a:prstGeom prst="rect">
            <a:avLst/>
          </a:prstGeom>
        </p:spPr>
      </p:pic>
      <p:sp>
        <p:nvSpPr>
          <p:cNvPr id="5" name="TextBox 4">
            <a:extLst>
              <a:ext uri="{FF2B5EF4-FFF2-40B4-BE49-F238E27FC236}">
                <a16:creationId xmlns:a16="http://schemas.microsoft.com/office/drawing/2014/main" id="{47C52F0B-6E6B-1D66-2B11-703879DE855D}"/>
              </a:ext>
            </a:extLst>
          </p:cNvPr>
          <p:cNvSpPr txBox="1"/>
          <p:nvPr/>
        </p:nvSpPr>
        <p:spPr>
          <a:xfrm>
            <a:off x="1258513" y="2072048"/>
            <a:ext cx="2459328" cy="261610"/>
          </a:xfrm>
          <a:prstGeom prst="rect">
            <a:avLst/>
          </a:prstGeom>
          <a:solidFill>
            <a:schemeClr val="bg1"/>
          </a:solidFill>
        </p:spPr>
        <p:txBody>
          <a:bodyPr wrap="none" rtlCol="0">
            <a:spAutoFit/>
          </a:bodyPr>
          <a:lstStyle/>
          <a:p>
            <a:r>
              <a:rPr lang="lt-LT" sz="1100" b="1" dirty="0">
                <a:solidFill>
                  <a:srgbClr val="FFC000"/>
                </a:solidFill>
                <a:latin typeface="Montserrat" panose="00000500000000000000" pitchFamily="2" charset="0"/>
              </a:rPr>
              <a:t>apdoroti simbolinę informaciją</a:t>
            </a:r>
            <a:endParaRPr lang="en-US" sz="1100" b="1" dirty="0">
              <a:solidFill>
                <a:srgbClr val="FFC000"/>
              </a:solidFill>
              <a:latin typeface="Montserrat" panose="00000500000000000000" pitchFamily="2" charset="0"/>
            </a:endParaRPr>
          </a:p>
        </p:txBody>
      </p:sp>
      <p:sp>
        <p:nvSpPr>
          <p:cNvPr id="9" name="TextBox 8">
            <a:extLst>
              <a:ext uri="{FF2B5EF4-FFF2-40B4-BE49-F238E27FC236}">
                <a16:creationId xmlns:a16="http://schemas.microsoft.com/office/drawing/2014/main" id="{6F9E06BA-926B-3B07-6AFA-BCC82DBBDD81}"/>
              </a:ext>
            </a:extLst>
          </p:cNvPr>
          <p:cNvSpPr txBox="1"/>
          <p:nvPr/>
        </p:nvSpPr>
        <p:spPr>
          <a:xfrm>
            <a:off x="4667594" y="2080548"/>
            <a:ext cx="2478564" cy="261610"/>
          </a:xfrm>
          <a:prstGeom prst="rect">
            <a:avLst/>
          </a:prstGeom>
          <a:solidFill>
            <a:schemeClr val="bg1"/>
          </a:solidFill>
        </p:spPr>
        <p:txBody>
          <a:bodyPr wrap="none" rtlCol="0">
            <a:spAutoFit/>
          </a:bodyPr>
          <a:lstStyle>
            <a:defPPr>
              <a:defRPr lang="en-US"/>
            </a:defPPr>
            <a:lvl1pPr>
              <a:defRPr sz="1100" b="1">
                <a:solidFill>
                  <a:srgbClr val="FFC000"/>
                </a:solidFill>
                <a:latin typeface="Montserrat" panose="00000500000000000000" pitchFamily="2" charset="0"/>
              </a:defRPr>
            </a:lvl1pPr>
          </a:lstStyle>
          <a:p>
            <a:r>
              <a:rPr lang="lt-LT" dirty="0"/>
              <a:t>Ir suprasti informacijos prasmę</a:t>
            </a:r>
            <a:endParaRPr lang="en-US" dirty="0"/>
          </a:p>
        </p:txBody>
      </p:sp>
      <p:pic>
        <p:nvPicPr>
          <p:cNvPr id="12" name="Picture 11">
            <a:extLst>
              <a:ext uri="{FF2B5EF4-FFF2-40B4-BE49-F238E27FC236}">
                <a16:creationId xmlns:a16="http://schemas.microsoft.com/office/drawing/2014/main" id="{EA2A95DA-4AC1-2C50-ABF1-215C34B3C99B}"/>
              </a:ext>
            </a:extLst>
          </p:cNvPr>
          <p:cNvPicPr>
            <a:picLocks noChangeAspect="1"/>
          </p:cNvPicPr>
          <p:nvPr/>
        </p:nvPicPr>
        <p:blipFill>
          <a:blip r:embed="rId3"/>
          <a:stretch>
            <a:fillRect/>
          </a:stretch>
        </p:blipFill>
        <p:spPr>
          <a:xfrm>
            <a:off x="1713893" y="3047453"/>
            <a:ext cx="1887156" cy="1663824"/>
          </a:xfrm>
          <a:prstGeom prst="rect">
            <a:avLst/>
          </a:prstGeom>
        </p:spPr>
      </p:pic>
      <p:sp>
        <p:nvSpPr>
          <p:cNvPr id="13" name="TextBox 12">
            <a:extLst>
              <a:ext uri="{FF2B5EF4-FFF2-40B4-BE49-F238E27FC236}">
                <a16:creationId xmlns:a16="http://schemas.microsoft.com/office/drawing/2014/main" id="{252C70AD-9855-103B-D911-D524AFF7E976}"/>
              </a:ext>
            </a:extLst>
          </p:cNvPr>
          <p:cNvSpPr txBox="1"/>
          <p:nvPr/>
        </p:nvSpPr>
        <p:spPr>
          <a:xfrm>
            <a:off x="3655797" y="3350581"/>
            <a:ext cx="1749454" cy="600164"/>
          </a:xfrm>
          <a:prstGeom prst="rect">
            <a:avLst/>
          </a:prstGeom>
          <a:noFill/>
        </p:spPr>
        <p:txBody>
          <a:bodyPr wrap="square" rtlCol="0">
            <a:spAutoFit/>
          </a:bodyPr>
          <a:lstStyle/>
          <a:p>
            <a:pPr algn="ctr"/>
            <a:r>
              <a:rPr lang="lt-LT" sz="1100" dirty="0">
                <a:latin typeface="Montserrat" panose="00000500000000000000" pitchFamily="2" charset="0"/>
              </a:rPr>
              <a:t>O kiek laiko užtruktų perskaityti tekstą ir jį suprasti?</a:t>
            </a:r>
            <a:endParaRPr lang="en-US" sz="1100" dirty="0">
              <a:latin typeface="Montserrat" panose="00000500000000000000" pitchFamily="2" charset="0"/>
            </a:endParaRPr>
          </a:p>
        </p:txBody>
      </p:sp>
      <p:sp>
        <p:nvSpPr>
          <p:cNvPr id="14" name="Arrow: Right 13">
            <a:extLst>
              <a:ext uri="{FF2B5EF4-FFF2-40B4-BE49-F238E27FC236}">
                <a16:creationId xmlns:a16="http://schemas.microsoft.com/office/drawing/2014/main" id="{B81334DE-D68E-7207-E022-C50D00CA74C3}"/>
              </a:ext>
            </a:extLst>
          </p:cNvPr>
          <p:cNvSpPr/>
          <p:nvPr/>
        </p:nvSpPr>
        <p:spPr>
          <a:xfrm>
            <a:off x="3655797" y="3928671"/>
            <a:ext cx="1887156" cy="484632"/>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441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3AA0-CE1E-C979-A4BE-830257799BB0}"/>
              </a:ext>
            </a:extLst>
          </p:cNvPr>
          <p:cNvSpPr>
            <a:spLocks noGrp="1"/>
          </p:cNvSpPr>
          <p:nvPr>
            <p:ph type="title"/>
          </p:nvPr>
        </p:nvSpPr>
        <p:spPr/>
        <p:txBody>
          <a:bodyPr/>
          <a:lstStyle/>
          <a:p>
            <a:r>
              <a:rPr lang="lt-LT" dirty="0"/>
              <a:t>Žmonės atsimena</a:t>
            </a:r>
            <a:endParaRPr lang="en-US" dirty="0"/>
          </a:p>
        </p:txBody>
      </p:sp>
      <p:pic>
        <p:nvPicPr>
          <p:cNvPr id="5" name="Picture 4">
            <a:extLst>
              <a:ext uri="{FF2B5EF4-FFF2-40B4-BE49-F238E27FC236}">
                <a16:creationId xmlns:a16="http://schemas.microsoft.com/office/drawing/2014/main" id="{36ED858E-7118-D051-CF51-5C8B69DC6CE1}"/>
              </a:ext>
            </a:extLst>
          </p:cNvPr>
          <p:cNvPicPr>
            <a:picLocks noChangeAspect="1"/>
          </p:cNvPicPr>
          <p:nvPr/>
        </p:nvPicPr>
        <p:blipFill>
          <a:blip r:embed="rId2"/>
          <a:stretch>
            <a:fillRect/>
          </a:stretch>
        </p:blipFill>
        <p:spPr>
          <a:xfrm>
            <a:off x="1030778" y="1297161"/>
            <a:ext cx="6733309" cy="2083833"/>
          </a:xfrm>
          <a:prstGeom prst="rect">
            <a:avLst/>
          </a:prstGeom>
        </p:spPr>
      </p:pic>
      <p:sp>
        <p:nvSpPr>
          <p:cNvPr id="6" name="TextBox 5">
            <a:extLst>
              <a:ext uri="{FF2B5EF4-FFF2-40B4-BE49-F238E27FC236}">
                <a16:creationId xmlns:a16="http://schemas.microsoft.com/office/drawing/2014/main" id="{7FE0D96E-8574-1A4E-1455-9BD9F06B2FA9}"/>
              </a:ext>
            </a:extLst>
          </p:cNvPr>
          <p:cNvSpPr txBox="1"/>
          <p:nvPr/>
        </p:nvSpPr>
        <p:spPr>
          <a:xfrm>
            <a:off x="1321723" y="3794125"/>
            <a:ext cx="1778925" cy="338554"/>
          </a:xfrm>
          <a:prstGeom prst="rect">
            <a:avLst/>
          </a:prstGeom>
          <a:noFill/>
        </p:spPr>
        <p:txBody>
          <a:bodyPr wrap="square" rtlCol="0">
            <a:spAutoFit/>
          </a:bodyPr>
          <a:lstStyle/>
          <a:p>
            <a:pPr algn="ctr"/>
            <a:r>
              <a:rPr lang="lt-LT" sz="1100" dirty="0">
                <a:latin typeface="Montserrat" panose="00000500000000000000" pitchFamily="2" charset="0"/>
              </a:rPr>
              <a:t>tai ką jie </a:t>
            </a:r>
            <a:r>
              <a:rPr lang="lt-LT" sz="1600" b="1" dirty="0">
                <a:latin typeface="Montserrat" panose="00000500000000000000" pitchFamily="2" charset="0"/>
              </a:rPr>
              <a:t>girdi</a:t>
            </a:r>
            <a:endParaRPr lang="en-US" sz="1100" b="1" dirty="0">
              <a:latin typeface="Montserrat" panose="00000500000000000000" pitchFamily="2" charset="0"/>
            </a:endParaRPr>
          </a:p>
        </p:txBody>
      </p:sp>
      <p:sp>
        <p:nvSpPr>
          <p:cNvPr id="7" name="TextBox 6">
            <a:extLst>
              <a:ext uri="{FF2B5EF4-FFF2-40B4-BE49-F238E27FC236}">
                <a16:creationId xmlns:a16="http://schemas.microsoft.com/office/drawing/2014/main" id="{3781C5C7-07EB-DB47-72D6-9C0337482B2E}"/>
              </a:ext>
            </a:extLst>
          </p:cNvPr>
          <p:cNvSpPr txBox="1"/>
          <p:nvPr/>
        </p:nvSpPr>
        <p:spPr>
          <a:xfrm>
            <a:off x="3458097" y="3794125"/>
            <a:ext cx="1778925" cy="507831"/>
          </a:xfrm>
          <a:prstGeom prst="rect">
            <a:avLst/>
          </a:prstGeom>
          <a:noFill/>
        </p:spPr>
        <p:txBody>
          <a:bodyPr wrap="square" rtlCol="0">
            <a:spAutoFit/>
          </a:bodyPr>
          <a:lstStyle/>
          <a:p>
            <a:pPr algn="ctr"/>
            <a:r>
              <a:rPr lang="lt-LT" sz="1100" dirty="0">
                <a:latin typeface="Montserrat" panose="00000500000000000000" pitchFamily="2" charset="0"/>
              </a:rPr>
              <a:t>tai ką jie </a:t>
            </a:r>
            <a:r>
              <a:rPr lang="lt-LT" sz="1600" b="1" dirty="0">
                <a:latin typeface="Montserrat" panose="00000500000000000000" pitchFamily="2" charset="0"/>
              </a:rPr>
              <a:t>perskaito</a:t>
            </a:r>
            <a:endParaRPr lang="en-US" sz="1100" b="1" dirty="0">
              <a:latin typeface="Montserrat" panose="00000500000000000000" pitchFamily="2" charset="0"/>
            </a:endParaRPr>
          </a:p>
        </p:txBody>
      </p:sp>
      <p:sp>
        <p:nvSpPr>
          <p:cNvPr id="8" name="TextBox 7">
            <a:extLst>
              <a:ext uri="{FF2B5EF4-FFF2-40B4-BE49-F238E27FC236}">
                <a16:creationId xmlns:a16="http://schemas.microsoft.com/office/drawing/2014/main" id="{223D35D3-AB97-950C-EBD0-699C9D74FDA3}"/>
              </a:ext>
            </a:extLst>
          </p:cNvPr>
          <p:cNvSpPr txBox="1"/>
          <p:nvPr/>
        </p:nvSpPr>
        <p:spPr>
          <a:xfrm>
            <a:off x="5685904" y="3800763"/>
            <a:ext cx="1778925" cy="584775"/>
          </a:xfrm>
          <a:prstGeom prst="rect">
            <a:avLst/>
          </a:prstGeom>
          <a:noFill/>
        </p:spPr>
        <p:txBody>
          <a:bodyPr wrap="square" rtlCol="0">
            <a:spAutoFit/>
          </a:bodyPr>
          <a:lstStyle/>
          <a:p>
            <a:pPr algn="ctr"/>
            <a:r>
              <a:rPr lang="lt-LT" sz="1100" dirty="0">
                <a:latin typeface="Montserrat" panose="00000500000000000000" pitchFamily="2" charset="0"/>
              </a:rPr>
              <a:t>tai ką jie </a:t>
            </a:r>
            <a:r>
              <a:rPr lang="lt-LT" sz="1600" b="1" dirty="0">
                <a:latin typeface="Montserrat" panose="00000500000000000000" pitchFamily="2" charset="0"/>
              </a:rPr>
              <a:t>mano ir daro</a:t>
            </a:r>
            <a:endParaRPr lang="en-US" sz="1100" b="1" dirty="0">
              <a:latin typeface="Montserrat" panose="00000500000000000000" pitchFamily="2" charset="0"/>
            </a:endParaRPr>
          </a:p>
        </p:txBody>
      </p:sp>
    </p:spTree>
    <p:extLst>
      <p:ext uri="{BB962C8B-B14F-4D97-AF65-F5344CB8AC3E}">
        <p14:creationId xmlns:p14="http://schemas.microsoft.com/office/powerpoint/2010/main" val="907554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B0C7-BD6B-F2F2-54E7-554368EF1196}"/>
              </a:ext>
            </a:extLst>
          </p:cNvPr>
          <p:cNvSpPr>
            <a:spLocks noGrp="1"/>
          </p:cNvSpPr>
          <p:nvPr>
            <p:ph type="title"/>
          </p:nvPr>
        </p:nvSpPr>
        <p:spPr/>
        <p:txBody>
          <a:bodyPr/>
          <a:lstStyle/>
          <a:p>
            <a:r>
              <a:rPr lang="lt-LT" dirty="0"/>
              <a:t>Vizualizacija</a:t>
            </a:r>
          </a:p>
        </p:txBody>
      </p:sp>
      <p:sp>
        <p:nvSpPr>
          <p:cNvPr id="3" name="Content Placeholder 2">
            <a:extLst>
              <a:ext uri="{FF2B5EF4-FFF2-40B4-BE49-F238E27FC236}">
                <a16:creationId xmlns:a16="http://schemas.microsoft.com/office/drawing/2014/main" id="{1CDEF576-E823-EEC4-8373-0391E837C643}"/>
              </a:ext>
            </a:extLst>
          </p:cNvPr>
          <p:cNvSpPr>
            <a:spLocks noGrp="1"/>
          </p:cNvSpPr>
          <p:nvPr>
            <p:ph idx="1"/>
          </p:nvPr>
        </p:nvSpPr>
        <p:spPr>
          <a:xfrm>
            <a:off x="457200" y="1200150"/>
            <a:ext cx="8229600" cy="3330286"/>
          </a:xfrm>
        </p:spPr>
        <p:txBody>
          <a:bodyPr/>
          <a:lstStyle/>
          <a:p>
            <a:r>
              <a:rPr lang="lt-LT" sz="2400" dirty="0"/>
              <a:t>Kilęs iš lotyniško veiksmažodžio videre, „žiūrėti, matyti“</a:t>
            </a:r>
          </a:p>
          <a:p>
            <a:endParaRPr lang="lt-LT" sz="2400" dirty="0"/>
          </a:p>
          <a:p>
            <a:r>
              <a:rPr lang="lt-LT" sz="2400" dirty="0"/>
              <a:t>Veiksmas arba atvejis, kai sukuriamas mentalinis vaizdas ar paveikslas (be objekto)</a:t>
            </a:r>
          </a:p>
          <a:p>
            <a:endParaRPr lang="lt-LT" sz="2400" dirty="0"/>
          </a:p>
          <a:p>
            <a:r>
              <a:rPr lang="lt-LT" sz="2400" dirty="0"/>
              <a:t>Veiksmas arba atvejis, norint padaryti matomą ar vizualų objektą</a:t>
            </a:r>
            <a:endParaRPr lang="en-US" sz="2400" dirty="0"/>
          </a:p>
        </p:txBody>
      </p:sp>
    </p:spTree>
    <p:extLst>
      <p:ext uri="{BB962C8B-B14F-4D97-AF65-F5344CB8AC3E}">
        <p14:creationId xmlns:p14="http://schemas.microsoft.com/office/powerpoint/2010/main" val="376185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007C-82F2-383A-367C-F413985E75A9}"/>
              </a:ext>
            </a:extLst>
          </p:cNvPr>
          <p:cNvSpPr>
            <a:spLocks noGrp="1"/>
          </p:cNvSpPr>
          <p:nvPr>
            <p:ph type="title"/>
          </p:nvPr>
        </p:nvSpPr>
        <p:spPr>
          <a:xfrm>
            <a:off x="457200" y="206375"/>
            <a:ext cx="8229600" cy="467020"/>
          </a:xfrm>
        </p:spPr>
        <p:txBody>
          <a:bodyPr/>
          <a:lstStyle/>
          <a:p>
            <a:r>
              <a:rPr lang="lt-LT" sz="2000" dirty="0"/>
              <a:t>Duomenų vizualizacija yra tik ledkalnio viršūnė, kompleksiškumas slypi duomenų valdyme</a:t>
            </a:r>
            <a:endParaRPr lang="en-US" sz="2000" dirty="0"/>
          </a:p>
        </p:txBody>
      </p:sp>
      <p:pic>
        <p:nvPicPr>
          <p:cNvPr id="1026" name="Picture 2" descr="article-image">
            <a:extLst>
              <a:ext uri="{FF2B5EF4-FFF2-40B4-BE49-F238E27FC236}">
                <a16:creationId xmlns:a16="http://schemas.microsoft.com/office/drawing/2014/main" id="{1B0E0BCF-8893-951F-50F0-CA158FB712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1326" y="831556"/>
            <a:ext cx="6844677" cy="3850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B072C5-3167-76F5-9454-03AC85461E3B}"/>
              </a:ext>
            </a:extLst>
          </p:cNvPr>
          <p:cNvSpPr txBox="1"/>
          <p:nvPr/>
        </p:nvSpPr>
        <p:spPr>
          <a:xfrm>
            <a:off x="4572000" y="937882"/>
            <a:ext cx="2783888" cy="646331"/>
          </a:xfrm>
          <a:prstGeom prst="rect">
            <a:avLst/>
          </a:prstGeom>
          <a:noFill/>
        </p:spPr>
        <p:txBody>
          <a:bodyPr wrap="square">
            <a:spAutoFit/>
          </a:bodyPr>
          <a:lstStyle/>
          <a:p>
            <a:pPr algn="ctr"/>
            <a:r>
              <a:rPr lang="lt-LT" b="1" dirty="0">
                <a:latin typeface="Montserrat Light" panose="00000400000000000000" pitchFamily="2" charset="0"/>
              </a:rPr>
              <a:t>Tai ką mato ir naudoja vartotojas</a:t>
            </a:r>
          </a:p>
        </p:txBody>
      </p:sp>
      <p:sp>
        <p:nvSpPr>
          <p:cNvPr id="5" name="TextBox 4">
            <a:extLst>
              <a:ext uri="{FF2B5EF4-FFF2-40B4-BE49-F238E27FC236}">
                <a16:creationId xmlns:a16="http://schemas.microsoft.com/office/drawing/2014/main" id="{17DCEFBD-DE02-DA68-DB2B-22A249268008}"/>
              </a:ext>
            </a:extLst>
          </p:cNvPr>
          <p:cNvSpPr txBox="1"/>
          <p:nvPr/>
        </p:nvSpPr>
        <p:spPr>
          <a:xfrm>
            <a:off x="4196316" y="3988778"/>
            <a:ext cx="3159572" cy="646331"/>
          </a:xfrm>
          <a:prstGeom prst="rect">
            <a:avLst/>
          </a:prstGeom>
          <a:noFill/>
        </p:spPr>
        <p:txBody>
          <a:bodyPr wrap="square">
            <a:spAutoFit/>
          </a:bodyPr>
          <a:lstStyle/>
          <a:p>
            <a:pPr algn="ctr"/>
            <a:r>
              <a:rPr lang="lt-LT" b="1" dirty="0">
                <a:latin typeface="Montserrat Light" panose="00000400000000000000" pitchFamily="2" charset="0"/>
              </a:rPr>
              <a:t>Tai ką reikia padaryti kad vizualizacijas paruošti</a:t>
            </a:r>
          </a:p>
        </p:txBody>
      </p:sp>
      <p:pic>
        <p:nvPicPr>
          <p:cNvPr id="6" name="Graphic 5">
            <a:extLst>
              <a:ext uri="{FF2B5EF4-FFF2-40B4-BE49-F238E27FC236}">
                <a16:creationId xmlns:a16="http://schemas.microsoft.com/office/drawing/2014/main" id="{DCF28299-D9B5-12C8-8F4B-F508FEC39D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183" y="3494154"/>
            <a:ext cx="345485" cy="345485"/>
          </a:xfrm>
          <a:prstGeom prst="rect">
            <a:avLst/>
          </a:prstGeom>
        </p:spPr>
      </p:pic>
      <p:sp>
        <p:nvSpPr>
          <p:cNvPr id="7" name="TextBox 6">
            <a:extLst>
              <a:ext uri="{FF2B5EF4-FFF2-40B4-BE49-F238E27FC236}">
                <a16:creationId xmlns:a16="http://schemas.microsoft.com/office/drawing/2014/main" id="{F27E01D2-F800-829A-EBFB-F027E51C6EA7}"/>
              </a:ext>
            </a:extLst>
          </p:cNvPr>
          <p:cNvSpPr txBox="1"/>
          <p:nvPr/>
        </p:nvSpPr>
        <p:spPr>
          <a:xfrm>
            <a:off x="804420" y="3862701"/>
            <a:ext cx="933577" cy="646331"/>
          </a:xfrm>
          <a:prstGeom prst="rect">
            <a:avLst/>
          </a:prstGeom>
          <a:noFill/>
        </p:spPr>
        <p:txBody>
          <a:bodyPr wrap="square" rtlCol="0">
            <a:spAutoFit/>
          </a:bodyPr>
          <a:lstStyle/>
          <a:p>
            <a:pPr algn="ctr"/>
            <a:r>
              <a:rPr lang="lt" sz="900" b="1" dirty="0">
                <a:solidFill>
                  <a:schemeClr val="bg1"/>
                </a:solidFill>
                <a:latin typeface="Montserrat" panose="02000505000000020004" pitchFamily="2" charset="77"/>
              </a:rPr>
              <a:t>Užduokite teisingus klausimus</a:t>
            </a:r>
          </a:p>
          <a:p>
            <a:pPr algn="ctr"/>
            <a:endParaRPr lang="en-US" sz="900" dirty="0">
              <a:solidFill>
                <a:schemeClr val="bg1"/>
              </a:solidFill>
            </a:endParaRPr>
          </a:p>
        </p:txBody>
      </p:sp>
      <p:grpSp>
        <p:nvGrpSpPr>
          <p:cNvPr id="12" name="Group 11">
            <a:extLst>
              <a:ext uri="{FF2B5EF4-FFF2-40B4-BE49-F238E27FC236}">
                <a16:creationId xmlns:a16="http://schemas.microsoft.com/office/drawing/2014/main" id="{01C5088D-CBD9-E6FD-29FD-1B96FF9EA712}"/>
              </a:ext>
            </a:extLst>
          </p:cNvPr>
          <p:cNvGrpSpPr/>
          <p:nvPr/>
        </p:nvGrpSpPr>
        <p:grpSpPr>
          <a:xfrm>
            <a:off x="759010" y="3276196"/>
            <a:ext cx="312173" cy="338554"/>
            <a:chOff x="5363700" y="171574"/>
            <a:chExt cx="312173" cy="338554"/>
          </a:xfrm>
        </p:grpSpPr>
        <p:sp>
          <p:nvSpPr>
            <p:cNvPr id="10" name="Oval 9">
              <a:extLst>
                <a:ext uri="{FF2B5EF4-FFF2-40B4-BE49-F238E27FC236}">
                  <a16:creationId xmlns:a16="http://schemas.microsoft.com/office/drawing/2014/main" id="{06EED849-1E4C-A932-C668-34BC9815B599}"/>
                </a:ext>
              </a:extLst>
            </p:cNvPr>
            <p:cNvSpPr/>
            <p:nvPr/>
          </p:nvSpPr>
          <p:spPr>
            <a:xfrm>
              <a:off x="5363700" y="185563"/>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B566F94-A875-647D-10C0-A4E9871D6AD4}"/>
                </a:ext>
              </a:extLst>
            </p:cNvPr>
            <p:cNvSpPr txBox="1"/>
            <p:nvPr/>
          </p:nvSpPr>
          <p:spPr>
            <a:xfrm>
              <a:off x="5383923" y="171574"/>
              <a:ext cx="291950" cy="338554"/>
            </a:xfrm>
            <a:prstGeom prst="rect">
              <a:avLst/>
            </a:prstGeom>
            <a:noFill/>
          </p:spPr>
          <p:txBody>
            <a:bodyPr wrap="square" rtlCol="0">
              <a:spAutoFit/>
            </a:bodyPr>
            <a:lstStyle/>
            <a:p>
              <a:r>
                <a:rPr lang="lt" sz="1600" b="1" dirty="0">
                  <a:solidFill>
                    <a:schemeClr val="tx1">
                      <a:lumMod val="75000"/>
                      <a:lumOff val="25000"/>
                    </a:schemeClr>
                  </a:solidFill>
                  <a:latin typeface="Montserrat" panose="02000505000000020004" pitchFamily="2" charset="77"/>
                </a:rPr>
                <a:t>1</a:t>
              </a:r>
            </a:p>
          </p:txBody>
        </p:sp>
      </p:grpSp>
      <p:grpSp>
        <p:nvGrpSpPr>
          <p:cNvPr id="17" name="Group 16">
            <a:extLst>
              <a:ext uri="{FF2B5EF4-FFF2-40B4-BE49-F238E27FC236}">
                <a16:creationId xmlns:a16="http://schemas.microsoft.com/office/drawing/2014/main" id="{09260E1A-6048-B769-38E0-03B229B53F7F}"/>
              </a:ext>
            </a:extLst>
          </p:cNvPr>
          <p:cNvGrpSpPr/>
          <p:nvPr/>
        </p:nvGrpSpPr>
        <p:grpSpPr>
          <a:xfrm>
            <a:off x="1708618" y="3666896"/>
            <a:ext cx="1315725" cy="857719"/>
            <a:chOff x="5727669" y="1431227"/>
            <a:chExt cx="1315725" cy="857719"/>
          </a:xfrm>
        </p:grpSpPr>
        <p:sp>
          <p:nvSpPr>
            <p:cNvPr id="13" name="Oval 12">
              <a:extLst>
                <a:ext uri="{FF2B5EF4-FFF2-40B4-BE49-F238E27FC236}">
                  <a16:creationId xmlns:a16="http://schemas.microsoft.com/office/drawing/2014/main" id="{C7442368-5BBF-04F9-FDFB-D94E9E12E78C}"/>
                </a:ext>
              </a:extLst>
            </p:cNvPr>
            <p:cNvSpPr/>
            <p:nvPr/>
          </p:nvSpPr>
          <p:spPr>
            <a:xfrm>
              <a:off x="6700401" y="1548683"/>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6935202-DC2E-7321-C4DD-AF8D4611E2F1}"/>
                </a:ext>
              </a:extLst>
            </p:cNvPr>
            <p:cNvSpPr txBox="1"/>
            <p:nvPr/>
          </p:nvSpPr>
          <p:spPr>
            <a:xfrm>
              <a:off x="6667832" y="1527569"/>
              <a:ext cx="375562" cy="338554"/>
            </a:xfrm>
            <a:prstGeom prst="rect">
              <a:avLst/>
            </a:prstGeom>
            <a:noFill/>
          </p:spPr>
          <p:txBody>
            <a:bodyPr wrap="square" rtlCol="0">
              <a:spAutoFit/>
            </a:bodyPr>
            <a:lstStyle/>
            <a:p>
              <a:pPr algn="ctr"/>
              <a:r>
                <a:rPr lang="lt" sz="1600" b="1" dirty="0">
                  <a:solidFill>
                    <a:schemeClr val="tx1">
                      <a:lumMod val="75000"/>
                      <a:lumOff val="25000"/>
                    </a:schemeClr>
                  </a:solidFill>
                  <a:latin typeface="Montserrat" panose="02000505000000020004" pitchFamily="2" charset="77"/>
                </a:rPr>
                <a:t>2</a:t>
              </a:r>
            </a:p>
          </p:txBody>
        </p:sp>
        <p:pic>
          <p:nvPicPr>
            <p:cNvPr id="15" name="Graphic 14">
              <a:extLst>
                <a:ext uri="{FF2B5EF4-FFF2-40B4-BE49-F238E27FC236}">
                  <a16:creationId xmlns:a16="http://schemas.microsoft.com/office/drawing/2014/main" id="{1AE06509-8D69-974E-313C-5C402FCF18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05286" y="1431227"/>
              <a:ext cx="383872" cy="383872"/>
            </a:xfrm>
            <a:prstGeom prst="rect">
              <a:avLst/>
            </a:prstGeom>
          </p:spPr>
        </p:pic>
        <p:sp>
          <p:nvSpPr>
            <p:cNvPr id="16" name="TextBox 15">
              <a:extLst>
                <a:ext uri="{FF2B5EF4-FFF2-40B4-BE49-F238E27FC236}">
                  <a16:creationId xmlns:a16="http://schemas.microsoft.com/office/drawing/2014/main" id="{BB2C6114-92FB-8BF1-ABE1-382FAA9103B7}"/>
                </a:ext>
              </a:extLst>
            </p:cNvPr>
            <p:cNvSpPr txBox="1"/>
            <p:nvPr/>
          </p:nvSpPr>
          <p:spPr>
            <a:xfrm>
              <a:off x="5727669" y="1822665"/>
              <a:ext cx="1072502" cy="466281"/>
            </a:xfrm>
            <a:prstGeom prst="rect">
              <a:avLst/>
            </a:prstGeom>
            <a:noFill/>
          </p:spPr>
          <p:txBody>
            <a:bodyPr wrap="square" rtlCol="0">
              <a:spAutoFit/>
            </a:bodyPr>
            <a:lstStyle/>
            <a:p>
              <a:pPr lvl="0" algn="ctr" defTabSz="622300">
                <a:lnSpc>
                  <a:spcPct val="90000"/>
                </a:lnSpc>
                <a:spcAft>
                  <a:spcPct val="35000"/>
                </a:spcAft>
              </a:pPr>
              <a:r>
                <a:rPr lang="lt" sz="900" b="1" dirty="0">
                  <a:solidFill>
                    <a:schemeClr val="bg1"/>
                  </a:solidFill>
                  <a:latin typeface="Montserrat" panose="02000505000000020004" pitchFamily="2" charset="77"/>
                </a:rPr>
                <a:t>Peržiūrėkite </a:t>
              </a:r>
              <a:br>
                <a:rPr lang="en-US" sz="900" b="1" dirty="0">
                  <a:solidFill>
                    <a:schemeClr val="bg1"/>
                  </a:solidFill>
                  <a:latin typeface="Montserrat" panose="02000505000000020004" pitchFamily="2" charset="77"/>
                </a:rPr>
              </a:br>
              <a:r>
                <a:rPr lang="lt" sz="900" b="1" dirty="0">
                  <a:solidFill>
                    <a:schemeClr val="bg1"/>
                  </a:solidFill>
                  <a:latin typeface="Montserrat" panose="02000505000000020004" pitchFamily="2" charset="77"/>
                </a:rPr>
                <a:t>duomenų šaltinius</a:t>
              </a:r>
            </a:p>
          </p:txBody>
        </p:sp>
      </p:grpSp>
      <p:grpSp>
        <p:nvGrpSpPr>
          <p:cNvPr id="18" name="Group 17">
            <a:extLst>
              <a:ext uri="{FF2B5EF4-FFF2-40B4-BE49-F238E27FC236}">
                <a16:creationId xmlns:a16="http://schemas.microsoft.com/office/drawing/2014/main" id="{34C8988C-E224-4DA3-B834-B50C1568D3D5}"/>
              </a:ext>
            </a:extLst>
          </p:cNvPr>
          <p:cNvGrpSpPr/>
          <p:nvPr/>
        </p:nvGrpSpPr>
        <p:grpSpPr>
          <a:xfrm>
            <a:off x="1284015" y="2461331"/>
            <a:ext cx="1267415" cy="816776"/>
            <a:chOff x="5762728" y="2834219"/>
            <a:chExt cx="1267415" cy="816776"/>
          </a:xfrm>
        </p:grpSpPr>
        <p:sp>
          <p:nvSpPr>
            <p:cNvPr id="19" name="Oval 18">
              <a:extLst>
                <a:ext uri="{FF2B5EF4-FFF2-40B4-BE49-F238E27FC236}">
                  <a16:creationId xmlns:a16="http://schemas.microsoft.com/office/drawing/2014/main" id="{D89C6CAE-6473-24D2-8ABA-0BB448D9C221}"/>
                </a:ext>
              </a:extLst>
            </p:cNvPr>
            <p:cNvSpPr/>
            <p:nvPr/>
          </p:nvSpPr>
          <p:spPr>
            <a:xfrm>
              <a:off x="6684658" y="3298359"/>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7BF0047-6FB9-B6FE-8CDD-CFBC09B980F9}"/>
                </a:ext>
              </a:extLst>
            </p:cNvPr>
            <p:cNvSpPr txBox="1"/>
            <p:nvPr/>
          </p:nvSpPr>
          <p:spPr>
            <a:xfrm>
              <a:off x="6646271" y="3282631"/>
              <a:ext cx="383872" cy="338554"/>
            </a:xfrm>
            <a:prstGeom prst="rect">
              <a:avLst/>
            </a:prstGeom>
            <a:noFill/>
          </p:spPr>
          <p:txBody>
            <a:bodyPr wrap="square" rtlCol="0">
              <a:spAutoFit/>
            </a:bodyPr>
            <a:lstStyle/>
            <a:p>
              <a:pPr algn="ctr"/>
              <a:r>
                <a:rPr lang="lt" sz="1600" b="1">
                  <a:solidFill>
                    <a:schemeClr val="tx1">
                      <a:lumMod val="75000"/>
                      <a:lumOff val="25000"/>
                    </a:schemeClr>
                  </a:solidFill>
                  <a:latin typeface="Montserrat" panose="02000505000000020004" pitchFamily="2" charset="77"/>
                </a:rPr>
                <a:t>3</a:t>
              </a:r>
            </a:p>
          </p:txBody>
        </p:sp>
        <p:pic>
          <p:nvPicPr>
            <p:cNvPr id="21" name="Graphic 20">
              <a:extLst>
                <a:ext uri="{FF2B5EF4-FFF2-40B4-BE49-F238E27FC236}">
                  <a16:creationId xmlns:a16="http://schemas.microsoft.com/office/drawing/2014/main" id="{064748D1-384E-6F78-7DDC-D8E842F8D8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85028" y="2834219"/>
              <a:ext cx="345485" cy="345485"/>
            </a:xfrm>
            <a:prstGeom prst="rect">
              <a:avLst/>
            </a:prstGeom>
          </p:spPr>
        </p:pic>
        <p:sp>
          <p:nvSpPr>
            <p:cNvPr id="22" name="TextBox 21">
              <a:extLst>
                <a:ext uri="{FF2B5EF4-FFF2-40B4-BE49-F238E27FC236}">
                  <a16:creationId xmlns:a16="http://schemas.microsoft.com/office/drawing/2014/main" id="{83C3CDE2-CACA-BC07-40B4-ED027881220F}"/>
                </a:ext>
              </a:extLst>
            </p:cNvPr>
            <p:cNvSpPr txBox="1"/>
            <p:nvPr/>
          </p:nvSpPr>
          <p:spPr>
            <a:xfrm>
              <a:off x="5762728" y="3184714"/>
              <a:ext cx="987402" cy="466281"/>
            </a:xfrm>
            <a:prstGeom prst="rect">
              <a:avLst/>
            </a:prstGeom>
            <a:noFill/>
          </p:spPr>
          <p:txBody>
            <a:bodyPr wrap="square" rtlCol="0">
              <a:spAutoFit/>
            </a:bodyPr>
            <a:lstStyle/>
            <a:p>
              <a:pPr lvl="0" algn="ctr" defTabSz="622300">
                <a:lnSpc>
                  <a:spcPct val="90000"/>
                </a:lnSpc>
                <a:spcAft>
                  <a:spcPct val="35000"/>
                </a:spcAft>
              </a:pPr>
              <a:r>
                <a:rPr lang="lt" sz="900" b="1" dirty="0">
                  <a:solidFill>
                    <a:schemeClr val="bg1"/>
                  </a:solidFill>
                  <a:latin typeface="Montserrat" panose="02000505000000020004" pitchFamily="2" charset="77"/>
                </a:rPr>
                <a:t>Surinkite ir supraskite duomenis</a:t>
              </a:r>
            </a:p>
          </p:txBody>
        </p:sp>
      </p:grpSp>
      <p:grpSp>
        <p:nvGrpSpPr>
          <p:cNvPr id="23" name="Group 22">
            <a:extLst>
              <a:ext uri="{FF2B5EF4-FFF2-40B4-BE49-F238E27FC236}">
                <a16:creationId xmlns:a16="http://schemas.microsoft.com/office/drawing/2014/main" id="{1B5B8634-30E5-C852-E34E-60E2B079A810}"/>
              </a:ext>
            </a:extLst>
          </p:cNvPr>
          <p:cNvGrpSpPr/>
          <p:nvPr/>
        </p:nvGrpSpPr>
        <p:grpSpPr>
          <a:xfrm>
            <a:off x="4505118" y="2827111"/>
            <a:ext cx="1469977" cy="1188697"/>
            <a:chOff x="4635328" y="3790345"/>
            <a:chExt cx="1469977" cy="1188697"/>
          </a:xfrm>
        </p:grpSpPr>
        <p:sp>
          <p:nvSpPr>
            <p:cNvPr id="24" name="Oval 23">
              <a:extLst>
                <a:ext uri="{FF2B5EF4-FFF2-40B4-BE49-F238E27FC236}">
                  <a16:creationId xmlns:a16="http://schemas.microsoft.com/office/drawing/2014/main" id="{9D89014D-80E3-A42A-2C58-313326167D3E}"/>
                </a:ext>
              </a:extLst>
            </p:cNvPr>
            <p:cNvSpPr/>
            <p:nvPr/>
          </p:nvSpPr>
          <p:spPr>
            <a:xfrm>
              <a:off x="5190523" y="4659897"/>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9A19D24-5C69-2409-92F0-D8ECD2DCD254}"/>
                </a:ext>
              </a:extLst>
            </p:cNvPr>
            <p:cNvSpPr txBox="1"/>
            <p:nvPr/>
          </p:nvSpPr>
          <p:spPr>
            <a:xfrm>
              <a:off x="5150679" y="4640488"/>
              <a:ext cx="386786" cy="338554"/>
            </a:xfrm>
            <a:prstGeom prst="rect">
              <a:avLst/>
            </a:prstGeom>
            <a:noFill/>
          </p:spPr>
          <p:txBody>
            <a:bodyPr wrap="square" rtlCol="0">
              <a:spAutoFit/>
            </a:bodyPr>
            <a:lstStyle/>
            <a:p>
              <a:pPr algn="ctr"/>
              <a:r>
                <a:rPr lang="lt" sz="1600" b="1" dirty="0">
                  <a:solidFill>
                    <a:schemeClr val="tx1">
                      <a:lumMod val="75000"/>
                      <a:lumOff val="25000"/>
                    </a:schemeClr>
                  </a:solidFill>
                  <a:latin typeface="Montserrat" panose="02000505000000020004" pitchFamily="2" charset="77"/>
                </a:rPr>
                <a:t>4</a:t>
              </a:r>
            </a:p>
          </p:txBody>
        </p:sp>
        <p:pic>
          <p:nvPicPr>
            <p:cNvPr id="26" name="Graphic 25">
              <a:extLst>
                <a:ext uri="{FF2B5EF4-FFF2-40B4-BE49-F238E27FC236}">
                  <a16:creationId xmlns:a16="http://schemas.microsoft.com/office/drawing/2014/main" id="{9522FDAD-F0AA-2691-F7A1-9371F17F77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10977" y="3790345"/>
              <a:ext cx="345485" cy="345485"/>
            </a:xfrm>
            <a:prstGeom prst="rect">
              <a:avLst/>
            </a:prstGeom>
          </p:spPr>
        </p:pic>
        <p:sp>
          <p:nvSpPr>
            <p:cNvPr id="27" name="TextBox 26">
              <a:extLst>
                <a:ext uri="{FF2B5EF4-FFF2-40B4-BE49-F238E27FC236}">
                  <a16:creationId xmlns:a16="http://schemas.microsoft.com/office/drawing/2014/main" id="{DCAE3790-EA8E-4440-9F16-FBC000121E94}"/>
                </a:ext>
              </a:extLst>
            </p:cNvPr>
            <p:cNvSpPr txBox="1"/>
            <p:nvPr/>
          </p:nvSpPr>
          <p:spPr>
            <a:xfrm>
              <a:off x="4635328" y="4180906"/>
              <a:ext cx="1469977" cy="466281"/>
            </a:xfrm>
            <a:prstGeom prst="rect">
              <a:avLst/>
            </a:prstGeom>
            <a:noFill/>
          </p:spPr>
          <p:txBody>
            <a:bodyPr wrap="square" rtlCol="0">
              <a:spAutoFit/>
            </a:bodyPr>
            <a:lstStyle/>
            <a:p>
              <a:pPr lvl="0" algn="ctr" defTabSz="622300">
                <a:lnSpc>
                  <a:spcPct val="90000"/>
                </a:lnSpc>
                <a:spcAft>
                  <a:spcPct val="35000"/>
                </a:spcAft>
              </a:pPr>
              <a:r>
                <a:rPr lang="lt" sz="900" b="1" dirty="0">
                  <a:solidFill>
                    <a:schemeClr val="bg1"/>
                  </a:solidFill>
                  <a:latin typeface="Montserrat" panose="02000505000000020004" pitchFamily="2" charset="77"/>
                </a:rPr>
                <a:t>Paruoškite, </a:t>
              </a:r>
              <a:br>
                <a:rPr lang="en-US" sz="900" b="1" dirty="0">
                  <a:solidFill>
                    <a:schemeClr val="bg1"/>
                  </a:solidFill>
                  <a:latin typeface="Montserrat" panose="02000505000000020004" pitchFamily="2" charset="77"/>
                </a:rPr>
              </a:br>
              <a:r>
                <a:rPr lang="lt" sz="900" b="1" dirty="0">
                  <a:solidFill>
                    <a:schemeClr val="bg1"/>
                  </a:solidFill>
                  <a:latin typeface="Montserrat" panose="02000505000000020004" pitchFamily="2" charset="77"/>
                </a:rPr>
                <a:t>integruokite ir tyrinėkite duomenis</a:t>
              </a:r>
            </a:p>
          </p:txBody>
        </p:sp>
      </p:grpSp>
      <p:grpSp>
        <p:nvGrpSpPr>
          <p:cNvPr id="28" name="Group 27">
            <a:extLst>
              <a:ext uri="{FF2B5EF4-FFF2-40B4-BE49-F238E27FC236}">
                <a16:creationId xmlns:a16="http://schemas.microsoft.com/office/drawing/2014/main" id="{7A90E5B0-4D29-D39A-A31E-F661E5CE2F5F}"/>
              </a:ext>
            </a:extLst>
          </p:cNvPr>
          <p:cNvGrpSpPr/>
          <p:nvPr/>
        </p:nvGrpSpPr>
        <p:grpSpPr>
          <a:xfrm>
            <a:off x="6183616" y="2736539"/>
            <a:ext cx="1122468" cy="1181993"/>
            <a:chOff x="3365351" y="3857635"/>
            <a:chExt cx="1122468" cy="1181993"/>
          </a:xfrm>
        </p:grpSpPr>
        <p:sp>
          <p:nvSpPr>
            <p:cNvPr id="29" name="Oval 28">
              <a:extLst>
                <a:ext uri="{FF2B5EF4-FFF2-40B4-BE49-F238E27FC236}">
                  <a16:creationId xmlns:a16="http://schemas.microsoft.com/office/drawing/2014/main" id="{9ECD319A-FF06-68CB-5E32-F23041AFDF33}"/>
                </a:ext>
              </a:extLst>
            </p:cNvPr>
            <p:cNvSpPr/>
            <p:nvPr/>
          </p:nvSpPr>
          <p:spPr>
            <a:xfrm>
              <a:off x="3778742" y="4716802"/>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AF691E3-8DCA-6012-BB5E-182BB4346777}"/>
                </a:ext>
              </a:extLst>
            </p:cNvPr>
            <p:cNvSpPr txBox="1"/>
            <p:nvPr/>
          </p:nvSpPr>
          <p:spPr>
            <a:xfrm>
              <a:off x="3760720" y="4701074"/>
              <a:ext cx="331730" cy="338554"/>
            </a:xfrm>
            <a:prstGeom prst="rect">
              <a:avLst/>
            </a:prstGeom>
            <a:noFill/>
          </p:spPr>
          <p:txBody>
            <a:bodyPr wrap="square" rtlCol="0">
              <a:spAutoFit/>
            </a:bodyPr>
            <a:lstStyle/>
            <a:p>
              <a:pPr algn="ctr"/>
              <a:r>
                <a:rPr lang="lt" sz="1600" b="1" dirty="0">
                  <a:solidFill>
                    <a:schemeClr val="tx1">
                      <a:lumMod val="75000"/>
                      <a:lumOff val="25000"/>
                    </a:schemeClr>
                  </a:solidFill>
                  <a:latin typeface="Montserrat" panose="02000505000000020004" pitchFamily="2" charset="77"/>
                </a:rPr>
                <a:t>5</a:t>
              </a:r>
            </a:p>
          </p:txBody>
        </p:sp>
        <p:pic>
          <p:nvPicPr>
            <p:cNvPr id="31" name="Graphic 30">
              <a:extLst>
                <a:ext uri="{FF2B5EF4-FFF2-40B4-BE49-F238E27FC236}">
                  <a16:creationId xmlns:a16="http://schemas.microsoft.com/office/drawing/2014/main" id="{6B358098-EBB2-2944-8D82-5427046B25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23578" y="3857635"/>
              <a:ext cx="383872" cy="383872"/>
            </a:xfrm>
            <a:prstGeom prst="rect">
              <a:avLst/>
            </a:prstGeom>
          </p:spPr>
        </p:pic>
        <p:sp>
          <p:nvSpPr>
            <p:cNvPr id="32" name="TextBox 31">
              <a:extLst>
                <a:ext uri="{FF2B5EF4-FFF2-40B4-BE49-F238E27FC236}">
                  <a16:creationId xmlns:a16="http://schemas.microsoft.com/office/drawing/2014/main" id="{2895827D-4670-EEB9-4836-B5ED716B8803}"/>
                </a:ext>
              </a:extLst>
            </p:cNvPr>
            <p:cNvSpPr txBox="1"/>
            <p:nvPr/>
          </p:nvSpPr>
          <p:spPr>
            <a:xfrm>
              <a:off x="3365351" y="4255497"/>
              <a:ext cx="1122468" cy="466281"/>
            </a:xfrm>
            <a:prstGeom prst="rect">
              <a:avLst/>
            </a:prstGeom>
            <a:noFill/>
          </p:spPr>
          <p:txBody>
            <a:bodyPr wrap="square" rtlCol="0">
              <a:spAutoFit/>
            </a:bodyPr>
            <a:lstStyle/>
            <a:p>
              <a:pPr lvl="0" algn="ctr" defTabSz="622300">
                <a:lnSpc>
                  <a:spcPct val="90000"/>
                </a:lnSpc>
                <a:spcAft>
                  <a:spcPct val="35000"/>
                </a:spcAft>
              </a:pPr>
              <a:r>
                <a:rPr lang="lt" sz="900" b="1" dirty="0">
                  <a:solidFill>
                    <a:schemeClr val="bg1"/>
                  </a:solidFill>
                  <a:latin typeface="Montserrat" panose="02000505000000020004" pitchFamily="2" charset="77"/>
                </a:rPr>
                <a:t>Surinkite dalykinės srities žinias</a:t>
              </a:r>
            </a:p>
          </p:txBody>
        </p:sp>
      </p:grpSp>
      <p:grpSp>
        <p:nvGrpSpPr>
          <p:cNvPr id="33" name="Group 32">
            <a:extLst>
              <a:ext uri="{FF2B5EF4-FFF2-40B4-BE49-F238E27FC236}">
                <a16:creationId xmlns:a16="http://schemas.microsoft.com/office/drawing/2014/main" id="{75612F34-D299-F919-D586-F22371B854C9}"/>
              </a:ext>
            </a:extLst>
          </p:cNvPr>
          <p:cNvGrpSpPr/>
          <p:nvPr/>
        </p:nvGrpSpPr>
        <p:grpSpPr>
          <a:xfrm>
            <a:off x="5386430" y="2001097"/>
            <a:ext cx="1162337" cy="728222"/>
            <a:chOff x="2187849" y="2950302"/>
            <a:chExt cx="1162337" cy="728222"/>
          </a:xfrm>
        </p:grpSpPr>
        <p:sp>
          <p:nvSpPr>
            <p:cNvPr id="34" name="Oval 33">
              <a:extLst>
                <a:ext uri="{FF2B5EF4-FFF2-40B4-BE49-F238E27FC236}">
                  <a16:creationId xmlns:a16="http://schemas.microsoft.com/office/drawing/2014/main" id="{D01D6BE3-23F1-31E3-04C0-64790B172665}"/>
                </a:ext>
              </a:extLst>
            </p:cNvPr>
            <p:cNvSpPr/>
            <p:nvPr/>
          </p:nvSpPr>
          <p:spPr>
            <a:xfrm>
              <a:off x="2196670" y="3006846"/>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6277FD7-AC0C-4E8C-BD5C-A14A236A4E4A}"/>
                </a:ext>
              </a:extLst>
            </p:cNvPr>
            <p:cNvSpPr txBox="1"/>
            <p:nvPr/>
          </p:nvSpPr>
          <p:spPr>
            <a:xfrm>
              <a:off x="2187849" y="2991118"/>
              <a:ext cx="324741" cy="338554"/>
            </a:xfrm>
            <a:prstGeom prst="rect">
              <a:avLst/>
            </a:prstGeom>
            <a:noFill/>
          </p:spPr>
          <p:txBody>
            <a:bodyPr wrap="square" rtlCol="0">
              <a:spAutoFit/>
            </a:bodyPr>
            <a:lstStyle/>
            <a:p>
              <a:pPr algn="ctr"/>
              <a:r>
                <a:rPr lang="lt" sz="1600" b="1" dirty="0">
                  <a:solidFill>
                    <a:schemeClr val="tx1">
                      <a:lumMod val="75000"/>
                      <a:lumOff val="25000"/>
                    </a:schemeClr>
                  </a:solidFill>
                  <a:latin typeface="Montserrat" panose="02000505000000020004" pitchFamily="2" charset="77"/>
                </a:rPr>
                <a:t>6</a:t>
              </a:r>
            </a:p>
          </p:txBody>
        </p:sp>
        <p:pic>
          <p:nvPicPr>
            <p:cNvPr id="36" name="Graphic 35">
              <a:extLst>
                <a:ext uri="{FF2B5EF4-FFF2-40B4-BE49-F238E27FC236}">
                  <a16:creationId xmlns:a16="http://schemas.microsoft.com/office/drawing/2014/main" id="{592970D3-F5EB-E350-6E02-FE47668B987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74515" y="2950302"/>
              <a:ext cx="383872" cy="383872"/>
            </a:xfrm>
            <a:prstGeom prst="rect">
              <a:avLst/>
            </a:prstGeom>
          </p:spPr>
        </p:pic>
        <p:sp>
          <p:nvSpPr>
            <p:cNvPr id="37" name="TextBox 36">
              <a:extLst>
                <a:ext uri="{FF2B5EF4-FFF2-40B4-BE49-F238E27FC236}">
                  <a16:creationId xmlns:a16="http://schemas.microsoft.com/office/drawing/2014/main" id="{14651DA5-9F4B-7468-8556-B3CAA5A348C5}"/>
                </a:ext>
              </a:extLst>
            </p:cNvPr>
            <p:cNvSpPr txBox="1"/>
            <p:nvPr/>
          </p:nvSpPr>
          <p:spPr>
            <a:xfrm>
              <a:off x="2350666" y="3336892"/>
              <a:ext cx="999520" cy="341632"/>
            </a:xfrm>
            <a:prstGeom prst="rect">
              <a:avLst/>
            </a:prstGeom>
            <a:noFill/>
          </p:spPr>
          <p:txBody>
            <a:bodyPr wrap="square" rtlCol="0">
              <a:spAutoFit/>
            </a:bodyPr>
            <a:lstStyle/>
            <a:p>
              <a:pPr lvl="0" algn="ctr" defTabSz="622300">
                <a:lnSpc>
                  <a:spcPct val="90000"/>
                </a:lnSpc>
                <a:spcAft>
                  <a:spcPct val="35000"/>
                </a:spcAft>
              </a:pPr>
              <a:r>
                <a:rPr lang="lt" sz="900" b="1" dirty="0">
                  <a:solidFill>
                    <a:schemeClr val="bg1"/>
                  </a:solidFill>
                  <a:latin typeface="Montserrat" panose="02000505000000020004" pitchFamily="2" charset="77"/>
                </a:rPr>
                <a:t>Modeliuokite </a:t>
              </a:r>
              <a:br>
                <a:rPr lang="en-US" sz="900" b="1" dirty="0">
                  <a:solidFill>
                    <a:schemeClr val="bg1"/>
                  </a:solidFill>
                  <a:latin typeface="Montserrat" panose="02000505000000020004" pitchFamily="2" charset="77"/>
                </a:rPr>
              </a:br>
              <a:r>
                <a:rPr lang="lt" sz="900" b="1" dirty="0">
                  <a:solidFill>
                    <a:schemeClr val="bg1"/>
                  </a:solidFill>
                  <a:latin typeface="Montserrat" panose="02000505000000020004" pitchFamily="2" charset="77"/>
                </a:rPr>
                <a:t>duomenis</a:t>
              </a:r>
            </a:p>
          </p:txBody>
        </p:sp>
      </p:grpSp>
      <p:grpSp>
        <p:nvGrpSpPr>
          <p:cNvPr id="38" name="Group 37">
            <a:extLst>
              <a:ext uri="{FF2B5EF4-FFF2-40B4-BE49-F238E27FC236}">
                <a16:creationId xmlns:a16="http://schemas.microsoft.com/office/drawing/2014/main" id="{7B788460-E0D8-5045-A55C-930C1C3FE081}"/>
              </a:ext>
            </a:extLst>
          </p:cNvPr>
          <p:cNvGrpSpPr/>
          <p:nvPr/>
        </p:nvGrpSpPr>
        <p:grpSpPr>
          <a:xfrm>
            <a:off x="1794628" y="968491"/>
            <a:ext cx="1186282" cy="824301"/>
            <a:chOff x="2179069" y="1476545"/>
            <a:chExt cx="1186282" cy="824301"/>
          </a:xfrm>
        </p:grpSpPr>
        <p:sp>
          <p:nvSpPr>
            <p:cNvPr id="39" name="Oval 38">
              <a:extLst>
                <a:ext uri="{FF2B5EF4-FFF2-40B4-BE49-F238E27FC236}">
                  <a16:creationId xmlns:a16="http://schemas.microsoft.com/office/drawing/2014/main" id="{5B0A0FE4-D707-32FF-8E15-8857C0005825}"/>
                </a:ext>
              </a:extLst>
            </p:cNvPr>
            <p:cNvSpPr/>
            <p:nvPr/>
          </p:nvSpPr>
          <p:spPr>
            <a:xfrm>
              <a:off x="2179069" y="1478413"/>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4C9FCF8-4593-6CEC-5943-D1160C03027A}"/>
                </a:ext>
              </a:extLst>
            </p:cNvPr>
            <p:cNvSpPr txBox="1"/>
            <p:nvPr/>
          </p:nvSpPr>
          <p:spPr>
            <a:xfrm>
              <a:off x="2179780" y="1476545"/>
              <a:ext cx="307098" cy="338554"/>
            </a:xfrm>
            <a:prstGeom prst="rect">
              <a:avLst/>
            </a:prstGeom>
            <a:noFill/>
          </p:spPr>
          <p:txBody>
            <a:bodyPr wrap="square" rtlCol="0">
              <a:spAutoFit/>
            </a:bodyPr>
            <a:lstStyle/>
            <a:p>
              <a:pPr algn="ctr"/>
              <a:r>
                <a:rPr lang="lt" sz="1600" b="1">
                  <a:solidFill>
                    <a:schemeClr val="tx1">
                      <a:lumMod val="75000"/>
                      <a:lumOff val="25000"/>
                    </a:schemeClr>
                  </a:solidFill>
                  <a:latin typeface="Montserrat" panose="02000505000000020004" pitchFamily="2" charset="77"/>
                </a:rPr>
                <a:t>7</a:t>
              </a:r>
            </a:p>
          </p:txBody>
        </p:sp>
        <p:pic>
          <p:nvPicPr>
            <p:cNvPr id="41" name="Graphic 40">
              <a:extLst>
                <a:ext uri="{FF2B5EF4-FFF2-40B4-BE49-F238E27FC236}">
                  <a16:creationId xmlns:a16="http://schemas.microsoft.com/office/drawing/2014/main" id="{26AABBA5-883E-1386-8CE6-89FC2551DF7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653066" y="1514795"/>
              <a:ext cx="422259" cy="422259"/>
            </a:xfrm>
            <a:prstGeom prst="rect">
              <a:avLst/>
            </a:prstGeom>
          </p:spPr>
        </p:pic>
        <p:sp>
          <p:nvSpPr>
            <p:cNvPr id="42" name="TextBox 41">
              <a:extLst>
                <a:ext uri="{FF2B5EF4-FFF2-40B4-BE49-F238E27FC236}">
                  <a16:creationId xmlns:a16="http://schemas.microsoft.com/office/drawing/2014/main" id="{7679A920-65E0-6244-002F-5CD36D765C88}"/>
                </a:ext>
              </a:extLst>
            </p:cNvPr>
            <p:cNvSpPr txBox="1"/>
            <p:nvPr/>
          </p:nvSpPr>
          <p:spPr>
            <a:xfrm>
              <a:off x="2365831" y="1959214"/>
              <a:ext cx="999520" cy="341632"/>
            </a:xfrm>
            <a:prstGeom prst="rect">
              <a:avLst/>
            </a:prstGeom>
            <a:noFill/>
          </p:spPr>
          <p:txBody>
            <a:bodyPr wrap="square" rtlCol="0">
              <a:spAutoFit/>
            </a:bodyPr>
            <a:lstStyle/>
            <a:p>
              <a:pPr lvl="0" algn="ctr" defTabSz="622300">
                <a:lnSpc>
                  <a:spcPct val="90000"/>
                </a:lnSpc>
                <a:spcAft>
                  <a:spcPct val="35000"/>
                </a:spcAft>
              </a:pPr>
              <a:r>
                <a:rPr lang="lt" sz="800" b="1" dirty="0">
                  <a:latin typeface="Montserrat" panose="02000505000000020004" pitchFamily="2" charset="77"/>
                </a:rPr>
                <a:t>Vizualizuokite</a:t>
              </a:r>
              <a:r>
                <a:rPr lang="lt" sz="900" b="1" dirty="0">
                  <a:latin typeface="Montserrat" panose="02000505000000020004" pitchFamily="2" charset="77"/>
                </a:rPr>
                <a:t> </a:t>
              </a:r>
              <a:br>
                <a:rPr lang="en-US" sz="900" b="1" dirty="0">
                  <a:latin typeface="Montserrat" panose="02000505000000020004" pitchFamily="2" charset="77"/>
                </a:rPr>
              </a:br>
              <a:r>
                <a:rPr lang="lt" sz="900" b="1" dirty="0">
                  <a:latin typeface="Montserrat" panose="02000505000000020004" pitchFamily="2" charset="77"/>
                </a:rPr>
                <a:t>duomenis</a:t>
              </a:r>
            </a:p>
          </p:txBody>
        </p:sp>
      </p:grpSp>
      <p:grpSp>
        <p:nvGrpSpPr>
          <p:cNvPr id="43" name="Group 42">
            <a:extLst>
              <a:ext uri="{FF2B5EF4-FFF2-40B4-BE49-F238E27FC236}">
                <a16:creationId xmlns:a16="http://schemas.microsoft.com/office/drawing/2014/main" id="{6AB7EAB7-221D-58B0-017C-B846259843C8}"/>
              </a:ext>
            </a:extLst>
          </p:cNvPr>
          <p:cNvGrpSpPr/>
          <p:nvPr/>
        </p:nvGrpSpPr>
        <p:grpSpPr>
          <a:xfrm>
            <a:off x="602861" y="835527"/>
            <a:ext cx="1362307" cy="1066489"/>
            <a:chOff x="3226421" y="194997"/>
            <a:chExt cx="1362307" cy="1066489"/>
          </a:xfrm>
        </p:grpSpPr>
        <p:sp>
          <p:nvSpPr>
            <p:cNvPr id="44" name="Oval 43">
              <a:extLst>
                <a:ext uri="{FF2B5EF4-FFF2-40B4-BE49-F238E27FC236}">
                  <a16:creationId xmlns:a16="http://schemas.microsoft.com/office/drawing/2014/main" id="{B6ACA65D-DC17-905F-52F8-7C82B2D11FD0}"/>
                </a:ext>
              </a:extLst>
            </p:cNvPr>
            <p:cNvSpPr/>
            <p:nvPr/>
          </p:nvSpPr>
          <p:spPr>
            <a:xfrm>
              <a:off x="3537473" y="202561"/>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34C956C-886B-08AA-E1ED-690CCE0F9607}"/>
                </a:ext>
              </a:extLst>
            </p:cNvPr>
            <p:cNvSpPr txBox="1"/>
            <p:nvPr/>
          </p:nvSpPr>
          <p:spPr>
            <a:xfrm>
              <a:off x="3524074" y="194997"/>
              <a:ext cx="341091" cy="338554"/>
            </a:xfrm>
            <a:prstGeom prst="rect">
              <a:avLst/>
            </a:prstGeom>
            <a:noFill/>
          </p:spPr>
          <p:txBody>
            <a:bodyPr wrap="square" rtlCol="0">
              <a:spAutoFit/>
            </a:bodyPr>
            <a:lstStyle/>
            <a:p>
              <a:pPr algn="ctr"/>
              <a:r>
                <a:rPr lang="lt" sz="1600" b="1">
                  <a:solidFill>
                    <a:schemeClr val="tx1">
                      <a:lumMod val="75000"/>
                      <a:lumOff val="25000"/>
                    </a:schemeClr>
                  </a:solidFill>
                  <a:latin typeface="Montserrat" panose="02000505000000020004" pitchFamily="2" charset="77"/>
                </a:rPr>
                <a:t>8</a:t>
              </a:r>
            </a:p>
          </p:txBody>
        </p:sp>
        <p:pic>
          <p:nvPicPr>
            <p:cNvPr id="46" name="Graphic 45">
              <a:extLst>
                <a:ext uri="{FF2B5EF4-FFF2-40B4-BE49-F238E27FC236}">
                  <a16:creationId xmlns:a16="http://schemas.microsoft.com/office/drawing/2014/main" id="{6B6B5EDA-0928-967B-1DDC-E6CD8459198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43216" y="493692"/>
              <a:ext cx="383872" cy="383872"/>
            </a:xfrm>
            <a:prstGeom prst="rect">
              <a:avLst/>
            </a:prstGeom>
          </p:spPr>
        </p:pic>
        <p:sp>
          <p:nvSpPr>
            <p:cNvPr id="47" name="TextBox 46">
              <a:extLst>
                <a:ext uri="{FF2B5EF4-FFF2-40B4-BE49-F238E27FC236}">
                  <a16:creationId xmlns:a16="http://schemas.microsoft.com/office/drawing/2014/main" id="{DFC6454C-B0B5-ED0B-1D91-EBD2E08C0C9B}"/>
                </a:ext>
              </a:extLst>
            </p:cNvPr>
            <p:cNvSpPr txBox="1"/>
            <p:nvPr/>
          </p:nvSpPr>
          <p:spPr>
            <a:xfrm>
              <a:off x="3226421" y="919854"/>
              <a:ext cx="1362307" cy="341632"/>
            </a:xfrm>
            <a:prstGeom prst="rect">
              <a:avLst/>
            </a:prstGeom>
            <a:noFill/>
          </p:spPr>
          <p:txBody>
            <a:bodyPr wrap="square" rtlCol="0">
              <a:spAutoFit/>
            </a:bodyPr>
            <a:lstStyle/>
            <a:p>
              <a:pPr algn="ctr" defTabSz="622300">
                <a:lnSpc>
                  <a:spcPct val="90000"/>
                </a:lnSpc>
                <a:spcAft>
                  <a:spcPct val="35000"/>
                </a:spcAft>
              </a:pPr>
              <a:r>
                <a:rPr lang="lt" sz="900" b="1" dirty="0">
                  <a:solidFill>
                    <a:schemeClr val="tx1"/>
                  </a:solidFill>
                  <a:latin typeface="Montserrat" panose="02000505000000020004" pitchFamily="2" charset="77"/>
                </a:rPr>
                <a:t>Iškomunikuokite įžvalgas</a:t>
              </a:r>
            </a:p>
          </p:txBody>
        </p:sp>
      </p:grpSp>
      <p:cxnSp>
        <p:nvCxnSpPr>
          <p:cNvPr id="49" name="Straight Arrow Connector 48">
            <a:extLst>
              <a:ext uri="{FF2B5EF4-FFF2-40B4-BE49-F238E27FC236}">
                <a16:creationId xmlns:a16="http://schemas.microsoft.com/office/drawing/2014/main" id="{2D168524-9730-9307-33CA-7F7A06F634BE}"/>
              </a:ext>
            </a:extLst>
          </p:cNvPr>
          <p:cNvCxnSpPr>
            <a:stCxn id="11" idx="3"/>
            <a:endCxn id="14" idx="1"/>
          </p:cNvCxnSpPr>
          <p:nvPr/>
        </p:nvCxnSpPr>
        <p:spPr>
          <a:xfrm>
            <a:off x="1071183" y="3445473"/>
            <a:ext cx="1577598" cy="487042"/>
          </a:xfrm>
          <a:prstGeom prst="straightConnector1">
            <a:avLst/>
          </a:prstGeom>
          <a:ln w="127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887D087B-7552-85DC-5266-FD28639F9FA7}"/>
              </a:ext>
            </a:extLst>
          </p:cNvPr>
          <p:cNvCxnSpPr>
            <a:stCxn id="14" idx="0"/>
          </p:cNvCxnSpPr>
          <p:nvPr/>
        </p:nvCxnSpPr>
        <p:spPr>
          <a:xfrm flipH="1" flipV="1">
            <a:off x="2470107" y="3172596"/>
            <a:ext cx="366455" cy="590642"/>
          </a:xfrm>
          <a:prstGeom prst="straightConnector1">
            <a:avLst/>
          </a:prstGeom>
          <a:ln w="127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3" name="Straight Arrow Connector 52">
            <a:extLst>
              <a:ext uri="{FF2B5EF4-FFF2-40B4-BE49-F238E27FC236}">
                <a16:creationId xmlns:a16="http://schemas.microsoft.com/office/drawing/2014/main" id="{64CCC193-7B7C-F795-E4C1-3047121B1ADB}"/>
              </a:ext>
            </a:extLst>
          </p:cNvPr>
          <p:cNvCxnSpPr>
            <a:stCxn id="20" idx="3"/>
            <a:endCxn id="25" idx="1"/>
          </p:cNvCxnSpPr>
          <p:nvPr/>
        </p:nvCxnSpPr>
        <p:spPr>
          <a:xfrm>
            <a:off x="2551430" y="3079020"/>
            <a:ext cx="2469039" cy="767511"/>
          </a:xfrm>
          <a:prstGeom prst="straightConnector1">
            <a:avLst/>
          </a:prstGeom>
          <a:ln w="127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Straight Arrow Connector 54">
            <a:extLst>
              <a:ext uri="{FF2B5EF4-FFF2-40B4-BE49-F238E27FC236}">
                <a16:creationId xmlns:a16="http://schemas.microsoft.com/office/drawing/2014/main" id="{A721B934-096A-7AAF-52B7-2BE6BCFB2D3C}"/>
              </a:ext>
            </a:extLst>
          </p:cNvPr>
          <p:cNvCxnSpPr>
            <a:stCxn id="25" idx="3"/>
            <a:endCxn id="30" idx="1"/>
          </p:cNvCxnSpPr>
          <p:nvPr/>
        </p:nvCxnSpPr>
        <p:spPr>
          <a:xfrm flipV="1">
            <a:off x="5407255" y="3749255"/>
            <a:ext cx="1171730" cy="97276"/>
          </a:xfrm>
          <a:prstGeom prst="straightConnector1">
            <a:avLst/>
          </a:prstGeom>
          <a:ln w="127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Straight Arrow Connector 56">
            <a:extLst>
              <a:ext uri="{FF2B5EF4-FFF2-40B4-BE49-F238E27FC236}">
                <a16:creationId xmlns:a16="http://schemas.microsoft.com/office/drawing/2014/main" id="{0DFF3AE7-164C-E540-96B2-6A54E2E765CB}"/>
              </a:ext>
            </a:extLst>
          </p:cNvPr>
          <p:cNvCxnSpPr>
            <a:stCxn id="32" idx="2"/>
            <a:endCxn id="35" idx="3"/>
          </p:cNvCxnSpPr>
          <p:nvPr/>
        </p:nvCxnSpPr>
        <p:spPr>
          <a:xfrm flipH="1" flipV="1">
            <a:off x="5711171" y="2211190"/>
            <a:ext cx="1033679" cy="1389492"/>
          </a:xfrm>
          <a:prstGeom prst="straightConnector1">
            <a:avLst/>
          </a:prstGeom>
          <a:ln w="127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Arrow Connector 58">
            <a:extLst>
              <a:ext uri="{FF2B5EF4-FFF2-40B4-BE49-F238E27FC236}">
                <a16:creationId xmlns:a16="http://schemas.microsoft.com/office/drawing/2014/main" id="{1F43C810-2137-5F9C-E53A-F69E2A02A6D1}"/>
              </a:ext>
            </a:extLst>
          </p:cNvPr>
          <p:cNvCxnSpPr>
            <a:stCxn id="35" idx="1"/>
            <a:endCxn id="40" idx="3"/>
          </p:cNvCxnSpPr>
          <p:nvPr/>
        </p:nvCxnSpPr>
        <p:spPr>
          <a:xfrm flipH="1" flipV="1">
            <a:off x="2102437" y="1137768"/>
            <a:ext cx="3283993" cy="1073422"/>
          </a:xfrm>
          <a:prstGeom prst="straightConnector1">
            <a:avLst/>
          </a:prstGeom>
          <a:ln w="127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Arrow Connector 60">
            <a:extLst>
              <a:ext uri="{FF2B5EF4-FFF2-40B4-BE49-F238E27FC236}">
                <a16:creationId xmlns:a16="http://schemas.microsoft.com/office/drawing/2014/main" id="{3F35A6E7-37FD-0FEA-2450-8A20C38B63C1}"/>
              </a:ext>
            </a:extLst>
          </p:cNvPr>
          <p:cNvCxnSpPr>
            <a:cxnSpLocks/>
            <a:endCxn id="45" idx="3"/>
          </p:cNvCxnSpPr>
          <p:nvPr/>
        </p:nvCxnSpPr>
        <p:spPr>
          <a:xfrm flipH="1" flipV="1">
            <a:off x="1241605" y="1004804"/>
            <a:ext cx="553023" cy="1937"/>
          </a:xfrm>
          <a:prstGeom prst="straightConnector1">
            <a:avLst/>
          </a:prstGeom>
          <a:ln w="127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32873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C605-7DAF-23A7-C8D3-14CEBA5ADDF8}"/>
              </a:ext>
            </a:extLst>
          </p:cNvPr>
          <p:cNvSpPr>
            <a:spLocks noGrp="1"/>
          </p:cNvSpPr>
          <p:nvPr>
            <p:ph type="title"/>
          </p:nvPr>
        </p:nvSpPr>
        <p:spPr/>
        <p:txBody>
          <a:bodyPr/>
          <a:lstStyle/>
          <a:p>
            <a:r>
              <a:rPr lang="lt-LT" dirty="0"/>
              <a:t>Mes esame dėsningumų ieškotojai</a:t>
            </a:r>
            <a:endParaRPr lang="en-US" dirty="0"/>
          </a:p>
        </p:txBody>
      </p:sp>
      <p:sp>
        <p:nvSpPr>
          <p:cNvPr id="3" name="Content Placeholder 2">
            <a:extLst>
              <a:ext uri="{FF2B5EF4-FFF2-40B4-BE49-F238E27FC236}">
                <a16:creationId xmlns:a16="http://schemas.microsoft.com/office/drawing/2014/main" id="{8632A7AE-5BF6-5CB0-56F3-F8DB61A19476}"/>
              </a:ext>
            </a:extLst>
          </p:cNvPr>
          <p:cNvSpPr>
            <a:spLocks noGrp="1"/>
          </p:cNvSpPr>
          <p:nvPr>
            <p:ph idx="1"/>
          </p:nvPr>
        </p:nvSpPr>
        <p:spPr/>
        <p:txBody>
          <a:bodyPr/>
          <a:lstStyle/>
          <a:p>
            <a:r>
              <a:rPr lang="lt-LT" sz="1200" dirty="0"/>
              <a:t>Kodėl turėtume domėtis vizualizacija? </a:t>
            </a:r>
          </a:p>
          <a:p>
            <a:r>
              <a:rPr lang="lt-LT" sz="1200" dirty="0"/>
              <a:t>Nes žmogaus regėjimo sistema yra didžiulės galios ir subtilumo modelių ieškotoja. </a:t>
            </a:r>
          </a:p>
          <a:p>
            <a:r>
              <a:rPr lang="lt-LT" sz="1200" dirty="0"/>
              <a:t>Akis ir regimoji smegenų žievė sudaro masiškai lygiagretų procesorių, kuris suteikia didžiausio pralaidumo kanalą į žmogaus pažinimo centrus. </a:t>
            </a:r>
          </a:p>
          <a:p>
            <a:r>
              <a:rPr lang="lt-LT" sz="1200" dirty="0"/>
              <a:t>Aukštesniuose apdorojimo lygiuose suvokimas ir pažinimas yra glaudžiai tarpusavyje susiję, todėl žodžiai suprasti ir matyti yra sinonimai. </a:t>
            </a:r>
          </a:p>
          <a:p>
            <a:r>
              <a:rPr lang="lt-LT" sz="1200" dirty="0"/>
              <a:t>Tačiau vizualinė sistema turi savo taisykles. </a:t>
            </a:r>
          </a:p>
          <a:p>
            <a:r>
              <a:rPr lang="lt-LT" sz="1200" dirty="0"/>
              <a:t>Mes nesunkiai matome tam tikrais būdais pateiktus modelius, tačiau jei jie pateikiami kitais būdais, jie tampa nematomi. </a:t>
            </a:r>
          </a:p>
          <a:p>
            <a:r>
              <a:rPr lang="lt-LT" sz="1200" dirty="0"/>
              <a:t>Bendresnis dalykas yra tas, kad kai duomenys pateikiami tam tikrais būdais, modelius galima lengvai suvokti. </a:t>
            </a:r>
          </a:p>
          <a:p>
            <a:r>
              <a:rPr lang="lt-LT" sz="1200" dirty="0"/>
              <a:t>Jei galime suprasti, kaip veikia suvokimas, mūsų žinios gali būti paverstos informacijos rodymo taisyklėmis. </a:t>
            </a:r>
          </a:p>
          <a:p>
            <a:r>
              <a:rPr lang="lt-LT" sz="1200" dirty="0"/>
              <a:t>Laikydamiesi suvokimu pagrįstų taisyklių, galime pateikti savo duomenis taip, kad išryškėtų svarbūs ir informatyvūs modeliai. </a:t>
            </a:r>
          </a:p>
          <a:p>
            <a:r>
              <a:rPr lang="lt-LT" sz="1200" dirty="0"/>
              <a:t>Jei nesilaikysime taisyklių, mūsų duomenys bus nesuprantami arba klaidinantys.</a:t>
            </a:r>
            <a:endParaRPr lang="en-US" sz="1200" dirty="0"/>
          </a:p>
        </p:txBody>
      </p:sp>
      <p:sp>
        <p:nvSpPr>
          <p:cNvPr id="5" name="TextBox 4">
            <a:extLst>
              <a:ext uri="{FF2B5EF4-FFF2-40B4-BE49-F238E27FC236}">
                <a16:creationId xmlns:a16="http://schemas.microsoft.com/office/drawing/2014/main" id="{BC2FBCA7-0C5C-F0E6-8B6E-D3E98CC49FD8}"/>
              </a:ext>
            </a:extLst>
          </p:cNvPr>
          <p:cNvSpPr txBox="1"/>
          <p:nvPr/>
        </p:nvSpPr>
        <p:spPr>
          <a:xfrm>
            <a:off x="3358342" y="4719724"/>
            <a:ext cx="5494712" cy="276999"/>
          </a:xfrm>
          <a:prstGeom prst="rect">
            <a:avLst/>
          </a:prstGeom>
          <a:noFill/>
        </p:spPr>
        <p:txBody>
          <a:bodyPr wrap="square">
            <a:spAutoFit/>
          </a:bodyPr>
          <a:lstStyle/>
          <a:p>
            <a:r>
              <a:rPr lang="en-US" sz="1200" b="1" dirty="0">
                <a:latin typeface="Montserrat Light" panose="00000400000000000000" pitchFamily="2" charset="0"/>
              </a:rPr>
              <a:t>Colin Ware, 2012, Information Visualization: Perception For Design</a:t>
            </a:r>
          </a:p>
        </p:txBody>
      </p:sp>
    </p:spTree>
    <p:extLst>
      <p:ext uri="{BB962C8B-B14F-4D97-AF65-F5344CB8AC3E}">
        <p14:creationId xmlns:p14="http://schemas.microsoft.com/office/powerpoint/2010/main" val="3975773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F63E-215A-5BE3-F347-34697083951D}"/>
              </a:ext>
            </a:extLst>
          </p:cNvPr>
          <p:cNvSpPr>
            <a:spLocks noGrp="1"/>
          </p:cNvSpPr>
          <p:nvPr>
            <p:ph type="title"/>
          </p:nvPr>
        </p:nvSpPr>
        <p:spPr>
          <a:xfrm>
            <a:off x="303376" y="114935"/>
            <a:ext cx="3257550" cy="857250"/>
          </a:xfrm>
        </p:spPr>
        <p:txBody>
          <a:bodyPr/>
          <a:lstStyle/>
          <a:p>
            <a:r>
              <a:rPr lang="lt-LT" sz="2800" dirty="0"/>
              <a:t>Dėsningumų atpažinimas</a:t>
            </a:r>
            <a:endParaRPr lang="en-US" sz="2800" dirty="0"/>
          </a:p>
        </p:txBody>
      </p:sp>
      <p:pic>
        <p:nvPicPr>
          <p:cNvPr id="7" name="Picture 6">
            <a:extLst>
              <a:ext uri="{FF2B5EF4-FFF2-40B4-BE49-F238E27FC236}">
                <a16:creationId xmlns:a16="http://schemas.microsoft.com/office/drawing/2014/main" id="{2D36B302-4DA8-D81F-1079-FE45AC6AB7B2}"/>
              </a:ext>
            </a:extLst>
          </p:cNvPr>
          <p:cNvPicPr>
            <a:picLocks noChangeAspect="1"/>
          </p:cNvPicPr>
          <p:nvPr/>
        </p:nvPicPr>
        <p:blipFill>
          <a:blip r:embed="rId2"/>
          <a:stretch>
            <a:fillRect/>
          </a:stretch>
        </p:blipFill>
        <p:spPr>
          <a:xfrm>
            <a:off x="5520170" y="114935"/>
            <a:ext cx="3257550" cy="3467100"/>
          </a:xfrm>
          <a:prstGeom prst="rect">
            <a:avLst/>
          </a:prstGeom>
        </p:spPr>
      </p:pic>
      <p:pic>
        <p:nvPicPr>
          <p:cNvPr id="2050" name="Picture 2" descr="What Is Facial Emotion Recognition">
            <a:extLst>
              <a:ext uri="{FF2B5EF4-FFF2-40B4-BE49-F238E27FC236}">
                <a16:creationId xmlns:a16="http://schemas.microsoft.com/office/drawing/2014/main" id="{4BD43241-446F-5838-D8E5-2DC804527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280" y="1495887"/>
            <a:ext cx="3088217" cy="23161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37AA4CB-A203-EF97-3540-73BC82B2ED6B}"/>
              </a:ext>
            </a:extLst>
          </p:cNvPr>
          <p:cNvPicPr>
            <a:picLocks noChangeAspect="1"/>
          </p:cNvPicPr>
          <p:nvPr/>
        </p:nvPicPr>
        <p:blipFill>
          <a:blip r:embed="rId4"/>
          <a:stretch>
            <a:fillRect/>
          </a:stretch>
        </p:blipFill>
        <p:spPr>
          <a:xfrm>
            <a:off x="3160984" y="2427085"/>
            <a:ext cx="3786312" cy="2601480"/>
          </a:xfrm>
          <a:prstGeom prst="rect">
            <a:avLst/>
          </a:prstGeom>
        </p:spPr>
      </p:pic>
    </p:spTree>
    <p:extLst>
      <p:ext uri="{BB962C8B-B14F-4D97-AF65-F5344CB8AC3E}">
        <p14:creationId xmlns:p14="http://schemas.microsoft.com/office/powerpoint/2010/main" val="1565562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CA7BA-34D5-947E-EBCB-49FEC5CB0501}"/>
              </a:ext>
            </a:extLst>
          </p:cNvPr>
          <p:cNvSpPr>
            <a:spLocks noGrp="1"/>
          </p:cNvSpPr>
          <p:nvPr>
            <p:ph type="title"/>
          </p:nvPr>
        </p:nvSpPr>
        <p:spPr/>
        <p:txBody>
          <a:bodyPr/>
          <a:lstStyle/>
          <a:p>
            <a:r>
              <a:rPr lang="lt-LT" dirty="0"/>
              <a:t>Vizualizacija</a:t>
            </a:r>
          </a:p>
        </p:txBody>
      </p:sp>
      <p:sp>
        <p:nvSpPr>
          <p:cNvPr id="3" name="Content Placeholder 2">
            <a:extLst>
              <a:ext uri="{FF2B5EF4-FFF2-40B4-BE49-F238E27FC236}">
                <a16:creationId xmlns:a16="http://schemas.microsoft.com/office/drawing/2014/main" id="{9CFDCEC7-3A38-2659-7440-FC21D4774F8D}"/>
              </a:ext>
            </a:extLst>
          </p:cNvPr>
          <p:cNvSpPr>
            <a:spLocks noGrp="1"/>
          </p:cNvSpPr>
          <p:nvPr>
            <p:ph idx="1"/>
          </p:nvPr>
        </p:nvSpPr>
        <p:spPr/>
        <p:txBody>
          <a:bodyPr/>
          <a:lstStyle/>
          <a:p>
            <a:r>
              <a:rPr lang="lt-LT" sz="2000" dirty="0"/>
              <a:t>Vizualizacija arba vizualizacija yra bet kokia vaizdų, diagramų ar animacijų kūrimo technika informacijai perteikti ar komunikuoti.</a:t>
            </a:r>
          </a:p>
          <a:p>
            <a:endParaRPr lang="lt-LT" sz="2000" dirty="0"/>
          </a:p>
          <a:p>
            <a:r>
              <a:rPr lang="lt-LT" sz="2000" dirty="0"/>
              <a:t>„Simbolinės informacijos transformacija į geometrinę</a:t>
            </a:r>
            <a:r>
              <a:rPr lang="lt-LT" sz="2000" i="1" dirty="0"/>
              <a:t>“ </a:t>
            </a:r>
            <a:br>
              <a:rPr lang="lt-LT" sz="2000" i="1" dirty="0"/>
            </a:br>
            <a:r>
              <a:rPr lang="lt-LT" sz="1400" i="1" dirty="0"/>
              <a:t>– McCormick ir kt. 1987 m</a:t>
            </a:r>
          </a:p>
          <a:p>
            <a:endParaRPr lang="lt-LT" sz="2000" dirty="0"/>
          </a:p>
          <a:p>
            <a:r>
              <a:rPr lang="lt-LT" sz="2000" dirty="0"/>
              <a:t>„Kompiuterinių, interaktyvių vaizdinių naudojimas abstrakčių duomenų pažinimui sustiprinti. </a:t>
            </a:r>
            <a:br>
              <a:rPr lang="lt-LT" sz="2000" dirty="0"/>
            </a:br>
            <a:r>
              <a:rPr lang="lt-LT" sz="1400" i="1" dirty="0"/>
              <a:t>- </a:t>
            </a:r>
            <a:r>
              <a:rPr lang="lt-LT" sz="1400" i="1" dirty="0" err="1"/>
              <a:t>Card</a:t>
            </a:r>
            <a:r>
              <a:rPr lang="lt-LT" sz="1400" i="1" dirty="0"/>
              <a:t>, </a:t>
            </a:r>
            <a:r>
              <a:rPr lang="lt-LT" sz="1400" i="1" dirty="0" err="1"/>
              <a:t>Mackinlay</a:t>
            </a:r>
            <a:r>
              <a:rPr lang="lt-LT" sz="1400" i="1" dirty="0"/>
              <a:t> ir </a:t>
            </a:r>
            <a:r>
              <a:rPr lang="lt-LT" sz="1400" i="1" dirty="0" err="1"/>
              <a:t>Shneiderman</a:t>
            </a:r>
            <a:r>
              <a:rPr lang="lt-LT" sz="1400" i="1" dirty="0"/>
              <a:t> 1999 m</a:t>
            </a:r>
            <a:endParaRPr lang="lt-LT" sz="2000" i="1" dirty="0"/>
          </a:p>
        </p:txBody>
      </p:sp>
    </p:spTree>
    <p:extLst>
      <p:ext uri="{BB962C8B-B14F-4D97-AF65-F5344CB8AC3E}">
        <p14:creationId xmlns:p14="http://schemas.microsoft.com/office/powerpoint/2010/main" val="2404993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FD98-6BD2-4DBD-812A-BF49F42FF5B5}"/>
              </a:ext>
            </a:extLst>
          </p:cNvPr>
          <p:cNvSpPr>
            <a:spLocks noGrp="1"/>
          </p:cNvSpPr>
          <p:nvPr>
            <p:ph type="title"/>
          </p:nvPr>
        </p:nvSpPr>
        <p:spPr/>
        <p:txBody>
          <a:bodyPr/>
          <a:lstStyle/>
          <a:p>
            <a:r>
              <a:rPr lang="lt"/>
              <a:t>Duomenų vizualizacija</a:t>
            </a:r>
          </a:p>
        </p:txBody>
      </p:sp>
      <p:sp>
        <p:nvSpPr>
          <p:cNvPr id="3" name="Content Placeholder 2">
            <a:extLst>
              <a:ext uri="{FF2B5EF4-FFF2-40B4-BE49-F238E27FC236}">
                <a16:creationId xmlns:a16="http://schemas.microsoft.com/office/drawing/2014/main" id="{7C69CB7C-8E4F-415C-BDC8-B5EFEB625DFA}"/>
              </a:ext>
            </a:extLst>
          </p:cNvPr>
          <p:cNvSpPr>
            <a:spLocks noGrp="1"/>
          </p:cNvSpPr>
          <p:nvPr>
            <p:ph idx="1"/>
          </p:nvPr>
        </p:nvSpPr>
        <p:spPr/>
        <p:txBody>
          <a:bodyPr/>
          <a:lstStyle/>
          <a:p>
            <a:pPr>
              <a:buFont typeface="Calibri Light" panose="020F0302020204030204" pitchFamily="34" charset="0"/>
              <a:buChar char="│"/>
            </a:pPr>
            <a:r>
              <a:rPr lang="lt" sz="2400" dirty="0">
                <a:latin typeface="Montserrat" panose="020B0604020202020204" charset="0"/>
              </a:rPr>
              <a:t>yra vizualinio duomenų pateikimo moklos sritis</a:t>
            </a:r>
          </a:p>
          <a:p>
            <a:pPr>
              <a:buFont typeface="Calibri Light" panose="020F0302020204030204" pitchFamily="34" charset="0"/>
              <a:buChar char="│"/>
            </a:pPr>
            <a:endParaRPr lang="en-US" sz="2400" dirty="0">
              <a:latin typeface="Montserrat" panose="020B0604020202020204" charset="0"/>
            </a:endParaRPr>
          </a:p>
          <a:p>
            <a:pPr>
              <a:buFont typeface="Calibri Light" panose="020F0302020204030204" pitchFamily="34" charset="0"/>
              <a:buChar char="│"/>
            </a:pPr>
            <a:r>
              <a:rPr lang="lt-LT" sz="2400" b="1" dirty="0">
                <a:latin typeface="Montserrat" panose="020B0604020202020204" charset="0"/>
              </a:rPr>
              <a:t>P</a:t>
            </a:r>
            <a:r>
              <a:rPr lang="lt" sz="2400" b="1" dirty="0">
                <a:latin typeface="Montserrat" panose="020B0604020202020204" charset="0"/>
              </a:rPr>
              <a:t>agrindinis tikslas yra aiškiai </a:t>
            </a:r>
            <a:r>
              <a:rPr lang="lt" sz="2400" dirty="0">
                <a:latin typeface="Montserrat" panose="020B0604020202020204" charset="0"/>
              </a:rPr>
              <a:t>ir </a:t>
            </a:r>
            <a:r>
              <a:rPr lang="lt" sz="2400" b="1" dirty="0">
                <a:latin typeface="Montserrat" panose="020B0604020202020204" charset="0"/>
              </a:rPr>
              <a:t>efektyviai </a:t>
            </a:r>
            <a:r>
              <a:rPr lang="lt" sz="2400" dirty="0">
                <a:latin typeface="Montserrat" panose="020B0604020202020204" charset="0"/>
              </a:rPr>
              <a:t>perteikti informaciją vartotojams grafinėmis priemonėmis</a:t>
            </a:r>
          </a:p>
          <a:p>
            <a:pPr marL="0" indent="0">
              <a:buNone/>
            </a:pPr>
            <a:endParaRPr lang="en-NL" dirty="0"/>
          </a:p>
        </p:txBody>
      </p:sp>
    </p:spTree>
    <p:extLst>
      <p:ext uri="{BB962C8B-B14F-4D97-AF65-F5344CB8AC3E}">
        <p14:creationId xmlns:p14="http://schemas.microsoft.com/office/powerpoint/2010/main" val="3981099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006E1857-D6D2-447D-AFEA-8AACE267B03F}"/>
              </a:ext>
            </a:extLst>
          </p:cNvPr>
          <p:cNvSpPr>
            <a:spLocks noGrp="1"/>
          </p:cNvSpPr>
          <p:nvPr>
            <p:ph type="title"/>
          </p:nvPr>
        </p:nvSpPr>
        <p:spPr>
          <a:xfrm>
            <a:off x="457200" y="206375"/>
            <a:ext cx="8229600" cy="857250"/>
          </a:xfrm>
        </p:spPr>
        <p:txBody>
          <a:bodyPr/>
          <a:lstStyle/>
          <a:p>
            <a:pPr eaLnBrk="1" hangingPunct="1"/>
            <a:r>
              <a:rPr lang="lt" altLang="nl-NL" sz="2800"/>
              <a:t>Supratimo komponentai</a:t>
            </a:r>
          </a:p>
        </p:txBody>
      </p:sp>
      <p:cxnSp>
        <p:nvCxnSpPr>
          <p:cNvPr id="5" name="Straight Connector 4">
            <a:extLst>
              <a:ext uri="{FF2B5EF4-FFF2-40B4-BE49-F238E27FC236}">
                <a16:creationId xmlns:a16="http://schemas.microsoft.com/office/drawing/2014/main" id="{52836D34-E3B1-4D32-85AC-130C51AEDDF4}"/>
              </a:ext>
            </a:extLst>
          </p:cNvPr>
          <p:cNvCxnSpPr/>
          <p:nvPr/>
        </p:nvCxnSpPr>
        <p:spPr>
          <a:xfrm flipH="1">
            <a:off x="-323850" y="627063"/>
            <a:ext cx="6477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AB0ABF0-6A89-46BC-A120-314EA996E8C5}"/>
              </a:ext>
            </a:extLst>
          </p:cNvPr>
          <p:cNvSpPr txBox="1">
            <a:spLocks/>
          </p:cNvSpPr>
          <p:nvPr/>
        </p:nvSpPr>
        <p:spPr>
          <a:xfrm>
            <a:off x="395536" y="915566"/>
            <a:ext cx="7056015" cy="3672309"/>
          </a:xfrm>
          <a:prstGeom prst="rect">
            <a:avLst/>
          </a:prstGeom>
        </p:spPr>
        <p:txBody>
          <a:bodyPr>
            <a:normAutofit/>
          </a:bodyPr>
          <a:lstStyle>
            <a:lvl1pPr algn="l" defTabSz="914400" rtl="0" eaLnBrk="1" latinLnBrk="0" hangingPunct="1">
              <a:spcBef>
                <a:spcPct val="0"/>
              </a:spcBef>
              <a:buNone/>
              <a:defRPr sz="3600" b="1" kern="1200">
                <a:solidFill>
                  <a:schemeClr val="tx1"/>
                </a:solidFill>
                <a:latin typeface="Montserrat" pitchFamily="2" charset="0"/>
                <a:ea typeface="Roboto" pitchFamily="2" charset="0"/>
                <a:cs typeface="Roboto" pitchFamily="2" charset="0"/>
              </a:defRPr>
            </a:lvl1pPr>
          </a:lstStyle>
          <a:p>
            <a:pPr fontAlgn="auto">
              <a:lnSpc>
                <a:spcPct val="150000"/>
              </a:lnSpc>
              <a:spcAft>
                <a:spcPts val="0"/>
              </a:spcAft>
              <a:defRPr/>
            </a:pPr>
            <a:endParaRPr lang="en-US" sz="2000" b="0"/>
          </a:p>
        </p:txBody>
      </p:sp>
      <p:sp>
        <p:nvSpPr>
          <p:cNvPr id="12" name="Text Placeholder 4">
            <a:extLst>
              <a:ext uri="{FF2B5EF4-FFF2-40B4-BE49-F238E27FC236}">
                <a16:creationId xmlns:a16="http://schemas.microsoft.com/office/drawing/2014/main" id="{9EC06FE0-EDCB-4A1F-B852-28262DF5E78C}"/>
              </a:ext>
            </a:extLst>
          </p:cNvPr>
          <p:cNvSpPr txBox="1">
            <a:spLocks/>
          </p:cNvSpPr>
          <p:nvPr/>
        </p:nvSpPr>
        <p:spPr bwMode="auto">
          <a:xfrm>
            <a:off x="865163" y="2646199"/>
            <a:ext cx="8040615" cy="2841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189" indent="-457189" algn="l" rtl="0" fontAlgn="base">
              <a:spcBef>
                <a:spcPct val="20000"/>
              </a:spcBef>
              <a:spcAft>
                <a:spcPct val="0"/>
              </a:spcAft>
              <a:buFont typeface="Arial" panose="020B0604020202020204" pitchFamily="34" charset="0"/>
              <a:buChar char="•"/>
              <a:defRPr sz="4267" kern="1200">
                <a:solidFill>
                  <a:schemeClr val="tx1"/>
                </a:solidFill>
                <a:latin typeface="Montserrat Light" pitchFamily="2" charset="-70"/>
                <a:ea typeface="Roboto" pitchFamily="2" charset="0"/>
                <a:cs typeface="Roboto" pitchFamily="2" charset="0"/>
              </a:defRPr>
            </a:lvl1pPr>
            <a:lvl2pPr marL="990575" indent="-380990" algn="l" rtl="0" fontAlgn="base">
              <a:spcBef>
                <a:spcPct val="20000"/>
              </a:spcBef>
              <a:spcAft>
                <a:spcPct val="0"/>
              </a:spcAft>
              <a:buFont typeface="Arial" panose="020B0604020202020204" pitchFamily="34" charset="0"/>
              <a:buChar char="–"/>
              <a:defRPr sz="3733" kern="1200">
                <a:solidFill>
                  <a:schemeClr val="tx1"/>
                </a:solidFill>
                <a:latin typeface="Montserrat Light" pitchFamily="2" charset="-70"/>
                <a:ea typeface="Roboto" pitchFamily="2" charset="0"/>
                <a:cs typeface="Roboto" pitchFamily="2" charset="0"/>
              </a:defRPr>
            </a:lvl2pPr>
            <a:lvl3pPr marL="1523962" indent="-304792" algn="l" rtl="0" fontAlgn="base">
              <a:spcBef>
                <a:spcPct val="20000"/>
              </a:spcBef>
              <a:spcAft>
                <a:spcPct val="0"/>
              </a:spcAft>
              <a:buFont typeface="Arial" panose="020B0604020202020204" pitchFamily="34" charset="0"/>
              <a:buChar char="•"/>
              <a:defRPr sz="3200" kern="1200">
                <a:solidFill>
                  <a:schemeClr val="tx1"/>
                </a:solidFill>
                <a:latin typeface="Montserrat Light" pitchFamily="2" charset="-70"/>
                <a:ea typeface="Roboto" pitchFamily="2" charset="0"/>
                <a:cs typeface="Roboto" pitchFamily="2" charset="0"/>
              </a:defRPr>
            </a:lvl3pPr>
            <a:lvl4pPr marL="2133547" indent="-304792" algn="l" rtl="0" fontAlgn="base">
              <a:spcBef>
                <a:spcPct val="20000"/>
              </a:spcBef>
              <a:spcAft>
                <a:spcPct val="0"/>
              </a:spcAft>
              <a:buFont typeface="Arial" panose="020B0604020202020204" pitchFamily="34" charset="0"/>
              <a:buChar char="–"/>
              <a:defRPr sz="2667" kern="1200">
                <a:solidFill>
                  <a:schemeClr val="tx1"/>
                </a:solidFill>
                <a:latin typeface="Montserrat Light" pitchFamily="2" charset="-70"/>
                <a:ea typeface="Roboto" pitchFamily="2" charset="0"/>
                <a:cs typeface="Roboto" pitchFamily="2" charset="0"/>
              </a:defRPr>
            </a:lvl4pPr>
            <a:lvl5pPr marL="2743131" indent="-304792" algn="l" rtl="0" fontAlgn="base">
              <a:spcBef>
                <a:spcPct val="20000"/>
              </a:spcBef>
              <a:spcAft>
                <a:spcPct val="0"/>
              </a:spcAft>
              <a:buFont typeface="Arial" panose="020B0604020202020204" pitchFamily="34" charset="0"/>
              <a:buChar char="»"/>
              <a:defRPr sz="2667" kern="1200">
                <a:solidFill>
                  <a:schemeClr val="tx1"/>
                </a:solidFill>
                <a:latin typeface="Montserrat Light" pitchFamily="2" charset="-70"/>
                <a:ea typeface="Roboto" pitchFamily="2" charset="0"/>
                <a:cs typeface="Roboto" pitchFamily="2"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fontAlgn="auto">
              <a:spcBef>
                <a:spcPts val="400"/>
              </a:spcBef>
              <a:spcAft>
                <a:spcPts val="0"/>
              </a:spcAft>
              <a:buClr>
                <a:prstClr val="white"/>
              </a:buClr>
              <a:buFont typeface="Arial" panose="020B0604020202020204" pitchFamily="34" charset="0"/>
              <a:buNone/>
              <a:tabLst>
                <a:tab pos="482588" algn="l"/>
              </a:tabLst>
              <a:defRPr/>
            </a:pPr>
            <a:r>
              <a:rPr lang="lt" sz="1800" b="1" kern="0" dirty="0">
                <a:highlight>
                  <a:srgbClr val="FFD400"/>
                </a:highlight>
                <a:latin typeface="Montserrat Light" panose="00000400000000000000" pitchFamily="2" charset="0"/>
              </a:rPr>
              <a:t>Vaizdavimas</a:t>
            </a:r>
            <a:r>
              <a:rPr lang="lt" sz="1800" kern="0" dirty="0">
                <a:latin typeface="Montserrat Light" panose="00000400000000000000" pitchFamily="2" charset="0"/>
              </a:rPr>
              <a:t> ir </a:t>
            </a:r>
            <a:r>
              <a:rPr lang="lt" sz="1800" b="1" kern="0" dirty="0">
                <a:highlight>
                  <a:srgbClr val="FFD400"/>
                </a:highlight>
                <a:latin typeface="Montserrat Light" panose="00000400000000000000" pitchFamily="2" charset="0"/>
              </a:rPr>
              <a:t>duomenų</a:t>
            </a:r>
            <a:r>
              <a:rPr lang="lt" sz="1800" b="1" kern="0" dirty="0">
                <a:latin typeface="Montserrat Light" panose="00000400000000000000" pitchFamily="2" charset="0"/>
              </a:rPr>
              <a:t> </a:t>
            </a:r>
            <a:r>
              <a:rPr lang="lt" sz="1800" b="1" kern="0" dirty="0">
                <a:highlight>
                  <a:srgbClr val="FFD400"/>
                </a:highlight>
                <a:latin typeface="Montserrat" pitchFamily="2" charset="0"/>
              </a:rPr>
              <a:t>pateikimas</a:t>
            </a:r>
            <a:r>
              <a:rPr lang="lt" sz="1800" b="1" kern="0" dirty="0">
                <a:latin typeface="Montserrat" pitchFamily="2" charset="0"/>
              </a:rPr>
              <a:t> , </a:t>
            </a:r>
            <a:r>
              <a:rPr lang="lt" sz="1800" b="1" kern="0" dirty="0">
                <a:latin typeface="Montserrat Light" panose="00000400000000000000" pitchFamily="2" charset="0"/>
              </a:rPr>
              <a:t>kad būtų lengviau </a:t>
            </a:r>
            <a:r>
              <a:rPr lang="lt" sz="1800" b="1" kern="0" dirty="0">
                <a:highlight>
                  <a:srgbClr val="FFD400"/>
                </a:highlight>
                <a:latin typeface="Montserrat" pitchFamily="2" charset="0"/>
              </a:rPr>
              <a:t>suprasti</a:t>
            </a:r>
            <a:r>
              <a:rPr lang="lt" sz="1800" b="1" kern="0" dirty="0">
                <a:latin typeface="Montserrat" pitchFamily="2" charset="0"/>
              </a:rPr>
              <a:t> </a:t>
            </a:r>
          </a:p>
        </p:txBody>
      </p:sp>
      <p:sp>
        <p:nvSpPr>
          <p:cNvPr id="49" name="Stačiakampis 47">
            <a:extLst>
              <a:ext uri="{FF2B5EF4-FFF2-40B4-BE49-F238E27FC236}">
                <a16:creationId xmlns:a16="http://schemas.microsoft.com/office/drawing/2014/main" id="{8DEDD13C-24F8-4A51-9967-8CACC735D804}"/>
              </a:ext>
            </a:extLst>
          </p:cNvPr>
          <p:cNvSpPr/>
          <p:nvPr/>
        </p:nvSpPr>
        <p:spPr>
          <a:xfrm>
            <a:off x="1012565" y="1070273"/>
            <a:ext cx="966089" cy="85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7E777090-9125-45B8-9222-EB645A4F788A}"/>
              </a:ext>
            </a:extLst>
          </p:cNvPr>
          <p:cNvGrpSpPr/>
          <p:nvPr/>
        </p:nvGrpSpPr>
        <p:grpSpPr>
          <a:xfrm>
            <a:off x="981752" y="943676"/>
            <a:ext cx="1576895" cy="1688209"/>
            <a:chOff x="52928" y="775583"/>
            <a:chExt cx="1576895" cy="1688209"/>
          </a:xfrm>
        </p:grpSpPr>
        <p:cxnSp>
          <p:nvCxnSpPr>
            <p:cNvPr id="13" name="Tiesioji jungtis 7">
              <a:extLst>
                <a:ext uri="{FF2B5EF4-FFF2-40B4-BE49-F238E27FC236}">
                  <a16:creationId xmlns:a16="http://schemas.microsoft.com/office/drawing/2014/main" id="{73DC0D7D-9A97-4B04-8694-2D8740D98564}"/>
                </a:ext>
              </a:extLst>
            </p:cNvPr>
            <p:cNvCxnSpPr>
              <a:cxnSpLocks/>
            </p:cNvCxnSpPr>
            <p:nvPr/>
          </p:nvCxnSpPr>
          <p:spPr>
            <a:xfrm flipH="1">
              <a:off x="52928" y="2463792"/>
              <a:ext cx="157689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Tiesioji jungtis 27">
              <a:extLst>
                <a:ext uri="{FF2B5EF4-FFF2-40B4-BE49-F238E27FC236}">
                  <a16:creationId xmlns:a16="http://schemas.microsoft.com/office/drawing/2014/main" id="{58C987AE-4EA5-4E59-88A8-CA6505DD30A2}"/>
                </a:ext>
              </a:extLst>
            </p:cNvPr>
            <p:cNvCxnSpPr>
              <a:cxnSpLocks/>
            </p:cNvCxnSpPr>
            <p:nvPr/>
          </p:nvCxnSpPr>
          <p:spPr>
            <a:xfrm flipV="1">
              <a:off x="841376" y="2088431"/>
              <a:ext cx="0" cy="36004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23" name="Grupė 53">
              <a:extLst>
                <a:ext uri="{FF2B5EF4-FFF2-40B4-BE49-F238E27FC236}">
                  <a16:creationId xmlns:a16="http://schemas.microsoft.com/office/drawing/2014/main" id="{807AB03D-7580-46D0-A2A0-529BB2560293}"/>
                </a:ext>
              </a:extLst>
            </p:cNvPr>
            <p:cNvGrpSpPr/>
            <p:nvPr/>
          </p:nvGrpSpPr>
          <p:grpSpPr>
            <a:xfrm>
              <a:off x="161285" y="775583"/>
              <a:ext cx="1090496" cy="1299863"/>
              <a:chOff x="1815509" y="1612096"/>
              <a:chExt cx="1090496" cy="1299863"/>
            </a:xfrm>
          </p:grpSpPr>
          <p:sp>
            <p:nvSpPr>
              <p:cNvPr id="24" name="Ovalas 32">
                <a:extLst>
                  <a:ext uri="{FF2B5EF4-FFF2-40B4-BE49-F238E27FC236}">
                    <a16:creationId xmlns:a16="http://schemas.microsoft.com/office/drawing/2014/main" id="{41B00F7C-5D32-42C8-832E-C52B6F75AAE4}"/>
                  </a:ext>
                </a:extLst>
              </p:cNvPr>
              <p:cNvSpPr/>
              <p:nvPr/>
            </p:nvSpPr>
            <p:spPr>
              <a:xfrm>
                <a:off x="2085195" y="2091149"/>
                <a:ext cx="820810" cy="82081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as 46">
                <a:extLst>
                  <a:ext uri="{FF2B5EF4-FFF2-40B4-BE49-F238E27FC236}">
                    <a16:creationId xmlns:a16="http://schemas.microsoft.com/office/drawing/2014/main" id="{45ACC829-C01D-4C28-AA1F-2F0A98DBAC3F}"/>
                  </a:ext>
                </a:extLst>
              </p:cNvPr>
              <p:cNvSpPr/>
              <p:nvPr/>
            </p:nvSpPr>
            <p:spPr>
              <a:xfrm>
                <a:off x="1815509" y="1612096"/>
                <a:ext cx="899658" cy="973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finis elementas 45">
                <a:extLst>
                  <a:ext uri="{FF2B5EF4-FFF2-40B4-BE49-F238E27FC236}">
                    <a16:creationId xmlns:a16="http://schemas.microsoft.com/office/drawing/2014/main" id="{E9D01C84-9F4E-4C62-8BEF-64B60CA22F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5155" y="1897057"/>
                <a:ext cx="718899" cy="718899"/>
              </a:xfrm>
              <a:prstGeom prst="rect">
                <a:avLst/>
              </a:prstGeom>
            </p:spPr>
          </p:pic>
        </p:grpSp>
      </p:grpSp>
      <p:grpSp>
        <p:nvGrpSpPr>
          <p:cNvPr id="46" name="Group 45">
            <a:extLst>
              <a:ext uri="{FF2B5EF4-FFF2-40B4-BE49-F238E27FC236}">
                <a16:creationId xmlns:a16="http://schemas.microsoft.com/office/drawing/2014/main" id="{AA019192-5A32-41D1-ABE0-2596B638E3A6}"/>
              </a:ext>
            </a:extLst>
          </p:cNvPr>
          <p:cNvGrpSpPr/>
          <p:nvPr/>
        </p:nvGrpSpPr>
        <p:grpSpPr>
          <a:xfrm>
            <a:off x="2777436" y="974847"/>
            <a:ext cx="1146107" cy="1671352"/>
            <a:chOff x="5034070" y="792287"/>
            <a:chExt cx="1146107" cy="1671352"/>
          </a:xfrm>
        </p:grpSpPr>
        <p:cxnSp>
          <p:nvCxnSpPr>
            <p:cNvPr id="14" name="Tiesioji jungtis 19">
              <a:extLst>
                <a:ext uri="{FF2B5EF4-FFF2-40B4-BE49-F238E27FC236}">
                  <a16:creationId xmlns:a16="http://schemas.microsoft.com/office/drawing/2014/main" id="{1F415F78-CD66-48CA-8141-4490774E85F3}"/>
                </a:ext>
              </a:extLst>
            </p:cNvPr>
            <p:cNvCxnSpPr>
              <a:cxnSpLocks/>
            </p:cNvCxnSpPr>
            <p:nvPr/>
          </p:nvCxnSpPr>
          <p:spPr>
            <a:xfrm flipH="1">
              <a:off x="5161856" y="2448471"/>
              <a:ext cx="54006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Tiesioji jungtis 30">
              <a:extLst>
                <a:ext uri="{FF2B5EF4-FFF2-40B4-BE49-F238E27FC236}">
                  <a16:creationId xmlns:a16="http://schemas.microsoft.com/office/drawing/2014/main" id="{FECE8A07-24BE-4391-B701-44AD1AB10A68}"/>
                </a:ext>
              </a:extLst>
            </p:cNvPr>
            <p:cNvCxnSpPr>
              <a:cxnSpLocks/>
            </p:cNvCxnSpPr>
            <p:nvPr/>
          </p:nvCxnSpPr>
          <p:spPr>
            <a:xfrm flipV="1">
              <a:off x="5449888" y="2103599"/>
              <a:ext cx="0" cy="36004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27" name="Grupė 52">
              <a:extLst>
                <a:ext uri="{FF2B5EF4-FFF2-40B4-BE49-F238E27FC236}">
                  <a16:creationId xmlns:a16="http://schemas.microsoft.com/office/drawing/2014/main" id="{82645A0C-4BDF-45CC-989A-73E15C28BCA0}"/>
                </a:ext>
              </a:extLst>
            </p:cNvPr>
            <p:cNvGrpSpPr/>
            <p:nvPr/>
          </p:nvGrpSpPr>
          <p:grpSpPr>
            <a:xfrm>
              <a:off x="5034070" y="792287"/>
              <a:ext cx="1146107" cy="1311310"/>
              <a:chOff x="6688294" y="1628800"/>
              <a:chExt cx="1146107" cy="1311310"/>
            </a:xfrm>
          </p:grpSpPr>
          <p:sp>
            <p:nvSpPr>
              <p:cNvPr id="28" name="Ovalas 35">
                <a:extLst>
                  <a:ext uri="{FF2B5EF4-FFF2-40B4-BE49-F238E27FC236}">
                    <a16:creationId xmlns:a16="http://schemas.microsoft.com/office/drawing/2014/main" id="{E4F13B4E-D667-402C-BE32-34120C5E418B}"/>
                  </a:ext>
                </a:extLst>
              </p:cNvPr>
              <p:cNvSpPr/>
              <p:nvPr/>
            </p:nvSpPr>
            <p:spPr>
              <a:xfrm>
                <a:off x="6688294" y="2085786"/>
                <a:ext cx="854324" cy="85432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ačiakampis 47">
                <a:extLst>
                  <a:ext uri="{FF2B5EF4-FFF2-40B4-BE49-F238E27FC236}">
                    <a16:creationId xmlns:a16="http://schemas.microsoft.com/office/drawing/2014/main" id="{2AA9D539-FE16-4A64-8868-A577335A672E}"/>
                  </a:ext>
                </a:extLst>
              </p:cNvPr>
              <p:cNvSpPr/>
              <p:nvPr/>
            </p:nvSpPr>
            <p:spPr>
              <a:xfrm>
                <a:off x="6868312" y="1628800"/>
                <a:ext cx="966089" cy="85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finis elementas 39">
                <a:extLst>
                  <a:ext uri="{FF2B5EF4-FFF2-40B4-BE49-F238E27FC236}">
                    <a16:creationId xmlns:a16="http://schemas.microsoft.com/office/drawing/2014/main" id="{DB0601D8-0CE7-49FA-BF31-C390705001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8313" y="1908418"/>
                <a:ext cx="786069" cy="786069"/>
              </a:xfrm>
              <a:prstGeom prst="rect">
                <a:avLst/>
              </a:prstGeom>
            </p:spPr>
          </p:pic>
        </p:grpSp>
      </p:grpSp>
      <p:grpSp>
        <p:nvGrpSpPr>
          <p:cNvPr id="55" name="Group 54">
            <a:extLst>
              <a:ext uri="{FF2B5EF4-FFF2-40B4-BE49-F238E27FC236}">
                <a16:creationId xmlns:a16="http://schemas.microsoft.com/office/drawing/2014/main" id="{6B1D7D59-549D-4CAC-8CD9-1715032C3DE2}"/>
              </a:ext>
            </a:extLst>
          </p:cNvPr>
          <p:cNvGrpSpPr/>
          <p:nvPr/>
        </p:nvGrpSpPr>
        <p:grpSpPr>
          <a:xfrm>
            <a:off x="3713153" y="3017254"/>
            <a:ext cx="1440160" cy="1210680"/>
            <a:chOff x="3347864" y="3168551"/>
            <a:chExt cx="1440160" cy="1210680"/>
          </a:xfrm>
        </p:grpSpPr>
        <p:cxnSp>
          <p:nvCxnSpPr>
            <p:cNvPr id="15" name="Tiesioji jungtis 23">
              <a:extLst>
                <a:ext uri="{FF2B5EF4-FFF2-40B4-BE49-F238E27FC236}">
                  <a16:creationId xmlns:a16="http://schemas.microsoft.com/office/drawing/2014/main" id="{06D4FCD6-712D-49BD-8322-CFF0846FE2F4}"/>
                </a:ext>
              </a:extLst>
            </p:cNvPr>
            <p:cNvCxnSpPr>
              <a:cxnSpLocks/>
            </p:cNvCxnSpPr>
            <p:nvPr/>
          </p:nvCxnSpPr>
          <p:spPr>
            <a:xfrm flipH="1">
              <a:off x="3347864" y="3168551"/>
              <a:ext cx="144016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Tiesioji jungtis 29">
              <a:extLst>
                <a:ext uri="{FF2B5EF4-FFF2-40B4-BE49-F238E27FC236}">
                  <a16:creationId xmlns:a16="http://schemas.microsoft.com/office/drawing/2014/main" id="{055FEB11-BF61-49A0-BE73-011A6297E65E}"/>
                </a:ext>
              </a:extLst>
            </p:cNvPr>
            <p:cNvCxnSpPr>
              <a:cxnSpLocks/>
            </p:cNvCxnSpPr>
            <p:nvPr/>
          </p:nvCxnSpPr>
          <p:spPr>
            <a:xfrm flipV="1">
              <a:off x="4027166" y="3168551"/>
              <a:ext cx="0" cy="36004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1" name="Grupė 51">
              <a:extLst>
                <a:ext uri="{FF2B5EF4-FFF2-40B4-BE49-F238E27FC236}">
                  <a16:creationId xmlns:a16="http://schemas.microsoft.com/office/drawing/2014/main" id="{FC4A2D1D-3230-4965-B729-220A4BA819A7}"/>
                </a:ext>
              </a:extLst>
            </p:cNvPr>
            <p:cNvGrpSpPr/>
            <p:nvPr/>
          </p:nvGrpSpPr>
          <p:grpSpPr>
            <a:xfrm>
              <a:off x="3577579" y="3521981"/>
              <a:ext cx="980730" cy="857250"/>
              <a:chOff x="4763853" y="4365104"/>
              <a:chExt cx="1397266" cy="1224136"/>
            </a:xfrm>
          </p:grpSpPr>
          <p:sp>
            <p:nvSpPr>
              <p:cNvPr id="32" name="Ovalas 34">
                <a:extLst>
                  <a:ext uri="{FF2B5EF4-FFF2-40B4-BE49-F238E27FC236}">
                    <a16:creationId xmlns:a16="http://schemas.microsoft.com/office/drawing/2014/main" id="{307DA7D3-DAF0-4977-97F6-64DFA7CA850E}"/>
                  </a:ext>
                </a:extLst>
              </p:cNvPr>
              <p:cNvSpPr/>
              <p:nvPr/>
            </p:nvSpPr>
            <p:spPr>
              <a:xfrm>
                <a:off x="4763853" y="4365106"/>
                <a:ext cx="1224134" cy="122413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čiakampis 48">
                <a:extLst>
                  <a:ext uri="{FF2B5EF4-FFF2-40B4-BE49-F238E27FC236}">
                    <a16:creationId xmlns:a16="http://schemas.microsoft.com/office/drawing/2014/main" id="{33ACFCDC-5DB0-4A40-8ACD-4790A8607E85}"/>
                  </a:ext>
                </a:extLst>
              </p:cNvPr>
              <p:cNvSpPr/>
              <p:nvPr/>
            </p:nvSpPr>
            <p:spPr>
              <a:xfrm>
                <a:off x="5861974" y="4476295"/>
                <a:ext cx="299145"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finis elementas 43">
                <a:extLst>
                  <a:ext uri="{FF2B5EF4-FFF2-40B4-BE49-F238E27FC236}">
                    <a16:creationId xmlns:a16="http://schemas.microsoft.com/office/drawing/2014/main" id="{6DC29526-D01F-40E0-872B-150250948A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9522" y="4365104"/>
                <a:ext cx="1086478" cy="1086478"/>
              </a:xfrm>
              <a:prstGeom prst="rect">
                <a:avLst/>
              </a:prstGeom>
            </p:spPr>
          </p:pic>
        </p:grpSp>
      </p:grpSp>
      <p:grpSp>
        <p:nvGrpSpPr>
          <p:cNvPr id="56" name="Group 55">
            <a:extLst>
              <a:ext uri="{FF2B5EF4-FFF2-40B4-BE49-F238E27FC236}">
                <a16:creationId xmlns:a16="http://schemas.microsoft.com/office/drawing/2014/main" id="{0E0344D6-E7E1-4512-B165-96E464C33293}"/>
              </a:ext>
            </a:extLst>
          </p:cNvPr>
          <p:cNvGrpSpPr/>
          <p:nvPr/>
        </p:nvGrpSpPr>
        <p:grpSpPr>
          <a:xfrm>
            <a:off x="6950416" y="3015214"/>
            <a:ext cx="1699083" cy="1284728"/>
            <a:chOff x="6950416" y="3015214"/>
            <a:chExt cx="1699083" cy="1284728"/>
          </a:xfrm>
        </p:grpSpPr>
        <p:cxnSp>
          <p:nvCxnSpPr>
            <p:cNvPr id="18" name="Tiesioji jungtis 24">
              <a:extLst>
                <a:ext uri="{FF2B5EF4-FFF2-40B4-BE49-F238E27FC236}">
                  <a16:creationId xmlns:a16="http://schemas.microsoft.com/office/drawing/2014/main" id="{A47804B1-CCB3-432B-A958-9C61DD67C3EC}"/>
                </a:ext>
              </a:extLst>
            </p:cNvPr>
            <p:cNvCxnSpPr>
              <a:cxnSpLocks/>
            </p:cNvCxnSpPr>
            <p:nvPr/>
          </p:nvCxnSpPr>
          <p:spPr>
            <a:xfrm flipH="1">
              <a:off x="6950416" y="3015214"/>
              <a:ext cx="169908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Tiesioji jungtis 31">
              <a:extLst>
                <a:ext uri="{FF2B5EF4-FFF2-40B4-BE49-F238E27FC236}">
                  <a16:creationId xmlns:a16="http://schemas.microsoft.com/office/drawing/2014/main" id="{A0327FB4-4EA9-4CF3-ADD9-D61AAA62D8F0}"/>
                </a:ext>
              </a:extLst>
            </p:cNvPr>
            <p:cNvCxnSpPr>
              <a:cxnSpLocks/>
            </p:cNvCxnSpPr>
            <p:nvPr/>
          </p:nvCxnSpPr>
          <p:spPr>
            <a:xfrm flipV="1">
              <a:off x="7800309" y="3015214"/>
              <a:ext cx="0" cy="36004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
          <p:nvSpPr>
            <p:cNvPr id="36" name="Ovalas 33">
              <a:extLst>
                <a:ext uri="{FF2B5EF4-FFF2-40B4-BE49-F238E27FC236}">
                  <a16:creationId xmlns:a16="http://schemas.microsoft.com/office/drawing/2014/main" id="{08724F5B-38E9-4853-B0F9-BB3FDDC4572F}"/>
                </a:ext>
              </a:extLst>
            </p:cNvPr>
            <p:cNvSpPr/>
            <p:nvPr/>
          </p:nvSpPr>
          <p:spPr>
            <a:xfrm>
              <a:off x="7373611" y="3394611"/>
              <a:ext cx="881386" cy="90533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as 49">
              <a:extLst>
                <a:ext uri="{FF2B5EF4-FFF2-40B4-BE49-F238E27FC236}">
                  <a16:creationId xmlns:a16="http://schemas.microsoft.com/office/drawing/2014/main" id="{5508B326-3145-4865-A6E8-2836FD193F9A}"/>
                </a:ext>
              </a:extLst>
            </p:cNvPr>
            <p:cNvSpPr/>
            <p:nvPr/>
          </p:nvSpPr>
          <p:spPr>
            <a:xfrm>
              <a:off x="8146783" y="3287639"/>
              <a:ext cx="360000"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Stačiakampis 47">
              <a:extLst>
                <a:ext uri="{FF2B5EF4-FFF2-40B4-BE49-F238E27FC236}">
                  <a16:creationId xmlns:a16="http://schemas.microsoft.com/office/drawing/2014/main" id="{F8FB6288-BBCB-408F-9747-162F35B43D07}"/>
                </a:ext>
              </a:extLst>
            </p:cNvPr>
            <p:cNvSpPr/>
            <p:nvPr/>
          </p:nvSpPr>
          <p:spPr>
            <a:xfrm>
              <a:off x="8001677" y="3287639"/>
              <a:ext cx="617779" cy="487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finis elementas 41">
              <a:extLst>
                <a:ext uri="{FF2B5EF4-FFF2-40B4-BE49-F238E27FC236}">
                  <a16:creationId xmlns:a16="http://schemas.microsoft.com/office/drawing/2014/main" id="{E7689D1B-F2B6-4160-AA93-0AA5BEB677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6741" y="3220912"/>
              <a:ext cx="881382" cy="982501"/>
            </a:xfrm>
            <a:prstGeom prst="rect">
              <a:avLst/>
            </a:prstGeom>
          </p:spPr>
        </p:pic>
      </p:grpSp>
      <p:sp>
        <p:nvSpPr>
          <p:cNvPr id="3" name="TextBox 2">
            <a:extLst>
              <a:ext uri="{FF2B5EF4-FFF2-40B4-BE49-F238E27FC236}">
                <a16:creationId xmlns:a16="http://schemas.microsoft.com/office/drawing/2014/main" id="{CF7CFB1C-B51A-A085-DED2-45586AF32310}"/>
              </a:ext>
            </a:extLst>
          </p:cNvPr>
          <p:cNvSpPr txBox="1"/>
          <p:nvPr/>
        </p:nvSpPr>
        <p:spPr>
          <a:xfrm>
            <a:off x="6844553" y="4365306"/>
            <a:ext cx="2074458" cy="646331"/>
          </a:xfrm>
          <a:prstGeom prst="rect">
            <a:avLst/>
          </a:prstGeom>
          <a:noFill/>
        </p:spPr>
        <p:txBody>
          <a:bodyPr wrap="square">
            <a:spAutoFit/>
          </a:bodyPr>
          <a:lstStyle/>
          <a:p>
            <a:pPr algn="ctr"/>
            <a:r>
              <a:rPr lang="lt" sz="1800" b="1" kern="0" dirty="0">
                <a:latin typeface="Montserrat" pitchFamily="2" charset="0"/>
              </a:rPr>
              <a:t>nagrinėjamus reiškinius</a:t>
            </a:r>
            <a:endParaRPr lang="lt-LT" dirty="0"/>
          </a:p>
        </p:txBody>
      </p:sp>
    </p:spTree>
    <p:extLst>
      <p:ext uri="{BB962C8B-B14F-4D97-AF65-F5344CB8AC3E}">
        <p14:creationId xmlns:p14="http://schemas.microsoft.com/office/powerpoint/2010/main" val="3678681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DA0DF-D54B-645B-2BE4-531E79BF5C4B}"/>
              </a:ext>
            </a:extLst>
          </p:cNvPr>
          <p:cNvSpPr>
            <a:spLocks noGrp="1"/>
          </p:cNvSpPr>
          <p:nvPr>
            <p:ph type="title"/>
          </p:nvPr>
        </p:nvSpPr>
        <p:spPr/>
        <p:txBody>
          <a:bodyPr/>
          <a:lstStyle/>
          <a:p>
            <a:r>
              <a:rPr lang="lt-LT" sz="3200" dirty="0"/>
              <a:t>Vizualizacijos vertė ir nauda leidžia</a:t>
            </a:r>
            <a:endParaRPr lang="en-US" sz="3200" dirty="0"/>
          </a:p>
        </p:txBody>
      </p:sp>
      <p:sp>
        <p:nvSpPr>
          <p:cNvPr id="3" name="Content Placeholder 2">
            <a:extLst>
              <a:ext uri="{FF2B5EF4-FFF2-40B4-BE49-F238E27FC236}">
                <a16:creationId xmlns:a16="http://schemas.microsoft.com/office/drawing/2014/main" id="{77EA4483-506A-FE1B-FC40-597599952690}"/>
              </a:ext>
            </a:extLst>
          </p:cNvPr>
          <p:cNvSpPr>
            <a:spLocks noGrp="1"/>
          </p:cNvSpPr>
          <p:nvPr>
            <p:ph idx="1"/>
          </p:nvPr>
        </p:nvSpPr>
        <p:spPr>
          <a:xfrm>
            <a:off x="457199" y="1063626"/>
            <a:ext cx="4239491" cy="3807632"/>
          </a:xfrm>
        </p:spPr>
        <p:txBody>
          <a:bodyPr/>
          <a:lstStyle/>
          <a:p>
            <a:pPr algn="ctr">
              <a:spcBef>
                <a:spcPts val="600"/>
              </a:spcBef>
              <a:spcAft>
                <a:spcPts val="600"/>
              </a:spcAft>
            </a:pPr>
            <a:r>
              <a:rPr lang="lt-LT" sz="2000" dirty="0"/>
              <a:t>Išplėsti atmintį</a:t>
            </a:r>
          </a:p>
          <a:p>
            <a:pPr algn="ctr">
              <a:spcBef>
                <a:spcPts val="600"/>
              </a:spcBef>
              <a:spcAft>
                <a:spcPts val="600"/>
              </a:spcAft>
            </a:pPr>
            <a:r>
              <a:rPr lang="lt-LT" sz="2000" dirty="0"/>
              <a:t>Atsakyk klausimus</a:t>
            </a:r>
          </a:p>
          <a:p>
            <a:pPr algn="ctr">
              <a:spcBef>
                <a:spcPts val="600"/>
              </a:spcBef>
              <a:spcAft>
                <a:spcPts val="600"/>
              </a:spcAft>
            </a:pPr>
            <a:r>
              <a:rPr lang="lt-LT" sz="2000" dirty="0"/>
              <a:t>Rasti dėsningumus</a:t>
            </a:r>
          </a:p>
          <a:p>
            <a:pPr algn="ctr">
              <a:spcBef>
                <a:spcPts val="600"/>
              </a:spcBef>
              <a:spcAft>
                <a:spcPts val="600"/>
              </a:spcAft>
            </a:pPr>
            <a:r>
              <a:rPr lang="lt-LT" sz="2000" dirty="0"/>
              <a:t>Peržiūrėti duomenis kontekste</a:t>
            </a:r>
          </a:p>
          <a:p>
            <a:pPr algn="ctr">
              <a:spcBef>
                <a:spcPts val="600"/>
              </a:spcBef>
              <a:spcAft>
                <a:spcPts val="600"/>
              </a:spcAft>
            </a:pPr>
            <a:r>
              <a:rPr lang="lt-LT" sz="2000" dirty="0"/>
              <a:t>Priimti sprendimus</a:t>
            </a:r>
          </a:p>
          <a:p>
            <a:pPr algn="ctr">
              <a:spcBef>
                <a:spcPts val="600"/>
              </a:spcBef>
              <a:spcAft>
                <a:spcPts val="600"/>
              </a:spcAft>
            </a:pPr>
            <a:r>
              <a:rPr lang="lt-LT" sz="2000" dirty="0"/>
              <a:t>Įtikinti | Papasakoti istoriją</a:t>
            </a:r>
          </a:p>
          <a:p>
            <a:pPr algn="ctr">
              <a:spcBef>
                <a:spcPts val="600"/>
              </a:spcBef>
              <a:spcAft>
                <a:spcPts val="600"/>
              </a:spcAft>
            </a:pPr>
            <a:r>
              <a:rPr lang="lt-LT" sz="2000" dirty="0"/>
              <a:t>Dalintis | Bendradarbiauti</a:t>
            </a:r>
          </a:p>
          <a:p>
            <a:pPr algn="ctr">
              <a:spcBef>
                <a:spcPts val="600"/>
              </a:spcBef>
              <a:spcAft>
                <a:spcPts val="600"/>
              </a:spcAft>
            </a:pPr>
            <a:r>
              <a:rPr lang="lt-LT" sz="2000" dirty="0"/>
              <a:t>Įkvėpti</a:t>
            </a:r>
            <a:endParaRPr lang="en-US" sz="2000" dirty="0"/>
          </a:p>
        </p:txBody>
      </p:sp>
      <p:sp>
        <p:nvSpPr>
          <p:cNvPr id="5" name="TextBox 4">
            <a:extLst>
              <a:ext uri="{FF2B5EF4-FFF2-40B4-BE49-F238E27FC236}">
                <a16:creationId xmlns:a16="http://schemas.microsoft.com/office/drawing/2014/main" id="{C17B9AC1-50A7-95BF-E576-5E2477BEAFE2}"/>
              </a:ext>
            </a:extLst>
          </p:cNvPr>
          <p:cNvSpPr txBox="1"/>
          <p:nvPr/>
        </p:nvSpPr>
        <p:spPr>
          <a:xfrm>
            <a:off x="5120638" y="1063625"/>
            <a:ext cx="2552009" cy="1815882"/>
          </a:xfrm>
          <a:prstGeom prst="rect">
            <a:avLst/>
          </a:prstGeom>
          <a:noFill/>
        </p:spPr>
        <p:txBody>
          <a:bodyPr wrap="square">
            <a:spAutoFit/>
          </a:bodyPr>
          <a:lstStyle/>
          <a:p>
            <a:r>
              <a:rPr lang="lt-LT" sz="4000" dirty="0">
                <a:latin typeface="Montserrat Light" panose="00000400000000000000" pitchFamily="2" charset="0"/>
              </a:rPr>
              <a:t>E</a:t>
            </a:r>
            <a:r>
              <a:rPr lang="lt-LT" sz="4000" baseline="34000" dirty="0">
                <a:latin typeface="Montserrat Light" panose="00000400000000000000" pitchFamily="2" charset="0"/>
              </a:rPr>
              <a:t>3</a:t>
            </a:r>
          </a:p>
          <a:p>
            <a:pPr algn="r"/>
            <a:r>
              <a:rPr lang="en-US" sz="2400" dirty="0">
                <a:latin typeface="Montserrat Light" panose="00000400000000000000" pitchFamily="2" charset="0"/>
              </a:rPr>
              <a:t>Exploration</a:t>
            </a:r>
          </a:p>
          <a:p>
            <a:pPr algn="r"/>
            <a:r>
              <a:rPr lang="en-US" sz="2400" dirty="0">
                <a:latin typeface="Montserrat Light" panose="00000400000000000000" pitchFamily="2" charset="0"/>
              </a:rPr>
              <a:t>Explanation</a:t>
            </a:r>
          </a:p>
          <a:p>
            <a:pPr algn="r"/>
            <a:r>
              <a:rPr lang="en-US" sz="2400" dirty="0">
                <a:latin typeface="Montserrat Light" panose="00000400000000000000" pitchFamily="2" charset="0"/>
              </a:rPr>
              <a:t>Expression</a:t>
            </a:r>
          </a:p>
        </p:txBody>
      </p:sp>
      <p:sp>
        <p:nvSpPr>
          <p:cNvPr id="6" name="TextBox 5">
            <a:extLst>
              <a:ext uri="{FF2B5EF4-FFF2-40B4-BE49-F238E27FC236}">
                <a16:creationId xmlns:a16="http://schemas.microsoft.com/office/drawing/2014/main" id="{DDF89792-46C9-D614-60A6-6EB7583DC60F}"/>
              </a:ext>
            </a:extLst>
          </p:cNvPr>
          <p:cNvSpPr txBox="1"/>
          <p:nvPr/>
        </p:nvSpPr>
        <p:spPr>
          <a:xfrm>
            <a:off x="5411585" y="3113566"/>
            <a:ext cx="2776452" cy="1538883"/>
          </a:xfrm>
          <a:prstGeom prst="rect">
            <a:avLst/>
          </a:prstGeom>
          <a:noFill/>
        </p:spPr>
        <p:txBody>
          <a:bodyPr wrap="square">
            <a:spAutoFit/>
          </a:bodyPr>
          <a:lstStyle/>
          <a:p>
            <a:pPr>
              <a:spcBef>
                <a:spcPts val="600"/>
              </a:spcBef>
            </a:pPr>
            <a:r>
              <a:rPr lang="lt-LT" sz="2800" b="1" dirty="0">
                <a:solidFill>
                  <a:srgbClr val="FFC000"/>
                </a:solidFill>
                <a:latin typeface="Montserrat Light" panose="00000400000000000000" pitchFamily="2" charset="0"/>
              </a:rPr>
              <a:t>Tyrinėjimas</a:t>
            </a:r>
          </a:p>
          <a:p>
            <a:pPr>
              <a:spcBef>
                <a:spcPts val="600"/>
              </a:spcBef>
            </a:pPr>
            <a:r>
              <a:rPr lang="lt-LT" sz="2800" b="1" dirty="0">
                <a:solidFill>
                  <a:schemeClr val="bg1">
                    <a:lumMod val="65000"/>
                  </a:schemeClr>
                </a:solidFill>
                <a:latin typeface="Montserrat Light" panose="00000400000000000000" pitchFamily="2" charset="0"/>
              </a:rPr>
              <a:t>Paaiškinimas</a:t>
            </a:r>
          </a:p>
          <a:p>
            <a:pPr>
              <a:spcBef>
                <a:spcPts val="600"/>
              </a:spcBef>
            </a:pPr>
            <a:r>
              <a:rPr lang="lt-LT" sz="2800" b="1" dirty="0">
                <a:solidFill>
                  <a:srgbClr val="4BACC6"/>
                </a:solidFill>
                <a:latin typeface="Montserrat Light" panose="00000400000000000000" pitchFamily="2" charset="0"/>
              </a:rPr>
              <a:t>Išraiška</a:t>
            </a:r>
            <a:endParaRPr lang="en-US" sz="1600" b="1" dirty="0">
              <a:solidFill>
                <a:srgbClr val="4BACC6"/>
              </a:solidFill>
              <a:latin typeface="Montserrat Light" panose="00000400000000000000" pitchFamily="2" charset="0"/>
            </a:endParaRPr>
          </a:p>
        </p:txBody>
      </p:sp>
    </p:spTree>
    <p:extLst>
      <p:ext uri="{BB962C8B-B14F-4D97-AF65-F5344CB8AC3E}">
        <p14:creationId xmlns:p14="http://schemas.microsoft.com/office/powerpoint/2010/main" val="2847342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F9D3-F283-0A06-9549-BFC86BA1DDA5}"/>
              </a:ext>
            </a:extLst>
          </p:cNvPr>
          <p:cNvSpPr>
            <a:spLocks noGrp="1"/>
          </p:cNvSpPr>
          <p:nvPr>
            <p:ph type="title"/>
          </p:nvPr>
        </p:nvSpPr>
        <p:spPr/>
        <p:txBody>
          <a:bodyPr/>
          <a:lstStyle/>
          <a:p>
            <a:r>
              <a:rPr lang="lt-LT" sz="3200" dirty="0"/>
              <a:t>Tyrinėjimai | </a:t>
            </a:r>
            <a:r>
              <a:rPr lang="lt-LT" sz="3200" dirty="0">
                <a:solidFill>
                  <a:srgbClr val="FFC000"/>
                </a:solidFill>
              </a:rPr>
              <a:t>Interaktyvus procesas</a:t>
            </a:r>
            <a:br>
              <a:rPr lang="lt-LT" sz="3200" dirty="0"/>
            </a:br>
            <a:r>
              <a:rPr lang="lt-LT" sz="1800" dirty="0"/>
              <a:t>Duomenų įrankis įtraukimui, tyrinėjimams ir atradimams</a:t>
            </a:r>
            <a:endParaRPr lang="en-US" sz="3200" dirty="0"/>
          </a:p>
        </p:txBody>
      </p:sp>
      <p:pic>
        <p:nvPicPr>
          <p:cNvPr id="5" name="Content Placeholder 4">
            <a:extLst>
              <a:ext uri="{FF2B5EF4-FFF2-40B4-BE49-F238E27FC236}">
                <a16:creationId xmlns:a16="http://schemas.microsoft.com/office/drawing/2014/main" id="{04CDBED0-7AEA-DF8A-3D3B-54BE345623EF}"/>
              </a:ext>
            </a:extLst>
          </p:cNvPr>
          <p:cNvPicPr>
            <a:picLocks noGrp="1" noChangeAspect="1"/>
          </p:cNvPicPr>
          <p:nvPr>
            <p:ph idx="1"/>
          </p:nvPr>
        </p:nvPicPr>
        <p:blipFill>
          <a:blip r:embed="rId2"/>
          <a:stretch>
            <a:fillRect/>
          </a:stretch>
        </p:blipFill>
        <p:spPr>
          <a:xfrm>
            <a:off x="1038519" y="1191837"/>
            <a:ext cx="7066962" cy="3394075"/>
          </a:xfrm>
        </p:spPr>
      </p:pic>
      <p:sp>
        <p:nvSpPr>
          <p:cNvPr id="7" name="TextBox 6">
            <a:extLst>
              <a:ext uri="{FF2B5EF4-FFF2-40B4-BE49-F238E27FC236}">
                <a16:creationId xmlns:a16="http://schemas.microsoft.com/office/drawing/2014/main" id="{C1A7E13F-184A-C164-1F18-D779D9E7DBEA}"/>
              </a:ext>
            </a:extLst>
          </p:cNvPr>
          <p:cNvSpPr txBox="1"/>
          <p:nvPr/>
        </p:nvSpPr>
        <p:spPr>
          <a:xfrm>
            <a:off x="5361709" y="4714124"/>
            <a:ext cx="2743772" cy="276999"/>
          </a:xfrm>
          <a:prstGeom prst="rect">
            <a:avLst/>
          </a:prstGeom>
          <a:noFill/>
        </p:spPr>
        <p:txBody>
          <a:bodyPr wrap="square">
            <a:spAutoFit/>
          </a:bodyPr>
          <a:lstStyle/>
          <a:p>
            <a:r>
              <a:rPr lang="en-US" sz="1200" dirty="0">
                <a:hlinkClick r:id="rId3"/>
              </a:rPr>
              <a:t>https://osp.stat.gov.lt/covid-dashboards</a:t>
            </a:r>
            <a:r>
              <a:rPr lang="lt-LT" sz="1200" dirty="0"/>
              <a:t> </a:t>
            </a:r>
            <a:endParaRPr lang="en-US" sz="1200" dirty="0"/>
          </a:p>
        </p:txBody>
      </p:sp>
    </p:spTree>
    <p:extLst>
      <p:ext uri="{BB962C8B-B14F-4D97-AF65-F5344CB8AC3E}">
        <p14:creationId xmlns:p14="http://schemas.microsoft.com/office/powerpoint/2010/main" val="2158450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235D50-2AD6-8158-AED7-1AFD5E520747}"/>
              </a:ext>
            </a:extLst>
          </p:cNvPr>
          <p:cNvPicPr>
            <a:picLocks noChangeAspect="1"/>
          </p:cNvPicPr>
          <p:nvPr/>
        </p:nvPicPr>
        <p:blipFill>
          <a:blip r:embed="rId2"/>
          <a:stretch>
            <a:fillRect/>
          </a:stretch>
        </p:blipFill>
        <p:spPr>
          <a:xfrm>
            <a:off x="166256" y="125417"/>
            <a:ext cx="8695113" cy="4352104"/>
          </a:xfrm>
          <a:prstGeom prst="rect">
            <a:avLst/>
          </a:prstGeom>
        </p:spPr>
      </p:pic>
      <p:sp>
        <p:nvSpPr>
          <p:cNvPr id="10" name="TextBox 9">
            <a:extLst>
              <a:ext uri="{FF2B5EF4-FFF2-40B4-BE49-F238E27FC236}">
                <a16:creationId xmlns:a16="http://schemas.microsoft.com/office/drawing/2014/main" id="{639872F4-B13C-F3AB-C056-6D5A99FD37FC}"/>
              </a:ext>
            </a:extLst>
          </p:cNvPr>
          <p:cNvSpPr txBox="1"/>
          <p:nvPr/>
        </p:nvSpPr>
        <p:spPr>
          <a:xfrm>
            <a:off x="1945178" y="4721420"/>
            <a:ext cx="6916192" cy="276999"/>
          </a:xfrm>
          <a:prstGeom prst="rect">
            <a:avLst/>
          </a:prstGeom>
          <a:noFill/>
        </p:spPr>
        <p:txBody>
          <a:bodyPr wrap="square">
            <a:spAutoFit/>
          </a:bodyPr>
          <a:lstStyle/>
          <a:p>
            <a:r>
              <a:rPr lang="en-US" sz="1200" dirty="0">
                <a:hlinkClick r:id="rId3"/>
              </a:rPr>
              <a:t>https://osp.maps.arcgis.com/apps/webappviewer/index.html?id=9baeb028da6c4f5ea8743d2de51bd2bd</a:t>
            </a:r>
            <a:r>
              <a:rPr lang="lt-LT" sz="1200" dirty="0"/>
              <a:t> </a:t>
            </a:r>
            <a:endParaRPr lang="en-US" sz="1200" dirty="0"/>
          </a:p>
        </p:txBody>
      </p:sp>
    </p:spTree>
    <p:extLst>
      <p:ext uri="{BB962C8B-B14F-4D97-AF65-F5344CB8AC3E}">
        <p14:creationId xmlns:p14="http://schemas.microsoft.com/office/powerpoint/2010/main" val="256302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F9D3-F283-0A06-9549-BFC86BA1DDA5}"/>
              </a:ext>
            </a:extLst>
          </p:cNvPr>
          <p:cNvSpPr>
            <a:spLocks noGrp="1"/>
          </p:cNvSpPr>
          <p:nvPr>
            <p:ph type="title"/>
          </p:nvPr>
        </p:nvSpPr>
        <p:spPr/>
        <p:txBody>
          <a:bodyPr/>
          <a:lstStyle/>
          <a:p>
            <a:r>
              <a:rPr lang="lt-LT" sz="3200" dirty="0"/>
              <a:t>Aiškinamasis | </a:t>
            </a:r>
            <a:r>
              <a:rPr lang="lt-LT" sz="3200" dirty="0">
                <a:solidFill>
                  <a:schemeClr val="bg1">
                    <a:lumMod val="65000"/>
                  </a:schemeClr>
                </a:solidFill>
              </a:rPr>
              <a:t>Naratyvas</a:t>
            </a:r>
            <a:br>
              <a:rPr lang="lt-LT" sz="3200" dirty="0"/>
            </a:br>
            <a:r>
              <a:rPr lang="lt-LT" sz="1800" dirty="0"/>
              <a:t>Duomenų istorijos, skirtos konkrečiam ir (linijiniam) vaizdiniam pasakojimui perteikti</a:t>
            </a:r>
            <a:endParaRPr lang="en-US" sz="3200" dirty="0"/>
          </a:p>
        </p:txBody>
      </p:sp>
      <p:sp>
        <p:nvSpPr>
          <p:cNvPr id="7" name="TextBox 6">
            <a:extLst>
              <a:ext uri="{FF2B5EF4-FFF2-40B4-BE49-F238E27FC236}">
                <a16:creationId xmlns:a16="http://schemas.microsoft.com/office/drawing/2014/main" id="{C1A7E13F-184A-C164-1F18-D779D9E7DBEA}"/>
              </a:ext>
            </a:extLst>
          </p:cNvPr>
          <p:cNvSpPr txBox="1"/>
          <p:nvPr/>
        </p:nvSpPr>
        <p:spPr>
          <a:xfrm>
            <a:off x="4463933" y="4730750"/>
            <a:ext cx="3325091" cy="276999"/>
          </a:xfrm>
          <a:prstGeom prst="rect">
            <a:avLst/>
          </a:prstGeom>
          <a:noFill/>
        </p:spPr>
        <p:txBody>
          <a:bodyPr wrap="square">
            <a:spAutoFit/>
          </a:bodyPr>
          <a:lstStyle/>
          <a:p>
            <a:r>
              <a:rPr lang="en-US" sz="1200" dirty="0">
                <a:hlinkClick r:id="rId3"/>
              </a:rPr>
              <a:t>https://www.youtube.com/watch?v=jbkSRLYSojo</a:t>
            </a:r>
            <a:r>
              <a:rPr lang="lt-LT" sz="1200" dirty="0"/>
              <a:t> </a:t>
            </a:r>
            <a:endParaRPr lang="en-US" sz="1200" dirty="0"/>
          </a:p>
        </p:txBody>
      </p:sp>
      <p:pic>
        <p:nvPicPr>
          <p:cNvPr id="4" name="Online Media 3" title="Hans Rosling's 200 Countries, 200 Years, 4 Minutes - The Joy of Stats - BBC Four">
            <a:hlinkClick r:id="" action="ppaction://media"/>
            <a:extLst>
              <a:ext uri="{FF2B5EF4-FFF2-40B4-BE49-F238E27FC236}">
                <a16:creationId xmlns:a16="http://schemas.microsoft.com/office/drawing/2014/main" id="{99C30E80-16B0-8C56-2FD6-250A08824EFE}"/>
              </a:ext>
            </a:extLst>
          </p:cNvPr>
          <p:cNvPicPr>
            <a:picLocks noGrp="1" noRot="1" noChangeAspect="1"/>
          </p:cNvPicPr>
          <p:nvPr>
            <p:ph idx="1"/>
            <a:videoFile r:link="rId1"/>
          </p:nvPr>
        </p:nvPicPr>
        <p:blipFill>
          <a:blip r:embed="rId4"/>
          <a:stretch>
            <a:fillRect/>
          </a:stretch>
        </p:blipFill>
        <p:spPr>
          <a:xfrm>
            <a:off x="1568450" y="1200150"/>
            <a:ext cx="6007100" cy="3394075"/>
          </a:xfrm>
          <a:prstGeom prst="rect">
            <a:avLst/>
          </a:prstGeom>
        </p:spPr>
      </p:pic>
    </p:spTree>
    <p:extLst>
      <p:ext uri="{BB962C8B-B14F-4D97-AF65-F5344CB8AC3E}">
        <p14:creationId xmlns:p14="http://schemas.microsoft.com/office/powerpoint/2010/main" val="97071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E7B8-FA1E-FDC5-6ED6-2892A5A17595}"/>
              </a:ext>
            </a:extLst>
          </p:cNvPr>
          <p:cNvSpPr>
            <a:spLocks noGrp="1"/>
          </p:cNvSpPr>
          <p:nvPr>
            <p:ph type="title"/>
          </p:nvPr>
        </p:nvSpPr>
        <p:spPr>
          <a:xfrm>
            <a:off x="457200" y="206375"/>
            <a:ext cx="8229600" cy="594611"/>
          </a:xfrm>
        </p:spPr>
        <p:txBody>
          <a:bodyPr/>
          <a:lstStyle/>
          <a:p>
            <a:r>
              <a:rPr lang="lt-LT" sz="2000" dirty="0"/>
              <a:t>Švietimo sistema sparčiai sensta, tik didieji miestai sugeba pritraukti ir išlaikyti jaunimą</a:t>
            </a:r>
            <a:endParaRPr lang="en-US" sz="2000" dirty="0"/>
          </a:p>
        </p:txBody>
      </p:sp>
      <p:pic>
        <p:nvPicPr>
          <p:cNvPr id="5" name="2023-09-25 13-09-55">
            <a:hlinkClick r:id="" action="ppaction://media"/>
            <a:extLst>
              <a:ext uri="{FF2B5EF4-FFF2-40B4-BE49-F238E27FC236}">
                <a16:creationId xmlns:a16="http://schemas.microsoft.com/office/drawing/2014/main" id="{83585D94-63FB-5E56-E039-3471CAF5F0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3377" y="850605"/>
            <a:ext cx="6904074" cy="3883542"/>
          </a:xfrm>
          <a:prstGeom prst="rect">
            <a:avLst/>
          </a:prstGeom>
        </p:spPr>
      </p:pic>
    </p:spTree>
    <p:extLst>
      <p:ext uri="{BB962C8B-B14F-4D97-AF65-F5344CB8AC3E}">
        <p14:creationId xmlns:p14="http://schemas.microsoft.com/office/powerpoint/2010/main" val="123844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EDD2376-E6FC-FE42-ADA1-AFB30681E211}"/>
              </a:ext>
            </a:extLst>
          </p:cNvPr>
          <p:cNvGraphicFramePr/>
          <p:nvPr>
            <p:extLst>
              <p:ext uri="{D42A27DB-BD31-4B8C-83A1-F6EECF244321}">
                <p14:modId xmlns:p14="http://schemas.microsoft.com/office/powerpoint/2010/main" val="372309401"/>
              </p:ext>
            </p:extLst>
          </p:nvPr>
        </p:nvGraphicFramePr>
        <p:xfrm>
          <a:off x="1775628" y="19354"/>
          <a:ext cx="5592743" cy="5104791"/>
        </p:xfrm>
        <a:graphic>
          <a:graphicData uri="http://schemas.openxmlformats.org/drawingml/2006/chart">
            <c:chart xmlns:c="http://schemas.openxmlformats.org/drawingml/2006/chart" xmlns:r="http://schemas.openxmlformats.org/officeDocument/2006/relationships" r:id="rId3"/>
          </a:graphicData>
        </a:graphic>
      </p:graphicFrame>
      <p:sp>
        <p:nvSpPr>
          <p:cNvPr id="93" name="Title 1">
            <a:extLst>
              <a:ext uri="{FF2B5EF4-FFF2-40B4-BE49-F238E27FC236}">
                <a16:creationId xmlns:a16="http://schemas.microsoft.com/office/drawing/2014/main" id="{B9517662-F413-F248-BD3E-E5E3AE38017C}"/>
              </a:ext>
            </a:extLst>
          </p:cNvPr>
          <p:cNvSpPr>
            <a:spLocks noGrp="1"/>
          </p:cNvSpPr>
          <p:nvPr>
            <p:ph type="title"/>
          </p:nvPr>
        </p:nvSpPr>
        <p:spPr>
          <a:xfrm>
            <a:off x="3448108" y="2184640"/>
            <a:ext cx="2247199" cy="859299"/>
          </a:xfrm>
        </p:spPr>
        <p:txBody>
          <a:bodyPr/>
          <a:lstStyle/>
          <a:p>
            <a:pPr algn="ctr"/>
            <a:r>
              <a:rPr lang="lt" altLang="en-US" sz="1600" dirty="0">
                <a:latin typeface="Montserrat" panose="020B0604020202020204" charset="0"/>
                <a:cs typeface="Roboto" panose="020B0604020202020204" charset="0"/>
              </a:rPr>
              <a:t>Duomenų mokslo </a:t>
            </a:r>
            <a:br>
              <a:rPr lang="en-US" altLang="en-US" sz="1600" dirty="0">
                <a:latin typeface="Montserrat" panose="020B0604020202020204" charset="0"/>
                <a:cs typeface="Roboto" panose="020B0604020202020204" charset="0"/>
              </a:rPr>
            </a:br>
            <a:r>
              <a:rPr lang="lt" altLang="en-US" sz="1600" dirty="0">
                <a:latin typeface="Montserrat" panose="020B0604020202020204" charset="0"/>
                <a:cs typeface="Roboto" panose="020B0604020202020204" charset="0"/>
              </a:rPr>
              <a:t>8 žingsnių modelis</a:t>
            </a:r>
            <a:endParaRPr lang="en-US" sz="1600" dirty="0"/>
          </a:p>
        </p:txBody>
      </p:sp>
      <p:sp>
        <p:nvSpPr>
          <p:cNvPr id="20" name="Oval 19">
            <a:extLst>
              <a:ext uri="{FF2B5EF4-FFF2-40B4-BE49-F238E27FC236}">
                <a16:creationId xmlns:a16="http://schemas.microsoft.com/office/drawing/2014/main" id="{9E3A1263-F7DC-E342-A7F9-146EB8B8AF49}"/>
              </a:ext>
            </a:extLst>
          </p:cNvPr>
          <p:cNvSpPr/>
          <p:nvPr/>
        </p:nvSpPr>
        <p:spPr>
          <a:xfrm>
            <a:off x="6700401" y="1548683"/>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F4E3DB9-2B5E-0D46-A416-64F93A7A13A8}"/>
              </a:ext>
            </a:extLst>
          </p:cNvPr>
          <p:cNvSpPr/>
          <p:nvPr/>
        </p:nvSpPr>
        <p:spPr>
          <a:xfrm>
            <a:off x="5363700" y="185563"/>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F026CDA2-9B41-4B4A-89AB-3F37DD5A9D33}"/>
              </a:ext>
            </a:extLst>
          </p:cNvPr>
          <p:cNvSpPr txBox="1"/>
          <p:nvPr/>
        </p:nvSpPr>
        <p:spPr>
          <a:xfrm>
            <a:off x="5383923" y="171574"/>
            <a:ext cx="291950" cy="338554"/>
          </a:xfrm>
          <a:prstGeom prst="rect">
            <a:avLst/>
          </a:prstGeom>
          <a:noFill/>
        </p:spPr>
        <p:txBody>
          <a:bodyPr wrap="square" rtlCol="0">
            <a:spAutoFit/>
          </a:bodyPr>
          <a:lstStyle/>
          <a:p>
            <a:r>
              <a:rPr lang="lt" sz="1600" b="1" dirty="0">
                <a:solidFill>
                  <a:schemeClr val="tx1">
                    <a:lumMod val="75000"/>
                    <a:lumOff val="25000"/>
                  </a:schemeClr>
                </a:solidFill>
                <a:latin typeface="Montserrat" panose="02000505000000020004" pitchFamily="2" charset="77"/>
              </a:rPr>
              <a:t>1</a:t>
            </a:r>
          </a:p>
        </p:txBody>
      </p:sp>
      <p:sp>
        <p:nvSpPr>
          <p:cNvPr id="86" name="TextBox 85">
            <a:extLst>
              <a:ext uri="{FF2B5EF4-FFF2-40B4-BE49-F238E27FC236}">
                <a16:creationId xmlns:a16="http://schemas.microsoft.com/office/drawing/2014/main" id="{7C403EAA-A77F-F546-9830-AF503A163572}"/>
              </a:ext>
            </a:extLst>
          </p:cNvPr>
          <p:cNvSpPr txBox="1"/>
          <p:nvPr/>
        </p:nvSpPr>
        <p:spPr>
          <a:xfrm>
            <a:off x="6667832" y="1527569"/>
            <a:ext cx="375562" cy="338554"/>
          </a:xfrm>
          <a:prstGeom prst="rect">
            <a:avLst/>
          </a:prstGeom>
          <a:noFill/>
        </p:spPr>
        <p:txBody>
          <a:bodyPr wrap="square" rtlCol="0">
            <a:spAutoFit/>
          </a:bodyPr>
          <a:lstStyle/>
          <a:p>
            <a:pPr algn="ctr"/>
            <a:r>
              <a:rPr lang="lt" sz="1600" b="1">
                <a:solidFill>
                  <a:schemeClr val="tx1">
                    <a:lumMod val="75000"/>
                    <a:lumOff val="25000"/>
                  </a:schemeClr>
                </a:solidFill>
                <a:latin typeface="Montserrat" panose="02000505000000020004" pitchFamily="2" charset="77"/>
              </a:rPr>
              <a:t>2</a:t>
            </a:r>
          </a:p>
        </p:txBody>
      </p:sp>
      <p:pic>
        <p:nvPicPr>
          <p:cNvPr id="96" name="Graphic 95">
            <a:extLst>
              <a:ext uri="{FF2B5EF4-FFF2-40B4-BE49-F238E27FC236}">
                <a16:creationId xmlns:a16="http://schemas.microsoft.com/office/drawing/2014/main" id="{9B412EA4-3DEC-8F41-9E90-86E0BBA1D5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05286" y="1431227"/>
            <a:ext cx="383872" cy="383872"/>
          </a:xfrm>
          <a:prstGeom prst="rect">
            <a:avLst/>
          </a:prstGeom>
        </p:spPr>
      </p:pic>
      <p:pic>
        <p:nvPicPr>
          <p:cNvPr id="102" name="Graphic 101">
            <a:extLst>
              <a:ext uri="{FF2B5EF4-FFF2-40B4-BE49-F238E27FC236}">
                <a16:creationId xmlns:a16="http://schemas.microsoft.com/office/drawing/2014/main" id="{667D542D-12BB-4D45-8F09-AFECB095E6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92286" y="524126"/>
            <a:ext cx="345485" cy="345485"/>
          </a:xfrm>
          <a:prstGeom prst="rect">
            <a:avLst/>
          </a:prstGeom>
        </p:spPr>
      </p:pic>
      <p:sp>
        <p:nvSpPr>
          <p:cNvPr id="103" name="TextBox 102">
            <a:extLst>
              <a:ext uri="{FF2B5EF4-FFF2-40B4-BE49-F238E27FC236}">
                <a16:creationId xmlns:a16="http://schemas.microsoft.com/office/drawing/2014/main" id="{EC24C4C7-05BF-AF40-9E5B-B712D58339FE}"/>
              </a:ext>
            </a:extLst>
          </p:cNvPr>
          <p:cNvSpPr txBox="1"/>
          <p:nvPr/>
        </p:nvSpPr>
        <p:spPr>
          <a:xfrm>
            <a:off x="4825523" y="892673"/>
            <a:ext cx="933577" cy="507831"/>
          </a:xfrm>
          <a:prstGeom prst="rect">
            <a:avLst/>
          </a:prstGeom>
          <a:noFill/>
        </p:spPr>
        <p:txBody>
          <a:bodyPr wrap="square" rtlCol="0">
            <a:spAutoFit/>
          </a:bodyPr>
          <a:lstStyle/>
          <a:p>
            <a:pPr algn="ctr"/>
            <a:r>
              <a:rPr lang="lt" sz="900" b="1" dirty="0">
                <a:latin typeface="Montserrat" panose="02000505000000020004" pitchFamily="2" charset="77"/>
              </a:rPr>
              <a:t>Užduokite teisingus klausimus</a:t>
            </a:r>
          </a:p>
          <a:p>
            <a:pPr algn="ctr"/>
            <a:endParaRPr lang="en-US" sz="900" dirty="0"/>
          </a:p>
        </p:txBody>
      </p:sp>
      <p:sp>
        <p:nvSpPr>
          <p:cNvPr id="104" name="TextBox 103">
            <a:extLst>
              <a:ext uri="{FF2B5EF4-FFF2-40B4-BE49-F238E27FC236}">
                <a16:creationId xmlns:a16="http://schemas.microsoft.com/office/drawing/2014/main" id="{FAEC21B8-FDD8-F74D-9F48-5AA05E53ABE2}"/>
              </a:ext>
            </a:extLst>
          </p:cNvPr>
          <p:cNvSpPr txBox="1"/>
          <p:nvPr/>
        </p:nvSpPr>
        <p:spPr>
          <a:xfrm>
            <a:off x="5727669" y="1822665"/>
            <a:ext cx="1072502" cy="364286"/>
          </a:xfrm>
          <a:prstGeom prst="rect">
            <a:avLst/>
          </a:prstGeom>
          <a:noFill/>
        </p:spPr>
        <p:txBody>
          <a:bodyPr wrap="square" rtlCol="0">
            <a:spAutoFit/>
          </a:bodyPr>
          <a:lstStyle/>
          <a:p>
            <a:pPr lvl="0" algn="ctr" defTabSz="622300">
              <a:lnSpc>
                <a:spcPct val="90000"/>
              </a:lnSpc>
              <a:spcAft>
                <a:spcPct val="35000"/>
              </a:spcAft>
            </a:pPr>
            <a:r>
              <a:rPr lang="lt" sz="900" b="1">
                <a:latin typeface="Montserrat" panose="02000505000000020004" pitchFamily="2" charset="77"/>
              </a:rPr>
              <a:t>Peržiūrėkite </a:t>
            </a:r>
            <a:br>
              <a:rPr lang="en-US" sz="900" b="1">
                <a:latin typeface="Montserrat" panose="02000505000000020004" pitchFamily="2" charset="77"/>
              </a:rPr>
            </a:br>
            <a:r>
              <a:rPr lang="lt" sz="900" b="1">
                <a:latin typeface="Montserrat" panose="02000505000000020004" pitchFamily="2" charset="77"/>
              </a:rPr>
              <a:t>duomenų šaltinius</a:t>
            </a:r>
          </a:p>
        </p:txBody>
      </p:sp>
      <p:grpSp>
        <p:nvGrpSpPr>
          <p:cNvPr id="2" name="Group 1">
            <a:extLst>
              <a:ext uri="{FF2B5EF4-FFF2-40B4-BE49-F238E27FC236}">
                <a16:creationId xmlns:a16="http://schemas.microsoft.com/office/drawing/2014/main" id="{8760CBD8-1B80-9B00-82A5-3D0198B584CD}"/>
              </a:ext>
            </a:extLst>
          </p:cNvPr>
          <p:cNvGrpSpPr/>
          <p:nvPr/>
        </p:nvGrpSpPr>
        <p:grpSpPr>
          <a:xfrm>
            <a:off x="5762728" y="2834219"/>
            <a:ext cx="1267415" cy="816776"/>
            <a:chOff x="5762728" y="2834219"/>
            <a:chExt cx="1267415" cy="816776"/>
          </a:xfrm>
        </p:grpSpPr>
        <p:sp>
          <p:nvSpPr>
            <p:cNvPr id="21" name="Oval 20">
              <a:extLst>
                <a:ext uri="{FF2B5EF4-FFF2-40B4-BE49-F238E27FC236}">
                  <a16:creationId xmlns:a16="http://schemas.microsoft.com/office/drawing/2014/main" id="{E31AB1AA-8A02-E843-9CA4-B748A1B92F29}"/>
                </a:ext>
              </a:extLst>
            </p:cNvPr>
            <p:cNvSpPr/>
            <p:nvPr/>
          </p:nvSpPr>
          <p:spPr>
            <a:xfrm>
              <a:off x="6684658" y="3298359"/>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2F746E31-B068-9543-A29D-D4D636A05CD5}"/>
                </a:ext>
              </a:extLst>
            </p:cNvPr>
            <p:cNvSpPr txBox="1"/>
            <p:nvPr/>
          </p:nvSpPr>
          <p:spPr>
            <a:xfrm>
              <a:off x="6646271" y="3282631"/>
              <a:ext cx="383872" cy="338554"/>
            </a:xfrm>
            <a:prstGeom prst="rect">
              <a:avLst/>
            </a:prstGeom>
            <a:noFill/>
          </p:spPr>
          <p:txBody>
            <a:bodyPr wrap="square" rtlCol="0">
              <a:spAutoFit/>
            </a:bodyPr>
            <a:lstStyle/>
            <a:p>
              <a:pPr algn="ctr"/>
              <a:r>
                <a:rPr lang="lt" sz="1600" b="1">
                  <a:solidFill>
                    <a:schemeClr val="tx1">
                      <a:lumMod val="75000"/>
                      <a:lumOff val="25000"/>
                    </a:schemeClr>
                  </a:solidFill>
                  <a:latin typeface="Montserrat" panose="02000505000000020004" pitchFamily="2" charset="77"/>
                </a:rPr>
                <a:t>3</a:t>
              </a:r>
            </a:p>
          </p:txBody>
        </p:sp>
        <p:pic>
          <p:nvPicPr>
            <p:cNvPr id="100" name="Graphic 99">
              <a:extLst>
                <a:ext uri="{FF2B5EF4-FFF2-40B4-BE49-F238E27FC236}">
                  <a16:creationId xmlns:a16="http://schemas.microsoft.com/office/drawing/2014/main" id="{8B536FD7-CAC3-3941-9F83-9606A3E146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85028" y="2834219"/>
              <a:ext cx="345485" cy="345485"/>
            </a:xfrm>
            <a:prstGeom prst="rect">
              <a:avLst/>
            </a:prstGeom>
          </p:spPr>
        </p:pic>
        <p:sp>
          <p:nvSpPr>
            <p:cNvPr id="105" name="TextBox 104">
              <a:extLst>
                <a:ext uri="{FF2B5EF4-FFF2-40B4-BE49-F238E27FC236}">
                  <a16:creationId xmlns:a16="http://schemas.microsoft.com/office/drawing/2014/main" id="{D3A0ED09-5997-554C-A6B1-AC5158F0E1A2}"/>
                </a:ext>
              </a:extLst>
            </p:cNvPr>
            <p:cNvSpPr txBox="1"/>
            <p:nvPr/>
          </p:nvSpPr>
          <p:spPr>
            <a:xfrm>
              <a:off x="5762728" y="3184714"/>
              <a:ext cx="987402" cy="466281"/>
            </a:xfrm>
            <a:prstGeom prst="rect">
              <a:avLst/>
            </a:prstGeom>
            <a:noFill/>
          </p:spPr>
          <p:txBody>
            <a:bodyPr wrap="square" rtlCol="0">
              <a:spAutoFit/>
            </a:bodyPr>
            <a:lstStyle/>
            <a:p>
              <a:pPr lvl="0" algn="ctr" defTabSz="622300">
                <a:lnSpc>
                  <a:spcPct val="90000"/>
                </a:lnSpc>
                <a:spcAft>
                  <a:spcPct val="35000"/>
                </a:spcAft>
              </a:pPr>
              <a:r>
                <a:rPr lang="lt" sz="900" b="1" dirty="0">
                  <a:latin typeface="Montserrat" panose="02000505000000020004" pitchFamily="2" charset="77"/>
                </a:rPr>
                <a:t>Surinkite ir supraskite duomenis</a:t>
              </a:r>
            </a:p>
          </p:txBody>
        </p:sp>
      </p:grpSp>
      <p:grpSp>
        <p:nvGrpSpPr>
          <p:cNvPr id="4" name="Group 3">
            <a:extLst>
              <a:ext uri="{FF2B5EF4-FFF2-40B4-BE49-F238E27FC236}">
                <a16:creationId xmlns:a16="http://schemas.microsoft.com/office/drawing/2014/main" id="{D6975399-12D6-5FD0-3240-0309018A2352}"/>
              </a:ext>
            </a:extLst>
          </p:cNvPr>
          <p:cNvGrpSpPr/>
          <p:nvPr/>
        </p:nvGrpSpPr>
        <p:grpSpPr>
          <a:xfrm>
            <a:off x="4635308" y="3790345"/>
            <a:ext cx="1469977" cy="1167583"/>
            <a:chOff x="4635308" y="3790345"/>
            <a:chExt cx="1469977" cy="1167583"/>
          </a:xfrm>
        </p:grpSpPr>
        <p:sp>
          <p:nvSpPr>
            <p:cNvPr id="22" name="Oval 21">
              <a:extLst>
                <a:ext uri="{FF2B5EF4-FFF2-40B4-BE49-F238E27FC236}">
                  <a16:creationId xmlns:a16="http://schemas.microsoft.com/office/drawing/2014/main" id="{4C1D799B-E728-5545-BC3A-B122DB1228A6}"/>
                </a:ext>
              </a:extLst>
            </p:cNvPr>
            <p:cNvSpPr/>
            <p:nvPr/>
          </p:nvSpPr>
          <p:spPr>
            <a:xfrm>
              <a:off x="5384513" y="4637753"/>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CB15756D-7C10-DF41-B2FB-D6D12A0CE685}"/>
                </a:ext>
              </a:extLst>
            </p:cNvPr>
            <p:cNvSpPr txBox="1"/>
            <p:nvPr/>
          </p:nvSpPr>
          <p:spPr>
            <a:xfrm>
              <a:off x="5330356" y="4619374"/>
              <a:ext cx="386786" cy="338554"/>
            </a:xfrm>
            <a:prstGeom prst="rect">
              <a:avLst/>
            </a:prstGeom>
            <a:noFill/>
          </p:spPr>
          <p:txBody>
            <a:bodyPr wrap="square" rtlCol="0">
              <a:spAutoFit/>
            </a:bodyPr>
            <a:lstStyle/>
            <a:p>
              <a:pPr algn="ctr"/>
              <a:r>
                <a:rPr lang="lt" sz="1600" b="1">
                  <a:solidFill>
                    <a:schemeClr val="tx1">
                      <a:lumMod val="75000"/>
                      <a:lumOff val="25000"/>
                    </a:schemeClr>
                  </a:solidFill>
                  <a:latin typeface="Montserrat" panose="02000505000000020004" pitchFamily="2" charset="77"/>
                </a:rPr>
                <a:t>4</a:t>
              </a:r>
            </a:p>
          </p:txBody>
        </p:sp>
        <p:pic>
          <p:nvPicPr>
            <p:cNvPr id="97" name="Graphic 96">
              <a:extLst>
                <a:ext uri="{FF2B5EF4-FFF2-40B4-BE49-F238E27FC236}">
                  <a16:creationId xmlns:a16="http://schemas.microsoft.com/office/drawing/2014/main" id="{0A52204B-34BD-2541-9E1E-F5B2351230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10977" y="3790345"/>
              <a:ext cx="345485" cy="345485"/>
            </a:xfrm>
            <a:prstGeom prst="rect">
              <a:avLst/>
            </a:prstGeom>
          </p:spPr>
        </p:pic>
        <p:sp>
          <p:nvSpPr>
            <p:cNvPr id="106" name="TextBox 105">
              <a:extLst>
                <a:ext uri="{FF2B5EF4-FFF2-40B4-BE49-F238E27FC236}">
                  <a16:creationId xmlns:a16="http://schemas.microsoft.com/office/drawing/2014/main" id="{EA9CAAD5-F4EE-D34D-8618-C7D84436C010}"/>
                </a:ext>
              </a:extLst>
            </p:cNvPr>
            <p:cNvSpPr txBox="1"/>
            <p:nvPr/>
          </p:nvSpPr>
          <p:spPr>
            <a:xfrm>
              <a:off x="4635308" y="4177759"/>
              <a:ext cx="1469977" cy="466281"/>
            </a:xfrm>
            <a:prstGeom prst="rect">
              <a:avLst/>
            </a:prstGeom>
            <a:noFill/>
          </p:spPr>
          <p:txBody>
            <a:bodyPr wrap="square" rtlCol="0">
              <a:spAutoFit/>
            </a:bodyPr>
            <a:lstStyle/>
            <a:p>
              <a:pPr lvl="0" algn="ctr" defTabSz="622300">
                <a:lnSpc>
                  <a:spcPct val="90000"/>
                </a:lnSpc>
                <a:spcAft>
                  <a:spcPct val="35000"/>
                </a:spcAft>
              </a:pPr>
              <a:r>
                <a:rPr lang="lt" sz="900" b="1" dirty="0">
                  <a:latin typeface="Montserrat" panose="02000505000000020004" pitchFamily="2" charset="77"/>
                </a:rPr>
                <a:t>Paruoškite, </a:t>
              </a:r>
              <a:br>
                <a:rPr lang="en-US" sz="900" b="1" dirty="0">
                  <a:latin typeface="Montserrat" panose="02000505000000020004" pitchFamily="2" charset="77"/>
                </a:rPr>
              </a:br>
              <a:r>
                <a:rPr lang="lt" sz="900" b="1" dirty="0">
                  <a:latin typeface="Montserrat" panose="02000505000000020004" pitchFamily="2" charset="77"/>
                </a:rPr>
                <a:t>integruokite ir tyrinėkite duomenis</a:t>
              </a:r>
            </a:p>
          </p:txBody>
        </p:sp>
      </p:grpSp>
      <p:grpSp>
        <p:nvGrpSpPr>
          <p:cNvPr id="5" name="Group 4">
            <a:extLst>
              <a:ext uri="{FF2B5EF4-FFF2-40B4-BE49-F238E27FC236}">
                <a16:creationId xmlns:a16="http://schemas.microsoft.com/office/drawing/2014/main" id="{E6566338-FEE0-FF8F-B111-6506354463C6}"/>
              </a:ext>
            </a:extLst>
          </p:cNvPr>
          <p:cNvGrpSpPr/>
          <p:nvPr/>
        </p:nvGrpSpPr>
        <p:grpSpPr>
          <a:xfrm>
            <a:off x="3365351" y="3857635"/>
            <a:ext cx="1122468" cy="1104228"/>
            <a:chOff x="3365351" y="3857635"/>
            <a:chExt cx="1122468" cy="1104228"/>
          </a:xfrm>
        </p:grpSpPr>
        <p:sp>
          <p:nvSpPr>
            <p:cNvPr id="27" name="Oval 26">
              <a:extLst>
                <a:ext uri="{FF2B5EF4-FFF2-40B4-BE49-F238E27FC236}">
                  <a16:creationId xmlns:a16="http://schemas.microsoft.com/office/drawing/2014/main" id="{0974B9F4-41D6-8446-A603-EEA558C74609}"/>
                </a:ext>
              </a:extLst>
            </p:cNvPr>
            <p:cNvSpPr/>
            <p:nvPr/>
          </p:nvSpPr>
          <p:spPr>
            <a:xfrm>
              <a:off x="3514369" y="4640221"/>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0053BAD8-443E-F647-8D9E-1A3E0F4FA498}"/>
                </a:ext>
              </a:extLst>
            </p:cNvPr>
            <p:cNvSpPr txBox="1"/>
            <p:nvPr/>
          </p:nvSpPr>
          <p:spPr>
            <a:xfrm>
              <a:off x="3509365" y="4623309"/>
              <a:ext cx="331730" cy="338554"/>
            </a:xfrm>
            <a:prstGeom prst="rect">
              <a:avLst/>
            </a:prstGeom>
            <a:noFill/>
          </p:spPr>
          <p:txBody>
            <a:bodyPr wrap="square" rtlCol="0">
              <a:spAutoFit/>
            </a:bodyPr>
            <a:lstStyle/>
            <a:p>
              <a:pPr algn="ctr"/>
              <a:r>
                <a:rPr lang="lt" sz="1600" b="1">
                  <a:solidFill>
                    <a:schemeClr val="tx1">
                      <a:lumMod val="75000"/>
                      <a:lumOff val="25000"/>
                    </a:schemeClr>
                  </a:solidFill>
                  <a:latin typeface="Montserrat" panose="02000505000000020004" pitchFamily="2" charset="77"/>
                </a:rPr>
                <a:t>5</a:t>
              </a:r>
            </a:p>
          </p:txBody>
        </p:sp>
        <p:pic>
          <p:nvPicPr>
            <p:cNvPr id="98" name="Graphic 97">
              <a:extLst>
                <a:ext uri="{FF2B5EF4-FFF2-40B4-BE49-F238E27FC236}">
                  <a16:creationId xmlns:a16="http://schemas.microsoft.com/office/drawing/2014/main" id="{EC585EF7-9029-0A47-B312-C548A15216C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23578" y="3857635"/>
              <a:ext cx="383872" cy="383872"/>
            </a:xfrm>
            <a:prstGeom prst="rect">
              <a:avLst/>
            </a:prstGeom>
          </p:spPr>
        </p:pic>
        <p:sp>
          <p:nvSpPr>
            <p:cNvPr id="107" name="TextBox 106">
              <a:extLst>
                <a:ext uri="{FF2B5EF4-FFF2-40B4-BE49-F238E27FC236}">
                  <a16:creationId xmlns:a16="http://schemas.microsoft.com/office/drawing/2014/main" id="{463876F0-498D-6641-8A14-48180BD65563}"/>
                </a:ext>
              </a:extLst>
            </p:cNvPr>
            <p:cNvSpPr txBox="1"/>
            <p:nvPr/>
          </p:nvSpPr>
          <p:spPr>
            <a:xfrm>
              <a:off x="3365351" y="4255497"/>
              <a:ext cx="1122468" cy="466281"/>
            </a:xfrm>
            <a:prstGeom prst="rect">
              <a:avLst/>
            </a:prstGeom>
            <a:noFill/>
          </p:spPr>
          <p:txBody>
            <a:bodyPr wrap="square" rtlCol="0">
              <a:spAutoFit/>
            </a:bodyPr>
            <a:lstStyle/>
            <a:p>
              <a:pPr lvl="0" algn="ctr" defTabSz="622300">
                <a:lnSpc>
                  <a:spcPct val="90000"/>
                </a:lnSpc>
                <a:spcAft>
                  <a:spcPct val="35000"/>
                </a:spcAft>
              </a:pPr>
              <a:r>
                <a:rPr lang="lt" sz="900" b="1" dirty="0">
                  <a:latin typeface="Montserrat" panose="02000505000000020004" pitchFamily="2" charset="77"/>
                </a:rPr>
                <a:t>Surinkite dalykinės srities žinias</a:t>
              </a:r>
            </a:p>
          </p:txBody>
        </p:sp>
      </p:grpSp>
      <p:grpSp>
        <p:nvGrpSpPr>
          <p:cNvPr id="6" name="Group 5">
            <a:extLst>
              <a:ext uri="{FF2B5EF4-FFF2-40B4-BE49-F238E27FC236}">
                <a16:creationId xmlns:a16="http://schemas.microsoft.com/office/drawing/2014/main" id="{4EF573A0-69E3-E26A-578A-7EDDA0EF8E27}"/>
              </a:ext>
            </a:extLst>
          </p:cNvPr>
          <p:cNvGrpSpPr/>
          <p:nvPr/>
        </p:nvGrpSpPr>
        <p:grpSpPr>
          <a:xfrm>
            <a:off x="2168210" y="2950302"/>
            <a:ext cx="1198001" cy="757881"/>
            <a:chOff x="2168210" y="2950302"/>
            <a:chExt cx="1198001" cy="757881"/>
          </a:xfrm>
        </p:grpSpPr>
        <p:sp>
          <p:nvSpPr>
            <p:cNvPr id="26" name="Oval 25">
              <a:extLst>
                <a:ext uri="{FF2B5EF4-FFF2-40B4-BE49-F238E27FC236}">
                  <a16:creationId xmlns:a16="http://schemas.microsoft.com/office/drawing/2014/main" id="{464849A3-6F5E-DA46-BDF1-0FA037844865}"/>
                </a:ext>
              </a:extLst>
            </p:cNvPr>
            <p:cNvSpPr/>
            <p:nvPr/>
          </p:nvSpPr>
          <p:spPr>
            <a:xfrm>
              <a:off x="2172433" y="3343897"/>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C79F40A1-39E2-2148-8960-4CB5CC2F5A08}"/>
                </a:ext>
              </a:extLst>
            </p:cNvPr>
            <p:cNvSpPr txBox="1"/>
            <p:nvPr/>
          </p:nvSpPr>
          <p:spPr>
            <a:xfrm>
              <a:off x="2168210" y="3324425"/>
              <a:ext cx="324741" cy="338554"/>
            </a:xfrm>
            <a:prstGeom prst="rect">
              <a:avLst/>
            </a:prstGeom>
            <a:noFill/>
          </p:spPr>
          <p:txBody>
            <a:bodyPr wrap="square" rtlCol="0">
              <a:spAutoFit/>
            </a:bodyPr>
            <a:lstStyle/>
            <a:p>
              <a:pPr algn="ctr"/>
              <a:r>
                <a:rPr lang="lt" sz="1600" b="1">
                  <a:solidFill>
                    <a:schemeClr val="tx1">
                      <a:lumMod val="75000"/>
                      <a:lumOff val="25000"/>
                    </a:schemeClr>
                  </a:solidFill>
                  <a:latin typeface="Montserrat" panose="02000505000000020004" pitchFamily="2" charset="77"/>
                </a:rPr>
                <a:t>6</a:t>
              </a:r>
            </a:p>
          </p:txBody>
        </p:sp>
        <p:pic>
          <p:nvPicPr>
            <p:cNvPr id="101" name="Graphic 100">
              <a:extLst>
                <a:ext uri="{FF2B5EF4-FFF2-40B4-BE49-F238E27FC236}">
                  <a16:creationId xmlns:a16="http://schemas.microsoft.com/office/drawing/2014/main" id="{37565B2C-0CEF-7842-A3D2-E7D61EA92AA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74515" y="2950302"/>
              <a:ext cx="383872" cy="383872"/>
            </a:xfrm>
            <a:prstGeom prst="rect">
              <a:avLst/>
            </a:prstGeom>
          </p:spPr>
        </p:pic>
        <p:sp>
          <p:nvSpPr>
            <p:cNvPr id="108" name="TextBox 107">
              <a:extLst>
                <a:ext uri="{FF2B5EF4-FFF2-40B4-BE49-F238E27FC236}">
                  <a16:creationId xmlns:a16="http://schemas.microsoft.com/office/drawing/2014/main" id="{F520E969-89B2-E84A-9E45-5D40735EF574}"/>
                </a:ext>
              </a:extLst>
            </p:cNvPr>
            <p:cNvSpPr txBox="1"/>
            <p:nvPr/>
          </p:nvSpPr>
          <p:spPr>
            <a:xfrm>
              <a:off x="2366691" y="3343897"/>
              <a:ext cx="999520" cy="364286"/>
            </a:xfrm>
            <a:prstGeom prst="rect">
              <a:avLst/>
            </a:prstGeom>
            <a:noFill/>
          </p:spPr>
          <p:txBody>
            <a:bodyPr wrap="square" rtlCol="0">
              <a:spAutoFit/>
            </a:bodyPr>
            <a:lstStyle/>
            <a:p>
              <a:pPr lvl="0" algn="ctr" defTabSz="622300">
                <a:lnSpc>
                  <a:spcPct val="90000"/>
                </a:lnSpc>
                <a:spcAft>
                  <a:spcPct val="35000"/>
                </a:spcAft>
              </a:pPr>
              <a:r>
                <a:rPr lang="lt" sz="900" b="1">
                  <a:latin typeface="Montserrat" panose="02000505000000020004" pitchFamily="2" charset="77"/>
                </a:rPr>
                <a:t>Modeliuokite </a:t>
              </a:r>
              <a:br>
                <a:rPr lang="en-US" sz="900" b="1">
                  <a:latin typeface="Montserrat" panose="02000505000000020004" pitchFamily="2" charset="77"/>
                </a:rPr>
              </a:br>
              <a:r>
                <a:rPr lang="lt" sz="900" b="1">
                  <a:latin typeface="Montserrat" panose="02000505000000020004" pitchFamily="2" charset="77"/>
                </a:rPr>
                <a:t>duomenis</a:t>
              </a:r>
            </a:p>
          </p:txBody>
        </p:sp>
      </p:grpSp>
      <p:grpSp>
        <p:nvGrpSpPr>
          <p:cNvPr id="7" name="Group 6">
            <a:extLst>
              <a:ext uri="{FF2B5EF4-FFF2-40B4-BE49-F238E27FC236}">
                <a16:creationId xmlns:a16="http://schemas.microsoft.com/office/drawing/2014/main" id="{37F30DF4-D24E-0107-0B1C-1B3E6F1043B8}"/>
              </a:ext>
            </a:extLst>
          </p:cNvPr>
          <p:cNvGrpSpPr/>
          <p:nvPr/>
        </p:nvGrpSpPr>
        <p:grpSpPr>
          <a:xfrm>
            <a:off x="1896578" y="1215801"/>
            <a:ext cx="1186282" cy="824301"/>
            <a:chOff x="2179069" y="1476545"/>
            <a:chExt cx="1186282" cy="824301"/>
          </a:xfrm>
        </p:grpSpPr>
        <p:sp>
          <p:nvSpPr>
            <p:cNvPr id="25" name="Oval 24">
              <a:extLst>
                <a:ext uri="{FF2B5EF4-FFF2-40B4-BE49-F238E27FC236}">
                  <a16:creationId xmlns:a16="http://schemas.microsoft.com/office/drawing/2014/main" id="{3197F651-2086-2642-82D0-CBB59976ACB3}"/>
                </a:ext>
              </a:extLst>
            </p:cNvPr>
            <p:cNvSpPr/>
            <p:nvPr/>
          </p:nvSpPr>
          <p:spPr>
            <a:xfrm>
              <a:off x="2179069" y="1478413"/>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B8741BC5-69A1-8F45-84F2-0A2ADB1C6296}"/>
                </a:ext>
              </a:extLst>
            </p:cNvPr>
            <p:cNvSpPr txBox="1"/>
            <p:nvPr/>
          </p:nvSpPr>
          <p:spPr>
            <a:xfrm>
              <a:off x="2179780" y="1476545"/>
              <a:ext cx="307098" cy="338554"/>
            </a:xfrm>
            <a:prstGeom prst="rect">
              <a:avLst/>
            </a:prstGeom>
            <a:noFill/>
          </p:spPr>
          <p:txBody>
            <a:bodyPr wrap="square" rtlCol="0">
              <a:spAutoFit/>
            </a:bodyPr>
            <a:lstStyle/>
            <a:p>
              <a:pPr algn="ctr"/>
              <a:r>
                <a:rPr lang="lt" sz="1600" b="1">
                  <a:solidFill>
                    <a:schemeClr val="tx1">
                      <a:lumMod val="75000"/>
                      <a:lumOff val="25000"/>
                    </a:schemeClr>
                  </a:solidFill>
                  <a:latin typeface="Montserrat" panose="02000505000000020004" pitchFamily="2" charset="77"/>
                </a:rPr>
                <a:t>7</a:t>
              </a:r>
            </a:p>
          </p:txBody>
        </p:sp>
        <p:pic>
          <p:nvPicPr>
            <p:cNvPr id="99" name="Graphic 98">
              <a:extLst>
                <a:ext uri="{FF2B5EF4-FFF2-40B4-BE49-F238E27FC236}">
                  <a16:creationId xmlns:a16="http://schemas.microsoft.com/office/drawing/2014/main" id="{3582686E-F66D-BD42-92FB-926268709F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653066" y="1514795"/>
              <a:ext cx="422259" cy="422259"/>
            </a:xfrm>
            <a:prstGeom prst="rect">
              <a:avLst/>
            </a:prstGeom>
          </p:spPr>
        </p:pic>
        <p:sp>
          <p:nvSpPr>
            <p:cNvPr id="109" name="TextBox 108">
              <a:extLst>
                <a:ext uri="{FF2B5EF4-FFF2-40B4-BE49-F238E27FC236}">
                  <a16:creationId xmlns:a16="http://schemas.microsoft.com/office/drawing/2014/main" id="{DCBDEC3E-4E14-8448-8648-4E815028B37C}"/>
                </a:ext>
              </a:extLst>
            </p:cNvPr>
            <p:cNvSpPr txBox="1"/>
            <p:nvPr/>
          </p:nvSpPr>
          <p:spPr>
            <a:xfrm>
              <a:off x="2365831" y="1959214"/>
              <a:ext cx="999520" cy="341632"/>
            </a:xfrm>
            <a:prstGeom prst="rect">
              <a:avLst/>
            </a:prstGeom>
            <a:noFill/>
          </p:spPr>
          <p:txBody>
            <a:bodyPr wrap="square" rtlCol="0">
              <a:spAutoFit/>
            </a:bodyPr>
            <a:lstStyle/>
            <a:p>
              <a:pPr lvl="0" algn="ctr" defTabSz="622300">
                <a:lnSpc>
                  <a:spcPct val="90000"/>
                </a:lnSpc>
                <a:spcAft>
                  <a:spcPct val="35000"/>
                </a:spcAft>
              </a:pPr>
              <a:r>
                <a:rPr lang="lt" sz="800" b="1" dirty="0">
                  <a:latin typeface="Montserrat" panose="02000505000000020004" pitchFamily="2" charset="77"/>
                </a:rPr>
                <a:t>Vizualizuokite</a:t>
              </a:r>
              <a:r>
                <a:rPr lang="lt" sz="900" b="1" dirty="0">
                  <a:latin typeface="Montserrat" panose="02000505000000020004" pitchFamily="2" charset="77"/>
                </a:rPr>
                <a:t> </a:t>
              </a:r>
              <a:br>
                <a:rPr lang="en-US" sz="900" b="1" dirty="0">
                  <a:latin typeface="Montserrat" panose="02000505000000020004" pitchFamily="2" charset="77"/>
                </a:rPr>
              </a:br>
              <a:r>
                <a:rPr lang="lt" sz="900" b="1" dirty="0">
                  <a:latin typeface="Montserrat" panose="02000505000000020004" pitchFamily="2" charset="77"/>
                </a:rPr>
                <a:t>duomenis</a:t>
              </a:r>
            </a:p>
          </p:txBody>
        </p:sp>
      </p:grpSp>
      <p:grpSp>
        <p:nvGrpSpPr>
          <p:cNvPr id="8" name="Group 7">
            <a:extLst>
              <a:ext uri="{FF2B5EF4-FFF2-40B4-BE49-F238E27FC236}">
                <a16:creationId xmlns:a16="http://schemas.microsoft.com/office/drawing/2014/main" id="{10FE7F97-2E49-5D9B-C73F-E98B7F2C95CD}"/>
              </a:ext>
            </a:extLst>
          </p:cNvPr>
          <p:cNvGrpSpPr/>
          <p:nvPr/>
        </p:nvGrpSpPr>
        <p:grpSpPr>
          <a:xfrm>
            <a:off x="3226421" y="194997"/>
            <a:ext cx="1362307" cy="1066489"/>
            <a:chOff x="3226421" y="194997"/>
            <a:chExt cx="1362307" cy="1066489"/>
          </a:xfrm>
        </p:grpSpPr>
        <p:sp>
          <p:nvSpPr>
            <p:cNvPr id="24" name="Oval 23">
              <a:extLst>
                <a:ext uri="{FF2B5EF4-FFF2-40B4-BE49-F238E27FC236}">
                  <a16:creationId xmlns:a16="http://schemas.microsoft.com/office/drawing/2014/main" id="{76293231-F1BA-AA4F-B9E4-F18D2E8EE0D6}"/>
                </a:ext>
              </a:extLst>
            </p:cNvPr>
            <p:cNvSpPr/>
            <p:nvPr/>
          </p:nvSpPr>
          <p:spPr>
            <a:xfrm>
              <a:off x="3537473" y="202561"/>
              <a:ext cx="307098" cy="307098"/>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279ECEC7-1987-A84E-A16B-63B3545E7A11}"/>
                </a:ext>
              </a:extLst>
            </p:cNvPr>
            <p:cNvSpPr txBox="1"/>
            <p:nvPr/>
          </p:nvSpPr>
          <p:spPr>
            <a:xfrm>
              <a:off x="3524074" y="194997"/>
              <a:ext cx="341091" cy="338554"/>
            </a:xfrm>
            <a:prstGeom prst="rect">
              <a:avLst/>
            </a:prstGeom>
            <a:noFill/>
          </p:spPr>
          <p:txBody>
            <a:bodyPr wrap="square" rtlCol="0">
              <a:spAutoFit/>
            </a:bodyPr>
            <a:lstStyle/>
            <a:p>
              <a:pPr algn="ctr"/>
              <a:r>
                <a:rPr lang="lt" sz="1600" b="1">
                  <a:solidFill>
                    <a:schemeClr val="tx1">
                      <a:lumMod val="75000"/>
                      <a:lumOff val="25000"/>
                    </a:schemeClr>
                  </a:solidFill>
                  <a:latin typeface="Montserrat" panose="02000505000000020004" pitchFamily="2" charset="77"/>
                </a:rPr>
                <a:t>8</a:t>
              </a:r>
            </a:p>
          </p:txBody>
        </p:sp>
        <p:pic>
          <p:nvPicPr>
            <p:cNvPr id="95" name="Graphic 94">
              <a:extLst>
                <a:ext uri="{FF2B5EF4-FFF2-40B4-BE49-F238E27FC236}">
                  <a16:creationId xmlns:a16="http://schemas.microsoft.com/office/drawing/2014/main" id="{C4E21A81-E202-6748-B8F0-B8597BEDDE3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43216" y="493692"/>
              <a:ext cx="383872" cy="383872"/>
            </a:xfrm>
            <a:prstGeom prst="rect">
              <a:avLst/>
            </a:prstGeom>
          </p:spPr>
        </p:pic>
        <p:sp>
          <p:nvSpPr>
            <p:cNvPr id="110" name="TextBox 109">
              <a:extLst>
                <a:ext uri="{FF2B5EF4-FFF2-40B4-BE49-F238E27FC236}">
                  <a16:creationId xmlns:a16="http://schemas.microsoft.com/office/drawing/2014/main" id="{315F4F8D-C8E0-EE4E-AC6B-6D6ABB84B57C}"/>
                </a:ext>
              </a:extLst>
            </p:cNvPr>
            <p:cNvSpPr txBox="1"/>
            <p:nvPr/>
          </p:nvSpPr>
          <p:spPr>
            <a:xfrm>
              <a:off x="3226421" y="919854"/>
              <a:ext cx="1362307" cy="341632"/>
            </a:xfrm>
            <a:prstGeom prst="rect">
              <a:avLst/>
            </a:prstGeom>
            <a:noFill/>
          </p:spPr>
          <p:txBody>
            <a:bodyPr wrap="square" rtlCol="0">
              <a:spAutoFit/>
            </a:bodyPr>
            <a:lstStyle/>
            <a:p>
              <a:pPr algn="ctr" defTabSz="622300">
                <a:lnSpc>
                  <a:spcPct val="90000"/>
                </a:lnSpc>
                <a:spcAft>
                  <a:spcPct val="35000"/>
                </a:spcAft>
              </a:pPr>
              <a:r>
                <a:rPr lang="lt" sz="900" b="1" dirty="0">
                  <a:solidFill>
                    <a:schemeClr val="tx1"/>
                  </a:solidFill>
                  <a:latin typeface="Montserrat" panose="02000505000000020004" pitchFamily="2" charset="77"/>
                </a:rPr>
                <a:t>Iškomunikuokite įžvalgas</a:t>
              </a:r>
            </a:p>
          </p:txBody>
        </p:sp>
      </p:grpSp>
      <p:sp>
        <p:nvSpPr>
          <p:cNvPr id="9" name="Arrow: Curved Down 8">
            <a:extLst>
              <a:ext uri="{FF2B5EF4-FFF2-40B4-BE49-F238E27FC236}">
                <a16:creationId xmlns:a16="http://schemas.microsoft.com/office/drawing/2014/main" id="{6FD75202-4E36-2F45-919D-8D19A24B289E}"/>
              </a:ext>
            </a:extLst>
          </p:cNvPr>
          <p:cNvSpPr/>
          <p:nvPr/>
        </p:nvSpPr>
        <p:spPr>
          <a:xfrm rot="2873681">
            <a:off x="6034553" y="297546"/>
            <a:ext cx="1266557" cy="731520"/>
          </a:xfrm>
          <a:prstGeom prst="curvedDown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Down 9">
            <a:extLst>
              <a:ext uri="{FF2B5EF4-FFF2-40B4-BE49-F238E27FC236}">
                <a16:creationId xmlns:a16="http://schemas.microsoft.com/office/drawing/2014/main" id="{E648E948-19E0-1B77-0956-DA8935145550}"/>
              </a:ext>
            </a:extLst>
          </p:cNvPr>
          <p:cNvSpPr/>
          <p:nvPr/>
        </p:nvSpPr>
        <p:spPr>
          <a:xfrm rot="5400000">
            <a:off x="6783292" y="2226733"/>
            <a:ext cx="1266557" cy="731520"/>
          </a:xfrm>
          <a:prstGeom prst="curvedDown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7F2E26E1-1CD1-CCA2-4D7A-19953148F04F}"/>
              </a:ext>
            </a:extLst>
          </p:cNvPr>
          <p:cNvSpPr/>
          <p:nvPr/>
        </p:nvSpPr>
        <p:spPr>
          <a:xfrm rot="8273162">
            <a:off x="5870822" y="4230452"/>
            <a:ext cx="1266557" cy="731520"/>
          </a:xfrm>
          <a:prstGeom prst="curvedDown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Down 11">
            <a:extLst>
              <a:ext uri="{FF2B5EF4-FFF2-40B4-BE49-F238E27FC236}">
                <a16:creationId xmlns:a16="http://schemas.microsoft.com/office/drawing/2014/main" id="{07343E61-879E-F1DB-33B9-4149DC8C3B05}"/>
              </a:ext>
            </a:extLst>
          </p:cNvPr>
          <p:cNvSpPr/>
          <p:nvPr/>
        </p:nvSpPr>
        <p:spPr>
          <a:xfrm rot="13363515">
            <a:off x="1919568" y="4223412"/>
            <a:ext cx="1266557" cy="731520"/>
          </a:xfrm>
          <a:prstGeom prst="curvedDown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Down 12">
            <a:extLst>
              <a:ext uri="{FF2B5EF4-FFF2-40B4-BE49-F238E27FC236}">
                <a16:creationId xmlns:a16="http://schemas.microsoft.com/office/drawing/2014/main" id="{CB78C7E0-21FC-3407-7EF5-F485F356D5C3}"/>
              </a:ext>
            </a:extLst>
          </p:cNvPr>
          <p:cNvSpPr/>
          <p:nvPr/>
        </p:nvSpPr>
        <p:spPr>
          <a:xfrm rot="16200000">
            <a:off x="1114856" y="2123301"/>
            <a:ext cx="1266557" cy="731520"/>
          </a:xfrm>
          <a:prstGeom prst="curvedDown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Left 13">
            <a:extLst>
              <a:ext uri="{FF2B5EF4-FFF2-40B4-BE49-F238E27FC236}">
                <a16:creationId xmlns:a16="http://schemas.microsoft.com/office/drawing/2014/main" id="{E347DD6F-A967-1B98-168C-BDBC28186208}"/>
              </a:ext>
            </a:extLst>
          </p:cNvPr>
          <p:cNvSpPr/>
          <p:nvPr/>
        </p:nvSpPr>
        <p:spPr>
          <a:xfrm>
            <a:off x="4054512" y="4716649"/>
            <a:ext cx="978408" cy="338554"/>
          </a:xfrm>
          <a:prstGeom prst="lef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81819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E7B8-FA1E-FDC5-6ED6-2892A5A17595}"/>
              </a:ext>
            </a:extLst>
          </p:cNvPr>
          <p:cNvSpPr>
            <a:spLocks noGrp="1"/>
          </p:cNvSpPr>
          <p:nvPr>
            <p:ph type="title"/>
          </p:nvPr>
        </p:nvSpPr>
        <p:spPr>
          <a:xfrm>
            <a:off x="457200" y="206375"/>
            <a:ext cx="8229600" cy="594611"/>
          </a:xfrm>
        </p:spPr>
        <p:txBody>
          <a:bodyPr/>
          <a:lstStyle/>
          <a:p>
            <a:r>
              <a:rPr lang="lt-LT" sz="2000" dirty="0"/>
              <a:t>Švietimo sistema sparčiai sensta, tik didieji miestai sugeba pritraukti ir išlaikyti jaunimą</a:t>
            </a:r>
            <a:endParaRPr lang="en-US" sz="2000" dirty="0"/>
          </a:p>
        </p:txBody>
      </p:sp>
      <p:pic>
        <p:nvPicPr>
          <p:cNvPr id="3" name="2023-09-25 13-16-36">
            <a:hlinkClick r:id="" action="ppaction://media"/>
            <a:extLst>
              <a:ext uri="{FF2B5EF4-FFF2-40B4-BE49-F238E27FC236}">
                <a16:creationId xmlns:a16="http://schemas.microsoft.com/office/drawing/2014/main" id="{58F0BE0C-0A3B-9BB0-831B-21E9F2F23B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0846" y="907312"/>
            <a:ext cx="6762307" cy="3803798"/>
          </a:xfrm>
          <a:prstGeom prst="rect">
            <a:avLst/>
          </a:prstGeom>
        </p:spPr>
      </p:pic>
    </p:spTree>
    <p:extLst>
      <p:ext uri="{BB962C8B-B14F-4D97-AF65-F5344CB8AC3E}">
        <p14:creationId xmlns:p14="http://schemas.microsoft.com/office/powerpoint/2010/main" val="233450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F9D3-F283-0A06-9549-BFC86BA1DDA5}"/>
              </a:ext>
            </a:extLst>
          </p:cNvPr>
          <p:cNvSpPr>
            <a:spLocks noGrp="1"/>
          </p:cNvSpPr>
          <p:nvPr>
            <p:ph type="title"/>
          </p:nvPr>
        </p:nvSpPr>
        <p:spPr/>
        <p:txBody>
          <a:bodyPr/>
          <a:lstStyle/>
          <a:p>
            <a:r>
              <a:rPr lang="lt-LT" sz="3200" dirty="0"/>
              <a:t>Parodymas | </a:t>
            </a:r>
            <a:r>
              <a:rPr lang="lt-LT" sz="3200" dirty="0">
                <a:solidFill>
                  <a:schemeClr val="accent1"/>
                </a:solidFill>
              </a:rPr>
              <a:t>Išraiška</a:t>
            </a:r>
            <a:br>
              <a:rPr lang="lt-LT" sz="3200" dirty="0"/>
            </a:br>
            <a:r>
              <a:rPr lang="lt-LT" sz="1800" dirty="0"/>
              <a:t>Duomenų menas, skirtas vizualinei išraiškai, malonumui (ir poveikiui, įžvalgai)</a:t>
            </a:r>
            <a:endParaRPr lang="en-US" sz="3200" dirty="0"/>
          </a:p>
        </p:txBody>
      </p:sp>
      <p:sp>
        <p:nvSpPr>
          <p:cNvPr id="7" name="TextBox 6">
            <a:extLst>
              <a:ext uri="{FF2B5EF4-FFF2-40B4-BE49-F238E27FC236}">
                <a16:creationId xmlns:a16="http://schemas.microsoft.com/office/drawing/2014/main" id="{C1A7E13F-184A-C164-1F18-D779D9E7DBEA}"/>
              </a:ext>
            </a:extLst>
          </p:cNvPr>
          <p:cNvSpPr txBox="1"/>
          <p:nvPr/>
        </p:nvSpPr>
        <p:spPr>
          <a:xfrm>
            <a:off x="1529542" y="4675515"/>
            <a:ext cx="7248697" cy="261610"/>
          </a:xfrm>
          <a:prstGeom prst="rect">
            <a:avLst/>
          </a:prstGeom>
          <a:noFill/>
        </p:spPr>
        <p:txBody>
          <a:bodyPr wrap="square">
            <a:spAutoFit/>
          </a:bodyPr>
          <a:lstStyle/>
          <a:p>
            <a:r>
              <a:rPr lang="en-US" sz="1050" dirty="0">
                <a:hlinkClick r:id="rId4"/>
              </a:rPr>
              <a:t>https://www.windy.com/-Webcams/Lithuania/Kaunas-County/Kaunas/webcams/1618065772?54.898,22.251,8</a:t>
            </a:r>
            <a:r>
              <a:rPr lang="lt-LT" sz="1050" dirty="0"/>
              <a:t> </a:t>
            </a:r>
            <a:endParaRPr lang="en-US" sz="1050" dirty="0"/>
          </a:p>
        </p:txBody>
      </p:sp>
      <p:pic>
        <p:nvPicPr>
          <p:cNvPr id="4" name="2023-09-26 09-58-02">
            <a:hlinkClick r:id="" action="ppaction://media"/>
            <a:extLst>
              <a:ext uri="{FF2B5EF4-FFF2-40B4-BE49-F238E27FC236}">
                <a16:creationId xmlns:a16="http://schemas.microsoft.com/office/drawing/2014/main" id="{D8BA1316-9414-2758-F723-95FA4FCB21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200150"/>
            <a:ext cx="6034087" cy="3394075"/>
          </a:xfrm>
        </p:spPr>
      </p:pic>
    </p:spTree>
    <p:extLst>
      <p:ext uri="{BB962C8B-B14F-4D97-AF65-F5344CB8AC3E}">
        <p14:creationId xmlns:p14="http://schemas.microsoft.com/office/powerpoint/2010/main" val="39184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A0CE-831C-C30C-40FD-CDDDA4864C24}"/>
              </a:ext>
            </a:extLst>
          </p:cNvPr>
          <p:cNvSpPr>
            <a:spLocks noGrp="1"/>
          </p:cNvSpPr>
          <p:nvPr>
            <p:ph type="title"/>
          </p:nvPr>
        </p:nvSpPr>
        <p:spPr/>
        <p:txBody>
          <a:bodyPr/>
          <a:lstStyle/>
          <a:p>
            <a:r>
              <a:rPr lang="lt-LT" sz="3200" dirty="0"/>
              <a:t>Duomenų-vaizdinių-istorijų kūrimo metodai</a:t>
            </a:r>
            <a:endParaRPr lang="en-US" sz="3200" dirty="0"/>
          </a:p>
        </p:txBody>
      </p:sp>
      <p:sp>
        <p:nvSpPr>
          <p:cNvPr id="3" name="Content Placeholder 2">
            <a:extLst>
              <a:ext uri="{FF2B5EF4-FFF2-40B4-BE49-F238E27FC236}">
                <a16:creationId xmlns:a16="http://schemas.microsoft.com/office/drawing/2014/main" id="{5EFF1B28-0A1C-3289-4448-7EE3476C788F}"/>
              </a:ext>
            </a:extLst>
          </p:cNvPr>
          <p:cNvSpPr>
            <a:spLocks noGrp="1"/>
          </p:cNvSpPr>
          <p:nvPr>
            <p:ph idx="1"/>
          </p:nvPr>
        </p:nvSpPr>
        <p:spPr>
          <a:xfrm>
            <a:off x="764771" y="1487978"/>
            <a:ext cx="7922029" cy="3106247"/>
          </a:xfrm>
        </p:spPr>
        <p:txBody>
          <a:bodyPr/>
          <a:lstStyle/>
          <a:p>
            <a:pPr algn="l"/>
            <a:r>
              <a:rPr lang="lt-LT" b="0" i="0" u="none" strike="noStrike" baseline="0" dirty="0">
                <a:solidFill>
                  <a:srgbClr val="CDCDCD"/>
                </a:solidFill>
                <a:latin typeface="Montserrat-Regular"/>
              </a:rPr>
              <a:t>Žodis 		| 	</a:t>
            </a:r>
            <a:r>
              <a:rPr lang="lt-LT" b="0" i="0" u="none" strike="noStrike" baseline="0" dirty="0">
                <a:solidFill>
                  <a:srgbClr val="FFC000"/>
                </a:solidFill>
                <a:latin typeface="Montserrat-Regular"/>
              </a:rPr>
              <a:t>Rašytojas</a:t>
            </a:r>
          </a:p>
          <a:p>
            <a:pPr algn="l"/>
            <a:r>
              <a:rPr lang="lt-LT" b="0" i="0" u="none" strike="noStrike" baseline="0" dirty="0">
                <a:solidFill>
                  <a:srgbClr val="CDCDCD"/>
                </a:solidFill>
                <a:latin typeface="Montserrat-Regular"/>
              </a:rPr>
              <a:t>Natos 		| 	</a:t>
            </a:r>
            <a:r>
              <a:rPr lang="lt-LT" b="0" i="0" u="none" strike="noStrike" baseline="0" dirty="0">
                <a:solidFill>
                  <a:srgbClr val="FFC000"/>
                </a:solidFill>
                <a:latin typeface="Montserrat-Regular"/>
              </a:rPr>
              <a:t>Muzikantas</a:t>
            </a:r>
          </a:p>
          <a:p>
            <a:pPr algn="l"/>
            <a:r>
              <a:rPr lang="lt-LT" b="0" i="0" u="none" strike="noStrike" baseline="0" dirty="0">
                <a:solidFill>
                  <a:srgbClr val="CDCDCD"/>
                </a:solidFill>
                <a:latin typeface="Montserrat-Regular"/>
              </a:rPr>
              <a:t>Kadras 	| 	</a:t>
            </a:r>
            <a:r>
              <a:rPr lang="lt-LT" b="0" i="0" u="none" strike="noStrike" baseline="0" dirty="0">
                <a:solidFill>
                  <a:srgbClr val="FFC000"/>
                </a:solidFill>
                <a:latin typeface="Montserrat-Regular"/>
              </a:rPr>
              <a:t>Filmo kūrėjas</a:t>
            </a:r>
          </a:p>
          <a:p>
            <a:pPr algn="l"/>
            <a:r>
              <a:rPr lang="lt-LT" b="0" i="0" u="none" strike="noStrike" baseline="0" dirty="0">
                <a:solidFill>
                  <a:srgbClr val="CDCDCD"/>
                </a:solidFill>
                <a:latin typeface="Montserrat-Regular"/>
              </a:rPr>
              <a:t>Datum 	| 	</a:t>
            </a:r>
            <a:r>
              <a:rPr lang="lt-LT" b="0" i="0" u="none" strike="noStrike" baseline="0" dirty="0">
                <a:solidFill>
                  <a:srgbClr val="FFC000"/>
                </a:solidFill>
                <a:latin typeface="Montserrat-Regular"/>
              </a:rPr>
              <a:t>Duomenų artistas</a:t>
            </a:r>
            <a:endParaRPr lang="en-US" sz="5400" dirty="0">
              <a:solidFill>
                <a:srgbClr val="FFC000"/>
              </a:solidFill>
            </a:endParaRPr>
          </a:p>
        </p:txBody>
      </p:sp>
    </p:spTree>
    <p:extLst>
      <p:ext uri="{BB962C8B-B14F-4D97-AF65-F5344CB8AC3E}">
        <p14:creationId xmlns:p14="http://schemas.microsoft.com/office/powerpoint/2010/main" val="3040721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21BD-BFB3-F7B9-15F5-E26FDCB3905F}"/>
              </a:ext>
            </a:extLst>
          </p:cNvPr>
          <p:cNvSpPr>
            <a:spLocks noGrp="1"/>
          </p:cNvSpPr>
          <p:nvPr>
            <p:ph type="title"/>
          </p:nvPr>
        </p:nvSpPr>
        <p:spPr/>
        <p:txBody>
          <a:bodyPr/>
          <a:lstStyle/>
          <a:p>
            <a:r>
              <a:rPr lang="lt-LT" dirty="0"/>
              <a:t>Datum</a:t>
            </a:r>
          </a:p>
        </p:txBody>
      </p:sp>
      <p:sp>
        <p:nvSpPr>
          <p:cNvPr id="4" name="TextBox 3">
            <a:extLst>
              <a:ext uri="{FF2B5EF4-FFF2-40B4-BE49-F238E27FC236}">
                <a16:creationId xmlns:a16="http://schemas.microsoft.com/office/drawing/2014/main" id="{6C405216-CDE9-A15B-9A20-4A9D0D2A4844}"/>
              </a:ext>
            </a:extLst>
          </p:cNvPr>
          <p:cNvSpPr txBox="1"/>
          <p:nvPr/>
        </p:nvSpPr>
        <p:spPr>
          <a:xfrm>
            <a:off x="2128059" y="938936"/>
            <a:ext cx="6151417" cy="584775"/>
          </a:xfrm>
          <a:prstGeom prst="rect">
            <a:avLst/>
          </a:prstGeom>
          <a:noFill/>
        </p:spPr>
        <p:txBody>
          <a:bodyPr wrap="square" rtlCol="0">
            <a:spAutoFit/>
          </a:bodyPr>
          <a:lstStyle/>
          <a:p>
            <a:pPr algn="ctr"/>
            <a:r>
              <a:rPr lang="lt-LT" sz="3200" b="1" dirty="0">
                <a:solidFill>
                  <a:srgbClr val="FFC000"/>
                </a:solidFill>
                <a:latin typeface="Montserrat Light" panose="00000400000000000000" pitchFamily="2" charset="0"/>
              </a:rPr>
              <a:t>Matykite</a:t>
            </a:r>
            <a:r>
              <a:rPr lang="lt-LT" sz="3200" dirty="0">
                <a:latin typeface="Montserrat Light" panose="00000400000000000000" pitchFamily="2" charset="0"/>
              </a:rPr>
              <a:t> duomenis</a:t>
            </a:r>
            <a:endParaRPr lang="en-US" sz="3200" dirty="0">
              <a:latin typeface="Montserrat Light" panose="00000400000000000000" pitchFamily="2" charset="0"/>
            </a:endParaRPr>
          </a:p>
        </p:txBody>
      </p:sp>
      <p:cxnSp>
        <p:nvCxnSpPr>
          <p:cNvPr id="7" name="Straight Connector 6">
            <a:extLst>
              <a:ext uri="{FF2B5EF4-FFF2-40B4-BE49-F238E27FC236}">
                <a16:creationId xmlns:a16="http://schemas.microsoft.com/office/drawing/2014/main" id="{43578C8B-E6B7-6B1B-FE4D-27678D8C1EB2}"/>
              </a:ext>
            </a:extLst>
          </p:cNvPr>
          <p:cNvCxnSpPr>
            <a:cxnSpLocks/>
          </p:cNvCxnSpPr>
          <p:nvPr/>
        </p:nvCxnSpPr>
        <p:spPr>
          <a:xfrm>
            <a:off x="2128059" y="1523711"/>
            <a:ext cx="6151418"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02D04A86-CE25-550E-292A-60BA8B3D0FA1}"/>
              </a:ext>
            </a:extLst>
          </p:cNvPr>
          <p:cNvSpPr txBox="1"/>
          <p:nvPr/>
        </p:nvSpPr>
        <p:spPr>
          <a:xfrm>
            <a:off x="2128059" y="1681540"/>
            <a:ext cx="6151417" cy="584775"/>
          </a:xfrm>
          <a:prstGeom prst="rect">
            <a:avLst/>
          </a:prstGeom>
          <a:noFill/>
        </p:spPr>
        <p:txBody>
          <a:bodyPr wrap="square" rtlCol="0">
            <a:spAutoFit/>
          </a:bodyPr>
          <a:lstStyle/>
          <a:p>
            <a:pPr algn="ctr"/>
            <a:r>
              <a:rPr lang="lt-LT" sz="3200" b="1" dirty="0">
                <a:solidFill>
                  <a:srgbClr val="FFC000"/>
                </a:solidFill>
                <a:latin typeface="Montserrat Light" panose="00000400000000000000" pitchFamily="2" charset="0"/>
              </a:rPr>
              <a:t>Parodykite</a:t>
            </a:r>
            <a:r>
              <a:rPr lang="lt-LT" sz="3200" dirty="0">
                <a:latin typeface="Montserrat Light" panose="00000400000000000000" pitchFamily="2" charset="0"/>
              </a:rPr>
              <a:t> vaizdinį</a:t>
            </a:r>
            <a:endParaRPr lang="en-US" sz="3200" dirty="0">
              <a:latin typeface="Montserrat Light" panose="00000400000000000000" pitchFamily="2" charset="0"/>
            </a:endParaRPr>
          </a:p>
        </p:txBody>
      </p:sp>
      <p:cxnSp>
        <p:nvCxnSpPr>
          <p:cNvPr id="11" name="Straight Connector 10">
            <a:extLst>
              <a:ext uri="{FF2B5EF4-FFF2-40B4-BE49-F238E27FC236}">
                <a16:creationId xmlns:a16="http://schemas.microsoft.com/office/drawing/2014/main" id="{3C1E5DC1-5F55-8CD3-83B5-9E1FBB39B6B6}"/>
              </a:ext>
            </a:extLst>
          </p:cNvPr>
          <p:cNvCxnSpPr>
            <a:cxnSpLocks/>
          </p:cNvCxnSpPr>
          <p:nvPr/>
        </p:nvCxnSpPr>
        <p:spPr>
          <a:xfrm>
            <a:off x="2128059" y="2266315"/>
            <a:ext cx="6151418"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14C261A-1CE7-765D-6949-EEF154884530}"/>
              </a:ext>
            </a:extLst>
          </p:cNvPr>
          <p:cNvSpPr txBox="1"/>
          <p:nvPr/>
        </p:nvSpPr>
        <p:spPr>
          <a:xfrm>
            <a:off x="2128059" y="2457740"/>
            <a:ext cx="6151417" cy="584775"/>
          </a:xfrm>
          <a:prstGeom prst="rect">
            <a:avLst/>
          </a:prstGeom>
          <a:noFill/>
        </p:spPr>
        <p:txBody>
          <a:bodyPr wrap="square" rtlCol="0">
            <a:spAutoFit/>
          </a:bodyPr>
          <a:lstStyle/>
          <a:p>
            <a:pPr algn="ctr"/>
            <a:r>
              <a:rPr lang="lt-LT" sz="3200" b="1" dirty="0">
                <a:solidFill>
                  <a:srgbClr val="FFC000"/>
                </a:solidFill>
                <a:latin typeface="Montserrat Light" panose="00000400000000000000" pitchFamily="2" charset="0"/>
              </a:rPr>
              <a:t>Pasakokite</a:t>
            </a:r>
            <a:r>
              <a:rPr lang="lt-LT" sz="3200" dirty="0">
                <a:latin typeface="Montserrat Light" panose="00000400000000000000" pitchFamily="2" charset="0"/>
              </a:rPr>
              <a:t> istoriją</a:t>
            </a:r>
            <a:endParaRPr lang="en-US" sz="3200" dirty="0">
              <a:latin typeface="Montserrat Light" panose="00000400000000000000" pitchFamily="2" charset="0"/>
            </a:endParaRPr>
          </a:p>
        </p:txBody>
      </p:sp>
      <p:cxnSp>
        <p:nvCxnSpPr>
          <p:cNvPr id="13" name="Straight Connector 12">
            <a:extLst>
              <a:ext uri="{FF2B5EF4-FFF2-40B4-BE49-F238E27FC236}">
                <a16:creationId xmlns:a16="http://schemas.microsoft.com/office/drawing/2014/main" id="{3190452B-9A05-D42A-665C-61CE3569B9F4}"/>
              </a:ext>
            </a:extLst>
          </p:cNvPr>
          <p:cNvCxnSpPr>
            <a:cxnSpLocks/>
          </p:cNvCxnSpPr>
          <p:nvPr/>
        </p:nvCxnSpPr>
        <p:spPr>
          <a:xfrm>
            <a:off x="2128059" y="3042515"/>
            <a:ext cx="6151418"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2A33A6B0-3969-EDB3-F384-ACA099D6533E}"/>
              </a:ext>
            </a:extLst>
          </p:cNvPr>
          <p:cNvSpPr txBox="1"/>
          <p:nvPr/>
        </p:nvSpPr>
        <p:spPr>
          <a:xfrm>
            <a:off x="2128059" y="3233939"/>
            <a:ext cx="6151417" cy="584775"/>
          </a:xfrm>
          <a:prstGeom prst="rect">
            <a:avLst/>
          </a:prstGeom>
          <a:noFill/>
        </p:spPr>
        <p:txBody>
          <a:bodyPr wrap="square" rtlCol="0">
            <a:spAutoFit/>
          </a:bodyPr>
          <a:lstStyle/>
          <a:p>
            <a:pPr algn="ctr"/>
            <a:r>
              <a:rPr lang="lt-LT" sz="3200" b="1" dirty="0">
                <a:solidFill>
                  <a:srgbClr val="FFC000"/>
                </a:solidFill>
                <a:latin typeface="Montserrat Light" panose="00000400000000000000" pitchFamily="2" charset="0"/>
              </a:rPr>
              <a:t>Įtraukite</a:t>
            </a:r>
            <a:r>
              <a:rPr lang="lt-LT" sz="3200" dirty="0">
                <a:latin typeface="Montserrat Light" panose="00000400000000000000" pitchFamily="2" charset="0"/>
              </a:rPr>
              <a:t> auditoriją</a:t>
            </a:r>
            <a:endParaRPr lang="en-US" sz="3200" dirty="0">
              <a:latin typeface="Montserrat Light" panose="00000400000000000000" pitchFamily="2" charset="0"/>
            </a:endParaRPr>
          </a:p>
        </p:txBody>
      </p:sp>
      <p:cxnSp>
        <p:nvCxnSpPr>
          <p:cNvPr id="15" name="Straight Connector 14">
            <a:extLst>
              <a:ext uri="{FF2B5EF4-FFF2-40B4-BE49-F238E27FC236}">
                <a16:creationId xmlns:a16="http://schemas.microsoft.com/office/drawing/2014/main" id="{5FAC31D3-47D6-4348-B069-59E231F54C89}"/>
              </a:ext>
            </a:extLst>
          </p:cNvPr>
          <p:cNvCxnSpPr>
            <a:cxnSpLocks/>
          </p:cNvCxnSpPr>
          <p:nvPr/>
        </p:nvCxnSpPr>
        <p:spPr>
          <a:xfrm>
            <a:off x="2128059" y="3818714"/>
            <a:ext cx="6151418"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0AB7585C-36CA-FEBE-0A68-FA30B89DB7A0}"/>
              </a:ext>
            </a:extLst>
          </p:cNvPr>
          <p:cNvSpPr txBox="1"/>
          <p:nvPr/>
        </p:nvSpPr>
        <p:spPr>
          <a:xfrm>
            <a:off x="2128059" y="4094656"/>
            <a:ext cx="6151417" cy="584775"/>
          </a:xfrm>
          <a:prstGeom prst="rect">
            <a:avLst/>
          </a:prstGeom>
          <a:noFill/>
        </p:spPr>
        <p:txBody>
          <a:bodyPr wrap="square" rtlCol="0">
            <a:spAutoFit/>
          </a:bodyPr>
          <a:lstStyle/>
          <a:p>
            <a:pPr algn="ctr"/>
            <a:r>
              <a:rPr lang="lt-LT" sz="3200" b="1" dirty="0">
                <a:solidFill>
                  <a:srgbClr val="FFC000"/>
                </a:solidFill>
                <a:latin typeface="Montserrat Light" panose="00000400000000000000" pitchFamily="2" charset="0"/>
              </a:rPr>
              <a:t>Duomenų pasakojimai </a:t>
            </a:r>
            <a:endParaRPr lang="en-US" sz="3200" dirty="0">
              <a:latin typeface="Montserrat Light" panose="00000400000000000000" pitchFamily="2" charset="0"/>
            </a:endParaRPr>
          </a:p>
        </p:txBody>
      </p:sp>
      <p:cxnSp>
        <p:nvCxnSpPr>
          <p:cNvPr id="18" name="Straight Arrow Connector 17">
            <a:extLst>
              <a:ext uri="{FF2B5EF4-FFF2-40B4-BE49-F238E27FC236}">
                <a16:creationId xmlns:a16="http://schemas.microsoft.com/office/drawing/2014/main" id="{36E7E602-BD86-88DA-7BBD-0ABD26F8FE29}"/>
              </a:ext>
            </a:extLst>
          </p:cNvPr>
          <p:cNvCxnSpPr>
            <a:cxnSpLocks/>
          </p:cNvCxnSpPr>
          <p:nvPr/>
        </p:nvCxnSpPr>
        <p:spPr>
          <a:xfrm>
            <a:off x="1354974" y="1005841"/>
            <a:ext cx="0" cy="324888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4280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8383-0DDC-DB2B-7849-4C590C05533E}"/>
              </a:ext>
            </a:extLst>
          </p:cNvPr>
          <p:cNvSpPr>
            <a:spLocks noGrp="1"/>
          </p:cNvSpPr>
          <p:nvPr>
            <p:ph type="title"/>
          </p:nvPr>
        </p:nvSpPr>
        <p:spPr>
          <a:xfrm>
            <a:off x="457200" y="206375"/>
            <a:ext cx="8229600" cy="541770"/>
          </a:xfrm>
        </p:spPr>
        <p:txBody>
          <a:bodyPr/>
          <a:lstStyle/>
          <a:p>
            <a:r>
              <a:rPr lang="lt-LT" sz="3600" b="1" dirty="0">
                <a:solidFill>
                  <a:srgbClr val="FFC000"/>
                </a:solidFill>
                <a:latin typeface="Montserrat Light" panose="00000400000000000000" pitchFamily="2" charset="0"/>
              </a:rPr>
              <a:t>Matykite</a:t>
            </a:r>
            <a:r>
              <a:rPr lang="lt-LT" sz="3600" dirty="0">
                <a:latin typeface="Montserrat Light" panose="00000400000000000000" pitchFamily="2" charset="0"/>
              </a:rPr>
              <a:t> duomenis</a:t>
            </a:r>
            <a:endParaRPr lang="en-US" dirty="0"/>
          </a:p>
        </p:txBody>
      </p:sp>
      <p:pic>
        <p:nvPicPr>
          <p:cNvPr id="8" name="Picture 7">
            <a:extLst>
              <a:ext uri="{FF2B5EF4-FFF2-40B4-BE49-F238E27FC236}">
                <a16:creationId xmlns:a16="http://schemas.microsoft.com/office/drawing/2014/main" id="{39A69B59-91BD-D640-A334-DC272B9B28AD}"/>
              </a:ext>
            </a:extLst>
          </p:cNvPr>
          <p:cNvPicPr>
            <a:picLocks noChangeAspect="1"/>
          </p:cNvPicPr>
          <p:nvPr/>
        </p:nvPicPr>
        <p:blipFill>
          <a:blip r:embed="rId2"/>
          <a:stretch>
            <a:fillRect/>
          </a:stretch>
        </p:blipFill>
        <p:spPr>
          <a:xfrm>
            <a:off x="586394" y="1010948"/>
            <a:ext cx="1473376" cy="1508125"/>
          </a:xfrm>
          <a:prstGeom prst="rect">
            <a:avLst/>
          </a:prstGeom>
        </p:spPr>
      </p:pic>
      <p:pic>
        <p:nvPicPr>
          <p:cNvPr id="10" name="Picture 9">
            <a:extLst>
              <a:ext uri="{FF2B5EF4-FFF2-40B4-BE49-F238E27FC236}">
                <a16:creationId xmlns:a16="http://schemas.microsoft.com/office/drawing/2014/main" id="{2E987415-159E-C3B5-61AA-D64EAB038D9D}"/>
              </a:ext>
            </a:extLst>
          </p:cNvPr>
          <p:cNvPicPr>
            <a:picLocks noChangeAspect="1"/>
          </p:cNvPicPr>
          <p:nvPr/>
        </p:nvPicPr>
        <p:blipFill>
          <a:blip r:embed="rId3"/>
          <a:stretch>
            <a:fillRect/>
          </a:stretch>
        </p:blipFill>
        <p:spPr>
          <a:xfrm>
            <a:off x="565068" y="3109539"/>
            <a:ext cx="1494702" cy="1270201"/>
          </a:xfrm>
          <a:prstGeom prst="rect">
            <a:avLst/>
          </a:prstGeom>
        </p:spPr>
      </p:pic>
      <p:pic>
        <p:nvPicPr>
          <p:cNvPr id="12" name="Picture 11">
            <a:extLst>
              <a:ext uri="{FF2B5EF4-FFF2-40B4-BE49-F238E27FC236}">
                <a16:creationId xmlns:a16="http://schemas.microsoft.com/office/drawing/2014/main" id="{AEAE77E1-1CDE-95EF-EF75-0D693B63331C}"/>
              </a:ext>
            </a:extLst>
          </p:cNvPr>
          <p:cNvPicPr>
            <a:picLocks noChangeAspect="1"/>
          </p:cNvPicPr>
          <p:nvPr/>
        </p:nvPicPr>
        <p:blipFill>
          <a:blip r:embed="rId4"/>
          <a:stretch>
            <a:fillRect/>
          </a:stretch>
        </p:blipFill>
        <p:spPr>
          <a:xfrm>
            <a:off x="6255207" y="944699"/>
            <a:ext cx="1637716" cy="1406669"/>
          </a:xfrm>
          <a:prstGeom prst="rect">
            <a:avLst/>
          </a:prstGeom>
        </p:spPr>
      </p:pic>
      <p:pic>
        <p:nvPicPr>
          <p:cNvPr id="14" name="Picture 13">
            <a:extLst>
              <a:ext uri="{FF2B5EF4-FFF2-40B4-BE49-F238E27FC236}">
                <a16:creationId xmlns:a16="http://schemas.microsoft.com/office/drawing/2014/main" id="{45855D50-682C-E859-DFCB-A572C1116ABD}"/>
              </a:ext>
            </a:extLst>
          </p:cNvPr>
          <p:cNvPicPr>
            <a:picLocks noChangeAspect="1"/>
          </p:cNvPicPr>
          <p:nvPr/>
        </p:nvPicPr>
        <p:blipFill>
          <a:blip r:embed="rId5"/>
          <a:stretch>
            <a:fillRect/>
          </a:stretch>
        </p:blipFill>
        <p:spPr>
          <a:xfrm>
            <a:off x="6255207" y="3013397"/>
            <a:ext cx="1600795" cy="1578866"/>
          </a:xfrm>
          <a:prstGeom prst="rect">
            <a:avLst/>
          </a:prstGeom>
        </p:spPr>
      </p:pic>
      <p:sp>
        <p:nvSpPr>
          <p:cNvPr id="15" name="TextBox 14">
            <a:extLst>
              <a:ext uri="{FF2B5EF4-FFF2-40B4-BE49-F238E27FC236}">
                <a16:creationId xmlns:a16="http://schemas.microsoft.com/office/drawing/2014/main" id="{41B68CBD-DF76-B68D-1EB0-88D7B16577F2}"/>
              </a:ext>
            </a:extLst>
          </p:cNvPr>
          <p:cNvSpPr txBox="1"/>
          <p:nvPr/>
        </p:nvSpPr>
        <p:spPr>
          <a:xfrm>
            <a:off x="3233652" y="2401642"/>
            <a:ext cx="2036618" cy="646331"/>
          </a:xfrm>
          <a:prstGeom prst="rect">
            <a:avLst/>
          </a:prstGeom>
          <a:noFill/>
        </p:spPr>
        <p:txBody>
          <a:bodyPr wrap="square" rtlCol="0">
            <a:spAutoFit/>
          </a:bodyPr>
          <a:lstStyle/>
          <a:p>
            <a:pPr algn="ctr"/>
            <a:r>
              <a:rPr lang="lt-LT" b="1" dirty="0">
                <a:solidFill>
                  <a:srgbClr val="FFC000"/>
                </a:solidFill>
                <a:latin typeface="Montserrat Light" panose="00000400000000000000" pitchFamily="2" charset="0"/>
              </a:rPr>
              <a:t>Duomenų abstrakcija</a:t>
            </a:r>
            <a:endParaRPr lang="en-US" b="1" dirty="0">
              <a:solidFill>
                <a:srgbClr val="FFC000"/>
              </a:solidFill>
              <a:latin typeface="Montserrat Light" panose="00000400000000000000" pitchFamily="2" charset="0"/>
            </a:endParaRPr>
          </a:p>
        </p:txBody>
      </p:sp>
      <p:sp>
        <p:nvSpPr>
          <p:cNvPr id="16" name="TextBox 15">
            <a:extLst>
              <a:ext uri="{FF2B5EF4-FFF2-40B4-BE49-F238E27FC236}">
                <a16:creationId xmlns:a16="http://schemas.microsoft.com/office/drawing/2014/main" id="{27454A4C-06A4-8F89-47F9-8EBE99A4EA6E}"/>
              </a:ext>
            </a:extLst>
          </p:cNvPr>
          <p:cNvSpPr txBox="1"/>
          <p:nvPr/>
        </p:nvSpPr>
        <p:spPr>
          <a:xfrm>
            <a:off x="2120870" y="1365322"/>
            <a:ext cx="2036618" cy="369332"/>
          </a:xfrm>
          <a:prstGeom prst="rect">
            <a:avLst/>
          </a:prstGeom>
          <a:noFill/>
        </p:spPr>
        <p:txBody>
          <a:bodyPr wrap="square" rtlCol="0">
            <a:spAutoFit/>
          </a:bodyPr>
          <a:lstStyle/>
          <a:p>
            <a:pPr algn="ctr"/>
            <a:r>
              <a:rPr lang="lt-LT" dirty="0">
                <a:latin typeface="Montserrat Light" panose="00000400000000000000" pitchFamily="2" charset="0"/>
              </a:rPr>
              <a:t>Dėsningumai</a:t>
            </a:r>
            <a:endParaRPr lang="en-US" dirty="0">
              <a:latin typeface="Montserrat Light" panose="00000400000000000000" pitchFamily="2" charset="0"/>
            </a:endParaRPr>
          </a:p>
        </p:txBody>
      </p:sp>
      <p:sp>
        <p:nvSpPr>
          <p:cNvPr id="17" name="TextBox 16">
            <a:extLst>
              <a:ext uri="{FF2B5EF4-FFF2-40B4-BE49-F238E27FC236}">
                <a16:creationId xmlns:a16="http://schemas.microsoft.com/office/drawing/2014/main" id="{2AAF7DDF-8790-EBD8-B049-1FAD0CCCC7FA}"/>
              </a:ext>
            </a:extLst>
          </p:cNvPr>
          <p:cNvSpPr txBox="1"/>
          <p:nvPr/>
        </p:nvSpPr>
        <p:spPr>
          <a:xfrm>
            <a:off x="4251961" y="1744176"/>
            <a:ext cx="2036618" cy="369332"/>
          </a:xfrm>
          <a:prstGeom prst="rect">
            <a:avLst/>
          </a:prstGeom>
          <a:noFill/>
        </p:spPr>
        <p:txBody>
          <a:bodyPr wrap="square" rtlCol="0">
            <a:spAutoFit/>
          </a:bodyPr>
          <a:lstStyle/>
          <a:p>
            <a:pPr algn="ctr"/>
            <a:r>
              <a:rPr lang="lt-LT" dirty="0">
                <a:latin typeface="Montserrat Light" panose="00000400000000000000" pitchFamily="2" charset="0"/>
              </a:rPr>
              <a:t>Trendas</a:t>
            </a:r>
            <a:endParaRPr lang="en-US" dirty="0">
              <a:latin typeface="Montserrat Light" panose="00000400000000000000" pitchFamily="2" charset="0"/>
            </a:endParaRPr>
          </a:p>
        </p:txBody>
      </p:sp>
      <p:sp>
        <p:nvSpPr>
          <p:cNvPr id="18" name="TextBox 17">
            <a:extLst>
              <a:ext uri="{FF2B5EF4-FFF2-40B4-BE49-F238E27FC236}">
                <a16:creationId xmlns:a16="http://schemas.microsoft.com/office/drawing/2014/main" id="{6AFF1B2D-2AE5-53A0-B96B-A6CD81F1AD27}"/>
              </a:ext>
            </a:extLst>
          </p:cNvPr>
          <p:cNvSpPr txBox="1"/>
          <p:nvPr/>
        </p:nvSpPr>
        <p:spPr>
          <a:xfrm>
            <a:off x="2120870" y="3559973"/>
            <a:ext cx="2036618" cy="369332"/>
          </a:xfrm>
          <a:prstGeom prst="rect">
            <a:avLst/>
          </a:prstGeom>
          <a:noFill/>
        </p:spPr>
        <p:txBody>
          <a:bodyPr wrap="square" rtlCol="0">
            <a:spAutoFit/>
          </a:bodyPr>
          <a:lstStyle/>
          <a:p>
            <a:pPr algn="ctr"/>
            <a:r>
              <a:rPr lang="lt-LT" dirty="0">
                <a:latin typeface="Montserrat Light" panose="00000400000000000000" pitchFamily="2" charset="0"/>
              </a:rPr>
              <a:t>Nukrypimai</a:t>
            </a:r>
            <a:endParaRPr lang="en-US" dirty="0">
              <a:latin typeface="Montserrat Light" panose="00000400000000000000" pitchFamily="2" charset="0"/>
            </a:endParaRPr>
          </a:p>
        </p:txBody>
      </p:sp>
      <p:sp>
        <p:nvSpPr>
          <p:cNvPr id="19" name="TextBox 18">
            <a:extLst>
              <a:ext uri="{FF2B5EF4-FFF2-40B4-BE49-F238E27FC236}">
                <a16:creationId xmlns:a16="http://schemas.microsoft.com/office/drawing/2014/main" id="{8918FA37-BDE8-E6D5-AE38-8ADA8D4C40E5}"/>
              </a:ext>
            </a:extLst>
          </p:cNvPr>
          <p:cNvSpPr txBox="1"/>
          <p:nvPr/>
        </p:nvSpPr>
        <p:spPr>
          <a:xfrm>
            <a:off x="4188039" y="4078133"/>
            <a:ext cx="2036618" cy="369332"/>
          </a:xfrm>
          <a:prstGeom prst="rect">
            <a:avLst/>
          </a:prstGeom>
          <a:noFill/>
        </p:spPr>
        <p:txBody>
          <a:bodyPr wrap="square" rtlCol="0">
            <a:spAutoFit/>
          </a:bodyPr>
          <a:lstStyle/>
          <a:p>
            <a:pPr algn="ctr"/>
            <a:r>
              <a:rPr lang="lt-LT" dirty="0">
                <a:latin typeface="Montserrat Light" panose="00000400000000000000" pitchFamily="2" charset="0"/>
              </a:rPr>
              <a:t>Išskirtys</a:t>
            </a:r>
            <a:endParaRPr lang="en-US" dirty="0">
              <a:latin typeface="Montserrat Light" panose="00000400000000000000" pitchFamily="2" charset="0"/>
            </a:endParaRPr>
          </a:p>
        </p:txBody>
      </p:sp>
      <p:sp>
        <p:nvSpPr>
          <p:cNvPr id="21" name="TextBox 20">
            <a:extLst>
              <a:ext uri="{FF2B5EF4-FFF2-40B4-BE49-F238E27FC236}">
                <a16:creationId xmlns:a16="http://schemas.microsoft.com/office/drawing/2014/main" id="{39A21B5A-B8F3-E46B-5723-CE0B60BFE404}"/>
              </a:ext>
            </a:extLst>
          </p:cNvPr>
          <p:cNvSpPr txBox="1"/>
          <p:nvPr/>
        </p:nvSpPr>
        <p:spPr>
          <a:xfrm>
            <a:off x="5206348" y="77352"/>
            <a:ext cx="3480452" cy="738664"/>
          </a:xfrm>
          <a:prstGeom prst="rect">
            <a:avLst/>
          </a:prstGeom>
          <a:noFill/>
        </p:spPr>
        <p:txBody>
          <a:bodyPr wrap="square">
            <a:spAutoFit/>
          </a:bodyPr>
          <a:lstStyle/>
          <a:p>
            <a:r>
              <a:rPr lang="lt-LT" sz="1400" dirty="0">
                <a:latin typeface="Montserrat Light" panose="00000400000000000000" pitchFamily="2" charset="0"/>
              </a:rPr>
              <a:t>Tai nėra parasta, nes tam reikia įdėti "80% darbo, turėti 10% gerą idėją, 10% parinkti tinkamas vizualizacija."</a:t>
            </a:r>
          </a:p>
        </p:txBody>
      </p:sp>
    </p:spTree>
    <p:extLst>
      <p:ext uri="{BB962C8B-B14F-4D97-AF65-F5344CB8AC3E}">
        <p14:creationId xmlns:p14="http://schemas.microsoft.com/office/powerpoint/2010/main" val="870804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085EBE-2B85-4471-E284-AC6060B1891F}"/>
              </a:ext>
            </a:extLst>
          </p:cNvPr>
          <p:cNvPicPr>
            <a:picLocks noChangeAspect="1"/>
          </p:cNvPicPr>
          <p:nvPr/>
        </p:nvPicPr>
        <p:blipFill>
          <a:blip r:embed="rId2"/>
          <a:stretch>
            <a:fillRect/>
          </a:stretch>
        </p:blipFill>
        <p:spPr>
          <a:xfrm>
            <a:off x="1364104" y="0"/>
            <a:ext cx="7705875" cy="5143500"/>
          </a:xfrm>
          <a:prstGeom prst="rect">
            <a:avLst/>
          </a:prstGeom>
        </p:spPr>
      </p:pic>
    </p:spTree>
    <p:extLst>
      <p:ext uri="{BB962C8B-B14F-4D97-AF65-F5344CB8AC3E}">
        <p14:creationId xmlns:p14="http://schemas.microsoft.com/office/powerpoint/2010/main" val="1869059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E9339-33E3-AB7C-825C-FDE46DF5384A}"/>
              </a:ext>
            </a:extLst>
          </p:cNvPr>
          <p:cNvPicPr>
            <a:picLocks noChangeAspect="1"/>
          </p:cNvPicPr>
          <p:nvPr/>
        </p:nvPicPr>
        <p:blipFill>
          <a:blip r:embed="rId2"/>
          <a:stretch>
            <a:fillRect/>
          </a:stretch>
        </p:blipFill>
        <p:spPr>
          <a:xfrm>
            <a:off x="190426" y="85061"/>
            <a:ext cx="4123204" cy="2764465"/>
          </a:xfrm>
          <a:prstGeom prst="rect">
            <a:avLst/>
          </a:prstGeom>
        </p:spPr>
      </p:pic>
      <p:pic>
        <p:nvPicPr>
          <p:cNvPr id="5" name="Picture 4">
            <a:extLst>
              <a:ext uri="{FF2B5EF4-FFF2-40B4-BE49-F238E27FC236}">
                <a16:creationId xmlns:a16="http://schemas.microsoft.com/office/drawing/2014/main" id="{14D43718-DC4A-C9C4-9943-CDA59D1B4CD4}"/>
              </a:ext>
            </a:extLst>
          </p:cNvPr>
          <p:cNvPicPr>
            <a:picLocks noChangeAspect="1"/>
          </p:cNvPicPr>
          <p:nvPr/>
        </p:nvPicPr>
        <p:blipFill>
          <a:blip r:embed="rId3"/>
          <a:stretch>
            <a:fillRect/>
          </a:stretch>
        </p:blipFill>
        <p:spPr>
          <a:xfrm>
            <a:off x="4483042" y="2013660"/>
            <a:ext cx="4470532" cy="3023299"/>
          </a:xfrm>
          <a:prstGeom prst="rect">
            <a:avLst/>
          </a:prstGeom>
        </p:spPr>
      </p:pic>
    </p:spTree>
    <p:extLst>
      <p:ext uri="{BB962C8B-B14F-4D97-AF65-F5344CB8AC3E}">
        <p14:creationId xmlns:p14="http://schemas.microsoft.com/office/powerpoint/2010/main" val="4181784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21BD-BFB3-F7B9-15F5-E26FDCB3905F}"/>
              </a:ext>
            </a:extLst>
          </p:cNvPr>
          <p:cNvSpPr>
            <a:spLocks noGrp="1"/>
          </p:cNvSpPr>
          <p:nvPr>
            <p:ph type="title"/>
          </p:nvPr>
        </p:nvSpPr>
        <p:spPr/>
        <p:txBody>
          <a:bodyPr/>
          <a:lstStyle/>
          <a:p>
            <a:r>
              <a:rPr lang="lt-LT" sz="3600" b="1" dirty="0">
                <a:solidFill>
                  <a:srgbClr val="FFC000"/>
                </a:solidFill>
                <a:latin typeface="Montserrat Light" panose="00000400000000000000" pitchFamily="2" charset="0"/>
              </a:rPr>
              <a:t>Matykite</a:t>
            </a:r>
            <a:r>
              <a:rPr lang="lt-LT" sz="3600" dirty="0">
                <a:latin typeface="Montserrat Light" panose="00000400000000000000" pitchFamily="2" charset="0"/>
              </a:rPr>
              <a:t> duomenis</a:t>
            </a:r>
            <a:endParaRPr lang="lt-LT" dirty="0"/>
          </a:p>
        </p:txBody>
      </p:sp>
      <p:sp>
        <p:nvSpPr>
          <p:cNvPr id="4" name="TextBox 3">
            <a:extLst>
              <a:ext uri="{FF2B5EF4-FFF2-40B4-BE49-F238E27FC236}">
                <a16:creationId xmlns:a16="http://schemas.microsoft.com/office/drawing/2014/main" id="{6C405216-CDE9-A15B-9A20-4A9D0D2A4844}"/>
              </a:ext>
            </a:extLst>
          </p:cNvPr>
          <p:cNvSpPr txBox="1"/>
          <p:nvPr/>
        </p:nvSpPr>
        <p:spPr>
          <a:xfrm>
            <a:off x="1188721" y="1322132"/>
            <a:ext cx="3017519" cy="584775"/>
          </a:xfrm>
          <a:prstGeom prst="rect">
            <a:avLst/>
          </a:prstGeom>
          <a:noFill/>
        </p:spPr>
        <p:txBody>
          <a:bodyPr wrap="square" rtlCol="0">
            <a:spAutoFit/>
          </a:bodyPr>
          <a:lstStyle/>
          <a:p>
            <a:pPr algn="ctr"/>
            <a:r>
              <a:rPr lang="lt-LT" sz="3200" b="1" dirty="0">
                <a:solidFill>
                  <a:srgbClr val="FFC000"/>
                </a:solidFill>
                <a:latin typeface="Montserrat Light" panose="00000400000000000000" pitchFamily="2" charset="0"/>
              </a:rPr>
              <a:t>Gauti</a:t>
            </a:r>
            <a:endParaRPr lang="en-US" sz="3200" dirty="0">
              <a:latin typeface="Montserrat Light" panose="00000400000000000000" pitchFamily="2" charset="0"/>
            </a:endParaRPr>
          </a:p>
        </p:txBody>
      </p:sp>
      <p:sp>
        <p:nvSpPr>
          <p:cNvPr id="10" name="TextBox 9">
            <a:extLst>
              <a:ext uri="{FF2B5EF4-FFF2-40B4-BE49-F238E27FC236}">
                <a16:creationId xmlns:a16="http://schemas.microsoft.com/office/drawing/2014/main" id="{02D04A86-CE25-550E-292A-60BA8B3D0FA1}"/>
              </a:ext>
            </a:extLst>
          </p:cNvPr>
          <p:cNvSpPr txBox="1"/>
          <p:nvPr/>
        </p:nvSpPr>
        <p:spPr>
          <a:xfrm>
            <a:off x="1188721" y="2064736"/>
            <a:ext cx="3017519" cy="584775"/>
          </a:xfrm>
          <a:prstGeom prst="rect">
            <a:avLst/>
          </a:prstGeom>
          <a:noFill/>
        </p:spPr>
        <p:txBody>
          <a:bodyPr wrap="square" rtlCol="0">
            <a:spAutoFit/>
          </a:bodyPr>
          <a:lstStyle/>
          <a:p>
            <a:pPr algn="ctr"/>
            <a:r>
              <a:rPr lang="lt-LT" sz="3200" b="1" dirty="0">
                <a:solidFill>
                  <a:srgbClr val="FFC000"/>
                </a:solidFill>
                <a:latin typeface="Montserrat Light" panose="00000400000000000000" pitchFamily="2" charset="0"/>
              </a:rPr>
              <a:t>Paruošti</a:t>
            </a:r>
            <a:endParaRPr lang="en-US" sz="3200" dirty="0">
              <a:latin typeface="Montserrat Light" panose="00000400000000000000" pitchFamily="2" charset="0"/>
            </a:endParaRPr>
          </a:p>
        </p:txBody>
      </p:sp>
      <p:sp>
        <p:nvSpPr>
          <p:cNvPr id="12" name="TextBox 11">
            <a:extLst>
              <a:ext uri="{FF2B5EF4-FFF2-40B4-BE49-F238E27FC236}">
                <a16:creationId xmlns:a16="http://schemas.microsoft.com/office/drawing/2014/main" id="{D14C261A-1CE7-765D-6949-EEF154884530}"/>
              </a:ext>
            </a:extLst>
          </p:cNvPr>
          <p:cNvSpPr txBox="1"/>
          <p:nvPr/>
        </p:nvSpPr>
        <p:spPr>
          <a:xfrm>
            <a:off x="1188721" y="2840936"/>
            <a:ext cx="3017519" cy="584775"/>
          </a:xfrm>
          <a:prstGeom prst="rect">
            <a:avLst/>
          </a:prstGeom>
          <a:noFill/>
        </p:spPr>
        <p:txBody>
          <a:bodyPr wrap="square" rtlCol="0">
            <a:spAutoFit/>
          </a:bodyPr>
          <a:lstStyle/>
          <a:p>
            <a:pPr algn="ctr"/>
            <a:r>
              <a:rPr lang="lt-LT" sz="3200" b="1" dirty="0">
                <a:solidFill>
                  <a:srgbClr val="FFC000"/>
                </a:solidFill>
                <a:latin typeface="Montserrat Light" panose="00000400000000000000" pitchFamily="2" charset="0"/>
              </a:rPr>
              <a:t>Patobulinti</a:t>
            </a:r>
            <a:endParaRPr lang="en-US" sz="3200" b="1" dirty="0">
              <a:solidFill>
                <a:srgbClr val="FFC000"/>
              </a:solidFill>
              <a:latin typeface="Montserrat Light" panose="00000400000000000000" pitchFamily="2" charset="0"/>
            </a:endParaRPr>
          </a:p>
        </p:txBody>
      </p:sp>
      <p:sp>
        <p:nvSpPr>
          <p:cNvPr id="14" name="TextBox 13">
            <a:extLst>
              <a:ext uri="{FF2B5EF4-FFF2-40B4-BE49-F238E27FC236}">
                <a16:creationId xmlns:a16="http://schemas.microsoft.com/office/drawing/2014/main" id="{2A33A6B0-3969-EDB3-F384-ACA099D6533E}"/>
              </a:ext>
            </a:extLst>
          </p:cNvPr>
          <p:cNvSpPr txBox="1"/>
          <p:nvPr/>
        </p:nvSpPr>
        <p:spPr>
          <a:xfrm>
            <a:off x="1138846" y="3908088"/>
            <a:ext cx="3017519" cy="584775"/>
          </a:xfrm>
          <a:prstGeom prst="rect">
            <a:avLst/>
          </a:prstGeom>
          <a:noFill/>
        </p:spPr>
        <p:txBody>
          <a:bodyPr wrap="square" rtlCol="0">
            <a:spAutoFit/>
          </a:bodyPr>
          <a:lstStyle/>
          <a:p>
            <a:pPr algn="ctr"/>
            <a:r>
              <a:rPr lang="lt-LT" sz="3200" b="1" dirty="0">
                <a:solidFill>
                  <a:srgbClr val="FFC000"/>
                </a:solidFill>
                <a:latin typeface="Montserrat Light" panose="00000400000000000000" pitchFamily="2" charset="0"/>
              </a:rPr>
              <a:t>Tyrinėti</a:t>
            </a:r>
            <a:endParaRPr lang="en-US" sz="3200" dirty="0">
              <a:latin typeface="Montserrat Light" panose="00000400000000000000" pitchFamily="2" charset="0"/>
            </a:endParaRPr>
          </a:p>
        </p:txBody>
      </p:sp>
      <p:sp>
        <p:nvSpPr>
          <p:cNvPr id="16" name="TextBox 15">
            <a:extLst>
              <a:ext uri="{FF2B5EF4-FFF2-40B4-BE49-F238E27FC236}">
                <a16:creationId xmlns:a16="http://schemas.microsoft.com/office/drawing/2014/main" id="{0AB7585C-36CA-FEBE-0A68-FA30B89DB7A0}"/>
              </a:ext>
            </a:extLst>
          </p:cNvPr>
          <p:cNvSpPr txBox="1"/>
          <p:nvPr/>
        </p:nvSpPr>
        <p:spPr>
          <a:xfrm>
            <a:off x="5116291" y="2064736"/>
            <a:ext cx="2685012" cy="707886"/>
          </a:xfrm>
          <a:prstGeom prst="rect">
            <a:avLst/>
          </a:prstGeom>
          <a:noFill/>
        </p:spPr>
        <p:txBody>
          <a:bodyPr wrap="square" rtlCol="0">
            <a:spAutoFit/>
          </a:bodyPr>
          <a:lstStyle/>
          <a:p>
            <a:pPr algn="ctr"/>
            <a:r>
              <a:rPr lang="lt-LT" sz="2000" b="1" dirty="0">
                <a:solidFill>
                  <a:srgbClr val="FFC000"/>
                </a:solidFill>
                <a:latin typeface="Montserrat Light" panose="00000400000000000000" pitchFamily="2" charset="0"/>
              </a:rPr>
              <a:t>Data Wrangling - apdorojimas</a:t>
            </a:r>
            <a:endParaRPr lang="en-US" sz="2000" dirty="0">
              <a:latin typeface="Montserrat Light" panose="00000400000000000000" pitchFamily="2" charset="0"/>
            </a:endParaRPr>
          </a:p>
        </p:txBody>
      </p:sp>
      <p:sp>
        <p:nvSpPr>
          <p:cNvPr id="3" name="TextBox 2">
            <a:extLst>
              <a:ext uri="{FF2B5EF4-FFF2-40B4-BE49-F238E27FC236}">
                <a16:creationId xmlns:a16="http://schemas.microsoft.com/office/drawing/2014/main" id="{97F6435A-1AB5-FFAB-5CC7-95C3827760B8}"/>
              </a:ext>
            </a:extLst>
          </p:cNvPr>
          <p:cNvSpPr txBox="1"/>
          <p:nvPr/>
        </p:nvSpPr>
        <p:spPr>
          <a:xfrm>
            <a:off x="5195453" y="3846531"/>
            <a:ext cx="2685012" cy="707886"/>
          </a:xfrm>
          <a:prstGeom prst="rect">
            <a:avLst/>
          </a:prstGeom>
          <a:noFill/>
        </p:spPr>
        <p:txBody>
          <a:bodyPr wrap="square" rtlCol="0">
            <a:spAutoFit/>
          </a:bodyPr>
          <a:lstStyle/>
          <a:p>
            <a:pPr algn="ctr"/>
            <a:r>
              <a:rPr lang="lt-LT" sz="2000" b="1" dirty="0">
                <a:solidFill>
                  <a:srgbClr val="FFC000"/>
                </a:solidFill>
                <a:latin typeface="Montserrat Light" panose="00000400000000000000" pitchFamily="2" charset="0"/>
              </a:rPr>
              <a:t>Tiriamoji duomenų analizė</a:t>
            </a:r>
            <a:endParaRPr lang="en-US" sz="2000" dirty="0">
              <a:latin typeface="Montserrat Light" panose="00000400000000000000" pitchFamily="2" charset="0"/>
            </a:endParaRPr>
          </a:p>
        </p:txBody>
      </p:sp>
      <p:sp>
        <p:nvSpPr>
          <p:cNvPr id="5" name="Oval 4">
            <a:extLst>
              <a:ext uri="{FF2B5EF4-FFF2-40B4-BE49-F238E27FC236}">
                <a16:creationId xmlns:a16="http://schemas.microsoft.com/office/drawing/2014/main" id="{76AEF6E7-B970-3D57-2DA3-4B444ADA301F}"/>
              </a:ext>
            </a:extLst>
          </p:cNvPr>
          <p:cNvSpPr/>
          <p:nvPr/>
        </p:nvSpPr>
        <p:spPr>
          <a:xfrm>
            <a:off x="717668" y="1447119"/>
            <a:ext cx="440574" cy="432262"/>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lt-LT" dirty="0"/>
              <a:t>1</a:t>
            </a:r>
            <a:endParaRPr lang="en-US" dirty="0"/>
          </a:p>
        </p:txBody>
      </p:sp>
      <p:sp>
        <p:nvSpPr>
          <p:cNvPr id="6" name="Oval 5">
            <a:extLst>
              <a:ext uri="{FF2B5EF4-FFF2-40B4-BE49-F238E27FC236}">
                <a16:creationId xmlns:a16="http://schemas.microsoft.com/office/drawing/2014/main" id="{906D1497-ED4B-0DFC-AB39-F1172584AF30}"/>
              </a:ext>
            </a:extLst>
          </p:cNvPr>
          <p:cNvSpPr/>
          <p:nvPr/>
        </p:nvSpPr>
        <p:spPr>
          <a:xfrm>
            <a:off x="717668" y="2184557"/>
            <a:ext cx="440574" cy="432262"/>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lt-LT" dirty="0"/>
              <a:t>2</a:t>
            </a:r>
            <a:endParaRPr lang="en-US" dirty="0"/>
          </a:p>
        </p:txBody>
      </p:sp>
      <p:sp>
        <p:nvSpPr>
          <p:cNvPr id="8" name="Oval 7">
            <a:extLst>
              <a:ext uri="{FF2B5EF4-FFF2-40B4-BE49-F238E27FC236}">
                <a16:creationId xmlns:a16="http://schemas.microsoft.com/office/drawing/2014/main" id="{283FF07A-D9B2-7AA3-08C2-DD652381068C}"/>
              </a:ext>
            </a:extLst>
          </p:cNvPr>
          <p:cNvSpPr/>
          <p:nvPr/>
        </p:nvSpPr>
        <p:spPr>
          <a:xfrm>
            <a:off x="717668" y="2917192"/>
            <a:ext cx="440574" cy="432262"/>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lt-LT" dirty="0"/>
              <a:t>3</a:t>
            </a:r>
            <a:endParaRPr lang="en-US" dirty="0"/>
          </a:p>
        </p:txBody>
      </p:sp>
      <p:sp>
        <p:nvSpPr>
          <p:cNvPr id="9" name="Oval 8">
            <a:extLst>
              <a:ext uri="{FF2B5EF4-FFF2-40B4-BE49-F238E27FC236}">
                <a16:creationId xmlns:a16="http://schemas.microsoft.com/office/drawing/2014/main" id="{9BB6D4B1-7809-8F7B-22D7-E3C9084A2E5C}"/>
              </a:ext>
            </a:extLst>
          </p:cNvPr>
          <p:cNvSpPr/>
          <p:nvPr/>
        </p:nvSpPr>
        <p:spPr>
          <a:xfrm>
            <a:off x="717668" y="3984345"/>
            <a:ext cx="440574" cy="432262"/>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lt-LT" dirty="0"/>
              <a:t>4</a:t>
            </a:r>
            <a:endParaRPr lang="en-US" dirty="0"/>
          </a:p>
        </p:txBody>
      </p:sp>
      <p:sp>
        <p:nvSpPr>
          <p:cNvPr id="17" name="Right Brace 16">
            <a:extLst>
              <a:ext uri="{FF2B5EF4-FFF2-40B4-BE49-F238E27FC236}">
                <a16:creationId xmlns:a16="http://schemas.microsoft.com/office/drawing/2014/main" id="{29161924-6BC2-767B-2CBE-312B264F8B9F}"/>
              </a:ext>
            </a:extLst>
          </p:cNvPr>
          <p:cNvSpPr/>
          <p:nvPr/>
        </p:nvSpPr>
        <p:spPr>
          <a:xfrm>
            <a:off x="4222866" y="1447118"/>
            <a:ext cx="598516" cy="2077477"/>
          </a:xfrm>
          <a:prstGeom prst="rightBrace">
            <a:avLst>
              <a:gd name="adj1" fmla="val 47916"/>
              <a:gd name="adj2" fmla="val 50000"/>
            </a:avLst>
          </a:pr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4AF444E8-883B-FCAB-C121-E9D66C9E243A}"/>
              </a:ext>
            </a:extLst>
          </p:cNvPr>
          <p:cNvSpPr/>
          <p:nvPr/>
        </p:nvSpPr>
        <p:spPr>
          <a:xfrm>
            <a:off x="4222866" y="3690101"/>
            <a:ext cx="598516" cy="1020747"/>
          </a:xfrm>
          <a:prstGeom prst="rightBrace">
            <a:avLst>
              <a:gd name="adj1" fmla="val 47916"/>
              <a:gd name="adj2" fmla="val 50000"/>
            </a:avLst>
          </a:pr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pic>
        <p:nvPicPr>
          <p:cNvPr id="7" name="Picture 10" descr="Tableau full logo transparent PNG - StickPNG">
            <a:extLst>
              <a:ext uri="{FF2B5EF4-FFF2-40B4-BE49-F238E27FC236}">
                <a16:creationId xmlns:a16="http://schemas.microsoft.com/office/drawing/2014/main" id="{ACC493D3-0169-3267-3A1A-87B7C3EE8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57" y="1367816"/>
            <a:ext cx="692698" cy="389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ableau full logo transparent PNG - StickPNG">
            <a:extLst>
              <a:ext uri="{FF2B5EF4-FFF2-40B4-BE49-F238E27FC236}">
                <a16:creationId xmlns:a16="http://schemas.microsoft.com/office/drawing/2014/main" id="{2392F767-B6DC-D112-4FA6-FBAA4415B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448" y="3309220"/>
            <a:ext cx="692698" cy="3896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2E622E7-4ADD-C63F-BB3C-28248DB8EABC}"/>
              </a:ext>
            </a:extLst>
          </p:cNvPr>
          <p:cNvPicPr>
            <a:picLocks noChangeAspect="1"/>
          </p:cNvPicPr>
          <p:nvPr/>
        </p:nvPicPr>
        <p:blipFill>
          <a:blip r:embed="rId3"/>
          <a:stretch>
            <a:fillRect/>
          </a:stretch>
        </p:blipFill>
        <p:spPr>
          <a:xfrm>
            <a:off x="6112448" y="322314"/>
            <a:ext cx="2804724" cy="1474123"/>
          </a:xfrm>
          <a:prstGeom prst="rect">
            <a:avLst/>
          </a:prstGeom>
        </p:spPr>
      </p:pic>
    </p:spTree>
    <p:extLst>
      <p:ext uri="{BB962C8B-B14F-4D97-AF65-F5344CB8AC3E}">
        <p14:creationId xmlns:p14="http://schemas.microsoft.com/office/powerpoint/2010/main" val="665430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0E4AC-6F30-09F0-D598-39E109E55D13}"/>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lt-LT" dirty="0"/>
              <a:t>Švietimo sistemos atviri duomenys</a:t>
            </a:r>
            <a:endParaRPr lang="en-US" dirty="0"/>
          </a:p>
        </p:txBody>
      </p:sp>
      <p:sp>
        <p:nvSpPr>
          <p:cNvPr id="3" name="Content Placeholder 2">
            <a:extLst>
              <a:ext uri="{FF2B5EF4-FFF2-40B4-BE49-F238E27FC236}">
                <a16:creationId xmlns:a16="http://schemas.microsoft.com/office/drawing/2014/main" id="{A33E4254-8ED2-EE9B-1513-9AF9D9A2A6E2}"/>
              </a:ext>
            </a:extLst>
          </p:cNvPr>
          <p:cNvSpPr>
            <a:spLocks noGrp="1"/>
          </p:cNvSpPr>
          <p:nvPr>
            <p:ph idx="1"/>
          </p:nvPr>
        </p:nvSpPr>
        <p:spPr>
          <a:xfrm>
            <a:off x="457200" y="1200150"/>
            <a:ext cx="3724940" cy="3394075"/>
          </a:xfrm>
        </p:spPr>
        <p:txBody>
          <a:bodyPr/>
          <a:lstStyle/>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2" tooltip="Bendrojo ugdymo mokinių skaičiai pagal savivaldybes"/>
              </a:rPr>
              <a:t>Bendrojo ugdymo mokinių skaičiai pagal savivaldybes</a:t>
            </a:r>
            <a:r>
              <a:rPr lang="lt-LT" sz="1100" kern="100" dirty="0">
                <a:effectLst/>
                <a:latin typeface="Montserrat Light" panose="00000400000000000000" pitchFamily="2" charset="0"/>
                <a:ea typeface="Calibri" panose="020F0502020204030204" pitchFamily="34" charset="0"/>
                <a:cs typeface="Times New Roman" panose="02020603050405020304" pitchFamily="18" charset="0"/>
              </a:rPr>
              <a:t> </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3" tooltip="Bendrojo ugdymo mokyklų  aplinka"/>
              </a:rPr>
              <a:t>Bendrojo ugdymo mokyklų aplinka</a:t>
            </a:r>
            <a:r>
              <a:rPr lang="lt-LT" sz="1100" kern="100" dirty="0">
                <a:effectLst/>
                <a:latin typeface="Montserrat Light" panose="00000400000000000000" pitchFamily="2" charset="0"/>
                <a:ea typeface="Calibri" panose="020F0502020204030204" pitchFamily="34" charset="0"/>
                <a:cs typeface="Times New Roman" panose="02020603050405020304" pitchFamily="18" charset="0"/>
              </a:rPr>
              <a:t> </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4" tooltip="Jungtinės klasės"/>
              </a:rPr>
              <a:t>Jungtinės klasės</a:t>
            </a:r>
            <a:r>
              <a:rPr lang="lt-LT" sz="1100" kern="100" dirty="0">
                <a:effectLst/>
                <a:latin typeface="Montserrat Light" panose="00000400000000000000" pitchFamily="2" charset="0"/>
                <a:ea typeface="Calibri" panose="020F0502020204030204" pitchFamily="34" charset="0"/>
                <a:cs typeface="Times New Roman" panose="02020603050405020304" pitchFamily="18" charset="0"/>
              </a:rPr>
              <a:t> </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5" tooltip="Laisvieji mokytojai"/>
              </a:rPr>
              <a:t>Laisvieji mokytojai</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6" tooltip="Mokiniai gyvenantys toliau nei 3 km nuo mokykos"/>
              </a:rPr>
              <a:t>Mokiniai gyvenantys toliau nei 3 km nuo </a:t>
            </a:r>
            <a:r>
              <a:rPr lang="lt-LT" sz="1100" b="1" u="sng" kern="100" dirty="0" err="1">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6" tooltip="Mokiniai gyvenantys toliau nei 3 km nuo mokykos"/>
              </a:rPr>
              <a:t>mokykos</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7" tooltip="Mokytojų amžius (1)"/>
              </a:rPr>
              <a:t>Mokytojų amžius (1)</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8" tooltip="Mokytojų amžius (2)"/>
              </a:rPr>
              <a:t>Mokytojų amžius (2)</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9" tooltip="Mokytojų, dirbančių ne vienoje mokykloje, skaičius pagal savivaldybes"/>
              </a:rPr>
              <a:t>Mokytojų, dirbančių ne vienoje mokykloje, skaičius pagal savivaldybes</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10" tooltip="Nacionalinių mokinių pasiekimų patikrinimų (NMPP) duomenys"/>
              </a:rPr>
              <a:t>Nacionalinių mokinių pasiekimų patikrinimų (NMPP) duomenys</a:t>
            </a:r>
            <a:r>
              <a:rPr lang="lt-LT" sz="1100" kern="100" dirty="0">
                <a:effectLst/>
                <a:latin typeface="Montserrat Light" panose="00000400000000000000" pitchFamily="2" charset="0"/>
                <a:ea typeface="Calibri" panose="020F0502020204030204" pitchFamily="34" charset="0"/>
                <a:cs typeface="Times New Roman" panose="02020603050405020304" pitchFamily="18" charset="0"/>
              </a:rPr>
              <a:t> </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E7335DE0-2252-463F-420B-D36EF1D6488D}"/>
              </a:ext>
            </a:extLst>
          </p:cNvPr>
          <p:cNvSpPr txBox="1">
            <a:spLocks/>
          </p:cNvSpPr>
          <p:nvPr/>
        </p:nvSpPr>
        <p:spPr bwMode="auto">
          <a:xfrm>
            <a:off x="4727945" y="1200149"/>
            <a:ext cx="372494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CC00"/>
              </a:buClr>
              <a:buSzPct val="120000"/>
              <a:buFont typeface="Arial" panose="020B0604020202020204" pitchFamily="34" charset="0"/>
              <a:buChar char="•"/>
              <a:defRPr sz="3200" kern="1200">
                <a:solidFill>
                  <a:schemeClr val="tx1"/>
                </a:solidFill>
                <a:latin typeface="Montserrat Light" pitchFamily="2" charset="-70"/>
                <a:ea typeface="Roboto" pitchFamily="2" charset="0"/>
                <a:cs typeface="Roboto" pitchFamily="2" charset="0"/>
              </a:defRPr>
            </a:lvl1pPr>
            <a:lvl2pPr marL="720725" indent="-263525" algn="l" rtl="0" eaLnBrk="0" fontAlgn="base" hangingPunct="0">
              <a:spcBef>
                <a:spcPct val="20000"/>
              </a:spcBef>
              <a:spcAft>
                <a:spcPct val="0"/>
              </a:spcAft>
              <a:buClr>
                <a:srgbClr val="FFCC00"/>
              </a:buClr>
              <a:buSzPct val="120000"/>
              <a:buFont typeface="Arial" panose="020B0604020202020204" pitchFamily="34" charset="0"/>
              <a:buChar char="•"/>
              <a:tabLst/>
              <a:defRPr sz="2800" kern="1200">
                <a:solidFill>
                  <a:schemeClr val="tx1"/>
                </a:solidFill>
                <a:latin typeface="Montserrat Light" pitchFamily="2" charset="-70"/>
                <a:ea typeface="Roboto" pitchFamily="2" charset="0"/>
                <a:cs typeface="Roboto" pitchFamily="2" charset="0"/>
              </a:defRPr>
            </a:lvl2pPr>
            <a:lvl3pPr marL="1143000" indent="-228600" algn="l" rtl="0" eaLnBrk="0" fontAlgn="base" hangingPunct="0">
              <a:spcBef>
                <a:spcPct val="20000"/>
              </a:spcBef>
              <a:spcAft>
                <a:spcPct val="0"/>
              </a:spcAft>
              <a:buClr>
                <a:srgbClr val="FFCC00"/>
              </a:buClr>
              <a:buSzPct val="120000"/>
              <a:buFont typeface="Arial" panose="020B0604020202020204" pitchFamily="34" charset="0"/>
              <a:buChar char="•"/>
              <a:defRPr sz="2400" kern="1200">
                <a:solidFill>
                  <a:schemeClr val="tx1"/>
                </a:solidFill>
                <a:latin typeface="Montserrat Light" pitchFamily="2" charset="-70"/>
                <a:ea typeface="Roboto" pitchFamily="2" charset="0"/>
                <a:cs typeface="Roboto" pitchFamily="2" charset="0"/>
              </a:defRPr>
            </a:lvl3pPr>
            <a:lvl4pPr marL="1603375" indent="-231775" algn="l" rtl="0" eaLnBrk="0" fontAlgn="base" hangingPunct="0">
              <a:spcBef>
                <a:spcPct val="20000"/>
              </a:spcBef>
              <a:spcAft>
                <a:spcPct val="0"/>
              </a:spcAft>
              <a:buClr>
                <a:srgbClr val="FFCC00"/>
              </a:buClr>
              <a:buSzPct val="120000"/>
              <a:buFont typeface="Arial" panose="020B0604020202020204" pitchFamily="34" charset="0"/>
              <a:buChar char="•"/>
              <a:tabLst/>
              <a:defRPr sz="2000" kern="1200">
                <a:solidFill>
                  <a:schemeClr val="tx1"/>
                </a:solidFill>
                <a:latin typeface="Montserrat Light" pitchFamily="2" charset="-70"/>
                <a:ea typeface="Roboto" pitchFamily="2" charset="0"/>
                <a:cs typeface="Roboto" pitchFamily="2" charset="0"/>
              </a:defRPr>
            </a:lvl4pPr>
            <a:lvl5pPr marL="2005013" indent="-176213" algn="l" rtl="0" eaLnBrk="0" fontAlgn="base" hangingPunct="0">
              <a:spcBef>
                <a:spcPct val="20000"/>
              </a:spcBef>
              <a:spcAft>
                <a:spcPct val="0"/>
              </a:spcAft>
              <a:buClr>
                <a:srgbClr val="FFCC00"/>
              </a:buClr>
              <a:buSzPct val="120000"/>
              <a:buFont typeface="Arial" panose="020B0604020202020204" pitchFamily="34" charset="0"/>
              <a:buChar char="•"/>
              <a:tabLst/>
              <a:defRPr sz="2000" kern="1200">
                <a:solidFill>
                  <a:schemeClr val="tx1"/>
                </a:solidFill>
                <a:latin typeface="Montserrat Light" pitchFamily="2" charset="-70"/>
                <a:ea typeface="Roboto" pitchFamily="2" charset="0"/>
                <a:cs typeface="Roboto"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11" tooltip="Neformaliojo vaikų švietimo programos"/>
              </a:rPr>
              <a:t>Neformaliojo vaikų švietimo programos</a:t>
            </a:r>
            <a:r>
              <a:rPr lang="lt-LT" sz="1100" kern="100" dirty="0">
                <a:effectLst/>
                <a:latin typeface="Montserrat Light" panose="00000400000000000000" pitchFamily="2" charset="0"/>
                <a:ea typeface="Calibri" panose="020F0502020204030204" pitchFamily="34" charset="0"/>
                <a:cs typeface="Times New Roman" panose="02020603050405020304" pitchFamily="18" charset="0"/>
              </a:rPr>
              <a:t> </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12" tooltip="Nesimokančių vaikų duomenys (1)"/>
              </a:rPr>
              <a:t>Nesimokančių vaikų duomenys (1)</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13" tooltip="Nesimokančių vaikų duomenys (2)"/>
              </a:rPr>
              <a:t>Nesimokančių vaikų duomenys (2)</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14" tooltip="Pedagogų kvalifikacija"/>
              </a:rPr>
              <a:t>Pedagogų kvalifikacija</a:t>
            </a:r>
            <a:r>
              <a:rPr lang="lt-LT" sz="1100" kern="100" dirty="0">
                <a:effectLst/>
                <a:latin typeface="Montserrat Light" panose="00000400000000000000" pitchFamily="2" charset="0"/>
                <a:ea typeface="Calibri" panose="020F0502020204030204" pitchFamily="34" charset="0"/>
                <a:cs typeface="Times New Roman" panose="02020603050405020304" pitchFamily="18" charset="0"/>
              </a:rPr>
              <a:t> </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15" tooltip="Prevencinių programų įgyvendinimas"/>
              </a:rPr>
              <a:t>Prevencinių programų įgyvendinimas</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16" tooltip="Savivaldybės pavaldumo įstaigose (ikimokyklinio ir bendrojo ugdymo) ugdomi vaikai pagal deklaruotą savivaldybę"/>
              </a:rPr>
              <a:t>Savivaldybės pavaldumo įstaigose (ikimokyklinio ir bendrojo ugdymo) ugdomi vaikai pagal deklaruotą savivaldybę</a:t>
            </a:r>
            <a:r>
              <a:rPr lang="lt-LT" sz="1100" kern="100" dirty="0">
                <a:effectLst/>
                <a:latin typeface="Montserrat Light" panose="00000400000000000000" pitchFamily="2" charset="0"/>
                <a:ea typeface="Calibri" panose="020F0502020204030204" pitchFamily="34" charset="0"/>
                <a:cs typeface="Times New Roman" panose="02020603050405020304" pitchFamily="18" charset="0"/>
              </a:rPr>
              <a:t> </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17" tooltip="Vaikų neformaliojo švietimo teikėjai"/>
              </a:rPr>
              <a:t>Vaikų neformaliojo švietimo teikėjai</a:t>
            </a:r>
            <a:endParaRPr lang="en-US" sz="11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100" b="1" u="sng" kern="100" dirty="0">
                <a:solidFill>
                  <a:srgbClr val="333333"/>
                </a:solidFill>
                <a:effectLst/>
                <a:latin typeface="Montserrat Light" panose="00000400000000000000" pitchFamily="2" charset="0"/>
                <a:ea typeface="Calibri" panose="020F0502020204030204" pitchFamily="34" charset="0"/>
                <a:cs typeface="Times New Roman" panose="02020603050405020304" pitchFamily="18" charset="0"/>
                <a:hlinkClick r:id="rId18" tooltip="Vaikų skaičius 1"/>
              </a:rPr>
              <a:t>Vaikų skaičius 1</a:t>
            </a:r>
            <a:endParaRPr lang="en-US" sz="1100" kern="100" dirty="0">
              <a:latin typeface="Montserrat Light" panose="00000400000000000000" pitchFamily="2" charset="0"/>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E71FD7E8-DBD4-B5B5-041D-5335D461DE2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89269" y="3764811"/>
            <a:ext cx="1343025" cy="1257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8121654-5A70-52D0-014B-E11007789E7F}"/>
              </a:ext>
            </a:extLst>
          </p:cNvPr>
          <p:cNvPicPr>
            <a:picLocks noChangeAspect="1"/>
          </p:cNvPicPr>
          <p:nvPr/>
        </p:nvPicPr>
        <p:blipFill>
          <a:blip r:embed="rId20"/>
          <a:stretch>
            <a:fillRect/>
          </a:stretch>
        </p:blipFill>
        <p:spPr>
          <a:xfrm>
            <a:off x="4204845" y="4393461"/>
            <a:ext cx="1638300" cy="419100"/>
          </a:xfrm>
          <a:prstGeom prst="rect">
            <a:avLst/>
          </a:prstGeom>
        </p:spPr>
      </p:pic>
    </p:spTree>
    <p:extLst>
      <p:ext uri="{BB962C8B-B14F-4D97-AF65-F5344CB8AC3E}">
        <p14:creationId xmlns:p14="http://schemas.microsoft.com/office/powerpoint/2010/main" val="3856387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FDA8-EDF4-8A8B-D1FD-E38B03B78A0C}"/>
              </a:ext>
            </a:extLst>
          </p:cNvPr>
          <p:cNvSpPr>
            <a:spLocks noGrp="1"/>
          </p:cNvSpPr>
          <p:nvPr>
            <p:ph type="title"/>
          </p:nvPr>
        </p:nvSpPr>
        <p:spPr/>
        <p:txBody>
          <a:bodyPr/>
          <a:lstStyle/>
          <a:p>
            <a:r>
              <a:rPr lang="lt-LT" dirty="0"/>
              <a:t>Kontekstiniai duomenys</a:t>
            </a:r>
            <a:endParaRPr lang="en-US" dirty="0"/>
          </a:p>
        </p:txBody>
      </p:sp>
      <p:sp>
        <p:nvSpPr>
          <p:cNvPr id="3" name="Content Placeholder 2">
            <a:extLst>
              <a:ext uri="{FF2B5EF4-FFF2-40B4-BE49-F238E27FC236}">
                <a16:creationId xmlns:a16="http://schemas.microsoft.com/office/drawing/2014/main" id="{6F7C6543-82ED-E92E-557D-F9BDE5BB0ED9}"/>
              </a:ext>
            </a:extLst>
          </p:cNvPr>
          <p:cNvSpPr>
            <a:spLocks noGrp="1"/>
          </p:cNvSpPr>
          <p:nvPr>
            <p:ph idx="1"/>
          </p:nvPr>
        </p:nvSpPr>
        <p:spPr/>
        <p:txBody>
          <a:bodyPr/>
          <a:lstStyle/>
          <a:p>
            <a:pPr marL="0" marR="0">
              <a:lnSpc>
                <a:spcPct val="107000"/>
              </a:lnSpc>
              <a:spcBef>
                <a:spcPts val="0"/>
              </a:spcBef>
              <a:spcAft>
                <a:spcPts val="800"/>
              </a:spcAft>
            </a:pPr>
            <a:r>
              <a:rPr lang="lt-LT"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https://get.data.gov.lt/datasets/gov/vmi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https://get.data.gov.lt/datasets/gov/rc/gr/:ns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lt-LT"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https://get.data.gov.lt/datasets/gov/sadm</a:t>
            </a:r>
            <a:endParaRPr lang="lt-LT"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lt-LT"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https://atvira.sodra.lt/lt-eur/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lt-LT"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https://www.registrucentras.lt/atviri_duomenys/</a:t>
            </a:r>
            <a:endParaRPr lang="lt-LT"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https://www.vmi.lt/evmi/rinkmenos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RC logotipas">
            <a:extLst>
              <a:ext uri="{FF2B5EF4-FFF2-40B4-BE49-F238E27FC236}">
                <a16:creationId xmlns:a16="http://schemas.microsoft.com/office/drawing/2014/main" id="{6C21D8D6-CEAE-F078-C956-582F7BC02A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0517" y="3632200"/>
            <a:ext cx="14287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31ACD7-3F7A-002F-8F0A-8B0560A4E01B}"/>
              </a:ext>
            </a:extLst>
          </p:cNvPr>
          <p:cNvPicPr>
            <a:picLocks noChangeAspect="1"/>
          </p:cNvPicPr>
          <p:nvPr/>
        </p:nvPicPr>
        <p:blipFill>
          <a:blip r:embed="rId8"/>
          <a:stretch>
            <a:fillRect/>
          </a:stretch>
        </p:blipFill>
        <p:spPr>
          <a:xfrm>
            <a:off x="731875" y="3870325"/>
            <a:ext cx="4162425" cy="723900"/>
          </a:xfrm>
          <a:prstGeom prst="rect">
            <a:avLst/>
          </a:prstGeom>
        </p:spPr>
      </p:pic>
      <p:pic>
        <p:nvPicPr>
          <p:cNvPr id="9" name="Picture 8">
            <a:extLst>
              <a:ext uri="{FF2B5EF4-FFF2-40B4-BE49-F238E27FC236}">
                <a16:creationId xmlns:a16="http://schemas.microsoft.com/office/drawing/2014/main" id="{1B4551D6-395F-6408-59E9-4B7CBDAF3BB4}"/>
              </a:ext>
            </a:extLst>
          </p:cNvPr>
          <p:cNvPicPr>
            <a:picLocks noChangeAspect="1"/>
          </p:cNvPicPr>
          <p:nvPr/>
        </p:nvPicPr>
        <p:blipFill>
          <a:blip r:embed="rId9"/>
          <a:stretch>
            <a:fillRect/>
          </a:stretch>
        </p:blipFill>
        <p:spPr>
          <a:xfrm>
            <a:off x="6449533" y="1511300"/>
            <a:ext cx="2057400" cy="1228725"/>
          </a:xfrm>
          <a:prstGeom prst="rect">
            <a:avLst/>
          </a:prstGeom>
        </p:spPr>
      </p:pic>
    </p:spTree>
    <p:extLst>
      <p:ext uri="{BB962C8B-B14F-4D97-AF65-F5344CB8AC3E}">
        <p14:creationId xmlns:p14="http://schemas.microsoft.com/office/powerpoint/2010/main" val="4129780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FABE-0A55-9E46-B1CA-BE57BE80ABD3}"/>
              </a:ext>
            </a:extLst>
          </p:cNvPr>
          <p:cNvSpPr/>
          <p:nvPr/>
        </p:nvSpPr>
        <p:spPr>
          <a:xfrm>
            <a:off x="267130" y="82446"/>
            <a:ext cx="2035994" cy="430262"/>
          </a:xfrm>
          <a:prstGeom prst="rect">
            <a:avLst/>
          </a:prstGeom>
          <a:solidFill>
            <a:srgbClr val="FFCC00"/>
          </a:solidFill>
          <a:ln w="38100" cap="flat" cmpd="sng" algn="ctr">
            <a:solidFill>
              <a:srgbClr val="FFCC00"/>
            </a:solidFill>
            <a:prstDash val="solid"/>
          </a:ln>
          <a:effectLst/>
        </p:spPr>
        <p:style>
          <a:lnRef idx="2">
            <a:scrgbClr r="0" g="0" b="0"/>
          </a:lnRef>
          <a:fillRef idx="1">
            <a:scrgbClr r="0" g="0" b="0"/>
          </a:fillRef>
          <a:effectRef idx="0">
            <a:scrgbClr r="0" g="0" b="0"/>
          </a:effectRef>
          <a:fontRef idx="minor">
            <a:schemeClr val="lt1"/>
          </a:fontRef>
        </p:style>
        <p:txBody>
          <a:bodyPr lIns="0" rIns="0" anchor="ctr" anchorCtr="0"/>
          <a:lstStyle/>
          <a:p>
            <a:pPr marL="314325"/>
            <a:r>
              <a:rPr lang="lt" sz="1100" b="1">
                <a:solidFill>
                  <a:schemeClr val="tx1"/>
                </a:solidFill>
                <a:latin typeface="Montserrat" panose="02000505000000020004" pitchFamily="2" charset="77"/>
              </a:rPr>
              <a:t>Užduokite įdomius klausimus</a:t>
            </a:r>
          </a:p>
        </p:txBody>
      </p:sp>
      <p:sp>
        <p:nvSpPr>
          <p:cNvPr id="6" name="TextBox 5">
            <a:extLst>
              <a:ext uri="{FF2B5EF4-FFF2-40B4-BE49-F238E27FC236}">
                <a16:creationId xmlns:a16="http://schemas.microsoft.com/office/drawing/2014/main" id="{4F21EE82-90F1-6F4B-9019-5E3E89D9DA57}"/>
              </a:ext>
            </a:extLst>
          </p:cNvPr>
          <p:cNvSpPr txBox="1"/>
          <p:nvPr/>
        </p:nvSpPr>
        <p:spPr>
          <a:xfrm>
            <a:off x="264964" y="504959"/>
            <a:ext cx="2038161" cy="2010817"/>
          </a:xfrm>
          <a:prstGeom prst="rect">
            <a:avLst/>
          </a:prstGeom>
          <a:solidFill>
            <a:schemeClr val="bg1"/>
          </a:solidFill>
          <a:ln w="38100">
            <a:solidFill>
              <a:srgbClr val="FFCC00"/>
            </a:solidFill>
          </a:ln>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Tikslas </a:t>
            </a:r>
            <a:r>
              <a:rPr lang="lt" sz="800" dirty="0">
                <a:solidFill>
                  <a:schemeClr val="tx1"/>
                </a:solidFill>
                <a:latin typeface="Montserrat" panose="02000505000000020004" pitchFamily="2" charset="77"/>
              </a:rPr>
              <a:t>: Suprasti problemą ir apibrėžti tikslus.</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Temos: </a:t>
            </a:r>
            <a:r>
              <a:rPr lang="lt" sz="800" dirty="0">
                <a:solidFill>
                  <a:schemeClr val="tx1"/>
                </a:solidFill>
                <a:latin typeface="Montserrat" panose="02000505000000020004" pitchFamily="2" charset="77"/>
              </a:rPr>
              <a:t>Išsiaiškinkite klausimo reikalavimus, apibrėžkite ir paryškinkite taikymo sritį, valdykite lūkesčius, etinius sumetimus, susijusius su eiti/neeiti.</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Spąstai: </a:t>
            </a:r>
            <a:r>
              <a:rPr lang="lt" sz="800" dirty="0">
                <a:solidFill>
                  <a:schemeClr val="tx1"/>
                </a:solidFill>
                <a:latin typeface="Montserrat" panose="02000505000000020004" pitchFamily="2" charset="77"/>
              </a:rPr>
              <a:t>taikymo sritis per plati arba neaiški, atskaitomybė ir atsakomybė neaiški, nėra etikos patikrinimo.</a:t>
            </a:r>
          </a:p>
        </p:txBody>
      </p:sp>
      <p:sp>
        <p:nvSpPr>
          <p:cNvPr id="73" name="Rectangle 72">
            <a:extLst>
              <a:ext uri="{FF2B5EF4-FFF2-40B4-BE49-F238E27FC236}">
                <a16:creationId xmlns:a16="http://schemas.microsoft.com/office/drawing/2014/main" id="{F063D0EA-6AF6-41D2-AFFA-37FC35E93408}"/>
              </a:ext>
            </a:extLst>
          </p:cNvPr>
          <p:cNvSpPr/>
          <p:nvPr/>
        </p:nvSpPr>
        <p:spPr>
          <a:xfrm>
            <a:off x="2465620" y="82447"/>
            <a:ext cx="2035994" cy="430262"/>
          </a:xfrm>
          <a:prstGeom prst="rect">
            <a:avLst/>
          </a:prstGeom>
          <a:solidFill>
            <a:srgbClr val="FFCC00"/>
          </a:solidFill>
          <a:ln w="38100" cap="flat" cmpd="sng" algn="ctr">
            <a:solidFill>
              <a:srgbClr val="FFCC00"/>
            </a:solidFill>
            <a:prstDash val="solid"/>
          </a:ln>
          <a:effectLst/>
        </p:spPr>
        <p:style>
          <a:lnRef idx="2">
            <a:scrgbClr r="0" g="0" b="0"/>
          </a:lnRef>
          <a:fillRef idx="1">
            <a:scrgbClr r="0" g="0" b="0"/>
          </a:fillRef>
          <a:effectRef idx="0">
            <a:scrgbClr r="0" g="0" b="0"/>
          </a:effectRef>
          <a:fontRef idx="minor">
            <a:schemeClr val="lt1"/>
          </a:fontRef>
        </p:style>
        <p:txBody>
          <a:bodyPr lIns="36000" rIns="0" anchor="ctr" anchorCtr="0"/>
          <a:lstStyle/>
          <a:p>
            <a:pPr marL="314325"/>
            <a:r>
              <a:rPr lang="lt" sz="1100" b="1">
                <a:solidFill>
                  <a:schemeClr val="tx1"/>
                </a:solidFill>
                <a:latin typeface="Montserrat" panose="02000505000000020004" pitchFamily="2" charset="77"/>
              </a:rPr>
              <a:t>Pradėkite nuo duomenų šaltinių</a:t>
            </a:r>
            <a:endParaRPr lang="en-GB" sz="1100" b="1">
              <a:solidFill>
                <a:schemeClr val="tx1"/>
              </a:solidFill>
            </a:endParaRPr>
          </a:p>
        </p:txBody>
      </p:sp>
      <p:sp>
        <p:nvSpPr>
          <p:cNvPr id="74" name="TextBox 73">
            <a:extLst>
              <a:ext uri="{FF2B5EF4-FFF2-40B4-BE49-F238E27FC236}">
                <a16:creationId xmlns:a16="http://schemas.microsoft.com/office/drawing/2014/main" id="{8623A820-47EF-4CFF-8DD8-FCE475D680AB}"/>
              </a:ext>
            </a:extLst>
          </p:cNvPr>
          <p:cNvSpPr txBox="1"/>
          <p:nvPr/>
        </p:nvSpPr>
        <p:spPr>
          <a:xfrm>
            <a:off x="2465684" y="504959"/>
            <a:ext cx="2038161" cy="2010817"/>
          </a:xfrm>
          <a:prstGeom prst="rect">
            <a:avLst/>
          </a:prstGeom>
          <a:solidFill>
            <a:schemeClr val="bg1"/>
          </a:solidFill>
          <a:ln w="38100">
            <a:solidFill>
              <a:srgbClr val="FFCC00"/>
            </a:solidFill>
          </a:ln>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Tikslas </a:t>
            </a:r>
            <a:r>
              <a:rPr lang="lt" sz="800" dirty="0">
                <a:solidFill>
                  <a:schemeClr val="tx1"/>
                </a:solidFill>
                <a:latin typeface="Montserrat" panose="02000505000000020004" pitchFamily="2" charset="77"/>
              </a:rPr>
              <a:t>: išsami įžvalga apie galimus vidinius ir išorinius duomenų šaltinius.</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Temos: </a:t>
            </a:r>
            <a:r>
              <a:rPr lang="lt" sz="800" dirty="0">
                <a:solidFill>
                  <a:schemeClr val="tx1"/>
                </a:solidFill>
                <a:latin typeface="Montserrat" panose="02000505000000020004" pitchFamily="2" charset="77"/>
              </a:rPr>
              <a:t>tyrinėdami atitinkamus šaltinius, sužinokite, kaip renkami duomenys iš kiekvieno tinkamo šaltinio ir ar nėra galimo šališkumo, patikrinkite duomenų privatumą.</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Spąstai: </a:t>
            </a:r>
            <a:r>
              <a:rPr lang="lt" sz="800" dirty="0">
                <a:solidFill>
                  <a:schemeClr val="tx1"/>
                </a:solidFill>
                <a:latin typeface="Montserrat" panose="02000505000000020004" pitchFamily="2" charset="77"/>
              </a:rPr>
              <a:t>per didelės sąnaudos už duomenis, duomenys nepasiekiami arba yra prastos kokybės, trūksta gero aprašymo arba metaduomenų.</a:t>
            </a:r>
          </a:p>
        </p:txBody>
      </p:sp>
      <p:sp>
        <p:nvSpPr>
          <p:cNvPr id="76" name="Rectangle 75">
            <a:extLst>
              <a:ext uri="{FF2B5EF4-FFF2-40B4-BE49-F238E27FC236}">
                <a16:creationId xmlns:a16="http://schemas.microsoft.com/office/drawing/2014/main" id="{3BA29FF8-A20A-4E33-9615-0D14A26FC3E1}"/>
              </a:ext>
            </a:extLst>
          </p:cNvPr>
          <p:cNvSpPr/>
          <p:nvPr/>
        </p:nvSpPr>
        <p:spPr>
          <a:xfrm>
            <a:off x="4664109" y="82446"/>
            <a:ext cx="2035995" cy="430261"/>
          </a:xfrm>
          <a:prstGeom prst="rect">
            <a:avLst/>
          </a:prstGeom>
          <a:solidFill>
            <a:srgbClr val="FFCC00"/>
          </a:solidFill>
          <a:ln w="38100" cap="flat" cmpd="sng" algn="ctr">
            <a:solidFill>
              <a:srgbClr val="FFCC00"/>
            </a:solidFill>
            <a:prstDash val="solid"/>
          </a:ln>
          <a:effectLst/>
        </p:spPr>
        <p:style>
          <a:lnRef idx="2">
            <a:scrgbClr r="0" g="0" b="0"/>
          </a:lnRef>
          <a:fillRef idx="1">
            <a:scrgbClr r="0" g="0" b="0"/>
          </a:fillRef>
          <a:effectRef idx="0">
            <a:scrgbClr r="0" g="0" b="0"/>
          </a:effectRef>
          <a:fontRef idx="minor">
            <a:schemeClr val="lt1"/>
          </a:fontRef>
        </p:style>
        <p:txBody>
          <a:bodyPr lIns="36000" rIns="0" anchor="ctr" anchorCtr="0"/>
          <a:lstStyle/>
          <a:p>
            <a:pPr marL="314325"/>
            <a:r>
              <a:rPr lang="lt" sz="1100" b="1" dirty="0">
                <a:solidFill>
                  <a:schemeClr val="tx1"/>
                </a:solidFill>
                <a:latin typeface="Montserrat" panose="02000505000000020004" pitchFamily="2" charset="77"/>
              </a:rPr>
              <a:t>Surink ir suprask</a:t>
            </a:r>
          </a:p>
          <a:p>
            <a:pPr marL="314325"/>
            <a:r>
              <a:rPr lang="lt" sz="1100" b="1" dirty="0">
                <a:solidFill>
                  <a:schemeClr val="tx1"/>
                </a:solidFill>
                <a:latin typeface="Montserrat" panose="02000505000000020004" pitchFamily="2" charset="77"/>
              </a:rPr>
              <a:t>duomenis</a:t>
            </a:r>
          </a:p>
        </p:txBody>
      </p:sp>
      <p:sp>
        <p:nvSpPr>
          <p:cNvPr id="77" name="TextBox 76">
            <a:extLst>
              <a:ext uri="{FF2B5EF4-FFF2-40B4-BE49-F238E27FC236}">
                <a16:creationId xmlns:a16="http://schemas.microsoft.com/office/drawing/2014/main" id="{A0EE0A9F-58E0-4CF4-94BD-ADBD3EB6C877}"/>
              </a:ext>
            </a:extLst>
          </p:cNvPr>
          <p:cNvSpPr txBox="1"/>
          <p:nvPr/>
        </p:nvSpPr>
        <p:spPr>
          <a:xfrm>
            <a:off x="4666404" y="504959"/>
            <a:ext cx="2038161" cy="2010817"/>
          </a:xfrm>
          <a:prstGeom prst="rect">
            <a:avLst/>
          </a:prstGeom>
          <a:solidFill>
            <a:schemeClr val="bg1"/>
          </a:solidFill>
          <a:ln w="38100">
            <a:solidFill>
              <a:srgbClr val="FFCC00"/>
            </a:solidFill>
          </a:ln>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Tikslas </a:t>
            </a:r>
            <a:r>
              <a:rPr lang="lt" sz="800" dirty="0">
                <a:solidFill>
                  <a:schemeClr val="tx1"/>
                </a:solidFill>
                <a:latin typeface="Montserrat" panose="02000505000000020004" pitchFamily="2" charset="77"/>
              </a:rPr>
              <a:t>: suprasti duomenų kokybę, patikrinti, kaip duomenys buvo surinkti, nustatyti šaltinių prioritetus, numatyti galimus duomenų privatumo iššūkius.</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Temos: </a:t>
            </a:r>
            <a:r>
              <a:rPr lang="lt" sz="800" dirty="0">
                <a:solidFill>
                  <a:schemeClr val="tx1"/>
                </a:solidFill>
                <a:latin typeface="Montserrat" panose="02000505000000020004" pitchFamily="2" charset="77"/>
              </a:rPr>
              <a:t>Duomenų supratimas (struktūra, laukai, detalumas), anonimizavimas, duomenų restruktūrizavimas (agregavimas, sukimas), nekokybiškų duomenų taisymas.</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Spąstai: </a:t>
            </a:r>
            <a:r>
              <a:rPr lang="lt" sz="800" dirty="0">
                <a:solidFill>
                  <a:schemeClr val="tx1"/>
                </a:solidFill>
                <a:latin typeface="Montserrat" panose="02000505000000020004" pitchFamily="2" charset="77"/>
              </a:rPr>
              <a:t>nepakankamai tikrinama duomenų kokybė, daug laiko užtrunka duomenų valymas.</a:t>
            </a:r>
          </a:p>
        </p:txBody>
      </p:sp>
      <p:sp>
        <p:nvSpPr>
          <p:cNvPr id="79" name="Rectangle 78">
            <a:extLst>
              <a:ext uri="{FF2B5EF4-FFF2-40B4-BE49-F238E27FC236}">
                <a16:creationId xmlns:a16="http://schemas.microsoft.com/office/drawing/2014/main" id="{C1C90368-6A07-4C50-908C-8FB61A832539}"/>
              </a:ext>
            </a:extLst>
          </p:cNvPr>
          <p:cNvSpPr/>
          <p:nvPr/>
        </p:nvSpPr>
        <p:spPr>
          <a:xfrm>
            <a:off x="6867123" y="82447"/>
            <a:ext cx="2035995" cy="430260"/>
          </a:xfrm>
          <a:prstGeom prst="rect">
            <a:avLst/>
          </a:prstGeom>
          <a:solidFill>
            <a:srgbClr val="FFCC00"/>
          </a:solidFill>
          <a:ln w="38100" cap="flat" cmpd="sng" algn="ctr">
            <a:solidFill>
              <a:srgbClr val="FFCC00"/>
            </a:solidFill>
            <a:prstDash val="solid"/>
          </a:ln>
          <a:effectLst/>
        </p:spPr>
        <p:style>
          <a:lnRef idx="2">
            <a:scrgbClr r="0" g="0" b="0"/>
          </a:lnRef>
          <a:fillRef idx="1">
            <a:scrgbClr r="0" g="0" b="0"/>
          </a:fillRef>
          <a:effectRef idx="0">
            <a:scrgbClr r="0" g="0" b="0"/>
          </a:effectRef>
          <a:fontRef idx="minor">
            <a:schemeClr val="lt1"/>
          </a:fontRef>
        </p:style>
        <p:txBody>
          <a:bodyPr lIns="36000" rIns="0" anchor="ctr" anchorCtr="0"/>
          <a:lstStyle/>
          <a:p>
            <a:pPr marL="314325"/>
            <a:r>
              <a:rPr lang="lt" sz="1000" b="1" dirty="0">
                <a:solidFill>
                  <a:schemeClr val="tx1"/>
                </a:solidFill>
                <a:latin typeface="Montserrat" panose="02000505000000020004" pitchFamily="2" charset="77"/>
              </a:rPr>
              <a:t>Paruoškite, integruokite</a:t>
            </a:r>
          </a:p>
          <a:p>
            <a:pPr marL="314325"/>
            <a:r>
              <a:rPr lang="lt" sz="1000" b="1" dirty="0">
                <a:solidFill>
                  <a:schemeClr val="tx1"/>
                </a:solidFill>
                <a:latin typeface="Montserrat" panose="02000505000000020004" pitchFamily="2" charset="77"/>
              </a:rPr>
              <a:t>ir tyrinėkite duomenis</a:t>
            </a:r>
          </a:p>
        </p:txBody>
      </p:sp>
      <p:sp>
        <p:nvSpPr>
          <p:cNvPr id="80" name="TextBox 79">
            <a:extLst>
              <a:ext uri="{FF2B5EF4-FFF2-40B4-BE49-F238E27FC236}">
                <a16:creationId xmlns:a16="http://schemas.microsoft.com/office/drawing/2014/main" id="{96E40208-96AD-49FB-9C22-8E3A28191C85}"/>
              </a:ext>
            </a:extLst>
          </p:cNvPr>
          <p:cNvSpPr txBox="1"/>
          <p:nvPr/>
        </p:nvSpPr>
        <p:spPr>
          <a:xfrm>
            <a:off x="6867123" y="504959"/>
            <a:ext cx="2038161" cy="2010817"/>
          </a:xfrm>
          <a:prstGeom prst="rect">
            <a:avLst/>
          </a:prstGeom>
          <a:solidFill>
            <a:schemeClr val="bg1"/>
          </a:solidFill>
          <a:ln w="38100">
            <a:solidFill>
              <a:srgbClr val="FFCC00"/>
            </a:solidFill>
          </a:ln>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Tikslas </a:t>
            </a:r>
            <a:r>
              <a:rPr lang="lt" sz="800" dirty="0">
                <a:solidFill>
                  <a:schemeClr val="tx1"/>
                </a:solidFill>
                <a:latin typeface="Montserrat" panose="02000505000000020004" pitchFamily="2" charset="77"/>
              </a:rPr>
              <a:t>: aptikti dėsningumus, koreliacijas ir anomalijas.</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Temos: </a:t>
            </a:r>
            <a:r>
              <a:rPr lang="lt" sz="800" dirty="0">
                <a:solidFill>
                  <a:schemeClr val="tx1"/>
                </a:solidFill>
                <a:latin typeface="Montserrat" panose="02000505000000020004" pitchFamily="2" charset="77"/>
              </a:rPr>
              <a:t>duomenų praturtinimas ir integravimas, duomenų patvirtinimas (mikro/makro), šališkumo patikrinimas, duomenų privatumas po integravimo, tiriamoji analizė, modeliai ir koreliacijos.</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Spąstai: </a:t>
            </a:r>
            <a:r>
              <a:rPr lang="lt" sz="800" dirty="0">
                <a:solidFill>
                  <a:schemeClr val="tx1"/>
                </a:solidFill>
                <a:latin typeface="Montserrat" panose="02000505000000020004" pitchFamily="2" charset="77"/>
              </a:rPr>
              <a:t>neteisingi duomenų sujungimai, netinkamo lygio duomenų bazės, nėra šališkumo ar duomenų privatumo patikrinimo, reikia papildomų duomenų rinkinių , kad būtų atsakyta į visus klausimus.</a:t>
            </a:r>
          </a:p>
          <a:p>
            <a:pPr marL="88900" lvl="0" indent="-88900" defTabSz="622300">
              <a:lnSpc>
                <a:spcPct val="90000"/>
              </a:lnSpc>
              <a:spcAft>
                <a:spcPct val="35000"/>
              </a:spcAft>
              <a:buFont typeface="Arial" panose="020B0604020202020204" pitchFamily="34" charset="0"/>
              <a:buChar char="•"/>
            </a:pPr>
            <a:endParaRPr lang="en-GB" sz="800" dirty="0">
              <a:solidFill>
                <a:schemeClr val="tx1"/>
              </a:solidFill>
              <a:latin typeface="Montserrat" panose="02000505000000020004" pitchFamily="2" charset="77"/>
            </a:endParaRPr>
          </a:p>
        </p:txBody>
      </p:sp>
      <p:sp>
        <p:nvSpPr>
          <p:cNvPr id="82" name="Rectangle 81">
            <a:extLst>
              <a:ext uri="{FF2B5EF4-FFF2-40B4-BE49-F238E27FC236}">
                <a16:creationId xmlns:a16="http://schemas.microsoft.com/office/drawing/2014/main" id="{AD1D1929-C560-49CC-8D58-F4F3B42A2D04}"/>
              </a:ext>
            </a:extLst>
          </p:cNvPr>
          <p:cNvSpPr/>
          <p:nvPr/>
        </p:nvSpPr>
        <p:spPr>
          <a:xfrm>
            <a:off x="264963" y="2627722"/>
            <a:ext cx="2038161" cy="390246"/>
          </a:xfrm>
          <a:prstGeom prst="rect">
            <a:avLst/>
          </a:prstGeom>
          <a:solidFill>
            <a:srgbClr val="FFCC00"/>
          </a:solidFill>
          <a:ln w="38100" cap="flat" cmpd="sng" algn="ctr">
            <a:solidFill>
              <a:srgbClr val="FFCC00"/>
            </a:solidFill>
            <a:prstDash val="solid"/>
          </a:ln>
          <a:effectLst/>
        </p:spPr>
        <p:style>
          <a:lnRef idx="2">
            <a:scrgbClr r="0" g="0" b="0"/>
          </a:lnRef>
          <a:fillRef idx="1">
            <a:scrgbClr r="0" g="0" b="0"/>
          </a:fillRef>
          <a:effectRef idx="0">
            <a:scrgbClr r="0" g="0" b="0"/>
          </a:effectRef>
          <a:fontRef idx="minor">
            <a:schemeClr val="lt1"/>
          </a:fontRef>
        </p:style>
        <p:txBody>
          <a:bodyPr lIns="0" rIns="0" anchor="ctr" anchorCtr="0"/>
          <a:lstStyle/>
          <a:p>
            <a:pPr marL="314325"/>
            <a:r>
              <a:rPr lang="lt-LT" sz="1100" b="1" dirty="0">
                <a:solidFill>
                  <a:schemeClr val="tx1"/>
                </a:solidFill>
                <a:latin typeface="Montserrat" panose="02000505000000020004" pitchFamily="2" charset="77"/>
              </a:rPr>
              <a:t>Surinkite dalykinės srities žinias</a:t>
            </a:r>
            <a:endParaRPr lang="lt" sz="1100" b="1" dirty="0">
              <a:solidFill>
                <a:schemeClr val="tx1"/>
              </a:solidFill>
              <a:latin typeface="Montserrat" panose="02000505000000020004" pitchFamily="2" charset="77"/>
            </a:endParaRPr>
          </a:p>
        </p:txBody>
      </p:sp>
      <p:sp>
        <p:nvSpPr>
          <p:cNvPr id="83" name="TextBox 82">
            <a:extLst>
              <a:ext uri="{FF2B5EF4-FFF2-40B4-BE49-F238E27FC236}">
                <a16:creationId xmlns:a16="http://schemas.microsoft.com/office/drawing/2014/main" id="{37B65BFE-2A64-4094-BFC1-27E7CEB20B61}"/>
              </a:ext>
            </a:extLst>
          </p:cNvPr>
          <p:cNvSpPr txBox="1"/>
          <p:nvPr/>
        </p:nvSpPr>
        <p:spPr>
          <a:xfrm>
            <a:off x="264964" y="3017968"/>
            <a:ext cx="2038161" cy="1736941"/>
          </a:xfrm>
          <a:prstGeom prst="rect">
            <a:avLst/>
          </a:prstGeom>
          <a:solidFill>
            <a:schemeClr val="bg1"/>
          </a:solidFill>
          <a:ln w="38100">
            <a:solidFill>
              <a:srgbClr val="FFCC00"/>
            </a:solidFill>
          </a:ln>
        </p:spPr>
        <p:style>
          <a:lnRef idx="0">
            <a:scrgbClr r="0" g="0" b="0"/>
          </a:lnRef>
          <a:fillRef idx="0">
            <a:scrgbClr r="0" g="0" b="0"/>
          </a:fillRef>
          <a:effectRef idx="0">
            <a:scrgbClr r="0" g="0" b="0"/>
          </a:effectRef>
          <a:fontRef idx="minor">
            <a:schemeClr val="lt1"/>
          </a:fontRef>
        </p:style>
        <p:txBody>
          <a:bodyPr spcFirstLastPara="0" vert="horz" wrap="square" lIns="99568" tIns="99568" rIns="36000" bIns="99568" numCol="1" spcCol="1270" anchor="ctr" anchorCtr="0">
            <a:noAutofit/>
          </a:bodyPr>
          <a:lstStyle/>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Tikslas </a:t>
            </a:r>
            <a:r>
              <a:rPr lang="lt" sz="800" dirty="0">
                <a:solidFill>
                  <a:schemeClr val="tx1"/>
                </a:solidFill>
                <a:latin typeface="Montserrat" panose="02000505000000020004" pitchFamily="2" charset="77"/>
              </a:rPr>
              <a:t>: įgyti tvirtų žinių apie verslo sritį iš dalykinės srities ekspertų.</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Temos: </a:t>
            </a:r>
            <a:r>
              <a:rPr lang="lt" sz="800" dirty="0">
                <a:solidFill>
                  <a:schemeClr val="tx1"/>
                </a:solidFill>
                <a:latin typeface="Montserrat" panose="02000505000000020004" pitchFamily="2" charset="77"/>
              </a:rPr>
              <a:t>tiriamojo etapo rezultatų patvirtinimas arba paaiškinimas, toliau tikriame šališkumo ar esamo išankstinio nusistatymo galimybę, supraskite, ar tam tikros temos ar įžvalgos yra jautrios.</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Spąstai: </a:t>
            </a:r>
            <a:r>
              <a:rPr lang="lt" sz="800" dirty="0">
                <a:solidFill>
                  <a:schemeClr val="tx1"/>
                </a:solidFill>
                <a:latin typeface="Montserrat" panose="02000505000000020004" pitchFamily="2" charset="77"/>
              </a:rPr>
              <a:t>žingsnis praleidžiamas arba skiriame mažai laiko, ribota prieiga prie dalykinės srities žinių.</a:t>
            </a:r>
          </a:p>
          <a:p>
            <a:pPr marL="88900" lvl="0" indent="-88900" defTabSz="622300">
              <a:lnSpc>
                <a:spcPct val="90000"/>
              </a:lnSpc>
              <a:spcAft>
                <a:spcPct val="35000"/>
              </a:spcAft>
              <a:buFont typeface="Arial" panose="020B0604020202020204" pitchFamily="34" charset="0"/>
              <a:buChar char="•"/>
            </a:pPr>
            <a:endParaRPr lang="lt" sz="800" dirty="0">
              <a:solidFill>
                <a:schemeClr val="tx1"/>
              </a:solidFill>
              <a:latin typeface="Montserrat" panose="02000505000000020004" pitchFamily="2" charset="77"/>
            </a:endParaRPr>
          </a:p>
        </p:txBody>
      </p:sp>
      <p:sp>
        <p:nvSpPr>
          <p:cNvPr id="85" name="Rectangle 84">
            <a:extLst>
              <a:ext uri="{FF2B5EF4-FFF2-40B4-BE49-F238E27FC236}">
                <a16:creationId xmlns:a16="http://schemas.microsoft.com/office/drawing/2014/main" id="{5988E5A5-30E8-48DF-A527-036A15A86ABB}"/>
              </a:ext>
            </a:extLst>
          </p:cNvPr>
          <p:cNvSpPr/>
          <p:nvPr/>
        </p:nvSpPr>
        <p:spPr>
          <a:xfrm>
            <a:off x="2465620" y="2627722"/>
            <a:ext cx="2035994" cy="398928"/>
          </a:xfrm>
          <a:prstGeom prst="rect">
            <a:avLst/>
          </a:prstGeom>
          <a:solidFill>
            <a:srgbClr val="FFCC00"/>
          </a:solidFill>
          <a:ln w="38100" cap="flat" cmpd="sng" algn="ctr">
            <a:solidFill>
              <a:srgbClr val="FFCC00"/>
            </a:solidFill>
            <a:prstDash val="solid"/>
          </a:ln>
          <a:effectLst/>
        </p:spPr>
        <p:style>
          <a:lnRef idx="2">
            <a:scrgbClr r="0" g="0" b="0"/>
          </a:lnRef>
          <a:fillRef idx="1">
            <a:scrgbClr r="0" g="0" b="0"/>
          </a:fillRef>
          <a:effectRef idx="0">
            <a:scrgbClr r="0" g="0" b="0"/>
          </a:effectRef>
          <a:fontRef idx="minor">
            <a:schemeClr val="lt1"/>
          </a:fontRef>
        </p:style>
        <p:txBody>
          <a:bodyPr wrap="none" lIns="0" rIns="0" anchor="ctr" anchorCtr="0"/>
          <a:lstStyle/>
          <a:p>
            <a:pPr marL="314325"/>
            <a:r>
              <a:rPr lang="lt" sz="1100" b="1" dirty="0">
                <a:solidFill>
                  <a:schemeClr val="tx1"/>
                </a:solidFill>
                <a:latin typeface="Montserrat" panose="02000505000000020004" pitchFamily="2" charset="77"/>
              </a:rPr>
              <a:t>Modeliuokite </a:t>
            </a:r>
            <a:br>
              <a:rPr lang="lt" sz="1100" b="1" dirty="0">
                <a:solidFill>
                  <a:schemeClr val="tx1"/>
                </a:solidFill>
                <a:latin typeface="Montserrat" panose="02000505000000020004" pitchFamily="2" charset="77"/>
              </a:rPr>
            </a:br>
            <a:r>
              <a:rPr lang="lt" sz="1100" b="1" dirty="0">
                <a:solidFill>
                  <a:schemeClr val="tx1"/>
                </a:solidFill>
                <a:latin typeface="Montserrat" panose="02000505000000020004" pitchFamily="2" charset="77"/>
              </a:rPr>
              <a:t>duomenis</a:t>
            </a:r>
          </a:p>
        </p:txBody>
      </p:sp>
      <p:sp>
        <p:nvSpPr>
          <p:cNvPr id="86" name="TextBox 85">
            <a:extLst>
              <a:ext uri="{FF2B5EF4-FFF2-40B4-BE49-F238E27FC236}">
                <a16:creationId xmlns:a16="http://schemas.microsoft.com/office/drawing/2014/main" id="{74352F0D-3E85-4131-9FEC-C2FBEAAE9DC6}"/>
              </a:ext>
            </a:extLst>
          </p:cNvPr>
          <p:cNvSpPr txBox="1"/>
          <p:nvPr/>
        </p:nvSpPr>
        <p:spPr>
          <a:xfrm>
            <a:off x="2465684" y="3017968"/>
            <a:ext cx="2038161" cy="1736941"/>
          </a:xfrm>
          <a:prstGeom prst="rect">
            <a:avLst/>
          </a:prstGeom>
          <a:solidFill>
            <a:schemeClr val="bg1"/>
          </a:solidFill>
          <a:ln w="38100">
            <a:solidFill>
              <a:srgbClr val="FFCC00"/>
            </a:solidFill>
          </a:ln>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Tikslas </a:t>
            </a:r>
            <a:r>
              <a:rPr lang="lt" sz="800" dirty="0">
                <a:solidFill>
                  <a:schemeClr val="tx1"/>
                </a:solidFill>
                <a:latin typeface="Montserrat" panose="02000505000000020004" pitchFamily="2" charset="77"/>
              </a:rPr>
              <a:t>: sukurti ir patvirtinti duomenų modelį.</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Temos: </a:t>
            </a:r>
            <a:r>
              <a:rPr lang="lt" sz="800" dirty="0">
                <a:solidFill>
                  <a:schemeClr val="tx1"/>
                </a:solidFill>
                <a:latin typeface="Montserrat" panose="02000505000000020004" pitchFamily="2" charset="77"/>
              </a:rPr>
              <a:t>KPI, duomenų analitikos modelių, AI modelio parinkimas.</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Spąstai: </a:t>
            </a:r>
            <a:r>
              <a:rPr lang="lt" sz="800" dirty="0">
                <a:solidFill>
                  <a:schemeClr val="tx1"/>
                </a:solidFill>
                <a:latin typeface="Montserrat" panose="02000505000000020004" pitchFamily="2" charset="77"/>
              </a:rPr>
              <a:t>renkantis modelį neatsižvelgta į etinius aspektus, modelio veikimas nėra reguliariai tikrinamas, neįvertinamas modelio tikslumas.</a:t>
            </a:r>
          </a:p>
          <a:p>
            <a:pPr marL="88900" lvl="0" indent="-88900" defTabSz="622300">
              <a:lnSpc>
                <a:spcPct val="90000"/>
              </a:lnSpc>
              <a:spcAft>
                <a:spcPct val="35000"/>
              </a:spcAft>
              <a:buFont typeface="Arial" panose="020B0604020202020204" pitchFamily="34" charset="0"/>
              <a:buChar char="•"/>
            </a:pPr>
            <a:endParaRPr lang="lt" sz="800" dirty="0">
              <a:solidFill>
                <a:schemeClr val="tx1"/>
              </a:solidFill>
              <a:latin typeface="Montserrat" panose="02000505000000020004" pitchFamily="2" charset="77"/>
            </a:endParaRPr>
          </a:p>
          <a:p>
            <a:pPr marL="88900" lvl="0" indent="-88900" defTabSz="622300">
              <a:lnSpc>
                <a:spcPct val="90000"/>
              </a:lnSpc>
              <a:spcAft>
                <a:spcPct val="35000"/>
              </a:spcAft>
              <a:buFont typeface="Arial" panose="020B0604020202020204" pitchFamily="34" charset="0"/>
              <a:buChar char="•"/>
            </a:pPr>
            <a:endParaRPr lang="lt" sz="800" dirty="0">
              <a:solidFill>
                <a:schemeClr val="tx1"/>
              </a:solidFill>
              <a:latin typeface="Montserrat" panose="02000505000000020004" pitchFamily="2" charset="77"/>
            </a:endParaRPr>
          </a:p>
        </p:txBody>
      </p:sp>
      <p:sp>
        <p:nvSpPr>
          <p:cNvPr id="88" name="Rectangle 87">
            <a:extLst>
              <a:ext uri="{FF2B5EF4-FFF2-40B4-BE49-F238E27FC236}">
                <a16:creationId xmlns:a16="http://schemas.microsoft.com/office/drawing/2014/main" id="{F99E30B3-F64C-40AB-9B34-FAE2F09D4413}"/>
              </a:ext>
            </a:extLst>
          </p:cNvPr>
          <p:cNvSpPr/>
          <p:nvPr/>
        </p:nvSpPr>
        <p:spPr>
          <a:xfrm>
            <a:off x="4664110" y="2627723"/>
            <a:ext cx="2035994" cy="398928"/>
          </a:xfrm>
          <a:prstGeom prst="rect">
            <a:avLst/>
          </a:prstGeom>
          <a:solidFill>
            <a:srgbClr val="FFCC00"/>
          </a:solidFill>
          <a:ln w="38100" cap="flat" cmpd="sng" algn="ctr">
            <a:solidFill>
              <a:srgbClr val="FFCC00"/>
            </a:solidFill>
            <a:prstDash val="solid"/>
          </a:ln>
          <a:effectLst/>
        </p:spPr>
        <p:style>
          <a:lnRef idx="2">
            <a:scrgbClr r="0" g="0" b="0"/>
          </a:lnRef>
          <a:fillRef idx="1">
            <a:scrgbClr r="0" g="0" b="0"/>
          </a:fillRef>
          <a:effectRef idx="0">
            <a:scrgbClr r="0" g="0" b="0"/>
          </a:effectRef>
          <a:fontRef idx="minor">
            <a:schemeClr val="lt1"/>
          </a:fontRef>
        </p:style>
        <p:txBody>
          <a:bodyPr rIns="0" anchor="ctr" anchorCtr="0"/>
          <a:lstStyle/>
          <a:p>
            <a:pPr marL="314325"/>
            <a:r>
              <a:rPr lang="lt" sz="1100" b="1">
                <a:solidFill>
                  <a:schemeClr val="tx1"/>
                </a:solidFill>
                <a:latin typeface="Montserrat" panose="02000505000000020004" pitchFamily="2" charset="77"/>
              </a:rPr>
              <a:t>Vizualizuokite duomenis</a:t>
            </a:r>
          </a:p>
        </p:txBody>
      </p:sp>
      <p:sp>
        <p:nvSpPr>
          <p:cNvPr id="89" name="TextBox 88">
            <a:extLst>
              <a:ext uri="{FF2B5EF4-FFF2-40B4-BE49-F238E27FC236}">
                <a16:creationId xmlns:a16="http://schemas.microsoft.com/office/drawing/2014/main" id="{66FA7F3C-05E7-4297-9641-67A79C2EF9B5}"/>
              </a:ext>
            </a:extLst>
          </p:cNvPr>
          <p:cNvSpPr txBox="1"/>
          <p:nvPr/>
        </p:nvSpPr>
        <p:spPr>
          <a:xfrm>
            <a:off x="4666404" y="3017968"/>
            <a:ext cx="2038161" cy="1736941"/>
          </a:xfrm>
          <a:prstGeom prst="rect">
            <a:avLst/>
          </a:prstGeom>
          <a:solidFill>
            <a:schemeClr val="bg1"/>
          </a:solidFill>
          <a:ln w="38100">
            <a:solidFill>
              <a:srgbClr val="FFCC00"/>
            </a:solidFill>
          </a:ln>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Tikslas </a:t>
            </a:r>
            <a:r>
              <a:rPr lang="lt" sz="800" dirty="0">
                <a:solidFill>
                  <a:schemeClr val="tx1"/>
                </a:solidFill>
                <a:latin typeface="Montserrat" panose="02000505000000020004" pitchFamily="2" charset="77"/>
              </a:rPr>
              <a:t>: sukurti intuityvias ir į veiksmą orientuotas vizualizacijas, susietas su nagrinėjama problema</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Temos: </a:t>
            </a:r>
            <a:r>
              <a:rPr lang="lt" sz="800" dirty="0">
                <a:solidFill>
                  <a:schemeClr val="tx1"/>
                </a:solidFill>
                <a:latin typeface="Montserrat" panose="02000505000000020004" pitchFamily="2" charset="77"/>
              </a:rPr>
              <a:t>Duomenų vizualizacija.</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Spąstai: </a:t>
            </a:r>
            <a:r>
              <a:rPr lang="lt" sz="800" dirty="0">
                <a:solidFill>
                  <a:schemeClr val="tx1"/>
                </a:solidFill>
                <a:latin typeface="Montserrat" panose="02000505000000020004" pitchFamily="2" charset="77"/>
              </a:rPr>
              <a:t>Per mažai laiko skiriama istorijai pasakoti, vizualizacijos nekokybiškos arba nepritaikytos auditorijai, vizualizacijose matomi asmens duomenys.</a:t>
            </a:r>
          </a:p>
          <a:p>
            <a:pPr marL="88900" lvl="0" indent="-88900" defTabSz="622300">
              <a:lnSpc>
                <a:spcPct val="90000"/>
              </a:lnSpc>
              <a:spcAft>
                <a:spcPct val="35000"/>
              </a:spcAft>
              <a:buFont typeface="Arial" panose="020B0604020202020204" pitchFamily="34" charset="0"/>
              <a:buChar char="•"/>
            </a:pPr>
            <a:endParaRPr lang="lt" sz="800" dirty="0">
              <a:solidFill>
                <a:schemeClr val="tx1"/>
              </a:solidFill>
              <a:latin typeface="Montserrat" panose="02000505000000020004" pitchFamily="2" charset="77"/>
            </a:endParaRPr>
          </a:p>
          <a:p>
            <a:pPr marL="88900" lvl="0" indent="-88900" defTabSz="622300">
              <a:lnSpc>
                <a:spcPct val="90000"/>
              </a:lnSpc>
              <a:spcAft>
                <a:spcPct val="35000"/>
              </a:spcAft>
              <a:buFont typeface="Arial" panose="020B0604020202020204" pitchFamily="34" charset="0"/>
              <a:buChar char="•"/>
            </a:pPr>
            <a:endParaRPr lang="lt" sz="800" dirty="0">
              <a:solidFill>
                <a:schemeClr val="tx1"/>
              </a:solidFill>
              <a:latin typeface="Montserrat" panose="02000505000000020004" pitchFamily="2" charset="77"/>
            </a:endParaRPr>
          </a:p>
        </p:txBody>
      </p:sp>
      <p:sp>
        <p:nvSpPr>
          <p:cNvPr id="91" name="Rectangle 90">
            <a:extLst>
              <a:ext uri="{FF2B5EF4-FFF2-40B4-BE49-F238E27FC236}">
                <a16:creationId xmlns:a16="http://schemas.microsoft.com/office/drawing/2014/main" id="{5934AF1A-A40F-4AA5-BF6F-9687B9D6B0B9}"/>
              </a:ext>
            </a:extLst>
          </p:cNvPr>
          <p:cNvSpPr/>
          <p:nvPr/>
        </p:nvSpPr>
        <p:spPr>
          <a:xfrm>
            <a:off x="6867122" y="2627723"/>
            <a:ext cx="2035995" cy="398927"/>
          </a:xfrm>
          <a:prstGeom prst="rect">
            <a:avLst/>
          </a:prstGeom>
          <a:solidFill>
            <a:srgbClr val="FFCC00"/>
          </a:solidFill>
          <a:ln w="38100" cap="flat" cmpd="sng" algn="ctr">
            <a:solidFill>
              <a:srgbClr val="FFCC00"/>
            </a:solidFill>
            <a:prstDash val="solid"/>
          </a:ln>
          <a:effectLst/>
        </p:spPr>
        <p:style>
          <a:lnRef idx="2">
            <a:scrgbClr r="0" g="0" b="0"/>
          </a:lnRef>
          <a:fillRef idx="1">
            <a:scrgbClr r="0" g="0" b="0"/>
          </a:fillRef>
          <a:effectRef idx="0">
            <a:scrgbClr r="0" g="0" b="0"/>
          </a:effectRef>
          <a:fontRef idx="minor">
            <a:schemeClr val="lt1"/>
          </a:fontRef>
        </p:style>
        <p:txBody>
          <a:bodyPr rIns="0" anchor="ctr" anchorCtr="0"/>
          <a:lstStyle/>
          <a:p>
            <a:pPr marL="266700"/>
            <a:r>
              <a:rPr lang="lt" sz="1100" b="1" dirty="0">
                <a:solidFill>
                  <a:schemeClr val="tx1"/>
                </a:solidFill>
                <a:latin typeface="Montserrat" panose="02000505000000020004" pitchFamily="2" charset="77"/>
              </a:rPr>
              <a:t>Iškomunikuokite įžvalgas</a:t>
            </a:r>
          </a:p>
        </p:txBody>
      </p:sp>
      <p:sp>
        <p:nvSpPr>
          <p:cNvPr id="92" name="TextBox 91">
            <a:extLst>
              <a:ext uri="{FF2B5EF4-FFF2-40B4-BE49-F238E27FC236}">
                <a16:creationId xmlns:a16="http://schemas.microsoft.com/office/drawing/2014/main" id="{E834A184-4A1F-4402-B749-20729C8A841B}"/>
              </a:ext>
            </a:extLst>
          </p:cNvPr>
          <p:cNvSpPr txBox="1"/>
          <p:nvPr/>
        </p:nvSpPr>
        <p:spPr>
          <a:xfrm>
            <a:off x="6867123" y="3017968"/>
            <a:ext cx="2038161" cy="1736941"/>
          </a:xfrm>
          <a:prstGeom prst="rect">
            <a:avLst/>
          </a:prstGeom>
          <a:solidFill>
            <a:schemeClr val="bg1"/>
          </a:solidFill>
          <a:ln w="38100">
            <a:solidFill>
              <a:srgbClr val="FFCC00"/>
            </a:solidFill>
          </a:ln>
        </p:spPr>
        <p:style>
          <a:lnRef idx="0">
            <a:scrgbClr r="0" g="0" b="0"/>
          </a:lnRef>
          <a:fillRef idx="0">
            <a:scrgbClr r="0" g="0" b="0"/>
          </a:fillRef>
          <a:effectRef idx="0">
            <a:scrgbClr r="0" g="0" b="0"/>
          </a:effectRef>
          <a:fontRef idx="minor">
            <a:schemeClr val="lt1"/>
          </a:fontRef>
        </p:style>
        <p:txBody>
          <a:bodyPr spcFirstLastPara="0" vert="horz" wrap="square" lIns="99568" tIns="99568" rIns="72000" bIns="99568" numCol="1" spcCol="1270" anchor="ctr" anchorCtr="0">
            <a:noAutofit/>
          </a:bodyPr>
          <a:lstStyle/>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Tikslas </a:t>
            </a:r>
            <a:r>
              <a:rPr lang="lt" sz="800" dirty="0">
                <a:solidFill>
                  <a:schemeClr val="tx1"/>
                </a:solidFill>
                <a:latin typeface="Montserrat" panose="02000505000000020004" pitchFamily="2" charset="77"/>
              </a:rPr>
              <a:t>: sukurkite įtikinamą siužetą, kuriame įžvalgos perduodamos formaliame procese</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Temos: </a:t>
            </a:r>
            <a:r>
              <a:rPr lang="lt" sz="800" dirty="0">
                <a:solidFill>
                  <a:schemeClr val="tx1"/>
                </a:solidFill>
                <a:latin typeface="Montserrat" panose="02000505000000020004" pitchFamily="2" charset="77"/>
              </a:rPr>
              <a:t>Paaiškinimas apie analizuojamą problemą, rezultatai, išvados ir rekomendacijos, „išmoktos pamokos“</a:t>
            </a:r>
          </a:p>
          <a:p>
            <a:pPr marL="88900" lvl="0" indent="-88900" defTabSz="622300">
              <a:lnSpc>
                <a:spcPct val="90000"/>
              </a:lnSpc>
              <a:spcAft>
                <a:spcPct val="35000"/>
              </a:spcAft>
              <a:buFont typeface="Arial" panose="020B0604020202020204" pitchFamily="34" charset="0"/>
              <a:buChar char="•"/>
            </a:pPr>
            <a:r>
              <a:rPr lang="lt" sz="800" b="1" dirty="0">
                <a:solidFill>
                  <a:schemeClr val="tx1"/>
                </a:solidFill>
                <a:latin typeface="Montserrat" panose="02000505000000020004" pitchFamily="2" charset="77"/>
              </a:rPr>
              <a:t>Spąstai: </a:t>
            </a:r>
            <a:r>
              <a:rPr lang="lt" sz="800" dirty="0">
                <a:solidFill>
                  <a:schemeClr val="tx1"/>
                </a:solidFill>
                <a:latin typeface="Montserrat" panose="02000505000000020004" pitchFamily="2" charset="77"/>
              </a:rPr>
              <a:t>, Pristatymas ir vizualizacija nepritaikyta tikslinei auditorijai, nepakankamas supratimas apie temų jautrumą, išskaidyti duomenų rinkiniai ir įžvalgų tikslingumas</a:t>
            </a:r>
          </a:p>
        </p:txBody>
      </p:sp>
      <p:sp>
        <p:nvSpPr>
          <p:cNvPr id="3" name="TextBox 2">
            <a:extLst>
              <a:ext uri="{FF2B5EF4-FFF2-40B4-BE49-F238E27FC236}">
                <a16:creationId xmlns:a16="http://schemas.microsoft.com/office/drawing/2014/main" id="{DE018CE1-21C8-7B45-873D-7E09A3C88288}"/>
              </a:ext>
            </a:extLst>
          </p:cNvPr>
          <p:cNvSpPr txBox="1"/>
          <p:nvPr/>
        </p:nvSpPr>
        <p:spPr>
          <a:xfrm>
            <a:off x="179512" y="107021"/>
            <a:ext cx="439806" cy="369332"/>
          </a:xfrm>
          <a:prstGeom prst="rect">
            <a:avLst/>
          </a:prstGeom>
          <a:noFill/>
        </p:spPr>
        <p:txBody>
          <a:bodyPr wrap="square" rtlCol="0">
            <a:spAutoFit/>
          </a:bodyPr>
          <a:lstStyle/>
          <a:p>
            <a:r>
              <a:rPr lang="lt" b="1">
                <a:latin typeface="Montserrat" panose="02000505000000020004" pitchFamily="2" charset="77"/>
              </a:rPr>
              <a:t>1.</a:t>
            </a:r>
            <a:endParaRPr lang="en-GB"/>
          </a:p>
        </p:txBody>
      </p:sp>
      <p:sp>
        <p:nvSpPr>
          <p:cNvPr id="20" name="TextBox 19">
            <a:extLst>
              <a:ext uri="{FF2B5EF4-FFF2-40B4-BE49-F238E27FC236}">
                <a16:creationId xmlns:a16="http://schemas.microsoft.com/office/drawing/2014/main" id="{E5565B22-34C3-4F40-9BBA-2E35B9B27110}"/>
              </a:ext>
            </a:extLst>
          </p:cNvPr>
          <p:cNvSpPr txBox="1"/>
          <p:nvPr/>
        </p:nvSpPr>
        <p:spPr>
          <a:xfrm>
            <a:off x="2461159" y="121324"/>
            <a:ext cx="409220" cy="369332"/>
          </a:xfrm>
          <a:prstGeom prst="rect">
            <a:avLst/>
          </a:prstGeom>
          <a:noFill/>
        </p:spPr>
        <p:txBody>
          <a:bodyPr wrap="square" rtlCol="0">
            <a:spAutoFit/>
          </a:bodyPr>
          <a:lstStyle/>
          <a:p>
            <a:r>
              <a:rPr lang="lt" b="1">
                <a:latin typeface="Montserrat" panose="02000505000000020004" pitchFamily="2" charset="77"/>
              </a:rPr>
              <a:t>2.</a:t>
            </a:r>
            <a:endParaRPr lang="en-GB"/>
          </a:p>
        </p:txBody>
      </p:sp>
      <p:sp>
        <p:nvSpPr>
          <p:cNvPr id="21" name="TextBox 20">
            <a:extLst>
              <a:ext uri="{FF2B5EF4-FFF2-40B4-BE49-F238E27FC236}">
                <a16:creationId xmlns:a16="http://schemas.microsoft.com/office/drawing/2014/main" id="{4694D938-6373-714F-970C-DBC65B845C6E}"/>
              </a:ext>
            </a:extLst>
          </p:cNvPr>
          <p:cNvSpPr txBox="1"/>
          <p:nvPr/>
        </p:nvSpPr>
        <p:spPr>
          <a:xfrm>
            <a:off x="4666340" y="121389"/>
            <a:ext cx="415854" cy="369332"/>
          </a:xfrm>
          <a:prstGeom prst="rect">
            <a:avLst/>
          </a:prstGeom>
          <a:noFill/>
        </p:spPr>
        <p:txBody>
          <a:bodyPr wrap="square" rtlCol="0">
            <a:spAutoFit/>
          </a:bodyPr>
          <a:lstStyle/>
          <a:p>
            <a:r>
              <a:rPr lang="lt" b="1">
                <a:latin typeface="Montserrat" panose="02000505000000020004" pitchFamily="2" charset="77"/>
              </a:rPr>
              <a:t>3.</a:t>
            </a:r>
            <a:endParaRPr lang="en-GB"/>
          </a:p>
        </p:txBody>
      </p:sp>
      <p:sp>
        <p:nvSpPr>
          <p:cNvPr id="22" name="TextBox 21">
            <a:extLst>
              <a:ext uri="{FF2B5EF4-FFF2-40B4-BE49-F238E27FC236}">
                <a16:creationId xmlns:a16="http://schemas.microsoft.com/office/drawing/2014/main" id="{F069A018-8429-E54F-945F-E7F9C9905A54}"/>
              </a:ext>
            </a:extLst>
          </p:cNvPr>
          <p:cNvSpPr txBox="1"/>
          <p:nvPr/>
        </p:nvSpPr>
        <p:spPr>
          <a:xfrm>
            <a:off x="6867122" y="121324"/>
            <a:ext cx="404944" cy="369332"/>
          </a:xfrm>
          <a:prstGeom prst="rect">
            <a:avLst/>
          </a:prstGeom>
          <a:noFill/>
        </p:spPr>
        <p:txBody>
          <a:bodyPr wrap="square" rtlCol="0">
            <a:spAutoFit/>
          </a:bodyPr>
          <a:lstStyle/>
          <a:p>
            <a:r>
              <a:rPr lang="lt" b="1">
                <a:latin typeface="Montserrat" panose="02000505000000020004" pitchFamily="2" charset="77"/>
              </a:rPr>
              <a:t>4.</a:t>
            </a:r>
            <a:endParaRPr lang="en-GB"/>
          </a:p>
        </p:txBody>
      </p:sp>
      <p:sp>
        <p:nvSpPr>
          <p:cNvPr id="23" name="TextBox 22">
            <a:extLst>
              <a:ext uri="{FF2B5EF4-FFF2-40B4-BE49-F238E27FC236}">
                <a16:creationId xmlns:a16="http://schemas.microsoft.com/office/drawing/2014/main" id="{2F332C89-8D8F-BA4F-84CA-26C0FE75E508}"/>
              </a:ext>
            </a:extLst>
          </p:cNvPr>
          <p:cNvSpPr txBox="1"/>
          <p:nvPr/>
        </p:nvSpPr>
        <p:spPr>
          <a:xfrm>
            <a:off x="179512" y="2638384"/>
            <a:ext cx="504056" cy="369332"/>
          </a:xfrm>
          <a:prstGeom prst="rect">
            <a:avLst/>
          </a:prstGeom>
          <a:noFill/>
        </p:spPr>
        <p:txBody>
          <a:bodyPr wrap="square" rtlCol="0">
            <a:spAutoFit/>
          </a:bodyPr>
          <a:lstStyle/>
          <a:p>
            <a:r>
              <a:rPr lang="lt" b="1">
                <a:latin typeface="Montserrat" panose="02000505000000020004" pitchFamily="2" charset="77"/>
              </a:rPr>
              <a:t>5.</a:t>
            </a:r>
            <a:endParaRPr lang="en-GB"/>
          </a:p>
        </p:txBody>
      </p:sp>
      <p:sp>
        <p:nvSpPr>
          <p:cNvPr id="24" name="TextBox 23">
            <a:extLst>
              <a:ext uri="{FF2B5EF4-FFF2-40B4-BE49-F238E27FC236}">
                <a16:creationId xmlns:a16="http://schemas.microsoft.com/office/drawing/2014/main" id="{BA1620A2-413F-9A4B-9469-DDDD631CD4DC}"/>
              </a:ext>
            </a:extLst>
          </p:cNvPr>
          <p:cNvSpPr txBox="1"/>
          <p:nvPr/>
        </p:nvSpPr>
        <p:spPr>
          <a:xfrm>
            <a:off x="2440057" y="2631585"/>
            <a:ext cx="409220" cy="369332"/>
          </a:xfrm>
          <a:prstGeom prst="rect">
            <a:avLst/>
          </a:prstGeom>
          <a:noFill/>
        </p:spPr>
        <p:txBody>
          <a:bodyPr wrap="square" rtlCol="0">
            <a:spAutoFit/>
          </a:bodyPr>
          <a:lstStyle/>
          <a:p>
            <a:r>
              <a:rPr lang="lt" b="1" dirty="0">
                <a:latin typeface="Montserrat" panose="02000505000000020004" pitchFamily="2" charset="77"/>
              </a:rPr>
              <a:t>6.</a:t>
            </a:r>
            <a:endParaRPr lang="en-GB" dirty="0"/>
          </a:p>
        </p:txBody>
      </p:sp>
      <p:sp>
        <p:nvSpPr>
          <p:cNvPr id="25" name="TextBox 24">
            <a:extLst>
              <a:ext uri="{FF2B5EF4-FFF2-40B4-BE49-F238E27FC236}">
                <a16:creationId xmlns:a16="http://schemas.microsoft.com/office/drawing/2014/main" id="{8B26313C-98B8-AA40-9002-15556EF80C80}"/>
              </a:ext>
            </a:extLst>
          </p:cNvPr>
          <p:cNvSpPr txBox="1"/>
          <p:nvPr/>
        </p:nvSpPr>
        <p:spPr>
          <a:xfrm>
            <a:off x="4666340" y="2652752"/>
            <a:ext cx="415853" cy="369332"/>
          </a:xfrm>
          <a:prstGeom prst="rect">
            <a:avLst/>
          </a:prstGeom>
          <a:noFill/>
        </p:spPr>
        <p:txBody>
          <a:bodyPr wrap="square" rtlCol="0">
            <a:spAutoFit/>
          </a:bodyPr>
          <a:lstStyle/>
          <a:p>
            <a:r>
              <a:rPr lang="lt" b="1">
                <a:latin typeface="Montserrat" panose="02000505000000020004" pitchFamily="2" charset="77"/>
              </a:rPr>
              <a:t>7.</a:t>
            </a:r>
            <a:endParaRPr lang="en-GB"/>
          </a:p>
        </p:txBody>
      </p:sp>
      <p:sp>
        <p:nvSpPr>
          <p:cNvPr id="26" name="TextBox 25">
            <a:extLst>
              <a:ext uri="{FF2B5EF4-FFF2-40B4-BE49-F238E27FC236}">
                <a16:creationId xmlns:a16="http://schemas.microsoft.com/office/drawing/2014/main" id="{FFCA23CD-EFA1-1C4B-8C73-AC8F6E235ED2}"/>
              </a:ext>
            </a:extLst>
          </p:cNvPr>
          <p:cNvSpPr txBox="1"/>
          <p:nvPr/>
        </p:nvSpPr>
        <p:spPr>
          <a:xfrm>
            <a:off x="6867120" y="2652687"/>
            <a:ext cx="404945" cy="369332"/>
          </a:xfrm>
          <a:prstGeom prst="rect">
            <a:avLst/>
          </a:prstGeom>
          <a:noFill/>
        </p:spPr>
        <p:txBody>
          <a:bodyPr wrap="square" rtlCol="0">
            <a:spAutoFit/>
          </a:bodyPr>
          <a:lstStyle/>
          <a:p>
            <a:r>
              <a:rPr lang="lt" b="1">
                <a:latin typeface="Montserrat" panose="02000505000000020004" pitchFamily="2" charset="77"/>
              </a:rPr>
              <a:t>8.</a:t>
            </a:r>
            <a:endParaRPr lang="en-GB"/>
          </a:p>
        </p:txBody>
      </p:sp>
      <p:pic>
        <p:nvPicPr>
          <p:cNvPr id="27" name="Graphic 26">
            <a:extLst>
              <a:ext uri="{FF2B5EF4-FFF2-40B4-BE49-F238E27FC236}">
                <a16:creationId xmlns:a16="http://schemas.microsoft.com/office/drawing/2014/main" id="{C94FA688-9481-9241-90C2-CC91469D5C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42140" y="2706703"/>
            <a:ext cx="252000" cy="252000"/>
          </a:xfrm>
          <a:prstGeom prst="rect">
            <a:avLst/>
          </a:prstGeom>
        </p:spPr>
      </p:pic>
      <p:pic>
        <p:nvPicPr>
          <p:cNvPr id="28" name="Graphic 27">
            <a:extLst>
              <a:ext uri="{FF2B5EF4-FFF2-40B4-BE49-F238E27FC236}">
                <a16:creationId xmlns:a16="http://schemas.microsoft.com/office/drawing/2014/main" id="{39ABC4D6-6345-354D-98BB-288AED2645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4687" y="192084"/>
            <a:ext cx="252000" cy="252000"/>
          </a:xfrm>
          <a:prstGeom prst="rect">
            <a:avLst/>
          </a:prstGeom>
        </p:spPr>
      </p:pic>
      <p:pic>
        <p:nvPicPr>
          <p:cNvPr id="29" name="Graphic 28">
            <a:extLst>
              <a:ext uri="{FF2B5EF4-FFF2-40B4-BE49-F238E27FC236}">
                <a16:creationId xmlns:a16="http://schemas.microsoft.com/office/drawing/2014/main" id="{B0D7BBC4-99E7-9F45-9811-1467EA365E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2271" y="253673"/>
            <a:ext cx="252000" cy="252000"/>
          </a:xfrm>
          <a:prstGeom prst="rect">
            <a:avLst/>
          </a:prstGeom>
        </p:spPr>
      </p:pic>
      <p:pic>
        <p:nvPicPr>
          <p:cNvPr id="30" name="Graphic 29">
            <a:extLst>
              <a:ext uri="{FF2B5EF4-FFF2-40B4-BE49-F238E27FC236}">
                <a16:creationId xmlns:a16="http://schemas.microsoft.com/office/drawing/2014/main" id="{F05EE70A-B59F-D74B-AAC6-24D0B1520D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7340" y="2664077"/>
            <a:ext cx="252000" cy="252000"/>
          </a:xfrm>
          <a:prstGeom prst="rect">
            <a:avLst/>
          </a:prstGeom>
        </p:spPr>
      </p:pic>
      <p:pic>
        <p:nvPicPr>
          <p:cNvPr id="31" name="Graphic 30">
            <a:extLst>
              <a:ext uri="{FF2B5EF4-FFF2-40B4-BE49-F238E27FC236}">
                <a16:creationId xmlns:a16="http://schemas.microsoft.com/office/drawing/2014/main" id="{9408C9A8-A4B9-AE4A-A104-E001294BA2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65965" y="2670704"/>
            <a:ext cx="288000" cy="288000"/>
          </a:xfrm>
          <a:prstGeom prst="rect">
            <a:avLst/>
          </a:prstGeom>
        </p:spPr>
      </p:pic>
      <p:pic>
        <p:nvPicPr>
          <p:cNvPr id="32" name="Graphic 31">
            <a:extLst>
              <a:ext uri="{FF2B5EF4-FFF2-40B4-BE49-F238E27FC236}">
                <a16:creationId xmlns:a16="http://schemas.microsoft.com/office/drawing/2014/main" id="{9B958CF6-EC38-F644-ACD1-AF05F2732B5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01965" y="173152"/>
            <a:ext cx="252000" cy="252000"/>
          </a:xfrm>
          <a:prstGeom prst="rect">
            <a:avLst/>
          </a:prstGeom>
        </p:spPr>
      </p:pic>
      <p:pic>
        <p:nvPicPr>
          <p:cNvPr id="33" name="Graphic 32">
            <a:extLst>
              <a:ext uri="{FF2B5EF4-FFF2-40B4-BE49-F238E27FC236}">
                <a16:creationId xmlns:a16="http://schemas.microsoft.com/office/drawing/2014/main" id="{F5226DA1-DC50-A747-B036-1ED22A1C525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98687" y="2706703"/>
            <a:ext cx="252000" cy="252000"/>
          </a:xfrm>
          <a:prstGeom prst="rect">
            <a:avLst/>
          </a:prstGeom>
        </p:spPr>
      </p:pic>
      <p:pic>
        <p:nvPicPr>
          <p:cNvPr id="34" name="Graphic 33">
            <a:extLst>
              <a:ext uri="{FF2B5EF4-FFF2-40B4-BE49-F238E27FC236}">
                <a16:creationId xmlns:a16="http://schemas.microsoft.com/office/drawing/2014/main" id="{70822C8B-DF70-F544-B53B-DB1743D9E0D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99650" y="165687"/>
            <a:ext cx="252000" cy="252000"/>
          </a:xfrm>
          <a:prstGeom prst="rect">
            <a:avLst/>
          </a:prstGeom>
        </p:spPr>
      </p:pic>
    </p:spTree>
    <p:extLst>
      <p:ext uri="{BB962C8B-B14F-4D97-AF65-F5344CB8AC3E}">
        <p14:creationId xmlns:p14="http://schemas.microsoft.com/office/powerpoint/2010/main" val="3250325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B9447-6F19-928A-1AC5-427283A72444}"/>
              </a:ext>
            </a:extLst>
          </p:cNvPr>
          <p:cNvSpPr>
            <a:spLocks noGrp="1"/>
          </p:cNvSpPr>
          <p:nvPr>
            <p:ph type="title"/>
          </p:nvPr>
        </p:nvSpPr>
        <p:spPr/>
        <p:txBody>
          <a:bodyPr/>
          <a:lstStyle/>
          <a:p>
            <a:r>
              <a:rPr lang="lt-LT" dirty="0"/>
              <a:t>Atvirų duomenų paruošimo iššūkiai</a:t>
            </a:r>
            <a:endParaRPr lang="en-US" dirty="0"/>
          </a:p>
        </p:txBody>
      </p:sp>
      <p:sp>
        <p:nvSpPr>
          <p:cNvPr id="3" name="Content Placeholder 2">
            <a:extLst>
              <a:ext uri="{FF2B5EF4-FFF2-40B4-BE49-F238E27FC236}">
                <a16:creationId xmlns:a16="http://schemas.microsoft.com/office/drawing/2014/main" id="{353858CF-9864-5C61-B296-F6522F60869A}"/>
              </a:ext>
            </a:extLst>
          </p:cNvPr>
          <p:cNvSpPr>
            <a:spLocks noGrp="1"/>
          </p:cNvSpPr>
          <p:nvPr>
            <p:ph idx="1"/>
          </p:nvPr>
        </p:nvSpPr>
        <p:spPr>
          <a:xfrm>
            <a:off x="457200" y="1382233"/>
            <a:ext cx="8229600" cy="3211992"/>
          </a:xfrm>
        </p:spPr>
        <p:txBody>
          <a:bodyPr/>
          <a:lstStyle/>
          <a:p>
            <a:r>
              <a:rPr lang="lt-LT" sz="1600" dirty="0"/>
              <a:t>Atvirųjų švietimo duomenų:</a:t>
            </a:r>
          </a:p>
          <a:p>
            <a:pPr lvl="1"/>
            <a:r>
              <a:rPr lang="lt-LT" sz="1200" dirty="0"/>
              <a:t>Agregavimas ir detalumas per bendras – savivaldybė, metai, (kai kur yra pateikta įstaiga)</a:t>
            </a:r>
          </a:p>
          <a:p>
            <a:pPr lvl="1"/>
            <a:r>
              <a:rPr lang="lt-LT" sz="1200" dirty="0"/>
              <a:t>Pateikiami tik struktūriniai duomenys (mokytojų skaičius, tinklo struktūra, mokinių skaičius, prevencinė programos, klasių specifika)</a:t>
            </a:r>
          </a:p>
          <a:p>
            <a:pPr lvl="1"/>
            <a:r>
              <a:rPr lang="lt-LT" sz="1200" dirty="0"/>
              <a:t>Stokojama detalesnės informacijos, transakcinių įvykių, veiklos rodiklių (mokyklų pasiekimai, mokymosi rezultatai, finansavimas ir t.t.)</a:t>
            </a:r>
          </a:p>
          <a:p>
            <a:pPr lvl="1"/>
            <a:r>
              <a:rPr lang="lt-LT" sz="1200" dirty="0"/>
              <a:t>Duomenų kokybė ganėtinai gera</a:t>
            </a:r>
          </a:p>
          <a:p>
            <a:pPr lvl="1"/>
            <a:r>
              <a:rPr lang="lt-LT" sz="1200" dirty="0"/>
              <a:t>Nevienodi raktinių laukų pavadinimai</a:t>
            </a:r>
          </a:p>
          <a:p>
            <a:endParaRPr lang="lt-LT" sz="1600" dirty="0"/>
          </a:p>
          <a:p>
            <a:r>
              <a:rPr lang="lt-LT" sz="1600" dirty="0"/>
              <a:t>Kontekstiniai duomenys:</a:t>
            </a:r>
          </a:p>
          <a:p>
            <a:pPr lvl="1"/>
            <a:r>
              <a:rPr lang="lt-LT" sz="1200" dirty="0"/>
              <a:t>Nevienodi formatai</a:t>
            </a:r>
          </a:p>
          <a:p>
            <a:pPr lvl="1"/>
            <a:r>
              <a:rPr lang="lt-LT" sz="1200" dirty="0"/>
              <a:t>Skirtingos duomenų koduotės (ANSI, UTF-8, kita) ir lokalizacijos (LT ir EN)</a:t>
            </a:r>
          </a:p>
          <a:p>
            <a:pPr lvl="1"/>
            <a:r>
              <a:rPr lang="lt-LT" sz="1200" dirty="0"/>
              <a:t>Naudojami skirtingi kodifikatoriai ir klasifikatoriai</a:t>
            </a:r>
          </a:p>
          <a:p>
            <a:pPr lvl="1"/>
            <a:r>
              <a:rPr lang="lt-LT" sz="1200" dirty="0"/>
              <a:t>Nėra kokybiškos duomenų šaltinių struktūros paaiškinimo</a:t>
            </a:r>
          </a:p>
          <a:p>
            <a:pPr marL="457200" lvl="1" indent="0">
              <a:buNone/>
            </a:pPr>
            <a:endParaRPr lang="lt-LT" sz="1200" dirty="0"/>
          </a:p>
          <a:p>
            <a:pPr marL="457200" lvl="1" indent="0">
              <a:buNone/>
            </a:pPr>
            <a:endParaRPr lang="lt-LT" sz="1200" dirty="0"/>
          </a:p>
          <a:p>
            <a:endParaRPr lang="en-US" sz="1600" dirty="0"/>
          </a:p>
        </p:txBody>
      </p:sp>
    </p:spTree>
    <p:extLst>
      <p:ext uri="{BB962C8B-B14F-4D97-AF65-F5344CB8AC3E}">
        <p14:creationId xmlns:p14="http://schemas.microsoft.com/office/powerpoint/2010/main" val="1224381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3-09-26 10-08-04">
            <a:hlinkClick r:id="" action="ppaction://media"/>
            <a:extLst>
              <a:ext uri="{FF2B5EF4-FFF2-40B4-BE49-F238E27FC236}">
                <a16:creationId xmlns:a16="http://schemas.microsoft.com/office/drawing/2014/main" id="{587EF00D-F324-BA6A-272F-2F6AD865A7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85287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3CCB-6F2B-668D-F85D-E46F111BE7B7}"/>
              </a:ext>
            </a:extLst>
          </p:cNvPr>
          <p:cNvSpPr>
            <a:spLocks noGrp="1"/>
          </p:cNvSpPr>
          <p:nvPr>
            <p:ph type="title"/>
          </p:nvPr>
        </p:nvSpPr>
        <p:spPr/>
        <p:txBody>
          <a:bodyPr/>
          <a:lstStyle/>
          <a:p>
            <a:r>
              <a:rPr lang="lt-LT" dirty="0"/>
              <a:t>Tiesioginis požiūris</a:t>
            </a:r>
          </a:p>
        </p:txBody>
      </p:sp>
      <p:pic>
        <p:nvPicPr>
          <p:cNvPr id="5" name="Picture 4">
            <a:extLst>
              <a:ext uri="{FF2B5EF4-FFF2-40B4-BE49-F238E27FC236}">
                <a16:creationId xmlns:a16="http://schemas.microsoft.com/office/drawing/2014/main" id="{763B82A8-C6CF-D5D2-B4A5-943826679684}"/>
              </a:ext>
            </a:extLst>
          </p:cNvPr>
          <p:cNvPicPr>
            <a:picLocks noChangeAspect="1"/>
          </p:cNvPicPr>
          <p:nvPr/>
        </p:nvPicPr>
        <p:blipFill>
          <a:blip r:embed="rId2"/>
          <a:stretch>
            <a:fillRect/>
          </a:stretch>
        </p:blipFill>
        <p:spPr>
          <a:xfrm>
            <a:off x="616113" y="1213272"/>
            <a:ext cx="1219200" cy="1247775"/>
          </a:xfrm>
          <a:prstGeom prst="rect">
            <a:avLst/>
          </a:prstGeom>
        </p:spPr>
      </p:pic>
      <p:pic>
        <p:nvPicPr>
          <p:cNvPr id="7" name="Picture 6">
            <a:extLst>
              <a:ext uri="{FF2B5EF4-FFF2-40B4-BE49-F238E27FC236}">
                <a16:creationId xmlns:a16="http://schemas.microsoft.com/office/drawing/2014/main" id="{4265CDDF-3AC3-6447-31D6-98DB7DA74890}"/>
              </a:ext>
            </a:extLst>
          </p:cNvPr>
          <p:cNvPicPr>
            <a:picLocks noChangeAspect="1"/>
          </p:cNvPicPr>
          <p:nvPr/>
        </p:nvPicPr>
        <p:blipFill>
          <a:blip r:embed="rId3"/>
          <a:stretch>
            <a:fillRect/>
          </a:stretch>
        </p:blipFill>
        <p:spPr>
          <a:xfrm>
            <a:off x="3566005" y="1227691"/>
            <a:ext cx="1838239" cy="1218939"/>
          </a:xfrm>
          <a:prstGeom prst="rect">
            <a:avLst/>
          </a:prstGeom>
        </p:spPr>
      </p:pic>
      <p:pic>
        <p:nvPicPr>
          <p:cNvPr id="9" name="Picture 8">
            <a:extLst>
              <a:ext uri="{FF2B5EF4-FFF2-40B4-BE49-F238E27FC236}">
                <a16:creationId xmlns:a16="http://schemas.microsoft.com/office/drawing/2014/main" id="{20246D5B-9E6E-7F21-10C7-26D45C57A5C5}"/>
              </a:ext>
            </a:extLst>
          </p:cNvPr>
          <p:cNvPicPr>
            <a:picLocks noChangeAspect="1"/>
          </p:cNvPicPr>
          <p:nvPr/>
        </p:nvPicPr>
        <p:blipFill>
          <a:blip r:embed="rId4"/>
          <a:stretch>
            <a:fillRect/>
          </a:stretch>
        </p:blipFill>
        <p:spPr>
          <a:xfrm>
            <a:off x="7077872" y="1232193"/>
            <a:ext cx="1354882" cy="1214437"/>
          </a:xfrm>
          <a:prstGeom prst="rect">
            <a:avLst/>
          </a:prstGeom>
        </p:spPr>
      </p:pic>
      <p:sp>
        <p:nvSpPr>
          <p:cNvPr id="10" name="TextBox 9">
            <a:extLst>
              <a:ext uri="{FF2B5EF4-FFF2-40B4-BE49-F238E27FC236}">
                <a16:creationId xmlns:a16="http://schemas.microsoft.com/office/drawing/2014/main" id="{116008F1-D444-676B-564A-B440FA32C3EC}"/>
              </a:ext>
            </a:extLst>
          </p:cNvPr>
          <p:cNvSpPr txBox="1"/>
          <p:nvPr/>
        </p:nvSpPr>
        <p:spPr>
          <a:xfrm>
            <a:off x="207404" y="2624552"/>
            <a:ext cx="2036618" cy="369332"/>
          </a:xfrm>
          <a:prstGeom prst="rect">
            <a:avLst/>
          </a:prstGeom>
          <a:noFill/>
        </p:spPr>
        <p:txBody>
          <a:bodyPr wrap="square" rtlCol="0">
            <a:spAutoFit/>
          </a:bodyPr>
          <a:lstStyle/>
          <a:p>
            <a:pPr algn="ctr"/>
            <a:r>
              <a:rPr lang="lt-LT" dirty="0">
                <a:latin typeface="Montserrat Light" panose="00000400000000000000" pitchFamily="2" charset="0"/>
              </a:rPr>
              <a:t>Klausimas</a:t>
            </a:r>
            <a:endParaRPr lang="en-US" dirty="0">
              <a:latin typeface="Montserrat Light" panose="00000400000000000000" pitchFamily="2" charset="0"/>
            </a:endParaRPr>
          </a:p>
        </p:txBody>
      </p:sp>
      <p:sp>
        <p:nvSpPr>
          <p:cNvPr id="11" name="TextBox 10">
            <a:extLst>
              <a:ext uri="{FF2B5EF4-FFF2-40B4-BE49-F238E27FC236}">
                <a16:creationId xmlns:a16="http://schemas.microsoft.com/office/drawing/2014/main" id="{A397AE33-633F-5F76-A7A7-9C7479286B4C}"/>
              </a:ext>
            </a:extLst>
          </p:cNvPr>
          <p:cNvSpPr txBox="1"/>
          <p:nvPr/>
        </p:nvSpPr>
        <p:spPr>
          <a:xfrm>
            <a:off x="3466815" y="2624552"/>
            <a:ext cx="2036618" cy="369332"/>
          </a:xfrm>
          <a:prstGeom prst="rect">
            <a:avLst/>
          </a:prstGeom>
          <a:noFill/>
        </p:spPr>
        <p:txBody>
          <a:bodyPr wrap="square" rtlCol="0">
            <a:spAutoFit/>
          </a:bodyPr>
          <a:lstStyle/>
          <a:p>
            <a:pPr algn="ctr"/>
            <a:r>
              <a:rPr lang="lt-LT" dirty="0">
                <a:latin typeface="Montserrat Light" panose="00000400000000000000" pitchFamily="2" charset="0"/>
              </a:rPr>
              <a:t>Tyrinėti</a:t>
            </a:r>
            <a:endParaRPr lang="en-US" dirty="0">
              <a:latin typeface="Montserrat Light" panose="00000400000000000000" pitchFamily="2" charset="0"/>
            </a:endParaRPr>
          </a:p>
        </p:txBody>
      </p:sp>
      <p:sp>
        <p:nvSpPr>
          <p:cNvPr id="12" name="TextBox 11">
            <a:extLst>
              <a:ext uri="{FF2B5EF4-FFF2-40B4-BE49-F238E27FC236}">
                <a16:creationId xmlns:a16="http://schemas.microsoft.com/office/drawing/2014/main" id="{E9DF8D4F-1A0F-F998-124D-A8A4AFEDD482}"/>
              </a:ext>
            </a:extLst>
          </p:cNvPr>
          <p:cNvSpPr txBox="1"/>
          <p:nvPr/>
        </p:nvSpPr>
        <p:spPr>
          <a:xfrm>
            <a:off x="6742591" y="2624552"/>
            <a:ext cx="2036618" cy="369332"/>
          </a:xfrm>
          <a:prstGeom prst="rect">
            <a:avLst/>
          </a:prstGeom>
          <a:noFill/>
        </p:spPr>
        <p:txBody>
          <a:bodyPr wrap="square" rtlCol="0">
            <a:spAutoFit/>
          </a:bodyPr>
          <a:lstStyle/>
          <a:p>
            <a:pPr algn="ctr"/>
            <a:r>
              <a:rPr lang="lt-LT" dirty="0">
                <a:latin typeface="Montserrat Light" panose="00000400000000000000" pitchFamily="2" charset="0"/>
              </a:rPr>
              <a:t>Įžvalga</a:t>
            </a:r>
            <a:endParaRPr lang="en-US" dirty="0">
              <a:latin typeface="Montserrat Light" panose="00000400000000000000" pitchFamily="2" charset="0"/>
            </a:endParaRPr>
          </a:p>
        </p:txBody>
      </p:sp>
      <p:sp>
        <p:nvSpPr>
          <p:cNvPr id="13" name="Arrow: Right 12">
            <a:extLst>
              <a:ext uri="{FF2B5EF4-FFF2-40B4-BE49-F238E27FC236}">
                <a16:creationId xmlns:a16="http://schemas.microsoft.com/office/drawing/2014/main" id="{D8103B6D-2EE2-4161-6E49-9C1F53F73019}"/>
              </a:ext>
            </a:extLst>
          </p:cNvPr>
          <p:cNvSpPr/>
          <p:nvPr/>
        </p:nvSpPr>
        <p:spPr>
          <a:xfrm>
            <a:off x="2182923" y="1594843"/>
            <a:ext cx="978408" cy="484632"/>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8C49DF5-ABAD-9287-F600-2C678415CD30}"/>
              </a:ext>
            </a:extLst>
          </p:cNvPr>
          <p:cNvSpPr/>
          <p:nvPr/>
        </p:nvSpPr>
        <p:spPr>
          <a:xfrm>
            <a:off x="5751854" y="1563890"/>
            <a:ext cx="978408" cy="484632"/>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2176E7-F792-8CA5-1E7F-AF2D77F30B5D}"/>
              </a:ext>
            </a:extLst>
          </p:cNvPr>
          <p:cNvSpPr txBox="1"/>
          <p:nvPr/>
        </p:nvSpPr>
        <p:spPr>
          <a:xfrm>
            <a:off x="-43393" y="3231372"/>
            <a:ext cx="2538212" cy="1323439"/>
          </a:xfrm>
          <a:prstGeom prst="rect">
            <a:avLst/>
          </a:prstGeom>
          <a:noFill/>
        </p:spPr>
        <p:txBody>
          <a:bodyPr wrap="square" rtlCol="0">
            <a:spAutoFit/>
          </a:bodyPr>
          <a:lstStyle/>
          <a:p>
            <a:pPr algn="ctr"/>
            <a:r>
              <a:rPr lang="lt-LT" sz="1600" dirty="0">
                <a:latin typeface="Montserrat Light" panose="00000400000000000000" pitchFamily="2" charset="0"/>
              </a:rPr>
              <a:t>Koks yra vidutinis švietimo darbuotojų atlyginimas, kaip jis kito per pastaruosius metus?</a:t>
            </a:r>
            <a:endParaRPr lang="en-US" sz="1600" dirty="0">
              <a:latin typeface="Montserrat Light" panose="00000400000000000000" pitchFamily="2" charset="0"/>
            </a:endParaRPr>
          </a:p>
        </p:txBody>
      </p:sp>
      <p:pic>
        <p:nvPicPr>
          <p:cNvPr id="6" name="Picture 5">
            <a:extLst>
              <a:ext uri="{FF2B5EF4-FFF2-40B4-BE49-F238E27FC236}">
                <a16:creationId xmlns:a16="http://schemas.microsoft.com/office/drawing/2014/main" id="{D5B4BFA4-4F81-C597-FE14-0EEBC084AA61}"/>
              </a:ext>
            </a:extLst>
          </p:cNvPr>
          <p:cNvPicPr>
            <a:picLocks noChangeAspect="1"/>
          </p:cNvPicPr>
          <p:nvPr/>
        </p:nvPicPr>
        <p:blipFill>
          <a:blip r:embed="rId5"/>
          <a:stretch>
            <a:fillRect/>
          </a:stretch>
        </p:blipFill>
        <p:spPr>
          <a:xfrm>
            <a:off x="2620252" y="3090517"/>
            <a:ext cx="3903495" cy="1782131"/>
          </a:xfrm>
          <a:prstGeom prst="rect">
            <a:avLst/>
          </a:prstGeom>
        </p:spPr>
      </p:pic>
      <p:sp>
        <p:nvSpPr>
          <p:cNvPr id="8" name="TextBox 7">
            <a:extLst>
              <a:ext uri="{FF2B5EF4-FFF2-40B4-BE49-F238E27FC236}">
                <a16:creationId xmlns:a16="http://schemas.microsoft.com/office/drawing/2014/main" id="{57B6654A-27AD-89E1-1933-8197C8A73C6D}"/>
              </a:ext>
            </a:extLst>
          </p:cNvPr>
          <p:cNvSpPr txBox="1"/>
          <p:nvPr/>
        </p:nvSpPr>
        <p:spPr>
          <a:xfrm>
            <a:off x="6742591" y="3249587"/>
            <a:ext cx="2281828" cy="1323439"/>
          </a:xfrm>
          <a:prstGeom prst="rect">
            <a:avLst/>
          </a:prstGeom>
          <a:noFill/>
        </p:spPr>
        <p:txBody>
          <a:bodyPr wrap="square" rtlCol="0">
            <a:spAutoFit/>
          </a:bodyPr>
          <a:lstStyle/>
          <a:p>
            <a:pPr algn="ctr"/>
            <a:r>
              <a:rPr lang="lt-LT" sz="1600" dirty="0">
                <a:effectLst/>
                <a:latin typeface="Montserrat Light" panose="00000400000000000000" pitchFamily="2" charset="0"/>
              </a:rPr>
              <a:t>Švietimo sistemos darbuotojų atlyginimų vidurkis atitinka šalies medianą 2023 m.</a:t>
            </a:r>
            <a:endParaRPr lang="en-US" sz="1600" dirty="0">
              <a:latin typeface="Montserrat Light" panose="00000400000000000000" pitchFamily="2" charset="0"/>
            </a:endParaRPr>
          </a:p>
        </p:txBody>
      </p:sp>
    </p:spTree>
    <p:extLst>
      <p:ext uri="{BB962C8B-B14F-4D97-AF65-F5344CB8AC3E}">
        <p14:creationId xmlns:p14="http://schemas.microsoft.com/office/powerpoint/2010/main" val="3192332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3CCB-6F2B-668D-F85D-E46F111BE7B7}"/>
              </a:ext>
            </a:extLst>
          </p:cNvPr>
          <p:cNvSpPr>
            <a:spLocks noGrp="1"/>
          </p:cNvSpPr>
          <p:nvPr>
            <p:ph type="title"/>
          </p:nvPr>
        </p:nvSpPr>
        <p:spPr/>
        <p:txBody>
          <a:bodyPr/>
          <a:lstStyle/>
          <a:p>
            <a:r>
              <a:rPr lang="lt-LT" dirty="0"/>
              <a:t>Tiriamasis požiūris</a:t>
            </a:r>
          </a:p>
        </p:txBody>
      </p:sp>
      <p:pic>
        <p:nvPicPr>
          <p:cNvPr id="5" name="Picture 4">
            <a:extLst>
              <a:ext uri="{FF2B5EF4-FFF2-40B4-BE49-F238E27FC236}">
                <a16:creationId xmlns:a16="http://schemas.microsoft.com/office/drawing/2014/main" id="{763B82A8-C6CF-D5D2-B4A5-943826679684}"/>
              </a:ext>
            </a:extLst>
          </p:cNvPr>
          <p:cNvPicPr>
            <a:picLocks noChangeAspect="1"/>
          </p:cNvPicPr>
          <p:nvPr/>
        </p:nvPicPr>
        <p:blipFill>
          <a:blip r:embed="rId2"/>
          <a:stretch>
            <a:fillRect/>
          </a:stretch>
        </p:blipFill>
        <p:spPr>
          <a:xfrm>
            <a:off x="2967366" y="1285003"/>
            <a:ext cx="975500" cy="998363"/>
          </a:xfrm>
          <a:prstGeom prst="rect">
            <a:avLst/>
          </a:prstGeom>
        </p:spPr>
      </p:pic>
      <p:pic>
        <p:nvPicPr>
          <p:cNvPr id="7" name="Picture 6">
            <a:extLst>
              <a:ext uri="{FF2B5EF4-FFF2-40B4-BE49-F238E27FC236}">
                <a16:creationId xmlns:a16="http://schemas.microsoft.com/office/drawing/2014/main" id="{4265CDDF-3AC3-6447-31D6-98DB7DA74890}"/>
              </a:ext>
            </a:extLst>
          </p:cNvPr>
          <p:cNvPicPr>
            <a:picLocks noChangeAspect="1"/>
          </p:cNvPicPr>
          <p:nvPr/>
        </p:nvPicPr>
        <p:blipFill>
          <a:blip r:embed="rId3"/>
          <a:stretch>
            <a:fillRect/>
          </a:stretch>
        </p:blipFill>
        <p:spPr>
          <a:xfrm>
            <a:off x="5276842" y="1347911"/>
            <a:ext cx="1339471" cy="888205"/>
          </a:xfrm>
          <a:prstGeom prst="rect">
            <a:avLst/>
          </a:prstGeom>
        </p:spPr>
      </p:pic>
      <p:pic>
        <p:nvPicPr>
          <p:cNvPr id="9" name="Picture 8">
            <a:extLst>
              <a:ext uri="{FF2B5EF4-FFF2-40B4-BE49-F238E27FC236}">
                <a16:creationId xmlns:a16="http://schemas.microsoft.com/office/drawing/2014/main" id="{20246D5B-9E6E-7F21-10C7-26D45C57A5C5}"/>
              </a:ext>
            </a:extLst>
          </p:cNvPr>
          <p:cNvPicPr>
            <a:picLocks noChangeAspect="1"/>
          </p:cNvPicPr>
          <p:nvPr/>
        </p:nvPicPr>
        <p:blipFill>
          <a:blip r:embed="rId4"/>
          <a:stretch>
            <a:fillRect/>
          </a:stretch>
        </p:blipFill>
        <p:spPr>
          <a:xfrm>
            <a:off x="7543305" y="1347911"/>
            <a:ext cx="1027116" cy="920647"/>
          </a:xfrm>
          <a:prstGeom prst="rect">
            <a:avLst/>
          </a:prstGeom>
        </p:spPr>
      </p:pic>
      <p:sp>
        <p:nvSpPr>
          <p:cNvPr id="10" name="TextBox 9">
            <a:extLst>
              <a:ext uri="{FF2B5EF4-FFF2-40B4-BE49-F238E27FC236}">
                <a16:creationId xmlns:a16="http://schemas.microsoft.com/office/drawing/2014/main" id="{116008F1-D444-676B-564A-B440FA32C3EC}"/>
              </a:ext>
            </a:extLst>
          </p:cNvPr>
          <p:cNvSpPr txBox="1"/>
          <p:nvPr/>
        </p:nvSpPr>
        <p:spPr>
          <a:xfrm>
            <a:off x="2488381" y="2525554"/>
            <a:ext cx="2036618" cy="369332"/>
          </a:xfrm>
          <a:prstGeom prst="rect">
            <a:avLst/>
          </a:prstGeom>
          <a:noFill/>
        </p:spPr>
        <p:txBody>
          <a:bodyPr wrap="square" rtlCol="0">
            <a:spAutoFit/>
          </a:bodyPr>
          <a:lstStyle/>
          <a:p>
            <a:pPr algn="ctr"/>
            <a:r>
              <a:rPr lang="lt-LT" dirty="0">
                <a:latin typeface="Montserrat Light" panose="00000400000000000000" pitchFamily="2" charset="0"/>
              </a:rPr>
              <a:t>Klausimas</a:t>
            </a:r>
            <a:endParaRPr lang="en-US" dirty="0">
              <a:latin typeface="Montserrat Light" panose="00000400000000000000" pitchFamily="2" charset="0"/>
            </a:endParaRPr>
          </a:p>
        </p:txBody>
      </p:sp>
      <p:sp>
        <p:nvSpPr>
          <p:cNvPr id="11" name="TextBox 10">
            <a:extLst>
              <a:ext uri="{FF2B5EF4-FFF2-40B4-BE49-F238E27FC236}">
                <a16:creationId xmlns:a16="http://schemas.microsoft.com/office/drawing/2014/main" id="{A397AE33-633F-5F76-A7A7-9C7479286B4C}"/>
              </a:ext>
            </a:extLst>
          </p:cNvPr>
          <p:cNvSpPr txBox="1"/>
          <p:nvPr/>
        </p:nvSpPr>
        <p:spPr>
          <a:xfrm>
            <a:off x="4928268" y="2525554"/>
            <a:ext cx="2036618" cy="369332"/>
          </a:xfrm>
          <a:prstGeom prst="rect">
            <a:avLst/>
          </a:prstGeom>
          <a:noFill/>
        </p:spPr>
        <p:txBody>
          <a:bodyPr wrap="square" rtlCol="0">
            <a:spAutoFit/>
          </a:bodyPr>
          <a:lstStyle/>
          <a:p>
            <a:pPr algn="ctr"/>
            <a:r>
              <a:rPr lang="lt-LT" dirty="0">
                <a:latin typeface="Montserrat Light" panose="00000400000000000000" pitchFamily="2" charset="0"/>
              </a:rPr>
              <a:t>Tyrinėti</a:t>
            </a:r>
            <a:endParaRPr lang="en-US" dirty="0">
              <a:latin typeface="Montserrat Light" panose="00000400000000000000" pitchFamily="2" charset="0"/>
            </a:endParaRPr>
          </a:p>
        </p:txBody>
      </p:sp>
      <p:sp>
        <p:nvSpPr>
          <p:cNvPr id="12" name="TextBox 11">
            <a:extLst>
              <a:ext uri="{FF2B5EF4-FFF2-40B4-BE49-F238E27FC236}">
                <a16:creationId xmlns:a16="http://schemas.microsoft.com/office/drawing/2014/main" id="{E9DF8D4F-1A0F-F998-124D-A8A4AFEDD482}"/>
              </a:ext>
            </a:extLst>
          </p:cNvPr>
          <p:cNvSpPr txBox="1"/>
          <p:nvPr/>
        </p:nvSpPr>
        <p:spPr>
          <a:xfrm>
            <a:off x="7288850" y="2493601"/>
            <a:ext cx="1419643" cy="369332"/>
          </a:xfrm>
          <a:prstGeom prst="rect">
            <a:avLst/>
          </a:prstGeom>
          <a:noFill/>
        </p:spPr>
        <p:txBody>
          <a:bodyPr wrap="square" rtlCol="0">
            <a:spAutoFit/>
          </a:bodyPr>
          <a:lstStyle/>
          <a:p>
            <a:pPr algn="ctr"/>
            <a:r>
              <a:rPr lang="lt-LT" dirty="0">
                <a:latin typeface="Montserrat Light" panose="00000400000000000000" pitchFamily="2" charset="0"/>
              </a:rPr>
              <a:t>Įžvalga</a:t>
            </a:r>
            <a:endParaRPr lang="en-US" dirty="0">
              <a:latin typeface="Montserrat Light" panose="00000400000000000000" pitchFamily="2" charset="0"/>
            </a:endParaRPr>
          </a:p>
        </p:txBody>
      </p:sp>
      <p:sp>
        <p:nvSpPr>
          <p:cNvPr id="13" name="Arrow: Right 12">
            <a:extLst>
              <a:ext uri="{FF2B5EF4-FFF2-40B4-BE49-F238E27FC236}">
                <a16:creationId xmlns:a16="http://schemas.microsoft.com/office/drawing/2014/main" id="{D8103B6D-2EE2-4161-6E49-9C1F53F73019}"/>
              </a:ext>
            </a:extLst>
          </p:cNvPr>
          <p:cNvSpPr/>
          <p:nvPr/>
        </p:nvSpPr>
        <p:spPr>
          <a:xfrm>
            <a:off x="4235250" y="1513759"/>
            <a:ext cx="749208" cy="484632"/>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8C49DF5-ABAD-9287-F600-2C678415CD30}"/>
              </a:ext>
            </a:extLst>
          </p:cNvPr>
          <p:cNvSpPr/>
          <p:nvPr/>
        </p:nvSpPr>
        <p:spPr>
          <a:xfrm>
            <a:off x="6783185" y="1513759"/>
            <a:ext cx="593248" cy="484632"/>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B50397-383D-506F-2BA3-0DDE6C337421}"/>
              </a:ext>
            </a:extLst>
          </p:cNvPr>
          <p:cNvPicPr>
            <a:picLocks noChangeAspect="1"/>
          </p:cNvPicPr>
          <p:nvPr/>
        </p:nvPicPr>
        <p:blipFill>
          <a:blip r:embed="rId3"/>
          <a:stretch>
            <a:fillRect/>
          </a:stretch>
        </p:blipFill>
        <p:spPr>
          <a:xfrm>
            <a:off x="571243" y="1347911"/>
            <a:ext cx="1339471" cy="888205"/>
          </a:xfrm>
          <a:prstGeom prst="rect">
            <a:avLst/>
          </a:prstGeom>
        </p:spPr>
      </p:pic>
      <p:sp>
        <p:nvSpPr>
          <p:cNvPr id="4" name="TextBox 3">
            <a:extLst>
              <a:ext uri="{FF2B5EF4-FFF2-40B4-BE49-F238E27FC236}">
                <a16:creationId xmlns:a16="http://schemas.microsoft.com/office/drawing/2014/main" id="{E3FED166-0F3B-A943-5295-682C566D58D7}"/>
              </a:ext>
            </a:extLst>
          </p:cNvPr>
          <p:cNvSpPr txBox="1"/>
          <p:nvPr/>
        </p:nvSpPr>
        <p:spPr>
          <a:xfrm>
            <a:off x="222669" y="2525554"/>
            <a:ext cx="2036618" cy="369332"/>
          </a:xfrm>
          <a:prstGeom prst="rect">
            <a:avLst/>
          </a:prstGeom>
          <a:noFill/>
        </p:spPr>
        <p:txBody>
          <a:bodyPr wrap="square" rtlCol="0">
            <a:spAutoFit/>
          </a:bodyPr>
          <a:lstStyle/>
          <a:p>
            <a:pPr algn="ctr"/>
            <a:r>
              <a:rPr lang="lt-LT" dirty="0">
                <a:latin typeface="Montserrat Light" panose="00000400000000000000" pitchFamily="2" charset="0"/>
              </a:rPr>
              <a:t>Tyrinėti</a:t>
            </a:r>
            <a:endParaRPr lang="en-US" dirty="0">
              <a:latin typeface="Montserrat Light" panose="00000400000000000000" pitchFamily="2" charset="0"/>
            </a:endParaRPr>
          </a:p>
        </p:txBody>
      </p:sp>
      <p:sp>
        <p:nvSpPr>
          <p:cNvPr id="6" name="Arrow: Right 5">
            <a:extLst>
              <a:ext uri="{FF2B5EF4-FFF2-40B4-BE49-F238E27FC236}">
                <a16:creationId xmlns:a16="http://schemas.microsoft.com/office/drawing/2014/main" id="{203595B4-824E-4054-1F3B-9C404E7189D1}"/>
              </a:ext>
            </a:extLst>
          </p:cNvPr>
          <p:cNvSpPr/>
          <p:nvPr/>
        </p:nvSpPr>
        <p:spPr>
          <a:xfrm>
            <a:off x="2077586" y="1513759"/>
            <a:ext cx="593248" cy="484632"/>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B29B84-713E-6FE1-D954-69E25D44CD82}"/>
              </a:ext>
            </a:extLst>
          </p:cNvPr>
          <p:cNvSpPr txBox="1"/>
          <p:nvPr/>
        </p:nvSpPr>
        <p:spPr>
          <a:xfrm>
            <a:off x="5300688" y="181579"/>
            <a:ext cx="3328396" cy="738664"/>
          </a:xfrm>
          <a:prstGeom prst="rect">
            <a:avLst/>
          </a:prstGeom>
          <a:noFill/>
        </p:spPr>
        <p:txBody>
          <a:bodyPr wrap="square">
            <a:spAutoFit/>
          </a:bodyPr>
          <a:lstStyle/>
          <a:p>
            <a:pPr algn="ctr"/>
            <a:r>
              <a:rPr lang="lt-LT" sz="1400" dirty="0">
                <a:latin typeface="Montserrat Light" panose="00000400000000000000" pitchFamily="2" charset="0"/>
              </a:rPr>
              <a:t>Vizualus tyrimas</a:t>
            </a:r>
          </a:p>
          <a:p>
            <a:pPr algn="ctr"/>
            <a:r>
              <a:rPr lang="lt-LT" sz="1400" dirty="0">
                <a:latin typeface="Montserrat Light" panose="00000400000000000000" pitchFamily="2" charset="0"/>
              </a:rPr>
              <a:t>Aktyvus matymas</a:t>
            </a:r>
          </a:p>
          <a:p>
            <a:pPr algn="ctr"/>
            <a:r>
              <a:rPr lang="lt-LT" sz="1400" dirty="0">
                <a:latin typeface="Montserrat Light" panose="00000400000000000000" pitchFamily="2" charset="0"/>
              </a:rPr>
              <a:t>Įgūdžių ugdymas laikui bėgant</a:t>
            </a:r>
          </a:p>
        </p:txBody>
      </p:sp>
      <p:pic>
        <p:nvPicPr>
          <p:cNvPr id="16" name="Picture 15">
            <a:extLst>
              <a:ext uri="{FF2B5EF4-FFF2-40B4-BE49-F238E27FC236}">
                <a16:creationId xmlns:a16="http://schemas.microsoft.com/office/drawing/2014/main" id="{DFB3F814-F243-544F-255E-5202E49C5CF3}"/>
              </a:ext>
            </a:extLst>
          </p:cNvPr>
          <p:cNvPicPr>
            <a:picLocks noChangeAspect="1"/>
          </p:cNvPicPr>
          <p:nvPr/>
        </p:nvPicPr>
        <p:blipFill>
          <a:blip r:embed="rId5"/>
          <a:stretch>
            <a:fillRect/>
          </a:stretch>
        </p:blipFill>
        <p:spPr>
          <a:xfrm>
            <a:off x="92511" y="3017451"/>
            <a:ext cx="2395870" cy="1403716"/>
          </a:xfrm>
          <a:prstGeom prst="rect">
            <a:avLst/>
          </a:prstGeom>
        </p:spPr>
      </p:pic>
      <p:sp>
        <p:nvSpPr>
          <p:cNvPr id="17" name="TextBox 16">
            <a:extLst>
              <a:ext uri="{FF2B5EF4-FFF2-40B4-BE49-F238E27FC236}">
                <a16:creationId xmlns:a16="http://schemas.microsoft.com/office/drawing/2014/main" id="{FC228B82-B8FE-C080-AE82-507DD9249B1F}"/>
              </a:ext>
            </a:extLst>
          </p:cNvPr>
          <p:cNvSpPr txBox="1"/>
          <p:nvPr/>
        </p:nvSpPr>
        <p:spPr>
          <a:xfrm>
            <a:off x="2670834" y="3193242"/>
            <a:ext cx="1695603" cy="938719"/>
          </a:xfrm>
          <a:prstGeom prst="rect">
            <a:avLst/>
          </a:prstGeom>
          <a:noFill/>
        </p:spPr>
        <p:txBody>
          <a:bodyPr wrap="square" rtlCol="0">
            <a:spAutoFit/>
          </a:bodyPr>
          <a:lstStyle/>
          <a:p>
            <a:pPr algn="ctr"/>
            <a:r>
              <a:rPr lang="lt-LT" sz="1100" dirty="0">
                <a:latin typeface="Montserrat Light" panose="00000400000000000000" pitchFamily="2" charset="0"/>
              </a:rPr>
              <a:t>Didėja &gt;65m pedagogų skaičius, Kodėl ar švietimo sistema nepritraukia jaunų specialistų?</a:t>
            </a:r>
            <a:endParaRPr lang="en-US" sz="1100" dirty="0">
              <a:latin typeface="Montserrat Light" panose="00000400000000000000" pitchFamily="2" charset="0"/>
            </a:endParaRPr>
          </a:p>
        </p:txBody>
      </p:sp>
      <p:pic>
        <p:nvPicPr>
          <p:cNvPr id="19" name="Picture 18">
            <a:extLst>
              <a:ext uri="{FF2B5EF4-FFF2-40B4-BE49-F238E27FC236}">
                <a16:creationId xmlns:a16="http://schemas.microsoft.com/office/drawing/2014/main" id="{70DFFAB7-C8E6-4E2F-6499-CD214C210497}"/>
              </a:ext>
            </a:extLst>
          </p:cNvPr>
          <p:cNvPicPr>
            <a:picLocks noChangeAspect="1"/>
          </p:cNvPicPr>
          <p:nvPr/>
        </p:nvPicPr>
        <p:blipFill>
          <a:blip r:embed="rId6"/>
          <a:stretch>
            <a:fillRect/>
          </a:stretch>
        </p:blipFill>
        <p:spPr>
          <a:xfrm>
            <a:off x="4609058" y="3017451"/>
            <a:ext cx="2658140" cy="1546892"/>
          </a:xfrm>
          <a:prstGeom prst="rect">
            <a:avLst/>
          </a:prstGeom>
        </p:spPr>
      </p:pic>
      <p:sp>
        <p:nvSpPr>
          <p:cNvPr id="20" name="TextBox 19">
            <a:extLst>
              <a:ext uri="{FF2B5EF4-FFF2-40B4-BE49-F238E27FC236}">
                <a16:creationId xmlns:a16="http://schemas.microsoft.com/office/drawing/2014/main" id="{99FCD22C-CCFA-B5E8-35A4-AAF743AF023E}"/>
              </a:ext>
            </a:extLst>
          </p:cNvPr>
          <p:cNvSpPr txBox="1"/>
          <p:nvPr/>
        </p:nvSpPr>
        <p:spPr>
          <a:xfrm>
            <a:off x="7347041" y="3193241"/>
            <a:ext cx="1419644" cy="938719"/>
          </a:xfrm>
          <a:prstGeom prst="rect">
            <a:avLst/>
          </a:prstGeom>
          <a:noFill/>
        </p:spPr>
        <p:txBody>
          <a:bodyPr wrap="square" rtlCol="0">
            <a:spAutoFit/>
          </a:bodyPr>
          <a:lstStyle>
            <a:defPPr>
              <a:defRPr lang="en-US"/>
            </a:defPPr>
            <a:lvl1pPr algn="ctr">
              <a:defRPr sz="1100">
                <a:latin typeface="Montserrat Light" panose="00000400000000000000" pitchFamily="2" charset="0"/>
              </a:defRPr>
            </a:lvl1pPr>
          </a:lstStyle>
          <a:p>
            <a:r>
              <a:rPr lang="lt-LT" dirty="0"/>
              <a:t>Jauni mokytojai palieka švietimo sistemą, daugėja pensinio amžiaus pedagogų</a:t>
            </a:r>
            <a:endParaRPr lang="en-US" dirty="0"/>
          </a:p>
        </p:txBody>
      </p:sp>
    </p:spTree>
    <p:extLst>
      <p:ext uri="{BB962C8B-B14F-4D97-AF65-F5344CB8AC3E}">
        <p14:creationId xmlns:p14="http://schemas.microsoft.com/office/powerpoint/2010/main" val="3908814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1414-C931-B1F8-8B4F-3D3CDA345FC4}"/>
              </a:ext>
            </a:extLst>
          </p:cNvPr>
          <p:cNvSpPr>
            <a:spLocks noGrp="1"/>
          </p:cNvSpPr>
          <p:nvPr>
            <p:ph type="title"/>
          </p:nvPr>
        </p:nvSpPr>
        <p:spPr/>
        <p:txBody>
          <a:bodyPr/>
          <a:lstStyle/>
          <a:p>
            <a:r>
              <a:rPr lang="lt-LT" dirty="0"/>
              <a:t>Palyginimas, nukrypimai</a:t>
            </a:r>
          </a:p>
        </p:txBody>
      </p:sp>
      <p:sp>
        <p:nvSpPr>
          <p:cNvPr id="3" name="Content Placeholder 2">
            <a:extLst>
              <a:ext uri="{FF2B5EF4-FFF2-40B4-BE49-F238E27FC236}">
                <a16:creationId xmlns:a16="http://schemas.microsoft.com/office/drawing/2014/main" id="{AAF5B96B-0981-B260-D37B-8620BF2EA73F}"/>
              </a:ext>
            </a:extLst>
          </p:cNvPr>
          <p:cNvSpPr>
            <a:spLocks noGrp="1"/>
          </p:cNvSpPr>
          <p:nvPr>
            <p:ph idx="1"/>
          </p:nvPr>
        </p:nvSpPr>
        <p:spPr>
          <a:xfrm>
            <a:off x="457200" y="1200150"/>
            <a:ext cx="3133898" cy="3394075"/>
          </a:xfrm>
        </p:spPr>
        <p:txBody>
          <a:bodyPr/>
          <a:lstStyle/>
          <a:p>
            <a:r>
              <a:rPr lang="lt-LT" sz="1600" b="1" dirty="0">
                <a:solidFill>
                  <a:srgbClr val="FFC000"/>
                </a:solidFill>
              </a:rPr>
              <a:t>Diapazonas</a:t>
            </a:r>
            <a:r>
              <a:rPr lang="lt-LT" sz="1600" dirty="0"/>
              <a:t>, </a:t>
            </a:r>
            <a:r>
              <a:rPr lang="lt-LT" sz="1600" b="1" dirty="0">
                <a:solidFill>
                  <a:srgbClr val="FFC000"/>
                </a:solidFill>
              </a:rPr>
              <a:t>pasiskirstymas</a:t>
            </a:r>
            <a:r>
              <a:rPr lang="lt-LT" sz="1600" dirty="0"/>
              <a:t>: aukštas, žemas, forma</a:t>
            </a:r>
          </a:p>
          <a:p>
            <a:r>
              <a:rPr lang="lt-LT" sz="1600" b="1" dirty="0">
                <a:solidFill>
                  <a:srgbClr val="FFC000"/>
                </a:solidFill>
              </a:rPr>
              <a:t>Rangavimas</a:t>
            </a:r>
            <a:r>
              <a:rPr lang="lt-LT" sz="1600" dirty="0"/>
              <a:t>: didelis, vidutinis, mažas</a:t>
            </a:r>
          </a:p>
          <a:p>
            <a:r>
              <a:rPr lang="lt-LT" sz="1600" b="1" dirty="0">
                <a:solidFill>
                  <a:srgbClr val="FFC000"/>
                </a:solidFill>
              </a:rPr>
              <a:t>Kategorinis</a:t>
            </a:r>
            <a:r>
              <a:rPr lang="lt-LT" sz="1600" dirty="0"/>
              <a:t> </a:t>
            </a:r>
            <a:r>
              <a:rPr lang="lt-LT" sz="1600" b="1" dirty="0">
                <a:solidFill>
                  <a:srgbClr val="FFC000"/>
                </a:solidFill>
              </a:rPr>
              <a:t>palyginimas</a:t>
            </a:r>
            <a:r>
              <a:rPr lang="lt-LT" sz="1600" dirty="0"/>
              <a:t>: proporcija</a:t>
            </a:r>
          </a:p>
          <a:p>
            <a:r>
              <a:rPr lang="lt-LT" sz="1600" b="1" dirty="0">
                <a:solidFill>
                  <a:srgbClr val="FFC000"/>
                </a:solidFill>
              </a:rPr>
              <a:t>Matavimas</a:t>
            </a:r>
            <a:r>
              <a:rPr lang="lt-LT" sz="1600" dirty="0"/>
              <a:t>: absoliutus</a:t>
            </a:r>
          </a:p>
          <a:p>
            <a:r>
              <a:rPr lang="lt-LT" sz="1600" b="1" dirty="0">
                <a:solidFill>
                  <a:srgbClr val="FFC000"/>
                </a:solidFill>
              </a:rPr>
              <a:t>Kontekstas</a:t>
            </a:r>
            <a:r>
              <a:rPr lang="lt-LT" sz="1600" dirty="0"/>
              <a:t>: tikslas, vidurkis, prognozė</a:t>
            </a:r>
          </a:p>
          <a:p>
            <a:r>
              <a:rPr lang="lt-LT" sz="1600" b="1" dirty="0">
                <a:solidFill>
                  <a:srgbClr val="FFC000"/>
                </a:solidFill>
              </a:rPr>
              <a:t>Hierarchinė</a:t>
            </a:r>
            <a:r>
              <a:rPr lang="lt-LT" sz="1600" dirty="0"/>
              <a:t>: kategorija, subkategorijos</a:t>
            </a:r>
            <a:endParaRPr lang="en-US" sz="1600" dirty="0"/>
          </a:p>
        </p:txBody>
      </p:sp>
      <p:pic>
        <p:nvPicPr>
          <p:cNvPr id="6" name="Picture 5">
            <a:extLst>
              <a:ext uri="{FF2B5EF4-FFF2-40B4-BE49-F238E27FC236}">
                <a16:creationId xmlns:a16="http://schemas.microsoft.com/office/drawing/2014/main" id="{167BA660-ACB0-FC88-FF3D-A653342B7727}"/>
              </a:ext>
            </a:extLst>
          </p:cNvPr>
          <p:cNvPicPr>
            <a:picLocks noChangeAspect="1"/>
          </p:cNvPicPr>
          <p:nvPr/>
        </p:nvPicPr>
        <p:blipFill>
          <a:blip r:embed="rId2"/>
          <a:stretch>
            <a:fillRect/>
          </a:stretch>
        </p:blipFill>
        <p:spPr>
          <a:xfrm>
            <a:off x="3591098" y="1276534"/>
            <a:ext cx="5053376" cy="2590432"/>
          </a:xfrm>
          <a:prstGeom prst="rect">
            <a:avLst/>
          </a:prstGeom>
        </p:spPr>
      </p:pic>
    </p:spTree>
    <p:extLst>
      <p:ext uri="{BB962C8B-B14F-4D97-AF65-F5344CB8AC3E}">
        <p14:creationId xmlns:p14="http://schemas.microsoft.com/office/powerpoint/2010/main" val="46080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1414-C931-B1F8-8B4F-3D3CDA345FC4}"/>
              </a:ext>
            </a:extLst>
          </p:cNvPr>
          <p:cNvSpPr>
            <a:spLocks noGrp="1"/>
          </p:cNvSpPr>
          <p:nvPr>
            <p:ph type="title"/>
          </p:nvPr>
        </p:nvSpPr>
        <p:spPr/>
        <p:txBody>
          <a:bodyPr/>
          <a:lstStyle/>
          <a:p>
            <a:r>
              <a:rPr lang="lt-LT" dirty="0"/>
              <a:t>Palyginimas, nukrypimai</a:t>
            </a:r>
          </a:p>
        </p:txBody>
      </p:sp>
      <p:sp>
        <p:nvSpPr>
          <p:cNvPr id="3" name="Content Placeholder 2">
            <a:extLst>
              <a:ext uri="{FF2B5EF4-FFF2-40B4-BE49-F238E27FC236}">
                <a16:creationId xmlns:a16="http://schemas.microsoft.com/office/drawing/2014/main" id="{AAF5B96B-0981-B260-D37B-8620BF2EA73F}"/>
              </a:ext>
            </a:extLst>
          </p:cNvPr>
          <p:cNvSpPr>
            <a:spLocks noGrp="1"/>
          </p:cNvSpPr>
          <p:nvPr>
            <p:ph idx="1"/>
          </p:nvPr>
        </p:nvSpPr>
        <p:spPr>
          <a:xfrm>
            <a:off x="457200" y="1200150"/>
            <a:ext cx="3133898" cy="3394075"/>
          </a:xfrm>
        </p:spPr>
        <p:txBody>
          <a:bodyPr/>
          <a:lstStyle/>
          <a:p>
            <a:r>
              <a:rPr lang="lt-LT" sz="1600" b="1" dirty="0">
                <a:solidFill>
                  <a:srgbClr val="FFC000"/>
                </a:solidFill>
              </a:rPr>
              <a:t>Kryptis</a:t>
            </a:r>
            <a:r>
              <a:rPr lang="lt-LT" sz="1600" dirty="0"/>
              <a:t>: aukštyn, žemyn arba plokščia</a:t>
            </a:r>
          </a:p>
          <a:p>
            <a:r>
              <a:rPr lang="lt-LT" sz="1600" b="1" dirty="0">
                <a:solidFill>
                  <a:srgbClr val="FFC000"/>
                </a:solidFill>
              </a:rPr>
              <a:t>Etalonas</a:t>
            </a:r>
            <a:r>
              <a:rPr lang="lt-LT" sz="1600" dirty="0"/>
              <a:t>: aukštas ar žemumas</a:t>
            </a:r>
          </a:p>
          <a:p>
            <a:r>
              <a:rPr lang="lt-LT" sz="1600" b="1" dirty="0">
                <a:solidFill>
                  <a:srgbClr val="FFC000"/>
                </a:solidFill>
              </a:rPr>
              <a:t>Pokyčio greitis</a:t>
            </a:r>
            <a:r>
              <a:rPr lang="lt-LT" sz="1600" dirty="0"/>
              <a:t>: tiesinis, eksponentinis</a:t>
            </a:r>
          </a:p>
          <a:p>
            <a:r>
              <a:rPr lang="lt-LT" sz="1600" b="1" dirty="0">
                <a:solidFill>
                  <a:srgbClr val="FFC000"/>
                </a:solidFill>
              </a:rPr>
              <a:t>Svyravimas</a:t>
            </a:r>
            <a:r>
              <a:rPr lang="lt-LT" sz="1600" dirty="0"/>
              <a:t>: sezoniškumas, ritmas</a:t>
            </a:r>
          </a:p>
          <a:p>
            <a:r>
              <a:rPr lang="lt-LT" sz="1600" b="1" dirty="0">
                <a:solidFill>
                  <a:srgbClr val="FFC000"/>
                </a:solidFill>
              </a:rPr>
              <a:t>Reikšmė</a:t>
            </a:r>
            <a:r>
              <a:rPr lang="lt-LT" sz="1600" dirty="0"/>
              <a:t>: signalas ir triukšmas</a:t>
            </a:r>
          </a:p>
          <a:p>
            <a:r>
              <a:rPr lang="lt-LT" sz="1600" b="1" dirty="0">
                <a:solidFill>
                  <a:srgbClr val="FFC000"/>
                </a:solidFill>
              </a:rPr>
              <a:t>Persikirtimai</a:t>
            </a:r>
            <a:r>
              <a:rPr lang="lt-LT" sz="1600" dirty="0"/>
              <a:t>: persidengimas, susikirtimai</a:t>
            </a:r>
            <a:endParaRPr lang="en-US" sz="1600" dirty="0"/>
          </a:p>
        </p:txBody>
      </p:sp>
      <p:pic>
        <p:nvPicPr>
          <p:cNvPr id="5" name="Picture 4">
            <a:extLst>
              <a:ext uri="{FF2B5EF4-FFF2-40B4-BE49-F238E27FC236}">
                <a16:creationId xmlns:a16="http://schemas.microsoft.com/office/drawing/2014/main" id="{7D5F9B38-BCD7-3D4D-A996-75597F627A9F}"/>
              </a:ext>
            </a:extLst>
          </p:cNvPr>
          <p:cNvPicPr>
            <a:picLocks noChangeAspect="1"/>
          </p:cNvPicPr>
          <p:nvPr/>
        </p:nvPicPr>
        <p:blipFill>
          <a:blip r:embed="rId2"/>
          <a:stretch>
            <a:fillRect/>
          </a:stretch>
        </p:blipFill>
        <p:spPr>
          <a:xfrm>
            <a:off x="3476420" y="1261729"/>
            <a:ext cx="5427546" cy="3066607"/>
          </a:xfrm>
          <a:prstGeom prst="rect">
            <a:avLst/>
          </a:prstGeom>
        </p:spPr>
      </p:pic>
    </p:spTree>
    <p:extLst>
      <p:ext uri="{BB962C8B-B14F-4D97-AF65-F5344CB8AC3E}">
        <p14:creationId xmlns:p14="http://schemas.microsoft.com/office/powerpoint/2010/main" val="2999910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1414-C931-B1F8-8B4F-3D3CDA345FC4}"/>
              </a:ext>
            </a:extLst>
          </p:cNvPr>
          <p:cNvSpPr>
            <a:spLocks noGrp="1"/>
          </p:cNvSpPr>
          <p:nvPr>
            <p:ph type="title"/>
          </p:nvPr>
        </p:nvSpPr>
        <p:spPr/>
        <p:txBody>
          <a:bodyPr/>
          <a:lstStyle/>
          <a:p>
            <a:r>
              <a:rPr lang="lt-LT" dirty="0"/>
              <a:t>Dėsningumai ir santykiai</a:t>
            </a:r>
          </a:p>
        </p:txBody>
      </p:sp>
      <p:sp>
        <p:nvSpPr>
          <p:cNvPr id="3" name="Content Placeholder 2">
            <a:extLst>
              <a:ext uri="{FF2B5EF4-FFF2-40B4-BE49-F238E27FC236}">
                <a16:creationId xmlns:a16="http://schemas.microsoft.com/office/drawing/2014/main" id="{AAF5B96B-0981-B260-D37B-8620BF2EA73F}"/>
              </a:ext>
            </a:extLst>
          </p:cNvPr>
          <p:cNvSpPr>
            <a:spLocks noGrp="1"/>
          </p:cNvSpPr>
          <p:nvPr>
            <p:ph idx="1"/>
          </p:nvPr>
        </p:nvSpPr>
        <p:spPr>
          <a:xfrm>
            <a:off x="457200" y="1200150"/>
            <a:ext cx="3133898" cy="3394075"/>
          </a:xfrm>
        </p:spPr>
        <p:txBody>
          <a:bodyPr/>
          <a:lstStyle/>
          <a:p>
            <a:r>
              <a:rPr lang="lt-LT" sz="1600" b="1" dirty="0">
                <a:solidFill>
                  <a:srgbClr val="FFC000"/>
                </a:solidFill>
              </a:rPr>
              <a:t>Išimtys</a:t>
            </a:r>
            <a:r>
              <a:rPr lang="lt-LT" sz="1600" dirty="0"/>
              <a:t>: išskirtys</a:t>
            </a:r>
          </a:p>
          <a:p>
            <a:r>
              <a:rPr lang="lt-LT" sz="1600" b="1" dirty="0">
                <a:solidFill>
                  <a:srgbClr val="FFC000"/>
                </a:solidFill>
              </a:rPr>
              <a:t>Ribos</a:t>
            </a:r>
            <a:r>
              <a:rPr lang="lt-LT" sz="1600" dirty="0"/>
              <a:t>: aukštos ar žemos</a:t>
            </a:r>
          </a:p>
          <a:p>
            <a:r>
              <a:rPr lang="lt-LT" sz="1600" b="1" dirty="0">
                <a:solidFill>
                  <a:srgbClr val="FFC000"/>
                </a:solidFill>
              </a:rPr>
              <a:t>Koreliacija</a:t>
            </a:r>
            <a:r>
              <a:rPr lang="lt-LT" sz="1600" dirty="0"/>
              <a:t>: silpna, stipri</a:t>
            </a:r>
          </a:p>
          <a:p>
            <a:r>
              <a:rPr lang="lt-LT" sz="1600" b="1" dirty="0">
                <a:solidFill>
                  <a:srgbClr val="FFC000"/>
                </a:solidFill>
              </a:rPr>
              <a:t>Asociacija</a:t>
            </a:r>
            <a:r>
              <a:rPr lang="lt-LT" sz="1600" dirty="0"/>
              <a:t>: kintamieji, reikšmės</a:t>
            </a:r>
          </a:p>
          <a:p>
            <a:r>
              <a:rPr lang="lt-LT" sz="1600" b="1" dirty="0">
                <a:solidFill>
                  <a:srgbClr val="FFC000"/>
                </a:solidFill>
              </a:rPr>
              <a:t>Klasteriai</a:t>
            </a:r>
            <a:r>
              <a:rPr lang="lt-LT" sz="1600" dirty="0"/>
              <a:t>: kekės, tarpai</a:t>
            </a:r>
          </a:p>
          <a:p>
            <a:r>
              <a:rPr lang="lt-LT" sz="1600" b="1" dirty="0">
                <a:solidFill>
                  <a:srgbClr val="FFC000"/>
                </a:solidFill>
              </a:rPr>
              <a:t>Persikirtimai</a:t>
            </a:r>
            <a:r>
              <a:rPr lang="lt-LT" sz="1600" dirty="0"/>
              <a:t>: persidengimas, susikirtimai</a:t>
            </a:r>
          </a:p>
        </p:txBody>
      </p:sp>
      <p:pic>
        <p:nvPicPr>
          <p:cNvPr id="8" name="Picture 7">
            <a:extLst>
              <a:ext uri="{FF2B5EF4-FFF2-40B4-BE49-F238E27FC236}">
                <a16:creationId xmlns:a16="http://schemas.microsoft.com/office/drawing/2014/main" id="{BA2AD93C-3A12-3E45-D463-2D39E4E6CD20}"/>
              </a:ext>
            </a:extLst>
          </p:cNvPr>
          <p:cNvPicPr>
            <a:picLocks noChangeAspect="1"/>
          </p:cNvPicPr>
          <p:nvPr/>
        </p:nvPicPr>
        <p:blipFill>
          <a:blip r:embed="rId2"/>
          <a:stretch>
            <a:fillRect/>
          </a:stretch>
        </p:blipFill>
        <p:spPr>
          <a:xfrm>
            <a:off x="4009094" y="923703"/>
            <a:ext cx="4187434" cy="3736975"/>
          </a:xfrm>
          <a:prstGeom prst="rect">
            <a:avLst/>
          </a:prstGeom>
        </p:spPr>
      </p:pic>
    </p:spTree>
    <p:extLst>
      <p:ext uri="{BB962C8B-B14F-4D97-AF65-F5344CB8AC3E}">
        <p14:creationId xmlns:p14="http://schemas.microsoft.com/office/powerpoint/2010/main" val="3656467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3351-82C2-7044-21AA-53D92420F816}"/>
              </a:ext>
            </a:extLst>
          </p:cNvPr>
          <p:cNvSpPr>
            <a:spLocks noGrp="1"/>
          </p:cNvSpPr>
          <p:nvPr>
            <p:ph type="title"/>
          </p:nvPr>
        </p:nvSpPr>
        <p:spPr>
          <a:xfrm>
            <a:off x="457200" y="206375"/>
            <a:ext cx="8229600" cy="457200"/>
          </a:xfrm>
        </p:spPr>
        <p:txBody>
          <a:bodyPr/>
          <a:lstStyle/>
          <a:p>
            <a:r>
              <a:rPr lang="lt-LT" sz="3600" b="1" dirty="0">
                <a:solidFill>
                  <a:srgbClr val="FFC000"/>
                </a:solidFill>
                <a:latin typeface="Montserrat Light" panose="00000400000000000000" pitchFamily="2" charset="0"/>
              </a:rPr>
              <a:t>Parodykite</a:t>
            </a:r>
            <a:r>
              <a:rPr lang="lt-LT" sz="3600" dirty="0">
                <a:latin typeface="Montserrat Light" panose="00000400000000000000" pitchFamily="2" charset="0"/>
              </a:rPr>
              <a:t> vaizdinį</a:t>
            </a:r>
            <a:endParaRPr lang="en-US" dirty="0"/>
          </a:p>
        </p:txBody>
      </p:sp>
      <p:sp>
        <p:nvSpPr>
          <p:cNvPr id="7" name="Flowchart: Connector 6">
            <a:extLst>
              <a:ext uri="{FF2B5EF4-FFF2-40B4-BE49-F238E27FC236}">
                <a16:creationId xmlns:a16="http://schemas.microsoft.com/office/drawing/2014/main" id="{D1C93FFA-16B5-CA88-A72A-A8905EB4800C}"/>
              </a:ext>
            </a:extLst>
          </p:cNvPr>
          <p:cNvSpPr/>
          <p:nvPr/>
        </p:nvSpPr>
        <p:spPr>
          <a:xfrm>
            <a:off x="4135580" y="2609160"/>
            <a:ext cx="457200" cy="457200"/>
          </a:xfrm>
          <a:prstGeom prst="flowChartConnector">
            <a:avLst/>
          </a:prstGeom>
          <a:solidFill>
            <a:srgbClr val="FFD4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4C3081B-C04F-08AA-3936-F2D4D83D6B18}"/>
              </a:ext>
            </a:extLst>
          </p:cNvPr>
          <p:cNvCxnSpPr>
            <a:cxnSpLocks/>
            <a:stCxn id="7" idx="1"/>
          </p:cNvCxnSpPr>
          <p:nvPr/>
        </p:nvCxnSpPr>
        <p:spPr>
          <a:xfrm flipH="1" flipV="1">
            <a:off x="2724494" y="945575"/>
            <a:ext cx="1478041"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B18169-DD07-B8B4-7E2C-9F5ABD21C208}"/>
              </a:ext>
            </a:extLst>
          </p:cNvPr>
          <p:cNvCxnSpPr>
            <a:cxnSpLocks/>
            <a:stCxn id="7" idx="7"/>
          </p:cNvCxnSpPr>
          <p:nvPr/>
        </p:nvCxnSpPr>
        <p:spPr>
          <a:xfrm flipV="1">
            <a:off x="4525825" y="945575"/>
            <a:ext cx="1478040"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8380F4-A432-56B1-CAAF-DB35DDC067F4}"/>
              </a:ext>
            </a:extLst>
          </p:cNvPr>
          <p:cNvCxnSpPr>
            <a:cxnSpLocks/>
            <a:stCxn id="7" idx="6"/>
          </p:cNvCxnSpPr>
          <p:nvPr/>
        </p:nvCxnSpPr>
        <p:spPr>
          <a:xfrm>
            <a:off x="4592780"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753FD8-8326-124C-8451-B52B33AC1568}"/>
              </a:ext>
            </a:extLst>
          </p:cNvPr>
          <p:cNvCxnSpPr>
            <a:cxnSpLocks/>
            <a:endCxn id="7" idx="2"/>
          </p:cNvCxnSpPr>
          <p:nvPr/>
        </p:nvCxnSpPr>
        <p:spPr>
          <a:xfrm>
            <a:off x="1313409"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A1FBFD-B6CA-C69B-2960-A697D4FEC757}"/>
              </a:ext>
            </a:extLst>
          </p:cNvPr>
          <p:cNvCxnSpPr>
            <a:cxnSpLocks/>
            <a:endCxn id="7" idx="3"/>
          </p:cNvCxnSpPr>
          <p:nvPr/>
        </p:nvCxnSpPr>
        <p:spPr>
          <a:xfrm flipV="1">
            <a:off x="2593569" y="2999405"/>
            <a:ext cx="1608966"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E71AB7-65F6-AF8F-693E-E3D4EDDB1461}"/>
              </a:ext>
            </a:extLst>
          </p:cNvPr>
          <p:cNvCxnSpPr>
            <a:cxnSpLocks/>
            <a:endCxn id="7" idx="5"/>
          </p:cNvCxnSpPr>
          <p:nvPr/>
        </p:nvCxnSpPr>
        <p:spPr>
          <a:xfrm flipH="1" flipV="1">
            <a:off x="4525825" y="2999405"/>
            <a:ext cx="1608966" cy="17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D2DF6AA-A49E-BFDB-F155-F0735764AF5B}"/>
              </a:ext>
            </a:extLst>
          </p:cNvPr>
          <p:cNvSpPr txBox="1"/>
          <p:nvPr/>
        </p:nvSpPr>
        <p:spPr>
          <a:xfrm>
            <a:off x="3590869" y="986865"/>
            <a:ext cx="1563248" cy="584775"/>
          </a:xfrm>
          <a:prstGeom prst="rect">
            <a:avLst/>
          </a:prstGeom>
          <a:noFill/>
        </p:spPr>
        <p:txBody>
          <a:bodyPr wrap="none" rtlCol="0">
            <a:spAutoFit/>
          </a:bodyPr>
          <a:lstStyle/>
          <a:p>
            <a:r>
              <a:rPr lang="lt-LT" sz="3200" b="1" dirty="0">
                <a:solidFill>
                  <a:srgbClr val="FFC000"/>
                </a:solidFill>
                <a:latin typeface="Montserrat Light" panose="00000400000000000000" pitchFamily="2" charset="0"/>
              </a:rPr>
              <a:t>Kodėl?</a:t>
            </a:r>
            <a:endParaRPr lang="en-US" sz="3200" b="1" dirty="0">
              <a:solidFill>
                <a:srgbClr val="FFC000"/>
              </a:solidFill>
              <a:latin typeface="Montserrat Light" panose="00000400000000000000" pitchFamily="2" charset="0"/>
            </a:endParaRPr>
          </a:p>
        </p:txBody>
      </p:sp>
      <p:sp>
        <p:nvSpPr>
          <p:cNvPr id="32" name="TextBox 31">
            <a:extLst>
              <a:ext uri="{FF2B5EF4-FFF2-40B4-BE49-F238E27FC236}">
                <a16:creationId xmlns:a16="http://schemas.microsoft.com/office/drawing/2014/main" id="{E07FAEA1-4878-674D-41ED-70D08B65124B}"/>
              </a:ext>
            </a:extLst>
          </p:cNvPr>
          <p:cNvSpPr txBox="1"/>
          <p:nvPr/>
        </p:nvSpPr>
        <p:spPr>
          <a:xfrm>
            <a:off x="5746636" y="1518457"/>
            <a:ext cx="2068195" cy="584775"/>
          </a:xfrm>
          <a:prstGeom prst="rect">
            <a:avLst/>
          </a:prstGeom>
          <a:noFill/>
        </p:spPr>
        <p:txBody>
          <a:bodyPr wrap="none" rtlCol="0">
            <a:spAutoFit/>
          </a:bodyPr>
          <a:lstStyle/>
          <a:p>
            <a:r>
              <a:rPr lang="lt-LT" sz="3200" b="1" dirty="0">
                <a:solidFill>
                  <a:srgbClr val="FFC000"/>
                </a:solidFill>
                <a:latin typeface="Montserrat Light" panose="00000400000000000000" pitchFamily="2" charset="0"/>
              </a:rPr>
              <a:t>Kas ir ką?</a:t>
            </a:r>
            <a:endParaRPr lang="en-US" sz="3200" b="1" dirty="0">
              <a:solidFill>
                <a:srgbClr val="FFC000"/>
              </a:solidFill>
              <a:latin typeface="Montserrat Light" panose="00000400000000000000" pitchFamily="2" charset="0"/>
            </a:endParaRPr>
          </a:p>
        </p:txBody>
      </p:sp>
      <p:sp>
        <p:nvSpPr>
          <p:cNvPr id="33" name="TextBox 32">
            <a:extLst>
              <a:ext uri="{FF2B5EF4-FFF2-40B4-BE49-F238E27FC236}">
                <a16:creationId xmlns:a16="http://schemas.microsoft.com/office/drawing/2014/main" id="{9032BA37-88FD-9C4A-5F67-88DF4107B9E1}"/>
              </a:ext>
            </a:extLst>
          </p:cNvPr>
          <p:cNvSpPr txBox="1"/>
          <p:nvPr/>
        </p:nvSpPr>
        <p:spPr>
          <a:xfrm>
            <a:off x="5851703" y="3173600"/>
            <a:ext cx="1277914" cy="584775"/>
          </a:xfrm>
          <a:prstGeom prst="rect">
            <a:avLst/>
          </a:prstGeom>
          <a:noFill/>
        </p:spPr>
        <p:txBody>
          <a:bodyPr wrap="none" rtlCol="0">
            <a:spAutoFit/>
          </a:bodyPr>
          <a:lstStyle/>
          <a:p>
            <a:r>
              <a:rPr lang="lt-LT" sz="3200" b="1" dirty="0">
                <a:solidFill>
                  <a:srgbClr val="FFC000"/>
                </a:solidFill>
                <a:latin typeface="Montserrat Light" panose="00000400000000000000" pitchFamily="2" charset="0"/>
              </a:rPr>
              <a:t>Kiek?</a:t>
            </a:r>
            <a:endParaRPr lang="en-US" sz="3200" b="1" dirty="0">
              <a:solidFill>
                <a:srgbClr val="FFC000"/>
              </a:solidFill>
              <a:latin typeface="Montserrat Light" panose="00000400000000000000" pitchFamily="2" charset="0"/>
            </a:endParaRPr>
          </a:p>
        </p:txBody>
      </p:sp>
      <p:sp>
        <p:nvSpPr>
          <p:cNvPr id="34" name="TextBox 33">
            <a:extLst>
              <a:ext uri="{FF2B5EF4-FFF2-40B4-BE49-F238E27FC236}">
                <a16:creationId xmlns:a16="http://schemas.microsoft.com/office/drawing/2014/main" id="{AD2E7E78-A424-6098-59E9-4F099009B50F}"/>
              </a:ext>
            </a:extLst>
          </p:cNvPr>
          <p:cNvSpPr txBox="1"/>
          <p:nvPr/>
        </p:nvSpPr>
        <p:spPr>
          <a:xfrm>
            <a:off x="3811281" y="4197925"/>
            <a:ext cx="1122423" cy="584775"/>
          </a:xfrm>
          <a:prstGeom prst="rect">
            <a:avLst/>
          </a:prstGeom>
          <a:noFill/>
        </p:spPr>
        <p:txBody>
          <a:bodyPr wrap="none" rtlCol="0">
            <a:spAutoFit/>
          </a:bodyPr>
          <a:lstStyle/>
          <a:p>
            <a:r>
              <a:rPr lang="lt-LT" sz="3200" b="1" dirty="0">
                <a:solidFill>
                  <a:srgbClr val="FFC000"/>
                </a:solidFill>
                <a:latin typeface="Montserrat Light" panose="00000400000000000000" pitchFamily="2" charset="0"/>
              </a:rPr>
              <a:t>Kur?</a:t>
            </a:r>
            <a:endParaRPr lang="en-US" sz="3200" b="1" dirty="0">
              <a:solidFill>
                <a:srgbClr val="FFC000"/>
              </a:solidFill>
              <a:latin typeface="Montserrat Light" panose="00000400000000000000" pitchFamily="2" charset="0"/>
            </a:endParaRPr>
          </a:p>
        </p:txBody>
      </p:sp>
      <p:sp>
        <p:nvSpPr>
          <p:cNvPr id="35" name="TextBox 34">
            <a:extLst>
              <a:ext uri="{FF2B5EF4-FFF2-40B4-BE49-F238E27FC236}">
                <a16:creationId xmlns:a16="http://schemas.microsoft.com/office/drawing/2014/main" id="{5EEAE9DB-1803-18EF-8003-328977398D0B}"/>
              </a:ext>
            </a:extLst>
          </p:cNvPr>
          <p:cNvSpPr txBox="1"/>
          <p:nvPr/>
        </p:nvSpPr>
        <p:spPr>
          <a:xfrm>
            <a:off x="937849" y="3173600"/>
            <a:ext cx="1438214" cy="584775"/>
          </a:xfrm>
          <a:prstGeom prst="rect">
            <a:avLst/>
          </a:prstGeom>
          <a:noFill/>
        </p:spPr>
        <p:txBody>
          <a:bodyPr wrap="none" rtlCol="0">
            <a:spAutoFit/>
          </a:bodyPr>
          <a:lstStyle/>
          <a:p>
            <a:r>
              <a:rPr lang="lt-LT" sz="3200" b="1" dirty="0">
                <a:solidFill>
                  <a:srgbClr val="FFC000"/>
                </a:solidFill>
                <a:latin typeface="Montserrat Light" panose="00000400000000000000" pitchFamily="2" charset="0"/>
              </a:rPr>
              <a:t>Kada?</a:t>
            </a:r>
            <a:endParaRPr lang="en-US" sz="3200" b="1" dirty="0">
              <a:solidFill>
                <a:srgbClr val="FFC000"/>
              </a:solidFill>
              <a:latin typeface="Montserrat Light" panose="00000400000000000000" pitchFamily="2" charset="0"/>
            </a:endParaRPr>
          </a:p>
        </p:txBody>
      </p:sp>
      <p:sp>
        <p:nvSpPr>
          <p:cNvPr id="36" name="TextBox 35">
            <a:extLst>
              <a:ext uri="{FF2B5EF4-FFF2-40B4-BE49-F238E27FC236}">
                <a16:creationId xmlns:a16="http://schemas.microsoft.com/office/drawing/2014/main" id="{2488D6B5-3611-A4C0-8926-6F7973700BF8}"/>
              </a:ext>
            </a:extLst>
          </p:cNvPr>
          <p:cNvSpPr txBox="1"/>
          <p:nvPr/>
        </p:nvSpPr>
        <p:spPr>
          <a:xfrm>
            <a:off x="1313409" y="1518457"/>
            <a:ext cx="1308371" cy="584775"/>
          </a:xfrm>
          <a:prstGeom prst="rect">
            <a:avLst/>
          </a:prstGeom>
          <a:noFill/>
        </p:spPr>
        <p:txBody>
          <a:bodyPr wrap="none" rtlCol="0">
            <a:spAutoFit/>
          </a:bodyPr>
          <a:lstStyle/>
          <a:p>
            <a:r>
              <a:rPr lang="lt-LT" sz="3200" b="1" dirty="0">
                <a:solidFill>
                  <a:srgbClr val="FFC000"/>
                </a:solidFill>
                <a:latin typeface="Montserrat Light" panose="00000400000000000000" pitchFamily="2" charset="0"/>
              </a:rPr>
              <a:t>Kaip?</a:t>
            </a:r>
            <a:endParaRPr lang="en-US" sz="3200" b="1" dirty="0">
              <a:solidFill>
                <a:srgbClr val="FFC000"/>
              </a:solidFill>
              <a:latin typeface="Montserrat Light" panose="00000400000000000000" pitchFamily="2" charset="0"/>
            </a:endParaRPr>
          </a:p>
        </p:txBody>
      </p:sp>
    </p:spTree>
    <p:extLst>
      <p:ext uri="{BB962C8B-B14F-4D97-AF65-F5344CB8AC3E}">
        <p14:creationId xmlns:p14="http://schemas.microsoft.com/office/powerpoint/2010/main" val="1211901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3351-82C2-7044-21AA-53D92420F816}"/>
              </a:ext>
            </a:extLst>
          </p:cNvPr>
          <p:cNvSpPr>
            <a:spLocks noGrp="1"/>
          </p:cNvSpPr>
          <p:nvPr>
            <p:ph type="title"/>
          </p:nvPr>
        </p:nvSpPr>
        <p:spPr>
          <a:xfrm>
            <a:off x="457200" y="206375"/>
            <a:ext cx="8229600" cy="457200"/>
          </a:xfrm>
        </p:spPr>
        <p:txBody>
          <a:bodyPr/>
          <a:lstStyle/>
          <a:p>
            <a:r>
              <a:rPr lang="lt-LT" sz="3600" b="1" dirty="0">
                <a:solidFill>
                  <a:srgbClr val="FFC000"/>
                </a:solidFill>
                <a:latin typeface="Montserrat Light" panose="00000400000000000000" pitchFamily="2" charset="0"/>
              </a:rPr>
              <a:t>Parodykite</a:t>
            </a:r>
            <a:r>
              <a:rPr lang="lt-LT" sz="3600" dirty="0">
                <a:latin typeface="Montserrat Light" panose="00000400000000000000" pitchFamily="2" charset="0"/>
              </a:rPr>
              <a:t> vaizdinį</a:t>
            </a:r>
            <a:endParaRPr lang="en-US" dirty="0"/>
          </a:p>
        </p:txBody>
      </p:sp>
      <p:sp>
        <p:nvSpPr>
          <p:cNvPr id="7" name="Flowchart: Connector 6">
            <a:extLst>
              <a:ext uri="{FF2B5EF4-FFF2-40B4-BE49-F238E27FC236}">
                <a16:creationId xmlns:a16="http://schemas.microsoft.com/office/drawing/2014/main" id="{D1C93FFA-16B5-CA88-A72A-A8905EB4800C}"/>
              </a:ext>
            </a:extLst>
          </p:cNvPr>
          <p:cNvSpPr/>
          <p:nvPr/>
        </p:nvSpPr>
        <p:spPr>
          <a:xfrm>
            <a:off x="4135580" y="2609160"/>
            <a:ext cx="457200" cy="457200"/>
          </a:xfrm>
          <a:prstGeom prst="flowChartConnector">
            <a:avLst/>
          </a:prstGeom>
          <a:solidFill>
            <a:srgbClr val="FFD4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4C3081B-C04F-08AA-3936-F2D4D83D6B18}"/>
              </a:ext>
            </a:extLst>
          </p:cNvPr>
          <p:cNvCxnSpPr>
            <a:cxnSpLocks/>
            <a:stCxn id="7" idx="1"/>
          </p:cNvCxnSpPr>
          <p:nvPr/>
        </p:nvCxnSpPr>
        <p:spPr>
          <a:xfrm flipH="1" flipV="1">
            <a:off x="2724494" y="945575"/>
            <a:ext cx="1478041"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B18169-DD07-B8B4-7E2C-9F5ABD21C208}"/>
              </a:ext>
            </a:extLst>
          </p:cNvPr>
          <p:cNvCxnSpPr>
            <a:cxnSpLocks/>
            <a:stCxn id="7" idx="7"/>
          </p:cNvCxnSpPr>
          <p:nvPr/>
        </p:nvCxnSpPr>
        <p:spPr>
          <a:xfrm flipV="1">
            <a:off x="4525825" y="945575"/>
            <a:ext cx="1478040"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8380F4-A432-56B1-CAAF-DB35DDC067F4}"/>
              </a:ext>
            </a:extLst>
          </p:cNvPr>
          <p:cNvCxnSpPr>
            <a:cxnSpLocks/>
            <a:stCxn id="7" idx="6"/>
          </p:cNvCxnSpPr>
          <p:nvPr/>
        </p:nvCxnSpPr>
        <p:spPr>
          <a:xfrm>
            <a:off x="4592780"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753FD8-8326-124C-8451-B52B33AC1568}"/>
              </a:ext>
            </a:extLst>
          </p:cNvPr>
          <p:cNvCxnSpPr>
            <a:cxnSpLocks/>
            <a:endCxn id="7" idx="2"/>
          </p:cNvCxnSpPr>
          <p:nvPr/>
        </p:nvCxnSpPr>
        <p:spPr>
          <a:xfrm>
            <a:off x="1313409"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A1FBFD-B6CA-C69B-2960-A697D4FEC757}"/>
              </a:ext>
            </a:extLst>
          </p:cNvPr>
          <p:cNvCxnSpPr>
            <a:cxnSpLocks/>
            <a:endCxn id="7" idx="3"/>
          </p:cNvCxnSpPr>
          <p:nvPr/>
        </p:nvCxnSpPr>
        <p:spPr>
          <a:xfrm flipV="1">
            <a:off x="2593569" y="2999405"/>
            <a:ext cx="1608966"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E71AB7-65F6-AF8F-693E-E3D4EDDB1461}"/>
              </a:ext>
            </a:extLst>
          </p:cNvPr>
          <p:cNvCxnSpPr>
            <a:cxnSpLocks/>
            <a:endCxn id="7" idx="5"/>
          </p:cNvCxnSpPr>
          <p:nvPr/>
        </p:nvCxnSpPr>
        <p:spPr>
          <a:xfrm flipH="1" flipV="1">
            <a:off x="4525825" y="2999405"/>
            <a:ext cx="1608966" cy="17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D2DF6AA-A49E-BFDB-F155-F0735764AF5B}"/>
              </a:ext>
            </a:extLst>
          </p:cNvPr>
          <p:cNvSpPr txBox="1"/>
          <p:nvPr/>
        </p:nvSpPr>
        <p:spPr>
          <a:xfrm>
            <a:off x="3970483" y="2030252"/>
            <a:ext cx="78739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Kodėl?</a:t>
            </a:r>
            <a:endParaRPr lang="en-US" sz="1400" b="1" dirty="0">
              <a:solidFill>
                <a:srgbClr val="FFC000"/>
              </a:solidFill>
              <a:latin typeface="Montserrat Light" panose="00000400000000000000" pitchFamily="2" charset="0"/>
            </a:endParaRPr>
          </a:p>
        </p:txBody>
      </p:sp>
      <p:sp>
        <p:nvSpPr>
          <p:cNvPr id="32" name="TextBox 31">
            <a:extLst>
              <a:ext uri="{FF2B5EF4-FFF2-40B4-BE49-F238E27FC236}">
                <a16:creationId xmlns:a16="http://schemas.microsoft.com/office/drawing/2014/main" id="{E07FAEA1-4878-674D-41ED-70D08B65124B}"/>
              </a:ext>
            </a:extLst>
          </p:cNvPr>
          <p:cNvSpPr txBox="1"/>
          <p:nvPr/>
        </p:nvSpPr>
        <p:spPr>
          <a:xfrm>
            <a:off x="4747345" y="2330163"/>
            <a:ext cx="700833" cy="523220"/>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Kas ir </a:t>
            </a:r>
            <a:br>
              <a:rPr lang="lt-LT" sz="1400" b="1" dirty="0">
                <a:solidFill>
                  <a:srgbClr val="FFC000"/>
                </a:solidFill>
                <a:latin typeface="Montserrat Light" panose="00000400000000000000" pitchFamily="2" charset="0"/>
              </a:rPr>
            </a:br>
            <a:r>
              <a:rPr lang="lt-LT" sz="1400" b="1" dirty="0">
                <a:solidFill>
                  <a:srgbClr val="FFC000"/>
                </a:solidFill>
                <a:latin typeface="Montserrat Light" panose="00000400000000000000" pitchFamily="2" charset="0"/>
              </a:rPr>
              <a:t>ką?</a:t>
            </a:r>
            <a:endParaRPr lang="en-US" sz="1400" b="1" dirty="0">
              <a:solidFill>
                <a:srgbClr val="FFC000"/>
              </a:solidFill>
              <a:latin typeface="Montserrat Light" panose="00000400000000000000" pitchFamily="2" charset="0"/>
            </a:endParaRPr>
          </a:p>
        </p:txBody>
      </p:sp>
      <p:sp>
        <p:nvSpPr>
          <p:cNvPr id="33" name="TextBox 32">
            <a:extLst>
              <a:ext uri="{FF2B5EF4-FFF2-40B4-BE49-F238E27FC236}">
                <a16:creationId xmlns:a16="http://schemas.microsoft.com/office/drawing/2014/main" id="{9032BA37-88FD-9C4A-5F67-88DF4107B9E1}"/>
              </a:ext>
            </a:extLst>
          </p:cNvPr>
          <p:cNvSpPr txBox="1"/>
          <p:nvPr/>
        </p:nvSpPr>
        <p:spPr>
          <a:xfrm>
            <a:off x="4686010" y="2958115"/>
            <a:ext cx="663964"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Kiek?</a:t>
            </a:r>
            <a:endParaRPr lang="en-US" sz="1400" b="1" dirty="0">
              <a:solidFill>
                <a:srgbClr val="FFC000"/>
              </a:solidFill>
              <a:latin typeface="Montserrat Light" panose="00000400000000000000" pitchFamily="2" charset="0"/>
            </a:endParaRPr>
          </a:p>
        </p:txBody>
      </p:sp>
      <p:sp>
        <p:nvSpPr>
          <p:cNvPr id="34" name="TextBox 33">
            <a:extLst>
              <a:ext uri="{FF2B5EF4-FFF2-40B4-BE49-F238E27FC236}">
                <a16:creationId xmlns:a16="http://schemas.microsoft.com/office/drawing/2014/main" id="{AD2E7E78-A424-6098-59E9-4F099009B50F}"/>
              </a:ext>
            </a:extLst>
          </p:cNvPr>
          <p:cNvSpPr txBox="1"/>
          <p:nvPr/>
        </p:nvSpPr>
        <p:spPr>
          <a:xfrm>
            <a:off x="4065202" y="3257312"/>
            <a:ext cx="59503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Kur?</a:t>
            </a:r>
            <a:endParaRPr lang="en-US" sz="1400" b="1" dirty="0">
              <a:solidFill>
                <a:srgbClr val="FFC000"/>
              </a:solidFill>
              <a:latin typeface="Montserrat Light" panose="00000400000000000000" pitchFamily="2" charset="0"/>
            </a:endParaRPr>
          </a:p>
        </p:txBody>
      </p:sp>
      <p:sp>
        <p:nvSpPr>
          <p:cNvPr id="35" name="TextBox 34">
            <a:extLst>
              <a:ext uri="{FF2B5EF4-FFF2-40B4-BE49-F238E27FC236}">
                <a16:creationId xmlns:a16="http://schemas.microsoft.com/office/drawing/2014/main" id="{5EEAE9DB-1803-18EF-8003-328977398D0B}"/>
              </a:ext>
            </a:extLst>
          </p:cNvPr>
          <p:cNvSpPr txBox="1"/>
          <p:nvPr/>
        </p:nvSpPr>
        <p:spPr>
          <a:xfrm>
            <a:off x="3341947" y="2925600"/>
            <a:ext cx="731290"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Kada?</a:t>
            </a:r>
            <a:endParaRPr lang="en-US" sz="1400" b="1" dirty="0">
              <a:solidFill>
                <a:srgbClr val="FFC000"/>
              </a:solidFill>
              <a:latin typeface="Montserrat Light" panose="00000400000000000000" pitchFamily="2" charset="0"/>
            </a:endParaRPr>
          </a:p>
        </p:txBody>
      </p:sp>
      <p:sp>
        <p:nvSpPr>
          <p:cNvPr id="36" name="TextBox 35">
            <a:extLst>
              <a:ext uri="{FF2B5EF4-FFF2-40B4-BE49-F238E27FC236}">
                <a16:creationId xmlns:a16="http://schemas.microsoft.com/office/drawing/2014/main" id="{2488D6B5-3611-A4C0-8926-6F7973700BF8}"/>
              </a:ext>
            </a:extLst>
          </p:cNvPr>
          <p:cNvSpPr txBox="1"/>
          <p:nvPr/>
        </p:nvSpPr>
        <p:spPr>
          <a:xfrm>
            <a:off x="3351403" y="2456179"/>
            <a:ext cx="67518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Kaip?</a:t>
            </a:r>
            <a:endParaRPr lang="en-US" sz="1400" b="1" dirty="0">
              <a:solidFill>
                <a:srgbClr val="FFC000"/>
              </a:solidFill>
              <a:latin typeface="Montserrat Light" panose="00000400000000000000" pitchFamily="2" charset="0"/>
            </a:endParaRPr>
          </a:p>
        </p:txBody>
      </p:sp>
      <p:sp>
        <p:nvSpPr>
          <p:cNvPr id="4" name="TextBox 3">
            <a:extLst>
              <a:ext uri="{FF2B5EF4-FFF2-40B4-BE49-F238E27FC236}">
                <a16:creationId xmlns:a16="http://schemas.microsoft.com/office/drawing/2014/main" id="{50C2BC46-68DE-C459-E059-3D36F2948672}"/>
              </a:ext>
            </a:extLst>
          </p:cNvPr>
          <p:cNvSpPr txBox="1"/>
          <p:nvPr/>
        </p:nvSpPr>
        <p:spPr>
          <a:xfrm>
            <a:off x="6816435" y="647943"/>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Portretas</a:t>
            </a:r>
          </a:p>
          <a:p>
            <a:pPr algn="ctr"/>
            <a:r>
              <a:rPr lang="lt-LT" sz="1600" dirty="0">
                <a:latin typeface="Montserrat Light" panose="00000400000000000000" pitchFamily="2" charset="0"/>
              </a:rPr>
              <a:t>Paskirstymas</a:t>
            </a:r>
          </a:p>
          <a:p>
            <a:pPr algn="ctr"/>
            <a:r>
              <a:rPr lang="lt-LT" sz="1600" dirty="0">
                <a:latin typeface="Montserrat Light" panose="00000400000000000000" pitchFamily="2" charset="0"/>
              </a:rPr>
              <a:t>Reprezentacija</a:t>
            </a:r>
          </a:p>
        </p:txBody>
      </p:sp>
      <p:pic>
        <p:nvPicPr>
          <p:cNvPr id="6" name="Picture 5">
            <a:extLst>
              <a:ext uri="{FF2B5EF4-FFF2-40B4-BE49-F238E27FC236}">
                <a16:creationId xmlns:a16="http://schemas.microsoft.com/office/drawing/2014/main" id="{CF4EA4BC-6A5A-2136-479F-53A70E343DBA}"/>
              </a:ext>
            </a:extLst>
          </p:cNvPr>
          <p:cNvPicPr>
            <a:picLocks noChangeAspect="1"/>
          </p:cNvPicPr>
          <p:nvPr/>
        </p:nvPicPr>
        <p:blipFill>
          <a:blip r:embed="rId2"/>
          <a:stretch>
            <a:fillRect/>
          </a:stretch>
        </p:blipFill>
        <p:spPr>
          <a:xfrm>
            <a:off x="5745764" y="1570935"/>
            <a:ext cx="1371600" cy="1038225"/>
          </a:xfrm>
          <a:prstGeom prst="rect">
            <a:avLst/>
          </a:prstGeom>
        </p:spPr>
      </p:pic>
    </p:spTree>
    <p:extLst>
      <p:ext uri="{BB962C8B-B14F-4D97-AF65-F5344CB8AC3E}">
        <p14:creationId xmlns:p14="http://schemas.microsoft.com/office/powerpoint/2010/main" val="1969780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68F7-287F-6012-1058-09AFED4773EC}"/>
              </a:ext>
            </a:extLst>
          </p:cNvPr>
          <p:cNvSpPr>
            <a:spLocks noGrp="1"/>
          </p:cNvSpPr>
          <p:nvPr>
            <p:ph type="title"/>
          </p:nvPr>
        </p:nvSpPr>
        <p:spPr/>
        <p:txBody>
          <a:bodyPr/>
          <a:lstStyle/>
          <a:p>
            <a:r>
              <a:rPr lang="lt-LT" dirty="0"/>
              <a:t>Galima naudoti</a:t>
            </a:r>
            <a:endParaRPr lang="en-US" dirty="0"/>
          </a:p>
        </p:txBody>
      </p:sp>
      <p:sp>
        <p:nvSpPr>
          <p:cNvPr id="3" name="Content Placeholder 2">
            <a:extLst>
              <a:ext uri="{FF2B5EF4-FFF2-40B4-BE49-F238E27FC236}">
                <a16:creationId xmlns:a16="http://schemas.microsoft.com/office/drawing/2014/main" id="{8A37C787-D957-10DF-7132-C0DAF26C1573}"/>
              </a:ext>
            </a:extLst>
          </p:cNvPr>
          <p:cNvSpPr>
            <a:spLocks noGrp="1"/>
          </p:cNvSpPr>
          <p:nvPr>
            <p:ph idx="1"/>
          </p:nvPr>
        </p:nvSpPr>
        <p:spPr/>
        <p:txBody>
          <a:bodyPr/>
          <a:lstStyle/>
          <a:p>
            <a:r>
              <a:rPr lang="lt-LT" dirty="0"/>
              <a:t>Taškinės diagramos</a:t>
            </a:r>
          </a:p>
          <a:p>
            <a:r>
              <a:rPr lang="lt-LT" dirty="0"/>
              <a:t>Histogramos</a:t>
            </a:r>
          </a:p>
          <a:p>
            <a:r>
              <a:rPr lang="lt-LT" dirty="0"/>
              <a:t>Dažnių diagramos</a:t>
            </a:r>
          </a:p>
          <a:p>
            <a:r>
              <a:rPr lang="lt-LT" dirty="0"/>
              <a:t>Stulpelinės diagramos</a:t>
            </a:r>
          </a:p>
          <a:p>
            <a:r>
              <a:rPr lang="lt-LT" dirty="0"/>
              <a:t>Skritulinės diagramos</a:t>
            </a:r>
          </a:p>
          <a:p>
            <a:r>
              <a:rPr lang="lt-LT" dirty="0"/>
              <a:t>Juostinės diagramos</a:t>
            </a:r>
          </a:p>
        </p:txBody>
      </p:sp>
    </p:spTree>
    <p:extLst>
      <p:ext uri="{BB962C8B-B14F-4D97-AF65-F5344CB8AC3E}">
        <p14:creationId xmlns:p14="http://schemas.microsoft.com/office/powerpoint/2010/main" val="63623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EB4B-959E-9F16-49F7-22385B89A0BA}"/>
              </a:ext>
            </a:extLst>
          </p:cNvPr>
          <p:cNvPicPr>
            <a:picLocks noChangeAspect="1"/>
          </p:cNvPicPr>
          <p:nvPr/>
        </p:nvPicPr>
        <p:blipFill>
          <a:blip r:embed="rId2"/>
          <a:stretch>
            <a:fillRect/>
          </a:stretch>
        </p:blipFill>
        <p:spPr>
          <a:xfrm>
            <a:off x="2193748" y="1354636"/>
            <a:ext cx="3714039" cy="3563062"/>
          </a:xfrm>
          <a:prstGeom prst="rect">
            <a:avLst/>
          </a:prstGeom>
        </p:spPr>
      </p:pic>
      <p:sp>
        <p:nvSpPr>
          <p:cNvPr id="2" name="Titel 1">
            <a:extLst>
              <a:ext uri="{FF2B5EF4-FFF2-40B4-BE49-F238E27FC236}">
                <a16:creationId xmlns:a16="http://schemas.microsoft.com/office/drawing/2014/main" id="{47F3620F-4F31-4F03-B6F1-EA3BD55BDED6}"/>
              </a:ext>
            </a:extLst>
          </p:cNvPr>
          <p:cNvSpPr>
            <a:spLocks noGrp="1"/>
          </p:cNvSpPr>
          <p:nvPr>
            <p:ph type="title"/>
          </p:nvPr>
        </p:nvSpPr>
        <p:spPr>
          <a:xfrm>
            <a:off x="379828" y="206375"/>
            <a:ext cx="8412480" cy="686069"/>
          </a:xfrm>
        </p:spPr>
        <p:txBody>
          <a:bodyPr/>
          <a:lstStyle/>
          <a:p>
            <a:r>
              <a:rPr lang="lt" sz="2800" dirty="0"/>
              <a:t>Kodėl dauguma duomenų mokslo projektų žlunga</a:t>
            </a:r>
            <a:endParaRPr lang="en-NL" sz="2800" dirty="0"/>
          </a:p>
        </p:txBody>
      </p:sp>
      <p:sp>
        <p:nvSpPr>
          <p:cNvPr id="11" name="Tekstvak 10">
            <a:extLst>
              <a:ext uri="{FF2B5EF4-FFF2-40B4-BE49-F238E27FC236}">
                <a16:creationId xmlns:a16="http://schemas.microsoft.com/office/drawing/2014/main" id="{CE0AAEFE-7DE9-4A29-BC27-65B062BCBB62}"/>
              </a:ext>
            </a:extLst>
          </p:cNvPr>
          <p:cNvSpPr txBox="1"/>
          <p:nvPr/>
        </p:nvSpPr>
        <p:spPr>
          <a:xfrm>
            <a:off x="5775930" y="1113722"/>
            <a:ext cx="3340018" cy="2462213"/>
          </a:xfrm>
          <a:prstGeom prst="rect">
            <a:avLst/>
          </a:prstGeom>
          <a:noFill/>
        </p:spPr>
        <p:txBody>
          <a:bodyPr wrap="square">
            <a:spAutoFit/>
          </a:bodyPr>
          <a:lstStyle/>
          <a:p>
            <a:pPr marL="285750" indent="-285750">
              <a:buFont typeface="Arial" panose="020B0604020202020204" pitchFamily="34" charset="0"/>
              <a:buChar char="•"/>
            </a:pPr>
            <a:r>
              <a:rPr lang="lt" sz="1100" dirty="0">
                <a:latin typeface="Montserrat" panose="00000500000000000000" pitchFamily="2" charset="-70"/>
              </a:rPr>
              <a:t>Neužduodi teisingi klausimai</a:t>
            </a:r>
          </a:p>
          <a:p>
            <a:pPr marL="742950" lvl="1" indent="-285750">
              <a:buFont typeface="Arial" panose="020B0604020202020204" pitchFamily="34" charset="0"/>
              <a:buChar char="•"/>
            </a:pPr>
            <a:r>
              <a:rPr lang="lt" sz="1100" dirty="0">
                <a:latin typeface="Montserrat" panose="00000500000000000000" pitchFamily="2" charset="-70"/>
              </a:rPr>
              <a:t>Duomenų mokslo projektas nesukuria konkrečios verslo vertės</a:t>
            </a:r>
          </a:p>
          <a:p>
            <a:pPr marL="742950" lvl="1" indent="-285750">
              <a:buFont typeface="Arial" panose="020B0604020202020204" pitchFamily="34" charset="0"/>
              <a:buChar char="•"/>
            </a:pPr>
            <a:r>
              <a:rPr lang="lt" sz="1100" dirty="0">
                <a:latin typeface="Montserrat" panose="00000500000000000000" pitchFamily="2" charset="-70"/>
              </a:rPr>
              <a:t>Projektas per sudėtingas</a:t>
            </a:r>
          </a:p>
          <a:p>
            <a:pPr marL="285750" indent="-285750">
              <a:buFont typeface="Arial" panose="020B0604020202020204" pitchFamily="34" charset="0"/>
              <a:buChar char="•"/>
            </a:pPr>
            <a:r>
              <a:rPr lang="lt" sz="1100" dirty="0">
                <a:latin typeface="Montserrat" panose="00000500000000000000" pitchFamily="2" charset="-70"/>
              </a:rPr>
              <a:t>Pagrindinių suinteresuotųjų šalių paramos trūkumas</a:t>
            </a:r>
          </a:p>
          <a:p>
            <a:pPr marL="285750" indent="-285750">
              <a:buFont typeface="Arial" panose="020B0604020202020204" pitchFamily="34" charset="0"/>
              <a:buChar char="•"/>
            </a:pPr>
            <a:r>
              <a:rPr lang="lt" sz="1100" dirty="0">
                <a:latin typeface="Montserrat" panose="00000500000000000000" pitchFamily="2" charset="-70"/>
              </a:rPr>
              <a:t>Neišsilavinę verslo vadovai</a:t>
            </a:r>
          </a:p>
          <a:p>
            <a:pPr marL="742950" lvl="1" indent="-285750">
              <a:buFont typeface="Arial" panose="020B0604020202020204" pitchFamily="34" charset="0"/>
              <a:buChar char="•"/>
            </a:pPr>
            <a:r>
              <a:rPr lang="lt" sz="1100" dirty="0">
                <a:latin typeface="Montserrat" panose="00000500000000000000" pitchFamily="2" charset="-70"/>
              </a:rPr>
              <a:t>Nesusipažinęs su duomenų mokslu</a:t>
            </a:r>
          </a:p>
          <a:p>
            <a:pPr marL="742950" lvl="1" indent="-285750">
              <a:buFont typeface="Arial" panose="020B0604020202020204" pitchFamily="34" charset="0"/>
              <a:buChar char="•"/>
            </a:pPr>
            <a:r>
              <a:rPr lang="lt" sz="1100" dirty="0">
                <a:latin typeface="Montserrat" panose="00000500000000000000" pitchFamily="2" charset="-70"/>
              </a:rPr>
              <a:t>Per dideli arba trumpalaikiai lūkesčiai</a:t>
            </a:r>
          </a:p>
          <a:p>
            <a:pPr marL="285750" indent="-285750">
              <a:buFont typeface="Arial" panose="020B0604020202020204" pitchFamily="34" charset="0"/>
              <a:buChar char="•"/>
            </a:pPr>
            <a:r>
              <a:rPr lang="lt" sz="1100" dirty="0">
                <a:latin typeface="Montserrat" panose="00000500000000000000" pitchFamily="2" charset="-70"/>
              </a:rPr>
              <a:t>Komandinio darbo trūkumas</a:t>
            </a:r>
          </a:p>
          <a:p>
            <a:pPr marL="742950" lvl="1" indent="-285750">
              <a:buFont typeface="Arial" panose="020B0604020202020204" pitchFamily="34" charset="0"/>
              <a:buChar char="•"/>
            </a:pPr>
            <a:r>
              <a:rPr lang="lt" sz="1100" dirty="0">
                <a:latin typeface="Montserrat" panose="00000500000000000000" pitchFamily="2" charset="-70"/>
              </a:rPr>
              <a:t>Nėra daugiafunkcinės komandos</a:t>
            </a:r>
          </a:p>
          <a:p>
            <a:pPr marL="742950" lvl="1" indent="-285750">
              <a:buFont typeface="Arial" panose="020B0604020202020204" pitchFamily="34" charset="0"/>
              <a:buChar char="•"/>
            </a:pPr>
            <a:r>
              <a:rPr lang="lt" sz="1100" dirty="0">
                <a:latin typeface="Montserrat" panose="00000500000000000000" pitchFamily="2" charset="-70"/>
              </a:rPr>
              <a:t>Bendradarbiavimo trūkumas</a:t>
            </a:r>
          </a:p>
        </p:txBody>
      </p:sp>
      <p:sp>
        <p:nvSpPr>
          <p:cNvPr id="13" name="Pijl: draaiend 12">
            <a:extLst>
              <a:ext uri="{FF2B5EF4-FFF2-40B4-BE49-F238E27FC236}">
                <a16:creationId xmlns:a16="http://schemas.microsoft.com/office/drawing/2014/main" id="{DA3F73B9-2996-4F20-A1C3-8BC49FBA6A73}"/>
              </a:ext>
            </a:extLst>
          </p:cNvPr>
          <p:cNvSpPr>
            <a:spLocks noChangeAspect="1"/>
          </p:cNvSpPr>
          <p:nvPr/>
        </p:nvSpPr>
        <p:spPr>
          <a:xfrm>
            <a:off x="3225938" y="2290968"/>
            <a:ext cx="1649660" cy="1649660"/>
          </a:xfrm>
          <a:prstGeom prst="circularArrow">
            <a:avLst>
              <a:gd name="adj1" fmla="val 2588"/>
              <a:gd name="adj2" fmla="val 1196638"/>
              <a:gd name="adj3" fmla="val 4343091"/>
              <a:gd name="adj4" fmla="val 6094938"/>
              <a:gd name="adj5" fmla="val 4910"/>
            </a:avLst>
          </a:prstGeom>
          <a:solidFill>
            <a:schemeClr val="accent6">
              <a:lumMod val="75000"/>
            </a:schemeClr>
          </a:solidFill>
          <a:ln w="6350">
            <a:solidFill>
              <a:schemeClr val="bg1">
                <a:lumMod val="9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lt-LT"/>
          </a:p>
        </p:txBody>
      </p:sp>
      <p:sp>
        <p:nvSpPr>
          <p:cNvPr id="15" name="Tekstvak 14">
            <a:extLst>
              <a:ext uri="{FF2B5EF4-FFF2-40B4-BE49-F238E27FC236}">
                <a16:creationId xmlns:a16="http://schemas.microsoft.com/office/drawing/2014/main" id="{5011528F-683F-4BEF-BF45-45EDB67C7C37}"/>
              </a:ext>
            </a:extLst>
          </p:cNvPr>
          <p:cNvSpPr txBox="1"/>
          <p:nvPr/>
        </p:nvSpPr>
        <p:spPr>
          <a:xfrm>
            <a:off x="5938928" y="4372897"/>
            <a:ext cx="2537818" cy="523220"/>
          </a:xfrm>
          <a:prstGeom prst="rect">
            <a:avLst/>
          </a:prstGeom>
          <a:noFill/>
        </p:spPr>
        <p:txBody>
          <a:bodyPr wrap="square">
            <a:spAutoFit/>
          </a:bodyPr>
          <a:lstStyle/>
          <a:p>
            <a:pPr marL="285750" indent="-285750">
              <a:buFont typeface="Arial" panose="020B0604020202020204" pitchFamily="34" charset="0"/>
              <a:buChar char="•"/>
            </a:pPr>
            <a:r>
              <a:rPr lang="lt" sz="1400" b="1" dirty="0">
                <a:latin typeface="Montserrat" panose="00000500000000000000" pitchFamily="2" charset="-70"/>
              </a:rPr>
              <a:t>Prasta duomenų kokybė</a:t>
            </a:r>
          </a:p>
        </p:txBody>
      </p:sp>
      <p:sp>
        <p:nvSpPr>
          <p:cNvPr id="17" name="Tekstvak 16">
            <a:extLst>
              <a:ext uri="{FF2B5EF4-FFF2-40B4-BE49-F238E27FC236}">
                <a16:creationId xmlns:a16="http://schemas.microsoft.com/office/drawing/2014/main" id="{992E7686-0808-44B4-B2B0-3A4C32395707}"/>
              </a:ext>
            </a:extLst>
          </p:cNvPr>
          <p:cNvSpPr txBox="1"/>
          <p:nvPr/>
        </p:nvSpPr>
        <p:spPr>
          <a:xfrm>
            <a:off x="28052" y="3773704"/>
            <a:ext cx="2693717" cy="1015663"/>
          </a:xfrm>
          <a:prstGeom prst="rect">
            <a:avLst/>
          </a:prstGeom>
          <a:noFill/>
        </p:spPr>
        <p:txBody>
          <a:bodyPr wrap="square">
            <a:spAutoFit/>
          </a:bodyPr>
          <a:lstStyle/>
          <a:p>
            <a:pPr marL="285750" indent="-285750">
              <a:buFont typeface="Arial" panose="020B0604020202020204" pitchFamily="34" charset="0"/>
              <a:buChar char="•"/>
            </a:pPr>
            <a:r>
              <a:rPr lang="lt" sz="1200" dirty="0">
                <a:latin typeface="Montserrat" panose="00000500000000000000" pitchFamily="2" charset="-70"/>
              </a:rPr>
              <a:t>Per sudėtingi modeliai</a:t>
            </a:r>
          </a:p>
          <a:p>
            <a:pPr marL="285750" indent="-285750">
              <a:buFont typeface="Arial" panose="020B0604020202020204" pitchFamily="34" charset="0"/>
              <a:buChar char="•"/>
            </a:pPr>
            <a:r>
              <a:rPr lang="lt" sz="1200" dirty="0">
                <a:latin typeface="Montserrat" panose="00000500000000000000" pitchFamily="2" charset="-70"/>
              </a:rPr>
              <a:t>Projektas nekeičiamas</a:t>
            </a:r>
          </a:p>
          <a:p>
            <a:pPr marL="285750" indent="-285750">
              <a:buFont typeface="Arial" panose="020B0604020202020204" pitchFamily="34" charset="0"/>
              <a:buChar char="•"/>
            </a:pPr>
            <a:r>
              <a:rPr lang="lt" sz="1200" dirty="0">
                <a:latin typeface="Montserrat" panose="00000500000000000000" pitchFamily="2" charset="-70"/>
              </a:rPr>
              <a:t>Duomenų mokslininkai neturi reikiamų įgūdžių / įrankių</a:t>
            </a:r>
          </a:p>
        </p:txBody>
      </p:sp>
      <p:sp>
        <p:nvSpPr>
          <p:cNvPr id="19" name="Tekstvak 18">
            <a:extLst>
              <a:ext uri="{FF2B5EF4-FFF2-40B4-BE49-F238E27FC236}">
                <a16:creationId xmlns:a16="http://schemas.microsoft.com/office/drawing/2014/main" id="{3BB2E759-303F-495E-B4C0-3BF8BA6304F1}"/>
              </a:ext>
            </a:extLst>
          </p:cNvPr>
          <p:cNvSpPr txBox="1"/>
          <p:nvPr/>
        </p:nvSpPr>
        <p:spPr>
          <a:xfrm>
            <a:off x="28053" y="1091255"/>
            <a:ext cx="2609640" cy="1785104"/>
          </a:xfrm>
          <a:prstGeom prst="rect">
            <a:avLst/>
          </a:prstGeom>
          <a:noFill/>
        </p:spPr>
        <p:txBody>
          <a:bodyPr wrap="square">
            <a:spAutoFit/>
          </a:bodyPr>
          <a:lstStyle/>
          <a:p>
            <a:pPr marL="285750" indent="-285750">
              <a:buFont typeface="Arial" panose="020B0604020202020204" pitchFamily="34" charset="0"/>
              <a:buChar char="•"/>
            </a:pPr>
            <a:r>
              <a:rPr lang="lt" sz="1100" dirty="0">
                <a:latin typeface="Montserrat" panose="00000500000000000000" pitchFamily="2" charset="-70"/>
              </a:rPr>
              <a:t>Pokyčių valdymo pusė apleista</a:t>
            </a:r>
          </a:p>
          <a:p>
            <a:pPr marL="742950" lvl="1" indent="-285750">
              <a:buFont typeface="Arial" panose="020B0604020202020204" pitchFamily="34" charset="0"/>
              <a:buChar char="•"/>
            </a:pPr>
            <a:r>
              <a:rPr lang="lt" sz="1100" dirty="0">
                <a:latin typeface="Montserrat" panose="00000500000000000000" pitchFamily="2" charset="-70"/>
              </a:rPr>
              <a:t>Ribotas bendravimas</a:t>
            </a:r>
          </a:p>
          <a:p>
            <a:pPr marL="742950" lvl="1" indent="-285750">
              <a:buFont typeface="Arial" panose="020B0604020202020204" pitchFamily="34" charset="0"/>
              <a:buChar char="•"/>
            </a:pPr>
            <a:r>
              <a:rPr lang="lt" sz="1100" dirty="0">
                <a:latin typeface="Montserrat" panose="00000500000000000000" pitchFamily="2" charset="-70"/>
              </a:rPr>
              <a:t>Nėra vadovaujančios koalicijos</a:t>
            </a:r>
          </a:p>
          <a:p>
            <a:pPr marL="742950" lvl="1" indent="-285750">
              <a:buFont typeface="Arial" panose="020B0604020202020204" pitchFamily="34" charset="0"/>
              <a:buChar char="•"/>
            </a:pPr>
            <a:r>
              <a:rPr lang="lt" sz="1100" dirty="0">
                <a:latin typeface="Montserrat" panose="00000500000000000000" pitchFamily="2" charset="-70"/>
              </a:rPr>
              <a:t>Jokių trumpalaikių pergalių</a:t>
            </a:r>
          </a:p>
          <a:p>
            <a:pPr marL="742950" lvl="1" indent="-285750">
              <a:buFont typeface="Arial" panose="020B0604020202020204" pitchFamily="34" charset="0"/>
              <a:buChar char="•"/>
            </a:pPr>
            <a:r>
              <a:rPr lang="lt" sz="1100" dirty="0">
                <a:latin typeface="Montserrat" panose="00000500000000000000" pitchFamily="2" charset="-70"/>
              </a:rPr>
              <a:t>Projektui nepakanka rinkodaros</a:t>
            </a:r>
          </a:p>
          <a:p>
            <a:pPr marL="742950" lvl="1" indent="-285750">
              <a:buFont typeface="Arial" panose="020B0604020202020204" pitchFamily="34" charset="0"/>
              <a:buChar char="•"/>
            </a:pPr>
            <a:r>
              <a:rPr lang="lt" sz="1100" dirty="0">
                <a:latin typeface="Montserrat" panose="00000500000000000000" pitchFamily="2" charset="-70"/>
              </a:rPr>
              <a:t>ir kt.</a:t>
            </a:r>
            <a:endParaRPr lang="en-NL" sz="1400" dirty="0">
              <a:latin typeface="Montserrat" panose="00000500000000000000" pitchFamily="2" charset="-70"/>
            </a:endParaRPr>
          </a:p>
        </p:txBody>
      </p:sp>
      <p:cxnSp>
        <p:nvCxnSpPr>
          <p:cNvPr id="21" name="Rechte verbindingslijn 20">
            <a:extLst>
              <a:ext uri="{FF2B5EF4-FFF2-40B4-BE49-F238E27FC236}">
                <a16:creationId xmlns:a16="http://schemas.microsoft.com/office/drawing/2014/main" id="{EDA81D6F-35B9-43C8-9F22-DDFAD6FBAC3A}"/>
              </a:ext>
            </a:extLst>
          </p:cNvPr>
          <p:cNvCxnSpPr>
            <a:cxnSpLocks/>
          </p:cNvCxnSpPr>
          <p:nvPr/>
        </p:nvCxnSpPr>
        <p:spPr>
          <a:xfrm flipV="1">
            <a:off x="4962832" y="1356853"/>
            <a:ext cx="671052" cy="19917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5155287-462B-4086-949D-43513B3D9C5E}"/>
              </a:ext>
            </a:extLst>
          </p:cNvPr>
          <p:cNvCxnSpPr>
            <a:cxnSpLocks/>
          </p:cNvCxnSpPr>
          <p:nvPr/>
        </p:nvCxnSpPr>
        <p:spPr>
          <a:xfrm>
            <a:off x="5707626" y="3797213"/>
            <a:ext cx="265471" cy="57568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E1CBA79F-E769-49E9-9762-9027E550EAF9}"/>
              </a:ext>
            </a:extLst>
          </p:cNvPr>
          <p:cNvCxnSpPr>
            <a:cxnSpLocks/>
          </p:cNvCxnSpPr>
          <p:nvPr/>
        </p:nvCxnSpPr>
        <p:spPr>
          <a:xfrm flipH="1">
            <a:off x="1677712" y="3700664"/>
            <a:ext cx="696302" cy="9654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A7D57011-04A5-407E-B449-E00B8F336395}"/>
              </a:ext>
            </a:extLst>
          </p:cNvPr>
          <p:cNvCxnSpPr>
            <a:cxnSpLocks/>
          </p:cNvCxnSpPr>
          <p:nvPr/>
        </p:nvCxnSpPr>
        <p:spPr>
          <a:xfrm flipH="1" flipV="1">
            <a:off x="2335889" y="1349479"/>
            <a:ext cx="1153728" cy="12222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707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7555C-3321-9F25-9998-FE0BE1A64282}"/>
              </a:ext>
            </a:extLst>
          </p:cNvPr>
          <p:cNvPicPr>
            <a:picLocks noChangeAspect="1"/>
          </p:cNvPicPr>
          <p:nvPr/>
        </p:nvPicPr>
        <p:blipFill>
          <a:blip r:embed="rId2"/>
          <a:stretch>
            <a:fillRect/>
          </a:stretch>
        </p:blipFill>
        <p:spPr>
          <a:xfrm>
            <a:off x="426958" y="239797"/>
            <a:ext cx="3736829" cy="2328789"/>
          </a:xfrm>
          <a:prstGeom prst="rect">
            <a:avLst/>
          </a:prstGeom>
        </p:spPr>
      </p:pic>
      <p:pic>
        <p:nvPicPr>
          <p:cNvPr id="9" name="Picture 8">
            <a:extLst>
              <a:ext uri="{FF2B5EF4-FFF2-40B4-BE49-F238E27FC236}">
                <a16:creationId xmlns:a16="http://schemas.microsoft.com/office/drawing/2014/main" id="{90F107CF-1244-16DC-2748-EACD82946D67}"/>
              </a:ext>
            </a:extLst>
          </p:cNvPr>
          <p:cNvPicPr>
            <a:picLocks noChangeAspect="1"/>
          </p:cNvPicPr>
          <p:nvPr/>
        </p:nvPicPr>
        <p:blipFill>
          <a:blip r:embed="rId3"/>
          <a:stretch>
            <a:fillRect/>
          </a:stretch>
        </p:blipFill>
        <p:spPr>
          <a:xfrm>
            <a:off x="5231222" y="236634"/>
            <a:ext cx="2764462" cy="2335116"/>
          </a:xfrm>
          <a:prstGeom prst="rect">
            <a:avLst/>
          </a:prstGeom>
        </p:spPr>
      </p:pic>
      <p:pic>
        <p:nvPicPr>
          <p:cNvPr id="11" name="Picture 10">
            <a:extLst>
              <a:ext uri="{FF2B5EF4-FFF2-40B4-BE49-F238E27FC236}">
                <a16:creationId xmlns:a16="http://schemas.microsoft.com/office/drawing/2014/main" id="{B26E84A7-017C-4C5D-E9E7-73FE4C632D50}"/>
              </a:ext>
            </a:extLst>
          </p:cNvPr>
          <p:cNvPicPr>
            <a:picLocks noChangeAspect="1"/>
          </p:cNvPicPr>
          <p:nvPr/>
        </p:nvPicPr>
        <p:blipFill>
          <a:blip r:embed="rId4"/>
          <a:stretch>
            <a:fillRect/>
          </a:stretch>
        </p:blipFill>
        <p:spPr>
          <a:xfrm>
            <a:off x="5222802" y="2781389"/>
            <a:ext cx="3332864" cy="1873014"/>
          </a:xfrm>
          <a:prstGeom prst="rect">
            <a:avLst/>
          </a:prstGeom>
        </p:spPr>
      </p:pic>
      <p:pic>
        <p:nvPicPr>
          <p:cNvPr id="13" name="Picture 12">
            <a:extLst>
              <a:ext uri="{FF2B5EF4-FFF2-40B4-BE49-F238E27FC236}">
                <a16:creationId xmlns:a16="http://schemas.microsoft.com/office/drawing/2014/main" id="{81AEAE27-39E6-0E65-5105-7227457D8053}"/>
              </a:ext>
            </a:extLst>
          </p:cNvPr>
          <p:cNvPicPr>
            <a:picLocks noChangeAspect="1"/>
          </p:cNvPicPr>
          <p:nvPr/>
        </p:nvPicPr>
        <p:blipFill>
          <a:blip r:embed="rId5"/>
          <a:stretch>
            <a:fillRect/>
          </a:stretch>
        </p:blipFill>
        <p:spPr>
          <a:xfrm>
            <a:off x="588334" y="2781389"/>
            <a:ext cx="3495232" cy="2260524"/>
          </a:xfrm>
          <a:prstGeom prst="rect">
            <a:avLst/>
          </a:prstGeom>
        </p:spPr>
      </p:pic>
      <p:sp>
        <p:nvSpPr>
          <p:cNvPr id="15" name="TextBox 14">
            <a:extLst>
              <a:ext uri="{FF2B5EF4-FFF2-40B4-BE49-F238E27FC236}">
                <a16:creationId xmlns:a16="http://schemas.microsoft.com/office/drawing/2014/main" id="{EF167037-D043-25D8-91EF-0FC45173B31C}"/>
              </a:ext>
            </a:extLst>
          </p:cNvPr>
          <p:cNvSpPr txBox="1"/>
          <p:nvPr/>
        </p:nvSpPr>
        <p:spPr>
          <a:xfrm>
            <a:off x="1059712" y="1034859"/>
            <a:ext cx="2130056" cy="369332"/>
          </a:xfrm>
          <a:prstGeom prst="rect">
            <a:avLst/>
          </a:prstGeom>
          <a:noFill/>
        </p:spPr>
        <p:txBody>
          <a:bodyPr wrap="square">
            <a:spAutoFit/>
          </a:bodyPr>
          <a:lstStyle/>
          <a:p>
            <a:pPr algn="ctr"/>
            <a:r>
              <a:rPr lang="lt-LT" dirty="0">
                <a:latin typeface="Montserrat Light" panose="00000400000000000000" pitchFamily="2" charset="0"/>
              </a:rPr>
              <a:t>Histogramos</a:t>
            </a:r>
          </a:p>
        </p:txBody>
      </p:sp>
      <p:sp>
        <p:nvSpPr>
          <p:cNvPr id="16" name="TextBox 15">
            <a:extLst>
              <a:ext uri="{FF2B5EF4-FFF2-40B4-BE49-F238E27FC236}">
                <a16:creationId xmlns:a16="http://schemas.microsoft.com/office/drawing/2014/main" id="{E8C4D386-8557-3BEF-021E-58E6BA753096}"/>
              </a:ext>
            </a:extLst>
          </p:cNvPr>
          <p:cNvSpPr txBox="1"/>
          <p:nvPr/>
        </p:nvSpPr>
        <p:spPr>
          <a:xfrm>
            <a:off x="496187" y="2944895"/>
            <a:ext cx="2130056" cy="646331"/>
          </a:xfrm>
          <a:prstGeom prst="rect">
            <a:avLst/>
          </a:prstGeom>
          <a:noFill/>
        </p:spPr>
        <p:txBody>
          <a:bodyPr wrap="square">
            <a:spAutoFit/>
          </a:bodyPr>
          <a:lstStyle/>
          <a:p>
            <a:pPr algn="ctr"/>
            <a:r>
              <a:rPr lang="lt-LT" dirty="0">
                <a:latin typeface="Montserrat Light" panose="00000400000000000000" pitchFamily="2" charset="0"/>
              </a:rPr>
              <a:t>Taškinės diagramos</a:t>
            </a:r>
          </a:p>
        </p:txBody>
      </p:sp>
      <p:sp>
        <p:nvSpPr>
          <p:cNvPr id="17" name="TextBox 16">
            <a:extLst>
              <a:ext uri="{FF2B5EF4-FFF2-40B4-BE49-F238E27FC236}">
                <a16:creationId xmlns:a16="http://schemas.microsoft.com/office/drawing/2014/main" id="{4D0A1EED-5A5D-7E3C-C5DC-D11053A49AE4}"/>
              </a:ext>
            </a:extLst>
          </p:cNvPr>
          <p:cNvSpPr txBox="1"/>
          <p:nvPr/>
        </p:nvSpPr>
        <p:spPr>
          <a:xfrm>
            <a:off x="6943697" y="1282626"/>
            <a:ext cx="2130056" cy="646331"/>
          </a:xfrm>
          <a:prstGeom prst="rect">
            <a:avLst/>
          </a:prstGeom>
          <a:noFill/>
        </p:spPr>
        <p:txBody>
          <a:bodyPr wrap="square">
            <a:spAutoFit/>
          </a:bodyPr>
          <a:lstStyle/>
          <a:p>
            <a:pPr algn="ctr"/>
            <a:r>
              <a:rPr lang="lt-LT" dirty="0">
                <a:latin typeface="Montserrat Light" panose="00000400000000000000" pitchFamily="2" charset="0"/>
              </a:rPr>
              <a:t>Stulpelinės diagramos</a:t>
            </a:r>
          </a:p>
        </p:txBody>
      </p:sp>
      <p:sp>
        <p:nvSpPr>
          <p:cNvPr id="18" name="TextBox 17">
            <a:extLst>
              <a:ext uri="{FF2B5EF4-FFF2-40B4-BE49-F238E27FC236}">
                <a16:creationId xmlns:a16="http://schemas.microsoft.com/office/drawing/2014/main" id="{EC6CCDCD-21AD-F3B8-F2BA-FD544DD495AF}"/>
              </a:ext>
            </a:extLst>
          </p:cNvPr>
          <p:cNvSpPr txBox="1"/>
          <p:nvPr/>
        </p:nvSpPr>
        <p:spPr>
          <a:xfrm>
            <a:off x="4646429" y="4153417"/>
            <a:ext cx="2130056" cy="646331"/>
          </a:xfrm>
          <a:prstGeom prst="rect">
            <a:avLst/>
          </a:prstGeom>
          <a:noFill/>
        </p:spPr>
        <p:txBody>
          <a:bodyPr wrap="square">
            <a:spAutoFit/>
          </a:bodyPr>
          <a:lstStyle/>
          <a:p>
            <a:pPr algn="ctr"/>
            <a:r>
              <a:rPr lang="lt-LT" dirty="0">
                <a:latin typeface="Montserrat Light" panose="00000400000000000000" pitchFamily="2" charset="0"/>
              </a:rPr>
              <a:t>Skritulinės diagramos</a:t>
            </a:r>
          </a:p>
        </p:txBody>
      </p:sp>
    </p:spTree>
    <p:extLst>
      <p:ext uri="{BB962C8B-B14F-4D97-AF65-F5344CB8AC3E}">
        <p14:creationId xmlns:p14="http://schemas.microsoft.com/office/powerpoint/2010/main" val="278747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3351-82C2-7044-21AA-53D92420F816}"/>
              </a:ext>
            </a:extLst>
          </p:cNvPr>
          <p:cNvSpPr>
            <a:spLocks noGrp="1"/>
          </p:cNvSpPr>
          <p:nvPr>
            <p:ph type="title"/>
          </p:nvPr>
        </p:nvSpPr>
        <p:spPr>
          <a:xfrm>
            <a:off x="457200" y="206375"/>
            <a:ext cx="8229600" cy="457200"/>
          </a:xfrm>
        </p:spPr>
        <p:txBody>
          <a:bodyPr/>
          <a:lstStyle/>
          <a:p>
            <a:r>
              <a:rPr lang="lt-LT" sz="3600" b="1" dirty="0">
                <a:solidFill>
                  <a:srgbClr val="FFC000"/>
                </a:solidFill>
                <a:latin typeface="Montserrat Light" panose="00000400000000000000" pitchFamily="2" charset="0"/>
              </a:rPr>
              <a:t>Parodykite</a:t>
            </a:r>
            <a:r>
              <a:rPr lang="lt-LT" sz="3600" dirty="0">
                <a:latin typeface="Montserrat Light" panose="00000400000000000000" pitchFamily="2" charset="0"/>
              </a:rPr>
              <a:t> vaizdinį</a:t>
            </a:r>
            <a:endParaRPr lang="en-US" dirty="0"/>
          </a:p>
        </p:txBody>
      </p:sp>
      <p:sp>
        <p:nvSpPr>
          <p:cNvPr id="7" name="Flowchart: Connector 6">
            <a:extLst>
              <a:ext uri="{FF2B5EF4-FFF2-40B4-BE49-F238E27FC236}">
                <a16:creationId xmlns:a16="http://schemas.microsoft.com/office/drawing/2014/main" id="{D1C93FFA-16B5-CA88-A72A-A8905EB4800C}"/>
              </a:ext>
            </a:extLst>
          </p:cNvPr>
          <p:cNvSpPr/>
          <p:nvPr/>
        </p:nvSpPr>
        <p:spPr>
          <a:xfrm>
            <a:off x="4135580" y="2609160"/>
            <a:ext cx="457200" cy="457200"/>
          </a:xfrm>
          <a:prstGeom prst="flowChartConnector">
            <a:avLst/>
          </a:prstGeom>
          <a:solidFill>
            <a:srgbClr val="FFD4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4C3081B-C04F-08AA-3936-F2D4D83D6B18}"/>
              </a:ext>
            </a:extLst>
          </p:cNvPr>
          <p:cNvCxnSpPr>
            <a:cxnSpLocks/>
            <a:stCxn id="7" idx="1"/>
          </p:cNvCxnSpPr>
          <p:nvPr/>
        </p:nvCxnSpPr>
        <p:spPr>
          <a:xfrm flipH="1" flipV="1">
            <a:off x="2724494" y="945575"/>
            <a:ext cx="1478041"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B18169-DD07-B8B4-7E2C-9F5ABD21C208}"/>
              </a:ext>
            </a:extLst>
          </p:cNvPr>
          <p:cNvCxnSpPr>
            <a:cxnSpLocks/>
            <a:stCxn id="7" idx="7"/>
          </p:cNvCxnSpPr>
          <p:nvPr/>
        </p:nvCxnSpPr>
        <p:spPr>
          <a:xfrm flipV="1">
            <a:off x="4525825" y="945575"/>
            <a:ext cx="1478040"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8380F4-A432-56B1-CAAF-DB35DDC067F4}"/>
              </a:ext>
            </a:extLst>
          </p:cNvPr>
          <p:cNvCxnSpPr>
            <a:cxnSpLocks/>
            <a:stCxn id="7" idx="6"/>
          </p:cNvCxnSpPr>
          <p:nvPr/>
        </p:nvCxnSpPr>
        <p:spPr>
          <a:xfrm>
            <a:off x="4592780"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753FD8-8326-124C-8451-B52B33AC1568}"/>
              </a:ext>
            </a:extLst>
          </p:cNvPr>
          <p:cNvCxnSpPr>
            <a:cxnSpLocks/>
            <a:endCxn id="7" idx="2"/>
          </p:cNvCxnSpPr>
          <p:nvPr/>
        </p:nvCxnSpPr>
        <p:spPr>
          <a:xfrm>
            <a:off x="1313409"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A1FBFD-B6CA-C69B-2960-A697D4FEC757}"/>
              </a:ext>
            </a:extLst>
          </p:cNvPr>
          <p:cNvCxnSpPr>
            <a:cxnSpLocks/>
            <a:endCxn id="7" idx="3"/>
          </p:cNvCxnSpPr>
          <p:nvPr/>
        </p:nvCxnSpPr>
        <p:spPr>
          <a:xfrm flipV="1">
            <a:off x="2593569" y="2999405"/>
            <a:ext cx="1608966"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E71AB7-65F6-AF8F-693E-E3D4EDDB1461}"/>
              </a:ext>
            </a:extLst>
          </p:cNvPr>
          <p:cNvCxnSpPr>
            <a:cxnSpLocks/>
            <a:endCxn id="7" idx="5"/>
          </p:cNvCxnSpPr>
          <p:nvPr/>
        </p:nvCxnSpPr>
        <p:spPr>
          <a:xfrm flipH="1" flipV="1">
            <a:off x="4525825" y="2999405"/>
            <a:ext cx="1608966" cy="17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D2DF6AA-A49E-BFDB-F155-F0735764AF5B}"/>
              </a:ext>
            </a:extLst>
          </p:cNvPr>
          <p:cNvSpPr txBox="1"/>
          <p:nvPr/>
        </p:nvSpPr>
        <p:spPr>
          <a:xfrm>
            <a:off x="3970483" y="2030252"/>
            <a:ext cx="78739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Kodėl?</a:t>
            </a:r>
            <a:endParaRPr lang="en-US" sz="1400" b="1" dirty="0">
              <a:solidFill>
                <a:srgbClr val="FFC000"/>
              </a:solidFill>
              <a:latin typeface="Montserrat Light" panose="00000400000000000000" pitchFamily="2" charset="0"/>
            </a:endParaRPr>
          </a:p>
        </p:txBody>
      </p:sp>
      <p:sp>
        <p:nvSpPr>
          <p:cNvPr id="32" name="TextBox 31">
            <a:extLst>
              <a:ext uri="{FF2B5EF4-FFF2-40B4-BE49-F238E27FC236}">
                <a16:creationId xmlns:a16="http://schemas.microsoft.com/office/drawing/2014/main" id="{E07FAEA1-4878-674D-41ED-70D08B65124B}"/>
              </a:ext>
            </a:extLst>
          </p:cNvPr>
          <p:cNvSpPr txBox="1"/>
          <p:nvPr/>
        </p:nvSpPr>
        <p:spPr>
          <a:xfrm>
            <a:off x="4747345" y="2330163"/>
            <a:ext cx="700833" cy="523220"/>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Kas ir </a:t>
            </a:r>
            <a:br>
              <a:rPr lang="lt-LT" sz="1400" b="1" dirty="0">
                <a:solidFill>
                  <a:srgbClr val="FFC000"/>
                </a:solidFill>
                <a:latin typeface="Montserrat Light" panose="00000400000000000000" pitchFamily="2" charset="0"/>
              </a:rPr>
            </a:br>
            <a:r>
              <a:rPr lang="lt-LT" sz="1400" b="1" dirty="0">
                <a:solidFill>
                  <a:srgbClr val="FFC000"/>
                </a:solidFill>
                <a:latin typeface="Montserrat Light" panose="00000400000000000000" pitchFamily="2" charset="0"/>
              </a:rPr>
              <a:t>ką?</a:t>
            </a:r>
            <a:endParaRPr lang="en-US" sz="1400" b="1" dirty="0">
              <a:solidFill>
                <a:srgbClr val="FFC000"/>
              </a:solidFill>
              <a:latin typeface="Montserrat Light" panose="00000400000000000000" pitchFamily="2" charset="0"/>
            </a:endParaRPr>
          </a:p>
        </p:txBody>
      </p:sp>
      <p:sp>
        <p:nvSpPr>
          <p:cNvPr id="33" name="TextBox 32">
            <a:extLst>
              <a:ext uri="{FF2B5EF4-FFF2-40B4-BE49-F238E27FC236}">
                <a16:creationId xmlns:a16="http://schemas.microsoft.com/office/drawing/2014/main" id="{9032BA37-88FD-9C4A-5F67-88DF4107B9E1}"/>
              </a:ext>
            </a:extLst>
          </p:cNvPr>
          <p:cNvSpPr txBox="1"/>
          <p:nvPr/>
        </p:nvSpPr>
        <p:spPr>
          <a:xfrm>
            <a:off x="4686010" y="2958115"/>
            <a:ext cx="663964"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Kiek?</a:t>
            </a:r>
            <a:endParaRPr lang="en-US" sz="1400" b="1" dirty="0">
              <a:solidFill>
                <a:srgbClr val="FFC000"/>
              </a:solidFill>
              <a:latin typeface="Montserrat Light" panose="00000400000000000000" pitchFamily="2" charset="0"/>
            </a:endParaRPr>
          </a:p>
        </p:txBody>
      </p:sp>
      <p:sp>
        <p:nvSpPr>
          <p:cNvPr id="34" name="TextBox 33">
            <a:extLst>
              <a:ext uri="{FF2B5EF4-FFF2-40B4-BE49-F238E27FC236}">
                <a16:creationId xmlns:a16="http://schemas.microsoft.com/office/drawing/2014/main" id="{AD2E7E78-A424-6098-59E9-4F099009B50F}"/>
              </a:ext>
            </a:extLst>
          </p:cNvPr>
          <p:cNvSpPr txBox="1"/>
          <p:nvPr/>
        </p:nvSpPr>
        <p:spPr>
          <a:xfrm>
            <a:off x="4065202" y="3257312"/>
            <a:ext cx="59503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Kur?</a:t>
            </a:r>
            <a:endParaRPr lang="en-US" sz="1400" b="1" dirty="0">
              <a:solidFill>
                <a:srgbClr val="FFC000"/>
              </a:solidFill>
              <a:latin typeface="Montserrat Light" panose="00000400000000000000" pitchFamily="2" charset="0"/>
            </a:endParaRPr>
          </a:p>
        </p:txBody>
      </p:sp>
      <p:sp>
        <p:nvSpPr>
          <p:cNvPr id="35" name="TextBox 34">
            <a:extLst>
              <a:ext uri="{FF2B5EF4-FFF2-40B4-BE49-F238E27FC236}">
                <a16:creationId xmlns:a16="http://schemas.microsoft.com/office/drawing/2014/main" id="{5EEAE9DB-1803-18EF-8003-328977398D0B}"/>
              </a:ext>
            </a:extLst>
          </p:cNvPr>
          <p:cNvSpPr txBox="1"/>
          <p:nvPr/>
        </p:nvSpPr>
        <p:spPr>
          <a:xfrm>
            <a:off x="3341947" y="2925600"/>
            <a:ext cx="731290"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Kada?</a:t>
            </a:r>
            <a:endParaRPr lang="en-US" sz="1400" b="1" dirty="0">
              <a:solidFill>
                <a:srgbClr val="FFC000"/>
              </a:solidFill>
              <a:latin typeface="Montserrat Light" panose="00000400000000000000" pitchFamily="2" charset="0"/>
            </a:endParaRPr>
          </a:p>
        </p:txBody>
      </p:sp>
      <p:sp>
        <p:nvSpPr>
          <p:cNvPr id="36" name="TextBox 35">
            <a:extLst>
              <a:ext uri="{FF2B5EF4-FFF2-40B4-BE49-F238E27FC236}">
                <a16:creationId xmlns:a16="http://schemas.microsoft.com/office/drawing/2014/main" id="{2488D6B5-3611-A4C0-8926-6F7973700BF8}"/>
              </a:ext>
            </a:extLst>
          </p:cNvPr>
          <p:cNvSpPr txBox="1"/>
          <p:nvPr/>
        </p:nvSpPr>
        <p:spPr>
          <a:xfrm>
            <a:off x="3351403" y="2456179"/>
            <a:ext cx="67518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Kaip?</a:t>
            </a:r>
            <a:endParaRPr lang="en-US" sz="1400" b="1" dirty="0">
              <a:solidFill>
                <a:srgbClr val="FFC000"/>
              </a:solidFill>
              <a:latin typeface="Montserrat Light" panose="00000400000000000000" pitchFamily="2" charset="0"/>
            </a:endParaRPr>
          </a:p>
        </p:txBody>
      </p:sp>
      <p:sp>
        <p:nvSpPr>
          <p:cNvPr id="4" name="TextBox 3">
            <a:extLst>
              <a:ext uri="{FF2B5EF4-FFF2-40B4-BE49-F238E27FC236}">
                <a16:creationId xmlns:a16="http://schemas.microsoft.com/office/drawing/2014/main" id="{50C2BC46-68DE-C459-E059-3D36F2948672}"/>
              </a:ext>
            </a:extLst>
          </p:cNvPr>
          <p:cNvSpPr txBox="1"/>
          <p:nvPr/>
        </p:nvSpPr>
        <p:spPr>
          <a:xfrm>
            <a:off x="6816435" y="647943"/>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Situacija</a:t>
            </a:r>
          </a:p>
          <a:p>
            <a:pPr algn="ctr"/>
            <a:r>
              <a:rPr lang="lt-LT" sz="1600" dirty="0">
                <a:latin typeface="Montserrat Light" panose="00000400000000000000" pitchFamily="2" charset="0"/>
              </a:rPr>
              <a:t>Pasiskirstymo pateikimas</a:t>
            </a:r>
          </a:p>
        </p:txBody>
      </p:sp>
      <p:pic>
        <p:nvPicPr>
          <p:cNvPr id="6" name="Picture 5">
            <a:extLst>
              <a:ext uri="{FF2B5EF4-FFF2-40B4-BE49-F238E27FC236}">
                <a16:creationId xmlns:a16="http://schemas.microsoft.com/office/drawing/2014/main" id="{CF4EA4BC-6A5A-2136-479F-53A70E343DBA}"/>
              </a:ext>
            </a:extLst>
          </p:cNvPr>
          <p:cNvPicPr>
            <a:picLocks noChangeAspect="1"/>
          </p:cNvPicPr>
          <p:nvPr/>
        </p:nvPicPr>
        <p:blipFill>
          <a:blip r:embed="rId2"/>
          <a:stretch>
            <a:fillRect/>
          </a:stretch>
        </p:blipFill>
        <p:spPr>
          <a:xfrm>
            <a:off x="5745764" y="1632235"/>
            <a:ext cx="1371600" cy="1038225"/>
          </a:xfrm>
          <a:prstGeom prst="rect">
            <a:avLst/>
          </a:prstGeom>
        </p:spPr>
      </p:pic>
      <p:sp>
        <p:nvSpPr>
          <p:cNvPr id="3" name="TextBox 2">
            <a:extLst>
              <a:ext uri="{FF2B5EF4-FFF2-40B4-BE49-F238E27FC236}">
                <a16:creationId xmlns:a16="http://schemas.microsoft.com/office/drawing/2014/main" id="{86B7BB4C-98F1-6FA8-4A89-E44FF5125703}"/>
              </a:ext>
            </a:extLst>
          </p:cNvPr>
          <p:cNvSpPr txBox="1"/>
          <p:nvPr/>
        </p:nvSpPr>
        <p:spPr>
          <a:xfrm>
            <a:off x="6816435" y="3864675"/>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Palyginimas</a:t>
            </a:r>
          </a:p>
          <a:p>
            <a:pPr algn="ctr"/>
            <a:r>
              <a:rPr lang="lt-LT" sz="1600" dirty="0">
                <a:latin typeface="Montserrat Light" panose="00000400000000000000" pitchFamily="2" charset="0"/>
              </a:rPr>
              <a:t>Palyginimo pateikimas</a:t>
            </a:r>
          </a:p>
        </p:txBody>
      </p:sp>
      <p:pic>
        <p:nvPicPr>
          <p:cNvPr id="8" name="Picture 7">
            <a:extLst>
              <a:ext uri="{FF2B5EF4-FFF2-40B4-BE49-F238E27FC236}">
                <a16:creationId xmlns:a16="http://schemas.microsoft.com/office/drawing/2014/main" id="{C8716302-556F-FE63-6EC7-5CFE18236D18}"/>
              </a:ext>
            </a:extLst>
          </p:cNvPr>
          <p:cNvPicPr>
            <a:picLocks noChangeAspect="1"/>
          </p:cNvPicPr>
          <p:nvPr/>
        </p:nvPicPr>
        <p:blipFill>
          <a:blip r:embed="rId3"/>
          <a:stretch>
            <a:fillRect/>
          </a:stretch>
        </p:blipFill>
        <p:spPr>
          <a:xfrm>
            <a:off x="5741887" y="2979336"/>
            <a:ext cx="1375477" cy="940074"/>
          </a:xfrm>
          <a:prstGeom prst="rect">
            <a:avLst/>
          </a:prstGeom>
        </p:spPr>
      </p:pic>
    </p:spTree>
    <p:extLst>
      <p:ext uri="{BB962C8B-B14F-4D97-AF65-F5344CB8AC3E}">
        <p14:creationId xmlns:p14="http://schemas.microsoft.com/office/powerpoint/2010/main" val="35211566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68F7-287F-6012-1058-09AFED4773EC}"/>
              </a:ext>
            </a:extLst>
          </p:cNvPr>
          <p:cNvSpPr>
            <a:spLocks noGrp="1"/>
          </p:cNvSpPr>
          <p:nvPr>
            <p:ph type="title"/>
          </p:nvPr>
        </p:nvSpPr>
        <p:spPr/>
        <p:txBody>
          <a:bodyPr/>
          <a:lstStyle/>
          <a:p>
            <a:r>
              <a:rPr lang="lt-LT" dirty="0"/>
              <a:t>Galima naudoti</a:t>
            </a:r>
            <a:endParaRPr lang="en-US" dirty="0"/>
          </a:p>
        </p:txBody>
      </p:sp>
      <p:sp>
        <p:nvSpPr>
          <p:cNvPr id="3" name="Content Placeholder 2">
            <a:extLst>
              <a:ext uri="{FF2B5EF4-FFF2-40B4-BE49-F238E27FC236}">
                <a16:creationId xmlns:a16="http://schemas.microsoft.com/office/drawing/2014/main" id="{8A37C787-D957-10DF-7132-C0DAF26C1573}"/>
              </a:ext>
            </a:extLst>
          </p:cNvPr>
          <p:cNvSpPr>
            <a:spLocks noGrp="1"/>
          </p:cNvSpPr>
          <p:nvPr>
            <p:ph idx="1"/>
          </p:nvPr>
        </p:nvSpPr>
        <p:spPr/>
        <p:txBody>
          <a:bodyPr/>
          <a:lstStyle/>
          <a:p>
            <a:r>
              <a:rPr lang="lt-LT" sz="2400" dirty="0"/>
              <a:t>Histogramos</a:t>
            </a:r>
          </a:p>
          <a:p>
            <a:r>
              <a:rPr lang="lt-LT" sz="2400" dirty="0"/>
              <a:t>Dažnių diagramos</a:t>
            </a:r>
          </a:p>
          <a:p>
            <a:r>
              <a:rPr lang="lt-LT" sz="2400" dirty="0"/>
              <a:t>Kartotinės diagramos</a:t>
            </a:r>
          </a:p>
          <a:p>
            <a:r>
              <a:rPr lang="lt-LT" sz="2400" dirty="0"/>
              <a:t>Dėžutės diagramos</a:t>
            </a:r>
          </a:p>
          <a:p>
            <a:r>
              <a:rPr lang="lt-LT" sz="2400" dirty="0"/>
              <a:t>Stulpelinės diagrama</a:t>
            </a:r>
          </a:p>
          <a:p>
            <a:r>
              <a:rPr lang="lt-LT" sz="2400" dirty="0"/>
              <a:t>Mozaikos</a:t>
            </a:r>
          </a:p>
          <a:p>
            <a:r>
              <a:rPr lang="lt-LT" sz="2400" dirty="0"/>
              <a:t>Sutrauktos diagramos</a:t>
            </a:r>
          </a:p>
        </p:txBody>
      </p:sp>
    </p:spTree>
    <p:extLst>
      <p:ext uri="{BB962C8B-B14F-4D97-AF65-F5344CB8AC3E}">
        <p14:creationId xmlns:p14="http://schemas.microsoft.com/office/powerpoint/2010/main" val="31636386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F2909C-67F1-E81C-8F30-DDA72C9B2D6C}"/>
              </a:ext>
            </a:extLst>
          </p:cNvPr>
          <p:cNvPicPr>
            <a:picLocks noChangeAspect="1"/>
          </p:cNvPicPr>
          <p:nvPr/>
        </p:nvPicPr>
        <p:blipFill>
          <a:blip r:embed="rId2"/>
          <a:stretch>
            <a:fillRect/>
          </a:stretch>
        </p:blipFill>
        <p:spPr>
          <a:xfrm>
            <a:off x="209778" y="155944"/>
            <a:ext cx="3724269" cy="2356467"/>
          </a:xfrm>
          <a:prstGeom prst="rect">
            <a:avLst/>
          </a:prstGeom>
        </p:spPr>
      </p:pic>
      <p:pic>
        <p:nvPicPr>
          <p:cNvPr id="7" name="Picture 6">
            <a:extLst>
              <a:ext uri="{FF2B5EF4-FFF2-40B4-BE49-F238E27FC236}">
                <a16:creationId xmlns:a16="http://schemas.microsoft.com/office/drawing/2014/main" id="{EACB0304-06B6-CACF-998A-5BE07B86D03E}"/>
              </a:ext>
            </a:extLst>
          </p:cNvPr>
          <p:cNvPicPr>
            <a:picLocks noChangeAspect="1"/>
          </p:cNvPicPr>
          <p:nvPr/>
        </p:nvPicPr>
        <p:blipFill>
          <a:blip r:embed="rId3"/>
          <a:stretch>
            <a:fillRect/>
          </a:stretch>
        </p:blipFill>
        <p:spPr>
          <a:xfrm>
            <a:off x="1840753" y="2818514"/>
            <a:ext cx="3121041" cy="2169042"/>
          </a:xfrm>
          <a:prstGeom prst="rect">
            <a:avLst/>
          </a:prstGeom>
        </p:spPr>
      </p:pic>
      <p:pic>
        <p:nvPicPr>
          <p:cNvPr id="9" name="Picture 8">
            <a:extLst>
              <a:ext uri="{FF2B5EF4-FFF2-40B4-BE49-F238E27FC236}">
                <a16:creationId xmlns:a16="http://schemas.microsoft.com/office/drawing/2014/main" id="{881EF010-7DF9-046E-B07C-20FDCF3F9620}"/>
              </a:ext>
            </a:extLst>
          </p:cNvPr>
          <p:cNvPicPr>
            <a:picLocks noChangeAspect="1"/>
          </p:cNvPicPr>
          <p:nvPr/>
        </p:nvPicPr>
        <p:blipFill>
          <a:blip r:embed="rId4"/>
          <a:stretch>
            <a:fillRect/>
          </a:stretch>
        </p:blipFill>
        <p:spPr>
          <a:xfrm>
            <a:off x="5302170" y="99237"/>
            <a:ext cx="3609941" cy="4186570"/>
          </a:xfrm>
          <a:prstGeom prst="rect">
            <a:avLst/>
          </a:prstGeom>
        </p:spPr>
      </p:pic>
      <p:sp>
        <p:nvSpPr>
          <p:cNvPr id="10" name="TextBox 9">
            <a:extLst>
              <a:ext uri="{FF2B5EF4-FFF2-40B4-BE49-F238E27FC236}">
                <a16:creationId xmlns:a16="http://schemas.microsoft.com/office/drawing/2014/main" id="{9478CAA6-25D6-C914-8757-D09EB1021845}"/>
              </a:ext>
            </a:extLst>
          </p:cNvPr>
          <p:cNvSpPr txBox="1"/>
          <p:nvPr/>
        </p:nvSpPr>
        <p:spPr>
          <a:xfrm>
            <a:off x="2009554" y="829296"/>
            <a:ext cx="2130056" cy="646331"/>
          </a:xfrm>
          <a:prstGeom prst="rect">
            <a:avLst/>
          </a:prstGeom>
          <a:noFill/>
        </p:spPr>
        <p:txBody>
          <a:bodyPr wrap="square">
            <a:spAutoFit/>
          </a:bodyPr>
          <a:lstStyle/>
          <a:p>
            <a:pPr algn="ctr"/>
            <a:r>
              <a:rPr lang="lt-LT" dirty="0">
                <a:latin typeface="Montserrat Light" panose="00000400000000000000" pitchFamily="2" charset="0"/>
              </a:rPr>
              <a:t>Dėžutės diagramos</a:t>
            </a:r>
          </a:p>
        </p:txBody>
      </p:sp>
      <p:sp>
        <p:nvSpPr>
          <p:cNvPr id="11" name="TextBox 10">
            <a:extLst>
              <a:ext uri="{FF2B5EF4-FFF2-40B4-BE49-F238E27FC236}">
                <a16:creationId xmlns:a16="http://schemas.microsoft.com/office/drawing/2014/main" id="{5B905C73-CA69-1612-BA21-5D9D2F1A7534}"/>
              </a:ext>
            </a:extLst>
          </p:cNvPr>
          <p:cNvSpPr txBox="1"/>
          <p:nvPr/>
        </p:nvSpPr>
        <p:spPr>
          <a:xfrm>
            <a:off x="3001926" y="2984636"/>
            <a:ext cx="2130056" cy="646331"/>
          </a:xfrm>
          <a:prstGeom prst="rect">
            <a:avLst/>
          </a:prstGeom>
          <a:noFill/>
        </p:spPr>
        <p:txBody>
          <a:bodyPr wrap="square">
            <a:spAutoFit/>
          </a:bodyPr>
          <a:lstStyle/>
          <a:p>
            <a:pPr algn="ctr"/>
            <a:r>
              <a:rPr lang="lt-LT" dirty="0">
                <a:latin typeface="Montserrat Light" panose="00000400000000000000" pitchFamily="2" charset="0"/>
              </a:rPr>
              <a:t>Stulpelinės diagrama</a:t>
            </a:r>
          </a:p>
        </p:txBody>
      </p:sp>
      <p:sp>
        <p:nvSpPr>
          <p:cNvPr id="12" name="TextBox 11">
            <a:extLst>
              <a:ext uri="{FF2B5EF4-FFF2-40B4-BE49-F238E27FC236}">
                <a16:creationId xmlns:a16="http://schemas.microsoft.com/office/drawing/2014/main" id="{6621976C-0DE9-8268-6790-6F5FD09111ED}"/>
              </a:ext>
            </a:extLst>
          </p:cNvPr>
          <p:cNvSpPr txBox="1"/>
          <p:nvPr/>
        </p:nvSpPr>
        <p:spPr>
          <a:xfrm>
            <a:off x="6952243" y="1149511"/>
            <a:ext cx="2130056" cy="369332"/>
          </a:xfrm>
          <a:prstGeom prst="rect">
            <a:avLst/>
          </a:prstGeom>
          <a:noFill/>
        </p:spPr>
        <p:txBody>
          <a:bodyPr wrap="square">
            <a:spAutoFit/>
          </a:bodyPr>
          <a:lstStyle/>
          <a:p>
            <a:pPr algn="ctr"/>
            <a:r>
              <a:rPr lang="lt-LT" dirty="0">
                <a:latin typeface="Montserrat Light" panose="00000400000000000000" pitchFamily="2" charset="0"/>
              </a:rPr>
              <a:t>Mozaikos</a:t>
            </a:r>
          </a:p>
        </p:txBody>
      </p:sp>
    </p:spTree>
    <p:extLst>
      <p:ext uri="{BB962C8B-B14F-4D97-AF65-F5344CB8AC3E}">
        <p14:creationId xmlns:p14="http://schemas.microsoft.com/office/powerpoint/2010/main" val="1150641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0FCBC0-1327-EA0B-8775-5E8D09471BE8}"/>
              </a:ext>
            </a:extLst>
          </p:cNvPr>
          <p:cNvPicPr>
            <a:picLocks noChangeAspect="1"/>
          </p:cNvPicPr>
          <p:nvPr/>
        </p:nvPicPr>
        <p:blipFill>
          <a:blip r:embed="rId2"/>
          <a:stretch>
            <a:fillRect/>
          </a:stretch>
        </p:blipFill>
        <p:spPr>
          <a:xfrm>
            <a:off x="200688" y="874417"/>
            <a:ext cx="4049005" cy="3059630"/>
          </a:xfrm>
          <a:prstGeom prst="rect">
            <a:avLst/>
          </a:prstGeom>
        </p:spPr>
      </p:pic>
      <p:pic>
        <p:nvPicPr>
          <p:cNvPr id="5" name="Picture 4">
            <a:extLst>
              <a:ext uri="{FF2B5EF4-FFF2-40B4-BE49-F238E27FC236}">
                <a16:creationId xmlns:a16="http://schemas.microsoft.com/office/drawing/2014/main" id="{BC32C056-702B-E417-56BD-EC9CEFC917CF}"/>
              </a:ext>
            </a:extLst>
          </p:cNvPr>
          <p:cNvPicPr>
            <a:picLocks noChangeAspect="1"/>
          </p:cNvPicPr>
          <p:nvPr/>
        </p:nvPicPr>
        <p:blipFill>
          <a:blip r:embed="rId3"/>
          <a:stretch>
            <a:fillRect/>
          </a:stretch>
        </p:blipFill>
        <p:spPr>
          <a:xfrm>
            <a:off x="4572000" y="1494790"/>
            <a:ext cx="4115012" cy="2153920"/>
          </a:xfrm>
          <a:prstGeom prst="rect">
            <a:avLst/>
          </a:prstGeom>
        </p:spPr>
      </p:pic>
      <p:sp>
        <p:nvSpPr>
          <p:cNvPr id="6" name="TextBox 5">
            <a:extLst>
              <a:ext uri="{FF2B5EF4-FFF2-40B4-BE49-F238E27FC236}">
                <a16:creationId xmlns:a16="http://schemas.microsoft.com/office/drawing/2014/main" id="{2D6A5BFC-3B7A-D276-69B8-271F71472D4B}"/>
              </a:ext>
            </a:extLst>
          </p:cNvPr>
          <p:cNvSpPr txBox="1"/>
          <p:nvPr/>
        </p:nvSpPr>
        <p:spPr>
          <a:xfrm>
            <a:off x="1160162" y="228086"/>
            <a:ext cx="2130056" cy="646331"/>
          </a:xfrm>
          <a:prstGeom prst="rect">
            <a:avLst/>
          </a:prstGeom>
          <a:noFill/>
        </p:spPr>
        <p:txBody>
          <a:bodyPr wrap="square">
            <a:spAutoFit/>
          </a:bodyPr>
          <a:lstStyle/>
          <a:p>
            <a:pPr algn="ctr"/>
            <a:r>
              <a:rPr lang="lt-LT" dirty="0">
                <a:latin typeface="Montserrat Light" panose="00000400000000000000" pitchFamily="2" charset="0"/>
              </a:rPr>
              <a:t>Sutrauktos diagramos</a:t>
            </a:r>
          </a:p>
        </p:txBody>
      </p:sp>
      <p:sp>
        <p:nvSpPr>
          <p:cNvPr id="7" name="TextBox 6">
            <a:extLst>
              <a:ext uri="{FF2B5EF4-FFF2-40B4-BE49-F238E27FC236}">
                <a16:creationId xmlns:a16="http://schemas.microsoft.com/office/drawing/2014/main" id="{35EBFF9F-BB9D-CD28-3A77-92E86385ACEE}"/>
              </a:ext>
            </a:extLst>
          </p:cNvPr>
          <p:cNvSpPr txBox="1"/>
          <p:nvPr/>
        </p:nvSpPr>
        <p:spPr>
          <a:xfrm>
            <a:off x="5631712" y="3610881"/>
            <a:ext cx="2130056" cy="646331"/>
          </a:xfrm>
          <a:prstGeom prst="rect">
            <a:avLst/>
          </a:prstGeom>
          <a:noFill/>
        </p:spPr>
        <p:txBody>
          <a:bodyPr wrap="square">
            <a:spAutoFit/>
          </a:bodyPr>
          <a:lstStyle/>
          <a:p>
            <a:pPr algn="ctr"/>
            <a:r>
              <a:rPr lang="lt-LT" dirty="0">
                <a:latin typeface="Montserrat Light" panose="00000400000000000000" pitchFamily="2" charset="0"/>
              </a:rPr>
              <a:t>Kartotinės diagramos</a:t>
            </a:r>
          </a:p>
        </p:txBody>
      </p:sp>
    </p:spTree>
    <p:extLst>
      <p:ext uri="{BB962C8B-B14F-4D97-AF65-F5344CB8AC3E}">
        <p14:creationId xmlns:p14="http://schemas.microsoft.com/office/powerpoint/2010/main" val="904878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3351-82C2-7044-21AA-53D92420F816}"/>
              </a:ext>
            </a:extLst>
          </p:cNvPr>
          <p:cNvSpPr>
            <a:spLocks noGrp="1"/>
          </p:cNvSpPr>
          <p:nvPr>
            <p:ph type="title"/>
          </p:nvPr>
        </p:nvSpPr>
        <p:spPr>
          <a:xfrm>
            <a:off x="457200" y="206375"/>
            <a:ext cx="8229600" cy="457200"/>
          </a:xfrm>
        </p:spPr>
        <p:txBody>
          <a:bodyPr/>
          <a:lstStyle/>
          <a:p>
            <a:r>
              <a:rPr lang="lt-LT" sz="3600" b="1" dirty="0">
                <a:solidFill>
                  <a:srgbClr val="FFC000"/>
                </a:solidFill>
                <a:latin typeface="Montserrat Light" panose="00000400000000000000" pitchFamily="2" charset="0"/>
              </a:rPr>
              <a:t>Parodykite</a:t>
            </a:r>
            <a:r>
              <a:rPr lang="lt-LT" sz="3600" dirty="0">
                <a:latin typeface="Montserrat Light" panose="00000400000000000000" pitchFamily="2" charset="0"/>
              </a:rPr>
              <a:t> vaizdinį</a:t>
            </a:r>
            <a:endParaRPr lang="en-US" dirty="0"/>
          </a:p>
        </p:txBody>
      </p:sp>
      <p:sp>
        <p:nvSpPr>
          <p:cNvPr id="7" name="Flowchart: Connector 6">
            <a:extLst>
              <a:ext uri="{FF2B5EF4-FFF2-40B4-BE49-F238E27FC236}">
                <a16:creationId xmlns:a16="http://schemas.microsoft.com/office/drawing/2014/main" id="{D1C93FFA-16B5-CA88-A72A-A8905EB4800C}"/>
              </a:ext>
            </a:extLst>
          </p:cNvPr>
          <p:cNvSpPr/>
          <p:nvPr/>
        </p:nvSpPr>
        <p:spPr>
          <a:xfrm>
            <a:off x="4135580" y="2609160"/>
            <a:ext cx="457200" cy="457200"/>
          </a:xfrm>
          <a:prstGeom prst="flowChartConnector">
            <a:avLst/>
          </a:prstGeom>
          <a:solidFill>
            <a:srgbClr val="FFD4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4C3081B-C04F-08AA-3936-F2D4D83D6B18}"/>
              </a:ext>
            </a:extLst>
          </p:cNvPr>
          <p:cNvCxnSpPr>
            <a:cxnSpLocks/>
            <a:stCxn id="7" idx="1"/>
          </p:cNvCxnSpPr>
          <p:nvPr/>
        </p:nvCxnSpPr>
        <p:spPr>
          <a:xfrm flipH="1" flipV="1">
            <a:off x="2724494" y="945575"/>
            <a:ext cx="1478041"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B18169-DD07-B8B4-7E2C-9F5ABD21C208}"/>
              </a:ext>
            </a:extLst>
          </p:cNvPr>
          <p:cNvCxnSpPr>
            <a:cxnSpLocks/>
            <a:stCxn id="7" idx="7"/>
          </p:cNvCxnSpPr>
          <p:nvPr/>
        </p:nvCxnSpPr>
        <p:spPr>
          <a:xfrm flipV="1">
            <a:off x="4525825" y="945575"/>
            <a:ext cx="1478040"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8380F4-A432-56B1-CAAF-DB35DDC067F4}"/>
              </a:ext>
            </a:extLst>
          </p:cNvPr>
          <p:cNvCxnSpPr>
            <a:cxnSpLocks/>
            <a:stCxn id="7" idx="6"/>
          </p:cNvCxnSpPr>
          <p:nvPr/>
        </p:nvCxnSpPr>
        <p:spPr>
          <a:xfrm>
            <a:off x="4592780"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753FD8-8326-124C-8451-B52B33AC1568}"/>
              </a:ext>
            </a:extLst>
          </p:cNvPr>
          <p:cNvCxnSpPr>
            <a:cxnSpLocks/>
            <a:endCxn id="7" idx="2"/>
          </p:cNvCxnSpPr>
          <p:nvPr/>
        </p:nvCxnSpPr>
        <p:spPr>
          <a:xfrm>
            <a:off x="1313409"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A1FBFD-B6CA-C69B-2960-A697D4FEC757}"/>
              </a:ext>
            </a:extLst>
          </p:cNvPr>
          <p:cNvCxnSpPr>
            <a:cxnSpLocks/>
            <a:endCxn id="7" idx="3"/>
          </p:cNvCxnSpPr>
          <p:nvPr/>
        </p:nvCxnSpPr>
        <p:spPr>
          <a:xfrm flipV="1">
            <a:off x="2593569" y="2999405"/>
            <a:ext cx="1608966"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E71AB7-65F6-AF8F-693E-E3D4EDDB1461}"/>
              </a:ext>
            </a:extLst>
          </p:cNvPr>
          <p:cNvCxnSpPr>
            <a:cxnSpLocks/>
            <a:endCxn id="7" idx="5"/>
          </p:cNvCxnSpPr>
          <p:nvPr/>
        </p:nvCxnSpPr>
        <p:spPr>
          <a:xfrm flipH="1" flipV="1">
            <a:off x="4525825" y="2999405"/>
            <a:ext cx="1608966" cy="17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D2DF6AA-A49E-BFDB-F155-F0735764AF5B}"/>
              </a:ext>
            </a:extLst>
          </p:cNvPr>
          <p:cNvSpPr txBox="1"/>
          <p:nvPr/>
        </p:nvSpPr>
        <p:spPr>
          <a:xfrm>
            <a:off x="3970483" y="2030252"/>
            <a:ext cx="78739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Kodėl?</a:t>
            </a:r>
            <a:endParaRPr lang="en-US" sz="1400" b="1" dirty="0">
              <a:solidFill>
                <a:srgbClr val="FFC000"/>
              </a:solidFill>
              <a:latin typeface="Montserrat Light" panose="00000400000000000000" pitchFamily="2" charset="0"/>
            </a:endParaRPr>
          </a:p>
        </p:txBody>
      </p:sp>
      <p:sp>
        <p:nvSpPr>
          <p:cNvPr id="32" name="TextBox 31">
            <a:extLst>
              <a:ext uri="{FF2B5EF4-FFF2-40B4-BE49-F238E27FC236}">
                <a16:creationId xmlns:a16="http://schemas.microsoft.com/office/drawing/2014/main" id="{E07FAEA1-4878-674D-41ED-70D08B65124B}"/>
              </a:ext>
            </a:extLst>
          </p:cNvPr>
          <p:cNvSpPr txBox="1"/>
          <p:nvPr/>
        </p:nvSpPr>
        <p:spPr>
          <a:xfrm>
            <a:off x="4747345" y="2330163"/>
            <a:ext cx="700833" cy="523220"/>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Kas ir </a:t>
            </a:r>
            <a:br>
              <a:rPr lang="lt-LT" sz="1400" b="1" dirty="0">
                <a:solidFill>
                  <a:srgbClr val="FFC000"/>
                </a:solidFill>
                <a:latin typeface="Montserrat Light" panose="00000400000000000000" pitchFamily="2" charset="0"/>
              </a:rPr>
            </a:br>
            <a:r>
              <a:rPr lang="lt-LT" sz="1400" b="1" dirty="0">
                <a:solidFill>
                  <a:srgbClr val="FFC000"/>
                </a:solidFill>
                <a:latin typeface="Montserrat Light" panose="00000400000000000000" pitchFamily="2" charset="0"/>
              </a:rPr>
              <a:t>ką?</a:t>
            </a:r>
            <a:endParaRPr lang="en-US" sz="1400" b="1" dirty="0">
              <a:solidFill>
                <a:srgbClr val="FFC000"/>
              </a:solidFill>
              <a:latin typeface="Montserrat Light" panose="00000400000000000000" pitchFamily="2" charset="0"/>
            </a:endParaRPr>
          </a:p>
        </p:txBody>
      </p:sp>
      <p:sp>
        <p:nvSpPr>
          <p:cNvPr id="33" name="TextBox 32">
            <a:extLst>
              <a:ext uri="{FF2B5EF4-FFF2-40B4-BE49-F238E27FC236}">
                <a16:creationId xmlns:a16="http://schemas.microsoft.com/office/drawing/2014/main" id="{9032BA37-88FD-9C4A-5F67-88DF4107B9E1}"/>
              </a:ext>
            </a:extLst>
          </p:cNvPr>
          <p:cNvSpPr txBox="1"/>
          <p:nvPr/>
        </p:nvSpPr>
        <p:spPr>
          <a:xfrm>
            <a:off x="4686010" y="2958115"/>
            <a:ext cx="663964"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Kiek?</a:t>
            </a:r>
            <a:endParaRPr lang="en-US" sz="1400" b="1" dirty="0">
              <a:solidFill>
                <a:srgbClr val="FFC000"/>
              </a:solidFill>
              <a:latin typeface="Montserrat Light" panose="00000400000000000000" pitchFamily="2" charset="0"/>
            </a:endParaRPr>
          </a:p>
        </p:txBody>
      </p:sp>
      <p:sp>
        <p:nvSpPr>
          <p:cNvPr id="34" name="TextBox 33">
            <a:extLst>
              <a:ext uri="{FF2B5EF4-FFF2-40B4-BE49-F238E27FC236}">
                <a16:creationId xmlns:a16="http://schemas.microsoft.com/office/drawing/2014/main" id="{AD2E7E78-A424-6098-59E9-4F099009B50F}"/>
              </a:ext>
            </a:extLst>
          </p:cNvPr>
          <p:cNvSpPr txBox="1"/>
          <p:nvPr/>
        </p:nvSpPr>
        <p:spPr>
          <a:xfrm>
            <a:off x="4065202" y="3257312"/>
            <a:ext cx="59503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Kur?</a:t>
            </a:r>
            <a:endParaRPr lang="en-US" sz="1400" b="1" dirty="0">
              <a:solidFill>
                <a:srgbClr val="FFC000"/>
              </a:solidFill>
              <a:latin typeface="Montserrat Light" panose="00000400000000000000" pitchFamily="2" charset="0"/>
            </a:endParaRPr>
          </a:p>
        </p:txBody>
      </p:sp>
      <p:sp>
        <p:nvSpPr>
          <p:cNvPr id="35" name="TextBox 34">
            <a:extLst>
              <a:ext uri="{FF2B5EF4-FFF2-40B4-BE49-F238E27FC236}">
                <a16:creationId xmlns:a16="http://schemas.microsoft.com/office/drawing/2014/main" id="{5EEAE9DB-1803-18EF-8003-328977398D0B}"/>
              </a:ext>
            </a:extLst>
          </p:cNvPr>
          <p:cNvSpPr txBox="1"/>
          <p:nvPr/>
        </p:nvSpPr>
        <p:spPr>
          <a:xfrm>
            <a:off x="3341947" y="2925600"/>
            <a:ext cx="731290"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Kada?</a:t>
            </a:r>
            <a:endParaRPr lang="en-US" sz="1400" b="1" dirty="0">
              <a:solidFill>
                <a:srgbClr val="FFC000"/>
              </a:solidFill>
              <a:latin typeface="Montserrat Light" panose="00000400000000000000" pitchFamily="2" charset="0"/>
            </a:endParaRPr>
          </a:p>
        </p:txBody>
      </p:sp>
      <p:sp>
        <p:nvSpPr>
          <p:cNvPr id="36" name="TextBox 35">
            <a:extLst>
              <a:ext uri="{FF2B5EF4-FFF2-40B4-BE49-F238E27FC236}">
                <a16:creationId xmlns:a16="http://schemas.microsoft.com/office/drawing/2014/main" id="{2488D6B5-3611-A4C0-8926-6F7973700BF8}"/>
              </a:ext>
            </a:extLst>
          </p:cNvPr>
          <p:cNvSpPr txBox="1"/>
          <p:nvPr/>
        </p:nvSpPr>
        <p:spPr>
          <a:xfrm>
            <a:off x="3351403" y="2456179"/>
            <a:ext cx="67518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Kaip?</a:t>
            </a:r>
            <a:endParaRPr lang="en-US" sz="1400" b="1" dirty="0">
              <a:solidFill>
                <a:srgbClr val="FFC000"/>
              </a:solidFill>
              <a:latin typeface="Montserrat Light" panose="00000400000000000000" pitchFamily="2" charset="0"/>
            </a:endParaRPr>
          </a:p>
        </p:txBody>
      </p:sp>
      <p:sp>
        <p:nvSpPr>
          <p:cNvPr id="4" name="TextBox 3">
            <a:extLst>
              <a:ext uri="{FF2B5EF4-FFF2-40B4-BE49-F238E27FC236}">
                <a16:creationId xmlns:a16="http://schemas.microsoft.com/office/drawing/2014/main" id="{50C2BC46-68DE-C459-E059-3D36F2948672}"/>
              </a:ext>
            </a:extLst>
          </p:cNvPr>
          <p:cNvSpPr txBox="1"/>
          <p:nvPr/>
        </p:nvSpPr>
        <p:spPr>
          <a:xfrm>
            <a:off x="6816435" y="647943"/>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Situacija</a:t>
            </a:r>
          </a:p>
          <a:p>
            <a:pPr algn="ctr"/>
            <a:r>
              <a:rPr lang="lt-LT" sz="1600" dirty="0">
                <a:latin typeface="Montserrat Light" panose="00000400000000000000" pitchFamily="2" charset="0"/>
              </a:rPr>
              <a:t>Pasiskirstymo pateikimas</a:t>
            </a:r>
          </a:p>
        </p:txBody>
      </p:sp>
      <p:pic>
        <p:nvPicPr>
          <p:cNvPr id="6" name="Picture 5">
            <a:extLst>
              <a:ext uri="{FF2B5EF4-FFF2-40B4-BE49-F238E27FC236}">
                <a16:creationId xmlns:a16="http://schemas.microsoft.com/office/drawing/2014/main" id="{CF4EA4BC-6A5A-2136-479F-53A70E343DBA}"/>
              </a:ext>
            </a:extLst>
          </p:cNvPr>
          <p:cNvPicPr>
            <a:picLocks noChangeAspect="1"/>
          </p:cNvPicPr>
          <p:nvPr/>
        </p:nvPicPr>
        <p:blipFill>
          <a:blip r:embed="rId2"/>
          <a:stretch>
            <a:fillRect/>
          </a:stretch>
        </p:blipFill>
        <p:spPr>
          <a:xfrm>
            <a:off x="5717059" y="1698488"/>
            <a:ext cx="1016651" cy="769548"/>
          </a:xfrm>
          <a:prstGeom prst="rect">
            <a:avLst/>
          </a:prstGeom>
        </p:spPr>
      </p:pic>
      <p:sp>
        <p:nvSpPr>
          <p:cNvPr id="3" name="TextBox 2">
            <a:extLst>
              <a:ext uri="{FF2B5EF4-FFF2-40B4-BE49-F238E27FC236}">
                <a16:creationId xmlns:a16="http://schemas.microsoft.com/office/drawing/2014/main" id="{86B7BB4C-98F1-6FA8-4A89-E44FF5125703}"/>
              </a:ext>
            </a:extLst>
          </p:cNvPr>
          <p:cNvSpPr txBox="1"/>
          <p:nvPr/>
        </p:nvSpPr>
        <p:spPr>
          <a:xfrm>
            <a:off x="6816435" y="3864675"/>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Palyginimas</a:t>
            </a:r>
          </a:p>
          <a:p>
            <a:pPr algn="ctr"/>
            <a:r>
              <a:rPr lang="lt-LT" sz="1600" dirty="0">
                <a:latin typeface="Montserrat Light" panose="00000400000000000000" pitchFamily="2" charset="0"/>
              </a:rPr>
              <a:t>Palyginimo pateikimas</a:t>
            </a:r>
          </a:p>
        </p:txBody>
      </p:sp>
      <p:pic>
        <p:nvPicPr>
          <p:cNvPr id="8" name="Picture 7">
            <a:extLst>
              <a:ext uri="{FF2B5EF4-FFF2-40B4-BE49-F238E27FC236}">
                <a16:creationId xmlns:a16="http://schemas.microsoft.com/office/drawing/2014/main" id="{C8716302-556F-FE63-6EC7-5CFE18236D18}"/>
              </a:ext>
            </a:extLst>
          </p:cNvPr>
          <p:cNvPicPr>
            <a:picLocks noChangeAspect="1"/>
          </p:cNvPicPr>
          <p:nvPr/>
        </p:nvPicPr>
        <p:blipFill>
          <a:blip r:embed="rId3"/>
          <a:stretch>
            <a:fillRect/>
          </a:stretch>
        </p:blipFill>
        <p:spPr>
          <a:xfrm>
            <a:off x="5826346" y="3265892"/>
            <a:ext cx="949858" cy="649183"/>
          </a:xfrm>
          <a:prstGeom prst="rect">
            <a:avLst/>
          </a:prstGeom>
        </p:spPr>
      </p:pic>
      <p:sp>
        <p:nvSpPr>
          <p:cNvPr id="5" name="TextBox 4">
            <a:extLst>
              <a:ext uri="{FF2B5EF4-FFF2-40B4-BE49-F238E27FC236}">
                <a16:creationId xmlns:a16="http://schemas.microsoft.com/office/drawing/2014/main" id="{1752CC0B-2891-89AC-DEE4-1F8699D3AD87}"/>
              </a:ext>
            </a:extLst>
          </p:cNvPr>
          <p:cNvSpPr txBox="1"/>
          <p:nvPr/>
        </p:nvSpPr>
        <p:spPr>
          <a:xfrm>
            <a:off x="3352722" y="4437047"/>
            <a:ext cx="2019994" cy="615553"/>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Žemėlapis</a:t>
            </a:r>
          </a:p>
          <a:p>
            <a:pPr algn="ctr"/>
            <a:r>
              <a:rPr lang="lt-LT" sz="1600" dirty="0">
                <a:latin typeface="Montserrat Light" panose="00000400000000000000" pitchFamily="2" charset="0"/>
              </a:rPr>
              <a:t>Padėtis erdvėje</a:t>
            </a:r>
          </a:p>
        </p:txBody>
      </p:sp>
      <p:pic>
        <p:nvPicPr>
          <p:cNvPr id="12" name="Picture 11">
            <a:extLst>
              <a:ext uri="{FF2B5EF4-FFF2-40B4-BE49-F238E27FC236}">
                <a16:creationId xmlns:a16="http://schemas.microsoft.com/office/drawing/2014/main" id="{07DDB786-AA6C-AF3D-8734-76EB4FA81C25}"/>
              </a:ext>
            </a:extLst>
          </p:cNvPr>
          <p:cNvPicPr>
            <a:picLocks noChangeAspect="1"/>
          </p:cNvPicPr>
          <p:nvPr/>
        </p:nvPicPr>
        <p:blipFill>
          <a:blip r:embed="rId4"/>
          <a:stretch>
            <a:fillRect/>
          </a:stretch>
        </p:blipFill>
        <p:spPr>
          <a:xfrm>
            <a:off x="3933708" y="3618071"/>
            <a:ext cx="841829" cy="671332"/>
          </a:xfrm>
          <a:prstGeom prst="rect">
            <a:avLst/>
          </a:prstGeom>
        </p:spPr>
      </p:pic>
    </p:spTree>
    <p:extLst>
      <p:ext uri="{BB962C8B-B14F-4D97-AF65-F5344CB8AC3E}">
        <p14:creationId xmlns:p14="http://schemas.microsoft.com/office/powerpoint/2010/main" val="839088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9465-B12C-40BF-FA55-5FA2BB1789BA}"/>
              </a:ext>
            </a:extLst>
          </p:cNvPr>
          <p:cNvSpPr>
            <a:spLocks noGrp="1"/>
          </p:cNvSpPr>
          <p:nvPr>
            <p:ph type="title"/>
          </p:nvPr>
        </p:nvSpPr>
        <p:spPr/>
        <p:txBody>
          <a:bodyPr/>
          <a:lstStyle/>
          <a:p>
            <a:r>
              <a:rPr lang="lt-LT" sz="2800" dirty="0">
                <a:hlinkClick r:id="rId2"/>
              </a:rPr>
              <a:t>Mokyklų švietimo stebėsenos rodiklių žemėlapis</a:t>
            </a:r>
            <a:endParaRPr lang="en-US" sz="2800" dirty="0"/>
          </a:p>
        </p:txBody>
      </p:sp>
      <p:pic>
        <p:nvPicPr>
          <p:cNvPr id="6" name="Content Placeholder 5">
            <a:extLst>
              <a:ext uri="{FF2B5EF4-FFF2-40B4-BE49-F238E27FC236}">
                <a16:creationId xmlns:a16="http://schemas.microsoft.com/office/drawing/2014/main" id="{9FF41A1D-0840-03E3-99C1-EC026155B19F}"/>
              </a:ext>
            </a:extLst>
          </p:cNvPr>
          <p:cNvPicPr>
            <a:picLocks noGrp="1" noChangeAspect="1"/>
          </p:cNvPicPr>
          <p:nvPr>
            <p:ph idx="1"/>
          </p:nvPr>
        </p:nvPicPr>
        <p:blipFill>
          <a:blip r:embed="rId3"/>
          <a:stretch>
            <a:fillRect/>
          </a:stretch>
        </p:blipFill>
        <p:spPr>
          <a:xfrm>
            <a:off x="579223" y="1207077"/>
            <a:ext cx="6863335" cy="3394075"/>
          </a:xfrm>
        </p:spPr>
      </p:pic>
      <p:pic>
        <p:nvPicPr>
          <p:cNvPr id="10" name="Picture 9">
            <a:extLst>
              <a:ext uri="{FF2B5EF4-FFF2-40B4-BE49-F238E27FC236}">
                <a16:creationId xmlns:a16="http://schemas.microsoft.com/office/drawing/2014/main" id="{B9BCCBAD-348B-9DF2-E0EF-6E6AEE6B6DBF}"/>
              </a:ext>
            </a:extLst>
          </p:cNvPr>
          <p:cNvPicPr>
            <a:picLocks noChangeAspect="1"/>
          </p:cNvPicPr>
          <p:nvPr/>
        </p:nvPicPr>
        <p:blipFill>
          <a:blip r:embed="rId4"/>
          <a:stretch>
            <a:fillRect/>
          </a:stretch>
        </p:blipFill>
        <p:spPr>
          <a:xfrm>
            <a:off x="5528897" y="723900"/>
            <a:ext cx="3203940" cy="2667000"/>
          </a:xfrm>
          <a:prstGeom prst="rect">
            <a:avLst/>
          </a:prstGeom>
        </p:spPr>
      </p:pic>
      <p:pic>
        <p:nvPicPr>
          <p:cNvPr id="12" name="Picture 11">
            <a:extLst>
              <a:ext uri="{FF2B5EF4-FFF2-40B4-BE49-F238E27FC236}">
                <a16:creationId xmlns:a16="http://schemas.microsoft.com/office/drawing/2014/main" id="{E8FEC7E7-DF03-8EF8-CF4F-E766EE861AE0}"/>
              </a:ext>
            </a:extLst>
          </p:cNvPr>
          <p:cNvPicPr>
            <a:picLocks noChangeAspect="1"/>
          </p:cNvPicPr>
          <p:nvPr/>
        </p:nvPicPr>
        <p:blipFill>
          <a:blip r:embed="rId5"/>
          <a:stretch>
            <a:fillRect/>
          </a:stretch>
        </p:blipFill>
        <p:spPr>
          <a:xfrm>
            <a:off x="1974850" y="2726662"/>
            <a:ext cx="4362450" cy="1770849"/>
          </a:xfrm>
          <a:prstGeom prst="rect">
            <a:avLst/>
          </a:prstGeom>
        </p:spPr>
      </p:pic>
    </p:spTree>
    <p:extLst>
      <p:ext uri="{BB962C8B-B14F-4D97-AF65-F5344CB8AC3E}">
        <p14:creationId xmlns:p14="http://schemas.microsoft.com/office/powerpoint/2010/main" val="1890487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2296-4B5E-1CA0-A07F-88E000749EB7}"/>
              </a:ext>
            </a:extLst>
          </p:cNvPr>
          <p:cNvSpPr>
            <a:spLocks noGrp="1"/>
          </p:cNvSpPr>
          <p:nvPr>
            <p:ph type="title"/>
          </p:nvPr>
        </p:nvSpPr>
        <p:spPr/>
        <p:txBody>
          <a:bodyPr/>
          <a:lstStyle/>
          <a:p>
            <a:r>
              <a:rPr lang="lt-LT" sz="2800" b="1" i="0" dirty="0">
                <a:solidFill>
                  <a:srgbClr val="000000"/>
                </a:solidFill>
                <a:effectLst/>
                <a:hlinkClick r:id="rId2"/>
              </a:rPr>
              <a:t>Pedagogų poreikis pagal savivaldybę</a:t>
            </a:r>
            <a:endParaRPr lang="en-US" sz="2800" dirty="0"/>
          </a:p>
        </p:txBody>
      </p:sp>
      <p:pic>
        <p:nvPicPr>
          <p:cNvPr id="5" name="Content Placeholder 4">
            <a:extLst>
              <a:ext uri="{FF2B5EF4-FFF2-40B4-BE49-F238E27FC236}">
                <a16:creationId xmlns:a16="http://schemas.microsoft.com/office/drawing/2014/main" id="{83C92306-93F0-8712-7C63-7B1ACA4DBCEB}"/>
              </a:ext>
            </a:extLst>
          </p:cNvPr>
          <p:cNvPicPr>
            <a:picLocks noGrp="1" noChangeAspect="1"/>
          </p:cNvPicPr>
          <p:nvPr>
            <p:ph idx="1"/>
          </p:nvPr>
        </p:nvPicPr>
        <p:blipFill>
          <a:blip r:embed="rId3"/>
          <a:stretch>
            <a:fillRect/>
          </a:stretch>
        </p:blipFill>
        <p:spPr>
          <a:xfrm>
            <a:off x="999706" y="1200150"/>
            <a:ext cx="7144587" cy="3394075"/>
          </a:xfrm>
        </p:spPr>
      </p:pic>
    </p:spTree>
    <p:extLst>
      <p:ext uri="{BB962C8B-B14F-4D97-AF65-F5344CB8AC3E}">
        <p14:creationId xmlns:p14="http://schemas.microsoft.com/office/powerpoint/2010/main" val="23966985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3351-82C2-7044-21AA-53D92420F816}"/>
              </a:ext>
            </a:extLst>
          </p:cNvPr>
          <p:cNvSpPr>
            <a:spLocks noGrp="1"/>
          </p:cNvSpPr>
          <p:nvPr>
            <p:ph type="title"/>
          </p:nvPr>
        </p:nvSpPr>
        <p:spPr>
          <a:xfrm>
            <a:off x="457200" y="206375"/>
            <a:ext cx="8229600" cy="457200"/>
          </a:xfrm>
        </p:spPr>
        <p:txBody>
          <a:bodyPr/>
          <a:lstStyle/>
          <a:p>
            <a:r>
              <a:rPr lang="lt-LT" sz="3600" b="1" dirty="0">
                <a:solidFill>
                  <a:srgbClr val="FFC000"/>
                </a:solidFill>
                <a:latin typeface="Montserrat Light" panose="00000400000000000000" pitchFamily="2" charset="0"/>
              </a:rPr>
              <a:t>Parodykite</a:t>
            </a:r>
            <a:r>
              <a:rPr lang="lt-LT" sz="3600" dirty="0">
                <a:latin typeface="Montserrat Light" panose="00000400000000000000" pitchFamily="2" charset="0"/>
              </a:rPr>
              <a:t> vaizdinį</a:t>
            </a:r>
            <a:endParaRPr lang="en-US" dirty="0"/>
          </a:p>
        </p:txBody>
      </p:sp>
      <p:sp>
        <p:nvSpPr>
          <p:cNvPr id="7" name="Flowchart: Connector 6">
            <a:extLst>
              <a:ext uri="{FF2B5EF4-FFF2-40B4-BE49-F238E27FC236}">
                <a16:creationId xmlns:a16="http://schemas.microsoft.com/office/drawing/2014/main" id="{D1C93FFA-16B5-CA88-A72A-A8905EB4800C}"/>
              </a:ext>
            </a:extLst>
          </p:cNvPr>
          <p:cNvSpPr/>
          <p:nvPr/>
        </p:nvSpPr>
        <p:spPr>
          <a:xfrm>
            <a:off x="4135580" y="2609160"/>
            <a:ext cx="457200" cy="457200"/>
          </a:xfrm>
          <a:prstGeom prst="flowChartConnector">
            <a:avLst/>
          </a:prstGeom>
          <a:solidFill>
            <a:srgbClr val="FFD4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4C3081B-C04F-08AA-3936-F2D4D83D6B18}"/>
              </a:ext>
            </a:extLst>
          </p:cNvPr>
          <p:cNvCxnSpPr>
            <a:cxnSpLocks/>
            <a:stCxn id="7" idx="1"/>
          </p:cNvCxnSpPr>
          <p:nvPr/>
        </p:nvCxnSpPr>
        <p:spPr>
          <a:xfrm flipH="1" flipV="1">
            <a:off x="2724494" y="945575"/>
            <a:ext cx="1478041"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B18169-DD07-B8B4-7E2C-9F5ABD21C208}"/>
              </a:ext>
            </a:extLst>
          </p:cNvPr>
          <p:cNvCxnSpPr>
            <a:cxnSpLocks/>
            <a:stCxn id="7" idx="7"/>
          </p:cNvCxnSpPr>
          <p:nvPr/>
        </p:nvCxnSpPr>
        <p:spPr>
          <a:xfrm flipV="1">
            <a:off x="4525825" y="945575"/>
            <a:ext cx="1478040"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8380F4-A432-56B1-CAAF-DB35DDC067F4}"/>
              </a:ext>
            </a:extLst>
          </p:cNvPr>
          <p:cNvCxnSpPr>
            <a:cxnSpLocks/>
            <a:stCxn id="7" idx="6"/>
          </p:cNvCxnSpPr>
          <p:nvPr/>
        </p:nvCxnSpPr>
        <p:spPr>
          <a:xfrm>
            <a:off x="4592780"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753FD8-8326-124C-8451-B52B33AC1568}"/>
              </a:ext>
            </a:extLst>
          </p:cNvPr>
          <p:cNvCxnSpPr>
            <a:cxnSpLocks/>
            <a:endCxn id="7" idx="2"/>
          </p:cNvCxnSpPr>
          <p:nvPr/>
        </p:nvCxnSpPr>
        <p:spPr>
          <a:xfrm>
            <a:off x="1313409"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A1FBFD-B6CA-C69B-2960-A697D4FEC757}"/>
              </a:ext>
            </a:extLst>
          </p:cNvPr>
          <p:cNvCxnSpPr>
            <a:cxnSpLocks/>
            <a:endCxn id="7" idx="3"/>
          </p:cNvCxnSpPr>
          <p:nvPr/>
        </p:nvCxnSpPr>
        <p:spPr>
          <a:xfrm flipV="1">
            <a:off x="2593569" y="2999405"/>
            <a:ext cx="1608966"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E71AB7-65F6-AF8F-693E-E3D4EDDB1461}"/>
              </a:ext>
            </a:extLst>
          </p:cNvPr>
          <p:cNvCxnSpPr>
            <a:cxnSpLocks/>
            <a:endCxn id="7" idx="5"/>
          </p:cNvCxnSpPr>
          <p:nvPr/>
        </p:nvCxnSpPr>
        <p:spPr>
          <a:xfrm flipH="1" flipV="1">
            <a:off x="4525825" y="2999405"/>
            <a:ext cx="1608966" cy="17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D2DF6AA-A49E-BFDB-F155-F0735764AF5B}"/>
              </a:ext>
            </a:extLst>
          </p:cNvPr>
          <p:cNvSpPr txBox="1"/>
          <p:nvPr/>
        </p:nvSpPr>
        <p:spPr>
          <a:xfrm>
            <a:off x="3970483" y="2030252"/>
            <a:ext cx="78739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Kodėl?</a:t>
            </a:r>
            <a:endParaRPr lang="en-US" sz="1400" b="1" dirty="0">
              <a:solidFill>
                <a:srgbClr val="FFC000"/>
              </a:solidFill>
              <a:latin typeface="Montserrat Light" panose="00000400000000000000" pitchFamily="2" charset="0"/>
            </a:endParaRPr>
          </a:p>
        </p:txBody>
      </p:sp>
      <p:sp>
        <p:nvSpPr>
          <p:cNvPr id="32" name="TextBox 31">
            <a:extLst>
              <a:ext uri="{FF2B5EF4-FFF2-40B4-BE49-F238E27FC236}">
                <a16:creationId xmlns:a16="http://schemas.microsoft.com/office/drawing/2014/main" id="{E07FAEA1-4878-674D-41ED-70D08B65124B}"/>
              </a:ext>
            </a:extLst>
          </p:cNvPr>
          <p:cNvSpPr txBox="1"/>
          <p:nvPr/>
        </p:nvSpPr>
        <p:spPr>
          <a:xfrm>
            <a:off x="4747345" y="2330163"/>
            <a:ext cx="700833" cy="523220"/>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Kas ir </a:t>
            </a:r>
            <a:br>
              <a:rPr lang="lt-LT" sz="1400" b="1" dirty="0">
                <a:solidFill>
                  <a:srgbClr val="FFC000"/>
                </a:solidFill>
                <a:latin typeface="Montserrat Light" panose="00000400000000000000" pitchFamily="2" charset="0"/>
              </a:rPr>
            </a:br>
            <a:r>
              <a:rPr lang="lt-LT" sz="1400" b="1" dirty="0">
                <a:solidFill>
                  <a:srgbClr val="FFC000"/>
                </a:solidFill>
                <a:latin typeface="Montserrat Light" panose="00000400000000000000" pitchFamily="2" charset="0"/>
              </a:rPr>
              <a:t>ką?</a:t>
            </a:r>
            <a:endParaRPr lang="en-US" sz="1400" b="1" dirty="0">
              <a:solidFill>
                <a:srgbClr val="FFC000"/>
              </a:solidFill>
              <a:latin typeface="Montserrat Light" panose="00000400000000000000" pitchFamily="2" charset="0"/>
            </a:endParaRPr>
          </a:p>
        </p:txBody>
      </p:sp>
      <p:sp>
        <p:nvSpPr>
          <p:cNvPr id="33" name="TextBox 32">
            <a:extLst>
              <a:ext uri="{FF2B5EF4-FFF2-40B4-BE49-F238E27FC236}">
                <a16:creationId xmlns:a16="http://schemas.microsoft.com/office/drawing/2014/main" id="{9032BA37-88FD-9C4A-5F67-88DF4107B9E1}"/>
              </a:ext>
            </a:extLst>
          </p:cNvPr>
          <p:cNvSpPr txBox="1"/>
          <p:nvPr/>
        </p:nvSpPr>
        <p:spPr>
          <a:xfrm>
            <a:off x="4686010" y="2958115"/>
            <a:ext cx="663964"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Kiek?</a:t>
            </a:r>
            <a:endParaRPr lang="en-US" sz="1400" b="1" dirty="0">
              <a:solidFill>
                <a:srgbClr val="FFC000"/>
              </a:solidFill>
              <a:latin typeface="Montserrat Light" panose="00000400000000000000" pitchFamily="2" charset="0"/>
            </a:endParaRPr>
          </a:p>
        </p:txBody>
      </p:sp>
      <p:sp>
        <p:nvSpPr>
          <p:cNvPr id="34" name="TextBox 33">
            <a:extLst>
              <a:ext uri="{FF2B5EF4-FFF2-40B4-BE49-F238E27FC236}">
                <a16:creationId xmlns:a16="http://schemas.microsoft.com/office/drawing/2014/main" id="{AD2E7E78-A424-6098-59E9-4F099009B50F}"/>
              </a:ext>
            </a:extLst>
          </p:cNvPr>
          <p:cNvSpPr txBox="1"/>
          <p:nvPr/>
        </p:nvSpPr>
        <p:spPr>
          <a:xfrm>
            <a:off x="4065202" y="3257312"/>
            <a:ext cx="59503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Kur?</a:t>
            </a:r>
            <a:endParaRPr lang="en-US" sz="1400" b="1" dirty="0">
              <a:solidFill>
                <a:srgbClr val="FFC000"/>
              </a:solidFill>
              <a:latin typeface="Montserrat Light" panose="00000400000000000000" pitchFamily="2" charset="0"/>
            </a:endParaRPr>
          </a:p>
        </p:txBody>
      </p:sp>
      <p:sp>
        <p:nvSpPr>
          <p:cNvPr id="35" name="TextBox 34">
            <a:extLst>
              <a:ext uri="{FF2B5EF4-FFF2-40B4-BE49-F238E27FC236}">
                <a16:creationId xmlns:a16="http://schemas.microsoft.com/office/drawing/2014/main" id="{5EEAE9DB-1803-18EF-8003-328977398D0B}"/>
              </a:ext>
            </a:extLst>
          </p:cNvPr>
          <p:cNvSpPr txBox="1"/>
          <p:nvPr/>
        </p:nvSpPr>
        <p:spPr>
          <a:xfrm>
            <a:off x="3341947" y="2925600"/>
            <a:ext cx="731290"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Kada?</a:t>
            </a:r>
            <a:endParaRPr lang="en-US" sz="1400" b="1" dirty="0">
              <a:solidFill>
                <a:srgbClr val="FFC000"/>
              </a:solidFill>
              <a:latin typeface="Montserrat Light" panose="00000400000000000000" pitchFamily="2" charset="0"/>
            </a:endParaRPr>
          </a:p>
        </p:txBody>
      </p:sp>
      <p:sp>
        <p:nvSpPr>
          <p:cNvPr id="36" name="TextBox 35">
            <a:extLst>
              <a:ext uri="{FF2B5EF4-FFF2-40B4-BE49-F238E27FC236}">
                <a16:creationId xmlns:a16="http://schemas.microsoft.com/office/drawing/2014/main" id="{2488D6B5-3611-A4C0-8926-6F7973700BF8}"/>
              </a:ext>
            </a:extLst>
          </p:cNvPr>
          <p:cNvSpPr txBox="1"/>
          <p:nvPr/>
        </p:nvSpPr>
        <p:spPr>
          <a:xfrm>
            <a:off x="3351403" y="2456179"/>
            <a:ext cx="67518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Kaip?</a:t>
            </a:r>
            <a:endParaRPr lang="en-US" sz="1400" b="1" dirty="0">
              <a:solidFill>
                <a:srgbClr val="FFC000"/>
              </a:solidFill>
              <a:latin typeface="Montserrat Light" panose="00000400000000000000" pitchFamily="2" charset="0"/>
            </a:endParaRPr>
          </a:p>
        </p:txBody>
      </p:sp>
      <p:sp>
        <p:nvSpPr>
          <p:cNvPr id="4" name="TextBox 3">
            <a:extLst>
              <a:ext uri="{FF2B5EF4-FFF2-40B4-BE49-F238E27FC236}">
                <a16:creationId xmlns:a16="http://schemas.microsoft.com/office/drawing/2014/main" id="{50C2BC46-68DE-C459-E059-3D36F2948672}"/>
              </a:ext>
            </a:extLst>
          </p:cNvPr>
          <p:cNvSpPr txBox="1"/>
          <p:nvPr/>
        </p:nvSpPr>
        <p:spPr>
          <a:xfrm>
            <a:off x="6816435" y="647943"/>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Situacija</a:t>
            </a:r>
          </a:p>
          <a:p>
            <a:pPr algn="ctr"/>
            <a:r>
              <a:rPr lang="lt-LT" sz="1600" dirty="0">
                <a:latin typeface="Montserrat Light" panose="00000400000000000000" pitchFamily="2" charset="0"/>
              </a:rPr>
              <a:t>Pasiskirstymo pateikimas</a:t>
            </a:r>
          </a:p>
        </p:txBody>
      </p:sp>
      <p:pic>
        <p:nvPicPr>
          <p:cNvPr id="6" name="Picture 5">
            <a:extLst>
              <a:ext uri="{FF2B5EF4-FFF2-40B4-BE49-F238E27FC236}">
                <a16:creationId xmlns:a16="http://schemas.microsoft.com/office/drawing/2014/main" id="{CF4EA4BC-6A5A-2136-479F-53A70E343DBA}"/>
              </a:ext>
            </a:extLst>
          </p:cNvPr>
          <p:cNvPicPr>
            <a:picLocks noChangeAspect="1"/>
          </p:cNvPicPr>
          <p:nvPr/>
        </p:nvPicPr>
        <p:blipFill>
          <a:blip r:embed="rId3"/>
          <a:stretch>
            <a:fillRect/>
          </a:stretch>
        </p:blipFill>
        <p:spPr>
          <a:xfrm>
            <a:off x="5717059" y="1698488"/>
            <a:ext cx="1016651" cy="769548"/>
          </a:xfrm>
          <a:prstGeom prst="rect">
            <a:avLst/>
          </a:prstGeom>
        </p:spPr>
      </p:pic>
      <p:sp>
        <p:nvSpPr>
          <p:cNvPr id="3" name="TextBox 2">
            <a:extLst>
              <a:ext uri="{FF2B5EF4-FFF2-40B4-BE49-F238E27FC236}">
                <a16:creationId xmlns:a16="http://schemas.microsoft.com/office/drawing/2014/main" id="{86B7BB4C-98F1-6FA8-4A89-E44FF5125703}"/>
              </a:ext>
            </a:extLst>
          </p:cNvPr>
          <p:cNvSpPr txBox="1"/>
          <p:nvPr/>
        </p:nvSpPr>
        <p:spPr>
          <a:xfrm>
            <a:off x="6816435" y="3864675"/>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Palyginimas</a:t>
            </a:r>
          </a:p>
          <a:p>
            <a:pPr algn="ctr"/>
            <a:r>
              <a:rPr lang="lt-LT" sz="1600" dirty="0">
                <a:latin typeface="Montserrat Light" panose="00000400000000000000" pitchFamily="2" charset="0"/>
              </a:rPr>
              <a:t>Palyginimo pateikimas</a:t>
            </a:r>
          </a:p>
        </p:txBody>
      </p:sp>
      <p:pic>
        <p:nvPicPr>
          <p:cNvPr id="8" name="Picture 7">
            <a:extLst>
              <a:ext uri="{FF2B5EF4-FFF2-40B4-BE49-F238E27FC236}">
                <a16:creationId xmlns:a16="http://schemas.microsoft.com/office/drawing/2014/main" id="{C8716302-556F-FE63-6EC7-5CFE18236D18}"/>
              </a:ext>
            </a:extLst>
          </p:cNvPr>
          <p:cNvPicPr>
            <a:picLocks noChangeAspect="1"/>
          </p:cNvPicPr>
          <p:nvPr/>
        </p:nvPicPr>
        <p:blipFill>
          <a:blip r:embed="rId4"/>
          <a:stretch>
            <a:fillRect/>
          </a:stretch>
        </p:blipFill>
        <p:spPr>
          <a:xfrm>
            <a:off x="5826346" y="3265892"/>
            <a:ext cx="949858" cy="649183"/>
          </a:xfrm>
          <a:prstGeom prst="rect">
            <a:avLst/>
          </a:prstGeom>
        </p:spPr>
      </p:pic>
      <p:sp>
        <p:nvSpPr>
          <p:cNvPr id="5" name="TextBox 4">
            <a:extLst>
              <a:ext uri="{FF2B5EF4-FFF2-40B4-BE49-F238E27FC236}">
                <a16:creationId xmlns:a16="http://schemas.microsoft.com/office/drawing/2014/main" id="{1752CC0B-2891-89AC-DEE4-1F8699D3AD87}"/>
              </a:ext>
            </a:extLst>
          </p:cNvPr>
          <p:cNvSpPr txBox="1"/>
          <p:nvPr/>
        </p:nvSpPr>
        <p:spPr>
          <a:xfrm>
            <a:off x="3352722" y="4437047"/>
            <a:ext cx="2019994" cy="615553"/>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Žemėlapis</a:t>
            </a:r>
          </a:p>
          <a:p>
            <a:pPr algn="ctr"/>
            <a:r>
              <a:rPr lang="lt-LT" sz="1600" dirty="0">
                <a:latin typeface="Montserrat Light" panose="00000400000000000000" pitchFamily="2" charset="0"/>
              </a:rPr>
              <a:t>Įvykio vieta</a:t>
            </a:r>
          </a:p>
        </p:txBody>
      </p:sp>
      <p:pic>
        <p:nvPicPr>
          <p:cNvPr id="12" name="Picture 11">
            <a:extLst>
              <a:ext uri="{FF2B5EF4-FFF2-40B4-BE49-F238E27FC236}">
                <a16:creationId xmlns:a16="http://schemas.microsoft.com/office/drawing/2014/main" id="{07DDB786-AA6C-AF3D-8734-76EB4FA81C25}"/>
              </a:ext>
            </a:extLst>
          </p:cNvPr>
          <p:cNvPicPr>
            <a:picLocks noChangeAspect="1"/>
          </p:cNvPicPr>
          <p:nvPr/>
        </p:nvPicPr>
        <p:blipFill>
          <a:blip r:embed="rId5"/>
          <a:stretch>
            <a:fillRect/>
          </a:stretch>
        </p:blipFill>
        <p:spPr>
          <a:xfrm>
            <a:off x="3933708" y="3618071"/>
            <a:ext cx="841829" cy="671332"/>
          </a:xfrm>
          <a:prstGeom prst="rect">
            <a:avLst/>
          </a:prstGeom>
        </p:spPr>
      </p:pic>
      <p:sp>
        <p:nvSpPr>
          <p:cNvPr id="11" name="TextBox 10">
            <a:extLst>
              <a:ext uri="{FF2B5EF4-FFF2-40B4-BE49-F238E27FC236}">
                <a16:creationId xmlns:a16="http://schemas.microsoft.com/office/drawing/2014/main" id="{86C72D3E-08C8-0A07-F9D3-67A00DAC4D02}"/>
              </a:ext>
            </a:extLst>
          </p:cNvPr>
          <p:cNvSpPr txBox="1"/>
          <p:nvPr/>
        </p:nvSpPr>
        <p:spPr>
          <a:xfrm>
            <a:off x="338682" y="3915075"/>
            <a:ext cx="2019994" cy="615553"/>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Laiko juosta</a:t>
            </a:r>
          </a:p>
          <a:p>
            <a:pPr algn="ctr"/>
            <a:r>
              <a:rPr lang="lt-LT" sz="1600" dirty="0">
                <a:latin typeface="Montserrat Light" panose="00000400000000000000" pitchFamily="2" charset="0"/>
              </a:rPr>
              <a:t>Vieta laike</a:t>
            </a:r>
          </a:p>
        </p:txBody>
      </p:sp>
      <p:pic>
        <p:nvPicPr>
          <p:cNvPr id="14" name="Picture 13">
            <a:extLst>
              <a:ext uri="{FF2B5EF4-FFF2-40B4-BE49-F238E27FC236}">
                <a16:creationId xmlns:a16="http://schemas.microsoft.com/office/drawing/2014/main" id="{A1CE448C-6B8E-E56A-B9E8-18801DF7CEA6}"/>
              </a:ext>
            </a:extLst>
          </p:cNvPr>
          <p:cNvPicPr>
            <a:picLocks noChangeAspect="1"/>
          </p:cNvPicPr>
          <p:nvPr/>
        </p:nvPicPr>
        <p:blipFill>
          <a:blip r:embed="rId6"/>
          <a:stretch>
            <a:fillRect/>
          </a:stretch>
        </p:blipFill>
        <p:spPr>
          <a:xfrm>
            <a:off x="1329946" y="3265892"/>
            <a:ext cx="1241960" cy="387344"/>
          </a:xfrm>
          <a:prstGeom prst="rect">
            <a:avLst/>
          </a:prstGeom>
        </p:spPr>
      </p:pic>
    </p:spTree>
    <p:extLst>
      <p:ext uri="{BB962C8B-B14F-4D97-AF65-F5344CB8AC3E}">
        <p14:creationId xmlns:p14="http://schemas.microsoft.com/office/powerpoint/2010/main" val="1129115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68F7-287F-6012-1058-09AFED4773EC}"/>
              </a:ext>
            </a:extLst>
          </p:cNvPr>
          <p:cNvSpPr>
            <a:spLocks noGrp="1"/>
          </p:cNvSpPr>
          <p:nvPr>
            <p:ph type="title"/>
          </p:nvPr>
        </p:nvSpPr>
        <p:spPr/>
        <p:txBody>
          <a:bodyPr/>
          <a:lstStyle/>
          <a:p>
            <a:r>
              <a:rPr lang="lt-LT" dirty="0"/>
              <a:t>Galima naudoti</a:t>
            </a:r>
            <a:endParaRPr lang="en-US" dirty="0"/>
          </a:p>
        </p:txBody>
      </p:sp>
      <p:sp>
        <p:nvSpPr>
          <p:cNvPr id="3" name="Content Placeholder 2">
            <a:extLst>
              <a:ext uri="{FF2B5EF4-FFF2-40B4-BE49-F238E27FC236}">
                <a16:creationId xmlns:a16="http://schemas.microsoft.com/office/drawing/2014/main" id="{8A37C787-D957-10DF-7132-C0DAF26C1573}"/>
              </a:ext>
            </a:extLst>
          </p:cNvPr>
          <p:cNvSpPr>
            <a:spLocks noGrp="1"/>
          </p:cNvSpPr>
          <p:nvPr>
            <p:ph idx="1"/>
          </p:nvPr>
        </p:nvSpPr>
        <p:spPr/>
        <p:txBody>
          <a:bodyPr/>
          <a:lstStyle/>
          <a:p>
            <a:r>
              <a:rPr lang="lt-LT" sz="2400" dirty="0"/>
              <a:t>Stulpelinės diagrama</a:t>
            </a:r>
          </a:p>
          <a:p>
            <a:r>
              <a:rPr lang="lt-LT" sz="2400" dirty="0"/>
              <a:t>Linijinės diagramos</a:t>
            </a:r>
          </a:p>
          <a:p>
            <a:r>
              <a:rPr lang="lt-LT" sz="2400" dirty="0"/>
              <a:t>Ploto diagramos</a:t>
            </a:r>
          </a:p>
          <a:p>
            <a:r>
              <a:rPr lang="lt-LT" sz="2400" dirty="0"/>
              <a:t>Sutrauktos diagramos</a:t>
            </a:r>
          </a:p>
          <a:p>
            <a:r>
              <a:rPr lang="lt-LT" sz="2400" dirty="0"/>
              <a:t>Sukrautų stulpelių diagramos</a:t>
            </a:r>
          </a:p>
          <a:p>
            <a:r>
              <a:rPr lang="lt-LT" sz="2400" dirty="0"/>
              <a:t>Sukrauto ploto diagrama</a:t>
            </a:r>
          </a:p>
        </p:txBody>
      </p:sp>
    </p:spTree>
    <p:extLst>
      <p:ext uri="{BB962C8B-B14F-4D97-AF65-F5344CB8AC3E}">
        <p14:creationId xmlns:p14="http://schemas.microsoft.com/office/powerpoint/2010/main" val="1658875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0F28491-E78E-4859-BA17-BA2A6C87D8E5}"/>
              </a:ext>
            </a:extLst>
          </p:cNvPr>
          <p:cNvSpPr>
            <a:spLocks noGrp="1"/>
          </p:cNvSpPr>
          <p:nvPr>
            <p:ph type="title"/>
          </p:nvPr>
        </p:nvSpPr>
        <p:spPr>
          <a:xfrm>
            <a:off x="229187" y="206375"/>
            <a:ext cx="8457613" cy="669925"/>
          </a:xfrm>
        </p:spPr>
        <p:txBody>
          <a:bodyPr/>
          <a:lstStyle/>
          <a:p>
            <a:r>
              <a:rPr lang="lt" altLang="en-US" sz="2800" b="0" dirty="0"/>
              <a:t>Nuo ataskaitų iki sprendimų paramos sistemų</a:t>
            </a:r>
          </a:p>
        </p:txBody>
      </p:sp>
      <p:sp>
        <p:nvSpPr>
          <p:cNvPr id="5" name="Rechthoek: afgeschuinde diagonale hoeken 10">
            <a:extLst>
              <a:ext uri="{FF2B5EF4-FFF2-40B4-BE49-F238E27FC236}">
                <a16:creationId xmlns:a16="http://schemas.microsoft.com/office/drawing/2014/main" id="{6178880C-F948-4BFE-A625-7CAEEA15DF64}"/>
              </a:ext>
            </a:extLst>
          </p:cNvPr>
          <p:cNvSpPr/>
          <p:nvPr/>
        </p:nvSpPr>
        <p:spPr>
          <a:xfrm>
            <a:off x="811213" y="3795713"/>
            <a:ext cx="1260475" cy="287337"/>
          </a:xfrm>
          <a:prstGeom prst="snip2Diag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 sz="1100">
                <a:solidFill>
                  <a:schemeClr val="tx1"/>
                </a:solidFill>
                <a:latin typeface="Arial" panose="020B0604020202020204" pitchFamily="34" charset="0"/>
              </a:rPr>
              <a:t>Ataskaitų teikimas</a:t>
            </a:r>
            <a:endParaRPr lang="nl-NL" sz="1100">
              <a:solidFill>
                <a:schemeClr val="tx1"/>
              </a:solidFill>
            </a:endParaRPr>
          </a:p>
        </p:txBody>
      </p:sp>
      <p:sp>
        <p:nvSpPr>
          <p:cNvPr id="6" name="Rechthoek: afgeschuinde diagonale hoeken 10">
            <a:extLst>
              <a:ext uri="{FF2B5EF4-FFF2-40B4-BE49-F238E27FC236}">
                <a16:creationId xmlns:a16="http://schemas.microsoft.com/office/drawing/2014/main" id="{0850EFE4-DECC-41A3-892D-3C2C0432E31D}"/>
              </a:ext>
            </a:extLst>
          </p:cNvPr>
          <p:cNvSpPr/>
          <p:nvPr/>
        </p:nvSpPr>
        <p:spPr>
          <a:xfrm>
            <a:off x="1098550" y="3292475"/>
            <a:ext cx="1260475" cy="287338"/>
          </a:xfrm>
          <a:prstGeom prst="snip2Diag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 sz="1100">
                <a:solidFill>
                  <a:schemeClr val="tx1"/>
                </a:solidFill>
                <a:latin typeface="Arial" panose="020B0604020202020204" pitchFamily="34" charset="0"/>
              </a:rPr>
              <a:t>Analizė</a:t>
            </a:r>
            <a:endParaRPr lang="nl-NL" sz="1100">
              <a:solidFill>
                <a:schemeClr val="tx1"/>
              </a:solidFill>
            </a:endParaRPr>
          </a:p>
        </p:txBody>
      </p:sp>
      <p:sp>
        <p:nvSpPr>
          <p:cNvPr id="8" name="Rechthoek: afgeschuinde diagonale hoeken 10">
            <a:extLst>
              <a:ext uri="{FF2B5EF4-FFF2-40B4-BE49-F238E27FC236}">
                <a16:creationId xmlns:a16="http://schemas.microsoft.com/office/drawing/2014/main" id="{D5EF24A2-540E-4F4F-B9C3-CC7197A989A8}"/>
              </a:ext>
            </a:extLst>
          </p:cNvPr>
          <p:cNvSpPr/>
          <p:nvPr/>
        </p:nvSpPr>
        <p:spPr>
          <a:xfrm>
            <a:off x="1747838" y="2259013"/>
            <a:ext cx="1260475" cy="287337"/>
          </a:xfrm>
          <a:prstGeom prst="snip2Diag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 sz="1100" dirty="0">
                <a:solidFill>
                  <a:schemeClr val="tx1"/>
                </a:solidFill>
                <a:latin typeface="Arial" panose="020B0604020202020204" pitchFamily="34" charset="0"/>
              </a:rPr>
              <a:t>Prognozavimas</a:t>
            </a:r>
            <a:endParaRPr lang="nl-NL" sz="1100" dirty="0">
              <a:solidFill>
                <a:schemeClr val="tx1"/>
              </a:solidFill>
            </a:endParaRPr>
          </a:p>
        </p:txBody>
      </p:sp>
      <p:sp>
        <p:nvSpPr>
          <p:cNvPr id="10" name="Rechthoek: afgeschuinde diagonale hoeken 10">
            <a:extLst>
              <a:ext uri="{FF2B5EF4-FFF2-40B4-BE49-F238E27FC236}">
                <a16:creationId xmlns:a16="http://schemas.microsoft.com/office/drawing/2014/main" id="{A58334A1-0FA5-4375-8D08-6A760D88EBD3}"/>
              </a:ext>
            </a:extLst>
          </p:cNvPr>
          <p:cNvSpPr/>
          <p:nvPr/>
        </p:nvSpPr>
        <p:spPr>
          <a:xfrm>
            <a:off x="2308225" y="1204913"/>
            <a:ext cx="1260475" cy="287337"/>
          </a:xfrm>
          <a:prstGeom prst="snip2Diag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 sz="1050" dirty="0">
                <a:solidFill>
                  <a:schemeClr val="tx1"/>
                </a:solidFill>
                <a:latin typeface="Arial" panose="020B0604020202020204" pitchFamily="34" charset="0"/>
              </a:rPr>
              <a:t>Nurodantis</a:t>
            </a:r>
            <a:endParaRPr lang="nl-NL" sz="1050" dirty="0">
              <a:solidFill>
                <a:schemeClr val="tx1"/>
              </a:solidFill>
            </a:endParaRPr>
          </a:p>
        </p:txBody>
      </p:sp>
      <p:cxnSp>
        <p:nvCxnSpPr>
          <p:cNvPr id="11" name="Straight Arrow Connector 10">
            <a:extLst>
              <a:ext uri="{FF2B5EF4-FFF2-40B4-BE49-F238E27FC236}">
                <a16:creationId xmlns:a16="http://schemas.microsoft.com/office/drawing/2014/main" id="{F4EE34C8-18D1-44A0-BA2B-1E38284AF31B}"/>
              </a:ext>
            </a:extLst>
          </p:cNvPr>
          <p:cNvCxnSpPr/>
          <p:nvPr/>
        </p:nvCxnSpPr>
        <p:spPr>
          <a:xfrm flipV="1">
            <a:off x="595313" y="987425"/>
            <a:ext cx="0" cy="32289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57DFB5E-393E-43AF-BA6F-80812911028E}"/>
              </a:ext>
            </a:extLst>
          </p:cNvPr>
          <p:cNvCxnSpPr>
            <a:cxnSpLocks/>
          </p:cNvCxnSpPr>
          <p:nvPr/>
        </p:nvCxnSpPr>
        <p:spPr>
          <a:xfrm flipV="1">
            <a:off x="684213" y="4300538"/>
            <a:ext cx="5630862" cy="301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54127F-A5F1-4B26-8C34-2D0BE758C59F}"/>
              </a:ext>
            </a:extLst>
          </p:cNvPr>
          <p:cNvSpPr txBox="1"/>
          <p:nvPr/>
        </p:nvSpPr>
        <p:spPr>
          <a:xfrm rot="16200000">
            <a:off x="-733929" y="2300079"/>
            <a:ext cx="2264787" cy="338554"/>
          </a:xfrm>
          <a:prstGeom prst="rect">
            <a:avLst/>
          </a:prstGeom>
          <a:noFill/>
        </p:spPr>
        <p:txBody>
          <a:bodyPr wrap="none">
            <a:spAutoFit/>
          </a:bodyPr>
          <a:lstStyle/>
          <a:p>
            <a:pPr>
              <a:defRPr/>
            </a:pPr>
            <a:r>
              <a:rPr lang="lt" sz="1600" dirty="0">
                <a:latin typeface="Calibri Light" panose="020F0302020204030204" pitchFamily="34" charset="0"/>
                <a:cs typeface="Calibri Light" panose="020F0302020204030204" pitchFamily="34" charset="0"/>
              </a:rPr>
              <a:t>Įgyvendinimo sudėtingumas</a:t>
            </a:r>
          </a:p>
        </p:txBody>
      </p:sp>
      <p:sp>
        <p:nvSpPr>
          <p:cNvPr id="16" name="TextBox 15">
            <a:extLst>
              <a:ext uri="{FF2B5EF4-FFF2-40B4-BE49-F238E27FC236}">
                <a16:creationId xmlns:a16="http://schemas.microsoft.com/office/drawing/2014/main" id="{A00B9541-F805-4FF3-BF6F-5B2CC761D289}"/>
              </a:ext>
            </a:extLst>
          </p:cNvPr>
          <p:cNvSpPr txBox="1"/>
          <p:nvPr/>
        </p:nvSpPr>
        <p:spPr>
          <a:xfrm>
            <a:off x="2627313" y="4395788"/>
            <a:ext cx="1909762" cy="338137"/>
          </a:xfrm>
          <a:prstGeom prst="rect">
            <a:avLst/>
          </a:prstGeom>
          <a:noFill/>
        </p:spPr>
        <p:txBody>
          <a:bodyPr wrap="none">
            <a:spAutoFit/>
          </a:bodyPr>
          <a:lstStyle/>
          <a:p>
            <a:pPr>
              <a:defRPr/>
            </a:pPr>
            <a:r>
              <a:rPr lang="lt" sz="1600">
                <a:latin typeface="Calibri Light" panose="020F0302020204030204" pitchFamily="34" charset="0"/>
                <a:cs typeface="Calibri Light" panose="020F0302020204030204" pitchFamily="34" charset="0"/>
              </a:rPr>
              <a:t>Analitikos sudėtingumas</a:t>
            </a:r>
          </a:p>
        </p:txBody>
      </p:sp>
      <p:cxnSp>
        <p:nvCxnSpPr>
          <p:cNvPr id="17" name="Straight Connector 16">
            <a:extLst>
              <a:ext uri="{FF2B5EF4-FFF2-40B4-BE49-F238E27FC236}">
                <a16:creationId xmlns:a16="http://schemas.microsoft.com/office/drawing/2014/main" id="{56BDE6AA-713D-4596-972B-76C778D2EB5A}"/>
              </a:ext>
            </a:extLst>
          </p:cNvPr>
          <p:cNvCxnSpPr>
            <a:cxnSpLocks/>
          </p:cNvCxnSpPr>
          <p:nvPr/>
        </p:nvCxnSpPr>
        <p:spPr>
          <a:xfrm>
            <a:off x="684213" y="2998788"/>
            <a:ext cx="5472112"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hthoek: afgeschuinde diagonale hoeken 10">
            <a:extLst>
              <a:ext uri="{FF2B5EF4-FFF2-40B4-BE49-F238E27FC236}">
                <a16:creationId xmlns:a16="http://schemas.microsoft.com/office/drawing/2014/main" id="{7526BAD5-D76C-4A93-8C59-3B885D426E6F}"/>
              </a:ext>
            </a:extLst>
          </p:cNvPr>
          <p:cNvSpPr/>
          <p:nvPr/>
        </p:nvSpPr>
        <p:spPr>
          <a:xfrm>
            <a:off x="1387475" y="2787650"/>
            <a:ext cx="1260475" cy="287338"/>
          </a:xfrm>
          <a:prstGeom prst="snip2Diag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 sz="1100" dirty="0">
                <a:solidFill>
                  <a:schemeClr val="tx1"/>
                </a:solidFill>
                <a:latin typeface="Arial" panose="020B0604020202020204" pitchFamily="34" charset="0"/>
              </a:rPr>
              <a:t>Stebėjimas</a:t>
            </a:r>
            <a:endParaRPr lang="nl-NL" sz="1100" dirty="0">
              <a:solidFill>
                <a:schemeClr val="tx1"/>
              </a:solidFill>
            </a:endParaRPr>
          </a:p>
        </p:txBody>
      </p:sp>
      <p:cxnSp>
        <p:nvCxnSpPr>
          <p:cNvPr id="20" name="Straight Connector 19">
            <a:extLst>
              <a:ext uri="{FF2B5EF4-FFF2-40B4-BE49-F238E27FC236}">
                <a16:creationId xmlns:a16="http://schemas.microsoft.com/office/drawing/2014/main" id="{B99596CA-35D4-488A-9091-B74408505C91}"/>
              </a:ext>
            </a:extLst>
          </p:cNvPr>
          <p:cNvCxnSpPr>
            <a:cxnSpLocks/>
          </p:cNvCxnSpPr>
          <p:nvPr/>
        </p:nvCxnSpPr>
        <p:spPr>
          <a:xfrm>
            <a:off x="666750" y="1943100"/>
            <a:ext cx="5561013"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Rechthoek: afgeschuinde diagonale hoeken 10">
            <a:extLst>
              <a:ext uri="{FF2B5EF4-FFF2-40B4-BE49-F238E27FC236}">
                <a16:creationId xmlns:a16="http://schemas.microsoft.com/office/drawing/2014/main" id="{1C321B08-DCEB-4EA2-A572-CA7DF074AFD5}"/>
              </a:ext>
            </a:extLst>
          </p:cNvPr>
          <p:cNvSpPr/>
          <p:nvPr/>
        </p:nvSpPr>
        <p:spPr>
          <a:xfrm>
            <a:off x="2035175" y="1733550"/>
            <a:ext cx="1260475" cy="287338"/>
          </a:xfrm>
          <a:prstGeom prst="snip2Diag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 sz="1050" dirty="0">
                <a:solidFill>
                  <a:schemeClr val="tx1"/>
                </a:solidFill>
                <a:latin typeface="Arial" panose="020B0604020202020204" pitchFamily="34" charset="0"/>
              </a:rPr>
              <a:t>Nuspėjamasis</a:t>
            </a:r>
            <a:endParaRPr lang="nl-NL" sz="1050" dirty="0">
              <a:solidFill>
                <a:schemeClr val="tx1"/>
              </a:solidFill>
            </a:endParaRPr>
          </a:p>
        </p:txBody>
      </p:sp>
      <p:sp>
        <p:nvSpPr>
          <p:cNvPr id="17423" name="TextBox 18">
            <a:extLst>
              <a:ext uri="{FF2B5EF4-FFF2-40B4-BE49-F238E27FC236}">
                <a16:creationId xmlns:a16="http://schemas.microsoft.com/office/drawing/2014/main" id="{64A8CE6B-0C38-43CB-82D1-35B06AEFEE7E}"/>
              </a:ext>
            </a:extLst>
          </p:cNvPr>
          <p:cNvSpPr txBox="1">
            <a:spLocks noChangeArrowheads="1"/>
          </p:cNvSpPr>
          <p:nvPr/>
        </p:nvSpPr>
        <p:spPr bwMode="auto">
          <a:xfrm>
            <a:off x="2620963" y="3179763"/>
            <a:ext cx="3668712"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ontserrat Light" pitchFamily="2" charset="0"/>
                <a:cs typeface="Roboto" pitchFamily="2" charset="0"/>
              </a:defRPr>
            </a:lvl1pPr>
            <a:lvl2pPr marL="742950" indent="-285750">
              <a:spcBef>
                <a:spcPct val="20000"/>
              </a:spcBef>
              <a:buFont typeface="Arial" panose="020B0604020202020204" pitchFamily="34" charset="0"/>
              <a:buChar char="–"/>
              <a:defRPr sz="2800">
                <a:solidFill>
                  <a:schemeClr val="tx1"/>
                </a:solidFill>
                <a:latin typeface="Montserrat Light" pitchFamily="2" charset="0"/>
                <a:cs typeface="Roboto" pitchFamily="2" charset="0"/>
              </a:defRPr>
            </a:lvl2pPr>
            <a:lvl3pPr marL="1143000" indent="-228600">
              <a:spcBef>
                <a:spcPct val="20000"/>
              </a:spcBef>
              <a:buFont typeface="Arial" panose="020B0604020202020204" pitchFamily="34" charset="0"/>
              <a:buChar char="•"/>
              <a:defRPr sz="2400">
                <a:solidFill>
                  <a:schemeClr val="tx1"/>
                </a:solidFill>
                <a:latin typeface="Montserrat Light" pitchFamily="2" charset="0"/>
                <a:cs typeface="Roboto" pitchFamily="2" charset="0"/>
              </a:defRPr>
            </a:lvl3pPr>
            <a:lvl4pPr marL="1600200" indent="-228600">
              <a:spcBef>
                <a:spcPct val="20000"/>
              </a:spcBef>
              <a:buFont typeface="Arial" panose="020B0604020202020204" pitchFamily="34" charset="0"/>
              <a:buChar char="–"/>
              <a:defRPr sz="2000">
                <a:solidFill>
                  <a:schemeClr val="tx1"/>
                </a:solidFill>
                <a:latin typeface="Montserrat Light" pitchFamily="2" charset="0"/>
                <a:cs typeface="Roboto" pitchFamily="2" charset="0"/>
              </a:defRPr>
            </a:lvl4pPr>
            <a:lvl5pPr marL="2057400" indent="-228600">
              <a:spcBef>
                <a:spcPct val="20000"/>
              </a:spcBef>
              <a:buFont typeface="Arial" panose="020B0604020202020204" pitchFamily="34" charset="0"/>
              <a:buChar char="»"/>
              <a:defRPr sz="2000">
                <a:solidFill>
                  <a:schemeClr val="tx1"/>
                </a:solidFill>
                <a:latin typeface="Montserrat Light" pitchFamily="2" charset="0"/>
                <a:cs typeface="Roboto"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9pPr>
          </a:lstStyle>
          <a:p>
            <a:pPr algn="r">
              <a:spcBef>
                <a:spcPct val="0"/>
              </a:spcBef>
              <a:buFontTx/>
              <a:buNone/>
            </a:pPr>
            <a:r>
              <a:rPr lang="lt" altLang="en-US" sz="1800" b="1">
                <a:latin typeface="Calibri" panose="020F0502020204030204" pitchFamily="34" charset="0"/>
                <a:cs typeface="Arial" panose="020B0604020202020204" pitchFamily="34" charset="0"/>
              </a:rPr>
              <a:t>Aprašomoji ir diagnostinė analizė</a:t>
            </a:r>
          </a:p>
          <a:p>
            <a:pPr algn="r">
              <a:spcBef>
                <a:spcPct val="0"/>
              </a:spcBef>
              <a:buFontTx/>
              <a:buNone/>
            </a:pPr>
            <a:r>
              <a:rPr lang="lt" altLang="en-US" sz="1200">
                <a:latin typeface="Calibri" panose="020F0502020204030204" pitchFamily="34" charset="0"/>
                <a:cs typeface="Arial" panose="020B0604020202020204" pitchFamily="34" charset="0"/>
              </a:rPr>
              <a:t>Kas nutiko?</a:t>
            </a:r>
          </a:p>
          <a:p>
            <a:pPr algn="r">
              <a:spcBef>
                <a:spcPct val="0"/>
              </a:spcBef>
              <a:buFontTx/>
              <a:buNone/>
            </a:pPr>
            <a:r>
              <a:rPr lang="lt" altLang="en-US" sz="1200">
                <a:latin typeface="Calibri" panose="020F0502020204030204" pitchFamily="34" charset="0"/>
                <a:cs typeface="Arial" panose="020B0604020202020204" pitchFamily="34" charset="0"/>
              </a:rPr>
              <a:t>Kodėl taip atsitiko?</a:t>
            </a:r>
          </a:p>
          <a:p>
            <a:pPr algn="r">
              <a:spcBef>
                <a:spcPct val="0"/>
              </a:spcBef>
              <a:buFontTx/>
              <a:buNone/>
            </a:pPr>
            <a:r>
              <a:rPr lang="lt" altLang="en-US" sz="1200">
                <a:latin typeface="Calibri" panose="020F0502020204030204" pitchFamily="34" charset="0"/>
                <a:cs typeface="Arial" panose="020B0604020202020204" pitchFamily="34" charset="0"/>
              </a:rPr>
              <a:t>Kas dabar vyksta?</a:t>
            </a:r>
          </a:p>
          <a:p>
            <a:pPr algn="r">
              <a:spcBef>
                <a:spcPct val="0"/>
              </a:spcBef>
              <a:buFont typeface="Arial" panose="020B0604020202020204" pitchFamily="34" charset="0"/>
              <a:buNone/>
            </a:pPr>
            <a:r>
              <a:rPr lang="lt" altLang="en-US" sz="1400" b="1">
                <a:solidFill>
                  <a:srgbClr val="FFCC00"/>
                </a:solidFill>
                <a:latin typeface="Calibri" panose="020F0502020204030204" pitchFamily="34" charset="0"/>
                <a:cs typeface="Arial" panose="020B0604020202020204" pitchFamily="34" charset="0"/>
              </a:rPr>
              <a:t>sprendimo vertinimas</a:t>
            </a:r>
          </a:p>
        </p:txBody>
      </p:sp>
      <p:sp>
        <p:nvSpPr>
          <p:cNvPr id="17424" name="TextBox 21">
            <a:extLst>
              <a:ext uri="{FF2B5EF4-FFF2-40B4-BE49-F238E27FC236}">
                <a16:creationId xmlns:a16="http://schemas.microsoft.com/office/drawing/2014/main" id="{74BFE8DC-8D9A-4E43-A2C9-9559604C718A}"/>
              </a:ext>
            </a:extLst>
          </p:cNvPr>
          <p:cNvSpPr txBox="1">
            <a:spLocks noChangeArrowheads="1"/>
          </p:cNvSpPr>
          <p:nvPr/>
        </p:nvSpPr>
        <p:spPr bwMode="auto">
          <a:xfrm>
            <a:off x="3403600" y="1909763"/>
            <a:ext cx="29019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ontserrat Light" pitchFamily="2" charset="0"/>
                <a:cs typeface="Roboto" pitchFamily="2" charset="0"/>
              </a:defRPr>
            </a:lvl1pPr>
            <a:lvl2pPr marL="742950" indent="-285750">
              <a:spcBef>
                <a:spcPct val="20000"/>
              </a:spcBef>
              <a:buFont typeface="Arial" panose="020B0604020202020204" pitchFamily="34" charset="0"/>
              <a:buChar char="–"/>
              <a:defRPr sz="2800">
                <a:solidFill>
                  <a:schemeClr val="tx1"/>
                </a:solidFill>
                <a:latin typeface="Montserrat Light" pitchFamily="2" charset="0"/>
                <a:cs typeface="Roboto" pitchFamily="2" charset="0"/>
              </a:defRPr>
            </a:lvl2pPr>
            <a:lvl3pPr marL="1143000" indent="-228600">
              <a:spcBef>
                <a:spcPct val="20000"/>
              </a:spcBef>
              <a:buFont typeface="Arial" panose="020B0604020202020204" pitchFamily="34" charset="0"/>
              <a:buChar char="•"/>
              <a:defRPr sz="2400">
                <a:solidFill>
                  <a:schemeClr val="tx1"/>
                </a:solidFill>
                <a:latin typeface="Montserrat Light" pitchFamily="2" charset="0"/>
                <a:cs typeface="Roboto" pitchFamily="2" charset="0"/>
              </a:defRPr>
            </a:lvl3pPr>
            <a:lvl4pPr marL="1600200" indent="-228600">
              <a:spcBef>
                <a:spcPct val="20000"/>
              </a:spcBef>
              <a:buFont typeface="Arial" panose="020B0604020202020204" pitchFamily="34" charset="0"/>
              <a:buChar char="–"/>
              <a:defRPr sz="2000">
                <a:solidFill>
                  <a:schemeClr val="tx1"/>
                </a:solidFill>
                <a:latin typeface="Montserrat Light" pitchFamily="2" charset="0"/>
                <a:cs typeface="Roboto" pitchFamily="2" charset="0"/>
              </a:defRPr>
            </a:lvl4pPr>
            <a:lvl5pPr marL="2057400" indent="-228600">
              <a:spcBef>
                <a:spcPct val="20000"/>
              </a:spcBef>
              <a:buFont typeface="Arial" panose="020B0604020202020204" pitchFamily="34" charset="0"/>
              <a:buChar char="»"/>
              <a:defRPr sz="2000">
                <a:solidFill>
                  <a:schemeClr val="tx1"/>
                </a:solidFill>
                <a:latin typeface="Montserrat Light" pitchFamily="2" charset="0"/>
                <a:cs typeface="Roboto"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9pPr>
          </a:lstStyle>
          <a:p>
            <a:pPr algn="r">
              <a:spcBef>
                <a:spcPct val="0"/>
              </a:spcBef>
              <a:buFontTx/>
              <a:buNone/>
            </a:pPr>
            <a:r>
              <a:rPr lang="lt" altLang="en-US" sz="1800" b="1">
                <a:latin typeface="Calibri" panose="020F0502020204030204" pitchFamily="34" charset="0"/>
                <a:cs typeface="Arial" panose="020B0604020202020204" pitchFamily="34" charset="0"/>
              </a:rPr>
              <a:t>Nuspėjamoji analizė</a:t>
            </a:r>
          </a:p>
          <a:p>
            <a:pPr algn="r">
              <a:spcBef>
                <a:spcPct val="0"/>
              </a:spcBef>
              <a:buFontTx/>
              <a:buNone/>
            </a:pPr>
            <a:r>
              <a:rPr lang="lt" altLang="en-US" sz="1200">
                <a:latin typeface="Calibri" panose="020F0502020204030204" pitchFamily="34" charset="0"/>
                <a:cs typeface="Arial" panose="020B0604020202020204" pitchFamily="34" charset="0"/>
              </a:rPr>
              <a:t>Kas gali atsitikti, remiantis istoriniais duomenimis?</a:t>
            </a:r>
          </a:p>
          <a:p>
            <a:pPr algn="r">
              <a:spcBef>
                <a:spcPct val="0"/>
              </a:spcBef>
              <a:buFontTx/>
              <a:buNone/>
            </a:pPr>
            <a:r>
              <a:rPr lang="lt" altLang="en-US" sz="1200">
                <a:latin typeface="Calibri" panose="020F0502020204030204" pitchFamily="34" charset="0"/>
                <a:cs typeface="Arial" panose="020B0604020202020204" pitchFamily="34" charset="0"/>
              </a:rPr>
              <a:t>Kas gali atsitikti?</a:t>
            </a:r>
          </a:p>
          <a:p>
            <a:pPr algn="r">
              <a:spcBef>
                <a:spcPct val="0"/>
              </a:spcBef>
              <a:buFontTx/>
              <a:buNone/>
            </a:pPr>
            <a:r>
              <a:rPr lang="lt" altLang="en-US" sz="1400" b="1">
                <a:solidFill>
                  <a:srgbClr val="FFCC00"/>
                </a:solidFill>
                <a:latin typeface="Calibri" panose="020F0502020204030204" pitchFamily="34" charset="0"/>
                <a:cs typeface="Arial" panose="020B0604020202020204" pitchFamily="34" charset="0"/>
              </a:rPr>
              <a:t>sprendimo palaikymas</a:t>
            </a:r>
          </a:p>
          <a:p>
            <a:pPr algn="r">
              <a:spcBef>
                <a:spcPct val="0"/>
              </a:spcBef>
              <a:buFontTx/>
              <a:buNone/>
            </a:pPr>
            <a:endParaRPr lang="en-US" altLang="en-US" sz="1200">
              <a:latin typeface="Calibri" panose="020F0502020204030204" pitchFamily="34" charset="0"/>
              <a:cs typeface="Arial" panose="020B0604020202020204" pitchFamily="34" charset="0"/>
            </a:endParaRPr>
          </a:p>
        </p:txBody>
      </p:sp>
      <p:sp>
        <p:nvSpPr>
          <p:cNvPr id="17425" name="TextBox 22">
            <a:extLst>
              <a:ext uri="{FF2B5EF4-FFF2-40B4-BE49-F238E27FC236}">
                <a16:creationId xmlns:a16="http://schemas.microsoft.com/office/drawing/2014/main" id="{8BC17C8E-9D5C-4DFE-8B78-AE94B5C155B6}"/>
              </a:ext>
            </a:extLst>
          </p:cNvPr>
          <p:cNvSpPr txBox="1">
            <a:spLocks noChangeArrowheads="1"/>
          </p:cNvSpPr>
          <p:nvPr/>
        </p:nvSpPr>
        <p:spPr bwMode="auto">
          <a:xfrm>
            <a:off x="3676650" y="1114425"/>
            <a:ext cx="26384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ontserrat Light" pitchFamily="2" charset="0"/>
                <a:cs typeface="Roboto" pitchFamily="2" charset="0"/>
              </a:defRPr>
            </a:lvl1pPr>
            <a:lvl2pPr marL="742950" indent="-285750">
              <a:spcBef>
                <a:spcPct val="20000"/>
              </a:spcBef>
              <a:buFont typeface="Arial" panose="020B0604020202020204" pitchFamily="34" charset="0"/>
              <a:buChar char="–"/>
              <a:defRPr sz="2800">
                <a:solidFill>
                  <a:schemeClr val="tx1"/>
                </a:solidFill>
                <a:latin typeface="Montserrat Light" pitchFamily="2" charset="0"/>
                <a:cs typeface="Roboto" pitchFamily="2" charset="0"/>
              </a:defRPr>
            </a:lvl2pPr>
            <a:lvl3pPr marL="1143000" indent="-228600">
              <a:spcBef>
                <a:spcPct val="20000"/>
              </a:spcBef>
              <a:buFont typeface="Arial" panose="020B0604020202020204" pitchFamily="34" charset="0"/>
              <a:buChar char="•"/>
              <a:defRPr sz="2400">
                <a:solidFill>
                  <a:schemeClr val="tx1"/>
                </a:solidFill>
                <a:latin typeface="Montserrat Light" pitchFamily="2" charset="0"/>
                <a:cs typeface="Roboto" pitchFamily="2" charset="0"/>
              </a:defRPr>
            </a:lvl3pPr>
            <a:lvl4pPr marL="1600200" indent="-228600">
              <a:spcBef>
                <a:spcPct val="20000"/>
              </a:spcBef>
              <a:buFont typeface="Arial" panose="020B0604020202020204" pitchFamily="34" charset="0"/>
              <a:buChar char="–"/>
              <a:defRPr sz="2000">
                <a:solidFill>
                  <a:schemeClr val="tx1"/>
                </a:solidFill>
                <a:latin typeface="Montserrat Light" pitchFamily="2" charset="0"/>
                <a:cs typeface="Roboto" pitchFamily="2" charset="0"/>
              </a:defRPr>
            </a:lvl4pPr>
            <a:lvl5pPr marL="2057400" indent="-228600">
              <a:spcBef>
                <a:spcPct val="20000"/>
              </a:spcBef>
              <a:buFont typeface="Arial" panose="020B0604020202020204" pitchFamily="34" charset="0"/>
              <a:buChar char="»"/>
              <a:defRPr sz="2000">
                <a:solidFill>
                  <a:schemeClr val="tx1"/>
                </a:solidFill>
                <a:latin typeface="Montserrat Light" pitchFamily="2" charset="0"/>
                <a:cs typeface="Roboto"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9pPr>
          </a:lstStyle>
          <a:p>
            <a:pPr algn="r">
              <a:spcBef>
                <a:spcPct val="0"/>
              </a:spcBef>
              <a:buFontTx/>
              <a:buNone/>
            </a:pPr>
            <a:r>
              <a:rPr lang="lt" altLang="en-US" sz="1800" b="1">
                <a:latin typeface="Calibri" panose="020F0502020204030204" pitchFamily="34" charset="0"/>
                <a:cs typeface="Arial" panose="020B0604020202020204" pitchFamily="34" charset="0"/>
              </a:rPr>
              <a:t>Preskriptyvi analizė</a:t>
            </a:r>
          </a:p>
          <a:p>
            <a:pPr algn="r">
              <a:spcBef>
                <a:spcPct val="0"/>
              </a:spcBef>
              <a:buFontTx/>
              <a:buNone/>
            </a:pPr>
            <a:r>
              <a:rPr lang="lt" altLang="en-US" sz="1200">
                <a:latin typeface="Calibri" panose="020F0502020204030204" pitchFamily="34" charset="0"/>
                <a:cs typeface="Arial" panose="020B0604020202020204" pitchFamily="34" charset="0"/>
              </a:rPr>
              <a:t>Ką turėčiau daryti (kad tai įvyktų)?</a:t>
            </a:r>
          </a:p>
          <a:p>
            <a:pPr algn="r">
              <a:spcBef>
                <a:spcPct val="0"/>
              </a:spcBef>
              <a:buFontTx/>
              <a:buNone/>
            </a:pPr>
            <a:r>
              <a:rPr lang="lt" altLang="en-US" sz="1400" b="1">
                <a:solidFill>
                  <a:srgbClr val="FFCC00"/>
                </a:solidFill>
                <a:latin typeface="Calibri" panose="020F0502020204030204" pitchFamily="34" charset="0"/>
                <a:cs typeface="Arial" panose="020B0604020202020204" pitchFamily="34" charset="0"/>
              </a:rPr>
              <a:t>sprendimų automatizavimas</a:t>
            </a:r>
          </a:p>
        </p:txBody>
      </p:sp>
      <p:sp>
        <p:nvSpPr>
          <p:cNvPr id="17427" name="TextBox 27">
            <a:extLst>
              <a:ext uri="{FF2B5EF4-FFF2-40B4-BE49-F238E27FC236}">
                <a16:creationId xmlns:a16="http://schemas.microsoft.com/office/drawing/2014/main" id="{FC3D08C1-B856-457C-9FB3-EB611709D202}"/>
              </a:ext>
            </a:extLst>
          </p:cNvPr>
          <p:cNvSpPr txBox="1">
            <a:spLocks noChangeArrowheads="1"/>
          </p:cNvSpPr>
          <p:nvPr/>
        </p:nvSpPr>
        <p:spPr bwMode="auto">
          <a:xfrm>
            <a:off x="6875463" y="3271838"/>
            <a:ext cx="21494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Montserrat Light" pitchFamily="2" charset="0"/>
                <a:cs typeface="Roboto" pitchFamily="2" charset="0"/>
              </a:defRPr>
            </a:lvl1pPr>
            <a:lvl2pPr marL="742950" indent="-285750">
              <a:spcBef>
                <a:spcPct val="20000"/>
              </a:spcBef>
              <a:buFont typeface="Arial" panose="020B0604020202020204" pitchFamily="34" charset="0"/>
              <a:buChar char="–"/>
              <a:defRPr sz="2800">
                <a:solidFill>
                  <a:schemeClr val="tx1"/>
                </a:solidFill>
                <a:latin typeface="Montserrat Light" pitchFamily="2" charset="0"/>
                <a:cs typeface="Roboto" pitchFamily="2" charset="0"/>
              </a:defRPr>
            </a:lvl2pPr>
            <a:lvl3pPr marL="1143000" indent="-228600">
              <a:spcBef>
                <a:spcPct val="20000"/>
              </a:spcBef>
              <a:buFont typeface="Arial" panose="020B0604020202020204" pitchFamily="34" charset="0"/>
              <a:buChar char="•"/>
              <a:defRPr sz="2400">
                <a:solidFill>
                  <a:schemeClr val="tx1"/>
                </a:solidFill>
                <a:latin typeface="Montserrat Light" pitchFamily="2" charset="0"/>
                <a:cs typeface="Roboto" pitchFamily="2" charset="0"/>
              </a:defRPr>
            </a:lvl3pPr>
            <a:lvl4pPr marL="1600200" indent="-228600">
              <a:spcBef>
                <a:spcPct val="20000"/>
              </a:spcBef>
              <a:buFont typeface="Arial" panose="020B0604020202020204" pitchFamily="34" charset="0"/>
              <a:buChar char="–"/>
              <a:defRPr sz="2000">
                <a:solidFill>
                  <a:schemeClr val="tx1"/>
                </a:solidFill>
                <a:latin typeface="Montserrat Light" pitchFamily="2" charset="0"/>
                <a:cs typeface="Roboto" pitchFamily="2" charset="0"/>
              </a:defRPr>
            </a:lvl4pPr>
            <a:lvl5pPr marL="2057400" indent="-228600">
              <a:spcBef>
                <a:spcPct val="20000"/>
              </a:spcBef>
              <a:buFont typeface="Arial" panose="020B0604020202020204" pitchFamily="34" charset="0"/>
              <a:buChar char="»"/>
              <a:defRPr sz="2000">
                <a:solidFill>
                  <a:schemeClr val="tx1"/>
                </a:solidFill>
                <a:latin typeface="Montserrat Light" pitchFamily="2" charset="0"/>
                <a:cs typeface="Roboto"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9pPr>
          </a:lstStyle>
          <a:p>
            <a:pPr>
              <a:spcBef>
                <a:spcPct val="0"/>
              </a:spcBef>
              <a:buClr>
                <a:srgbClr val="FFCC00"/>
              </a:buClr>
            </a:pPr>
            <a:r>
              <a:rPr lang="lt" altLang="en-US" sz="1400">
                <a:latin typeface="Calibri" panose="020F0502020204030204" pitchFamily="34" charset="0"/>
                <a:cs typeface="Arial" panose="020B0604020202020204" pitchFamily="34" charset="0"/>
              </a:rPr>
              <a:t>Duomenų gavyba</a:t>
            </a:r>
          </a:p>
          <a:p>
            <a:pPr>
              <a:spcBef>
                <a:spcPct val="0"/>
              </a:spcBef>
              <a:buClr>
                <a:srgbClr val="FFCC00"/>
              </a:buClr>
            </a:pPr>
            <a:r>
              <a:rPr lang="lt" altLang="en-US" sz="1400">
                <a:latin typeface="Calibri" panose="020F0502020204030204" pitchFamily="34" charset="0"/>
                <a:cs typeface="Arial" panose="020B0604020202020204" pitchFamily="34" charset="0"/>
              </a:rPr>
              <a:t>Duomenų tyrinėjimas</a:t>
            </a:r>
          </a:p>
          <a:p>
            <a:pPr>
              <a:spcBef>
                <a:spcPct val="0"/>
              </a:spcBef>
              <a:buClr>
                <a:srgbClr val="FFCC00"/>
              </a:buClr>
            </a:pPr>
            <a:r>
              <a:rPr lang="lt" altLang="en-US" sz="1400">
                <a:latin typeface="Calibri" panose="020F0502020204030204" pitchFamily="34" charset="0"/>
                <a:cs typeface="Arial" panose="020B0604020202020204" pitchFamily="34" charset="0"/>
              </a:rPr>
              <a:t>Duomenų vizualizacija</a:t>
            </a:r>
          </a:p>
        </p:txBody>
      </p:sp>
      <p:sp>
        <p:nvSpPr>
          <p:cNvPr id="17428" name="TextBox 28">
            <a:extLst>
              <a:ext uri="{FF2B5EF4-FFF2-40B4-BE49-F238E27FC236}">
                <a16:creationId xmlns:a16="http://schemas.microsoft.com/office/drawing/2014/main" id="{F00D8F65-6779-41D1-9343-74750B3FB064}"/>
              </a:ext>
            </a:extLst>
          </p:cNvPr>
          <p:cNvSpPr txBox="1">
            <a:spLocks noChangeArrowheads="1"/>
          </p:cNvSpPr>
          <p:nvPr/>
        </p:nvSpPr>
        <p:spPr bwMode="auto">
          <a:xfrm>
            <a:off x="6875463" y="1250950"/>
            <a:ext cx="21494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Montserrat Light" pitchFamily="2" charset="0"/>
                <a:cs typeface="Roboto" pitchFamily="2" charset="0"/>
              </a:defRPr>
            </a:lvl1pPr>
            <a:lvl2pPr marL="742950" indent="-285750">
              <a:spcBef>
                <a:spcPct val="20000"/>
              </a:spcBef>
              <a:buFont typeface="Arial" panose="020B0604020202020204" pitchFamily="34" charset="0"/>
              <a:buChar char="–"/>
              <a:defRPr sz="2800">
                <a:solidFill>
                  <a:schemeClr val="tx1"/>
                </a:solidFill>
                <a:latin typeface="Montserrat Light" pitchFamily="2" charset="0"/>
                <a:cs typeface="Roboto" pitchFamily="2" charset="0"/>
              </a:defRPr>
            </a:lvl2pPr>
            <a:lvl3pPr marL="1143000" indent="-228600">
              <a:spcBef>
                <a:spcPct val="20000"/>
              </a:spcBef>
              <a:buFont typeface="Arial" panose="020B0604020202020204" pitchFamily="34" charset="0"/>
              <a:buChar char="•"/>
              <a:defRPr sz="2400">
                <a:solidFill>
                  <a:schemeClr val="tx1"/>
                </a:solidFill>
                <a:latin typeface="Montserrat Light" pitchFamily="2" charset="0"/>
                <a:cs typeface="Roboto" pitchFamily="2" charset="0"/>
              </a:defRPr>
            </a:lvl3pPr>
            <a:lvl4pPr marL="1600200" indent="-228600">
              <a:spcBef>
                <a:spcPct val="20000"/>
              </a:spcBef>
              <a:buFont typeface="Arial" panose="020B0604020202020204" pitchFamily="34" charset="0"/>
              <a:buChar char="–"/>
              <a:defRPr sz="2000">
                <a:solidFill>
                  <a:schemeClr val="tx1"/>
                </a:solidFill>
                <a:latin typeface="Montserrat Light" pitchFamily="2" charset="0"/>
                <a:cs typeface="Roboto" pitchFamily="2" charset="0"/>
              </a:defRPr>
            </a:lvl4pPr>
            <a:lvl5pPr marL="2057400" indent="-228600">
              <a:spcBef>
                <a:spcPct val="20000"/>
              </a:spcBef>
              <a:buFont typeface="Arial" panose="020B0604020202020204" pitchFamily="34" charset="0"/>
              <a:buChar char="»"/>
              <a:defRPr sz="2000">
                <a:solidFill>
                  <a:schemeClr val="tx1"/>
                </a:solidFill>
                <a:latin typeface="Montserrat Light" pitchFamily="2" charset="0"/>
                <a:cs typeface="Roboto"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ontserrat Light" pitchFamily="2" charset="0"/>
                <a:cs typeface="Roboto" pitchFamily="2" charset="0"/>
              </a:defRPr>
            </a:lvl9pPr>
          </a:lstStyle>
          <a:p>
            <a:pPr>
              <a:spcBef>
                <a:spcPct val="0"/>
              </a:spcBef>
              <a:buClr>
                <a:srgbClr val="FFCC00"/>
              </a:buClr>
            </a:pPr>
            <a:r>
              <a:rPr lang="lt" altLang="en-US" sz="1400">
                <a:latin typeface="Calibri" panose="020F0502020204030204" pitchFamily="34" charset="0"/>
                <a:cs typeface="Arial" panose="020B0604020202020204" pitchFamily="34" charset="0"/>
              </a:rPr>
              <a:t>Mašininis mokymasis</a:t>
            </a:r>
          </a:p>
          <a:p>
            <a:pPr>
              <a:spcBef>
                <a:spcPct val="0"/>
              </a:spcBef>
              <a:buClr>
                <a:srgbClr val="FFCC00"/>
              </a:buClr>
            </a:pPr>
            <a:r>
              <a:rPr lang="lt" altLang="en-US" sz="1400">
                <a:latin typeface="Calibri" panose="020F0502020204030204" pitchFamily="34" charset="0"/>
                <a:cs typeface="Arial" panose="020B0604020202020204" pitchFamily="34" charset="0"/>
              </a:rPr>
              <a:t>Regresinė analizė</a:t>
            </a:r>
          </a:p>
          <a:p>
            <a:pPr>
              <a:spcBef>
                <a:spcPct val="0"/>
              </a:spcBef>
              <a:buClr>
                <a:srgbClr val="FFCC00"/>
              </a:buClr>
            </a:pPr>
            <a:r>
              <a:rPr lang="lt" altLang="en-US" sz="1400">
                <a:latin typeface="Calibri" panose="020F0502020204030204" pitchFamily="34" charset="0"/>
                <a:cs typeface="Arial" panose="020B0604020202020204" pitchFamily="34" charset="0"/>
              </a:rPr>
              <a:t>Modeliavimas</a:t>
            </a:r>
          </a:p>
          <a:p>
            <a:pPr>
              <a:spcBef>
                <a:spcPct val="0"/>
              </a:spcBef>
              <a:buClr>
                <a:srgbClr val="FFCC00"/>
              </a:buClr>
            </a:pPr>
            <a:r>
              <a:rPr lang="lt" altLang="en-US" sz="1400">
                <a:latin typeface="Calibri" panose="020F0502020204030204" pitchFamily="34" charset="0"/>
                <a:cs typeface="Arial" panose="020B0604020202020204" pitchFamily="34" charset="0"/>
              </a:rPr>
              <a:t>Optimizavimas (operacijų tyrimas)</a:t>
            </a:r>
          </a:p>
          <a:p>
            <a:pPr>
              <a:spcBef>
                <a:spcPct val="0"/>
              </a:spcBef>
              <a:buClr>
                <a:srgbClr val="FFCC00"/>
              </a:buClr>
            </a:pPr>
            <a:r>
              <a:rPr lang="lt" altLang="en-US" sz="1400">
                <a:latin typeface="Calibri" panose="020F0502020204030204" pitchFamily="34" charset="0"/>
                <a:cs typeface="Arial" panose="020B0604020202020204" pitchFamily="34" charset="0"/>
              </a:rPr>
              <a:t>Gilus mokymasis</a:t>
            </a:r>
          </a:p>
        </p:txBody>
      </p:sp>
      <p:sp>
        <p:nvSpPr>
          <p:cNvPr id="2" name="Stačiakampis 1">
            <a:extLst>
              <a:ext uri="{FF2B5EF4-FFF2-40B4-BE49-F238E27FC236}">
                <a16:creationId xmlns:a16="http://schemas.microsoft.com/office/drawing/2014/main" id="{DD37F16D-BAC5-4104-87C5-AC727DFA1B6B}"/>
              </a:ext>
            </a:extLst>
          </p:cNvPr>
          <p:cNvSpPr/>
          <p:nvPr/>
        </p:nvSpPr>
        <p:spPr>
          <a:xfrm>
            <a:off x="6372200" y="1131590"/>
            <a:ext cx="144016" cy="18002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tačiakampis 22">
            <a:extLst>
              <a:ext uri="{FF2B5EF4-FFF2-40B4-BE49-F238E27FC236}">
                <a16:creationId xmlns:a16="http://schemas.microsoft.com/office/drawing/2014/main" id="{223AA8F5-FB5A-428E-BA5E-F39A925C6666}"/>
              </a:ext>
            </a:extLst>
          </p:cNvPr>
          <p:cNvSpPr/>
          <p:nvPr/>
        </p:nvSpPr>
        <p:spPr>
          <a:xfrm>
            <a:off x="6372200" y="3075806"/>
            <a:ext cx="144016" cy="11521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dyklė: dešinėn 2">
            <a:extLst>
              <a:ext uri="{FF2B5EF4-FFF2-40B4-BE49-F238E27FC236}">
                <a16:creationId xmlns:a16="http://schemas.microsoft.com/office/drawing/2014/main" id="{38434A98-2CDA-48BB-8C2A-0E104692A945}"/>
              </a:ext>
            </a:extLst>
          </p:cNvPr>
          <p:cNvSpPr/>
          <p:nvPr/>
        </p:nvSpPr>
        <p:spPr>
          <a:xfrm>
            <a:off x="6444208" y="1563638"/>
            <a:ext cx="432048" cy="936104"/>
          </a:xfrm>
          <a:prstGeom prst="rightArrow">
            <a:avLst>
              <a:gd name="adj1" fmla="val 75557"/>
              <a:gd name="adj2" fmla="val 69168"/>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dyklė: dešinėn 24">
            <a:extLst>
              <a:ext uri="{FF2B5EF4-FFF2-40B4-BE49-F238E27FC236}">
                <a16:creationId xmlns:a16="http://schemas.microsoft.com/office/drawing/2014/main" id="{0A0D772F-4FC0-4FBC-B50D-A99DFEF804E7}"/>
              </a:ext>
            </a:extLst>
          </p:cNvPr>
          <p:cNvSpPr/>
          <p:nvPr/>
        </p:nvSpPr>
        <p:spPr>
          <a:xfrm>
            <a:off x="6444208" y="3183818"/>
            <a:ext cx="432048" cy="936104"/>
          </a:xfrm>
          <a:prstGeom prst="rightArrow">
            <a:avLst>
              <a:gd name="adj1" fmla="val 75557"/>
              <a:gd name="adj2" fmla="val 69168"/>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3A2414-4FF6-47C8-DB8B-495A74773399}"/>
              </a:ext>
            </a:extLst>
          </p:cNvPr>
          <p:cNvPicPr>
            <a:picLocks noChangeAspect="1"/>
          </p:cNvPicPr>
          <p:nvPr/>
        </p:nvPicPr>
        <p:blipFill>
          <a:blip r:embed="rId2"/>
          <a:stretch>
            <a:fillRect/>
          </a:stretch>
        </p:blipFill>
        <p:spPr>
          <a:xfrm>
            <a:off x="0" y="207569"/>
            <a:ext cx="9144000" cy="4303059"/>
          </a:xfrm>
          <a:prstGeom prst="rect">
            <a:avLst/>
          </a:prstGeom>
        </p:spPr>
      </p:pic>
      <p:sp>
        <p:nvSpPr>
          <p:cNvPr id="6" name="TextBox 5">
            <a:extLst>
              <a:ext uri="{FF2B5EF4-FFF2-40B4-BE49-F238E27FC236}">
                <a16:creationId xmlns:a16="http://schemas.microsoft.com/office/drawing/2014/main" id="{1403128A-D9B0-C199-E09C-4766BA57C3C4}"/>
              </a:ext>
            </a:extLst>
          </p:cNvPr>
          <p:cNvSpPr txBox="1"/>
          <p:nvPr/>
        </p:nvSpPr>
        <p:spPr>
          <a:xfrm>
            <a:off x="3180348" y="3417853"/>
            <a:ext cx="2130056" cy="646331"/>
          </a:xfrm>
          <a:prstGeom prst="rect">
            <a:avLst/>
          </a:prstGeom>
          <a:noFill/>
        </p:spPr>
        <p:txBody>
          <a:bodyPr wrap="square">
            <a:spAutoFit/>
          </a:bodyPr>
          <a:lstStyle/>
          <a:p>
            <a:pPr algn="ctr"/>
            <a:r>
              <a:rPr lang="lt-LT" dirty="0">
                <a:latin typeface="Montserrat Light" panose="00000400000000000000" pitchFamily="2" charset="0"/>
              </a:rPr>
              <a:t>Stulpelinės diagrama</a:t>
            </a:r>
          </a:p>
        </p:txBody>
      </p:sp>
    </p:spTree>
    <p:extLst>
      <p:ext uri="{BB962C8B-B14F-4D97-AF65-F5344CB8AC3E}">
        <p14:creationId xmlns:p14="http://schemas.microsoft.com/office/powerpoint/2010/main" val="37859312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CA9E65-87CC-87DB-6CC9-DCD5C0299981}"/>
              </a:ext>
            </a:extLst>
          </p:cNvPr>
          <p:cNvPicPr>
            <a:picLocks noChangeAspect="1"/>
          </p:cNvPicPr>
          <p:nvPr/>
        </p:nvPicPr>
        <p:blipFill>
          <a:blip r:embed="rId2"/>
          <a:stretch>
            <a:fillRect/>
          </a:stretch>
        </p:blipFill>
        <p:spPr>
          <a:xfrm>
            <a:off x="261660" y="212653"/>
            <a:ext cx="3877950" cy="2780504"/>
          </a:xfrm>
          <a:prstGeom prst="rect">
            <a:avLst/>
          </a:prstGeom>
        </p:spPr>
      </p:pic>
      <p:pic>
        <p:nvPicPr>
          <p:cNvPr id="7" name="Picture 6">
            <a:extLst>
              <a:ext uri="{FF2B5EF4-FFF2-40B4-BE49-F238E27FC236}">
                <a16:creationId xmlns:a16="http://schemas.microsoft.com/office/drawing/2014/main" id="{A4D5B5A6-E2E6-79F1-C013-3E9796E34D10}"/>
              </a:ext>
            </a:extLst>
          </p:cNvPr>
          <p:cNvPicPr>
            <a:picLocks noChangeAspect="1"/>
          </p:cNvPicPr>
          <p:nvPr/>
        </p:nvPicPr>
        <p:blipFill>
          <a:blip r:embed="rId3"/>
          <a:stretch>
            <a:fillRect/>
          </a:stretch>
        </p:blipFill>
        <p:spPr>
          <a:xfrm>
            <a:off x="4572000" y="212653"/>
            <a:ext cx="4295550" cy="2721933"/>
          </a:xfrm>
          <a:prstGeom prst="rect">
            <a:avLst/>
          </a:prstGeom>
        </p:spPr>
      </p:pic>
      <p:pic>
        <p:nvPicPr>
          <p:cNvPr id="9" name="Picture 8">
            <a:extLst>
              <a:ext uri="{FF2B5EF4-FFF2-40B4-BE49-F238E27FC236}">
                <a16:creationId xmlns:a16="http://schemas.microsoft.com/office/drawing/2014/main" id="{3DDEC78F-4595-8BAE-6FE8-93DA2BE1B14D}"/>
              </a:ext>
            </a:extLst>
          </p:cNvPr>
          <p:cNvPicPr>
            <a:picLocks noChangeAspect="1"/>
          </p:cNvPicPr>
          <p:nvPr/>
        </p:nvPicPr>
        <p:blipFill>
          <a:blip r:embed="rId4"/>
          <a:stretch>
            <a:fillRect/>
          </a:stretch>
        </p:blipFill>
        <p:spPr>
          <a:xfrm>
            <a:off x="2580168" y="2359097"/>
            <a:ext cx="4213106" cy="2571750"/>
          </a:xfrm>
          <a:prstGeom prst="rect">
            <a:avLst/>
          </a:prstGeom>
        </p:spPr>
      </p:pic>
      <p:sp>
        <p:nvSpPr>
          <p:cNvPr id="10" name="TextBox 9">
            <a:extLst>
              <a:ext uri="{FF2B5EF4-FFF2-40B4-BE49-F238E27FC236}">
                <a16:creationId xmlns:a16="http://schemas.microsoft.com/office/drawing/2014/main" id="{F69E393E-BF26-B2AE-200D-167FDD704D8C}"/>
              </a:ext>
            </a:extLst>
          </p:cNvPr>
          <p:cNvSpPr txBox="1"/>
          <p:nvPr/>
        </p:nvSpPr>
        <p:spPr>
          <a:xfrm>
            <a:off x="6157464" y="3609551"/>
            <a:ext cx="2130056" cy="646331"/>
          </a:xfrm>
          <a:prstGeom prst="rect">
            <a:avLst/>
          </a:prstGeom>
          <a:noFill/>
        </p:spPr>
        <p:txBody>
          <a:bodyPr wrap="square">
            <a:spAutoFit/>
          </a:bodyPr>
          <a:lstStyle/>
          <a:p>
            <a:pPr algn="ctr"/>
            <a:r>
              <a:rPr lang="lt-LT" dirty="0">
                <a:latin typeface="Montserrat Light" panose="00000400000000000000" pitchFamily="2" charset="0"/>
              </a:rPr>
              <a:t>Sukrauto ploto diagrama</a:t>
            </a:r>
          </a:p>
        </p:txBody>
      </p:sp>
      <p:sp>
        <p:nvSpPr>
          <p:cNvPr id="11" name="TextBox 10">
            <a:extLst>
              <a:ext uri="{FF2B5EF4-FFF2-40B4-BE49-F238E27FC236}">
                <a16:creationId xmlns:a16="http://schemas.microsoft.com/office/drawing/2014/main" id="{40ADEE70-1662-D0F5-4416-A2B593326838}"/>
              </a:ext>
            </a:extLst>
          </p:cNvPr>
          <p:cNvSpPr txBox="1"/>
          <p:nvPr/>
        </p:nvSpPr>
        <p:spPr>
          <a:xfrm>
            <a:off x="233917" y="2934586"/>
            <a:ext cx="2130056" cy="923330"/>
          </a:xfrm>
          <a:prstGeom prst="rect">
            <a:avLst/>
          </a:prstGeom>
          <a:noFill/>
        </p:spPr>
        <p:txBody>
          <a:bodyPr wrap="square">
            <a:spAutoFit/>
          </a:bodyPr>
          <a:lstStyle/>
          <a:p>
            <a:pPr algn="ctr"/>
            <a:r>
              <a:rPr lang="lt-LT" dirty="0">
                <a:latin typeface="Montserrat Light" panose="00000400000000000000" pitchFamily="2" charset="0"/>
              </a:rPr>
              <a:t>Linijinės ir taškinės diagramos</a:t>
            </a:r>
          </a:p>
        </p:txBody>
      </p:sp>
      <p:sp>
        <p:nvSpPr>
          <p:cNvPr id="12" name="TextBox 11">
            <a:extLst>
              <a:ext uri="{FF2B5EF4-FFF2-40B4-BE49-F238E27FC236}">
                <a16:creationId xmlns:a16="http://schemas.microsoft.com/office/drawing/2014/main" id="{3FB28C3C-08D2-D97F-EDB0-230CE7224EE6}"/>
              </a:ext>
            </a:extLst>
          </p:cNvPr>
          <p:cNvSpPr txBox="1"/>
          <p:nvPr/>
        </p:nvSpPr>
        <p:spPr>
          <a:xfrm>
            <a:off x="4782320" y="316379"/>
            <a:ext cx="2130056" cy="646331"/>
          </a:xfrm>
          <a:prstGeom prst="rect">
            <a:avLst/>
          </a:prstGeom>
          <a:noFill/>
        </p:spPr>
        <p:txBody>
          <a:bodyPr wrap="square">
            <a:spAutoFit/>
          </a:bodyPr>
          <a:lstStyle/>
          <a:p>
            <a:pPr algn="ctr"/>
            <a:r>
              <a:rPr lang="lt-LT" dirty="0">
                <a:latin typeface="Montserrat Light" panose="00000400000000000000" pitchFamily="2" charset="0"/>
              </a:rPr>
              <a:t>Linijinės diagramos</a:t>
            </a:r>
          </a:p>
        </p:txBody>
      </p:sp>
    </p:spTree>
    <p:extLst>
      <p:ext uri="{BB962C8B-B14F-4D97-AF65-F5344CB8AC3E}">
        <p14:creationId xmlns:p14="http://schemas.microsoft.com/office/powerpoint/2010/main" val="19659937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3351-82C2-7044-21AA-53D92420F816}"/>
              </a:ext>
            </a:extLst>
          </p:cNvPr>
          <p:cNvSpPr>
            <a:spLocks noGrp="1"/>
          </p:cNvSpPr>
          <p:nvPr>
            <p:ph type="title"/>
          </p:nvPr>
        </p:nvSpPr>
        <p:spPr>
          <a:xfrm>
            <a:off x="457200" y="206375"/>
            <a:ext cx="8229600" cy="457200"/>
          </a:xfrm>
        </p:spPr>
        <p:txBody>
          <a:bodyPr/>
          <a:lstStyle/>
          <a:p>
            <a:r>
              <a:rPr lang="lt-LT" sz="3600" b="1" dirty="0">
                <a:solidFill>
                  <a:srgbClr val="FFC000"/>
                </a:solidFill>
                <a:latin typeface="Montserrat Light" panose="00000400000000000000" pitchFamily="2" charset="0"/>
              </a:rPr>
              <a:t>Parodykite</a:t>
            </a:r>
            <a:r>
              <a:rPr lang="lt-LT" sz="3600" dirty="0">
                <a:latin typeface="Montserrat Light" panose="00000400000000000000" pitchFamily="2" charset="0"/>
              </a:rPr>
              <a:t> vaizdinį</a:t>
            </a:r>
            <a:endParaRPr lang="en-US" dirty="0"/>
          </a:p>
        </p:txBody>
      </p:sp>
      <p:sp>
        <p:nvSpPr>
          <p:cNvPr id="7" name="Flowchart: Connector 6">
            <a:extLst>
              <a:ext uri="{FF2B5EF4-FFF2-40B4-BE49-F238E27FC236}">
                <a16:creationId xmlns:a16="http://schemas.microsoft.com/office/drawing/2014/main" id="{D1C93FFA-16B5-CA88-A72A-A8905EB4800C}"/>
              </a:ext>
            </a:extLst>
          </p:cNvPr>
          <p:cNvSpPr/>
          <p:nvPr/>
        </p:nvSpPr>
        <p:spPr>
          <a:xfrm>
            <a:off x="4135580" y="2609160"/>
            <a:ext cx="457200" cy="457200"/>
          </a:xfrm>
          <a:prstGeom prst="flowChartConnector">
            <a:avLst/>
          </a:prstGeom>
          <a:solidFill>
            <a:srgbClr val="FFD4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4C3081B-C04F-08AA-3936-F2D4D83D6B18}"/>
              </a:ext>
            </a:extLst>
          </p:cNvPr>
          <p:cNvCxnSpPr>
            <a:cxnSpLocks/>
            <a:stCxn id="7" idx="1"/>
          </p:cNvCxnSpPr>
          <p:nvPr/>
        </p:nvCxnSpPr>
        <p:spPr>
          <a:xfrm flipH="1" flipV="1">
            <a:off x="2724494" y="945575"/>
            <a:ext cx="1478041"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B18169-DD07-B8B4-7E2C-9F5ABD21C208}"/>
              </a:ext>
            </a:extLst>
          </p:cNvPr>
          <p:cNvCxnSpPr>
            <a:cxnSpLocks/>
            <a:stCxn id="7" idx="7"/>
          </p:cNvCxnSpPr>
          <p:nvPr/>
        </p:nvCxnSpPr>
        <p:spPr>
          <a:xfrm flipV="1">
            <a:off x="4525825" y="945575"/>
            <a:ext cx="1478040"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8380F4-A432-56B1-CAAF-DB35DDC067F4}"/>
              </a:ext>
            </a:extLst>
          </p:cNvPr>
          <p:cNvCxnSpPr>
            <a:cxnSpLocks/>
            <a:stCxn id="7" idx="6"/>
          </p:cNvCxnSpPr>
          <p:nvPr/>
        </p:nvCxnSpPr>
        <p:spPr>
          <a:xfrm>
            <a:off x="4592780"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753FD8-8326-124C-8451-B52B33AC1568}"/>
              </a:ext>
            </a:extLst>
          </p:cNvPr>
          <p:cNvCxnSpPr>
            <a:cxnSpLocks/>
            <a:endCxn id="7" idx="2"/>
          </p:cNvCxnSpPr>
          <p:nvPr/>
        </p:nvCxnSpPr>
        <p:spPr>
          <a:xfrm>
            <a:off x="1313409"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A1FBFD-B6CA-C69B-2960-A697D4FEC757}"/>
              </a:ext>
            </a:extLst>
          </p:cNvPr>
          <p:cNvCxnSpPr>
            <a:cxnSpLocks/>
            <a:endCxn id="7" idx="3"/>
          </p:cNvCxnSpPr>
          <p:nvPr/>
        </p:nvCxnSpPr>
        <p:spPr>
          <a:xfrm flipV="1">
            <a:off x="2593569" y="2999405"/>
            <a:ext cx="1608966"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E71AB7-65F6-AF8F-693E-E3D4EDDB1461}"/>
              </a:ext>
            </a:extLst>
          </p:cNvPr>
          <p:cNvCxnSpPr>
            <a:cxnSpLocks/>
            <a:endCxn id="7" idx="5"/>
          </p:cNvCxnSpPr>
          <p:nvPr/>
        </p:nvCxnSpPr>
        <p:spPr>
          <a:xfrm flipH="1" flipV="1">
            <a:off x="4525825" y="2999405"/>
            <a:ext cx="1608966" cy="17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D2DF6AA-A49E-BFDB-F155-F0735764AF5B}"/>
              </a:ext>
            </a:extLst>
          </p:cNvPr>
          <p:cNvSpPr txBox="1"/>
          <p:nvPr/>
        </p:nvSpPr>
        <p:spPr>
          <a:xfrm>
            <a:off x="3970483" y="2030252"/>
            <a:ext cx="78739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Kodėl?</a:t>
            </a:r>
            <a:endParaRPr lang="en-US" sz="1400" b="1" dirty="0">
              <a:solidFill>
                <a:srgbClr val="FFC000"/>
              </a:solidFill>
              <a:latin typeface="Montserrat Light" panose="00000400000000000000" pitchFamily="2" charset="0"/>
            </a:endParaRPr>
          </a:p>
        </p:txBody>
      </p:sp>
      <p:sp>
        <p:nvSpPr>
          <p:cNvPr id="32" name="TextBox 31">
            <a:extLst>
              <a:ext uri="{FF2B5EF4-FFF2-40B4-BE49-F238E27FC236}">
                <a16:creationId xmlns:a16="http://schemas.microsoft.com/office/drawing/2014/main" id="{E07FAEA1-4878-674D-41ED-70D08B65124B}"/>
              </a:ext>
            </a:extLst>
          </p:cNvPr>
          <p:cNvSpPr txBox="1"/>
          <p:nvPr/>
        </p:nvSpPr>
        <p:spPr>
          <a:xfrm>
            <a:off x="4747345" y="2330163"/>
            <a:ext cx="700833" cy="523220"/>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Kas ir </a:t>
            </a:r>
            <a:br>
              <a:rPr lang="lt-LT" sz="1400" b="1" dirty="0">
                <a:solidFill>
                  <a:srgbClr val="FFC000"/>
                </a:solidFill>
                <a:latin typeface="Montserrat Light" panose="00000400000000000000" pitchFamily="2" charset="0"/>
              </a:rPr>
            </a:br>
            <a:r>
              <a:rPr lang="lt-LT" sz="1400" b="1" dirty="0">
                <a:solidFill>
                  <a:srgbClr val="FFC000"/>
                </a:solidFill>
                <a:latin typeface="Montserrat Light" panose="00000400000000000000" pitchFamily="2" charset="0"/>
              </a:rPr>
              <a:t>ką?</a:t>
            </a:r>
            <a:endParaRPr lang="en-US" sz="1400" b="1" dirty="0">
              <a:solidFill>
                <a:srgbClr val="FFC000"/>
              </a:solidFill>
              <a:latin typeface="Montserrat Light" panose="00000400000000000000" pitchFamily="2" charset="0"/>
            </a:endParaRPr>
          </a:p>
        </p:txBody>
      </p:sp>
      <p:sp>
        <p:nvSpPr>
          <p:cNvPr id="33" name="TextBox 32">
            <a:extLst>
              <a:ext uri="{FF2B5EF4-FFF2-40B4-BE49-F238E27FC236}">
                <a16:creationId xmlns:a16="http://schemas.microsoft.com/office/drawing/2014/main" id="{9032BA37-88FD-9C4A-5F67-88DF4107B9E1}"/>
              </a:ext>
            </a:extLst>
          </p:cNvPr>
          <p:cNvSpPr txBox="1"/>
          <p:nvPr/>
        </p:nvSpPr>
        <p:spPr>
          <a:xfrm>
            <a:off x="4686010" y="2958115"/>
            <a:ext cx="663964"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Kiek?</a:t>
            </a:r>
            <a:endParaRPr lang="en-US" sz="1400" b="1" dirty="0">
              <a:solidFill>
                <a:srgbClr val="FFC000"/>
              </a:solidFill>
              <a:latin typeface="Montserrat Light" panose="00000400000000000000" pitchFamily="2" charset="0"/>
            </a:endParaRPr>
          </a:p>
        </p:txBody>
      </p:sp>
      <p:sp>
        <p:nvSpPr>
          <p:cNvPr id="34" name="TextBox 33">
            <a:extLst>
              <a:ext uri="{FF2B5EF4-FFF2-40B4-BE49-F238E27FC236}">
                <a16:creationId xmlns:a16="http://schemas.microsoft.com/office/drawing/2014/main" id="{AD2E7E78-A424-6098-59E9-4F099009B50F}"/>
              </a:ext>
            </a:extLst>
          </p:cNvPr>
          <p:cNvSpPr txBox="1"/>
          <p:nvPr/>
        </p:nvSpPr>
        <p:spPr>
          <a:xfrm>
            <a:off x="4065202" y="3257312"/>
            <a:ext cx="59503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Kur?</a:t>
            </a:r>
            <a:endParaRPr lang="en-US" sz="1400" b="1" dirty="0">
              <a:solidFill>
                <a:srgbClr val="FFC000"/>
              </a:solidFill>
              <a:latin typeface="Montserrat Light" panose="00000400000000000000" pitchFamily="2" charset="0"/>
            </a:endParaRPr>
          </a:p>
        </p:txBody>
      </p:sp>
      <p:sp>
        <p:nvSpPr>
          <p:cNvPr id="35" name="TextBox 34">
            <a:extLst>
              <a:ext uri="{FF2B5EF4-FFF2-40B4-BE49-F238E27FC236}">
                <a16:creationId xmlns:a16="http://schemas.microsoft.com/office/drawing/2014/main" id="{5EEAE9DB-1803-18EF-8003-328977398D0B}"/>
              </a:ext>
            </a:extLst>
          </p:cNvPr>
          <p:cNvSpPr txBox="1"/>
          <p:nvPr/>
        </p:nvSpPr>
        <p:spPr>
          <a:xfrm>
            <a:off x="3341947" y="2925600"/>
            <a:ext cx="731290"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Kada?</a:t>
            </a:r>
            <a:endParaRPr lang="en-US" sz="1400" b="1" dirty="0">
              <a:solidFill>
                <a:srgbClr val="FFC000"/>
              </a:solidFill>
              <a:latin typeface="Montserrat Light" panose="00000400000000000000" pitchFamily="2" charset="0"/>
            </a:endParaRPr>
          </a:p>
        </p:txBody>
      </p:sp>
      <p:sp>
        <p:nvSpPr>
          <p:cNvPr id="36" name="TextBox 35">
            <a:extLst>
              <a:ext uri="{FF2B5EF4-FFF2-40B4-BE49-F238E27FC236}">
                <a16:creationId xmlns:a16="http://schemas.microsoft.com/office/drawing/2014/main" id="{2488D6B5-3611-A4C0-8926-6F7973700BF8}"/>
              </a:ext>
            </a:extLst>
          </p:cNvPr>
          <p:cNvSpPr txBox="1"/>
          <p:nvPr/>
        </p:nvSpPr>
        <p:spPr>
          <a:xfrm>
            <a:off x="3351403" y="2456179"/>
            <a:ext cx="67518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Kaip?</a:t>
            </a:r>
            <a:endParaRPr lang="en-US" sz="1400" b="1" dirty="0">
              <a:solidFill>
                <a:srgbClr val="FFC000"/>
              </a:solidFill>
              <a:latin typeface="Montserrat Light" panose="00000400000000000000" pitchFamily="2" charset="0"/>
            </a:endParaRPr>
          </a:p>
        </p:txBody>
      </p:sp>
      <p:sp>
        <p:nvSpPr>
          <p:cNvPr id="4" name="TextBox 3">
            <a:extLst>
              <a:ext uri="{FF2B5EF4-FFF2-40B4-BE49-F238E27FC236}">
                <a16:creationId xmlns:a16="http://schemas.microsoft.com/office/drawing/2014/main" id="{50C2BC46-68DE-C459-E059-3D36F2948672}"/>
              </a:ext>
            </a:extLst>
          </p:cNvPr>
          <p:cNvSpPr txBox="1"/>
          <p:nvPr/>
        </p:nvSpPr>
        <p:spPr>
          <a:xfrm>
            <a:off x="6816435" y="647943"/>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Situacija</a:t>
            </a:r>
          </a:p>
          <a:p>
            <a:pPr algn="ctr"/>
            <a:r>
              <a:rPr lang="lt-LT" sz="1600" dirty="0">
                <a:latin typeface="Montserrat Light" panose="00000400000000000000" pitchFamily="2" charset="0"/>
              </a:rPr>
              <a:t>Pasiskirstymo pateikimas</a:t>
            </a:r>
          </a:p>
        </p:txBody>
      </p:sp>
      <p:pic>
        <p:nvPicPr>
          <p:cNvPr id="6" name="Picture 5">
            <a:extLst>
              <a:ext uri="{FF2B5EF4-FFF2-40B4-BE49-F238E27FC236}">
                <a16:creationId xmlns:a16="http://schemas.microsoft.com/office/drawing/2014/main" id="{CF4EA4BC-6A5A-2136-479F-53A70E343DBA}"/>
              </a:ext>
            </a:extLst>
          </p:cNvPr>
          <p:cNvPicPr>
            <a:picLocks noChangeAspect="1"/>
          </p:cNvPicPr>
          <p:nvPr/>
        </p:nvPicPr>
        <p:blipFill>
          <a:blip r:embed="rId3"/>
          <a:stretch>
            <a:fillRect/>
          </a:stretch>
        </p:blipFill>
        <p:spPr>
          <a:xfrm>
            <a:off x="5717059" y="1698488"/>
            <a:ext cx="1016651" cy="769548"/>
          </a:xfrm>
          <a:prstGeom prst="rect">
            <a:avLst/>
          </a:prstGeom>
        </p:spPr>
      </p:pic>
      <p:sp>
        <p:nvSpPr>
          <p:cNvPr id="3" name="TextBox 2">
            <a:extLst>
              <a:ext uri="{FF2B5EF4-FFF2-40B4-BE49-F238E27FC236}">
                <a16:creationId xmlns:a16="http://schemas.microsoft.com/office/drawing/2014/main" id="{86B7BB4C-98F1-6FA8-4A89-E44FF5125703}"/>
              </a:ext>
            </a:extLst>
          </p:cNvPr>
          <p:cNvSpPr txBox="1"/>
          <p:nvPr/>
        </p:nvSpPr>
        <p:spPr>
          <a:xfrm>
            <a:off x="6816435" y="3864675"/>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Palyginimas</a:t>
            </a:r>
          </a:p>
          <a:p>
            <a:pPr algn="ctr"/>
            <a:r>
              <a:rPr lang="lt-LT" sz="1600" dirty="0">
                <a:latin typeface="Montserrat Light" panose="00000400000000000000" pitchFamily="2" charset="0"/>
              </a:rPr>
              <a:t>Palyginimo pateikimas</a:t>
            </a:r>
          </a:p>
        </p:txBody>
      </p:sp>
      <p:pic>
        <p:nvPicPr>
          <p:cNvPr id="8" name="Picture 7">
            <a:extLst>
              <a:ext uri="{FF2B5EF4-FFF2-40B4-BE49-F238E27FC236}">
                <a16:creationId xmlns:a16="http://schemas.microsoft.com/office/drawing/2014/main" id="{C8716302-556F-FE63-6EC7-5CFE18236D18}"/>
              </a:ext>
            </a:extLst>
          </p:cNvPr>
          <p:cNvPicPr>
            <a:picLocks noChangeAspect="1"/>
          </p:cNvPicPr>
          <p:nvPr/>
        </p:nvPicPr>
        <p:blipFill>
          <a:blip r:embed="rId4"/>
          <a:stretch>
            <a:fillRect/>
          </a:stretch>
        </p:blipFill>
        <p:spPr>
          <a:xfrm>
            <a:off x="5826346" y="3265892"/>
            <a:ext cx="949858" cy="649183"/>
          </a:xfrm>
          <a:prstGeom prst="rect">
            <a:avLst/>
          </a:prstGeom>
        </p:spPr>
      </p:pic>
      <p:sp>
        <p:nvSpPr>
          <p:cNvPr id="5" name="TextBox 4">
            <a:extLst>
              <a:ext uri="{FF2B5EF4-FFF2-40B4-BE49-F238E27FC236}">
                <a16:creationId xmlns:a16="http://schemas.microsoft.com/office/drawing/2014/main" id="{1752CC0B-2891-89AC-DEE4-1F8699D3AD87}"/>
              </a:ext>
            </a:extLst>
          </p:cNvPr>
          <p:cNvSpPr txBox="1"/>
          <p:nvPr/>
        </p:nvSpPr>
        <p:spPr>
          <a:xfrm>
            <a:off x="3352722" y="4437047"/>
            <a:ext cx="2019994" cy="615553"/>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Žemėlapis</a:t>
            </a:r>
          </a:p>
          <a:p>
            <a:pPr algn="ctr"/>
            <a:r>
              <a:rPr lang="lt-LT" sz="1600" dirty="0">
                <a:latin typeface="Montserrat Light" panose="00000400000000000000" pitchFamily="2" charset="0"/>
              </a:rPr>
              <a:t>Įvykio vieta</a:t>
            </a:r>
          </a:p>
        </p:txBody>
      </p:sp>
      <p:pic>
        <p:nvPicPr>
          <p:cNvPr id="12" name="Picture 11">
            <a:extLst>
              <a:ext uri="{FF2B5EF4-FFF2-40B4-BE49-F238E27FC236}">
                <a16:creationId xmlns:a16="http://schemas.microsoft.com/office/drawing/2014/main" id="{07DDB786-AA6C-AF3D-8734-76EB4FA81C25}"/>
              </a:ext>
            </a:extLst>
          </p:cNvPr>
          <p:cNvPicPr>
            <a:picLocks noChangeAspect="1"/>
          </p:cNvPicPr>
          <p:nvPr/>
        </p:nvPicPr>
        <p:blipFill>
          <a:blip r:embed="rId5"/>
          <a:stretch>
            <a:fillRect/>
          </a:stretch>
        </p:blipFill>
        <p:spPr>
          <a:xfrm>
            <a:off x="3933708" y="3618071"/>
            <a:ext cx="841829" cy="671332"/>
          </a:xfrm>
          <a:prstGeom prst="rect">
            <a:avLst/>
          </a:prstGeom>
        </p:spPr>
      </p:pic>
      <p:sp>
        <p:nvSpPr>
          <p:cNvPr id="11" name="TextBox 10">
            <a:extLst>
              <a:ext uri="{FF2B5EF4-FFF2-40B4-BE49-F238E27FC236}">
                <a16:creationId xmlns:a16="http://schemas.microsoft.com/office/drawing/2014/main" id="{86C72D3E-08C8-0A07-F9D3-67A00DAC4D02}"/>
              </a:ext>
            </a:extLst>
          </p:cNvPr>
          <p:cNvSpPr txBox="1"/>
          <p:nvPr/>
        </p:nvSpPr>
        <p:spPr>
          <a:xfrm>
            <a:off x="338682" y="3915075"/>
            <a:ext cx="2019994" cy="615553"/>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Laiko juosta</a:t>
            </a:r>
          </a:p>
          <a:p>
            <a:pPr algn="ctr"/>
            <a:r>
              <a:rPr lang="lt-LT" sz="1600" dirty="0">
                <a:latin typeface="Montserrat Light" panose="00000400000000000000" pitchFamily="2" charset="0"/>
              </a:rPr>
              <a:t>Vieta laike</a:t>
            </a:r>
          </a:p>
        </p:txBody>
      </p:sp>
      <p:pic>
        <p:nvPicPr>
          <p:cNvPr id="14" name="Picture 13">
            <a:extLst>
              <a:ext uri="{FF2B5EF4-FFF2-40B4-BE49-F238E27FC236}">
                <a16:creationId xmlns:a16="http://schemas.microsoft.com/office/drawing/2014/main" id="{A1CE448C-6B8E-E56A-B9E8-18801DF7CEA6}"/>
              </a:ext>
            </a:extLst>
          </p:cNvPr>
          <p:cNvPicPr>
            <a:picLocks noChangeAspect="1"/>
          </p:cNvPicPr>
          <p:nvPr/>
        </p:nvPicPr>
        <p:blipFill>
          <a:blip r:embed="rId6"/>
          <a:stretch>
            <a:fillRect/>
          </a:stretch>
        </p:blipFill>
        <p:spPr>
          <a:xfrm>
            <a:off x="1329946" y="3265892"/>
            <a:ext cx="1241960" cy="387344"/>
          </a:xfrm>
          <a:prstGeom prst="rect">
            <a:avLst/>
          </a:prstGeom>
        </p:spPr>
      </p:pic>
      <p:sp>
        <p:nvSpPr>
          <p:cNvPr id="13" name="TextBox 12">
            <a:extLst>
              <a:ext uri="{FF2B5EF4-FFF2-40B4-BE49-F238E27FC236}">
                <a16:creationId xmlns:a16="http://schemas.microsoft.com/office/drawing/2014/main" id="{2BB208E2-D385-A63E-B0BB-E012BACF902B}"/>
              </a:ext>
            </a:extLst>
          </p:cNvPr>
          <p:cNvSpPr txBox="1"/>
          <p:nvPr/>
        </p:nvSpPr>
        <p:spPr>
          <a:xfrm>
            <a:off x="407547" y="945575"/>
            <a:ext cx="2019994" cy="615553"/>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Seka</a:t>
            </a:r>
          </a:p>
          <a:p>
            <a:pPr algn="ctr"/>
            <a:r>
              <a:rPr lang="lt-LT" sz="1600" dirty="0">
                <a:latin typeface="Montserrat Light" panose="00000400000000000000" pitchFamily="2" charset="0"/>
              </a:rPr>
              <a:t>Ryšiai, hierarchija</a:t>
            </a:r>
          </a:p>
        </p:txBody>
      </p:sp>
      <p:pic>
        <p:nvPicPr>
          <p:cNvPr id="17" name="Picture 16">
            <a:extLst>
              <a:ext uri="{FF2B5EF4-FFF2-40B4-BE49-F238E27FC236}">
                <a16:creationId xmlns:a16="http://schemas.microsoft.com/office/drawing/2014/main" id="{70482A01-D8FF-DF98-5C4A-3E63CCC98167}"/>
              </a:ext>
            </a:extLst>
          </p:cNvPr>
          <p:cNvPicPr>
            <a:picLocks noChangeAspect="1"/>
          </p:cNvPicPr>
          <p:nvPr/>
        </p:nvPicPr>
        <p:blipFill>
          <a:blip r:embed="rId7"/>
          <a:stretch>
            <a:fillRect/>
          </a:stretch>
        </p:blipFill>
        <p:spPr>
          <a:xfrm>
            <a:off x="1496200" y="1649551"/>
            <a:ext cx="979053" cy="849377"/>
          </a:xfrm>
          <a:prstGeom prst="rect">
            <a:avLst/>
          </a:prstGeom>
        </p:spPr>
      </p:pic>
    </p:spTree>
    <p:extLst>
      <p:ext uri="{BB962C8B-B14F-4D97-AF65-F5344CB8AC3E}">
        <p14:creationId xmlns:p14="http://schemas.microsoft.com/office/powerpoint/2010/main" val="4031645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68F7-287F-6012-1058-09AFED4773EC}"/>
              </a:ext>
            </a:extLst>
          </p:cNvPr>
          <p:cNvSpPr>
            <a:spLocks noGrp="1"/>
          </p:cNvSpPr>
          <p:nvPr>
            <p:ph type="title"/>
          </p:nvPr>
        </p:nvSpPr>
        <p:spPr/>
        <p:txBody>
          <a:bodyPr/>
          <a:lstStyle/>
          <a:p>
            <a:r>
              <a:rPr lang="lt-LT" dirty="0"/>
              <a:t>Galima naudoti</a:t>
            </a:r>
            <a:endParaRPr lang="en-US" dirty="0"/>
          </a:p>
        </p:txBody>
      </p:sp>
      <p:sp>
        <p:nvSpPr>
          <p:cNvPr id="3" name="Content Placeholder 2">
            <a:extLst>
              <a:ext uri="{FF2B5EF4-FFF2-40B4-BE49-F238E27FC236}">
                <a16:creationId xmlns:a16="http://schemas.microsoft.com/office/drawing/2014/main" id="{8A37C787-D957-10DF-7132-C0DAF26C1573}"/>
              </a:ext>
            </a:extLst>
          </p:cNvPr>
          <p:cNvSpPr>
            <a:spLocks noGrp="1"/>
          </p:cNvSpPr>
          <p:nvPr>
            <p:ph idx="1"/>
          </p:nvPr>
        </p:nvSpPr>
        <p:spPr/>
        <p:txBody>
          <a:bodyPr/>
          <a:lstStyle/>
          <a:p>
            <a:r>
              <a:rPr lang="lt-LT" sz="2400" dirty="0"/>
              <a:t>Lanko diagrama</a:t>
            </a:r>
          </a:p>
          <a:p>
            <a:r>
              <a:rPr lang="lt-LT" sz="2400" dirty="0"/>
              <a:t>Sankey diagrama</a:t>
            </a:r>
          </a:p>
          <a:p>
            <a:r>
              <a:rPr lang="lt-LT" sz="2400" dirty="0"/>
              <a:t>Radialinė diagrama</a:t>
            </a:r>
          </a:p>
          <a:p>
            <a:r>
              <a:rPr lang="lt-LT" sz="2400" dirty="0"/>
              <a:t>Medžio radialinė diagrama</a:t>
            </a:r>
          </a:p>
          <a:p>
            <a:r>
              <a:rPr lang="lt-LT" sz="2400" dirty="0"/>
              <a:t>Matricos</a:t>
            </a:r>
          </a:p>
          <a:p>
            <a:r>
              <a:rPr lang="lt-LT" sz="2400" dirty="0"/>
              <a:t>Hierarchinės diagramos</a:t>
            </a:r>
          </a:p>
          <a:p>
            <a:r>
              <a:rPr lang="lt-LT" sz="2400" dirty="0"/>
              <a:t>Grafai</a:t>
            </a:r>
          </a:p>
        </p:txBody>
      </p:sp>
    </p:spTree>
    <p:extLst>
      <p:ext uri="{BB962C8B-B14F-4D97-AF65-F5344CB8AC3E}">
        <p14:creationId xmlns:p14="http://schemas.microsoft.com/office/powerpoint/2010/main" val="92915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C9375B-A98A-BCFD-AA10-D2BEBDCD45F6}"/>
              </a:ext>
            </a:extLst>
          </p:cNvPr>
          <p:cNvPicPr>
            <a:picLocks noChangeAspect="1"/>
          </p:cNvPicPr>
          <p:nvPr/>
        </p:nvPicPr>
        <p:blipFill>
          <a:blip r:embed="rId2"/>
          <a:stretch>
            <a:fillRect/>
          </a:stretch>
        </p:blipFill>
        <p:spPr>
          <a:xfrm>
            <a:off x="248092" y="141579"/>
            <a:ext cx="8443345" cy="3728672"/>
          </a:xfrm>
          <a:prstGeom prst="rect">
            <a:avLst/>
          </a:prstGeom>
        </p:spPr>
      </p:pic>
      <p:pic>
        <p:nvPicPr>
          <p:cNvPr id="7" name="Picture 6">
            <a:extLst>
              <a:ext uri="{FF2B5EF4-FFF2-40B4-BE49-F238E27FC236}">
                <a16:creationId xmlns:a16="http://schemas.microsoft.com/office/drawing/2014/main" id="{DFA70130-B628-5793-78ED-94CB3A945634}"/>
              </a:ext>
            </a:extLst>
          </p:cNvPr>
          <p:cNvPicPr>
            <a:picLocks noChangeAspect="1"/>
          </p:cNvPicPr>
          <p:nvPr/>
        </p:nvPicPr>
        <p:blipFill>
          <a:blip r:embed="rId3"/>
          <a:stretch>
            <a:fillRect/>
          </a:stretch>
        </p:blipFill>
        <p:spPr>
          <a:xfrm>
            <a:off x="2282455" y="2720617"/>
            <a:ext cx="2459554" cy="2299268"/>
          </a:xfrm>
          <a:prstGeom prst="rect">
            <a:avLst/>
          </a:prstGeom>
        </p:spPr>
      </p:pic>
      <p:sp>
        <p:nvSpPr>
          <p:cNvPr id="8" name="TextBox 7">
            <a:extLst>
              <a:ext uri="{FF2B5EF4-FFF2-40B4-BE49-F238E27FC236}">
                <a16:creationId xmlns:a16="http://schemas.microsoft.com/office/drawing/2014/main" id="{513971B3-5D0F-5DC3-4EC7-9C2432368A28}"/>
              </a:ext>
            </a:extLst>
          </p:cNvPr>
          <p:cNvSpPr txBox="1"/>
          <p:nvPr/>
        </p:nvSpPr>
        <p:spPr>
          <a:xfrm>
            <a:off x="3952981" y="3647914"/>
            <a:ext cx="2130056" cy="369332"/>
          </a:xfrm>
          <a:prstGeom prst="rect">
            <a:avLst/>
          </a:prstGeom>
          <a:noFill/>
        </p:spPr>
        <p:txBody>
          <a:bodyPr wrap="square">
            <a:spAutoFit/>
          </a:bodyPr>
          <a:lstStyle/>
          <a:p>
            <a:pPr algn="ctr"/>
            <a:r>
              <a:rPr lang="lt-LT" dirty="0">
                <a:latin typeface="Montserrat Light" panose="00000400000000000000" pitchFamily="2" charset="0"/>
              </a:rPr>
              <a:t>Matricos</a:t>
            </a:r>
          </a:p>
        </p:txBody>
      </p:sp>
      <p:sp>
        <p:nvSpPr>
          <p:cNvPr id="9" name="TextBox 8">
            <a:extLst>
              <a:ext uri="{FF2B5EF4-FFF2-40B4-BE49-F238E27FC236}">
                <a16:creationId xmlns:a16="http://schemas.microsoft.com/office/drawing/2014/main" id="{129C2E74-DC2F-16C5-C102-416F250DF1E2}"/>
              </a:ext>
            </a:extLst>
          </p:cNvPr>
          <p:cNvSpPr txBox="1"/>
          <p:nvPr/>
        </p:nvSpPr>
        <p:spPr>
          <a:xfrm>
            <a:off x="2464423" y="1422165"/>
            <a:ext cx="2130056" cy="646331"/>
          </a:xfrm>
          <a:prstGeom prst="rect">
            <a:avLst/>
          </a:prstGeom>
          <a:noFill/>
        </p:spPr>
        <p:txBody>
          <a:bodyPr wrap="square">
            <a:spAutoFit/>
          </a:bodyPr>
          <a:lstStyle/>
          <a:p>
            <a:pPr algn="ctr"/>
            <a:r>
              <a:rPr lang="lt-LT" dirty="0">
                <a:latin typeface="Montserrat Light" panose="00000400000000000000" pitchFamily="2" charset="0"/>
              </a:rPr>
              <a:t>Radialinė diagrama</a:t>
            </a:r>
          </a:p>
        </p:txBody>
      </p:sp>
    </p:spTree>
    <p:extLst>
      <p:ext uri="{BB962C8B-B14F-4D97-AF65-F5344CB8AC3E}">
        <p14:creationId xmlns:p14="http://schemas.microsoft.com/office/powerpoint/2010/main" val="4676988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071ED2-7503-106B-A73D-CEAB90166A53}"/>
              </a:ext>
            </a:extLst>
          </p:cNvPr>
          <p:cNvPicPr>
            <a:picLocks noChangeAspect="1"/>
          </p:cNvPicPr>
          <p:nvPr/>
        </p:nvPicPr>
        <p:blipFill>
          <a:blip r:embed="rId2"/>
          <a:stretch>
            <a:fillRect/>
          </a:stretch>
        </p:blipFill>
        <p:spPr>
          <a:xfrm>
            <a:off x="1162626" y="368596"/>
            <a:ext cx="6973193" cy="4054549"/>
          </a:xfrm>
          <a:prstGeom prst="rect">
            <a:avLst/>
          </a:prstGeom>
        </p:spPr>
      </p:pic>
      <p:sp>
        <p:nvSpPr>
          <p:cNvPr id="6" name="TextBox 5">
            <a:extLst>
              <a:ext uri="{FF2B5EF4-FFF2-40B4-BE49-F238E27FC236}">
                <a16:creationId xmlns:a16="http://schemas.microsoft.com/office/drawing/2014/main" id="{69E2923B-0E42-3CB8-9E3F-ADBA50279DF7}"/>
              </a:ext>
            </a:extLst>
          </p:cNvPr>
          <p:cNvSpPr txBox="1"/>
          <p:nvPr/>
        </p:nvSpPr>
        <p:spPr>
          <a:xfrm>
            <a:off x="3300851" y="4314220"/>
            <a:ext cx="2130056" cy="646331"/>
          </a:xfrm>
          <a:prstGeom prst="rect">
            <a:avLst/>
          </a:prstGeom>
          <a:noFill/>
        </p:spPr>
        <p:txBody>
          <a:bodyPr wrap="square">
            <a:spAutoFit/>
          </a:bodyPr>
          <a:lstStyle/>
          <a:p>
            <a:pPr algn="ctr"/>
            <a:r>
              <a:rPr lang="lt-LT" dirty="0">
                <a:latin typeface="Montserrat Light" panose="00000400000000000000" pitchFamily="2" charset="0"/>
              </a:rPr>
              <a:t>Atskyrimo diagramos</a:t>
            </a:r>
          </a:p>
        </p:txBody>
      </p:sp>
    </p:spTree>
    <p:extLst>
      <p:ext uri="{BB962C8B-B14F-4D97-AF65-F5344CB8AC3E}">
        <p14:creationId xmlns:p14="http://schemas.microsoft.com/office/powerpoint/2010/main" val="7631830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3351-82C2-7044-21AA-53D92420F816}"/>
              </a:ext>
            </a:extLst>
          </p:cNvPr>
          <p:cNvSpPr>
            <a:spLocks noGrp="1"/>
          </p:cNvSpPr>
          <p:nvPr>
            <p:ph type="title"/>
          </p:nvPr>
        </p:nvSpPr>
        <p:spPr>
          <a:xfrm>
            <a:off x="457200" y="124210"/>
            <a:ext cx="8229600" cy="313464"/>
          </a:xfrm>
        </p:spPr>
        <p:txBody>
          <a:bodyPr/>
          <a:lstStyle/>
          <a:p>
            <a:r>
              <a:rPr lang="lt-LT" sz="3600" b="1" dirty="0">
                <a:solidFill>
                  <a:srgbClr val="FFC000"/>
                </a:solidFill>
                <a:latin typeface="Montserrat Light" panose="00000400000000000000" pitchFamily="2" charset="0"/>
              </a:rPr>
              <a:t>Parodykite</a:t>
            </a:r>
            <a:r>
              <a:rPr lang="lt-LT" sz="3600" dirty="0">
                <a:latin typeface="Montserrat Light" panose="00000400000000000000" pitchFamily="2" charset="0"/>
              </a:rPr>
              <a:t> vaizdinį</a:t>
            </a:r>
            <a:endParaRPr lang="en-US" dirty="0"/>
          </a:p>
        </p:txBody>
      </p:sp>
      <p:sp>
        <p:nvSpPr>
          <p:cNvPr id="7" name="Flowchart: Connector 6">
            <a:extLst>
              <a:ext uri="{FF2B5EF4-FFF2-40B4-BE49-F238E27FC236}">
                <a16:creationId xmlns:a16="http://schemas.microsoft.com/office/drawing/2014/main" id="{D1C93FFA-16B5-CA88-A72A-A8905EB4800C}"/>
              </a:ext>
            </a:extLst>
          </p:cNvPr>
          <p:cNvSpPr/>
          <p:nvPr/>
        </p:nvSpPr>
        <p:spPr>
          <a:xfrm>
            <a:off x="4135580" y="2609160"/>
            <a:ext cx="457200" cy="457200"/>
          </a:xfrm>
          <a:prstGeom prst="flowChartConnector">
            <a:avLst/>
          </a:prstGeom>
          <a:solidFill>
            <a:srgbClr val="FFD4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4C3081B-C04F-08AA-3936-F2D4D83D6B18}"/>
              </a:ext>
            </a:extLst>
          </p:cNvPr>
          <p:cNvCxnSpPr>
            <a:cxnSpLocks/>
            <a:stCxn id="7" idx="1"/>
          </p:cNvCxnSpPr>
          <p:nvPr/>
        </p:nvCxnSpPr>
        <p:spPr>
          <a:xfrm flipH="1" flipV="1">
            <a:off x="2724494" y="945575"/>
            <a:ext cx="1478041"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B18169-DD07-B8B4-7E2C-9F5ABD21C208}"/>
              </a:ext>
            </a:extLst>
          </p:cNvPr>
          <p:cNvCxnSpPr>
            <a:cxnSpLocks/>
            <a:stCxn id="7" idx="7"/>
          </p:cNvCxnSpPr>
          <p:nvPr/>
        </p:nvCxnSpPr>
        <p:spPr>
          <a:xfrm flipV="1">
            <a:off x="4525825" y="945575"/>
            <a:ext cx="1478040"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8380F4-A432-56B1-CAAF-DB35DDC067F4}"/>
              </a:ext>
            </a:extLst>
          </p:cNvPr>
          <p:cNvCxnSpPr>
            <a:cxnSpLocks/>
            <a:stCxn id="7" idx="6"/>
          </p:cNvCxnSpPr>
          <p:nvPr/>
        </p:nvCxnSpPr>
        <p:spPr>
          <a:xfrm>
            <a:off x="4592780"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753FD8-8326-124C-8451-B52B33AC1568}"/>
              </a:ext>
            </a:extLst>
          </p:cNvPr>
          <p:cNvCxnSpPr>
            <a:cxnSpLocks/>
            <a:endCxn id="7" idx="2"/>
          </p:cNvCxnSpPr>
          <p:nvPr/>
        </p:nvCxnSpPr>
        <p:spPr>
          <a:xfrm>
            <a:off x="1313409" y="2837760"/>
            <a:ext cx="2822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A1FBFD-B6CA-C69B-2960-A697D4FEC757}"/>
              </a:ext>
            </a:extLst>
          </p:cNvPr>
          <p:cNvCxnSpPr>
            <a:cxnSpLocks/>
            <a:endCxn id="7" idx="3"/>
          </p:cNvCxnSpPr>
          <p:nvPr/>
        </p:nvCxnSpPr>
        <p:spPr>
          <a:xfrm flipV="1">
            <a:off x="2593569" y="2999405"/>
            <a:ext cx="1608966" cy="173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E71AB7-65F6-AF8F-693E-E3D4EDDB1461}"/>
              </a:ext>
            </a:extLst>
          </p:cNvPr>
          <p:cNvCxnSpPr>
            <a:cxnSpLocks/>
            <a:endCxn id="7" idx="5"/>
          </p:cNvCxnSpPr>
          <p:nvPr/>
        </p:nvCxnSpPr>
        <p:spPr>
          <a:xfrm flipH="1" flipV="1">
            <a:off x="4525825" y="2999405"/>
            <a:ext cx="1608966" cy="17797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D2DF6AA-A49E-BFDB-F155-F0735764AF5B}"/>
              </a:ext>
            </a:extLst>
          </p:cNvPr>
          <p:cNvSpPr txBox="1"/>
          <p:nvPr/>
        </p:nvSpPr>
        <p:spPr>
          <a:xfrm>
            <a:off x="3978796" y="2111338"/>
            <a:ext cx="78739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Kodėl?</a:t>
            </a:r>
            <a:endParaRPr lang="en-US" sz="1400" b="1" dirty="0">
              <a:solidFill>
                <a:srgbClr val="FFC000"/>
              </a:solidFill>
              <a:latin typeface="Montserrat Light" panose="00000400000000000000" pitchFamily="2" charset="0"/>
            </a:endParaRPr>
          </a:p>
        </p:txBody>
      </p:sp>
      <p:sp>
        <p:nvSpPr>
          <p:cNvPr id="32" name="TextBox 31">
            <a:extLst>
              <a:ext uri="{FF2B5EF4-FFF2-40B4-BE49-F238E27FC236}">
                <a16:creationId xmlns:a16="http://schemas.microsoft.com/office/drawing/2014/main" id="{E07FAEA1-4878-674D-41ED-70D08B65124B}"/>
              </a:ext>
            </a:extLst>
          </p:cNvPr>
          <p:cNvSpPr txBox="1"/>
          <p:nvPr/>
        </p:nvSpPr>
        <p:spPr>
          <a:xfrm>
            <a:off x="4747345" y="2330163"/>
            <a:ext cx="700833" cy="523220"/>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Kas ir </a:t>
            </a:r>
            <a:br>
              <a:rPr lang="lt-LT" sz="1400" b="1" dirty="0">
                <a:solidFill>
                  <a:srgbClr val="FFC000"/>
                </a:solidFill>
                <a:latin typeface="Montserrat Light" panose="00000400000000000000" pitchFamily="2" charset="0"/>
              </a:rPr>
            </a:br>
            <a:r>
              <a:rPr lang="lt-LT" sz="1400" b="1" dirty="0">
                <a:solidFill>
                  <a:srgbClr val="FFC000"/>
                </a:solidFill>
                <a:latin typeface="Montserrat Light" panose="00000400000000000000" pitchFamily="2" charset="0"/>
              </a:rPr>
              <a:t>ką?</a:t>
            </a:r>
            <a:endParaRPr lang="en-US" sz="1400" b="1" dirty="0">
              <a:solidFill>
                <a:srgbClr val="FFC000"/>
              </a:solidFill>
              <a:latin typeface="Montserrat Light" panose="00000400000000000000" pitchFamily="2" charset="0"/>
            </a:endParaRPr>
          </a:p>
        </p:txBody>
      </p:sp>
      <p:sp>
        <p:nvSpPr>
          <p:cNvPr id="33" name="TextBox 32">
            <a:extLst>
              <a:ext uri="{FF2B5EF4-FFF2-40B4-BE49-F238E27FC236}">
                <a16:creationId xmlns:a16="http://schemas.microsoft.com/office/drawing/2014/main" id="{9032BA37-88FD-9C4A-5F67-88DF4107B9E1}"/>
              </a:ext>
            </a:extLst>
          </p:cNvPr>
          <p:cNvSpPr txBox="1"/>
          <p:nvPr/>
        </p:nvSpPr>
        <p:spPr>
          <a:xfrm>
            <a:off x="4686010" y="2958115"/>
            <a:ext cx="663964"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Kiek?</a:t>
            </a:r>
            <a:endParaRPr lang="en-US" sz="1400" b="1" dirty="0">
              <a:solidFill>
                <a:srgbClr val="FFC000"/>
              </a:solidFill>
              <a:latin typeface="Montserrat Light" panose="00000400000000000000" pitchFamily="2" charset="0"/>
            </a:endParaRPr>
          </a:p>
        </p:txBody>
      </p:sp>
      <p:sp>
        <p:nvSpPr>
          <p:cNvPr id="34" name="TextBox 33">
            <a:extLst>
              <a:ext uri="{FF2B5EF4-FFF2-40B4-BE49-F238E27FC236}">
                <a16:creationId xmlns:a16="http://schemas.microsoft.com/office/drawing/2014/main" id="{AD2E7E78-A424-6098-59E9-4F099009B50F}"/>
              </a:ext>
            </a:extLst>
          </p:cNvPr>
          <p:cNvSpPr txBox="1"/>
          <p:nvPr/>
        </p:nvSpPr>
        <p:spPr>
          <a:xfrm>
            <a:off x="4065202" y="3257312"/>
            <a:ext cx="59503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Kur?</a:t>
            </a:r>
            <a:endParaRPr lang="en-US" sz="1400" b="1" dirty="0">
              <a:solidFill>
                <a:srgbClr val="FFC000"/>
              </a:solidFill>
              <a:latin typeface="Montserrat Light" panose="00000400000000000000" pitchFamily="2" charset="0"/>
            </a:endParaRPr>
          </a:p>
        </p:txBody>
      </p:sp>
      <p:sp>
        <p:nvSpPr>
          <p:cNvPr id="35" name="TextBox 34">
            <a:extLst>
              <a:ext uri="{FF2B5EF4-FFF2-40B4-BE49-F238E27FC236}">
                <a16:creationId xmlns:a16="http://schemas.microsoft.com/office/drawing/2014/main" id="{5EEAE9DB-1803-18EF-8003-328977398D0B}"/>
              </a:ext>
            </a:extLst>
          </p:cNvPr>
          <p:cNvSpPr txBox="1"/>
          <p:nvPr/>
        </p:nvSpPr>
        <p:spPr>
          <a:xfrm>
            <a:off x="3341947" y="2925600"/>
            <a:ext cx="731290"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Kada?</a:t>
            </a:r>
            <a:endParaRPr lang="en-US" sz="1400" b="1" dirty="0">
              <a:solidFill>
                <a:srgbClr val="FFC000"/>
              </a:solidFill>
              <a:latin typeface="Montserrat Light" panose="00000400000000000000" pitchFamily="2" charset="0"/>
            </a:endParaRPr>
          </a:p>
        </p:txBody>
      </p:sp>
      <p:sp>
        <p:nvSpPr>
          <p:cNvPr id="36" name="TextBox 35">
            <a:extLst>
              <a:ext uri="{FF2B5EF4-FFF2-40B4-BE49-F238E27FC236}">
                <a16:creationId xmlns:a16="http://schemas.microsoft.com/office/drawing/2014/main" id="{2488D6B5-3611-A4C0-8926-6F7973700BF8}"/>
              </a:ext>
            </a:extLst>
          </p:cNvPr>
          <p:cNvSpPr txBox="1"/>
          <p:nvPr/>
        </p:nvSpPr>
        <p:spPr>
          <a:xfrm>
            <a:off x="3351403" y="2456179"/>
            <a:ext cx="675185" cy="307777"/>
          </a:xfrm>
          <a:prstGeom prst="rect">
            <a:avLst/>
          </a:prstGeom>
          <a:noFill/>
        </p:spPr>
        <p:txBody>
          <a:bodyPr wrap="none" rtlCol="0">
            <a:spAutoFit/>
          </a:bodyPr>
          <a:lstStyle/>
          <a:p>
            <a:pPr algn="ctr"/>
            <a:r>
              <a:rPr lang="lt-LT" sz="1400" b="1" dirty="0">
                <a:solidFill>
                  <a:srgbClr val="FFC000"/>
                </a:solidFill>
                <a:latin typeface="Montserrat Light" panose="00000400000000000000" pitchFamily="2" charset="0"/>
              </a:rPr>
              <a:t>Kaip?</a:t>
            </a:r>
            <a:endParaRPr lang="en-US" sz="1400" b="1" dirty="0">
              <a:solidFill>
                <a:srgbClr val="FFC000"/>
              </a:solidFill>
              <a:latin typeface="Montserrat Light" panose="00000400000000000000" pitchFamily="2" charset="0"/>
            </a:endParaRPr>
          </a:p>
        </p:txBody>
      </p:sp>
      <p:sp>
        <p:nvSpPr>
          <p:cNvPr id="4" name="TextBox 3">
            <a:extLst>
              <a:ext uri="{FF2B5EF4-FFF2-40B4-BE49-F238E27FC236}">
                <a16:creationId xmlns:a16="http://schemas.microsoft.com/office/drawing/2014/main" id="{50C2BC46-68DE-C459-E059-3D36F2948672}"/>
              </a:ext>
            </a:extLst>
          </p:cNvPr>
          <p:cNvSpPr txBox="1"/>
          <p:nvPr/>
        </p:nvSpPr>
        <p:spPr>
          <a:xfrm>
            <a:off x="6816435" y="647943"/>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Situacija</a:t>
            </a:r>
          </a:p>
          <a:p>
            <a:pPr algn="ctr"/>
            <a:r>
              <a:rPr lang="lt-LT" sz="1600" dirty="0">
                <a:latin typeface="Montserrat Light" panose="00000400000000000000" pitchFamily="2" charset="0"/>
              </a:rPr>
              <a:t>Pasiskirstymo pateikimas</a:t>
            </a:r>
          </a:p>
        </p:txBody>
      </p:sp>
      <p:pic>
        <p:nvPicPr>
          <p:cNvPr id="6" name="Picture 5">
            <a:extLst>
              <a:ext uri="{FF2B5EF4-FFF2-40B4-BE49-F238E27FC236}">
                <a16:creationId xmlns:a16="http://schemas.microsoft.com/office/drawing/2014/main" id="{CF4EA4BC-6A5A-2136-479F-53A70E343DBA}"/>
              </a:ext>
            </a:extLst>
          </p:cNvPr>
          <p:cNvPicPr>
            <a:picLocks noChangeAspect="1"/>
          </p:cNvPicPr>
          <p:nvPr/>
        </p:nvPicPr>
        <p:blipFill>
          <a:blip r:embed="rId3"/>
          <a:stretch>
            <a:fillRect/>
          </a:stretch>
        </p:blipFill>
        <p:spPr>
          <a:xfrm>
            <a:off x="5717059" y="1698488"/>
            <a:ext cx="958061" cy="725199"/>
          </a:xfrm>
          <a:prstGeom prst="rect">
            <a:avLst/>
          </a:prstGeom>
        </p:spPr>
      </p:pic>
      <p:sp>
        <p:nvSpPr>
          <p:cNvPr id="3" name="TextBox 2">
            <a:extLst>
              <a:ext uri="{FF2B5EF4-FFF2-40B4-BE49-F238E27FC236}">
                <a16:creationId xmlns:a16="http://schemas.microsoft.com/office/drawing/2014/main" id="{86B7BB4C-98F1-6FA8-4A89-E44FF5125703}"/>
              </a:ext>
            </a:extLst>
          </p:cNvPr>
          <p:cNvSpPr txBox="1"/>
          <p:nvPr/>
        </p:nvSpPr>
        <p:spPr>
          <a:xfrm>
            <a:off x="6816435" y="3864675"/>
            <a:ext cx="2019994"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Palyginimas</a:t>
            </a:r>
          </a:p>
          <a:p>
            <a:pPr algn="ctr"/>
            <a:r>
              <a:rPr lang="lt-LT" sz="1600" dirty="0">
                <a:latin typeface="Montserrat Light" panose="00000400000000000000" pitchFamily="2" charset="0"/>
              </a:rPr>
              <a:t>Palyginimo pateikimas</a:t>
            </a:r>
          </a:p>
        </p:txBody>
      </p:sp>
      <p:pic>
        <p:nvPicPr>
          <p:cNvPr id="8" name="Picture 7">
            <a:extLst>
              <a:ext uri="{FF2B5EF4-FFF2-40B4-BE49-F238E27FC236}">
                <a16:creationId xmlns:a16="http://schemas.microsoft.com/office/drawing/2014/main" id="{C8716302-556F-FE63-6EC7-5CFE18236D18}"/>
              </a:ext>
            </a:extLst>
          </p:cNvPr>
          <p:cNvPicPr>
            <a:picLocks noChangeAspect="1"/>
          </p:cNvPicPr>
          <p:nvPr/>
        </p:nvPicPr>
        <p:blipFill>
          <a:blip r:embed="rId4"/>
          <a:stretch>
            <a:fillRect/>
          </a:stretch>
        </p:blipFill>
        <p:spPr>
          <a:xfrm>
            <a:off x="5826346" y="3265893"/>
            <a:ext cx="915276" cy="625548"/>
          </a:xfrm>
          <a:prstGeom prst="rect">
            <a:avLst/>
          </a:prstGeom>
        </p:spPr>
      </p:pic>
      <p:sp>
        <p:nvSpPr>
          <p:cNvPr id="5" name="TextBox 4">
            <a:extLst>
              <a:ext uri="{FF2B5EF4-FFF2-40B4-BE49-F238E27FC236}">
                <a16:creationId xmlns:a16="http://schemas.microsoft.com/office/drawing/2014/main" id="{1752CC0B-2891-89AC-DEE4-1F8699D3AD87}"/>
              </a:ext>
            </a:extLst>
          </p:cNvPr>
          <p:cNvSpPr txBox="1"/>
          <p:nvPr/>
        </p:nvSpPr>
        <p:spPr>
          <a:xfrm>
            <a:off x="3352722" y="4437047"/>
            <a:ext cx="2019994" cy="615553"/>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Žemėlapis</a:t>
            </a:r>
          </a:p>
          <a:p>
            <a:pPr algn="ctr"/>
            <a:r>
              <a:rPr lang="lt-LT" sz="1600" dirty="0">
                <a:latin typeface="Montserrat Light" panose="00000400000000000000" pitchFamily="2" charset="0"/>
              </a:rPr>
              <a:t>Įvykio vieta</a:t>
            </a:r>
          </a:p>
        </p:txBody>
      </p:sp>
      <p:pic>
        <p:nvPicPr>
          <p:cNvPr id="12" name="Picture 11">
            <a:extLst>
              <a:ext uri="{FF2B5EF4-FFF2-40B4-BE49-F238E27FC236}">
                <a16:creationId xmlns:a16="http://schemas.microsoft.com/office/drawing/2014/main" id="{07DDB786-AA6C-AF3D-8734-76EB4FA81C25}"/>
              </a:ext>
            </a:extLst>
          </p:cNvPr>
          <p:cNvPicPr>
            <a:picLocks noChangeAspect="1"/>
          </p:cNvPicPr>
          <p:nvPr/>
        </p:nvPicPr>
        <p:blipFill>
          <a:blip r:embed="rId5"/>
          <a:stretch>
            <a:fillRect/>
          </a:stretch>
        </p:blipFill>
        <p:spPr>
          <a:xfrm>
            <a:off x="3933708" y="3618071"/>
            <a:ext cx="841829" cy="671332"/>
          </a:xfrm>
          <a:prstGeom prst="rect">
            <a:avLst/>
          </a:prstGeom>
        </p:spPr>
      </p:pic>
      <p:sp>
        <p:nvSpPr>
          <p:cNvPr id="11" name="TextBox 10">
            <a:extLst>
              <a:ext uri="{FF2B5EF4-FFF2-40B4-BE49-F238E27FC236}">
                <a16:creationId xmlns:a16="http://schemas.microsoft.com/office/drawing/2014/main" id="{86C72D3E-08C8-0A07-F9D3-67A00DAC4D02}"/>
              </a:ext>
            </a:extLst>
          </p:cNvPr>
          <p:cNvSpPr txBox="1"/>
          <p:nvPr/>
        </p:nvSpPr>
        <p:spPr>
          <a:xfrm>
            <a:off x="338682" y="3915075"/>
            <a:ext cx="2019994" cy="615553"/>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Laiko juosta</a:t>
            </a:r>
          </a:p>
          <a:p>
            <a:pPr algn="ctr"/>
            <a:r>
              <a:rPr lang="lt-LT" sz="1600" dirty="0">
                <a:latin typeface="Montserrat Light" panose="00000400000000000000" pitchFamily="2" charset="0"/>
              </a:rPr>
              <a:t>Vieta laike</a:t>
            </a:r>
          </a:p>
        </p:txBody>
      </p:sp>
      <p:pic>
        <p:nvPicPr>
          <p:cNvPr id="14" name="Picture 13">
            <a:extLst>
              <a:ext uri="{FF2B5EF4-FFF2-40B4-BE49-F238E27FC236}">
                <a16:creationId xmlns:a16="http://schemas.microsoft.com/office/drawing/2014/main" id="{A1CE448C-6B8E-E56A-B9E8-18801DF7CEA6}"/>
              </a:ext>
            </a:extLst>
          </p:cNvPr>
          <p:cNvPicPr>
            <a:picLocks noChangeAspect="1"/>
          </p:cNvPicPr>
          <p:nvPr/>
        </p:nvPicPr>
        <p:blipFill>
          <a:blip r:embed="rId6"/>
          <a:stretch>
            <a:fillRect/>
          </a:stretch>
        </p:blipFill>
        <p:spPr>
          <a:xfrm>
            <a:off x="1329946" y="3265892"/>
            <a:ext cx="1241960" cy="387344"/>
          </a:xfrm>
          <a:prstGeom prst="rect">
            <a:avLst/>
          </a:prstGeom>
        </p:spPr>
      </p:pic>
      <p:sp>
        <p:nvSpPr>
          <p:cNvPr id="13" name="TextBox 12">
            <a:extLst>
              <a:ext uri="{FF2B5EF4-FFF2-40B4-BE49-F238E27FC236}">
                <a16:creationId xmlns:a16="http://schemas.microsoft.com/office/drawing/2014/main" id="{2BB208E2-D385-A63E-B0BB-E012BACF902B}"/>
              </a:ext>
            </a:extLst>
          </p:cNvPr>
          <p:cNvSpPr txBox="1"/>
          <p:nvPr/>
        </p:nvSpPr>
        <p:spPr>
          <a:xfrm>
            <a:off x="407547" y="945575"/>
            <a:ext cx="2019994" cy="615553"/>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Seka</a:t>
            </a:r>
          </a:p>
          <a:p>
            <a:pPr algn="ctr"/>
            <a:r>
              <a:rPr lang="lt-LT" sz="1600" dirty="0">
                <a:latin typeface="Montserrat Light" panose="00000400000000000000" pitchFamily="2" charset="0"/>
              </a:rPr>
              <a:t>Ryšiai, hierarchija</a:t>
            </a:r>
          </a:p>
        </p:txBody>
      </p:sp>
      <p:pic>
        <p:nvPicPr>
          <p:cNvPr id="17" name="Picture 16">
            <a:extLst>
              <a:ext uri="{FF2B5EF4-FFF2-40B4-BE49-F238E27FC236}">
                <a16:creationId xmlns:a16="http://schemas.microsoft.com/office/drawing/2014/main" id="{70482A01-D8FF-DF98-5C4A-3E63CCC98167}"/>
              </a:ext>
            </a:extLst>
          </p:cNvPr>
          <p:cNvPicPr>
            <a:picLocks noChangeAspect="1"/>
          </p:cNvPicPr>
          <p:nvPr/>
        </p:nvPicPr>
        <p:blipFill>
          <a:blip r:embed="rId7"/>
          <a:stretch>
            <a:fillRect/>
          </a:stretch>
        </p:blipFill>
        <p:spPr>
          <a:xfrm>
            <a:off x="1496201" y="1649551"/>
            <a:ext cx="862476" cy="748241"/>
          </a:xfrm>
          <a:prstGeom prst="rect">
            <a:avLst/>
          </a:prstGeom>
        </p:spPr>
      </p:pic>
      <p:sp>
        <p:nvSpPr>
          <p:cNvPr id="16" name="TextBox 15">
            <a:extLst>
              <a:ext uri="{FF2B5EF4-FFF2-40B4-BE49-F238E27FC236}">
                <a16:creationId xmlns:a16="http://schemas.microsoft.com/office/drawing/2014/main" id="{CFC54977-3675-BCC3-9D14-AAC60660A4D4}"/>
              </a:ext>
            </a:extLst>
          </p:cNvPr>
          <p:cNvSpPr txBox="1"/>
          <p:nvPr/>
        </p:nvSpPr>
        <p:spPr>
          <a:xfrm>
            <a:off x="3042458" y="555160"/>
            <a:ext cx="2783888" cy="861774"/>
          </a:xfrm>
          <a:prstGeom prst="rect">
            <a:avLst/>
          </a:prstGeom>
          <a:noFill/>
        </p:spPr>
        <p:txBody>
          <a:bodyPr wrap="square">
            <a:spAutoFit/>
          </a:bodyPr>
          <a:lstStyle/>
          <a:p>
            <a:pPr algn="ctr"/>
            <a:r>
              <a:rPr lang="lt-LT" b="1" dirty="0">
                <a:solidFill>
                  <a:srgbClr val="FFC000"/>
                </a:solidFill>
                <a:latin typeface="Montserrat Light" panose="00000400000000000000" pitchFamily="2" charset="0"/>
              </a:rPr>
              <a:t>Įvairialypės diagramos</a:t>
            </a:r>
          </a:p>
          <a:p>
            <a:pPr algn="ctr"/>
            <a:r>
              <a:rPr lang="lt-LT" sz="1600" dirty="0">
                <a:latin typeface="Montserrat Light" panose="00000400000000000000" pitchFamily="2" charset="0"/>
              </a:rPr>
              <a:t>Dedukcija ir prognozavimas</a:t>
            </a:r>
          </a:p>
        </p:txBody>
      </p:sp>
      <p:pic>
        <p:nvPicPr>
          <p:cNvPr id="20" name="Picture 19">
            <a:extLst>
              <a:ext uri="{FF2B5EF4-FFF2-40B4-BE49-F238E27FC236}">
                <a16:creationId xmlns:a16="http://schemas.microsoft.com/office/drawing/2014/main" id="{37A558BD-36BB-7810-ACC7-EE7D08F4FFC0}"/>
              </a:ext>
            </a:extLst>
          </p:cNvPr>
          <p:cNvPicPr>
            <a:picLocks noChangeAspect="1"/>
          </p:cNvPicPr>
          <p:nvPr/>
        </p:nvPicPr>
        <p:blipFill>
          <a:blip r:embed="rId8"/>
          <a:stretch>
            <a:fillRect/>
          </a:stretch>
        </p:blipFill>
        <p:spPr>
          <a:xfrm>
            <a:off x="4046753" y="1439939"/>
            <a:ext cx="680217" cy="583643"/>
          </a:xfrm>
          <a:prstGeom prst="rect">
            <a:avLst/>
          </a:prstGeom>
        </p:spPr>
      </p:pic>
    </p:spTree>
    <p:extLst>
      <p:ext uri="{BB962C8B-B14F-4D97-AF65-F5344CB8AC3E}">
        <p14:creationId xmlns:p14="http://schemas.microsoft.com/office/powerpoint/2010/main" val="1980756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68F7-287F-6012-1058-09AFED4773EC}"/>
              </a:ext>
            </a:extLst>
          </p:cNvPr>
          <p:cNvSpPr>
            <a:spLocks noGrp="1"/>
          </p:cNvSpPr>
          <p:nvPr>
            <p:ph type="title"/>
          </p:nvPr>
        </p:nvSpPr>
        <p:spPr/>
        <p:txBody>
          <a:bodyPr/>
          <a:lstStyle/>
          <a:p>
            <a:r>
              <a:rPr lang="lt-LT" dirty="0"/>
              <a:t>Galima naudoti</a:t>
            </a:r>
            <a:endParaRPr lang="en-US" dirty="0"/>
          </a:p>
        </p:txBody>
      </p:sp>
      <p:sp>
        <p:nvSpPr>
          <p:cNvPr id="3" name="Content Placeholder 2">
            <a:extLst>
              <a:ext uri="{FF2B5EF4-FFF2-40B4-BE49-F238E27FC236}">
                <a16:creationId xmlns:a16="http://schemas.microsoft.com/office/drawing/2014/main" id="{8A37C787-D957-10DF-7132-C0DAF26C1573}"/>
              </a:ext>
            </a:extLst>
          </p:cNvPr>
          <p:cNvSpPr>
            <a:spLocks noGrp="1"/>
          </p:cNvSpPr>
          <p:nvPr>
            <p:ph idx="1"/>
          </p:nvPr>
        </p:nvSpPr>
        <p:spPr/>
        <p:txBody>
          <a:bodyPr/>
          <a:lstStyle/>
          <a:p>
            <a:r>
              <a:rPr lang="lt-LT" sz="2400" dirty="0"/>
              <a:t>Sklaidos diagrama</a:t>
            </a:r>
          </a:p>
          <a:p>
            <a:r>
              <a:rPr lang="lt-LT" sz="2400" dirty="0"/>
              <a:t>Sklaidos diagramos matrica</a:t>
            </a:r>
          </a:p>
          <a:p>
            <a:r>
              <a:rPr lang="lt-LT" sz="2400" dirty="0"/>
              <a:t>Lygiagrečių koordinačių diagrama</a:t>
            </a:r>
          </a:p>
        </p:txBody>
      </p:sp>
    </p:spTree>
    <p:extLst>
      <p:ext uri="{BB962C8B-B14F-4D97-AF65-F5344CB8AC3E}">
        <p14:creationId xmlns:p14="http://schemas.microsoft.com/office/powerpoint/2010/main" val="38529027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A9006-F8FF-2458-F3B3-C9360AEDDBAC}"/>
              </a:ext>
            </a:extLst>
          </p:cNvPr>
          <p:cNvPicPr>
            <a:picLocks noChangeAspect="1"/>
          </p:cNvPicPr>
          <p:nvPr/>
        </p:nvPicPr>
        <p:blipFill>
          <a:blip r:embed="rId2"/>
          <a:stretch>
            <a:fillRect/>
          </a:stretch>
        </p:blipFill>
        <p:spPr>
          <a:xfrm>
            <a:off x="1115729" y="85061"/>
            <a:ext cx="6912541" cy="4600353"/>
          </a:xfrm>
          <a:prstGeom prst="rect">
            <a:avLst/>
          </a:prstGeom>
        </p:spPr>
      </p:pic>
      <p:sp>
        <p:nvSpPr>
          <p:cNvPr id="4" name="TextBox 3">
            <a:extLst>
              <a:ext uri="{FF2B5EF4-FFF2-40B4-BE49-F238E27FC236}">
                <a16:creationId xmlns:a16="http://schemas.microsoft.com/office/drawing/2014/main" id="{8BF04A7C-F98C-5F3D-0AC7-A5A68C10E094}"/>
              </a:ext>
            </a:extLst>
          </p:cNvPr>
          <p:cNvSpPr txBox="1"/>
          <p:nvPr/>
        </p:nvSpPr>
        <p:spPr>
          <a:xfrm>
            <a:off x="3811214" y="1592285"/>
            <a:ext cx="2130056" cy="646331"/>
          </a:xfrm>
          <a:prstGeom prst="rect">
            <a:avLst/>
          </a:prstGeom>
          <a:noFill/>
        </p:spPr>
        <p:txBody>
          <a:bodyPr wrap="square">
            <a:spAutoFit/>
          </a:bodyPr>
          <a:lstStyle/>
          <a:p>
            <a:pPr algn="ctr"/>
            <a:r>
              <a:rPr lang="lt-LT" dirty="0">
                <a:latin typeface="Montserrat Light" panose="00000400000000000000" pitchFamily="2" charset="0"/>
              </a:rPr>
              <a:t>Sklaidos diagrama</a:t>
            </a:r>
          </a:p>
        </p:txBody>
      </p:sp>
    </p:spTree>
    <p:extLst>
      <p:ext uri="{BB962C8B-B14F-4D97-AF65-F5344CB8AC3E}">
        <p14:creationId xmlns:p14="http://schemas.microsoft.com/office/powerpoint/2010/main" val="3054123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4EE86-BD6B-5723-A8AC-6FF29E1368EE}"/>
              </a:ext>
            </a:extLst>
          </p:cNvPr>
          <p:cNvPicPr>
            <a:picLocks noChangeAspect="1"/>
          </p:cNvPicPr>
          <p:nvPr/>
        </p:nvPicPr>
        <p:blipFill>
          <a:blip r:embed="rId2"/>
          <a:stretch>
            <a:fillRect/>
          </a:stretch>
        </p:blipFill>
        <p:spPr>
          <a:xfrm>
            <a:off x="304195" y="496186"/>
            <a:ext cx="3895888" cy="3969488"/>
          </a:xfrm>
          <a:prstGeom prst="rect">
            <a:avLst/>
          </a:prstGeom>
        </p:spPr>
      </p:pic>
      <p:pic>
        <p:nvPicPr>
          <p:cNvPr id="5" name="Picture 4">
            <a:extLst>
              <a:ext uri="{FF2B5EF4-FFF2-40B4-BE49-F238E27FC236}">
                <a16:creationId xmlns:a16="http://schemas.microsoft.com/office/drawing/2014/main" id="{663B387D-D923-8AD8-987A-C0D2DA8F4EC6}"/>
              </a:ext>
            </a:extLst>
          </p:cNvPr>
          <p:cNvPicPr>
            <a:picLocks noChangeAspect="1"/>
          </p:cNvPicPr>
          <p:nvPr/>
        </p:nvPicPr>
        <p:blipFill>
          <a:blip r:embed="rId3"/>
          <a:stretch>
            <a:fillRect/>
          </a:stretch>
        </p:blipFill>
        <p:spPr>
          <a:xfrm>
            <a:off x="4714374" y="1575837"/>
            <a:ext cx="4125431" cy="1991826"/>
          </a:xfrm>
          <a:prstGeom prst="rect">
            <a:avLst/>
          </a:prstGeom>
        </p:spPr>
      </p:pic>
      <p:sp>
        <p:nvSpPr>
          <p:cNvPr id="8" name="TextBox 7">
            <a:extLst>
              <a:ext uri="{FF2B5EF4-FFF2-40B4-BE49-F238E27FC236}">
                <a16:creationId xmlns:a16="http://schemas.microsoft.com/office/drawing/2014/main" id="{EC37FE85-CF9E-4B23-54B1-44DBC7EF8955}"/>
              </a:ext>
            </a:extLst>
          </p:cNvPr>
          <p:cNvSpPr txBox="1"/>
          <p:nvPr/>
        </p:nvSpPr>
        <p:spPr>
          <a:xfrm>
            <a:off x="784479" y="1337104"/>
            <a:ext cx="2130056" cy="646331"/>
          </a:xfrm>
          <a:prstGeom prst="rect">
            <a:avLst/>
          </a:prstGeom>
          <a:noFill/>
        </p:spPr>
        <p:txBody>
          <a:bodyPr wrap="square">
            <a:spAutoFit/>
          </a:bodyPr>
          <a:lstStyle/>
          <a:p>
            <a:pPr algn="ctr"/>
            <a:r>
              <a:rPr lang="lt-LT" dirty="0">
                <a:latin typeface="Montserrat Light" panose="00000400000000000000" pitchFamily="2" charset="0"/>
              </a:rPr>
              <a:t>Sklaidos diagrama</a:t>
            </a:r>
          </a:p>
        </p:txBody>
      </p:sp>
      <p:sp>
        <p:nvSpPr>
          <p:cNvPr id="9" name="TextBox 8">
            <a:extLst>
              <a:ext uri="{FF2B5EF4-FFF2-40B4-BE49-F238E27FC236}">
                <a16:creationId xmlns:a16="http://schemas.microsoft.com/office/drawing/2014/main" id="{32F92C2A-11E9-8C78-EF06-25D50334B97A}"/>
              </a:ext>
            </a:extLst>
          </p:cNvPr>
          <p:cNvSpPr txBox="1"/>
          <p:nvPr/>
        </p:nvSpPr>
        <p:spPr>
          <a:xfrm>
            <a:off x="5356480" y="614090"/>
            <a:ext cx="2130056" cy="646331"/>
          </a:xfrm>
          <a:prstGeom prst="rect">
            <a:avLst/>
          </a:prstGeom>
          <a:noFill/>
        </p:spPr>
        <p:txBody>
          <a:bodyPr wrap="square">
            <a:spAutoFit/>
          </a:bodyPr>
          <a:lstStyle/>
          <a:p>
            <a:pPr algn="ctr"/>
            <a:r>
              <a:rPr lang="lt-LT" dirty="0">
                <a:latin typeface="Montserrat Light" panose="00000400000000000000" pitchFamily="2" charset="0"/>
              </a:rPr>
              <a:t>Prognozių diagrama</a:t>
            </a:r>
          </a:p>
        </p:txBody>
      </p:sp>
    </p:spTree>
    <p:extLst>
      <p:ext uri="{BB962C8B-B14F-4D97-AF65-F5344CB8AC3E}">
        <p14:creationId xmlns:p14="http://schemas.microsoft.com/office/powerpoint/2010/main" val="21536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71BD-CAA5-3B72-7963-1F8D0EB3B7FE}"/>
              </a:ext>
            </a:extLst>
          </p:cNvPr>
          <p:cNvSpPr>
            <a:spLocks noGrp="1"/>
          </p:cNvSpPr>
          <p:nvPr>
            <p:ph type="title"/>
          </p:nvPr>
        </p:nvSpPr>
        <p:spPr>
          <a:xfrm>
            <a:off x="457200" y="206375"/>
            <a:ext cx="8229600" cy="857250"/>
          </a:xfrm>
        </p:spPr>
        <p:txBody>
          <a:bodyPr/>
          <a:lstStyle/>
          <a:p>
            <a:r>
              <a:rPr lang="lt-LT" dirty="0"/>
              <a:t>Atviri duomenys: švietimo sritis</a:t>
            </a:r>
          </a:p>
        </p:txBody>
      </p:sp>
      <p:sp>
        <p:nvSpPr>
          <p:cNvPr id="3" name="Content Placeholder 2">
            <a:extLst>
              <a:ext uri="{FF2B5EF4-FFF2-40B4-BE49-F238E27FC236}">
                <a16:creationId xmlns:a16="http://schemas.microsoft.com/office/drawing/2014/main" id="{655E62F1-D458-59D4-3F99-C3116AB6BDDD}"/>
              </a:ext>
            </a:extLst>
          </p:cNvPr>
          <p:cNvSpPr>
            <a:spLocks noGrp="1"/>
          </p:cNvSpPr>
          <p:nvPr>
            <p:ph idx="1"/>
          </p:nvPr>
        </p:nvSpPr>
        <p:spPr>
          <a:xfrm>
            <a:off x="457200" y="1200150"/>
            <a:ext cx="8229600" cy="1067265"/>
          </a:xfrm>
        </p:spPr>
        <p:txBody>
          <a:bodyPr/>
          <a:lstStyle/>
          <a:p>
            <a:r>
              <a:rPr lang="lt-LT" sz="1200" b="1" dirty="0"/>
              <a:t>Atviri duomenys </a:t>
            </a:r>
            <a:r>
              <a:rPr lang="lt-LT" sz="1200" dirty="0"/>
              <a:t>– laisvai prieinami institucijos veikloje ar dokumentuose užfiksuoti duomenys, informacija ar jos dalis, nepaisant jų pateikimo būdo, formos ir laikmenos, įskaitant registro duomenis, registro informaciją, registrui pateiktų dokumentų ir (arba) jų kopijų duomenis, valstybės informacinės sistemos duomenis, kuriuos visi asmenys gali pakartotinai naudoti ir platinti bet kokiu tikslu, nurodydami jų šaltinį ir tik tomis pačiomis sąlygomis, kuriomis buvo gauti.</a:t>
            </a:r>
          </a:p>
        </p:txBody>
      </p:sp>
      <p:pic>
        <p:nvPicPr>
          <p:cNvPr id="7" name="Picture 6">
            <a:extLst>
              <a:ext uri="{FF2B5EF4-FFF2-40B4-BE49-F238E27FC236}">
                <a16:creationId xmlns:a16="http://schemas.microsoft.com/office/drawing/2014/main" id="{D47772FB-C3E9-0E2C-1A7F-8757019A578D}"/>
              </a:ext>
            </a:extLst>
          </p:cNvPr>
          <p:cNvPicPr>
            <a:picLocks noChangeAspect="1"/>
          </p:cNvPicPr>
          <p:nvPr/>
        </p:nvPicPr>
        <p:blipFill>
          <a:blip r:embed="rId2"/>
          <a:stretch>
            <a:fillRect/>
          </a:stretch>
        </p:blipFill>
        <p:spPr>
          <a:xfrm>
            <a:off x="3583260" y="2529838"/>
            <a:ext cx="1352550" cy="381000"/>
          </a:xfrm>
          <a:prstGeom prst="rect">
            <a:avLst/>
          </a:prstGeom>
        </p:spPr>
      </p:pic>
      <p:pic>
        <p:nvPicPr>
          <p:cNvPr id="8" name="Picture 7">
            <a:extLst>
              <a:ext uri="{FF2B5EF4-FFF2-40B4-BE49-F238E27FC236}">
                <a16:creationId xmlns:a16="http://schemas.microsoft.com/office/drawing/2014/main" id="{DFDBD8EA-F498-38E1-0AC5-648362CC6784}"/>
              </a:ext>
            </a:extLst>
          </p:cNvPr>
          <p:cNvPicPr>
            <a:picLocks noChangeAspect="1"/>
          </p:cNvPicPr>
          <p:nvPr/>
        </p:nvPicPr>
        <p:blipFill>
          <a:blip r:embed="rId3"/>
          <a:stretch>
            <a:fillRect/>
          </a:stretch>
        </p:blipFill>
        <p:spPr>
          <a:xfrm>
            <a:off x="657343" y="2403940"/>
            <a:ext cx="1829729" cy="751152"/>
          </a:xfrm>
          <a:prstGeom prst="rect">
            <a:avLst/>
          </a:prstGeom>
        </p:spPr>
      </p:pic>
      <p:pic>
        <p:nvPicPr>
          <p:cNvPr id="10" name="Picture 9">
            <a:extLst>
              <a:ext uri="{FF2B5EF4-FFF2-40B4-BE49-F238E27FC236}">
                <a16:creationId xmlns:a16="http://schemas.microsoft.com/office/drawing/2014/main" id="{0B4B0A10-7779-A48D-7195-D12B419E0736}"/>
              </a:ext>
            </a:extLst>
          </p:cNvPr>
          <p:cNvPicPr>
            <a:picLocks noChangeAspect="1"/>
          </p:cNvPicPr>
          <p:nvPr/>
        </p:nvPicPr>
        <p:blipFill>
          <a:blip r:embed="rId4"/>
          <a:stretch>
            <a:fillRect/>
          </a:stretch>
        </p:blipFill>
        <p:spPr>
          <a:xfrm>
            <a:off x="7266881" y="2512378"/>
            <a:ext cx="1600200" cy="428625"/>
          </a:xfrm>
          <a:prstGeom prst="rect">
            <a:avLst/>
          </a:prstGeom>
        </p:spPr>
      </p:pic>
      <p:sp>
        <p:nvSpPr>
          <p:cNvPr id="14" name="TextBox 13">
            <a:extLst>
              <a:ext uri="{FF2B5EF4-FFF2-40B4-BE49-F238E27FC236}">
                <a16:creationId xmlns:a16="http://schemas.microsoft.com/office/drawing/2014/main" id="{5A1562E1-5A67-AF39-2FAF-837BC6A9437F}"/>
              </a:ext>
            </a:extLst>
          </p:cNvPr>
          <p:cNvSpPr txBox="1"/>
          <p:nvPr/>
        </p:nvSpPr>
        <p:spPr>
          <a:xfrm>
            <a:off x="353123" y="3287197"/>
            <a:ext cx="3230137" cy="1277273"/>
          </a:xfrm>
          <a:prstGeom prst="rect">
            <a:avLst/>
          </a:prstGeom>
          <a:noFill/>
        </p:spPr>
        <p:txBody>
          <a:bodyPr wrap="square">
            <a:spAutoFit/>
          </a:bodyPr>
          <a:lstStyle/>
          <a:p>
            <a:r>
              <a:rPr lang="lt-LT" sz="1100" b="1" i="0" dirty="0">
                <a:solidFill>
                  <a:srgbClr val="212529"/>
                </a:solidFill>
                <a:effectLst/>
                <a:latin typeface="Montserrat Light" panose="00000400000000000000" pitchFamily="2" charset="-70"/>
              </a:rPr>
              <a:t>Paskirtis</a:t>
            </a:r>
            <a:r>
              <a:rPr lang="lt-LT" sz="1100" b="0" i="0" dirty="0">
                <a:solidFill>
                  <a:srgbClr val="212529"/>
                </a:solidFill>
                <a:effectLst/>
                <a:latin typeface="Montserrat Light" panose="00000400000000000000" pitchFamily="2" charset="-70"/>
              </a:rPr>
              <a:t> – teikti duomenis, reikalingus švietimo subjektams švietimo būklei įvairiais aspektais analizuoti ir vertinti, švietimo kaitai prognozuoti, duomenimis pagrįstiems sprendimams priimti ir švietimo kokybę laiduojančiam valdymui vykdyti.</a:t>
            </a:r>
            <a:endParaRPr lang="lt-LT" sz="1100" dirty="0">
              <a:latin typeface="Montserrat Light" panose="00000400000000000000" pitchFamily="2" charset="-70"/>
            </a:endParaRPr>
          </a:p>
        </p:txBody>
      </p:sp>
      <p:sp>
        <p:nvSpPr>
          <p:cNvPr id="16" name="TextBox 15">
            <a:extLst>
              <a:ext uri="{FF2B5EF4-FFF2-40B4-BE49-F238E27FC236}">
                <a16:creationId xmlns:a16="http://schemas.microsoft.com/office/drawing/2014/main" id="{7B3454B8-2CEE-3091-9320-4408FAD9AFCE}"/>
              </a:ext>
            </a:extLst>
          </p:cNvPr>
          <p:cNvSpPr txBox="1"/>
          <p:nvPr/>
        </p:nvSpPr>
        <p:spPr>
          <a:xfrm>
            <a:off x="3408441" y="3315815"/>
            <a:ext cx="1944149" cy="1446550"/>
          </a:xfrm>
          <a:prstGeom prst="rect">
            <a:avLst/>
          </a:prstGeom>
          <a:noFill/>
        </p:spPr>
        <p:txBody>
          <a:bodyPr wrap="square">
            <a:spAutoFit/>
          </a:bodyPr>
          <a:lstStyle/>
          <a:p>
            <a:pPr algn="l"/>
            <a:r>
              <a:rPr lang="lt-LT" sz="1100" b="1" i="0" dirty="0">
                <a:solidFill>
                  <a:srgbClr val="212529"/>
                </a:solidFill>
                <a:effectLst/>
                <a:latin typeface="Montserrat Light" panose="00000400000000000000" pitchFamily="2" charset="-70"/>
              </a:rPr>
              <a:t>Tikslas:</a:t>
            </a:r>
            <a:r>
              <a:rPr lang="lt-LT" sz="1100" b="0" i="0" dirty="0">
                <a:solidFill>
                  <a:srgbClr val="212529"/>
                </a:solidFill>
                <a:effectLst/>
                <a:latin typeface="Montserrat Light" panose="00000400000000000000" pitchFamily="2" charset="-70"/>
              </a:rPr>
              <a:t>   AIKOS – atvira </a:t>
            </a:r>
            <a:r>
              <a:rPr lang="lt-LT" sz="1100" b="0" i="0" dirty="0" err="1">
                <a:solidFill>
                  <a:srgbClr val="212529"/>
                </a:solidFill>
                <a:effectLst/>
                <a:latin typeface="Montserrat Light" panose="00000400000000000000" pitchFamily="2" charset="-70"/>
              </a:rPr>
              <a:t>inf</a:t>
            </a:r>
            <a:r>
              <a:rPr lang="lt-LT" sz="1100" b="0" i="0" dirty="0">
                <a:solidFill>
                  <a:srgbClr val="212529"/>
                </a:solidFill>
                <a:effectLst/>
                <a:latin typeface="Montserrat Light" panose="00000400000000000000" pitchFamily="2" charset="-70"/>
              </a:rPr>
              <a:t>​​</a:t>
            </a:r>
            <a:r>
              <a:rPr lang="lt-LT" sz="1100" b="0" i="0" dirty="0" err="1">
                <a:solidFill>
                  <a:srgbClr val="212529"/>
                </a:solidFill>
                <a:effectLst/>
                <a:latin typeface="Montserrat Light" panose="00000400000000000000" pitchFamily="2" charset="-70"/>
              </a:rPr>
              <a:t>ormavimo</a:t>
            </a:r>
            <a:r>
              <a:rPr lang="lt-LT" sz="1100" b="0" i="0" dirty="0">
                <a:solidFill>
                  <a:srgbClr val="212529"/>
                </a:solidFill>
                <a:effectLst/>
                <a:latin typeface="Montserrat Light" panose="00000400000000000000" pitchFamily="2" charset="-70"/>
              </a:rPr>
              <a:t>, konsultavimo ir orientavimo sistema, </a:t>
            </a:r>
            <a:r>
              <a:rPr lang="lt-LT" sz="1100" b="0" i="0" dirty="0" err="1">
                <a:solidFill>
                  <a:srgbClr val="212529"/>
                </a:solidFill>
                <a:effectLst/>
                <a:latin typeface="Montserrat Light" panose="00000400000000000000" pitchFamily="2" charset="-70"/>
              </a:rPr>
              <a:t>ku</a:t>
            </a:r>
            <a:r>
              <a:rPr lang="lt-LT" sz="1100" b="0" i="0" dirty="0">
                <a:solidFill>
                  <a:srgbClr val="212529"/>
                </a:solidFill>
                <a:effectLst/>
                <a:latin typeface="Montserrat Light" panose="00000400000000000000" pitchFamily="2" charset="-70"/>
              </a:rPr>
              <a:t>​</a:t>
            </a:r>
            <a:r>
              <a:rPr lang="lt-LT" sz="1100" b="0" i="0" dirty="0" err="1">
                <a:solidFill>
                  <a:srgbClr val="212529"/>
                </a:solidFill>
                <a:effectLst/>
                <a:latin typeface="Montserrat Light" panose="00000400000000000000" pitchFamily="2" charset="-70"/>
              </a:rPr>
              <a:t>rios</a:t>
            </a:r>
            <a:r>
              <a:rPr lang="lt-LT" sz="1100" b="0" i="0" dirty="0">
                <a:solidFill>
                  <a:srgbClr val="212529"/>
                </a:solidFill>
                <a:effectLst/>
                <a:latin typeface="Montserrat Light" panose="00000400000000000000" pitchFamily="2" charset="-70"/>
              </a:rPr>
              <a:t> pagrindinis tikslas – teikti informaciją apie​ mokymosi galimybes Lietuvoje.</a:t>
            </a:r>
          </a:p>
        </p:txBody>
      </p:sp>
      <p:pic>
        <p:nvPicPr>
          <p:cNvPr id="1026" name="Picture 2">
            <a:extLst>
              <a:ext uri="{FF2B5EF4-FFF2-40B4-BE49-F238E27FC236}">
                <a16:creationId xmlns:a16="http://schemas.microsoft.com/office/drawing/2014/main" id="{95A27A3B-237F-10A2-F4D3-03248DD16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5033" y="2410776"/>
            <a:ext cx="1219200" cy="6191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492C6E7-278A-23BF-4612-D3BDFE757E4B}"/>
              </a:ext>
            </a:extLst>
          </p:cNvPr>
          <p:cNvSpPr txBox="1"/>
          <p:nvPr/>
        </p:nvSpPr>
        <p:spPr>
          <a:xfrm>
            <a:off x="5524853" y="3287196"/>
            <a:ext cx="1569765" cy="1277273"/>
          </a:xfrm>
          <a:prstGeom prst="rect">
            <a:avLst/>
          </a:prstGeom>
          <a:noFill/>
        </p:spPr>
        <p:txBody>
          <a:bodyPr wrap="square">
            <a:spAutoFit/>
          </a:bodyPr>
          <a:lstStyle/>
          <a:p>
            <a:r>
              <a:rPr lang="lt-LT" sz="1100" b="1" i="0" dirty="0">
                <a:solidFill>
                  <a:srgbClr val="212529"/>
                </a:solidFill>
                <a:effectLst/>
                <a:latin typeface="Montserrat Light" panose="00000400000000000000" pitchFamily="2" charset="-70"/>
              </a:rPr>
              <a:t>Švietimo ir mokslo informacinių sistemų, registrų ir klasifikatorių apskaitos informacinė sistema</a:t>
            </a:r>
            <a:endParaRPr lang="lt-LT" sz="1100" dirty="0">
              <a:latin typeface="Montserrat Light" panose="00000400000000000000" pitchFamily="2" charset="-70"/>
            </a:endParaRPr>
          </a:p>
        </p:txBody>
      </p:sp>
    </p:spTree>
    <p:extLst>
      <p:ext uri="{BB962C8B-B14F-4D97-AF65-F5344CB8AC3E}">
        <p14:creationId xmlns:p14="http://schemas.microsoft.com/office/powerpoint/2010/main" val="14533329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3-09-26 10-35-39">
            <a:hlinkClick r:id="" action="ppaction://media"/>
            <a:extLst>
              <a:ext uri="{FF2B5EF4-FFF2-40B4-BE49-F238E27FC236}">
                <a16:creationId xmlns:a16="http://schemas.microsoft.com/office/drawing/2014/main" id="{C56DA54C-34DF-AE55-958E-8964D5A54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63434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A2DF1C-A7F3-1CF9-2F62-710FFFCDA1C9}"/>
              </a:ext>
            </a:extLst>
          </p:cNvPr>
          <p:cNvPicPr>
            <a:picLocks noChangeAspect="1"/>
          </p:cNvPicPr>
          <p:nvPr/>
        </p:nvPicPr>
        <p:blipFill>
          <a:blip r:embed="rId2"/>
          <a:stretch>
            <a:fillRect/>
          </a:stretch>
        </p:blipFill>
        <p:spPr>
          <a:xfrm>
            <a:off x="1659031" y="0"/>
            <a:ext cx="6686550" cy="5143500"/>
          </a:xfrm>
          <a:prstGeom prst="rect">
            <a:avLst/>
          </a:prstGeom>
        </p:spPr>
      </p:pic>
    </p:spTree>
    <p:extLst>
      <p:ext uri="{BB962C8B-B14F-4D97-AF65-F5344CB8AC3E}">
        <p14:creationId xmlns:p14="http://schemas.microsoft.com/office/powerpoint/2010/main" val="141599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al 34">
            <a:extLst>
              <a:ext uri="{FF2B5EF4-FFF2-40B4-BE49-F238E27FC236}">
                <a16:creationId xmlns:a16="http://schemas.microsoft.com/office/drawing/2014/main" id="{02C7BF4F-CB3D-4CEB-A7BA-979A02A87277}"/>
              </a:ext>
            </a:extLst>
          </p:cNvPr>
          <p:cNvSpPr/>
          <p:nvPr/>
        </p:nvSpPr>
        <p:spPr>
          <a:xfrm>
            <a:off x="4572000" y="3911372"/>
            <a:ext cx="648000" cy="648000"/>
          </a:xfrm>
          <a:prstGeom prst="ellipse">
            <a:avLst/>
          </a:prstGeom>
          <a:solidFill>
            <a:srgbClr val="FFD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Ovaal 16">
            <a:extLst>
              <a:ext uri="{FF2B5EF4-FFF2-40B4-BE49-F238E27FC236}">
                <a16:creationId xmlns:a16="http://schemas.microsoft.com/office/drawing/2014/main" id="{1CFBC606-FC06-48A5-B4CF-5FE568FD790C}"/>
              </a:ext>
            </a:extLst>
          </p:cNvPr>
          <p:cNvSpPr/>
          <p:nvPr/>
        </p:nvSpPr>
        <p:spPr>
          <a:xfrm>
            <a:off x="4572000" y="1036051"/>
            <a:ext cx="648000" cy="648000"/>
          </a:xfrm>
          <a:prstGeom prst="ellipse">
            <a:avLst/>
          </a:prstGeom>
          <a:solidFill>
            <a:srgbClr val="FFD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Ovaal 18">
            <a:extLst>
              <a:ext uri="{FF2B5EF4-FFF2-40B4-BE49-F238E27FC236}">
                <a16:creationId xmlns:a16="http://schemas.microsoft.com/office/drawing/2014/main" id="{A4C58C1C-A91C-499A-A15D-C7B9394936F8}"/>
              </a:ext>
            </a:extLst>
          </p:cNvPr>
          <p:cNvSpPr/>
          <p:nvPr/>
        </p:nvSpPr>
        <p:spPr>
          <a:xfrm>
            <a:off x="4572000" y="1757322"/>
            <a:ext cx="648000" cy="648000"/>
          </a:xfrm>
          <a:prstGeom prst="ellipse">
            <a:avLst/>
          </a:prstGeom>
          <a:solidFill>
            <a:srgbClr val="FFD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1" name="Ovaal 20">
            <a:extLst>
              <a:ext uri="{FF2B5EF4-FFF2-40B4-BE49-F238E27FC236}">
                <a16:creationId xmlns:a16="http://schemas.microsoft.com/office/drawing/2014/main" id="{11DADB4C-79A9-4D26-8213-8EF7EFC1A656}"/>
              </a:ext>
            </a:extLst>
          </p:cNvPr>
          <p:cNvSpPr/>
          <p:nvPr/>
        </p:nvSpPr>
        <p:spPr>
          <a:xfrm>
            <a:off x="4572000" y="2473926"/>
            <a:ext cx="648000" cy="648000"/>
          </a:xfrm>
          <a:prstGeom prst="ellipse">
            <a:avLst/>
          </a:prstGeom>
          <a:solidFill>
            <a:srgbClr val="FFD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7" name="Ovaal 36">
            <a:extLst>
              <a:ext uri="{FF2B5EF4-FFF2-40B4-BE49-F238E27FC236}">
                <a16:creationId xmlns:a16="http://schemas.microsoft.com/office/drawing/2014/main" id="{7EC63195-AF04-4671-B9B0-4CCCEF024EB6}"/>
              </a:ext>
            </a:extLst>
          </p:cNvPr>
          <p:cNvSpPr/>
          <p:nvPr/>
        </p:nvSpPr>
        <p:spPr>
          <a:xfrm>
            <a:off x="4572000" y="3192649"/>
            <a:ext cx="648000" cy="648000"/>
          </a:xfrm>
          <a:prstGeom prst="ellipse">
            <a:avLst/>
          </a:prstGeom>
          <a:solidFill>
            <a:srgbClr val="FFD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Ovaal 10">
            <a:extLst>
              <a:ext uri="{FF2B5EF4-FFF2-40B4-BE49-F238E27FC236}">
                <a16:creationId xmlns:a16="http://schemas.microsoft.com/office/drawing/2014/main" id="{30E6E0C6-9F67-49BD-B465-200F270A24DA}"/>
              </a:ext>
            </a:extLst>
          </p:cNvPr>
          <p:cNvSpPr/>
          <p:nvPr/>
        </p:nvSpPr>
        <p:spPr>
          <a:xfrm>
            <a:off x="758501" y="3192649"/>
            <a:ext cx="648000" cy="648000"/>
          </a:xfrm>
          <a:prstGeom prst="ellipse">
            <a:avLst/>
          </a:prstGeom>
          <a:solidFill>
            <a:srgbClr val="FFD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al 11">
            <a:extLst>
              <a:ext uri="{FF2B5EF4-FFF2-40B4-BE49-F238E27FC236}">
                <a16:creationId xmlns:a16="http://schemas.microsoft.com/office/drawing/2014/main" id="{252BF534-EF48-4554-9145-33AB6BDD023B}"/>
              </a:ext>
            </a:extLst>
          </p:cNvPr>
          <p:cNvSpPr/>
          <p:nvPr/>
        </p:nvSpPr>
        <p:spPr>
          <a:xfrm>
            <a:off x="758501" y="3915863"/>
            <a:ext cx="648000" cy="648000"/>
          </a:xfrm>
          <a:prstGeom prst="ellipse">
            <a:avLst/>
          </a:prstGeom>
          <a:solidFill>
            <a:srgbClr val="FFD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al 13">
            <a:extLst>
              <a:ext uri="{FF2B5EF4-FFF2-40B4-BE49-F238E27FC236}">
                <a16:creationId xmlns:a16="http://schemas.microsoft.com/office/drawing/2014/main" id="{2A92A978-DD0F-4DAF-A6EB-17A398085177}"/>
              </a:ext>
            </a:extLst>
          </p:cNvPr>
          <p:cNvSpPr/>
          <p:nvPr/>
        </p:nvSpPr>
        <p:spPr>
          <a:xfrm>
            <a:off x="761519" y="1756804"/>
            <a:ext cx="648000" cy="648000"/>
          </a:xfrm>
          <a:prstGeom prst="ellipse">
            <a:avLst/>
          </a:prstGeom>
          <a:solidFill>
            <a:srgbClr val="FFD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Ovaal 14">
            <a:extLst>
              <a:ext uri="{FF2B5EF4-FFF2-40B4-BE49-F238E27FC236}">
                <a16:creationId xmlns:a16="http://schemas.microsoft.com/office/drawing/2014/main" id="{76B2D23B-C9BF-4E9F-B79D-EAB327789DFC}"/>
              </a:ext>
            </a:extLst>
          </p:cNvPr>
          <p:cNvSpPr/>
          <p:nvPr/>
        </p:nvSpPr>
        <p:spPr>
          <a:xfrm>
            <a:off x="758501" y="1039621"/>
            <a:ext cx="648000" cy="648000"/>
          </a:xfrm>
          <a:prstGeom prst="ellipse">
            <a:avLst/>
          </a:prstGeom>
          <a:solidFill>
            <a:srgbClr val="FFD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Ovaal 9">
            <a:extLst>
              <a:ext uri="{FF2B5EF4-FFF2-40B4-BE49-F238E27FC236}">
                <a16:creationId xmlns:a16="http://schemas.microsoft.com/office/drawing/2014/main" id="{9927D48F-27C6-431D-B042-752FA412115C}"/>
              </a:ext>
            </a:extLst>
          </p:cNvPr>
          <p:cNvSpPr/>
          <p:nvPr/>
        </p:nvSpPr>
        <p:spPr>
          <a:xfrm>
            <a:off x="761614" y="2479217"/>
            <a:ext cx="648000" cy="648000"/>
          </a:xfrm>
          <a:prstGeom prst="ellipse">
            <a:avLst/>
          </a:prstGeom>
          <a:solidFill>
            <a:srgbClr val="FFD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el 1">
            <a:extLst>
              <a:ext uri="{FF2B5EF4-FFF2-40B4-BE49-F238E27FC236}">
                <a16:creationId xmlns:a16="http://schemas.microsoft.com/office/drawing/2014/main" id="{131C7C06-AB44-44AB-8DF5-9F3DD62B4BEE}"/>
              </a:ext>
            </a:extLst>
          </p:cNvPr>
          <p:cNvSpPr>
            <a:spLocks noGrp="1"/>
          </p:cNvSpPr>
          <p:nvPr>
            <p:ph type="title"/>
          </p:nvPr>
        </p:nvSpPr>
        <p:spPr>
          <a:xfrm>
            <a:off x="457200" y="206375"/>
            <a:ext cx="8229600" cy="642784"/>
          </a:xfrm>
        </p:spPr>
        <p:txBody>
          <a:bodyPr/>
          <a:lstStyle/>
          <a:p>
            <a:r>
              <a:rPr lang="lt" dirty="0"/>
              <a:t>10 duomenų vizualizavimo klaidų</a:t>
            </a:r>
          </a:p>
        </p:txBody>
      </p:sp>
      <p:pic>
        <p:nvPicPr>
          <p:cNvPr id="5" name="Tijdelijke aanduiding voor inhoud 4" descr="Doolhof">
            <a:extLst>
              <a:ext uri="{FF2B5EF4-FFF2-40B4-BE49-F238E27FC236}">
                <a16:creationId xmlns:a16="http://schemas.microsoft.com/office/drawing/2014/main" id="{B6A4D0B0-5D86-46C3-A639-C2F88131C675}"/>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507" y="2533217"/>
            <a:ext cx="540000" cy="540000"/>
          </a:xfrm>
        </p:spPr>
      </p:pic>
      <p:pic>
        <p:nvPicPr>
          <p:cNvPr id="7" name="Graphic 6" descr="Kubus">
            <a:extLst>
              <a:ext uri="{FF2B5EF4-FFF2-40B4-BE49-F238E27FC236}">
                <a16:creationId xmlns:a16="http://schemas.microsoft.com/office/drawing/2014/main" id="{4EFC287C-BC39-495B-8758-5D95C407CA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9902" y="1104954"/>
            <a:ext cx="540000" cy="540000"/>
          </a:xfrm>
          <a:prstGeom prst="rect">
            <a:avLst/>
          </a:prstGeom>
        </p:spPr>
      </p:pic>
      <p:pic>
        <p:nvPicPr>
          <p:cNvPr id="9" name="Graphic 8" descr="Harvey Balls 30%">
            <a:extLst>
              <a:ext uri="{FF2B5EF4-FFF2-40B4-BE49-F238E27FC236}">
                <a16:creationId xmlns:a16="http://schemas.microsoft.com/office/drawing/2014/main" id="{24F2390D-0D2B-4595-B896-707878B575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2507" y="1810804"/>
            <a:ext cx="540000" cy="540000"/>
          </a:xfrm>
          <a:prstGeom prst="rect">
            <a:avLst/>
          </a:prstGeom>
        </p:spPr>
      </p:pic>
      <p:pic>
        <p:nvPicPr>
          <p:cNvPr id="13" name="Graphic 12" descr="Blind">
            <a:extLst>
              <a:ext uri="{FF2B5EF4-FFF2-40B4-BE49-F238E27FC236}">
                <a16:creationId xmlns:a16="http://schemas.microsoft.com/office/drawing/2014/main" id="{06005720-BFA1-433D-BFFE-3FEE17013E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08000" y="1797809"/>
            <a:ext cx="576000" cy="576000"/>
          </a:xfrm>
          <a:prstGeom prst="rect">
            <a:avLst/>
          </a:prstGeom>
        </p:spPr>
      </p:pic>
      <p:sp>
        <p:nvSpPr>
          <p:cNvPr id="3" name="Tekstvak 2">
            <a:extLst>
              <a:ext uri="{FF2B5EF4-FFF2-40B4-BE49-F238E27FC236}">
                <a16:creationId xmlns:a16="http://schemas.microsoft.com/office/drawing/2014/main" id="{7E686FCB-E770-4955-8806-1BC87F286D42}"/>
              </a:ext>
            </a:extLst>
          </p:cNvPr>
          <p:cNvSpPr txBox="1"/>
          <p:nvPr/>
        </p:nvSpPr>
        <p:spPr>
          <a:xfrm>
            <a:off x="5354912" y="1874693"/>
            <a:ext cx="2532743" cy="523220"/>
          </a:xfrm>
          <a:prstGeom prst="rect">
            <a:avLst/>
          </a:prstGeom>
          <a:noFill/>
        </p:spPr>
        <p:txBody>
          <a:bodyPr wrap="square" rtlCol="0">
            <a:spAutoFit/>
          </a:bodyPr>
          <a:lstStyle/>
          <a:p>
            <a:r>
              <a:rPr lang="lt" sz="1400"/>
              <a:t>Praleidžiama pagrindinė informacija</a:t>
            </a:r>
          </a:p>
        </p:txBody>
      </p:sp>
      <p:sp>
        <p:nvSpPr>
          <p:cNvPr id="4" name="Tekstvak 3">
            <a:extLst>
              <a:ext uri="{FF2B5EF4-FFF2-40B4-BE49-F238E27FC236}">
                <a16:creationId xmlns:a16="http://schemas.microsoft.com/office/drawing/2014/main" id="{27088CA4-BD19-4AC4-87DC-C714A7D1998B}"/>
              </a:ext>
            </a:extLst>
          </p:cNvPr>
          <p:cNvSpPr txBox="1"/>
          <p:nvPr/>
        </p:nvSpPr>
        <p:spPr>
          <a:xfrm>
            <a:off x="1523459" y="1889383"/>
            <a:ext cx="1826664" cy="523220"/>
          </a:xfrm>
          <a:prstGeom prst="rect">
            <a:avLst/>
          </a:prstGeom>
          <a:noFill/>
        </p:spPr>
        <p:txBody>
          <a:bodyPr wrap="square" rtlCol="0">
            <a:spAutoFit/>
          </a:bodyPr>
          <a:lstStyle/>
          <a:p>
            <a:r>
              <a:rPr lang="lt" sz="1400"/>
              <a:t>Netinkamas diagramos tipas</a:t>
            </a:r>
          </a:p>
        </p:txBody>
      </p:sp>
      <p:sp>
        <p:nvSpPr>
          <p:cNvPr id="6" name="Tekstvak 5">
            <a:extLst>
              <a:ext uri="{FF2B5EF4-FFF2-40B4-BE49-F238E27FC236}">
                <a16:creationId xmlns:a16="http://schemas.microsoft.com/office/drawing/2014/main" id="{028F84DF-F450-4170-8833-F4D9CC6B800D}"/>
              </a:ext>
            </a:extLst>
          </p:cNvPr>
          <p:cNvSpPr txBox="1"/>
          <p:nvPr/>
        </p:nvSpPr>
        <p:spPr>
          <a:xfrm>
            <a:off x="1526135" y="3342462"/>
            <a:ext cx="2327408" cy="523220"/>
          </a:xfrm>
          <a:prstGeom prst="rect">
            <a:avLst/>
          </a:prstGeom>
          <a:noFill/>
        </p:spPr>
        <p:txBody>
          <a:bodyPr wrap="square" rtlCol="0">
            <a:spAutoFit/>
          </a:bodyPr>
          <a:lstStyle/>
          <a:p>
            <a:r>
              <a:rPr lang="lt" sz="1400"/>
              <a:t>Netinkamas spalvos naudojimas</a:t>
            </a:r>
          </a:p>
        </p:txBody>
      </p:sp>
      <p:sp>
        <p:nvSpPr>
          <p:cNvPr id="8" name="Tekstvak 7">
            <a:extLst>
              <a:ext uri="{FF2B5EF4-FFF2-40B4-BE49-F238E27FC236}">
                <a16:creationId xmlns:a16="http://schemas.microsoft.com/office/drawing/2014/main" id="{14B22EA0-3583-45EA-AA9E-94CF34BED0DB}"/>
              </a:ext>
            </a:extLst>
          </p:cNvPr>
          <p:cNvSpPr txBox="1"/>
          <p:nvPr/>
        </p:nvSpPr>
        <p:spPr>
          <a:xfrm>
            <a:off x="1523459" y="1178955"/>
            <a:ext cx="1112177" cy="523220"/>
          </a:xfrm>
          <a:prstGeom prst="rect">
            <a:avLst/>
          </a:prstGeom>
          <a:noFill/>
        </p:spPr>
        <p:txBody>
          <a:bodyPr wrap="square" rtlCol="0">
            <a:spAutoFit/>
          </a:bodyPr>
          <a:lstStyle/>
          <a:p>
            <a:r>
              <a:rPr lang="lt" sz="1400" dirty="0"/>
              <a:t>3D naudojimas</a:t>
            </a:r>
          </a:p>
        </p:txBody>
      </p:sp>
      <p:pic>
        <p:nvPicPr>
          <p:cNvPr id="16" name="Graphic 15" descr="Prehistorisch werktuig">
            <a:extLst>
              <a:ext uri="{FF2B5EF4-FFF2-40B4-BE49-F238E27FC236}">
                <a16:creationId xmlns:a16="http://schemas.microsoft.com/office/drawing/2014/main" id="{C0C5B0A3-A111-4003-81B2-65C2C75544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44000" y="2551217"/>
            <a:ext cx="504000" cy="504000"/>
          </a:xfrm>
          <a:prstGeom prst="rect">
            <a:avLst/>
          </a:prstGeom>
        </p:spPr>
      </p:pic>
      <p:sp>
        <p:nvSpPr>
          <p:cNvPr id="18" name="Tekstvak 17">
            <a:extLst>
              <a:ext uri="{FF2B5EF4-FFF2-40B4-BE49-F238E27FC236}">
                <a16:creationId xmlns:a16="http://schemas.microsoft.com/office/drawing/2014/main" id="{41F9E5B9-236A-472F-B9DE-F8549AE29DDD}"/>
              </a:ext>
            </a:extLst>
          </p:cNvPr>
          <p:cNvSpPr txBox="1"/>
          <p:nvPr/>
        </p:nvSpPr>
        <p:spPr>
          <a:xfrm>
            <a:off x="5354912" y="2610507"/>
            <a:ext cx="1691774" cy="307777"/>
          </a:xfrm>
          <a:prstGeom prst="rect">
            <a:avLst/>
          </a:prstGeom>
          <a:noFill/>
        </p:spPr>
        <p:txBody>
          <a:bodyPr wrap="square" rtlCol="0">
            <a:spAutoFit/>
          </a:bodyPr>
          <a:lstStyle/>
          <a:p>
            <a:r>
              <a:rPr lang="lt" sz="1400"/>
              <a:t>Nupjautos ašys</a:t>
            </a:r>
          </a:p>
        </p:txBody>
      </p:sp>
      <p:pic>
        <p:nvPicPr>
          <p:cNvPr id="20" name="Graphic 19" descr="Geen teken">
            <a:extLst>
              <a:ext uri="{FF2B5EF4-FFF2-40B4-BE49-F238E27FC236}">
                <a16:creationId xmlns:a16="http://schemas.microsoft.com/office/drawing/2014/main" id="{4BF5C433-0EAC-46FF-A6A9-2CF3DA95D4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08000" y="1075621"/>
            <a:ext cx="576000" cy="576000"/>
          </a:xfrm>
          <a:prstGeom prst="rect">
            <a:avLst/>
          </a:prstGeom>
        </p:spPr>
      </p:pic>
      <p:sp>
        <p:nvSpPr>
          <p:cNvPr id="22" name="Tekstvak 21">
            <a:extLst>
              <a:ext uri="{FF2B5EF4-FFF2-40B4-BE49-F238E27FC236}">
                <a16:creationId xmlns:a16="http://schemas.microsoft.com/office/drawing/2014/main" id="{9139F00B-BDAC-437C-9114-D75C1A21A189}"/>
              </a:ext>
            </a:extLst>
          </p:cNvPr>
          <p:cNvSpPr txBox="1"/>
          <p:nvPr/>
        </p:nvSpPr>
        <p:spPr>
          <a:xfrm>
            <a:off x="5352103" y="1172288"/>
            <a:ext cx="2703326" cy="307777"/>
          </a:xfrm>
          <a:prstGeom prst="rect">
            <a:avLst/>
          </a:prstGeom>
          <a:noFill/>
        </p:spPr>
        <p:txBody>
          <a:bodyPr wrap="square" rtlCol="0">
            <a:spAutoFit/>
          </a:bodyPr>
          <a:lstStyle/>
          <a:p>
            <a:r>
              <a:rPr lang="lt" sz="1400" dirty="0"/>
              <a:t>Nesilaikoma konvencijų</a:t>
            </a:r>
          </a:p>
        </p:txBody>
      </p:sp>
      <p:pic>
        <p:nvPicPr>
          <p:cNvPr id="24" name="Graphic 23" descr="Cirkel met pijl naar links">
            <a:extLst>
              <a:ext uri="{FF2B5EF4-FFF2-40B4-BE49-F238E27FC236}">
                <a16:creationId xmlns:a16="http://schemas.microsoft.com/office/drawing/2014/main" id="{7B9B015C-29A6-4136-A106-DAF31D63E4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08000" y="3228649"/>
            <a:ext cx="576000" cy="576000"/>
          </a:xfrm>
          <a:prstGeom prst="rect">
            <a:avLst/>
          </a:prstGeom>
        </p:spPr>
      </p:pic>
      <p:sp>
        <p:nvSpPr>
          <p:cNvPr id="26" name="Tekstvak 25">
            <a:extLst>
              <a:ext uri="{FF2B5EF4-FFF2-40B4-BE49-F238E27FC236}">
                <a16:creationId xmlns:a16="http://schemas.microsoft.com/office/drawing/2014/main" id="{290A16B4-17E1-4CD2-A434-F04076E5252F}"/>
              </a:ext>
            </a:extLst>
          </p:cNvPr>
          <p:cNvSpPr txBox="1"/>
          <p:nvPr/>
        </p:nvSpPr>
        <p:spPr>
          <a:xfrm>
            <a:off x="5354912" y="3348663"/>
            <a:ext cx="2823888" cy="307777"/>
          </a:xfrm>
          <a:prstGeom prst="rect">
            <a:avLst/>
          </a:prstGeom>
          <a:noFill/>
        </p:spPr>
        <p:txBody>
          <a:bodyPr wrap="square" rtlCol="0">
            <a:spAutoFit/>
          </a:bodyPr>
          <a:lstStyle/>
          <a:p>
            <a:r>
              <a:rPr lang="lt" sz="1400" dirty="0"/>
              <a:t>Burbulo dydis pagal spindulį</a:t>
            </a:r>
          </a:p>
        </p:txBody>
      </p:sp>
      <p:sp>
        <p:nvSpPr>
          <p:cNvPr id="28" name="Tekstvak 27">
            <a:extLst>
              <a:ext uri="{FF2B5EF4-FFF2-40B4-BE49-F238E27FC236}">
                <a16:creationId xmlns:a16="http://schemas.microsoft.com/office/drawing/2014/main" id="{0BDBD2F0-7A91-4567-A6DE-3AEB7381F712}"/>
              </a:ext>
            </a:extLst>
          </p:cNvPr>
          <p:cNvSpPr txBox="1"/>
          <p:nvPr/>
        </p:nvSpPr>
        <p:spPr>
          <a:xfrm>
            <a:off x="1523459" y="2606478"/>
            <a:ext cx="1964551" cy="307777"/>
          </a:xfrm>
          <a:prstGeom prst="rect">
            <a:avLst/>
          </a:prstGeom>
          <a:noFill/>
        </p:spPr>
        <p:txBody>
          <a:bodyPr wrap="square" rtlCol="0">
            <a:spAutoFit/>
          </a:bodyPr>
          <a:lstStyle/>
          <a:p>
            <a:r>
              <a:rPr lang="lt" sz="1400"/>
              <a:t>Diagrama per sudėtinga</a:t>
            </a:r>
          </a:p>
        </p:txBody>
      </p:sp>
      <p:pic>
        <p:nvPicPr>
          <p:cNvPr id="30" name="Graphic 29" descr="Palette">
            <a:extLst>
              <a:ext uri="{FF2B5EF4-FFF2-40B4-BE49-F238E27FC236}">
                <a16:creationId xmlns:a16="http://schemas.microsoft.com/office/drawing/2014/main" id="{38135BA3-E0FD-441F-B861-57EDE21432A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86507" y="3228649"/>
            <a:ext cx="576000" cy="576000"/>
          </a:xfrm>
          <a:prstGeom prst="rect">
            <a:avLst/>
          </a:prstGeom>
        </p:spPr>
      </p:pic>
      <p:sp>
        <p:nvSpPr>
          <p:cNvPr id="32" name="Tekstvak 31">
            <a:extLst>
              <a:ext uri="{FF2B5EF4-FFF2-40B4-BE49-F238E27FC236}">
                <a16:creationId xmlns:a16="http://schemas.microsoft.com/office/drawing/2014/main" id="{E88D8772-7B34-44ED-9CC1-ED2137F3D30E}"/>
              </a:ext>
            </a:extLst>
          </p:cNvPr>
          <p:cNvSpPr txBox="1"/>
          <p:nvPr/>
        </p:nvSpPr>
        <p:spPr>
          <a:xfrm>
            <a:off x="1538005" y="4078446"/>
            <a:ext cx="1536380" cy="307777"/>
          </a:xfrm>
          <a:prstGeom prst="rect">
            <a:avLst/>
          </a:prstGeom>
          <a:noFill/>
        </p:spPr>
        <p:txBody>
          <a:bodyPr wrap="square" rtlCol="0">
            <a:spAutoFit/>
          </a:bodyPr>
          <a:lstStyle/>
          <a:p>
            <a:r>
              <a:rPr lang="lt" sz="1400" dirty="0"/>
              <a:t>Vyšnių rinkimas</a:t>
            </a:r>
          </a:p>
        </p:txBody>
      </p:sp>
      <p:pic>
        <p:nvPicPr>
          <p:cNvPr id="34" name="Graphic 33" descr="Kersen">
            <a:extLst>
              <a:ext uri="{FF2B5EF4-FFF2-40B4-BE49-F238E27FC236}">
                <a16:creationId xmlns:a16="http://schemas.microsoft.com/office/drawing/2014/main" id="{9A4C28A4-7E72-4033-8B79-9F593D9BF8A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9902" y="3973758"/>
            <a:ext cx="576000" cy="576000"/>
          </a:xfrm>
          <a:prstGeom prst="rect">
            <a:avLst/>
          </a:prstGeom>
        </p:spPr>
      </p:pic>
      <p:sp>
        <p:nvSpPr>
          <p:cNvPr id="31" name="Tekstvak 17">
            <a:extLst>
              <a:ext uri="{FF2B5EF4-FFF2-40B4-BE49-F238E27FC236}">
                <a16:creationId xmlns:a16="http://schemas.microsoft.com/office/drawing/2014/main" id="{A14B2A75-3FC5-43D6-8D29-B21BE16B2DC8}"/>
              </a:ext>
            </a:extLst>
          </p:cNvPr>
          <p:cNvSpPr txBox="1">
            <a:spLocks noChangeArrowheads="1"/>
          </p:cNvSpPr>
          <p:nvPr/>
        </p:nvSpPr>
        <p:spPr bwMode="auto">
          <a:xfrm>
            <a:off x="5352103" y="4047791"/>
            <a:ext cx="18652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lt" altLang="en-NL" sz="1400" dirty="0">
                <a:latin typeface="+mn-lt"/>
              </a:rPr>
              <a:t>Per daug netvarkos</a:t>
            </a:r>
          </a:p>
        </p:txBody>
      </p:sp>
      <p:pic>
        <p:nvPicPr>
          <p:cNvPr id="33" name="Graphic 32" descr="Vuilnis met effen opvulling">
            <a:extLst>
              <a:ext uri="{FF2B5EF4-FFF2-40B4-BE49-F238E27FC236}">
                <a16:creationId xmlns:a16="http://schemas.microsoft.com/office/drawing/2014/main" id="{446DAF17-5B20-49B5-A776-80A251E28CE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626000" y="3962505"/>
            <a:ext cx="540000" cy="540000"/>
          </a:xfrm>
          <a:prstGeom prst="rect">
            <a:avLst/>
          </a:prstGeom>
        </p:spPr>
      </p:pic>
    </p:spTree>
    <p:extLst>
      <p:ext uri="{BB962C8B-B14F-4D97-AF65-F5344CB8AC3E}">
        <p14:creationId xmlns:p14="http://schemas.microsoft.com/office/powerpoint/2010/main" val="32613457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B92EF-B6F2-4A2B-B1E4-D8FFE7A0656D}"/>
              </a:ext>
            </a:extLst>
          </p:cNvPr>
          <p:cNvSpPr>
            <a:spLocks noGrp="1"/>
          </p:cNvSpPr>
          <p:nvPr>
            <p:ph type="title"/>
          </p:nvPr>
        </p:nvSpPr>
        <p:spPr/>
        <p:txBody>
          <a:bodyPr/>
          <a:lstStyle/>
          <a:p>
            <a:r>
              <a:rPr lang="lt" dirty="0"/>
              <a:t>Duomenų vizualizacijos dizaino patarimai</a:t>
            </a:r>
            <a:endParaRPr lang="en-NL" dirty="0"/>
          </a:p>
        </p:txBody>
      </p:sp>
      <p:sp>
        <p:nvSpPr>
          <p:cNvPr id="3" name="Tijdelijke aanduiding voor inhoud 2">
            <a:extLst>
              <a:ext uri="{FF2B5EF4-FFF2-40B4-BE49-F238E27FC236}">
                <a16:creationId xmlns:a16="http://schemas.microsoft.com/office/drawing/2014/main" id="{129D4DE2-573F-4E2C-969E-F38EBB4B6934}"/>
              </a:ext>
            </a:extLst>
          </p:cNvPr>
          <p:cNvSpPr>
            <a:spLocks noGrp="1"/>
          </p:cNvSpPr>
          <p:nvPr>
            <p:ph idx="1"/>
          </p:nvPr>
        </p:nvSpPr>
        <p:spPr>
          <a:xfrm>
            <a:off x="457200" y="1248769"/>
            <a:ext cx="3879056" cy="3394075"/>
          </a:xfrm>
        </p:spPr>
        <p:txBody>
          <a:bodyPr/>
          <a:lstStyle/>
          <a:p>
            <a:pPr marL="0" indent="0">
              <a:buNone/>
            </a:pPr>
            <a:r>
              <a:rPr lang="lt" sz="1100" b="1" dirty="0">
                <a:solidFill>
                  <a:srgbClr val="FFD400"/>
                </a:solidFill>
              </a:rPr>
              <a:t>Bendriniai</a:t>
            </a:r>
          </a:p>
          <a:p>
            <a:r>
              <a:rPr lang="lt" sz="1000" dirty="0"/>
              <a:t>Pasirinkite diagramą, kurioje pasakojama istorija</a:t>
            </a:r>
          </a:p>
          <a:p>
            <a:r>
              <a:rPr lang="lt" sz="1000" dirty="0"/>
              <a:t>Pašalinkite viską, kas nepalaiko istorijos</a:t>
            </a:r>
          </a:p>
          <a:p>
            <a:r>
              <a:rPr lang="lt" sz="1000" dirty="0"/>
              <a:t>Diagramos turi gerinti supratimą</a:t>
            </a:r>
            <a:endParaRPr lang="lt" sz="1100" dirty="0"/>
          </a:p>
          <a:p>
            <a:pPr marL="0" indent="0">
              <a:buNone/>
            </a:pPr>
            <a:endParaRPr lang="lt" sz="1100" dirty="0"/>
          </a:p>
          <a:p>
            <a:pPr marL="0" indent="0">
              <a:buNone/>
            </a:pPr>
            <a:r>
              <a:rPr lang="lt" sz="1100" b="1" dirty="0">
                <a:solidFill>
                  <a:srgbClr val="FFD400"/>
                </a:solidFill>
              </a:rPr>
              <a:t>Palyginimas</a:t>
            </a:r>
          </a:p>
          <a:p>
            <a:r>
              <a:rPr lang="lt" sz="1000" dirty="0"/>
              <a:t>Jei įmanoma, įtraukite nulinę bazinę liniją</a:t>
            </a:r>
          </a:p>
          <a:p>
            <a:r>
              <a:rPr lang="lt" sz="1000" dirty="0"/>
              <a:t>Visada rinkitės efektyviausią vizualizaciją</a:t>
            </a:r>
          </a:p>
          <a:p>
            <a:r>
              <a:rPr lang="lt" sz="1000" dirty="0"/>
              <a:t>Stebėkite pasakotojo vietą</a:t>
            </a:r>
          </a:p>
          <a:p>
            <a:r>
              <a:rPr lang="lt" sz="1000" dirty="0"/>
              <a:t>Papasakokite visą istoriją</a:t>
            </a:r>
          </a:p>
          <a:p>
            <a:pPr marL="0" indent="0">
              <a:buNone/>
            </a:pPr>
            <a:endParaRPr lang="lt" sz="1100" dirty="0"/>
          </a:p>
          <a:p>
            <a:pPr marL="0" indent="0">
              <a:buNone/>
            </a:pPr>
            <a:r>
              <a:rPr lang="lt" sz="1100" b="1" dirty="0">
                <a:solidFill>
                  <a:srgbClr val="FFD400"/>
                </a:solidFill>
              </a:rPr>
              <a:t>Kopijuoti</a:t>
            </a:r>
          </a:p>
          <a:p>
            <a:r>
              <a:rPr lang="lt" sz="1000" dirty="0"/>
              <a:t>Per daug neaiškinkite</a:t>
            </a:r>
          </a:p>
          <a:p>
            <a:r>
              <a:rPr lang="lt" sz="1000" dirty="0"/>
              <a:t>Diagramos ir grafiko antraštės turi būti paprastos ir tikslios</a:t>
            </a:r>
          </a:p>
          <a:p>
            <a:r>
              <a:rPr lang="lt" sz="1000" dirty="0"/>
              <a:t>Išmintingai naudokite išnašas</a:t>
            </a:r>
          </a:p>
          <a:p>
            <a:r>
              <a:rPr lang="lt" sz="1000" dirty="0"/>
              <a:t>Nenaudokite dėmesį blaškančių šriftų ar elementų</a:t>
            </a:r>
          </a:p>
          <a:p>
            <a:endParaRPr lang="en-GB" sz="1200" dirty="0"/>
          </a:p>
        </p:txBody>
      </p:sp>
      <p:sp>
        <p:nvSpPr>
          <p:cNvPr id="4" name="Tijdelijke aanduiding voor inhoud 2">
            <a:extLst>
              <a:ext uri="{FF2B5EF4-FFF2-40B4-BE49-F238E27FC236}">
                <a16:creationId xmlns:a16="http://schemas.microsoft.com/office/drawing/2014/main" id="{2D6C8541-0449-4EDC-AFE8-A68AF9D2C4C8}"/>
              </a:ext>
            </a:extLst>
          </p:cNvPr>
          <p:cNvSpPr txBox="1">
            <a:spLocks/>
          </p:cNvSpPr>
          <p:nvPr/>
        </p:nvSpPr>
        <p:spPr bwMode="auto">
          <a:xfrm>
            <a:off x="4479851" y="1172584"/>
            <a:ext cx="4306908"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CC00"/>
              </a:buClr>
              <a:buSzPct val="120000"/>
              <a:buFont typeface="Arial" panose="020B0604020202020204" pitchFamily="34" charset="0"/>
              <a:buChar char="•"/>
              <a:defRPr sz="3200" kern="1200">
                <a:solidFill>
                  <a:schemeClr val="tx1"/>
                </a:solidFill>
                <a:latin typeface="Montserrat Light" pitchFamily="2" charset="-70"/>
                <a:ea typeface="Roboto" pitchFamily="2" charset="0"/>
                <a:cs typeface="Roboto" pitchFamily="2" charset="0"/>
              </a:defRPr>
            </a:lvl1pPr>
            <a:lvl2pPr marL="720725" indent="-263525" algn="l" rtl="0" eaLnBrk="0" fontAlgn="base" hangingPunct="0">
              <a:spcBef>
                <a:spcPct val="20000"/>
              </a:spcBef>
              <a:spcAft>
                <a:spcPct val="0"/>
              </a:spcAft>
              <a:buClr>
                <a:srgbClr val="FFCC00"/>
              </a:buClr>
              <a:buSzPct val="120000"/>
              <a:buFont typeface="Arial" panose="020B0604020202020204" pitchFamily="34" charset="0"/>
              <a:buChar char="•"/>
              <a:tabLst/>
              <a:defRPr sz="2800" kern="1200">
                <a:solidFill>
                  <a:schemeClr val="tx1"/>
                </a:solidFill>
                <a:latin typeface="Montserrat Light" pitchFamily="2" charset="-70"/>
                <a:ea typeface="Roboto" pitchFamily="2" charset="0"/>
                <a:cs typeface="Roboto" pitchFamily="2" charset="0"/>
              </a:defRPr>
            </a:lvl2pPr>
            <a:lvl3pPr marL="1143000" indent="-228600" algn="l" rtl="0" eaLnBrk="0" fontAlgn="base" hangingPunct="0">
              <a:spcBef>
                <a:spcPct val="20000"/>
              </a:spcBef>
              <a:spcAft>
                <a:spcPct val="0"/>
              </a:spcAft>
              <a:buClr>
                <a:srgbClr val="FFCC00"/>
              </a:buClr>
              <a:buSzPct val="120000"/>
              <a:buFont typeface="Arial" panose="020B0604020202020204" pitchFamily="34" charset="0"/>
              <a:buChar char="•"/>
              <a:defRPr sz="2400" kern="1200">
                <a:solidFill>
                  <a:schemeClr val="tx1"/>
                </a:solidFill>
                <a:latin typeface="Montserrat Light" pitchFamily="2" charset="-70"/>
                <a:ea typeface="Roboto" pitchFamily="2" charset="0"/>
                <a:cs typeface="Roboto" pitchFamily="2" charset="0"/>
              </a:defRPr>
            </a:lvl3pPr>
            <a:lvl4pPr marL="1603375" indent="-231775" algn="l" rtl="0" eaLnBrk="0" fontAlgn="base" hangingPunct="0">
              <a:spcBef>
                <a:spcPct val="20000"/>
              </a:spcBef>
              <a:spcAft>
                <a:spcPct val="0"/>
              </a:spcAft>
              <a:buClr>
                <a:srgbClr val="FFCC00"/>
              </a:buClr>
              <a:buSzPct val="120000"/>
              <a:buFont typeface="Arial" panose="020B0604020202020204" pitchFamily="34" charset="0"/>
              <a:buChar char="•"/>
              <a:tabLst/>
              <a:defRPr sz="2000" kern="1200">
                <a:solidFill>
                  <a:schemeClr val="tx1"/>
                </a:solidFill>
                <a:latin typeface="Montserrat Light" pitchFamily="2" charset="-70"/>
                <a:ea typeface="Roboto" pitchFamily="2" charset="0"/>
                <a:cs typeface="Roboto" pitchFamily="2" charset="0"/>
              </a:defRPr>
            </a:lvl4pPr>
            <a:lvl5pPr marL="2005013" indent="-176213" algn="l" rtl="0" eaLnBrk="0" fontAlgn="base" hangingPunct="0">
              <a:spcBef>
                <a:spcPct val="20000"/>
              </a:spcBef>
              <a:spcAft>
                <a:spcPct val="0"/>
              </a:spcAft>
              <a:buClr>
                <a:srgbClr val="FFCC00"/>
              </a:buClr>
              <a:buSzPct val="120000"/>
              <a:buFont typeface="Arial" panose="020B0604020202020204" pitchFamily="34" charset="0"/>
              <a:buChar char="•"/>
              <a:tabLst/>
              <a:defRPr sz="2000" kern="1200">
                <a:solidFill>
                  <a:schemeClr val="tx1"/>
                </a:solidFill>
                <a:latin typeface="Montserrat Light" pitchFamily="2" charset="-70"/>
                <a:ea typeface="Roboto" pitchFamily="2" charset="0"/>
                <a:cs typeface="Roboto"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t" sz="1100" b="1" dirty="0">
                <a:solidFill>
                  <a:srgbClr val="FFD400"/>
                </a:solidFill>
              </a:rPr>
              <a:t>Spalva</a:t>
            </a:r>
          </a:p>
          <a:p>
            <a:r>
              <a:rPr lang="lt" sz="1000" dirty="0"/>
              <a:t>Naudokite vieną spalvą to paties tipo duomenims pavaizduoti</a:t>
            </a:r>
          </a:p>
          <a:p>
            <a:r>
              <a:rPr lang="lt" sz="1000" dirty="0"/>
              <a:t>Saugokitės teigiamų ir neigiamų skaičių</a:t>
            </a:r>
          </a:p>
          <a:p>
            <a:r>
              <a:rPr lang="lt" sz="1000" dirty="0"/>
              <a:t>Įsitikinkite, kad tarp spalvų yra pakankamai kontrasto.</a:t>
            </a:r>
          </a:p>
          <a:p>
            <a:r>
              <a:rPr lang="lt" sz="1000" dirty="0"/>
              <a:t>Venkite raštų</a:t>
            </a:r>
          </a:p>
          <a:p>
            <a:r>
              <a:rPr lang="lt" sz="1000" dirty="0"/>
              <a:t>Tinkamai pasirinkite spalvas</a:t>
            </a:r>
          </a:p>
          <a:p>
            <a:r>
              <a:rPr lang="lt" sz="1000" dirty="0"/>
              <a:t>Viename makete nenaudokite daugiau nei 6 spalvų</a:t>
            </a:r>
          </a:p>
          <a:p>
            <a:pPr marL="0" indent="0">
              <a:buNone/>
            </a:pPr>
            <a:endParaRPr lang="lt" sz="1100" dirty="0"/>
          </a:p>
          <a:p>
            <a:pPr marL="0" indent="0">
              <a:buNone/>
            </a:pPr>
            <a:r>
              <a:rPr lang="lt" sz="1100" b="1" dirty="0">
                <a:solidFill>
                  <a:srgbClr val="FFD400"/>
                </a:solidFill>
              </a:rPr>
              <a:t>Duomenų antraštės</a:t>
            </a:r>
          </a:p>
          <a:p>
            <a:r>
              <a:rPr lang="lt" sz="1000" dirty="0"/>
              <a:t>Dar kartą patikrinkite, ar viskas pažymėta</a:t>
            </a:r>
          </a:p>
          <a:p>
            <a:r>
              <a:rPr lang="lt" sz="1000" dirty="0"/>
              <a:t>Įsitikinkite, kad duomenų etiketės matomos</a:t>
            </a:r>
          </a:p>
          <a:p>
            <a:r>
              <a:rPr lang="lt" sz="1000" dirty="0"/>
              <a:t>Tiesiogiai pažymėkite linijas</a:t>
            </a:r>
          </a:p>
          <a:p>
            <a:r>
              <a:rPr lang="lt" sz="1000" dirty="0"/>
              <a:t>Neperkraukite duomenų etiketės</a:t>
            </a:r>
          </a:p>
          <a:p>
            <a:pPr marL="0" indent="0">
              <a:buNone/>
            </a:pPr>
            <a:endParaRPr lang="lt" sz="1100" dirty="0"/>
          </a:p>
          <a:p>
            <a:pPr marL="0" indent="0">
              <a:buNone/>
            </a:pPr>
            <a:r>
              <a:rPr lang="lt" sz="1100" b="1" dirty="0">
                <a:solidFill>
                  <a:srgbClr val="FFD400"/>
                </a:solidFill>
              </a:rPr>
              <a:t>Rūšiavimas</a:t>
            </a:r>
          </a:p>
          <a:p>
            <a:r>
              <a:rPr lang="lt" sz="1000" dirty="0"/>
              <a:t>Rūšiuokite duomenis intuityviai</a:t>
            </a:r>
          </a:p>
          <a:p>
            <a:r>
              <a:rPr lang="lt" sz="1000" dirty="0"/>
              <a:t>Rūšiuokite nuosekliai</a:t>
            </a:r>
          </a:p>
          <a:p>
            <a:r>
              <a:rPr lang="lt" sz="1000" dirty="0"/>
              <a:t>Rūšiuokite tolygiai</a:t>
            </a:r>
          </a:p>
        </p:txBody>
      </p:sp>
    </p:spTree>
    <p:extLst>
      <p:ext uri="{BB962C8B-B14F-4D97-AF65-F5344CB8AC3E}">
        <p14:creationId xmlns:p14="http://schemas.microsoft.com/office/powerpoint/2010/main" val="36271214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F91A-4B6D-B180-01AE-041AD4B145B0}"/>
              </a:ext>
            </a:extLst>
          </p:cNvPr>
          <p:cNvSpPr>
            <a:spLocks noGrp="1"/>
          </p:cNvSpPr>
          <p:nvPr>
            <p:ph type="title"/>
          </p:nvPr>
        </p:nvSpPr>
        <p:spPr/>
        <p:txBody>
          <a:bodyPr/>
          <a:lstStyle/>
          <a:p>
            <a:r>
              <a:rPr lang="lt-LT" sz="3600" b="1" dirty="0">
                <a:solidFill>
                  <a:srgbClr val="FFC000"/>
                </a:solidFill>
                <a:latin typeface="Montserrat Light" panose="00000400000000000000" pitchFamily="2" charset="0"/>
              </a:rPr>
              <a:t>Pasakokite</a:t>
            </a:r>
            <a:r>
              <a:rPr lang="lt-LT" sz="3600" dirty="0">
                <a:latin typeface="Montserrat Light" panose="00000400000000000000" pitchFamily="2" charset="0"/>
              </a:rPr>
              <a:t> istoriją</a:t>
            </a:r>
            <a:endParaRPr lang="en-US" dirty="0"/>
          </a:p>
        </p:txBody>
      </p:sp>
      <p:sp>
        <p:nvSpPr>
          <p:cNvPr id="3" name="Content Placeholder 2">
            <a:extLst>
              <a:ext uri="{FF2B5EF4-FFF2-40B4-BE49-F238E27FC236}">
                <a16:creationId xmlns:a16="http://schemas.microsoft.com/office/drawing/2014/main" id="{9AFC39D1-035B-C89F-85F5-E3E1337973A1}"/>
              </a:ext>
            </a:extLst>
          </p:cNvPr>
          <p:cNvSpPr>
            <a:spLocks noGrp="1"/>
          </p:cNvSpPr>
          <p:nvPr>
            <p:ph idx="1"/>
          </p:nvPr>
        </p:nvSpPr>
        <p:spPr/>
        <p:txBody>
          <a:bodyPr/>
          <a:lstStyle/>
          <a:p>
            <a:r>
              <a:rPr lang="lt-LT" sz="2000" dirty="0"/>
              <a:t>„</a:t>
            </a:r>
            <a:r>
              <a:rPr lang="lt-LT" sz="2000" i="1" dirty="0"/>
              <a:t>Manau, kad žmonės pradėjo pamiršti, kokios galingos yra žmonių istorijos, savo empatijos jausmą iškeisdami į fetišistinį susižavėjimą duomenimis, tinklais, modeliais ir visa informacija... </a:t>
            </a:r>
          </a:p>
          <a:p>
            <a:r>
              <a:rPr lang="lt-LT" sz="2000" i="1" dirty="0"/>
              <a:t>Iš tikrųjų duomenys yra tik istorijos dalis. Žmogiškieji dalykai yra pagrindiniai dalykai, o duomenys turėtų juos praturtinti.</a:t>
            </a:r>
            <a:r>
              <a:rPr lang="lt-LT" sz="2000" dirty="0"/>
              <a:t>“ </a:t>
            </a:r>
          </a:p>
          <a:p>
            <a:r>
              <a:rPr lang="lt-LT" sz="2000" dirty="0"/>
              <a:t>- </a:t>
            </a:r>
            <a:r>
              <a:rPr lang="en-US" sz="1800" b="0" i="0" u="none" strike="noStrike" baseline="0" dirty="0">
                <a:solidFill>
                  <a:srgbClr val="CDCDCD"/>
                </a:solidFill>
                <a:latin typeface="Montserrat-Regular"/>
              </a:rPr>
              <a:t>Jonathan Harris</a:t>
            </a:r>
            <a:endParaRPr lang="en-US" sz="2000" dirty="0"/>
          </a:p>
        </p:txBody>
      </p:sp>
    </p:spTree>
    <p:extLst>
      <p:ext uri="{BB962C8B-B14F-4D97-AF65-F5344CB8AC3E}">
        <p14:creationId xmlns:p14="http://schemas.microsoft.com/office/powerpoint/2010/main" val="41324882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DFC57D3-9652-7497-E7D3-C330F1885154}"/>
              </a:ext>
            </a:extLst>
          </p:cNvPr>
          <p:cNvSpPr/>
          <p:nvPr/>
        </p:nvSpPr>
        <p:spPr>
          <a:xfrm>
            <a:off x="1584203" y="273914"/>
            <a:ext cx="3524635" cy="3299411"/>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lt-LT" sz="2400" b="1" dirty="0">
                <a:solidFill>
                  <a:srgbClr val="FFD400"/>
                </a:solidFill>
              </a:rPr>
              <a:t>Duomenys</a:t>
            </a:r>
          </a:p>
          <a:p>
            <a:endParaRPr lang="en-US" sz="2400" b="1" dirty="0">
              <a:solidFill>
                <a:srgbClr val="FFD400"/>
              </a:solidFill>
            </a:endParaRPr>
          </a:p>
        </p:txBody>
      </p:sp>
      <p:sp>
        <p:nvSpPr>
          <p:cNvPr id="5" name="Oval 4">
            <a:extLst>
              <a:ext uri="{FF2B5EF4-FFF2-40B4-BE49-F238E27FC236}">
                <a16:creationId xmlns:a16="http://schemas.microsoft.com/office/drawing/2014/main" id="{A6D7CFDB-FADE-7A59-13F0-C938A468A46A}"/>
              </a:ext>
            </a:extLst>
          </p:cNvPr>
          <p:cNvSpPr/>
          <p:nvPr/>
        </p:nvSpPr>
        <p:spPr>
          <a:xfrm>
            <a:off x="3394364" y="273913"/>
            <a:ext cx="3524635" cy="3299411"/>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lt-LT" sz="2400" b="1" dirty="0">
                <a:solidFill>
                  <a:srgbClr val="FFD400"/>
                </a:solidFill>
              </a:rPr>
              <a:t>Istorija</a:t>
            </a:r>
          </a:p>
          <a:p>
            <a:pPr algn="r"/>
            <a:endParaRPr lang="en-US" sz="2400" b="1" dirty="0">
              <a:solidFill>
                <a:srgbClr val="FFD400"/>
              </a:solidFill>
            </a:endParaRPr>
          </a:p>
        </p:txBody>
      </p:sp>
      <p:sp>
        <p:nvSpPr>
          <p:cNvPr id="6" name="Oval 5">
            <a:extLst>
              <a:ext uri="{FF2B5EF4-FFF2-40B4-BE49-F238E27FC236}">
                <a16:creationId xmlns:a16="http://schemas.microsoft.com/office/drawing/2014/main" id="{4409D4E9-2422-AE43-19DD-D7F37566FABE}"/>
              </a:ext>
            </a:extLst>
          </p:cNvPr>
          <p:cNvSpPr/>
          <p:nvPr/>
        </p:nvSpPr>
        <p:spPr>
          <a:xfrm>
            <a:off x="2585219" y="1654972"/>
            <a:ext cx="3524635" cy="3299411"/>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lt-LT" sz="2400" b="1" dirty="0">
              <a:solidFill>
                <a:srgbClr val="FFD400"/>
              </a:solidFill>
            </a:endParaRPr>
          </a:p>
          <a:p>
            <a:pPr algn="ctr"/>
            <a:endParaRPr lang="lt-LT" sz="2400" b="1" dirty="0">
              <a:solidFill>
                <a:srgbClr val="FFD400"/>
              </a:solidFill>
            </a:endParaRPr>
          </a:p>
          <a:p>
            <a:pPr algn="ctr"/>
            <a:endParaRPr lang="lt-LT" sz="2400" b="1" dirty="0">
              <a:solidFill>
                <a:srgbClr val="FFD400"/>
              </a:solidFill>
            </a:endParaRPr>
          </a:p>
          <a:p>
            <a:pPr algn="ctr"/>
            <a:r>
              <a:rPr lang="lt-LT" sz="2400" b="1" dirty="0">
                <a:solidFill>
                  <a:srgbClr val="FFD400"/>
                </a:solidFill>
              </a:rPr>
              <a:t>Vizualizacijos</a:t>
            </a:r>
            <a:endParaRPr lang="en-US" sz="2400" b="1" dirty="0">
              <a:solidFill>
                <a:srgbClr val="FFD400"/>
              </a:solidFill>
            </a:endParaRPr>
          </a:p>
        </p:txBody>
      </p:sp>
      <p:sp>
        <p:nvSpPr>
          <p:cNvPr id="7" name="TextBox 6">
            <a:extLst>
              <a:ext uri="{FF2B5EF4-FFF2-40B4-BE49-F238E27FC236}">
                <a16:creationId xmlns:a16="http://schemas.microsoft.com/office/drawing/2014/main" id="{DFF4E1AE-D78A-0F86-302D-DE59F6B0B0A3}"/>
              </a:ext>
            </a:extLst>
          </p:cNvPr>
          <p:cNvSpPr txBox="1"/>
          <p:nvPr/>
        </p:nvSpPr>
        <p:spPr>
          <a:xfrm>
            <a:off x="4065103" y="2081296"/>
            <a:ext cx="389850" cy="584775"/>
          </a:xfrm>
          <a:prstGeom prst="rect">
            <a:avLst/>
          </a:prstGeom>
          <a:noFill/>
        </p:spPr>
        <p:txBody>
          <a:bodyPr wrap="none" rtlCol="0">
            <a:spAutoFit/>
          </a:bodyPr>
          <a:lstStyle/>
          <a:p>
            <a:r>
              <a:rPr lang="lt-LT" sz="3200" dirty="0">
                <a:solidFill>
                  <a:schemeClr val="bg1"/>
                </a:solidFill>
              </a:rPr>
              <a:t>*</a:t>
            </a:r>
            <a:endParaRPr lang="en-US" sz="3200" dirty="0">
              <a:solidFill>
                <a:schemeClr val="bg1"/>
              </a:solidFill>
            </a:endParaRPr>
          </a:p>
        </p:txBody>
      </p:sp>
      <p:sp>
        <p:nvSpPr>
          <p:cNvPr id="8" name="TextBox 7">
            <a:extLst>
              <a:ext uri="{FF2B5EF4-FFF2-40B4-BE49-F238E27FC236}">
                <a16:creationId xmlns:a16="http://schemas.microsoft.com/office/drawing/2014/main" id="{D11695CF-00F1-E821-2063-B8678B2D3AD6}"/>
              </a:ext>
            </a:extLst>
          </p:cNvPr>
          <p:cNvSpPr txBox="1"/>
          <p:nvPr/>
        </p:nvSpPr>
        <p:spPr>
          <a:xfrm>
            <a:off x="3609850" y="1193306"/>
            <a:ext cx="1300356" cy="307777"/>
          </a:xfrm>
          <a:prstGeom prst="rect">
            <a:avLst/>
          </a:prstGeom>
          <a:noFill/>
        </p:spPr>
        <p:txBody>
          <a:bodyPr wrap="none" rtlCol="0">
            <a:spAutoFit/>
          </a:bodyPr>
          <a:lstStyle/>
          <a:p>
            <a:r>
              <a:rPr lang="lt-LT" sz="1400" dirty="0">
                <a:solidFill>
                  <a:schemeClr val="bg1">
                    <a:lumMod val="75000"/>
                  </a:schemeClr>
                </a:solidFill>
                <a:latin typeface="Montserrat Light" panose="00000400000000000000" pitchFamily="2" charset="0"/>
              </a:rPr>
              <a:t>Pasakojimas</a:t>
            </a:r>
            <a:endParaRPr lang="en-US" sz="1400" dirty="0">
              <a:solidFill>
                <a:schemeClr val="bg1">
                  <a:lumMod val="75000"/>
                </a:schemeClr>
              </a:solidFill>
              <a:latin typeface="Montserrat Light" panose="00000400000000000000" pitchFamily="2" charset="0"/>
            </a:endParaRPr>
          </a:p>
        </p:txBody>
      </p:sp>
      <p:sp>
        <p:nvSpPr>
          <p:cNvPr id="9" name="TextBox 8">
            <a:extLst>
              <a:ext uri="{FF2B5EF4-FFF2-40B4-BE49-F238E27FC236}">
                <a16:creationId xmlns:a16="http://schemas.microsoft.com/office/drawing/2014/main" id="{9C805782-4FA3-1F7D-1F3B-4733A5DFEE0A}"/>
              </a:ext>
            </a:extLst>
          </p:cNvPr>
          <p:cNvSpPr txBox="1"/>
          <p:nvPr/>
        </p:nvSpPr>
        <p:spPr>
          <a:xfrm>
            <a:off x="4910206" y="2882141"/>
            <a:ext cx="774571" cy="307777"/>
          </a:xfrm>
          <a:prstGeom prst="rect">
            <a:avLst/>
          </a:prstGeom>
          <a:noFill/>
        </p:spPr>
        <p:txBody>
          <a:bodyPr wrap="none" rtlCol="0">
            <a:spAutoFit/>
          </a:bodyPr>
          <a:lstStyle/>
          <a:p>
            <a:r>
              <a:rPr lang="lt-LT" sz="1400" dirty="0">
                <a:solidFill>
                  <a:schemeClr val="bg1">
                    <a:lumMod val="75000"/>
                  </a:schemeClr>
                </a:solidFill>
                <a:latin typeface="Montserrat Light" panose="00000400000000000000" pitchFamily="2" charset="0"/>
              </a:rPr>
              <a:t>Menas</a:t>
            </a:r>
            <a:endParaRPr lang="en-US" sz="1400" dirty="0">
              <a:solidFill>
                <a:schemeClr val="bg1">
                  <a:lumMod val="75000"/>
                </a:schemeClr>
              </a:solidFill>
              <a:latin typeface="Montserrat Light" panose="00000400000000000000" pitchFamily="2" charset="0"/>
            </a:endParaRPr>
          </a:p>
        </p:txBody>
      </p:sp>
      <p:sp>
        <p:nvSpPr>
          <p:cNvPr id="10" name="TextBox 9">
            <a:extLst>
              <a:ext uri="{FF2B5EF4-FFF2-40B4-BE49-F238E27FC236}">
                <a16:creationId xmlns:a16="http://schemas.microsoft.com/office/drawing/2014/main" id="{FB3FD7C8-5D56-CC7A-5720-DA078E80FB94}"/>
              </a:ext>
            </a:extLst>
          </p:cNvPr>
          <p:cNvSpPr txBox="1"/>
          <p:nvPr/>
        </p:nvSpPr>
        <p:spPr>
          <a:xfrm>
            <a:off x="2834151" y="2882141"/>
            <a:ext cx="814647" cy="307777"/>
          </a:xfrm>
          <a:prstGeom prst="rect">
            <a:avLst/>
          </a:prstGeom>
          <a:noFill/>
        </p:spPr>
        <p:txBody>
          <a:bodyPr wrap="none" rtlCol="0">
            <a:spAutoFit/>
          </a:bodyPr>
          <a:lstStyle/>
          <a:p>
            <a:r>
              <a:rPr lang="lt-LT" sz="1400" dirty="0">
                <a:solidFill>
                  <a:schemeClr val="bg1">
                    <a:lumMod val="75000"/>
                  </a:schemeClr>
                </a:solidFill>
                <a:latin typeface="Montserrat Light" panose="00000400000000000000" pitchFamily="2" charset="0"/>
              </a:rPr>
              <a:t>Grafika</a:t>
            </a:r>
            <a:endParaRPr lang="en-US" sz="1400" dirty="0">
              <a:solidFill>
                <a:schemeClr val="bg1">
                  <a:lumMod val="75000"/>
                </a:schemeClr>
              </a:solidFill>
              <a:latin typeface="Montserrat Light" panose="00000400000000000000" pitchFamily="2" charset="0"/>
            </a:endParaRPr>
          </a:p>
        </p:txBody>
      </p:sp>
    </p:spTree>
    <p:extLst>
      <p:ext uri="{BB962C8B-B14F-4D97-AF65-F5344CB8AC3E}">
        <p14:creationId xmlns:p14="http://schemas.microsoft.com/office/powerpoint/2010/main" val="4127931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FF1B28-0A1C-3289-4448-7EE3476C788F}"/>
              </a:ext>
            </a:extLst>
          </p:cNvPr>
          <p:cNvSpPr>
            <a:spLocks noGrp="1"/>
          </p:cNvSpPr>
          <p:nvPr>
            <p:ph idx="1"/>
          </p:nvPr>
        </p:nvSpPr>
        <p:spPr>
          <a:xfrm>
            <a:off x="507076" y="1404851"/>
            <a:ext cx="7922029" cy="2543694"/>
          </a:xfrm>
        </p:spPr>
        <p:txBody>
          <a:bodyPr/>
          <a:lstStyle/>
          <a:p>
            <a:pPr algn="l"/>
            <a:r>
              <a:rPr lang="lt-LT" b="0" i="0" u="none" strike="noStrike" baseline="0" dirty="0">
                <a:solidFill>
                  <a:srgbClr val="CDCDCD"/>
                </a:solidFill>
                <a:latin typeface="Montserrat-Regular"/>
              </a:rPr>
              <a:t>Analizė 		| 	</a:t>
            </a:r>
            <a:r>
              <a:rPr lang="lt-LT" b="0" i="0" u="none" strike="noStrike" baseline="0" dirty="0">
                <a:solidFill>
                  <a:srgbClr val="FFC000"/>
                </a:solidFill>
                <a:latin typeface="Montserrat-Regular"/>
              </a:rPr>
              <a:t>Sintezė</a:t>
            </a:r>
          </a:p>
          <a:p>
            <a:pPr algn="l"/>
            <a:r>
              <a:rPr lang="lt-LT" dirty="0">
                <a:solidFill>
                  <a:srgbClr val="CDCDCD"/>
                </a:solidFill>
                <a:latin typeface="Montserrat-Regular"/>
              </a:rPr>
              <a:t>S</a:t>
            </a:r>
            <a:r>
              <a:rPr lang="lt-LT" b="0" i="0" u="none" strike="noStrike" baseline="0" dirty="0">
                <a:solidFill>
                  <a:srgbClr val="CDCDCD"/>
                </a:solidFill>
                <a:latin typeface="Montserrat-Regular"/>
              </a:rPr>
              <a:t>kaičiai 		| 	</a:t>
            </a:r>
            <a:r>
              <a:rPr lang="lt-LT" b="0" i="0" u="none" strike="noStrike" baseline="0" dirty="0">
                <a:solidFill>
                  <a:srgbClr val="FFC000"/>
                </a:solidFill>
                <a:latin typeface="Montserrat-Regular"/>
              </a:rPr>
              <a:t>Vizualizacijos</a:t>
            </a:r>
          </a:p>
          <a:p>
            <a:pPr algn="l"/>
            <a:r>
              <a:rPr lang="lt-LT" b="0" i="0" u="none" strike="noStrike" baseline="0" dirty="0">
                <a:solidFill>
                  <a:srgbClr val="CDCDCD"/>
                </a:solidFill>
                <a:latin typeface="Montserrat-Regular"/>
              </a:rPr>
              <a:t>Argumentai 	| 	</a:t>
            </a:r>
            <a:r>
              <a:rPr lang="lt-LT" b="0" i="0" u="none" strike="noStrike" baseline="0" dirty="0">
                <a:solidFill>
                  <a:srgbClr val="FFC000"/>
                </a:solidFill>
                <a:latin typeface="Montserrat-Regular"/>
              </a:rPr>
              <a:t>Pasakojimas</a:t>
            </a:r>
          </a:p>
          <a:p>
            <a:r>
              <a:rPr lang="lt-LT" b="0" i="0" u="none" strike="noStrike" baseline="0" dirty="0">
                <a:solidFill>
                  <a:srgbClr val="CDCDCD"/>
                </a:solidFill>
                <a:latin typeface="Montserrat-Regular"/>
              </a:rPr>
              <a:t>Logika 			| 	</a:t>
            </a:r>
            <a:r>
              <a:rPr lang="lt-LT" b="0" i="0" u="none" strike="noStrike" baseline="0" dirty="0">
                <a:solidFill>
                  <a:srgbClr val="FFC000"/>
                </a:solidFill>
                <a:latin typeface="Montserrat-Regular"/>
              </a:rPr>
              <a:t>Empatija</a:t>
            </a:r>
          </a:p>
        </p:txBody>
      </p:sp>
    </p:spTree>
    <p:extLst>
      <p:ext uri="{BB962C8B-B14F-4D97-AF65-F5344CB8AC3E}">
        <p14:creationId xmlns:p14="http://schemas.microsoft.com/office/powerpoint/2010/main" val="27395549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A0CE-831C-C30C-40FD-CDDDA4864C24}"/>
              </a:ext>
            </a:extLst>
          </p:cNvPr>
          <p:cNvSpPr>
            <a:spLocks noGrp="1"/>
          </p:cNvSpPr>
          <p:nvPr>
            <p:ph type="title"/>
          </p:nvPr>
        </p:nvSpPr>
        <p:spPr/>
        <p:txBody>
          <a:bodyPr/>
          <a:lstStyle/>
          <a:p>
            <a:r>
              <a:rPr lang="lt-LT" sz="3200" dirty="0"/>
              <a:t>Kodėl pasakojimas</a:t>
            </a:r>
            <a:endParaRPr lang="en-US" sz="3200" dirty="0"/>
          </a:p>
        </p:txBody>
      </p:sp>
      <p:sp>
        <p:nvSpPr>
          <p:cNvPr id="3" name="Content Placeholder 2">
            <a:extLst>
              <a:ext uri="{FF2B5EF4-FFF2-40B4-BE49-F238E27FC236}">
                <a16:creationId xmlns:a16="http://schemas.microsoft.com/office/drawing/2014/main" id="{5EFF1B28-0A1C-3289-4448-7EE3476C788F}"/>
              </a:ext>
            </a:extLst>
          </p:cNvPr>
          <p:cNvSpPr>
            <a:spLocks noGrp="1"/>
          </p:cNvSpPr>
          <p:nvPr>
            <p:ph idx="1"/>
          </p:nvPr>
        </p:nvSpPr>
        <p:spPr>
          <a:xfrm>
            <a:off x="457201" y="1487978"/>
            <a:ext cx="8229600" cy="3106247"/>
          </a:xfrm>
        </p:spPr>
        <p:txBody>
          <a:bodyPr/>
          <a:lstStyle/>
          <a:p>
            <a:pPr algn="l"/>
            <a:r>
              <a:rPr lang="lt-LT" dirty="0">
                <a:solidFill>
                  <a:srgbClr val="CDCDCD"/>
                </a:solidFill>
                <a:latin typeface="Montserrat-Regular"/>
              </a:rPr>
              <a:t>Pasakojimai yra</a:t>
            </a:r>
            <a:r>
              <a:rPr lang="lt-LT" b="0" i="0" u="none" strike="noStrike" baseline="0" dirty="0">
                <a:solidFill>
                  <a:srgbClr val="CDCDCD"/>
                </a:solidFill>
                <a:latin typeface="Montserrat-Regular"/>
              </a:rPr>
              <a:t> | 	</a:t>
            </a:r>
            <a:r>
              <a:rPr lang="lt-LT" b="0" i="0" u="none" strike="noStrike" baseline="0" dirty="0">
                <a:solidFill>
                  <a:srgbClr val="FFC000"/>
                </a:solidFill>
                <a:latin typeface="Montserrat-Regular"/>
              </a:rPr>
              <a:t>emocionalūs</a:t>
            </a:r>
          </a:p>
          <a:p>
            <a:pPr algn="l"/>
            <a:r>
              <a:rPr lang="lt-LT" dirty="0">
                <a:solidFill>
                  <a:srgbClr val="CDCDCD"/>
                </a:solidFill>
                <a:latin typeface="Montserrat-Regular"/>
              </a:rPr>
              <a:t>Pasakojimai yra</a:t>
            </a:r>
            <a:r>
              <a:rPr lang="lt-LT" b="0" i="0" u="none" strike="noStrike" baseline="0" dirty="0">
                <a:solidFill>
                  <a:srgbClr val="CDCDCD"/>
                </a:solidFill>
                <a:latin typeface="Montserrat-Regular"/>
              </a:rPr>
              <a:t> | 	</a:t>
            </a:r>
            <a:r>
              <a:rPr lang="lt-LT" b="0" i="0" u="none" strike="noStrike" baseline="0" dirty="0">
                <a:solidFill>
                  <a:srgbClr val="FFC000"/>
                </a:solidFill>
                <a:latin typeface="Montserrat-Regular"/>
              </a:rPr>
              <a:t>įsimintini</a:t>
            </a:r>
          </a:p>
          <a:p>
            <a:pPr algn="l"/>
            <a:r>
              <a:rPr lang="lt-LT" dirty="0">
                <a:solidFill>
                  <a:srgbClr val="CDCDCD"/>
                </a:solidFill>
                <a:latin typeface="Montserrat-Regular"/>
              </a:rPr>
              <a:t>Pasakojimai yra</a:t>
            </a:r>
            <a:r>
              <a:rPr lang="lt-LT" b="0" i="0" u="none" strike="noStrike" baseline="0" dirty="0">
                <a:solidFill>
                  <a:srgbClr val="CDCDCD"/>
                </a:solidFill>
                <a:latin typeface="Montserrat-Regular"/>
              </a:rPr>
              <a:t> | 	</a:t>
            </a:r>
            <a:r>
              <a:rPr lang="lt-LT" b="0" i="0" u="none" strike="noStrike" baseline="0" dirty="0">
                <a:solidFill>
                  <a:srgbClr val="FFC000"/>
                </a:solidFill>
                <a:latin typeface="Montserrat-Regular"/>
              </a:rPr>
              <a:t>įtaigūs</a:t>
            </a:r>
          </a:p>
        </p:txBody>
      </p:sp>
    </p:spTree>
    <p:extLst>
      <p:ext uri="{BB962C8B-B14F-4D97-AF65-F5344CB8AC3E}">
        <p14:creationId xmlns:p14="http://schemas.microsoft.com/office/powerpoint/2010/main" val="6234992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4BFF-AB59-BADA-09E1-F5FBCD09CACE}"/>
              </a:ext>
            </a:extLst>
          </p:cNvPr>
          <p:cNvSpPr>
            <a:spLocks noGrp="1"/>
          </p:cNvSpPr>
          <p:nvPr>
            <p:ph type="title"/>
          </p:nvPr>
        </p:nvSpPr>
        <p:spPr/>
        <p:txBody>
          <a:bodyPr/>
          <a:lstStyle/>
          <a:p>
            <a:r>
              <a:rPr lang="lt-LT" dirty="0"/>
              <a:t>Pasakojimo struktūra</a:t>
            </a:r>
          </a:p>
        </p:txBody>
      </p:sp>
      <p:sp>
        <p:nvSpPr>
          <p:cNvPr id="5" name="Freeform: Shape 4">
            <a:extLst>
              <a:ext uri="{FF2B5EF4-FFF2-40B4-BE49-F238E27FC236}">
                <a16:creationId xmlns:a16="http://schemas.microsoft.com/office/drawing/2014/main" id="{54B0D413-8A30-A2EA-5517-67B5DCC8C53A}"/>
              </a:ext>
            </a:extLst>
          </p:cNvPr>
          <p:cNvSpPr/>
          <p:nvPr/>
        </p:nvSpPr>
        <p:spPr>
          <a:xfrm>
            <a:off x="1321723" y="1862050"/>
            <a:ext cx="6500553" cy="2552483"/>
          </a:xfrm>
          <a:custGeom>
            <a:avLst/>
            <a:gdLst>
              <a:gd name="connsiteX0" fmla="*/ 0 w 6500553"/>
              <a:gd name="connsiteY0" fmla="*/ 24939 h 2552483"/>
              <a:gd name="connsiteX1" fmla="*/ 332509 w 6500553"/>
              <a:gd name="connsiteY1" fmla="*/ 731520 h 2552483"/>
              <a:gd name="connsiteX2" fmla="*/ 889462 w 6500553"/>
              <a:gd name="connsiteY2" fmla="*/ 964277 h 2552483"/>
              <a:gd name="connsiteX3" fmla="*/ 1330037 w 6500553"/>
              <a:gd name="connsiteY3" fmla="*/ 2552008 h 2552483"/>
              <a:gd name="connsiteX4" fmla="*/ 2518757 w 6500553"/>
              <a:gd name="connsiteY4" fmla="*/ 789710 h 2552483"/>
              <a:gd name="connsiteX5" fmla="*/ 3466408 w 6500553"/>
              <a:gd name="connsiteY5" fmla="*/ 565266 h 2552483"/>
              <a:gd name="connsiteX6" fmla="*/ 4239491 w 6500553"/>
              <a:gd name="connsiteY6" fmla="*/ 1753986 h 2552483"/>
              <a:gd name="connsiteX7" fmla="*/ 6500553 w 6500553"/>
              <a:gd name="connsiteY7" fmla="*/ 0 h 255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0553" h="2552483">
                <a:moveTo>
                  <a:pt x="0" y="24939"/>
                </a:moveTo>
                <a:cubicBezTo>
                  <a:pt x="92132" y="299951"/>
                  <a:pt x="184265" y="574964"/>
                  <a:pt x="332509" y="731520"/>
                </a:cubicBezTo>
                <a:cubicBezTo>
                  <a:pt x="480753" y="888076"/>
                  <a:pt x="723207" y="660862"/>
                  <a:pt x="889462" y="964277"/>
                </a:cubicBezTo>
                <a:cubicBezTo>
                  <a:pt x="1055717" y="1267692"/>
                  <a:pt x="1058488" y="2581102"/>
                  <a:pt x="1330037" y="2552008"/>
                </a:cubicBezTo>
                <a:cubicBezTo>
                  <a:pt x="1601586" y="2522914"/>
                  <a:pt x="2162695" y="1120834"/>
                  <a:pt x="2518757" y="789710"/>
                </a:cubicBezTo>
                <a:cubicBezTo>
                  <a:pt x="2874819" y="458586"/>
                  <a:pt x="3179619" y="404553"/>
                  <a:pt x="3466408" y="565266"/>
                </a:cubicBezTo>
                <a:cubicBezTo>
                  <a:pt x="3753197" y="725979"/>
                  <a:pt x="3733800" y="1848197"/>
                  <a:pt x="4239491" y="1753986"/>
                </a:cubicBezTo>
                <a:cubicBezTo>
                  <a:pt x="4745182" y="1659775"/>
                  <a:pt x="6100157" y="293716"/>
                  <a:pt x="6500553"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5179CD-89A5-6110-13E0-7EE0BEACCA03}"/>
              </a:ext>
            </a:extLst>
          </p:cNvPr>
          <p:cNvSpPr txBox="1"/>
          <p:nvPr/>
        </p:nvSpPr>
        <p:spPr>
          <a:xfrm>
            <a:off x="727650" y="1554273"/>
            <a:ext cx="1188146" cy="307777"/>
          </a:xfrm>
          <a:prstGeom prst="rect">
            <a:avLst/>
          </a:prstGeom>
          <a:noFill/>
        </p:spPr>
        <p:txBody>
          <a:bodyPr wrap="none" rtlCol="0">
            <a:spAutoFit/>
          </a:bodyPr>
          <a:lstStyle/>
          <a:p>
            <a:r>
              <a:rPr lang="lt-LT" sz="1400" b="1" dirty="0">
                <a:solidFill>
                  <a:srgbClr val="FFD400"/>
                </a:solidFill>
                <a:latin typeface="Montserrat Light" panose="00000400000000000000" pitchFamily="2" charset="0"/>
              </a:rPr>
              <a:t>Išdėstymas</a:t>
            </a:r>
            <a:endParaRPr lang="en-US" sz="1400" b="1" dirty="0">
              <a:solidFill>
                <a:srgbClr val="FFD400"/>
              </a:solidFill>
              <a:latin typeface="Montserrat Light" panose="00000400000000000000" pitchFamily="2" charset="0"/>
            </a:endParaRPr>
          </a:p>
        </p:txBody>
      </p:sp>
      <p:sp>
        <p:nvSpPr>
          <p:cNvPr id="7" name="TextBox 6">
            <a:extLst>
              <a:ext uri="{FF2B5EF4-FFF2-40B4-BE49-F238E27FC236}">
                <a16:creationId xmlns:a16="http://schemas.microsoft.com/office/drawing/2014/main" id="{B3696A1B-2F9C-8F11-F9A1-E42218844792}"/>
              </a:ext>
            </a:extLst>
          </p:cNvPr>
          <p:cNvSpPr txBox="1"/>
          <p:nvPr/>
        </p:nvSpPr>
        <p:spPr>
          <a:xfrm>
            <a:off x="1237497" y="3626913"/>
            <a:ext cx="1063112" cy="307777"/>
          </a:xfrm>
          <a:prstGeom prst="rect">
            <a:avLst/>
          </a:prstGeom>
          <a:noFill/>
        </p:spPr>
        <p:txBody>
          <a:bodyPr wrap="none" rtlCol="0">
            <a:spAutoFit/>
          </a:bodyPr>
          <a:lstStyle/>
          <a:p>
            <a:r>
              <a:rPr lang="lt-LT" sz="1400" b="1" dirty="0">
                <a:solidFill>
                  <a:srgbClr val="FFD400"/>
                </a:solidFill>
                <a:latin typeface="Montserrat Light" panose="00000400000000000000" pitchFamily="2" charset="0"/>
              </a:rPr>
              <a:t>Konfliktas</a:t>
            </a:r>
            <a:endParaRPr lang="en-US" sz="1400" b="1" dirty="0">
              <a:solidFill>
                <a:srgbClr val="FFD400"/>
              </a:solidFill>
              <a:latin typeface="Montserrat Light" panose="00000400000000000000" pitchFamily="2" charset="0"/>
            </a:endParaRPr>
          </a:p>
        </p:txBody>
      </p:sp>
      <p:sp>
        <p:nvSpPr>
          <p:cNvPr id="8" name="TextBox 7">
            <a:extLst>
              <a:ext uri="{FF2B5EF4-FFF2-40B4-BE49-F238E27FC236}">
                <a16:creationId xmlns:a16="http://schemas.microsoft.com/office/drawing/2014/main" id="{90730738-49BC-7FDC-2179-C9163121E030}"/>
              </a:ext>
            </a:extLst>
          </p:cNvPr>
          <p:cNvSpPr txBox="1"/>
          <p:nvPr/>
        </p:nvSpPr>
        <p:spPr>
          <a:xfrm>
            <a:off x="3439819" y="3319136"/>
            <a:ext cx="1101584" cy="307777"/>
          </a:xfrm>
          <a:prstGeom prst="rect">
            <a:avLst/>
          </a:prstGeom>
          <a:noFill/>
        </p:spPr>
        <p:txBody>
          <a:bodyPr wrap="none" rtlCol="0">
            <a:spAutoFit/>
          </a:bodyPr>
          <a:lstStyle/>
          <a:p>
            <a:r>
              <a:rPr lang="lt-LT" sz="1400" b="1" dirty="0">
                <a:solidFill>
                  <a:srgbClr val="FFD400"/>
                </a:solidFill>
                <a:latin typeface="Montserrat Light" panose="00000400000000000000" pitchFamily="2" charset="0"/>
              </a:rPr>
              <a:t>Sunkumai</a:t>
            </a:r>
            <a:endParaRPr lang="en-US" sz="1400" b="1" dirty="0">
              <a:solidFill>
                <a:srgbClr val="FFD400"/>
              </a:solidFill>
              <a:latin typeface="Montserrat Light" panose="00000400000000000000" pitchFamily="2" charset="0"/>
            </a:endParaRPr>
          </a:p>
        </p:txBody>
      </p:sp>
      <p:sp>
        <p:nvSpPr>
          <p:cNvPr id="9" name="TextBox 8">
            <a:extLst>
              <a:ext uri="{FF2B5EF4-FFF2-40B4-BE49-F238E27FC236}">
                <a16:creationId xmlns:a16="http://schemas.microsoft.com/office/drawing/2014/main" id="{F59383D6-3793-8E21-D82C-457A18714354}"/>
              </a:ext>
            </a:extLst>
          </p:cNvPr>
          <p:cNvSpPr txBox="1"/>
          <p:nvPr/>
        </p:nvSpPr>
        <p:spPr>
          <a:xfrm>
            <a:off x="7527690" y="1441947"/>
            <a:ext cx="1104790" cy="307777"/>
          </a:xfrm>
          <a:prstGeom prst="rect">
            <a:avLst/>
          </a:prstGeom>
          <a:noFill/>
        </p:spPr>
        <p:txBody>
          <a:bodyPr wrap="none" rtlCol="0">
            <a:spAutoFit/>
          </a:bodyPr>
          <a:lstStyle/>
          <a:p>
            <a:r>
              <a:rPr lang="lt-LT" sz="1400" b="1" dirty="0">
                <a:solidFill>
                  <a:srgbClr val="FFD400"/>
                </a:solidFill>
                <a:latin typeface="Montserrat Light" panose="00000400000000000000" pitchFamily="2" charset="0"/>
              </a:rPr>
              <a:t>Atomazga</a:t>
            </a:r>
            <a:endParaRPr lang="en-US" sz="1400" b="1" dirty="0">
              <a:solidFill>
                <a:srgbClr val="FFD400"/>
              </a:solidFill>
              <a:latin typeface="Montserrat Light" panose="00000400000000000000" pitchFamily="2" charset="0"/>
            </a:endParaRPr>
          </a:p>
        </p:txBody>
      </p:sp>
      <p:sp>
        <p:nvSpPr>
          <p:cNvPr id="10" name="TextBox 9">
            <a:extLst>
              <a:ext uri="{FF2B5EF4-FFF2-40B4-BE49-F238E27FC236}">
                <a16:creationId xmlns:a16="http://schemas.microsoft.com/office/drawing/2014/main" id="{147C71E4-C00A-A110-DD59-A27506853CCC}"/>
              </a:ext>
            </a:extLst>
          </p:cNvPr>
          <p:cNvSpPr txBox="1"/>
          <p:nvPr/>
        </p:nvSpPr>
        <p:spPr>
          <a:xfrm>
            <a:off x="5005383" y="2571750"/>
            <a:ext cx="1237839" cy="307777"/>
          </a:xfrm>
          <a:prstGeom prst="rect">
            <a:avLst/>
          </a:prstGeom>
          <a:noFill/>
        </p:spPr>
        <p:txBody>
          <a:bodyPr wrap="none" rtlCol="0">
            <a:spAutoFit/>
          </a:bodyPr>
          <a:lstStyle/>
          <a:p>
            <a:r>
              <a:rPr lang="lt-LT" sz="1400" b="1" dirty="0">
                <a:solidFill>
                  <a:srgbClr val="FFD400"/>
                </a:solidFill>
                <a:latin typeface="Montserrat Light" panose="00000400000000000000" pitchFamily="2" charset="0"/>
              </a:rPr>
              <a:t>Kulminacija</a:t>
            </a:r>
            <a:endParaRPr lang="en-US" sz="1400" b="1" dirty="0">
              <a:solidFill>
                <a:srgbClr val="FFD400"/>
              </a:solidFill>
              <a:latin typeface="Montserrat Light" panose="00000400000000000000" pitchFamily="2" charset="0"/>
            </a:endParaRPr>
          </a:p>
        </p:txBody>
      </p:sp>
      <p:sp>
        <p:nvSpPr>
          <p:cNvPr id="11" name="Flowchart: Connector 10">
            <a:extLst>
              <a:ext uri="{FF2B5EF4-FFF2-40B4-BE49-F238E27FC236}">
                <a16:creationId xmlns:a16="http://schemas.microsoft.com/office/drawing/2014/main" id="{52A256FA-EE06-851C-5AAC-C91271887856}"/>
              </a:ext>
            </a:extLst>
          </p:cNvPr>
          <p:cNvSpPr/>
          <p:nvPr/>
        </p:nvSpPr>
        <p:spPr>
          <a:xfrm>
            <a:off x="2289239" y="3597124"/>
            <a:ext cx="191192" cy="187348"/>
          </a:xfrm>
          <a:prstGeom prst="flowChartConnector">
            <a:avLst/>
          </a:prstGeom>
          <a:solidFill>
            <a:srgbClr val="FFD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9B030E-5D1C-C5D1-5249-87FD2E63C807}"/>
              </a:ext>
            </a:extLst>
          </p:cNvPr>
          <p:cNvSpPr/>
          <p:nvPr/>
        </p:nvSpPr>
        <p:spPr>
          <a:xfrm>
            <a:off x="1237497" y="1820949"/>
            <a:ext cx="191192" cy="187348"/>
          </a:xfrm>
          <a:prstGeom prst="flowChartConnector">
            <a:avLst/>
          </a:prstGeom>
          <a:solidFill>
            <a:srgbClr val="FFD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98B33859-5298-777D-38F1-028D43F1F719}"/>
              </a:ext>
            </a:extLst>
          </p:cNvPr>
          <p:cNvSpPr/>
          <p:nvPr/>
        </p:nvSpPr>
        <p:spPr>
          <a:xfrm>
            <a:off x="3248627" y="3319136"/>
            <a:ext cx="191192" cy="187348"/>
          </a:xfrm>
          <a:prstGeom prst="flowChartConnector">
            <a:avLst/>
          </a:prstGeom>
          <a:solidFill>
            <a:srgbClr val="FFD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B01DD013-E5EC-E4A1-E4EB-7A847E434E66}"/>
              </a:ext>
            </a:extLst>
          </p:cNvPr>
          <p:cNvSpPr/>
          <p:nvPr/>
        </p:nvSpPr>
        <p:spPr>
          <a:xfrm>
            <a:off x="4867674" y="2631964"/>
            <a:ext cx="191192" cy="187348"/>
          </a:xfrm>
          <a:prstGeom prst="flowChartConnector">
            <a:avLst/>
          </a:prstGeom>
          <a:solidFill>
            <a:srgbClr val="FFD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C533E3EF-29E4-A61D-65FA-3AB05FAA78D3}"/>
              </a:ext>
            </a:extLst>
          </p:cNvPr>
          <p:cNvSpPr/>
          <p:nvPr/>
        </p:nvSpPr>
        <p:spPr>
          <a:xfrm>
            <a:off x="7726680" y="1790825"/>
            <a:ext cx="191192" cy="187348"/>
          </a:xfrm>
          <a:prstGeom prst="flowChartConnector">
            <a:avLst/>
          </a:prstGeom>
          <a:solidFill>
            <a:srgbClr val="FFD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4413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C477E-A7D2-A612-7DD8-A7BDD1DD2493}"/>
              </a:ext>
            </a:extLst>
          </p:cNvPr>
          <p:cNvSpPr>
            <a:spLocks noGrp="1"/>
          </p:cNvSpPr>
          <p:nvPr>
            <p:ph type="title"/>
          </p:nvPr>
        </p:nvSpPr>
        <p:spPr/>
        <p:txBody>
          <a:bodyPr/>
          <a:lstStyle/>
          <a:p>
            <a:r>
              <a:rPr lang="en-US" sz="2400" b="1" i="0" cap="all" dirty="0">
                <a:solidFill>
                  <a:srgbClr val="77A0FC"/>
                </a:solidFill>
                <a:effectLst/>
                <a:latin typeface="Poppins" panose="00000500000000000000" pitchFamily="2" charset="0"/>
                <a:hlinkClick r:id="rId2"/>
              </a:rPr>
              <a:t>VALSTYBĖS (STRATEGINIŲ) MOKSLO STEBĖSENOS RODIKLIŲ INFOGRAFIKAI</a:t>
            </a:r>
            <a:endParaRPr lang="en-US" sz="2400" dirty="0"/>
          </a:p>
        </p:txBody>
      </p:sp>
      <p:pic>
        <p:nvPicPr>
          <p:cNvPr id="5" name="Content Placeholder 4">
            <a:extLst>
              <a:ext uri="{FF2B5EF4-FFF2-40B4-BE49-F238E27FC236}">
                <a16:creationId xmlns:a16="http://schemas.microsoft.com/office/drawing/2014/main" id="{0B74CF41-9962-C0CD-6E7E-52B93369500C}"/>
              </a:ext>
            </a:extLst>
          </p:cNvPr>
          <p:cNvPicPr>
            <a:picLocks noGrp="1" noChangeAspect="1"/>
          </p:cNvPicPr>
          <p:nvPr>
            <p:ph idx="1"/>
          </p:nvPr>
        </p:nvPicPr>
        <p:blipFill>
          <a:blip r:embed="rId3"/>
          <a:stretch>
            <a:fillRect/>
          </a:stretch>
        </p:blipFill>
        <p:spPr>
          <a:xfrm>
            <a:off x="1288671" y="1198834"/>
            <a:ext cx="2299457" cy="3394075"/>
          </a:xfrm>
        </p:spPr>
      </p:pic>
      <p:pic>
        <p:nvPicPr>
          <p:cNvPr id="7" name="Picture 6">
            <a:extLst>
              <a:ext uri="{FF2B5EF4-FFF2-40B4-BE49-F238E27FC236}">
                <a16:creationId xmlns:a16="http://schemas.microsoft.com/office/drawing/2014/main" id="{CD473AEE-DC46-7646-9243-AD21DAB7EAA1}"/>
              </a:ext>
            </a:extLst>
          </p:cNvPr>
          <p:cNvPicPr>
            <a:picLocks noChangeAspect="1"/>
          </p:cNvPicPr>
          <p:nvPr/>
        </p:nvPicPr>
        <p:blipFill>
          <a:blip r:embed="rId4"/>
          <a:stretch>
            <a:fillRect/>
          </a:stretch>
        </p:blipFill>
        <p:spPr>
          <a:xfrm>
            <a:off x="4743754" y="1191732"/>
            <a:ext cx="2392828" cy="3401177"/>
          </a:xfrm>
          <a:prstGeom prst="rect">
            <a:avLst/>
          </a:prstGeom>
        </p:spPr>
      </p:pic>
    </p:spTree>
    <p:extLst>
      <p:ext uri="{BB962C8B-B14F-4D97-AF65-F5344CB8AC3E}">
        <p14:creationId xmlns:p14="http://schemas.microsoft.com/office/powerpoint/2010/main" val="1741740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D76DA-8167-754A-FE7F-4125BFC206AE}"/>
              </a:ext>
            </a:extLst>
          </p:cNvPr>
          <p:cNvSpPr>
            <a:spLocks noGrp="1"/>
          </p:cNvSpPr>
          <p:nvPr>
            <p:ph type="title"/>
          </p:nvPr>
        </p:nvSpPr>
        <p:spPr/>
        <p:txBody>
          <a:bodyPr/>
          <a:lstStyle/>
          <a:p>
            <a:r>
              <a:rPr lang="lt-LT" dirty="0">
                <a:hlinkClick r:id="rId2"/>
              </a:rPr>
              <a:t>Atviri švietimo duomenys</a:t>
            </a:r>
            <a:endParaRPr lang="lt-LT" dirty="0"/>
          </a:p>
        </p:txBody>
      </p:sp>
      <p:sp>
        <p:nvSpPr>
          <p:cNvPr id="3" name="Content Placeholder 2">
            <a:extLst>
              <a:ext uri="{FF2B5EF4-FFF2-40B4-BE49-F238E27FC236}">
                <a16:creationId xmlns:a16="http://schemas.microsoft.com/office/drawing/2014/main" id="{15C3E0B7-D2B0-B69E-0A25-9B6F496971DC}"/>
              </a:ext>
            </a:extLst>
          </p:cNvPr>
          <p:cNvSpPr>
            <a:spLocks noGrp="1"/>
          </p:cNvSpPr>
          <p:nvPr>
            <p:ph idx="1"/>
          </p:nvPr>
        </p:nvSpPr>
        <p:spPr/>
        <p:txBody>
          <a:bodyPr/>
          <a:lstStyle/>
          <a:p>
            <a:pPr>
              <a:spcBef>
                <a:spcPts val="600"/>
              </a:spcBef>
            </a:pPr>
            <a:r>
              <a:rPr lang="lt-LT" sz="1100" dirty="0"/>
              <a:t>Nacionalinė švietimo agentūra atvėrė dalį savo renkamų ir kaupiamų duomenų, kurie prieinami Lietuvos atvirų duomenų portale.</a:t>
            </a:r>
          </a:p>
          <a:p>
            <a:pPr>
              <a:spcBef>
                <a:spcPts val="600"/>
              </a:spcBef>
            </a:pPr>
            <a:r>
              <a:rPr lang="lt-LT" sz="1100" b="1" dirty="0"/>
              <a:t>NŠA atvėrė  46 duomenų rinkinių iš 5 registrų ir informacinių sistemų</a:t>
            </a:r>
            <a:r>
              <a:rPr lang="lt-LT" sz="1100" dirty="0"/>
              <a:t>. Tai duomenys apie valstybės švietimo strategijos stebėsenos ir įgyvendinimo vertinimo rodiklius, švietimo įstaigas, vykdančias švietimo veiklą, bendrojo ugdymo ir profesinių mokyklų mokinių, absolventų ir studentų skaičių, jungtines klases, mokymo, studijų, neformaliojo švietimo, prevencijos programas, pedagogus, švietimo įstaigų vadovus ir jų kvalifikaciją.</a:t>
            </a:r>
          </a:p>
          <a:p>
            <a:pPr>
              <a:spcBef>
                <a:spcPts val="600"/>
              </a:spcBef>
            </a:pPr>
            <a:r>
              <a:rPr lang="lt-LT" sz="1100" dirty="0"/>
              <a:t>Parengtus NŠA duomenų rinkinius galima rasti Lietuvos atvirų duomenų portale adresu </a:t>
            </a:r>
            <a:r>
              <a:rPr lang="lt-LT" sz="1100" dirty="0">
                <a:hlinkClick r:id="rId2"/>
              </a:rPr>
              <a:t>https://data.gov.lt/</a:t>
            </a:r>
            <a:r>
              <a:rPr lang="lt-LT" sz="1100" dirty="0"/>
              <a:t> .</a:t>
            </a:r>
          </a:p>
          <a:p>
            <a:pPr>
              <a:spcBef>
                <a:spcPts val="600"/>
              </a:spcBef>
            </a:pPr>
            <a:r>
              <a:rPr lang="lt-LT" sz="1100" dirty="0"/>
              <a:t>NŠA duomenys automatiškai perduodami į sukurtą centralizuotą Lietuvos viešojo sektoriaus institucijų tvarkomų duomenų atvėrimui skirtą portalą, kad visuomenė galėtų patogiai gauti duomenis be išankstinių užklausų ir esant poreikiui juos naudoti pakartotinai.</a:t>
            </a:r>
          </a:p>
          <a:p>
            <a:pPr>
              <a:spcBef>
                <a:spcPts val="600"/>
              </a:spcBef>
            </a:pPr>
            <a:r>
              <a:rPr lang="lt-LT" sz="1100" dirty="0"/>
              <a:t>Iš viso NŠA administruoja 5 informacines sistemas (ŠVIS, NEMIS, KRISIN, AIKOS, EMOKYKLA) ir 9 registrus (Mokinių registras, Pedagogų registras, ŠMIR, DAKPR,  LicR, Studentų registras, NŠPR, IPBR, SMPKR).</a:t>
            </a:r>
          </a:p>
          <a:p>
            <a:pPr>
              <a:spcBef>
                <a:spcPts val="600"/>
              </a:spcBef>
            </a:pPr>
            <a:endParaRPr lang="lt-LT" sz="1100" dirty="0">
              <a:hlinkClick r:id="rId3"/>
            </a:endParaRPr>
          </a:p>
          <a:p>
            <a:pPr>
              <a:spcBef>
                <a:spcPts val="600"/>
              </a:spcBef>
            </a:pPr>
            <a:r>
              <a:rPr lang="lt-LT" sz="1100" dirty="0"/>
              <a:t>„Atviri švietimo sistemos duomenys: kaip juos efektyviau naudoti mokslo tyrimuose ir švietimo praktikos tobulinimui?“ - </a:t>
            </a:r>
            <a:r>
              <a:rPr lang="lt-LT" sz="1100" dirty="0">
                <a:hlinkClick r:id="rId3"/>
              </a:rPr>
              <a:t>https://www.youtube.com/watch?v=MKbecsiWKfI</a:t>
            </a:r>
            <a:r>
              <a:rPr lang="lt-LT" sz="1100" dirty="0"/>
              <a:t> </a:t>
            </a:r>
          </a:p>
        </p:txBody>
      </p:sp>
    </p:spTree>
    <p:extLst>
      <p:ext uri="{BB962C8B-B14F-4D97-AF65-F5344CB8AC3E}">
        <p14:creationId xmlns:p14="http://schemas.microsoft.com/office/powerpoint/2010/main" val="14907476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2763A-32F6-771C-5558-D3A5CE974B4D}"/>
              </a:ext>
            </a:extLst>
          </p:cNvPr>
          <p:cNvSpPr>
            <a:spLocks noGrp="1"/>
          </p:cNvSpPr>
          <p:nvPr>
            <p:ph type="title"/>
          </p:nvPr>
        </p:nvSpPr>
        <p:spPr>
          <a:xfrm>
            <a:off x="457200" y="206375"/>
            <a:ext cx="2264485" cy="857250"/>
          </a:xfrm>
        </p:spPr>
        <p:txBody>
          <a:bodyPr/>
          <a:lstStyle/>
          <a:p>
            <a:r>
              <a:rPr lang="en-US" sz="2000" dirty="0"/>
              <a:t>The Rhythm of Food</a:t>
            </a:r>
          </a:p>
        </p:txBody>
      </p:sp>
      <p:pic>
        <p:nvPicPr>
          <p:cNvPr id="5" name="Content Placeholder 4">
            <a:extLst>
              <a:ext uri="{FF2B5EF4-FFF2-40B4-BE49-F238E27FC236}">
                <a16:creationId xmlns:a16="http://schemas.microsoft.com/office/drawing/2014/main" id="{5814DAFD-BE92-0B7F-E7A9-397AA1167351}"/>
              </a:ext>
            </a:extLst>
          </p:cNvPr>
          <p:cNvPicPr>
            <a:picLocks noGrp="1" noChangeAspect="1"/>
          </p:cNvPicPr>
          <p:nvPr>
            <p:ph idx="1"/>
          </p:nvPr>
        </p:nvPicPr>
        <p:blipFill>
          <a:blip r:embed="rId2"/>
          <a:stretch>
            <a:fillRect/>
          </a:stretch>
        </p:blipFill>
        <p:spPr>
          <a:xfrm>
            <a:off x="2721685" y="358059"/>
            <a:ext cx="6169484" cy="4579065"/>
          </a:xfrm>
        </p:spPr>
      </p:pic>
      <p:sp>
        <p:nvSpPr>
          <p:cNvPr id="7" name="TextBox 6">
            <a:extLst>
              <a:ext uri="{FF2B5EF4-FFF2-40B4-BE49-F238E27FC236}">
                <a16:creationId xmlns:a16="http://schemas.microsoft.com/office/drawing/2014/main" id="{CEEE2A2E-99A9-6AF9-5330-3E8467F7C301}"/>
              </a:ext>
            </a:extLst>
          </p:cNvPr>
          <p:cNvSpPr txBox="1"/>
          <p:nvPr/>
        </p:nvSpPr>
        <p:spPr>
          <a:xfrm>
            <a:off x="457201" y="1215309"/>
            <a:ext cx="1855694" cy="523220"/>
          </a:xfrm>
          <a:prstGeom prst="rect">
            <a:avLst/>
          </a:prstGeom>
          <a:noFill/>
        </p:spPr>
        <p:txBody>
          <a:bodyPr wrap="square">
            <a:spAutoFit/>
          </a:bodyPr>
          <a:lstStyle/>
          <a:p>
            <a:r>
              <a:rPr lang="lt-LT" sz="1400" dirty="0"/>
              <a:t> </a:t>
            </a:r>
            <a:r>
              <a:rPr lang="en-US" sz="1400" dirty="0">
                <a:hlinkClick r:id="rId3"/>
              </a:rPr>
              <a:t>https://rhythm-of-food.net/</a:t>
            </a:r>
            <a:r>
              <a:rPr lang="lt-LT" sz="1400" dirty="0"/>
              <a:t> </a:t>
            </a:r>
            <a:endParaRPr lang="en-US" sz="1400" dirty="0"/>
          </a:p>
        </p:txBody>
      </p:sp>
    </p:spTree>
    <p:extLst>
      <p:ext uri="{BB962C8B-B14F-4D97-AF65-F5344CB8AC3E}">
        <p14:creationId xmlns:p14="http://schemas.microsoft.com/office/powerpoint/2010/main" val="2451991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1283-2CE0-9A98-DBA0-CF7EF0112979}"/>
              </a:ext>
            </a:extLst>
          </p:cNvPr>
          <p:cNvSpPr>
            <a:spLocks noGrp="1"/>
          </p:cNvSpPr>
          <p:nvPr>
            <p:ph type="title"/>
          </p:nvPr>
        </p:nvSpPr>
        <p:spPr/>
        <p:txBody>
          <a:bodyPr/>
          <a:lstStyle/>
          <a:p>
            <a:r>
              <a:rPr lang="lt-LT" dirty="0"/>
              <a:t>Literatūra</a:t>
            </a:r>
            <a:endParaRPr lang="en-US" dirty="0"/>
          </a:p>
        </p:txBody>
      </p:sp>
      <p:sp>
        <p:nvSpPr>
          <p:cNvPr id="3" name="Content Placeholder 2">
            <a:extLst>
              <a:ext uri="{FF2B5EF4-FFF2-40B4-BE49-F238E27FC236}">
                <a16:creationId xmlns:a16="http://schemas.microsoft.com/office/drawing/2014/main" id="{7AC9B410-FA23-FDA6-6240-156B515F4B77}"/>
              </a:ext>
            </a:extLst>
          </p:cNvPr>
          <p:cNvSpPr>
            <a:spLocks noGrp="1"/>
          </p:cNvSpPr>
          <p:nvPr>
            <p:ph idx="1"/>
          </p:nvPr>
        </p:nvSpPr>
        <p:spPr/>
        <p:txBody>
          <a:bodyPr/>
          <a:lstStyle/>
          <a:p>
            <a:r>
              <a:rPr lang="en-US" sz="1400" dirty="0">
                <a:hlinkClick r:id="rId2"/>
              </a:rPr>
              <a:t>https://www.tableau.com/learn/articles/data-visualization</a:t>
            </a:r>
            <a:endParaRPr lang="lt-LT" sz="1400" dirty="0"/>
          </a:p>
          <a:p>
            <a:r>
              <a:rPr lang="en-US" sz="1400" dirty="0">
                <a:hlinkClick r:id="rId3"/>
              </a:rPr>
              <a:t>https://online.hbs.edu/blog/post/data-visualization-techniques</a:t>
            </a:r>
            <a:endParaRPr lang="lt-LT" sz="1400" dirty="0"/>
          </a:p>
          <a:p>
            <a:r>
              <a:rPr lang="en-US" sz="1400" dirty="0">
                <a:hlinkClick r:id="rId4"/>
              </a:rPr>
              <a:t>https://online.hbs.edu/blog/post/data-visualization-tools</a:t>
            </a:r>
            <a:endParaRPr lang="lt-LT" sz="1400" dirty="0"/>
          </a:p>
          <a:p>
            <a:r>
              <a:rPr lang="en-US" sz="1400" dirty="0">
                <a:hlinkClick r:id="rId5"/>
              </a:rPr>
              <a:t>https://www.tableau.com/learn/articles/best-data-visualization-blogs</a:t>
            </a:r>
            <a:endParaRPr lang="lt-LT" sz="1400" dirty="0"/>
          </a:p>
          <a:p>
            <a:r>
              <a:rPr lang="en-US" sz="1400" dirty="0">
                <a:hlinkClick r:id="rId6"/>
              </a:rPr>
              <a:t>https://extremepresentation.com/design/7-charts/</a:t>
            </a:r>
            <a:r>
              <a:rPr lang="lt-LT" sz="1400" dirty="0"/>
              <a:t> </a:t>
            </a:r>
          </a:p>
          <a:p>
            <a:r>
              <a:rPr lang="en-US" sz="1400" dirty="0">
                <a:hlinkClick r:id="rId7"/>
              </a:rPr>
              <a:t>https://www.data-to-viz.com/</a:t>
            </a:r>
            <a:r>
              <a:rPr lang="lt-LT" sz="1400" dirty="0"/>
              <a:t> </a:t>
            </a:r>
          </a:p>
          <a:p>
            <a:r>
              <a:rPr lang="en-US" sz="1400" dirty="0">
                <a:hlinkClick r:id="rId8"/>
              </a:rPr>
              <a:t>https://clauswilke.com/dataviz/</a:t>
            </a:r>
            <a:endParaRPr lang="lt-LT" sz="1400" dirty="0"/>
          </a:p>
          <a:p>
            <a:r>
              <a:rPr lang="en-US" sz="1400" dirty="0">
                <a:hlinkClick r:id="rId9"/>
              </a:rPr>
              <a:t>https://www.datylon.com/blog/mind-your-data-visualization-brain-capacity</a:t>
            </a:r>
            <a:endParaRPr lang="lt-LT" sz="1400" dirty="0"/>
          </a:p>
          <a:p>
            <a:r>
              <a:rPr lang="lt-LT" sz="1400" dirty="0">
                <a:hlinkClick r:id="rId10"/>
              </a:rPr>
              <a:t>https://www.datylon.com/blog/data-visualization-terminology</a:t>
            </a:r>
            <a:r>
              <a:rPr lang="lt-LT" sz="1400" dirty="0"/>
              <a:t> </a:t>
            </a:r>
          </a:p>
          <a:p>
            <a:r>
              <a:rPr lang="lt-LT" sz="1400" dirty="0">
                <a:hlinkClick r:id="rId11"/>
              </a:rPr>
              <a:t>https://www.windy.com</a:t>
            </a:r>
          </a:p>
          <a:p>
            <a:r>
              <a:rPr lang="en-US" sz="1400" dirty="0">
                <a:hlinkClick r:id="rId11"/>
              </a:rPr>
              <a:t>http://narrativeviz.com/playbook</a:t>
            </a:r>
            <a:endParaRPr lang="lt-LT" sz="1400" dirty="0"/>
          </a:p>
          <a:p>
            <a:r>
              <a:rPr lang="en-US" sz="1400" dirty="0">
                <a:hlinkClick r:id="rId12"/>
              </a:rPr>
              <a:t>https://rhythm-of-food.net/</a:t>
            </a:r>
            <a:endParaRPr lang="en-US" sz="1400" dirty="0"/>
          </a:p>
          <a:p>
            <a:r>
              <a:rPr lang="lt-LT" sz="1400" dirty="0"/>
              <a:t> </a:t>
            </a:r>
          </a:p>
          <a:p>
            <a:endParaRPr lang="en-US" sz="1400" dirty="0"/>
          </a:p>
        </p:txBody>
      </p:sp>
    </p:spTree>
    <p:extLst>
      <p:ext uri="{BB962C8B-B14F-4D97-AF65-F5344CB8AC3E}">
        <p14:creationId xmlns:p14="http://schemas.microsoft.com/office/powerpoint/2010/main" val="2324579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95fa40d-cb69-404e-8f04-41199545fccc">
      <Terms xmlns="http://schemas.microsoft.com/office/infopath/2007/PartnerControls"/>
    </lcf76f155ced4ddcb4097134ff3c332f>
    <TaxCatchAll xmlns="13393c10-a869-462d-8718-85d3f21a3c0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D360A5AE058E48B608F8E82876A3B4" ma:contentTypeVersion="17" ma:contentTypeDescription="Create a new document." ma:contentTypeScope="" ma:versionID="938a36c12db58a32f123becc6d5274e7">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8d0d22c82df1be3f4a3d5c9bb877de9c"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71CD70-E9E0-4232-9BA2-9DE406258095}">
  <ds:schemaRefs>
    <ds:schemaRef ds:uri="http://schemas.microsoft.com/sharepoint/v3/contenttype/forms"/>
  </ds:schemaRefs>
</ds:datastoreItem>
</file>

<file path=customXml/itemProps2.xml><?xml version="1.0" encoding="utf-8"?>
<ds:datastoreItem xmlns:ds="http://schemas.openxmlformats.org/officeDocument/2006/customXml" ds:itemID="{F60312ED-C670-4EF8-BB31-6EDE4A7EDC59}">
  <ds:schemaRefs>
    <ds:schemaRef ds:uri="http://www.w3.org/XML/1998/namespace"/>
    <ds:schemaRef ds:uri="http://schemas.microsoft.com/office/infopath/2007/PartnerControls"/>
    <ds:schemaRef ds:uri="http://schemas.microsoft.com/office/2006/metadata/properties"/>
    <ds:schemaRef ds:uri="http://purl.org/dc/terms/"/>
    <ds:schemaRef ds:uri="http://purl.org/dc/elements/1.1/"/>
    <ds:schemaRef ds:uri="http://schemas.microsoft.com/office/2006/documentManagement/types"/>
    <ds:schemaRef ds:uri="9052f444-d758-471d-a68d-5613b904db00"/>
    <ds:schemaRef ds:uri="c73312b8-95a1-47af-987f-de5b322e9353"/>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9E8AC39B-5136-42E9-9DE6-5ECFF42B081D}"/>
</file>

<file path=docProps/app.xml><?xml version="1.0" encoding="utf-8"?>
<Properties xmlns="http://schemas.openxmlformats.org/officeDocument/2006/extended-properties" xmlns:vt="http://schemas.openxmlformats.org/officeDocument/2006/docPropsVTypes">
  <TotalTime>928</TotalTime>
  <Words>3811</Words>
  <Application>Microsoft Macintosh PowerPoint</Application>
  <PresentationFormat>On-screen Show (16:9)</PresentationFormat>
  <Paragraphs>730</Paragraphs>
  <Slides>91</Slides>
  <Notes>10</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91</vt:i4>
      </vt:variant>
    </vt:vector>
  </HeadingPairs>
  <TitlesOfParts>
    <vt:vector size="101" baseType="lpstr">
      <vt:lpstr>Poppins</vt:lpstr>
      <vt:lpstr>Calibri Light</vt:lpstr>
      <vt:lpstr>Montserrat-Regular</vt:lpstr>
      <vt:lpstr>Arial Black</vt:lpstr>
      <vt:lpstr>Arial</vt:lpstr>
      <vt:lpstr>Montserrat</vt:lpstr>
      <vt:lpstr>Raleway</vt:lpstr>
      <vt:lpstr>Calibri</vt:lpstr>
      <vt:lpstr>Montserrat Light</vt:lpstr>
      <vt:lpstr>Office Theme</vt:lpstr>
      <vt:lpstr>Duomenų vizualizavimas „Kompiuterininkų dienos – 2023“</vt:lpstr>
      <vt:lpstr>Duomenų įprasminimas</vt:lpstr>
      <vt:lpstr>Duomenų vizualizacija yra tik ledkalnio viršūnė, kompleksiškumas slypi duomenų valdyme</vt:lpstr>
      <vt:lpstr>Duomenų mokslo  8 žingsnių modelis</vt:lpstr>
      <vt:lpstr>PowerPoint Presentation</vt:lpstr>
      <vt:lpstr>Kodėl dauguma duomenų mokslo projektų žlunga</vt:lpstr>
      <vt:lpstr>Nuo ataskaitų iki sprendimų paramos sistemų</vt:lpstr>
      <vt:lpstr>Atviri duomenys: švietimo sritis</vt:lpstr>
      <vt:lpstr>Atviri švietimo duomenys</vt:lpstr>
      <vt:lpstr>NŠA duomenys ir jų naudojimo galimybės</vt:lpstr>
      <vt:lpstr>ŠVIETIMO VALDYMO INFORMACINĖ SISTEMA</vt:lpstr>
      <vt:lpstr>NŠA švieslentės</vt:lpstr>
      <vt:lpstr>Pasakojimas su duomenimis</vt:lpstr>
      <vt:lpstr>Kuriuos duomenų vizualizavimo įrankius apsirinkti?</vt:lpstr>
      <vt:lpstr>Kiek penketų galite rasti?</vt:lpstr>
      <vt:lpstr>Artumas/Atitraukimas</vt:lpstr>
      <vt:lpstr>Lygiavimas</vt:lpstr>
      <vt:lpstr>Atkartojimas</vt:lpstr>
      <vt:lpstr>Išskyrimas</vt:lpstr>
      <vt:lpstr>Kontrastas</vt:lpstr>
      <vt:lpstr>Atimtis</vt:lpstr>
      <vt:lpstr>Grafinio dizaino principai</vt:lpstr>
      <vt:lpstr>Auditorijos dėmesys svarbus</vt:lpstr>
      <vt:lpstr>PowerPoint Presentation</vt:lpstr>
      <vt:lpstr>Geštalto principai, skirti sutelkti auditorijos dėmesį</vt:lpstr>
      <vt:lpstr>Mūsų smegenys yra vizualinei informacijai laidžios (Visual Wired Brain)</vt:lpstr>
      <vt:lpstr>Mus reikia:    ... Vizualinė kalba ...</vt:lpstr>
      <vt:lpstr>Žmonės atsimena</vt:lpstr>
      <vt:lpstr>Vizualizacija</vt:lpstr>
      <vt:lpstr>Mes esame dėsningumų ieškotojai</vt:lpstr>
      <vt:lpstr>Dėsningumų atpažinimas</vt:lpstr>
      <vt:lpstr>Vizualizacija</vt:lpstr>
      <vt:lpstr>Duomenų vizualizacija</vt:lpstr>
      <vt:lpstr>Supratimo komponentai</vt:lpstr>
      <vt:lpstr>Vizualizacijos vertė ir nauda leidžia</vt:lpstr>
      <vt:lpstr>Tyrinėjimai | Interaktyvus procesas Duomenų įrankis įtraukimui, tyrinėjimams ir atradimams</vt:lpstr>
      <vt:lpstr>PowerPoint Presentation</vt:lpstr>
      <vt:lpstr>Aiškinamasis | Naratyvas Duomenų istorijos, skirtos konkrečiam ir (linijiniam) vaizdiniam pasakojimui perteikti</vt:lpstr>
      <vt:lpstr>Švietimo sistema sparčiai sensta, tik didieji miestai sugeba pritraukti ir išlaikyti jaunimą</vt:lpstr>
      <vt:lpstr>Švietimo sistema sparčiai sensta, tik didieji miestai sugeba pritraukti ir išlaikyti jaunimą</vt:lpstr>
      <vt:lpstr>Parodymas | Išraiška Duomenų menas, skirtas vizualinei išraiškai, malonumui (ir poveikiui, įžvalgai)</vt:lpstr>
      <vt:lpstr>Duomenų-vaizdinių-istorijų kūrimo metodai</vt:lpstr>
      <vt:lpstr>Datum</vt:lpstr>
      <vt:lpstr>Matykite duomenis</vt:lpstr>
      <vt:lpstr>PowerPoint Presentation</vt:lpstr>
      <vt:lpstr>PowerPoint Presentation</vt:lpstr>
      <vt:lpstr>Matykite duomenis</vt:lpstr>
      <vt:lpstr>Švietimo sistemos atviri duomenys</vt:lpstr>
      <vt:lpstr>Kontekstiniai duomenys</vt:lpstr>
      <vt:lpstr>Atvirų duomenų paruošimo iššūkiai</vt:lpstr>
      <vt:lpstr>PowerPoint Presentation</vt:lpstr>
      <vt:lpstr>Tiesioginis požiūris</vt:lpstr>
      <vt:lpstr>Tiriamasis požiūris</vt:lpstr>
      <vt:lpstr>Palyginimas, nukrypimai</vt:lpstr>
      <vt:lpstr>Palyginimas, nukrypimai</vt:lpstr>
      <vt:lpstr>Dėsningumai ir santykiai</vt:lpstr>
      <vt:lpstr>Parodykite vaizdinį</vt:lpstr>
      <vt:lpstr>Parodykite vaizdinį</vt:lpstr>
      <vt:lpstr>Galima naudoti</vt:lpstr>
      <vt:lpstr>PowerPoint Presentation</vt:lpstr>
      <vt:lpstr>Parodykite vaizdinį</vt:lpstr>
      <vt:lpstr>Galima naudoti</vt:lpstr>
      <vt:lpstr>PowerPoint Presentation</vt:lpstr>
      <vt:lpstr>PowerPoint Presentation</vt:lpstr>
      <vt:lpstr>Parodykite vaizdinį</vt:lpstr>
      <vt:lpstr>Mokyklų švietimo stebėsenos rodiklių žemėlapis</vt:lpstr>
      <vt:lpstr>Pedagogų poreikis pagal savivaldybę</vt:lpstr>
      <vt:lpstr>Parodykite vaizdinį</vt:lpstr>
      <vt:lpstr>Galima naudoti</vt:lpstr>
      <vt:lpstr>PowerPoint Presentation</vt:lpstr>
      <vt:lpstr>PowerPoint Presentation</vt:lpstr>
      <vt:lpstr>Parodykite vaizdinį</vt:lpstr>
      <vt:lpstr>Galima naudoti</vt:lpstr>
      <vt:lpstr>PowerPoint Presentation</vt:lpstr>
      <vt:lpstr>PowerPoint Presentation</vt:lpstr>
      <vt:lpstr>Parodykite vaizdinį</vt:lpstr>
      <vt:lpstr>Galima naudoti</vt:lpstr>
      <vt:lpstr>PowerPoint Presentation</vt:lpstr>
      <vt:lpstr>PowerPoint Presentation</vt:lpstr>
      <vt:lpstr>PowerPoint Presentation</vt:lpstr>
      <vt:lpstr>PowerPoint Presentation</vt:lpstr>
      <vt:lpstr>10 duomenų vizualizavimo klaidų</vt:lpstr>
      <vt:lpstr>Duomenų vizualizacijos dizaino patarimai</vt:lpstr>
      <vt:lpstr>Pasakokite istoriją</vt:lpstr>
      <vt:lpstr>PowerPoint Presentation</vt:lpstr>
      <vt:lpstr>PowerPoint Presentation</vt:lpstr>
      <vt:lpstr>Kodėl pasakojimas</vt:lpstr>
      <vt:lpstr>Pasakojimo struktūra</vt:lpstr>
      <vt:lpstr>VALSTYBĖS (STRATEGINIŲ) MOKSLO STEBĖSENOS RODIKLIŲ INFOGRAFIKAI</vt:lpstr>
      <vt:lpstr>The Rhythm of Food</vt:lpstr>
      <vt:lpstr>Literatūra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Data Science Intellerts</dc:title>
  <dc:creator>Frank van der Meer</dc:creator>
  <cp:lastModifiedBy>Aidas Žandaris</cp:lastModifiedBy>
  <cp:revision>35</cp:revision>
  <dcterms:created xsi:type="dcterms:W3CDTF">2021-01-28T12:50:49Z</dcterms:created>
  <dcterms:modified xsi:type="dcterms:W3CDTF">2023-10-02T09:43:53Z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0x0101007DD360A5AE058E48B608F8E82876A3B4</vt:lpwstr>
  </property>
</Properties>
</file>