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717" y="731011"/>
            <a:ext cx="8630564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6717" y="1491741"/>
            <a:ext cx="8630564" cy="2468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S590Xtq9M4" TargetMode="External"/><Relationship Id="rId5" Type="http://schemas.openxmlformats.org/officeDocument/2006/relationships/hyperlink" Target="https://www.youtube.com/watch?v=yd76FIL9NjE" TargetMode="External"/><Relationship Id="rId4" Type="http://schemas.openxmlformats.org/officeDocument/2006/relationships/hyperlink" Target="https://www.youtube.com/watch?v=iEKqv8q16rw&amp;feature=relmf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oySvkmezdo0" TargetMode="Externa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www.youtube.com/watch?v=oySvkmezdo0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5Zu3ZdEvz8M" TargetMode="External"/><Relationship Id="rId5" Type="http://schemas.openxmlformats.org/officeDocument/2006/relationships/hyperlink" Target="https://www.youtube.com/watch?v=iEKqv8q16rw&amp;feature=relmfu" TargetMode="External"/><Relationship Id="rId4" Type="http://schemas.openxmlformats.org/officeDocument/2006/relationships/hyperlink" Target="http://www.delfi.lt/mokslas/mokslas/ka-zmonijai-dave-pasaulio-pabaigos-masina.d?id=6503990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029" y="2806066"/>
            <a:ext cx="7170427" cy="4892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1" y="6227063"/>
            <a:ext cx="5742432" cy="63093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661" y="278638"/>
            <a:ext cx="8559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6220" marR="5080" indent="-2764155">
              <a:lnSpc>
                <a:spcPct val="100000"/>
              </a:lnSpc>
              <a:spcBef>
                <a:spcPts val="100"/>
              </a:spcBef>
            </a:pPr>
            <a:r>
              <a:rPr sz="1800" spc="-15" dirty="0"/>
              <a:t>Projektas</a:t>
            </a:r>
            <a:r>
              <a:rPr sz="1800" dirty="0"/>
              <a:t> </a:t>
            </a:r>
            <a:r>
              <a:rPr sz="1800" spc="-10" dirty="0"/>
              <a:t>„Pedagogų</a:t>
            </a:r>
            <a:r>
              <a:rPr sz="1800" spc="15" dirty="0"/>
              <a:t> </a:t>
            </a:r>
            <a:r>
              <a:rPr sz="1800" spc="-10" dirty="0"/>
              <a:t>kvalifikacijos</a:t>
            </a:r>
            <a:r>
              <a:rPr sz="1800" spc="15" dirty="0"/>
              <a:t> </a:t>
            </a:r>
            <a:r>
              <a:rPr sz="1800" spc="-10" dirty="0"/>
              <a:t>tobulinimo</a:t>
            </a:r>
            <a:r>
              <a:rPr sz="1800" spc="30" dirty="0"/>
              <a:t> </a:t>
            </a:r>
            <a:r>
              <a:rPr sz="1800" spc="-5" dirty="0"/>
              <a:t>ir</a:t>
            </a:r>
            <a:r>
              <a:rPr sz="1800" spc="20" dirty="0"/>
              <a:t> </a:t>
            </a:r>
            <a:r>
              <a:rPr sz="1800" spc="-10" dirty="0"/>
              <a:t>perkvalifikavimo</a:t>
            </a:r>
            <a:r>
              <a:rPr sz="1800" spc="15" dirty="0"/>
              <a:t> </a:t>
            </a:r>
            <a:r>
              <a:rPr sz="1800" spc="-10" dirty="0"/>
              <a:t>sistemos</a:t>
            </a:r>
            <a:r>
              <a:rPr sz="1800" spc="5" dirty="0"/>
              <a:t> </a:t>
            </a:r>
            <a:r>
              <a:rPr sz="1800" spc="-15" dirty="0"/>
              <a:t>plėtra</a:t>
            </a:r>
            <a:r>
              <a:rPr sz="1800" spc="25" dirty="0"/>
              <a:t> </a:t>
            </a:r>
            <a:r>
              <a:rPr sz="1800" spc="-5" dirty="0"/>
              <a:t>(III</a:t>
            </a:r>
            <a:r>
              <a:rPr sz="1800" spc="10" dirty="0"/>
              <a:t> </a:t>
            </a:r>
            <a:r>
              <a:rPr sz="1800" spc="-10" dirty="0"/>
              <a:t>etapas)“ </a:t>
            </a:r>
            <a:r>
              <a:rPr sz="1800" spc="-395" dirty="0"/>
              <a:t> </a:t>
            </a:r>
            <a:r>
              <a:rPr sz="1800" spc="-50" dirty="0"/>
              <a:t>(Nr.</a:t>
            </a:r>
            <a:r>
              <a:rPr sz="1800" spc="5" dirty="0"/>
              <a:t> </a:t>
            </a:r>
            <a:r>
              <a:rPr sz="1800" spc="-5" dirty="0"/>
              <a:t>VP1-2.2-ŠMM -02-V-01-010)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4251705" y="4393438"/>
            <a:ext cx="45821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22120" algn="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Parengė Saulė Paulikienė,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Kretingos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rajono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Vydmantų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gimnazija,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Palangos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Vlado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Jurgučio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pagrindinė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mokykla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492" y="924559"/>
            <a:ext cx="1553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Nešiojamie</a:t>
            </a:r>
            <a:r>
              <a:rPr sz="2400" spc="5" dirty="0">
                <a:latin typeface="Calibri"/>
                <a:cs typeface="Calibri"/>
              </a:rPr>
              <a:t>j</a:t>
            </a:r>
            <a:r>
              <a:rPr sz="2400" dirty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8467" y="924559"/>
            <a:ext cx="1182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neutronų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3303" y="924559"/>
            <a:ext cx="1528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ori</a:t>
            </a:r>
            <a:r>
              <a:rPr sz="2400" dirty="0">
                <a:latin typeface="Calibri"/>
                <a:cs typeface="Calibri"/>
              </a:rPr>
              <a:t>ai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7284" y="1253439"/>
            <a:ext cx="1182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neutronų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4851" y="1253439"/>
            <a:ext cx="132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vamzdžiai)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492" y="1253439"/>
            <a:ext cx="81470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(arba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padėti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4477" y="1253439"/>
            <a:ext cx="355600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735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gali</a:t>
            </a:r>
            <a:endParaRPr sz="2400">
              <a:latin typeface="Calibri"/>
              <a:cs typeface="Calibri"/>
            </a:endParaRPr>
          </a:p>
          <a:p>
            <a:pPr marR="6350" algn="r">
              <a:lnSpc>
                <a:spcPts val="2735"/>
              </a:lnSpc>
              <a:tabLst>
                <a:tab pos="1045210" algn="l"/>
                <a:tab pos="2156460" algn="l"/>
                <a:tab pos="2970530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ik</a:t>
            </a:r>
            <a:r>
              <a:rPr sz="2400" dirty="0">
                <a:latin typeface="Calibri"/>
                <a:cs typeface="Calibri"/>
              </a:rPr>
              <a:t>ti	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	</a:t>
            </a:r>
            <a:r>
              <a:rPr sz="2400" spc="-5" dirty="0">
                <a:latin typeface="Calibri"/>
                <a:cs typeface="Calibri"/>
              </a:rPr>
              <a:t>duj</a:t>
            </a:r>
            <a:r>
              <a:rPr sz="2400" dirty="0">
                <a:latin typeface="Calibri"/>
                <a:cs typeface="Calibri"/>
              </a:rPr>
              <a:t>ų	ar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492" y="1912365"/>
            <a:ext cx="4606925" cy="27984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7620" algn="just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vandens </a:t>
            </a:r>
            <a:r>
              <a:rPr sz="2400" spc="-5" dirty="0">
                <a:latin typeface="Calibri"/>
                <a:cs typeface="Calibri"/>
              </a:rPr>
              <a:t>telkinius, </a:t>
            </a:r>
            <a:r>
              <a:rPr sz="2400" spc="-15" dirty="0">
                <a:latin typeface="Calibri"/>
                <a:cs typeface="Calibri"/>
              </a:rPr>
              <a:t>pritaikant </a:t>
            </a:r>
            <a:r>
              <a:rPr sz="2400" spc="-10" dirty="0">
                <a:latin typeface="Calibri"/>
                <a:cs typeface="Calibri"/>
              </a:rPr>
              <a:t>metodą,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vadinamą </a:t>
            </a:r>
            <a:r>
              <a:rPr sz="2400" spc="-10" dirty="0">
                <a:latin typeface="Calibri"/>
                <a:cs typeface="Calibri"/>
              </a:rPr>
              <a:t>neutronų </a:t>
            </a:r>
            <a:r>
              <a:rPr sz="2400" spc="-15" dirty="0">
                <a:latin typeface="Calibri"/>
                <a:cs typeface="Calibri"/>
              </a:rPr>
              <a:t>registravimu.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770"/>
              </a:spcBef>
            </a:pPr>
            <a:r>
              <a:rPr sz="2400" spc="-10" dirty="0">
                <a:latin typeface="Calibri"/>
                <a:cs typeface="Calibri"/>
              </a:rPr>
              <a:t>Ieškant</a:t>
            </a:r>
            <a:r>
              <a:rPr sz="2400" spc="-5" dirty="0">
                <a:latin typeface="Calibri"/>
                <a:cs typeface="Calibri"/>
              </a:rPr>
              <a:t> telkinio</a:t>
            </a:r>
            <a:r>
              <a:rPr sz="2400" dirty="0">
                <a:latin typeface="Calibri"/>
                <a:cs typeface="Calibri"/>
              </a:rPr>
              <a:t> į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žvalgomuosius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gręžinius</a:t>
            </a:r>
            <a:r>
              <a:rPr sz="2400" spc="-5" dirty="0">
                <a:latin typeface="Calibri"/>
                <a:cs typeface="Calibri"/>
              </a:rPr>
              <a:t> įkišamas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neutronų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generatorius. </a:t>
            </a:r>
            <a:r>
              <a:rPr sz="2400" spc="-10" dirty="0">
                <a:latin typeface="Calibri"/>
                <a:cs typeface="Calibri"/>
              </a:rPr>
              <a:t>Greitintuvo </a:t>
            </a:r>
            <a:r>
              <a:rPr sz="2400" spc="-5" dirty="0">
                <a:latin typeface="Calibri"/>
                <a:cs typeface="Calibri"/>
              </a:rPr>
              <a:t>išskirtiems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neutronams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skverbiantis</a:t>
            </a:r>
            <a:r>
              <a:rPr sz="2400" spc="-5" dirty="0">
                <a:latin typeface="Calibri"/>
                <a:cs typeface="Calibri"/>
              </a:rPr>
              <a:t> per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žemę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aplink </a:t>
            </a:r>
            <a:r>
              <a:rPr sz="2400" spc="-10" dirty="0">
                <a:latin typeface="Calibri"/>
                <a:cs typeface="Calibri"/>
              </a:rPr>
              <a:t>gręžinį sąveikaujama </a:t>
            </a:r>
            <a:r>
              <a:rPr sz="2400" spc="-5" dirty="0">
                <a:latin typeface="Calibri"/>
                <a:cs typeface="Calibri"/>
              </a:rPr>
              <a:t>su </a:t>
            </a:r>
            <a:r>
              <a:rPr sz="2400" spc="-10" dirty="0">
                <a:latin typeface="Calibri"/>
                <a:cs typeface="Calibri"/>
              </a:rPr>
              <a:t>įvairių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medžiagų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branduoliais.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" y="353506"/>
            <a:ext cx="4096511" cy="43141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4933188" y="1115567"/>
            <a:ext cx="4215765" cy="2827020"/>
            <a:chOff x="4933188" y="1115567"/>
            <a:chExt cx="4215765" cy="282702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2332" y="1124711"/>
              <a:ext cx="4201668" cy="28087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937760" y="1120139"/>
              <a:ext cx="4206240" cy="2818130"/>
            </a:xfrm>
            <a:custGeom>
              <a:avLst/>
              <a:gdLst/>
              <a:ahLst/>
              <a:cxnLst/>
              <a:rect l="l" t="t" r="r" b="b"/>
              <a:pathLst>
                <a:path w="4206240" h="2818129">
                  <a:moveTo>
                    <a:pt x="0" y="2817875"/>
                  </a:moveTo>
                  <a:lnTo>
                    <a:pt x="4206240" y="2817875"/>
                  </a:lnTo>
                </a:path>
                <a:path w="4206240" h="2818129">
                  <a:moveTo>
                    <a:pt x="4206240" y="0"/>
                  </a:moveTo>
                  <a:lnTo>
                    <a:pt x="0" y="0"/>
                  </a:lnTo>
                  <a:lnTo>
                    <a:pt x="0" y="2817875"/>
                  </a:lnTo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4492" y="4811648"/>
            <a:ext cx="6519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8890" algn="l"/>
                <a:tab pos="1888489" algn="l"/>
                <a:tab pos="3135630" algn="l"/>
                <a:tab pos="4366895" algn="l"/>
                <a:tab pos="5245100" algn="l"/>
              </a:tabLst>
            </a:pPr>
            <a:r>
              <a:rPr sz="2400" spc="-20" dirty="0">
                <a:latin typeface="Calibri"/>
                <a:cs typeface="Calibri"/>
              </a:rPr>
              <a:t>Vykstant	</a:t>
            </a:r>
            <a:r>
              <a:rPr sz="2400" spc="-5" dirty="0">
                <a:latin typeface="Calibri"/>
                <a:cs typeface="Calibri"/>
              </a:rPr>
              <a:t>šiai	</a:t>
            </a:r>
            <a:r>
              <a:rPr sz="2400" spc="-15" dirty="0">
                <a:latin typeface="Calibri"/>
                <a:cs typeface="Calibri"/>
              </a:rPr>
              <a:t>sąveikai,	</a:t>
            </a:r>
            <a:r>
              <a:rPr sz="2400" spc="-5" dirty="0">
                <a:latin typeface="Calibri"/>
                <a:cs typeface="Calibri"/>
              </a:rPr>
              <a:t>išsiskiria	</a:t>
            </a:r>
            <a:r>
              <a:rPr sz="2400" spc="-15" dirty="0">
                <a:latin typeface="Calibri"/>
                <a:cs typeface="Calibri"/>
              </a:rPr>
              <a:t>gama	</a:t>
            </a:r>
            <a:r>
              <a:rPr sz="2400" spc="-5" dirty="0">
                <a:latin typeface="Calibri"/>
                <a:cs typeface="Calibri"/>
              </a:rPr>
              <a:t>spinduliai,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35216" y="4811648"/>
            <a:ext cx="934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kuriuos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49259" y="4811648"/>
            <a:ext cx="83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ali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4492" y="5177104"/>
            <a:ext cx="86531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registruoti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gama </a:t>
            </a:r>
            <a:r>
              <a:rPr sz="2400" spc="-5" dirty="0">
                <a:latin typeface="Calibri"/>
                <a:cs typeface="Calibri"/>
              </a:rPr>
              <a:t>spindulių jutikliais.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Signalo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stiprumas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priklauso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nuo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to,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kokios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medžiagos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yra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greta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gręžinio.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30" dirty="0">
                <a:latin typeface="Calibri"/>
                <a:cs typeface="Calibri"/>
              </a:rPr>
              <a:t>to, </a:t>
            </a:r>
            <a:r>
              <a:rPr sz="2400" spc="-10" dirty="0">
                <a:latin typeface="Calibri"/>
                <a:cs typeface="Calibri"/>
              </a:rPr>
              <a:t>vanduo </a:t>
            </a:r>
            <a:r>
              <a:rPr sz="2400" dirty="0">
                <a:latin typeface="Calibri"/>
                <a:cs typeface="Calibri"/>
              </a:rPr>
              <a:t>ir </a:t>
            </a:r>
            <a:r>
              <a:rPr sz="2400" spc="-10" dirty="0">
                <a:latin typeface="Calibri"/>
                <a:cs typeface="Calibri"/>
              </a:rPr>
              <a:t>nafta generuoja </a:t>
            </a:r>
            <a:r>
              <a:rPr sz="2400" spc="-5" dirty="0">
                <a:latin typeface="Calibri"/>
                <a:cs typeface="Calibri"/>
              </a:rPr>
              <a:t>skirtingus </a:t>
            </a:r>
            <a:r>
              <a:rPr sz="2400" spc="-15" dirty="0">
                <a:latin typeface="Calibri"/>
                <a:cs typeface="Calibri"/>
              </a:rPr>
              <a:t>gama </a:t>
            </a:r>
            <a:r>
              <a:rPr sz="2400" spc="-5" dirty="0">
                <a:latin typeface="Calibri"/>
                <a:cs typeface="Calibri"/>
              </a:rPr>
              <a:t>spindulių </a:t>
            </a:r>
            <a:r>
              <a:rPr sz="2400" dirty="0">
                <a:latin typeface="Calibri"/>
                <a:cs typeface="Calibri"/>
              </a:rPr>
              <a:t> kiekius.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579625"/>
            <a:ext cx="8675370" cy="514477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dirty="0">
                <a:latin typeface="Calibri"/>
                <a:cs typeface="Calibri"/>
              </a:rPr>
              <a:t>Miuonų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greitintuvai</a:t>
            </a:r>
            <a:r>
              <a:rPr sz="2400" spc="-5" dirty="0">
                <a:latin typeface="Calibri"/>
                <a:cs typeface="Calibri"/>
              </a:rPr>
              <a:t> suteikia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galimybę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matyti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kiaurai</a:t>
            </a:r>
            <a:r>
              <a:rPr sz="2400" spc="-15" dirty="0">
                <a:latin typeface="Calibri"/>
                <a:cs typeface="Calibri"/>
              </a:rPr>
              <a:t> pro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sienas.</a:t>
            </a:r>
            <a:endParaRPr sz="2400">
              <a:latin typeface="Calibri"/>
              <a:cs typeface="Calibri"/>
            </a:endParaRPr>
          </a:p>
          <a:p>
            <a:pPr marL="12700" marR="594995">
              <a:lnSpc>
                <a:spcPts val="2590"/>
              </a:lnSpc>
              <a:spcBef>
                <a:spcPts val="850"/>
              </a:spcBef>
            </a:pPr>
            <a:r>
              <a:rPr sz="2400" dirty="0">
                <a:latin typeface="Calibri"/>
                <a:cs typeface="Calibri"/>
              </a:rPr>
              <a:t>Miuonai – </a:t>
            </a:r>
            <a:r>
              <a:rPr sz="2400" spc="-10" dirty="0">
                <a:latin typeface="Calibri"/>
                <a:cs typeface="Calibri"/>
              </a:rPr>
              <a:t>subatominės </a:t>
            </a:r>
            <a:r>
              <a:rPr sz="2400" spc="-5" dirty="0">
                <a:latin typeface="Calibri"/>
                <a:cs typeface="Calibri"/>
              </a:rPr>
              <a:t>dalelės, primenančios </a:t>
            </a:r>
            <a:r>
              <a:rPr sz="2400" spc="-10" dirty="0">
                <a:latin typeface="Calibri"/>
                <a:cs typeface="Calibri"/>
              </a:rPr>
              <a:t>elektronus, </a:t>
            </a:r>
            <a:r>
              <a:rPr sz="2400" spc="-5" dirty="0">
                <a:latin typeface="Calibri"/>
                <a:cs typeface="Calibri"/>
              </a:rPr>
              <a:t>tačiau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masyvesnės,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todėl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gali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kirsti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kiaurai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storus</a:t>
            </a:r>
            <a:r>
              <a:rPr sz="2400" spc="-5" dirty="0">
                <a:latin typeface="Calibri"/>
                <a:cs typeface="Calibri"/>
              </a:rPr>
              <a:t> plieno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lakštus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ir</a:t>
            </a:r>
            <a:r>
              <a:rPr sz="2400" spc="-5" dirty="0">
                <a:latin typeface="Calibri"/>
                <a:cs typeface="Calibri"/>
              </a:rPr>
              <a:t> sienas,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tačiau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reaguoja</a:t>
            </a:r>
            <a:r>
              <a:rPr sz="2400" spc="-5" dirty="0">
                <a:latin typeface="Calibri"/>
                <a:cs typeface="Calibri"/>
              </a:rPr>
              <a:t> su radioaktyviomis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medžiagomis.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770"/>
              </a:spcBef>
            </a:pPr>
            <a:r>
              <a:rPr sz="2400" spc="-40" dirty="0">
                <a:latin typeface="Calibri"/>
                <a:cs typeface="Calibri"/>
              </a:rPr>
              <a:t>Todėl,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pvz.,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pasienio </a:t>
            </a:r>
            <a:r>
              <a:rPr sz="2400" spc="-20" dirty="0">
                <a:latin typeface="Calibri"/>
                <a:cs typeface="Calibri"/>
              </a:rPr>
              <a:t>kontrolės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punkte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peršvietus sunkvežimį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miuonų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spinduliais, būtų </a:t>
            </a:r>
            <a:r>
              <a:rPr sz="2400" spc="-10" dirty="0">
                <a:latin typeface="Calibri"/>
                <a:cs typeface="Calibri"/>
              </a:rPr>
              <a:t>galima </a:t>
            </a:r>
            <a:r>
              <a:rPr sz="2400" spc="-5" dirty="0">
                <a:latin typeface="Calibri"/>
                <a:cs typeface="Calibri"/>
              </a:rPr>
              <a:t>sužinoti, </a:t>
            </a:r>
            <a:r>
              <a:rPr sz="2400" dirty="0">
                <a:latin typeface="Calibri"/>
                <a:cs typeface="Calibri"/>
              </a:rPr>
              <a:t>ar </a:t>
            </a:r>
            <a:r>
              <a:rPr sz="2400" spc="-5" dirty="0">
                <a:latin typeface="Calibri"/>
                <a:cs typeface="Calibri"/>
              </a:rPr>
              <a:t>jame </a:t>
            </a:r>
            <a:r>
              <a:rPr sz="2400" spc="-15" dirty="0">
                <a:latin typeface="Calibri"/>
                <a:cs typeface="Calibri"/>
              </a:rPr>
              <a:t>nėra </a:t>
            </a:r>
            <a:r>
              <a:rPr sz="2400" spc="-10" dirty="0">
                <a:latin typeface="Calibri"/>
                <a:cs typeface="Calibri"/>
              </a:rPr>
              <a:t>gabenama </a:t>
            </a:r>
            <a:r>
              <a:rPr sz="2400" spc="-5" dirty="0">
                <a:latin typeface="Calibri"/>
                <a:cs typeface="Calibri"/>
              </a:rPr>
              <a:t>skilti </a:t>
            </a:r>
            <a:r>
              <a:rPr sz="2400" spc="-10" dirty="0">
                <a:latin typeface="Calibri"/>
                <a:cs typeface="Calibri"/>
              </a:rPr>
              <a:t>galinčių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medžiagų. Miuonams </a:t>
            </a:r>
            <a:r>
              <a:rPr sz="2400" spc="-10" dirty="0">
                <a:latin typeface="Calibri"/>
                <a:cs typeface="Calibri"/>
              </a:rPr>
              <a:t>reaguojant </a:t>
            </a:r>
            <a:r>
              <a:rPr sz="2400" spc="-5" dirty="0">
                <a:latin typeface="Calibri"/>
                <a:cs typeface="Calibri"/>
              </a:rPr>
              <a:t>su </a:t>
            </a:r>
            <a:r>
              <a:rPr sz="2400" spc="-10" dirty="0">
                <a:latin typeface="Calibri"/>
                <a:cs typeface="Calibri"/>
              </a:rPr>
              <a:t>tokiais </a:t>
            </a:r>
            <a:r>
              <a:rPr sz="2400" spc="-5" dirty="0">
                <a:latin typeface="Calibri"/>
                <a:cs typeface="Calibri"/>
              </a:rPr>
              <a:t>branduoliais išskiriami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didelės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energijos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gama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spinduliai,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juos</a:t>
            </a:r>
            <a:r>
              <a:rPr sz="2400" spc="-10" dirty="0">
                <a:latin typeface="Calibri"/>
                <a:cs typeface="Calibri"/>
              </a:rPr>
              <a:t> nesunku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aptikti.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500"/>
              </a:spcBef>
            </a:pPr>
            <a:r>
              <a:rPr sz="2400" dirty="0">
                <a:latin typeface="Calibri"/>
                <a:cs typeface="Calibri"/>
              </a:rPr>
              <a:t>Miuonų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spindulį </a:t>
            </a:r>
            <a:r>
              <a:rPr sz="2400" spc="-10" dirty="0">
                <a:latin typeface="Calibri"/>
                <a:cs typeface="Calibri"/>
              </a:rPr>
              <a:t>galima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pasiųsti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 didelį </a:t>
            </a:r>
            <a:r>
              <a:rPr sz="2400" spc="-10" dirty="0">
                <a:latin typeface="Calibri"/>
                <a:cs typeface="Calibri"/>
              </a:rPr>
              <a:t>atstumą.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Miuonų</a:t>
            </a:r>
            <a:endParaRPr sz="2400">
              <a:latin typeface="Calibri"/>
              <a:cs typeface="Calibri"/>
            </a:endParaRPr>
          </a:p>
          <a:p>
            <a:pPr marL="12700" marR="159385">
              <a:lnSpc>
                <a:spcPts val="2590"/>
              </a:lnSpc>
              <a:spcBef>
                <a:spcPts val="185"/>
              </a:spcBef>
            </a:pPr>
            <a:r>
              <a:rPr sz="2400" spc="-5" dirty="0">
                <a:latin typeface="Calibri"/>
                <a:cs typeface="Calibri"/>
              </a:rPr>
              <a:t>greitintuvus </a:t>
            </a:r>
            <a:r>
              <a:rPr sz="2400" spc="-15" dirty="0">
                <a:latin typeface="Calibri"/>
                <a:cs typeface="Calibri"/>
              </a:rPr>
              <a:t>sumontavus </a:t>
            </a:r>
            <a:r>
              <a:rPr sz="2400" spc="-10" dirty="0">
                <a:latin typeface="Calibri"/>
                <a:cs typeface="Calibri"/>
              </a:rPr>
              <a:t>sraigtasparniuose, </a:t>
            </a:r>
            <a:r>
              <a:rPr sz="2400" spc="-5" dirty="0">
                <a:latin typeface="Calibri"/>
                <a:cs typeface="Calibri"/>
              </a:rPr>
              <a:t>būtų </a:t>
            </a:r>
            <a:r>
              <a:rPr sz="2400" spc="-10" dirty="0">
                <a:latin typeface="Calibri"/>
                <a:cs typeface="Calibri"/>
              </a:rPr>
              <a:t>galima </a:t>
            </a:r>
            <a:r>
              <a:rPr sz="2400" spc="-5" dirty="0">
                <a:latin typeface="Calibri"/>
                <a:cs typeface="Calibri"/>
              </a:rPr>
              <a:t>tikrinti net </a:t>
            </a:r>
            <a:r>
              <a:rPr sz="2400" dirty="0">
                <a:latin typeface="Calibri"/>
                <a:cs typeface="Calibri"/>
              </a:rPr>
              <a:t>ir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didelius krovininius </a:t>
            </a:r>
            <a:r>
              <a:rPr sz="2400" dirty="0">
                <a:latin typeface="Calibri"/>
                <a:cs typeface="Calibri"/>
              </a:rPr>
              <a:t>laivus ir </a:t>
            </a:r>
            <a:r>
              <a:rPr sz="2400" spc="-10" dirty="0">
                <a:latin typeface="Calibri"/>
                <a:cs typeface="Calibri"/>
              </a:rPr>
              <a:t>nustatyti, </a:t>
            </a:r>
            <a:r>
              <a:rPr sz="2400" dirty="0">
                <a:latin typeface="Calibri"/>
                <a:cs typeface="Calibri"/>
              </a:rPr>
              <a:t>ar </a:t>
            </a:r>
            <a:r>
              <a:rPr sz="2400" spc="-5" dirty="0">
                <a:latin typeface="Calibri"/>
                <a:cs typeface="Calibri"/>
              </a:rPr>
              <a:t>jie </a:t>
            </a:r>
            <a:r>
              <a:rPr sz="2400" spc="-10" dirty="0">
                <a:latin typeface="Calibri"/>
                <a:cs typeface="Calibri"/>
              </a:rPr>
              <a:t>negabena atominių </a:t>
            </a:r>
            <a:r>
              <a:rPr sz="2400" spc="-5" dirty="0">
                <a:latin typeface="Calibri"/>
                <a:cs typeface="Calibri"/>
              </a:rPr>
              <a:t> bombų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dalių.</a:t>
            </a:r>
            <a:endParaRPr sz="2400">
              <a:latin typeface="Calibri"/>
              <a:cs typeface="Calibri"/>
            </a:endParaRPr>
          </a:p>
          <a:p>
            <a:pPr marL="12700" marR="221615">
              <a:lnSpc>
                <a:spcPts val="2590"/>
              </a:lnSpc>
              <a:spcBef>
                <a:spcPts val="810"/>
              </a:spcBef>
            </a:pPr>
            <a:r>
              <a:rPr sz="2400" dirty="0">
                <a:latin typeface="Calibri"/>
                <a:cs typeface="Calibri"/>
              </a:rPr>
              <a:t>Miuonų </a:t>
            </a:r>
            <a:r>
              <a:rPr sz="2400" spc="-10" dirty="0">
                <a:latin typeface="Calibri"/>
                <a:cs typeface="Calibri"/>
              </a:rPr>
              <a:t>greitintuvai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nepamainoma priemonė </a:t>
            </a:r>
            <a:r>
              <a:rPr sz="2400" spc="-10" dirty="0">
                <a:latin typeface="Calibri"/>
                <a:cs typeface="Calibri"/>
              </a:rPr>
              <a:t>ieškant </a:t>
            </a:r>
            <a:r>
              <a:rPr sz="2400" spc="-5" dirty="0">
                <a:latin typeface="Calibri"/>
                <a:cs typeface="Calibri"/>
              </a:rPr>
              <a:t>branduolinės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grėsmės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šaltinių.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127" y="550134"/>
            <a:ext cx="5285232" cy="92512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667755" y="108204"/>
            <a:ext cx="3461385" cy="1541145"/>
            <a:chOff x="5667755" y="108204"/>
            <a:chExt cx="3461385" cy="15411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6899" y="117348"/>
              <a:ext cx="3442715" cy="15224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72327" y="112776"/>
              <a:ext cx="3451860" cy="1531620"/>
            </a:xfrm>
            <a:custGeom>
              <a:avLst/>
              <a:gdLst/>
              <a:ahLst/>
              <a:cxnLst/>
              <a:rect l="l" t="t" r="r" b="b"/>
              <a:pathLst>
                <a:path w="3451859" h="1531620">
                  <a:moveTo>
                    <a:pt x="0" y="1531620"/>
                  </a:moveTo>
                  <a:lnTo>
                    <a:pt x="3451860" y="1531620"/>
                  </a:lnTo>
                  <a:lnTo>
                    <a:pt x="3451860" y="0"/>
                  </a:lnTo>
                  <a:lnTo>
                    <a:pt x="0" y="0"/>
                  </a:lnTo>
                  <a:lnTo>
                    <a:pt x="0" y="1531620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885571"/>
            <a:ext cx="8509635" cy="13792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spc="-5" dirty="0">
                <a:latin typeface="Calibri"/>
                <a:cs typeface="Calibri"/>
              </a:rPr>
              <a:t>Gamtinėms dujoms </a:t>
            </a:r>
            <a:r>
              <a:rPr sz="2400" spc="-15" dirty="0">
                <a:latin typeface="Calibri"/>
                <a:cs typeface="Calibri"/>
              </a:rPr>
              <a:t>gabenti </a:t>
            </a:r>
            <a:r>
              <a:rPr sz="2400" spc="-5" dirty="0">
                <a:latin typeface="Calibri"/>
                <a:cs typeface="Calibri"/>
              </a:rPr>
              <a:t>būtinas </a:t>
            </a:r>
            <a:r>
              <a:rPr sz="2400" spc="-10" dirty="0">
                <a:latin typeface="Calibri"/>
                <a:cs typeface="Calibri"/>
              </a:rPr>
              <a:t>vamzdynas. Štai </a:t>
            </a:r>
            <a:r>
              <a:rPr sz="2400" spc="-5" dirty="0">
                <a:latin typeface="Calibri"/>
                <a:cs typeface="Calibri"/>
              </a:rPr>
              <a:t>dėl </a:t>
            </a:r>
            <a:r>
              <a:rPr sz="2400" spc="-45" dirty="0">
                <a:latin typeface="Calibri"/>
                <a:cs typeface="Calibri"/>
              </a:rPr>
              <a:t>ko </a:t>
            </a:r>
            <a:r>
              <a:rPr sz="2400" spc="-10" dirty="0">
                <a:latin typeface="Calibri"/>
                <a:cs typeface="Calibri"/>
              </a:rPr>
              <a:t>kasmet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milijonai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kubinių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metrų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dujų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yra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sudeginama</a:t>
            </a:r>
            <a:r>
              <a:rPr sz="2400" dirty="0">
                <a:latin typeface="Calibri"/>
                <a:cs typeface="Calibri"/>
              </a:rPr>
              <a:t> arba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išmetama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į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atmosferą,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sunaudojama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energijai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gaminti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yra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ir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švaistūniška, </a:t>
            </a:r>
            <a:r>
              <a:rPr sz="2400" dirty="0">
                <a:latin typeface="Calibri"/>
                <a:cs typeface="Calibri"/>
              </a:rPr>
              <a:t>ir </a:t>
            </a:r>
            <a:r>
              <a:rPr sz="2400" spc="-20" dirty="0">
                <a:latin typeface="Calibri"/>
                <a:cs typeface="Calibri"/>
              </a:rPr>
              <a:t>kenksminga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aplinkai.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2304669"/>
            <a:ext cx="4146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6550" algn="l"/>
                <a:tab pos="3006090" algn="l"/>
              </a:tabLst>
            </a:pPr>
            <a:r>
              <a:rPr sz="2400" spc="-5" dirty="0">
                <a:latin typeface="Calibri"/>
                <a:cs typeface="Calibri"/>
              </a:rPr>
              <a:t>Ch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mini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is	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ocesai</a:t>
            </a:r>
            <a:r>
              <a:rPr sz="2400" dirty="0">
                <a:latin typeface="Calibri"/>
                <a:cs typeface="Calibri"/>
              </a:rPr>
              <a:t>s	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tines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2304669"/>
            <a:ext cx="740727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4362450">
              <a:lnSpc>
                <a:spcPts val="2590"/>
              </a:lnSpc>
              <a:spcBef>
                <a:spcPts val="425"/>
              </a:spcBef>
              <a:tabLst>
                <a:tab pos="2499995" algn="l"/>
                <a:tab pos="3356610" algn="l"/>
                <a:tab pos="4373245" algn="l"/>
                <a:tab pos="5275580" algn="l"/>
                <a:tab pos="5420360" algn="l"/>
                <a:tab pos="6205220" algn="l"/>
                <a:tab pos="6332220" algn="l"/>
              </a:tabLst>
            </a:pPr>
            <a:r>
              <a:rPr sz="2400" spc="-5" dirty="0">
                <a:latin typeface="Calibri"/>
                <a:cs typeface="Calibri"/>
              </a:rPr>
              <a:t>dujas	</a:t>
            </a:r>
            <a:r>
              <a:rPr sz="2400" spc="-10" dirty="0">
                <a:latin typeface="Calibri"/>
                <a:cs typeface="Calibri"/>
              </a:rPr>
              <a:t>galima		</a:t>
            </a:r>
            <a:r>
              <a:rPr sz="2400" spc="-20" dirty="0">
                <a:latin typeface="Calibri"/>
                <a:cs typeface="Calibri"/>
              </a:rPr>
              <a:t>paversti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angli</a:t>
            </a:r>
            <a:r>
              <a:rPr sz="2400" spc="-40" dirty="0">
                <a:latin typeface="Calibri"/>
                <a:cs typeface="Calibri"/>
              </a:rPr>
              <a:t>av</a:t>
            </a:r>
            <a:r>
              <a:rPr sz="2400" dirty="0">
                <a:latin typeface="Calibri"/>
                <a:cs typeface="Calibri"/>
              </a:rPr>
              <a:t>andeniliais	ar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a	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a,	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ačiau		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m	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ei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alin</a:t>
            </a:r>
            <a:r>
              <a:rPr sz="2400" spc="-5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7545" y="2304669"/>
            <a:ext cx="96901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52400" marR="5080" indent="-140335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sk</a:t>
            </a:r>
            <a:r>
              <a:rPr sz="2400" spc="-25" dirty="0">
                <a:latin typeface="Calibri"/>
                <a:cs typeface="Calibri"/>
              </a:rPr>
              <a:t>y</a:t>
            </a:r>
            <a:r>
              <a:rPr sz="2400" spc="-4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ais  au</a:t>
            </a:r>
            <a:r>
              <a:rPr sz="2400" spc="-25" dirty="0">
                <a:latin typeface="Calibri"/>
                <a:cs typeface="Calibri"/>
              </a:rPr>
              <a:t>k</a:t>
            </a:r>
            <a:r>
              <a:rPr sz="2400" spc="-30" dirty="0">
                <a:latin typeface="Calibri"/>
                <a:cs typeface="Calibri"/>
              </a:rPr>
              <a:t>š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985" y="254477"/>
            <a:ext cx="4753361" cy="43744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226807" y="4485131"/>
            <a:ext cx="1922145" cy="2377440"/>
            <a:chOff x="7226807" y="4485131"/>
            <a:chExt cx="1922145" cy="23774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5951" y="4494275"/>
              <a:ext cx="1908046" cy="23637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31379" y="4489703"/>
              <a:ext cx="1912620" cy="2368550"/>
            </a:xfrm>
            <a:custGeom>
              <a:avLst/>
              <a:gdLst/>
              <a:ahLst/>
              <a:cxnLst/>
              <a:rect l="l" t="t" r="r" b="b"/>
              <a:pathLst>
                <a:path w="1912620" h="2368550">
                  <a:moveTo>
                    <a:pt x="1912619" y="0"/>
                  </a:moveTo>
                  <a:lnTo>
                    <a:pt x="0" y="0"/>
                  </a:lnTo>
                  <a:lnTo>
                    <a:pt x="0" y="2368294"/>
                  </a:lnTo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8267" y="2897885"/>
            <a:ext cx="8506460" cy="343217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15"/>
              </a:spcBef>
            </a:pPr>
            <a:r>
              <a:rPr sz="2400" spc="-15" dirty="0">
                <a:latin typeface="Calibri"/>
                <a:cs typeface="Calibri"/>
              </a:rPr>
              <a:t>temperatūra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slėgis, </a:t>
            </a:r>
            <a:r>
              <a:rPr sz="2400" spc="-10" dirty="0">
                <a:latin typeface="Calibri"/>
                <a:cs typeface="Calibri"/>
              </a:rPr>
              <a:t>kuriuos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galima sukurti </a:t>
            </a:r>
            <a:r>
              <a:rPr sz="2400" dirty="0">
                <a:latin typeface="Calibri"/>
                <a:cs typeface="Calibri"/>
              </a:rPr>
              <a:t>tik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didelėse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gamyklose.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805"/>
              </a:spcBef>
            </a:pPr>
            <a:r>
              <a:rPr sz="2400" spc="-10" dirty="0">
                <a:latin typeface="Calibri"/>
                <a:cs typeface="Calibri"/>
              </a:rPr>
              <a:t>Greitintuvai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tą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patį</a:t>
            </a:r>
            <a:r>
              <a:rPr sz="2400" spc="-5" dirty="0">
                <a:latin typeface="Calibri"/>
                <a:cs typeface="Calibri"/>
              </a:rPr>
              <a:t> darbą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gali</a:t>
            </a:r>
            <a:r>
              <a:rPr sz="2400" spc="-10" dirty="0">
                <a:latin typeface="Calibri"/>
                <a:cs typeface="Calibri"/>
              </a:rPr>
              <a:t> atlikti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elektronų</a:t>
            </a:r>
            <a:r>
              <a:rPr sz="2400" spc="-5" dirty="0">
                <a:latin typeface="Calibri"/>
                <a:cs typeface="Calibri"/>
              </a:rPr>
              <a:t> spinduliais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bombarduodami</a:t>
            </a:r>
            <a:r>
              <a:rPr sz="2400" spc="-5" dirty="0">
                <a:latin typeface="Calibri"/>
                <a:cs typeface="Calibri"/>
              </a:rPr>
              <a:t> anglies-vandenilio</a:t>
            </a:r>
            <a:r>
              <a:rPr sz="2400" spc="5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jungtis.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Tokiu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būdu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paskatinamas </a:t>
            </a:r>
            <a:r>
              <a:rPr sz="2400" dirty="0">
                <a:latin typeface="Calibri"/>
                <a:cs typeface="Calibri"/>
              </a:rPr>
              <a:t>lakių </a:t>
            </a:r>
            <a:r>
              <a:rPr sz="2400" spc="-5" dirty="0">
                <a:latin typeface="Calibri"/>
                <a:cs typeface="Calibri"/>
              </a:rPr>
              <a:t>junginių </a:t>
            </a:r>
            <a:r>
              <a:rPr sz="2400" spc="-10" dirty="0">
                <a:latin typeface="Calibri"/>
                <a:cs typeface="Calibri"/>
              </a:rPr>
              <a:t>polimerizavimasis </a:t>
            </a:r>
            <a:r>
              <a:rPr sz="2400" dirty="0">
                <a:latin typeface="Calibri"/>
                <a:cs typeface="Calibri"/>
              </a:rPr>
              <a:t>į </a:t>
            </a:r>
            <a:r>
              <a:rPr sz="2400" spc="-5" dirty="0">
                <a:latin typeface="Calibri"/>
                <a:cs typeface="Calibri"/>
              </a:rPr>
              <a:t>stambesnius, </a:t>
            </a:r>
            <a:r>
              <a:rPr sz="2400" spc="-15" dirty="0">
                <a:latin typeface="Calibri"/>
                <a:cs typeface="Calibri"/>
              </a:rPr>
              <a:t>kurie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kambario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temperatūroje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būna </a:t>
            </a:r>
            <a:r>
              <a:rPr sz="2400" spc="-10" dirty="0">
                <a:latin typeface="Calibri"/>
                <a:cs typeface="Calibri"/>
              </a:rPr>
              <a:t>skysti.</a:t>
            </a:r>
            <a:endParaRPr sz="2400">
              <a:latin typeface="Calibri"/>
              <a:cs typeface="Calibri"/>
            </a:endParaRPr>
          </a:p>
          <a:p>
            <a:pPr marL="12700" marR="1753235" algn="just">
              <a:lnSpc>
                <a:spcPct val="100000"/>
              </a:lnSpc>
              <a:spcBef>
                <a:spcPts val="730"/>
              </a:spcBef>
            </a:pPr>
            <a:r>
              <a:rPr sz="2400" spc="-5" dirty="0">
                <a:latin typeface="Calibri"/>
                <a:cs typeface="Calibri"/>
              </a:rPr>
              <a:t>Tiesa,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šis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procesas,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kuris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teoriškai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turėtų</a:t>
            </a:r>
            <a:r>
              <a:rPr sz="2400" spc="-5" dirty="0">
                <a:latin typeface="Calibri"/>
                <a:cs typeface="Calibri"/>
              </a:rPr>
              <a:t> būti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veiksmingas,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kol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tik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mokslinė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fantastika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nesukurta</a:t>
            </a:r>
            <a:r>
              <a:rPr sz="2400" spc="-5" dirty="0">
                <a:latin typeface="Calibri"/>
                <a:cs typeface="Calibri"/>
              </a:rPr>
              <a:t> nė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prototipinė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gamtinių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dujų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skystinimo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elektronų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spinduliais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įranga.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3970" marR="5080">
              <a:lnSpc>
                <a:spcPts val="2590"/>
              </a:lnSpc>
              <a:spcBef>
                <a:spcPts val="425"/>
              </a:spcBef>
              <a:tabLst>
                <a:tab pos="1434465" algn="l"/>
                <a:tab pos="1760220" algn="l"/>
                <a:tab pos="2246630" algn="l"/>
                <a:tab pos="3759835" algn="l"/>
                <a:tab pos="4544060" algn="l"/>
                <a:tab pos="5795010" algn="l"/>
                <a:tab pos="6913880" algn="l"/>
              </a:tabLst>
            </a:pPr>
            <a:r>
              <a:rPr spc="-5" dirty="0"/>
              <a:t>El</a:t>
            </a:r>
            <a:r>
              <a:rPr spc="5" dirty="0"/>
              <a:t>e</a:t>
            </a:r>
            <a:r>
              <a:rPr spc="-15" dirty="0"/>
              <a:t>k</a:t>
            </a:r>
            <a:r>
              <a:rPr dirty="0"/>
              <a:t>t</a:t>
            </a:r>
            <a:r>
              <a:rPr spc="-35" dirty="0"/>
              <a:t>r</a:t>
            </a:r>
            <a:r>
              <a:rPr spc="-5" dirty="0"/>
              <a:t>ona</a:t>
            </a:r>
            <a:r>
              <a:rPr dirty="0"/>
              <a:t>i	–	</a:t>
            </a:r>
            <a:r>
              <a:rPr spc="-5" dirty="0"/>
              <a:t>n</a:t>
            </a:r>
            <a:r>
              <a:rPr dirty="0"/>
              <a:t>e	vieni</a:t>
            </a:r>
            <a:r>
              <a:rPr spc="-25" dirty="0"/>
              <a:t>nt</a:t>
            </a:r>
            <a:r>
              <a:rPr dirty="0"/>
              <a:t>el</a:t>
            </a:r>
            <a:r>
              <a:rPr spc="5" dirty="0"/>
              <a:t>ė</a:t>
            </a:r>
            <a:r>
              <a:rPr dirty="0"/>
              <a:t>s	</a:t>
            </a:r>
            <a:r>
              <a:rPr spc="-15" dirty="0"/>
              <a:t>k</a:t>
            </a:r>
            <a:r>
              <a:rPr dirty="0"/>
              <a:t>rūvį	turinčios	</a:t>
            </a:r>
            <a:r>
              <a:rPr spc="-5" dirty="0"/>
              <a:t>d</a:t>
            </a:r>
            <a:r>
              <a:rPr spc="-15" dirty="0"/>
              <a:t>a</a:t>
            </a:r>
            <a:r>
              <a:rPr dirty="0"/>
              <a:t>lel</a:t>
            </a:r>
            <a:r>
              <a:rPr spc="5" dirty="0"/>
              <a:t>ė</a:t>
            </a:r>
            <a:r>
              <a:rPr spc="-5" dirty="0"/>
              <a:t>s</a:t>
            </a:r>
            <a:r>
              <a:rPr dirty="0"/>
              <a:t>,	</a:t>
            </a:r>
            <a:r>
              <a:rPr spc="-5" dirty="0"/>
              <a:t>pasi</a:t>
            </a:r>
            <a:r>
              <a:rPr spc="-25" dirty="0"/>
              <a:t>ž</a:t>
            </a:r>
            <a:r>
              <a:rPr dirty="0"/>
              <a:t>yminčios  </a:t>
            </a:r>
            <a:r>
              <a:rPr spc="-5" dirty="0"/>
              <a:t>gebėjimu</a:t>
            </a:r>
            <a:r>
              <a:rPr spc="-25" dirty="0"/>
              <a:t> </a:t>
            </a:r>
            <a:r>
              <a:rPr spc="-5" dirty="0"/>
              <a:t>naikinti</a:t>
            </a:r>
            <a:r>
              <a:rPr spc="-20" dirty="0"/>
              <a:t> </a:t>
            </a:r>
            <a:r>
              <a:rPr spc="-5" dirty="0"/>
              <a:t>nepageidaujamą</a:t>
            </a:r>
            <a:r>
              <a:rPr dirty="0"/>
              <a:t> gyvybę.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491741"/>
            <a:ext cx="8629015" cy="24688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latin typeface="Calibri"/>
                <a:cs typeface="Calibri"/>
              </a:rPr>
              <a:t>Protonai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gali</a:t>
            </a:r>
            <a:r>
              <a:rPr sz="2400" spc="-10" dirty="0">
                <a:latin typeface="Calibri"/>
                <a:cs typeface="Calibri"/>
              </a:rPr>
              <a:t> naikinti</a:t>
            </a:r>
            <a:r>
              <a:rPr sz="2400" spc="-5" dirty="0">
                <a:latin typeface="Calibri"/>
                <a:cs typeface="Calibri"/>
              </a:rPr>
              <a:t> auglius</a:t>
            </a:r>
            <a:r>
              <a:rPr sz="2400" dirty="0">
                <a:latin typeface="Calibri"/>
                <a:cs typeface="Calibri"/>
              </a:rPr>
              <a:t> 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jie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puikiai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tinka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vėžio</a:t>
            </a:r>
            <a:r>
              <a:rPr sz="2400" spc="-5" dirty="0">
                <a:latin typeface="Calibri"/>
                <a:cs typeface="Calibri"/>
              </a:rPr>
              <a:t> spindulinei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terapijai, </a:t>
            </a:r>
            <a:r>
              <a:rPr sz="2400" spc="-5" dirty="0">
                <a:latin typeface="Calibri"/>
                <a:cs typeface="Calibri"/>
              </a:rPr>
              <a:t>nes </a:t>
            </a:r>
            <a:r>
              <a:rPr sz="2400" spc="-15" dirty="0">
                <a:latin typeface="Calibri"/>
                <a:cs typeface="Calibri"/>
              </a:rPr>
              <a:t>yra </a:t>
            </a:r>
            <a:r>
              <a:rPr sz="2400" spc="-10" dirty="0">
                <a:latin typeface="Calibri"/>
                <a:cs typeface="Calibri"/>
              </a:rPr>
              <a:t>skvarbesni </a:t>
            </a:r>
            <a:r>
              <a:rPr sz="2400" spc="-5" dirty="0">
                <a:latin typeface="Calibri"/>
                <a:cs typeface="Calibri"/>
              </a:rPr>
              <a:t>už </a:t>
            </a:r>
            <a:r>
              <a:rPr sz="2400" spc="-10" dirty="0">
                <a:latin typeface="Calibri"/>
                <a:cs typeface="Calibri"/>
              </a:rPr>
              <a:t>elektronus. </a:t>
            </a:r>
            <a:r>
              <a:rPr sz="2400" dirty="0">
                <a:latin typeface="Calibri"/>
                <a:cs typeface="Calibri"/>
              </a:rPr>
              <a:t>Jie </a:t>
            </a:r>
            <a:r>
              <a:rPr sz="2400" spc="-20" dirty="0">
                <a:latin typeface="Calibri"/>
                <a:cs typeface="Calibri"/>
              </a:rPr>
              <a:t>gali </a:t>
            </a:r>
            <a:r>
              <a:rPr sz="2400" spc="-10" dirty="0">
                <a:latin typeface="Calibri"/>
                <a:cs typeface="Calibri"/>
              </a:rPr>
              <a:t>beveik nežalodami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audinio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keliauti</a:t>
            </a:r>
            <a:r>
              <a:rPr sz="2400" spc="-5" dirty="0">
                <a:latin typeface="Calibri"/>
                <a:cs typeface="Calibri"/>
              </a:rPr>
              <a:t> iki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savo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paskirties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vietos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(vėžinio</a:t>
            </a:r>
            <a:r>
              <a:rPr sz="2400" spc="-5" dirty="0">
                <a:latin typeface="Calibri"/>
                <a:cs typeface="Calibri"/>
              </a:rPr>
              <a:t> audinio).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Ten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jie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sukelia </a:t>
            </a:r>
            <a:r>
              <a:rPr sz="2400" dirty="0">
                <a:latin typeface="Calibri"/>
                <a:cs typeface="Calibri"/>
              </a:rPr>
              <a:t>tikrą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chaosą</a:t>
            </a:r>
            <a:r>
              <a:rPr sz="2400" dirty="0">
                <a:latin typeface="Calibri"/>
                <a:cs typeface="Calibri"/>
              </a:rPr>
              <a:t> ir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masinį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vėžinių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ląstelių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išmirimą.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815"/>
              </a:spcBef>
            </a:pPr>
            <a:r>
              <a:rPr sz="2400" spc="-10" dirty="0">
                <a:latin typeface="Calibri"/>
                <a:cs typeface="Calibri"/>
              </a:rPr>
              <a:t>Mokslininkai</a:t>
            </a:r>
            <a:r>
              <a:rPr sz="2400" spc="-5" dirty="0">
                <a:latin typeface="Calibri"/>
                <a:cs typeface="Calibri"/>
              </a:rPr>
              <a:t> dalelių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greitintuvus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gali</a:t>
            </a:r>
            <a:r>
              <a:rPr sz="2400" spc="-10" dirty="0">
                <a:latin typeface="Calibri"/>
                <a:cs typeface="Calibri"/>
              </a:rPr>
              <a:t> sukalibruoti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taip,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jų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naikinamoji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galia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pasireikštų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labai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konkrečiame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taške</a:t>
            </a:r>
            <a:r>
              <a:rPr sz="2400" spc="4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vietoje,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kurioje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yra</a:t>
            </a:r>
            <a:r>
              <a:rPr sz="2400" spc="-10" dirty="0">
                <a:latin typeface="Calibri"/>
                <a:cs typeface="Calibri"/>
              </a:rPr>
              <a:t> vėžinių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ląstelių.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0" y="327599"/>
            <a:ext cx="7780023" cy="43598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555491" y="3636262"/>
            <a:ext cx="5572125" cy="3226435"/>
            <a:chOff x="3555491" y="3636262"/>
            <a:chExt cx="5572125" cy="32264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4635" y="3645407"/>
              <a:ext cx="5553456" cy="32125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60063" y="3640834"/>
              <a:ext cx="5562600" cy="3217545"/>
            </a:xfrm>
            <a:custGeom>
              <a:avLst/>
              <a:gdLst/>
              <a:ahLst/>
              <a:cxnLst/>
              <a:rect l="l" t="t" r="r" b="b"/>
              <a:pathLst>
                <a:path w="5562600" h="3217545">
                  <a:moveTo>
                    <a:pt x="5562599" y="3217162"/>
                  </a:moveTo>
                  <a:lnTo>
                    <a:pt x="5562599" y="0"/>
                  </a:lnTo>
                  <a:lnTo>
                    <a:pt x="0" y="0"/>
                  </a:lnTo>
                  <a:lnTo>
                    <a:pt x="0" y="3217162"/>
                  </a:lnTo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8267" y="4600194"/>
            <a:ext cx="2991485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95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https://www.youtube.com/watch?v=iEKqv8q </a:t>
            </a:r>
            <a:r>
              <a:rPr sz="1200" spc="-305" dirty="0">
                <a:solidFill>
                  <a:srgbClr val="0462C1"/>
                </a:solidFill>
                <a:latin typeface="Microsoft Sans Serif"/>
                <a:cs typeface="Microsoft Sans Serif"/>
                <a:hlinkClick r:id="rId4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16rw&amp;feature=relmfu</a:t>
            </a:r>
            <a:endParaRPr sz="1200">
              <a:latin typeface="Microsoft Sans Serif"/>
              <a:cs typeface="Microsoft Sans Serif"/>
            </a:endParaRPr>
          </a:p>
          <a:p>
            <a:pPr marL="12700" marR="38735">
              <a:lnSpc>
                <a:spcPct val="100000"/>
              </a:lnSpc>
              <a:spcBef>
                <a:spcPts val="600"/>
              </a:spcBef>
            </a:pP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h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tt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ps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://</a:t>
            </a:r>
            <a:r>
              <a:rPr sz="12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ww</a:t>
            </a:r>
            <a:r>
              <a:rPr sz="1200" u="sng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w</a:t>
            </a:r>
            <a:r>
              <a:rPr sz="12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.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y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ou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t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u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b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e.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co</a:t>
            </a:r>
            <a:r>
              <a:rPr sz="12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m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/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w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a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t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c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h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?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v</a:t>
            </a:r>
            <a:r>
              <a:rPr sz="12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=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y</a:t>
            </a:r>
            <a:r>
              <a:rPr sz="12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d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7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6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FIL </a:t>
            </a:r>
            <a:r>
              <a:rPr sz="1200" dirty="0">
                <a:solidFill>
                  <a:srgbClr val="0462C1"/>
                </a:solidFill>
                <a:latin typeface="Microsoft Sans Serif"/>
                <a:cs typeface="Microsoft Sans Serif"/>
                <a:hlinkClick r:id="rId5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9NjE</a:t>
            </a:r>
            <a:endParaRPr sz="12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h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tt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ps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://</a:t>
            </a:r>
            <a:r>
              <a:rPr sz="12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ww</a:t>
            </a:r>
            <a:r>
              <a:rPr sz="1200" u="sng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w</a:t>
            </a:r>
            <a:r>
              <a:rPr sz="12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.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y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ou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t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u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b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e.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co</a:t>
            </a:r>
            <a:r>
              <a:rPr sz="12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m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/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w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a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t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c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h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?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v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=M</a:t>
            </a:r>
            <a:r>
              <a:rPr sz="12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S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5</a:t>
            </a:r>
            <a:r>
              <a:rPr sz="12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9</a:t>
            </a:r>
            <a:r>
              <a:rPr sz="12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0X </a:t>
            </a:r>
            <a:r>
              <a:rPr sz="1200" dirty="0">
                <a:solidFill>
                  <a:srgbClr val="0462C1"/>
                </a:solidFill>
                <a:latin typeface="Microsoft Sans Serif"/>
                <a:cs typeface="Microsoft Sans Serif"/>
                <a:hlinkClick r:id="rId6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tq9M4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6252" y="4221479"/>
            <a:ext cx="3302507" cy="26365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0790" y="95377"/>
            <a:ext cx="7103745" cy="426084"/>
            <a:chOff x="240790" y="95377"/>
            <a:chExt cx="7103745" cy="42608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90" y="96012"/>
              <a:ext cx="7103366" cy="4251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" y="95377"/>
              <a:ext cx="7055637" cy="38188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8234" y="520065"/>
            <a:ext cx="8696960" cy="62636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0800" marR="1416685">
              <a:lnSpc>
                <a:spcPts val="2270"/>
              </a:lnSpc>
              <a:spcBef>
                <a:spcPts val="380"/>
              </a:spcBef>
            </a:pPr>
            <a:r>
              <a:rPr sz="2100" spc="-15" dirty="0">
                <a:latin typeface="Calibri"/>
                <a:cs typeface="Calibri"/>
              </a:rPr>
              <a:t>Pozitronų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emisijos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tomografijos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metodas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siūlomas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kaip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alternatyva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jonizuojančiosios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spinduliuotės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metodui</a:t>
            </a:r>
            <a:r>
              <a:rPr sz="2100" dirty="0">
                <a:latin typeface="Calibri"/>
                <a:cs typeface="Calibri"/>
              </a:rPr>
              <a:t> ir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yra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daug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saugesnis.</a:t>
            </a:r>
            <a:endParaRPr sz="2100">
              <a:latin typeface="Calibri"/>
              <a:cs typeface="Calibri"/>
            </a:endParaRPr>
          </a:p>
          <a:p>
            <a:pPr marL="50800" marR="116205">
              <a:lnSpc>
                <a:spcPts val="2270"/>
              </a:lnSpc>
              <a:spcBef>
                <a:spcPts val="790"/>
              </a:spcBef>
            </a:pPr>
            <a:r>
              <a:rPr sz="2100" spc="-35" dirty="0">
                <a:latin typeface="Calibri"/>
                <a:cs typeface="Calibri"/>
              </a:rPr>
              <a:t>Taikant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šį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metodą,</a:t>
            </a:r>
            <a:r>
              <a:rPr sz="2100" dirty="0">
                <a:latin typeface="Calibri"/>
                <a:cs typeface="Calibri"/>
              </a:rPr>
              <a:t> į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žmogaus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organizmą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suleidžiama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vaistų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radioaktyviaisiais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izotopais,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kurie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branduolinio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skilimo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metu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išspinduliuoja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pozitroną:</a:t>
            </a:r>
            <a:endParaRPr sz="21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645"/>
              </a:spcBef>
              <a:tabLst>
                <a:tab pos="669290" algn="l"/>
              </a:tabLst>
            </a:pPr>
            <a:r>
              <a:rPr sz="2100" i="1" dirty="0">
                <a:latin typeface="Calibri"/>
                <a:cs typeface="Calibri"/>
              </a:rPr>
              <a:t>p</a:t>
            </a:r>
            <a:r>
              <a:rPr sz="2100" i="1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→	</a:t>
            </a:r>
            <a:r>
              <a:rPr sz="2100" i="1" dirty="0">
                <a:latin typeface="Calibri"/>
                <a:cs typeface="Calibri"/>
              </a:rPr>
              <a:t>n</a:t>
            </a:r>
            <a:r>
              <a:rPr sz="2100" i="1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+ </a:t>
            </a:r>
            <a:r>
              <a:rPr sz="2100" i="1" dirty="0">
                <a:latin typeface="Calibri"/>
                <a:cs typeface="Calibri"/>
              </a:rPr>
              <a:t>e</a:t>
            </a:r>
            <a:r>
              <a:rPr sz="2100" baseline="25793" dirty="0">
                <a:latin typeface="Calibri"/>
                <a:cs typeface="Calibri"/>
              </a:rPr>
              <a:t>+</a:t>
            </a:r>
            <a:r>
              <a:rPr sz="2100" spc="232" baseline="2579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+ </a:t>
            </a:r>
            <a:r>
              <a:rPr sz="2100" i="1" dirty="0">
                <a:latin typeface="Calibri"/>
                <a:cs typeface="Calibri"/>
              </a:rPr>
              <a:t>ν</a:t>
            </a:r>
            <a:r>
              <a:rPr sz="2100" baseline="-19841" dirty="0">
                <a:latin typeface="Calibri"/>
                <a:cs typeface="Calibri"/>
              </a:rPr>
              <a:t>e</a:t>
            </a:r>
            <a:r>
              <a:rPr sz="2100" spc="217" baseline="-1984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,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čia </a:t>
            </a:r>
            <a:r>
              <a:rPr sz="2100" i="1" dirty="0">
                <a:latin typeface="Calibri"/>
                <a:cs typeface="Calibri"/>
              </a:rPr>
              <a:t>n</a:t>
            </a:r>
            <a:r>
              <a:rPr sz="2100" i="1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– </a:t>
            </a:r>
            <a:r>
              <a:rPr sz="2100" spc="-5" dirty="0">
                <a:latin typeface="Calibri"/>
                <a:cs typeface="Calibri"/>
              </a:rPr>
              <a:t>neutronas, </a:t>
            </a:r>
            <a:r>
              <a:rPr sz="2100" i="1" dirty="0">
                <a:latin typeface="Calibri"/>
                <a:cs typeface="Calibri"/>
              </a:rPr>
              <a:t>e</a:t>
            </a:r>
            <a:r>
              <a:rPr sz="2100" baseline="25793" dirty="0">
                <a:latin typeface="Calibri"/>
                <a:cs typeface="Calibri"/>
              </a:rPr>
              <a:t>+</a:t>
            </a:r>
            <a:r>
              <a:rPr sz="2100" spc="217" baseline="25793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– </a:t>
            </a:r>
            <a:r>
              <a:rPr sz="2100" spc="-10" dirty="0">
                <a:latin typeface="Calibri"/>
                <a:cs typeface="Calibri"/>
              </a:rPr>
              <a:t>pozitronas,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ν</a:t>
            </a:r>
            <a:r>
              <a:rPr sz="2100" i="1" baseline="-19841" dirty="0">
                <a:latin typeface="Calibri"/>
                <a:cs typeface="Calibri"/>
              </a:rPr>
              <a:t>e</a:t>
            </a:r>
            <a:r>
              <a:rPr sz="2100" i="1" spc="209" baseline="-1984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–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elektroninis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neutrinas.</a:t>
            </a:r>
            <a:endParaRPr sz="2100">
              <a:latin typeface="Calibri"/>
              <a:cs typeface="Calibri"/>
            </a:endParaRPr>
          </a:p>
          <a:p>
            <a:pPr marL="50800">
              <a:lnSpc>
                <a:spcPts val="2395"/>
              </a:lnSpc>
              <a:spcBef>
                <a:spcPts val="1670"/>
              </a:spcBef>
            </a:pPr>
            <a:r>
              <a:rPr sz="2100" spc="-25" dirty="0">
                <a:latin typeface="Calibri"/>
                <a:cs typeface="Calibri"/>
              </a:rPr>
              <a:t>Vaistas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yra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gliukozės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pagrindu,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didesni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jo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kiekiai </a:t>
            </a:r>
            <a:r>
              <a:rPr sz="2100" spc="-15" dirty="0">
                <a:latin typeface="Calibri"/>
                <a:cs typeface="Calibri"/>
              </a:rPr>
              <a:t>pasiskirsto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 </a:t>
            </a:r>
            <a:r>
              <a:rPr sz="2100" spc="-10" dirty="0">
                <a:latin typeface="Calibri"/>
                <a:cs typeface="Calibri"/>
              </a:rPr>
              <a:t>biologiškai</a:t>
            </a:r>
            <a:endParaRPr sz="2100">
              <a:latin typeface="Calibri"/>
              <a:cs typeface="Calibri"/>
            </a:endParaRPr>
          </a:p>
          <a:p>
            <a:pPr marL="50800" marR="43180">
              <a:lnSpc>
                <a:spcPct val="90000"/>
              </a:lnSpc>
              <a:spcBef>
                <a:spcPts val="125"/>
              </a:spcBef>
            </a:pPr>
            <a:r>
              <a:rPr sz="2100" spc="-5" dirty="0">
                <a:latin typeface="Calibri"/>
                <a:cs typeface="Calibri"/>
              </a:rPr>
              <a:t>aktyviausias</a:t>
            </a:r>
            <a:r>
              <a:rPr sz="2100" spc="-10" dirty="0">
                <a:latin typeface="Calibri"/>
                <a:cs typeface="Calibri"/>
              </a:rPr>
              <a:t> vietas,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kur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gali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būti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auglių.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Mūsų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organizme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yra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daugybė </a:t>
            </a:r>
            <a:r>
              <a:rPr sz="2100" spc="-10" dirty="0">
                <a:latin typeface="Calibri"/>
                <a:cs typeface="Calibri"/>
              </a:rPr>
              <a:t>elektronų,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kurie,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sąveikaudami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 </a:t>
            </a:r>
            <a:r>
              <a:rPr sz="2100" spc="-10" dirty="0">
                <a:latin typeface="Calibri"/>
                <a:cs typeface="Calibri"/>
              </a:rPr>
              <a:t>pozitronais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,virsta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fotonais,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išspinduliuojamais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180° 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kampu.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Fotonų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srautą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fiksuoja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specialūs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detektoriai.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45" dirty="0">
                <a:latin typeface="Calibri"/>
                <a:cs typeface="Calibri"/>
              </a:rPr>
              <a:t>Tada</a:t>
            </a:r>
            <a:r>
              <a:rPr sz="2100" spc="-10" dirty="0">
                <a:latin typeface="Calibri"/>
                <a:cs typeface="Calibri"/>
              </a:rPr>
              <a:t> kompiuterinės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programos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apdoroja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gautą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informaciją</a:t>
            </a:r>
            <a:r>
              <a:rPr sz="2100" dirty="0">
                <a:latin typeface="Calibri"/>
                <a:cs typeface="Calibri"/>
              </a:rPr>
              <a:t> ir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visos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aktyviosios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vietos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yra </a:t>
            </a:r>
            <a:r>
              <a:rPr sz="2100" spc="-15" dirty="0">
                <a:latin typeface="Calibri"/>
                <a:cs typeface="Calibri"/>
              </a:rPr>
              <a:t> pavaizduojamos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nuotraukoje.</a:t>
            </a:r>
            <a:endParaRPr sz="2100">
              <a:latin typeface="Calibri"/>
              <a:cs typeface="Calibri"/>
            </a:endParaRPr>
          </a:p>
          <a:p>
            <a:pPr marL="50800" marR="3705225">
              <a:lnSpc>
                <a:spcPct val="100000"/>
              </a:lnSpc>
              <a:spcBef>
                <a:spcPts val="1030"/>
              </a:spcBef>
            </a:pPr>
            <a:r>
              <a:rPr sz="2100" spc="-15" dirty="0">
                <a:latin typeface="Calibri"/>
                <a:cs typeface="Calibri"/>
              </a:rPr>
              <a:t>Onkologinių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ligų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židiniai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taip </a:t>
            </a:r>
            <a:r>
              <a:rPr sz="2100" spc="-15" dirty="0">
                <a:latin typeface="Calibri"/>
                <a:cs typeface="Calibri"/>
              </a:rPr>
              <a:t>pat </a:t>
            </a:r>
            <a:r>
              <a:rPr sz="2100" spc="-10" dirty="0">
                <a:latin typeface="Calibri"/>
                <a:cs typeface="Calibri"/>
              </a:rPr>
              <a:t>pasižymi </a:t>
            </a:r>
            <a:r>
              <a:rPr sz="2100" spc="-5" dirty="0">
                <a:latin typeface="Calibri"/>
                <a:cs typeface="Calibri"/>
              </a:rPr>
              <a:t> metaboliniu</a:t>
            </a:r>
            <a:r>
              <a:rPr sz="2100" dirty="0">
                <a:latin typeface="Calibri"/>
                <a:cs typeface="Calibri"/>
              </a:rPr>
              <a:t> aktyvumu,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todėl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tose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vietose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bus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nustatomas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didesnis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fotonų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srautas.</a:t>
            </a:r>
            <a:endParaRPr sz="21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</a:pPr>
            <a:r>
              <a:rPr sz="2100" spc="-5" dirty="0">
                <a:latin typeface="Calibri"/>
                <a:cs typeface="Calibri"/>
              </a:rPr>
              <a:t>Tiriamo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žmogaus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tomografinė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nuotrauka </a:t>
            </a:r>
            <a:r>
              <a:rPr sz="2100" spc="-20" dirty="0">
                <a:latin typeface="Calibri"/>
                <a:cs typeface="Calibri"/>
              </a:rPr>
              <a:t>yra</a:t>
            </a:r>
            <a:endParaRPr sz="2100">
              <a:latin typeface="Calibri"/>
              <a:cs typeface="Calibri"/>
            </a:endParaRPr>
          </a:p>
          <a:p>
            <a:pPr marL="50800" marR="305689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lyginama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sveiko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žmogaus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tomografine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nuotrauka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ir </a:t>
            </a:r>
            <a:r>
              <a:rPr sz="2100" spc="-5" dirty="0">
                <a:latin typeface="Calibri"/>
                <a:cs typeface="Calibri"/>
              </a:rPr>
              <a:t>taip </a:t>
            </a:r>
            <a:r>
              <a:rPr sz="2100" spc="-10" dirty="0">
                <a:latin typeface="Calibri"/>
                <a:cs typeface="Calibri"/>
              </a:rPr>
              <a:t>randami </a:t>
            </a:r>
            <a:r>
              <a:rPr sz="2100" spc="-5" dirty="0">
                <a:latin typeface="Calibri"/>
                <a:cs typeface="Calibri"/>
              </a:rPr>
              <a:t>pakitimai.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https://www.youtube.com/watch?v=oySvkmezdo0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66416" y="356108"/>
            <a:ext cx="3868420" cy="345440"/>
            <a:chOff x="2566416" y="356108"/>
            <a:chExt cx="3868420" cy="345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6416" y="356654"/>
              <a:ext cx="3867911" cy="3443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8006" y="356108"/>
              <a:ext cx="3821176" cy="30098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14401" y="1524000"/>
            <a:ext cx="7696200" cy="2551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2895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DELFI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straipsnis</a:t>
            </a:r>
            <a:r>
              <a:rPr sz="1800" spc="35" dirty="0">
                <a:solidFill>
                  <a:srgbClr val="0462C1"/>
                </a:solidFill>
                <a:latin typeface="Microsoft Sans Serif"/>
                <a:cs typeface="Microsoft Sans Serif"/>
              </a:rPr>
              <a:t> </a:t>
            </a:r>
            <a:r>
              <a:rPr sz="1800" i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Ką </a:t>
            </a:r>
            <a:r>
              <a:rPr sz="1800" i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žmonijai</a:t>
            </a:r>
            <a:r>
              <a:rPr sz="1800" i="1" u="heavy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i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davė</a:t>
            </a:r>
            <a:r>
              <a:rPr sz="1800" i="1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i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„pasaulio</a:t>
            </a:r>
            <a:r>
              <a:rPr sz="1800" i="1" u="heavy" spc="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i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pabaigos</a:t>
            </a:r>
            <a:r>
              <a:rPr sz="1800" i="1" u="heavy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i="1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mašina“?</a:t>
            </a:r>
            <a:r>
              <a:rPr sz="1800" i="1" spc="-15" dirty="0">
                <a:latin typeface="Arial"/>
                <a:cs typeface="Arial"/>
              </a:rPr>
              <a:t>, </a:t>
            </a:r>
            <a:r>
              <a:rPr sz="1800" i="1" spc="-1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http:/</a:t>
            </a:r>
            <a:r>
              <a:rPr sz="1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/</a:t>
            </a:r>
            <a:r>
              <a:rPr sz="1800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ww</a:t>
            </a:r>
            <a:r>
              <a:rPr sz="1800" u="heavy" spc="-1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w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.d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e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lfi.lt/moks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las/m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o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ksl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a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s/k</a:t>
            </a:r>
            <a:r>
              <a:rPr sz="1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a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-z</a:t>
            </a:r>
            <a:r>
              <a:rPr sz="18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m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o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n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i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j</a:t>
            </a:r>
            <a:r>
              <a:rPr sz="1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ai</a:t>
            </a:r>
            <a:r>
              <a:rPr sz="18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-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d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a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v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e</a:t>
            </a:r>
            <a:r>
              <a:rPr sz="18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-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p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a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s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a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u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l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io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-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pab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a</a:t>
            </a: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i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g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o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4"/>
              </a:rPr>
              <a:t>s- </a:t>
            </a:r>
            <a:r>
              <a:rPr sz="1800" dirty="0">
                <a:solidFill>
                  <a:srgbClr val="0462C1"/>
                </a:solidFill>
                <a:latin typeface="Microsoft Sans Serif"/>
                <a:cs typeface="Microsoft Sans Serif"/>
                <a:hlinkClick r:id="rId4"/>
              </a:rPr>
              <a:t> </a:t>
            </a:r>
            <a:r>
              <a:rPr sz="1800" spc="-10" dirty="0">
                <a:solidFill>
                  <a:srgbClr val="0462C1"/>
                </a:solidFill>
                <a:latin typeface="Microsoft Sans Serif"/>
                <a:cs typeface="Microsoft Sans Serif"/>
                <a:hlinkClick r:id="rId4"/>
              </a:rPr>
              <a:t>masina.d?id=65039907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icrosoft Sans Serif"/>
              <a:buChar char="•"/>
            </a:pPr>
            <a:endParaRPr sz="19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u="heavy" spc="-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https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5"/>
              </a:rPr>
              <a:t>://www.youtube.com/watch?v=iEKqv8q16rw&amp;feature=relmfu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lr>
                <a:srgbClr val="000000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6"/>
              </a:rPr>
              <a:t>https://www.youtube.com/watch?v=5Zu3ZdEvz8M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icrosoft Sans Serif"/>
              <a:buChar char="•"/>
            </a:pPr>
            <a:endParaRPr sz="19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lr>
                <a:srgbClr val="000000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7"/>
              </a:rPr>
              <a:t>https://www.youtube.com/watch?v=oySvkmezdo0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381761"/>
            <a:ext cx="8486140" cy="21399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Elementariųjų </a:t>
            </a:r>
            <a:r>
              <a:rPr sz="2400" spc="-5" dirty="0">
                <a:latin typeface="Calibri"/>
                <a:cs typeface="Calibri"/>
              </a:rPr>
              <a:t>dalelių </a:t>
            </a:r>
            <a:r>
              <a:rPr sz="2400" spc="-20" dirty="0">
                <a:latin typeface="Calibri"/>
                <a:cs typeface="Calibri"/>
              </a:rPr>
              <a:t>fizikos </a:t>
            </a:r>
            <a:r>
              <a:rPr sz="2400" spc="-10" dirty="0">
                <a:latin typeface="Calibri"/>
                <a:cs typeface="Calibri"/>
              </a:rPr>
              <a:t>atradimai </a:t>
            </a:r>
            <a:r>
              <a:rPr sz="2400" dirty="0">
                <a:latin typeface="Calibri"/>
                <a:cs typeface="Calibri"/>
              </a:rPr>
              <a:t>iš </a:t>
            </a:r>
            <a:r>
              <a:rPr sz="2400" spc="-15" dirty="0">
                <a:latin typeface="Calibri"/>
                <a:cs typeface="Calibri"/>
              </a:rPr>
              <a:t>laboratorijų </a:t>
            </a:r>
            <a:r>
              <a:rPr sz="2400" dirty="0">
                <a:latin typeface="Calibri"/>
                <a:cs typeface="Calibri"/>
              </a:rPr>
              <a:t>labai </a:t>
            </a:r>
            <a:r>
              <a:rPr sz="2400" spc="-10" dirty="0">
                <a:latin typeface="Calibri"/>
                <a:cs typeface="Calibri"/>
              </a:rPr>
              <a:t>sparčiai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perkeliami </a:t>
            </a:r>
            <a:r>
              <a:rPr sz="2400" dirty="0">
                <a:latin typeface="Calibri"/>
                <a:cs typeface="Calibri"/>
              </a:rPr>
              <a:t>į </a:t>
            </a:r>
            <a:r>
              <a:rPr sz="2400" spc="-10" dirty="0">
                <a:latin typeface="Calibri"/>
                <a:cs typeface="Calibri"/>
              </a:rPr>
              <a:t>pramonę </a:t>
            </a:r>
            <a:r>
              <a:rPr sz="2400" dirty="0">
                <a:latin typeface="Calibri"/>
                <a:cs typeface="Calibri"/>
              </a:rPr>
              <a:t>ir </a:t>
            </a:r>
            <a:r>
              <a:rPr sz="2400" spc="-5" dirty="0">
                <a:latin typeface="Calibri"/>
                <a:cs typeface="Calibri"/>
              </a:rPr>
              <a:t>buitį. </a:t>
            </a:r>
            <a:r>
              <a:rPr sz="2400" spc="-15" dirty="0">
                <a:latin typeface="Calibri"/>
                <a:cs typeface="Calibri"/>
              </a:rPr>
              <a:t>Tikėtina, kad </a:t>
            </a:r>
            <a:r>
              <a:rPr sz="2400" spc="-10" dirty="0">
                <a:latin typeface="Calibri"/>
                <a:cs typeface="Calibri"/>
              </a:rPr>
              <a:t>ateityje sulauksime </a:t>
            </a:r>
            <a:r>
              <a:rPr sz="2400" spc="-5" dirty="0">
                <a:latin typeface="Calibri"/>
                <a:cs typeface="Calibri"/>
              </a:rPr>
              <a:t>dar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daugiau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produktų,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sukurtų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remiantis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greitintuvuose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padarytais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atradimais.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815"/>
              </a:spcBef>
            </a:pPr>
            <a:r>
              <a:rPr sz="2400" spc="-10" dirty="0">
                <a:latin typeface="Calibri"/>
                <a:cs typeface="Calibri"/>
              </a:rPr>
              <a:t>Štai </a:t>
            </a:r>
            <a:r>
              <a:rPr sz="2400" spc="-20" dirty="0">
                <a:latin typeface="Calibri"/>
                <a:cs typeface="Calibri"/>
              </a:rPr>
              <a:t>keletas </a:t>
            </a:r>
            <a:r>
              <a:rPr sz="2400" spc="-5" dirty="0">
                <a:latin typeface="Calibri"/>
                <a:cs typeface="Calibri"/>
              </a:rPr>
              <a:t>dalykų, </a:t>
            </a:r>
            <a:r>
              <a:rPr sz="2400" spc="-15" dirty="0">
                <a:latin typeface="Calibri"/>
                <a:cs typeface="Calibri"/>
              </a:rPr>
              <a:t>kurie </a:t>
            </a:r>
            <a:r>
              <a:rPr sz="2400" dirty="0">
                <a:latin typeface="Calibri"/>
                <a:cs typeface="Calibri"/>
              </a:rPr>
              <a:t>iš </a:t>
            </a:r>
            <a:r>
              <a:rPr sz="2400" spc="-5" dirty="0">
                <a:latin typeface="Calibri"/>
                <a:cs typeface="Calibri"/>
              </a:rPr>
              <a:t>pirmo </a:t>
            </a:r>
            <a:r>
              <a:rPr sz="2400" spc="-10" dirty="0">
                <a:latin typeface="Calibri"/>
                <a:cs typeface="Calibri"/>
              </a:rPr>
              <a:t>žvilgsnio </a:t>
            </a:r>
            <a:r>
              <a:rPr sz="2400" dirty="0">
                <a:latin typeface="Calibri"/>
                <a:cs typeface="Calibri"/>
              </a:rPr>
              <a:t>visai </a:t>
            </a:r>
            <a:r>
              <a:rPr sz="2400" spc="-5" dirty="0">
                <a:latin typeface="Calibri"/>
                <a:cs typeface="Calibri"/>
              </a:rPr>
              <a:t>nesisieja </a:t>
            </a:r>
            <a:r>
              <a:rPr sz="2400" spc="-10" dirty="0">
                <a:latin typeface="Calibri"/>
                <a:cs typeface="Calibri"/>
              </a:rPr>
              <a:t>su </a:t>
            </a:r>
            <a:r>
              <a:rPr sz="2400" spc="-5" dirty="0">
                <a:latin typeface="Calibri"/>
                <a:cs typeface="Calibri"/>
              </a:rPr>
              <a:t>dalelių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greitintuvais.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49680" y="2843783"/>
            <a:ext cx="6352540" cy="3599815"/>
            <a:chOff x="1249680" y="2843783"/>
            <a:chExt cx="6352540" cy="35998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8824" y="2852927"/>
              <a:ext cx="6333744" cy="3581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54252" y="2848355"/>
              <a:ext cx="6343015" cy="3590925"/>
            </a:xfrm>
            <a:custGeom>
              <a:avLst/>
              <a:gdLst/>
              <a:ahLst/>
              <a:cxnLst/>
              <a:rect l="l" t="t" r="r" b="b"/>
              <a:pathLst>
                <a:path w="6343015" h="3590925">
                  <a:moveTo>
                    <a:pt x="0" y="3590544"/>
                  </a:moveTo>
                  <a:lnTo>
                    <a:pt x="6342888" y="3590544"/>
                  </a:lnTo>
                  <a:lnTo>
                    <a:pt x="6342888" y="0"/>
                  </a:lnTo>
                  <a:lnTo>
                    <a:pt x="0" y="0"/>
                  </a:lnTo>
                  <a:lnTo>
                    <a:pt x="0" y="3590544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3" y="251459"/>
            <a:ext cx="4652777" cy="43433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263896" y="4140708"/>
            <a:ext cx="3874135" cy="1935480"/>
            <a:chOff x="5263896" y="4140708"/>
            <a:chExt cx="3874135" cy="19354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3040" y="4149852"/>
              <a:ext cx="3855719" cy="19171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68468" y="4145280"/>
              <a:ext cx="3865245" cy="1926589"/>
            </a:xfrm>
            <a:custGeom>
              <a:avLst/>
              <a:gdLst/>
              <a:ahLst/>
              <a:cxnLst/>
              <a:rect l="l" t="t" r="r" b="b"/>
              <a:pathLst>
                <a:path w="3865245" h="1926589">
                  <a:moveTo>
                    <a:pt x="0" y="1926336"/>
                  </a:moveTo>
                  <a:lnTo>
                    <a:pt x="3864864" y="1926336"/>
                  </a:lnTo>
                  <a:lnTo>
                    <a:pt x="3864864" y="0"/>
                  </a:lnTo>
                  <a:lnTo>
                    <a:pt x="0" y="0"/>
                  </a:lnTo>
                  <a:lnTo>
                    <a:pt x="0" y="1926336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739" y="813561"/>
            <a:ext cx="8989060" cy="59245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7620" algn="just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Ar </a:t>
            </a:r>
            <a:r>
              <a:rPr sz="2400" spc="-5" dirty="0">
                <a:latin typeface="Calibri"/>
                <a:cs typeface="Calibri"/>
              </a:rPr>
              <a:t>jūsų įsigytas bulvių </a:t>
            </a:r>
            <a:r>
              <a:rPr sz="2400" spc="-15" dirty="0">
                <a:latin typeface="Calibri"/>
                <a:cs typeface="Calibri"/>
              </a:rPr>
              <a:t>traškučių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pakelis</a:t>
            </a:r>
            <a:r>
              <a:rPr sz="2400" spc="-10" dirty="0">
                <a:latin typeface="Calibri"/>
                <a:cs typeface="Calibri"/>
              </a:rPr>
              <a:t> buvo</a:t>
            </a:r>
            <a:r>
              <a:rPr sz="2400" spc="-5" dirty="0">
                <a:latin typeface="Calibri"/>
                <a:cs typeface="Calibri"/>
              </a:rPr>
              <a:t> sandariai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uždarytas?</a:t>
            </a:r>
            <a:r>
              <a:rPr sz="2400" spc="5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Jei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taip,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padėkokite </a:t>
            </a:r>
            <a:r>
              <a:rPr sz="2400" spc="-5" dirty="0">
                <a:latin typeface="Calibri"/>
                <a:cs typeface="Calibri"/>
              </a:rPr>
              <a:t>dalelių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greitintuvams.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770"/>
              </a:spcBef>
            </a:pPr>
            <a:r>
              <a:rPr sz="2400" spc="-10" dirty="0">
                <a:latin typeface="Calibri"/>
                <a:cs typeface="Calibri"/>
              </a:rPr>
              <a:t>Greitintuvuose</a:t>
            </a:r>
            <a:r>
              <a:rPr sz="2400" spc="-5" dirty="0">
                <a:latin typeface="Calibri"/>
                <a:cs typeface="Calibri"/>
              </a:rPr>
              <a:t> greitinamų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dalelių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srautai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nukreipiami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pageidaujama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kryptimi. </a:t>
            </a:r>
            <a:r>
              <a:rPr sz="2400" spc="-20" dirty="0">
                <a:latin typeface="Calibri"/>
                <a:cs typeface="Calibri"/>
              </a:rPr>
              <a:t>Kai </a:t>
            </a:r>
            <a:r>
              <a:rPr sz="2400" dirty="0">
                <a:latin typeface="Calibri"/>
                <a:cs typeface="Calibri"/>
              </a:rPr>
              <a:t>krūvį </a:t>
            </a:r>
            <a:r>
              <a:rPr sz="2400" spc="-5" dirty="0">
                <a:latin typeface="Calibri"/>
                <a:cs typeface="Calibri"/>
              </a:rPr>
              <a:t>turinti dalelė </a:t>
            </a:r>
            <a:r>
              <a:rPr sz="2400" spc="-10" dirty="0">
                <a:latin typeface="Calibri"/>
                <a:cs typeface="Calibri"/>
              </a:rPr>
              <a:t>pralekia </a:t>
            </a:r>
            <a:r>
              <a:rPr sz="2400" spc="-15" dirty="0">
                <a:latin typeface="Calibri"/>
                <a:cs typeface="Calibri"/>
              </a:rPr>
              <a:t>pro atomą, </a:t>
            </a:r>
            <a:r>
              <a:rPr sz="2400" dirty="0">
                <a:latin typeface="Calibri"/>
                <a:cs typeface="Calibri"/>
              </a:rPr>
              <a:t>ji, </a:t>
            </a:r>
            <a:r>
              <a:rPr sz="2400" spc="-15" dirty="0">
                <a:latin typeface="Calibri"/>
                <a:cs typeface="Calibri"/>
              </a:rPr>
              <a:t>sąveikaudama </a:t>
            </a:r>
            <a:r>
              <a:rPr sz="2400" spc="-5" dirty="0">
                <a:latin typeface="Calibri"/>
                <a:cs typeface="Calibri"/>
              </a:rPr>
              <a:t>su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atomo </a:t>
            </a:r>
            <a:r>
              <a:rPr sz="2400" spc="-10" dirty="0">
                <a:latin typeface="Calibri"/>
                <a:cs typeface="Calibri"/>
              </a:rPr>
              <a:t>elektronais, </a:t>
            </a:r>
            <a:r>
              <a:rPr sz="2400" spc="-20" dirty="0">
                <a:latin typeface="Calibri"/>
                <a:cs typeface="Calibri"/>
              </a:rPr>
              <a:t>gali </a:t>
            </a:r>
            <a:r>
              <a:rPr sz="2400" spc="-10" dirty="0">
                <a:latin typeface="Calibri"/>
                <a:cs typeface="Calibri"/>
              </a:rPr>
              <a:t>išmušti juos </a:t>
            </a:r>
            <a:r>
              <a:rPr sz="2400" dirty="0">
                <a:latin typeface="Calibri"/>
                <a:cs typeface="Calibri"/>
              </a:rPr>
              <a:t>iš </a:t>
            </a:r>
            <a:r>
              <a:rPr sz="2400" spc="-10" dirty="0">
                <a:latin typeface="Calibri"/>
                <a:cs typeface="Calibri"/>
              </a:rPr>
              <a:t>įprastinių </a:t>
            </a:r>
            <a:r>
              <a:rPr sz="2400" spc="-5" dirty="0">
                <a:latin typeface="Calibri"/>
                <a:cs typeface="Calibri"/>
              </a:rPr>
              <a:t>orbitų </a:t>
            </a:r>
            <a:r>
              <a:rPr sz="2400" dirty="0">
                <a:latin typeface="Calibri"/>
                <a:cs typeface="Calibri"/>
              </a:rPr>
              <a:t>ir </a:t>
            </a:r>
            <a:r>
              <a:rPr sz="2400" spc="-10" dirty="0">
                <a:latin typeface="Calibri"/>
                <a:cs typeface="Calibri"/>
              </a:rPr>
              <a:t>nutraukti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cheminius </a:t>
            </a:r>
            <a:r>
              <a:rPr sz="2400" spc="-10" dirty="0">
                <a:latin typeface="Calibri"/>
                <a:cs typeface="Calibri"/>
              </a:rPr>
              <a:t>ryšius tarp </a:t>
            </a:r>
            <a:r>
              <a:rPr sz="2400" spc="-15" dirty="0">
                <a:latin typeface="Calibri"/>
                <a:cs typeface="Calibri"/>
              </a:rPr>
              <a:t>atomų. </a:t>
            </a:r>
            <a:r>
              <a:rPr sz="2400" spc="-50" dirty="0">
                <a:latin typeface="Calibri"/>
                <a:cs typeface="Calibri"/>
              </a:rPr>
              <a:t>Tokiu </a:t>
            </a:r>
            <a:r>
              <a:rPr sz="2400" spc="-5" dirty="0">
                <a:latin typeface="Calibri"/>
                <a:cs typeface="Calibri"/>
              </a:rPr>
              <a:t>būdu </a:t>
            </a:r>
            <a:r>
              <a:rPr sz="2400" dirty="0">
                <a:latin typeface="Calibri"/>
                <a:cs typeface="Calibri"/>
              </a:rPr>
              <a:t>vieni </a:t>
            </a:r>
            <a:r>
              <a:rPr sz="2400" spc="-5" dirty="0">
                <a:latin typeface="Calibri"/>
                <a:cs typeface="Calibri"/>
              </a:rPr>
              <a:t>junginiai </a:t>
            </a:r>
            <a:r>
              <a:rPr sz="2400" spc="-15" dirty="0">
                <a:latin typeface="Calibri"/>
                <a:cs typeface="Calibri"/>
              </a:rPr>
              <a:t>gali </a:t>
            </a:r>
            <a:r>
              <a:rPr sz="2400" spc="-5" dirty="0">
                <a:latin typeface="Calibri"/>
                <a:cs typeface="Calibri"/>
              </a:rPr>
              <a:t>skilti,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" dirty="0">
                <a:latin typeface="Calibri"/>
                <a:cs typeface="Calibri"/>
              </a:rPr>
              <a:t>kiti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polimerizuotis. </a:t>
            </a:r>
            <a:r>
              <a:rPr sz="2400" dirty="0">
                <a:latin typeface="Calibri"/>
                <a:cs typeface="Calibri"/>
              </a:rPr>
              <a:t>Ši </a:t>
            </a:r>
            <a:r>
              <a:rPr sz="2400" spc="-10" dirty="0">
                <a:latin typeface="Calibri"/>
                <a:cs typeface="Calibri"/>
              </a:rPr>
              <a:t>savybė </a:t>
            </a:r>
            <a:r>
              <a:rPr sz="2400" dirty="0">
                <a:latin typeface="Calibri"/>
                <a:cs typeface="Calibri"/>
              </a:rPr>
              <a:t>– viena pirmųjų </a:t>
            </a:r>
            <a:r>
              <a:rPr sz="2400" spc="-10" dirty="0">
                <a:latin typeface="Calibri"/>
                <a:cs typeface="Calibri"/>
              </a:rPr>
              <a:t>pramonėje </a:t>
            </a:r>
            <a:r>
              <a:rPr sz="2400" spc="-5" dirty="0">
                <a:latin typeface="Calibri"/>
                <a:cs typeface="Calibri"/>
              </a:rPr>
              <a:t>pritaikytų dalelių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greitintuvų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funkcijų.</a:t>
            </a:r>
            <a:endParaRPr sz="2400">
              <a:latin typeface="Calibri"/>
              <a:cs typeface="Calibri"/>
            </a:endParaRPr>
          </a:p>
          <a:p>
            <a:pPr marL="12700" marR="4024629" algn="just">
              <a:lnSpc>
                <a:spcPct val="100000"/>
              </a:lnSpc>
              <a:spcBef>
                <a:spcPts val="1575"/>
              </a:spcBef>
            </a:pPr>
            <a:r>
              <a:rPr sz="2400" dirty="0">
                <a:latin typeface="Calibri"/>
                <a:cs typeface="Calibri"/>
              </a:rPr>
              <a:t>Bulvių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traškučių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pakelis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pagamintas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iš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dviejų</a:t>
            </a:r>
            <a:r>
              <a:rPr sz="2400" dirty="0">
                <a:latin typeface="Calibri"/>
                <a:cs typeface="Calibri"/>
              </a:rPr>
              <a:t> aliuminio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folijos</a:t>
            </a:r>
            <a:r>
              <a:rPr sz="2400" spc="-10" dirty="0">
                <a:latin typeface="Calibri"/>
                <a:cs typeface="Calibri"/>
              </a:rPr>
              <a:t> sluoksnių,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sandariai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sulipintų</a:t>
            </a:r>
            <a:r>
              <a:rPr sz="2400" spc="-5" dirty="0">
                <a:latin typeface="Calibri"/>
                <a:cs typeface="Calibri"/>
              </a:rPr>
              <a:t> klijais.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Tačiau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jeigu </a:t>
            </a:r>
            <a:r>
              <a:rPr sz="2400" dirty="0">
                <a:latin typeface="Calibri"/>
                <a:cs typeface="Calibri"/>
              </a:rPr>
              <a:t> klijai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būtų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džiovinami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įprastiniu</a:t>
            </a:r>
            <a:r>
              <a:rPr sz="2400" spc="5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būdu,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jie džiūtų per </a:t>
            </a:r>
            <a:r>
              <a:rPr sz="2400" spc="-10" dirty="0">
                <a:latin typeface="Calibri"/>
                <a:cs typeface="Calibri"/>
              </a:rPr>
              <a:t>ilgai, </a:t>
            </a:r>
            <a:r>
              <a:rPr sz="2400" spc="-15" dirty="0">
                <a:latin typeface="Calibri"/>
                <a:cs typeface="Calibri"/>
              </a:rPr>
              <a:t>kad tai </a:t>
            </a:r>
            <a:r>
              <a:rPr sz="2400" spc="-5" dirty="0">
                <a:latin typeface="Calibri"/>
                <a:cs typeface="Calibri"/>
              </a:rPr>
              <a:t>būtų </a:t>
            </a:r>
            <a:r>
              <a:rPr sz="2400" spc="-10" dirty="0">
                <a:latin typeface="Calibri"/>
                <a:cs typeface="Calibri"/>
              </a:rPr>
              <a:t>tinkama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masinei </a:t>
            </a:r>
            <a:r>
              <a:rPr sz="2400" spc="-15" dirty="0">
                <a:latin typeface="Calibri"/>
                <a:cs typeface="Calibri"/>
              </a:rPr>
              <a:t>gamybai. </a:t>
            </a:r>
            <a:r>
              <a:rPr sz="2400" dirty="0">
                <a:latin typeface="Calibri"/>
                <a:cs typeface="Calibri"/>
              </a:rPr>
              <a:t>Klijai </a:t>
            </a:r>
            <a:r>
              <a:rPr sz="2400" spc="-15" dirty="0">
                <a:latin typeface="Calibri"/>
                <a:cs typeface="Calibri"/>
              </a:rPr>
              <a:t>ilgai </a:t>
            </a:r>
            <a:r>
              <a:rPr sz="2400" spc="-5" dirty="0">
                <a:latin typeface="Calibri"/>
                <a:cs typeface="Calibri"/>
              </a:rPr>
              <a:t>būtų lipnūs.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Bet </a:t>
            </a:r>
            <a:r>
              <a:rPr sz="2400" spc="-10" dirty="0">
                <a:latin typeface="Calibri"/>
                <a:cs typeface="Calibri"/>
              </a:rPr>
              <a:t>elektronų </a:t>
            </a:r>
            <a:r>
              <a:rPr sz="2400" spc="-5" dirty="0">
                <a:latin typeface="Calibri"/>
                <a:cs typeface="Calibri"/>
              </a:rPr>
              <a:t>spinduliai juos sudžiovina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akimirksniu.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284" y="804798"/>
            <a:ext cx="8564880" cy="51765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300736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Ant </a:t>
            </a:r>
            <a:r>
              <a:rPr sz="2400" spc="-15" dirty="0">
                <a:latin typeface="Calibri"/>
                <a:cs typeface="Calibri"/>
              </a:rPr>
              <a:t>kai </a:t>
            </a:r>
            <a:r>
              <a:rPr sz="2400" spc="-10" dirty="0">
                <a:latin typeface="Calibri"/>
                <a:cs typeface="Calibri"/>
              </a:rPr>
              <a:t>kurių daržovių pakuočių </a:t>
            </a:r>
            <a:r>
              <a:rPr sz="2400" spc="-15" dirty="0">
                <a:latin typeface="Calibri"/>
                <a:cs typeface="Calibri"/>
              </a:rPr>
              <a:t>pavaizduotas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ženklas</a:t>
            </a:r>
            <a:r>
              <a:rPr sz="2400" spc="-25" dirty="0">
                <a:latin typeface="Calibri"/>
                <a:cs typeface="Calibri"/>
              </a:rPr>
              <a:t> rodo,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maistas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yra </a:t>
            </a:r>
            <a:r>
              <a:rPr sz="2400" spc="-10" dirty="0">
                <a:latin typeface="Calibri"/>
                <a:cs typeface="Calibri"/>
              </a:rPr>
              <a:t>apdorotas</a:t>
            </a:r>
            <a:endParaRPr sz="2400">
              <a:latin typeface="Calibri"/>
              <a:cs typeface="Calibri"/>
            </a:endParaRPr>
          </a:p>
          <a:p>
            <a:pPr marL="12700" marR="3740150">
              <a:lnSpc>
                <a:spcPts val="259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elektronų </a:t>
            </a:r>
            <a:r>
              <a:rPr sz="2400" spc="-5" dirty="0">
                <a:latin typeface="Calibri"/>
                <a:cs typeface="Calibri"/>
              </a:rPr>
              <a:t>spinduliais </a:t>
            </a:r>
            <a:r>
              <a:rPr sz="2400" dirty="0">
                <a:latin typeface="Calibri"/>
                <a:cs typeface="Calibri"/>
              </a:rPr>
              <a:t>ar </a:t>
            </a:r>
            <a:r>
              <a:rPr sz="2400" spc="-5" dirty="0">
                <a:latin typeface="Calibri"/>
                <a:cs typeface="Calibri"/>
              </a:rPr>
              <a:t>jonizuojančiąja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spinduliuote.</a:t>
            </a:r>
            <a:endParaRPr sz="2400">
              <a:latin typeface="Calibri"/>
              <a:cs typeface="Calibri"/>
            </a:endParaRPr>
          </a:p>
          <a:p>
            <a:pPr marL="12700" marR="2522855" algn="just">
              <a:lnSpc>
                <a:spcPts val="2590"/>
              </a:lnSpc>
              <a:spcBef>
                <a:spcPts val="810"/>
              </a:spcBef>
            </a:pPr>
            <a:r>
              <a:rPr sz="2400" spc="-10" dirty="0">
                <a:latin typeface="Calibri"/>
                <a:cs typeface="Calibri"/>
              </a:rPr>
              <a:t>Spinduliuotė</a:t>
            </a:r>
            <a:r>
              <a:rPr sz="2400" spc="-5" dirty="0">
                <a:latin typeface="Calibri"/>
                <a:cs typeface="Calibri"/>
              </a:rPr>
              <a:t> naikina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tokius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patogenus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kaip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salmonelės</a:t>
            </a:r>
            <a:r>
              <a:rPr sz="2400" dirty="0">
                <a:latin typeface="Calibri"/>
                <a:cs typeface="Calibri"/>
              </a:rPr>
              <a:t> ar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E.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Coli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bakterijos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nuo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obuolių,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braškių,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špinatų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ir kitų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produktų.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Elektronų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spindulius </a:t>
            </a:r>
            <a:r>
              <a:rPr sz="2400" spc="-10" dirty="0">
                <a:latin typeface="Calibri"/>
                <a:cs typeface="Calibri"/>
              </a:rPr>
              <a:t>galima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sukalibruoti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taip,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kad </a:t>
            </a:r>
            <a:r>
              <a:rPr sz="2400" spc="-5" dirty="0">
                <a:latin typeface="Calibri"/>
                <a:cs typeface="Calibri"/>
              </a:rPr>
              <a:t>jie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naikintų</a:t>
            </a:r>
            <a:endParaRPr sz="2400">
              <a:latin typeface="Calibri"/>
              <a:cs typeface="Calibri"/>
            </a:endParaRPr>
          </a:p>
          <a:p>
            <a:pPr marL="12700" marR="747395">
              <a:lnSpc>
                <a:spcPts val="2590"/>
              </a:lnSpc>
              <a:spcBef>
                <a:spcPts val="185"/>
              </a:spcBef>
            </a:pPr>
            <a:r>
              <a:rPr sz="2400" spc="-10" dirty="0">
                <a:latin typeface="Calibri"/>
                <a:cs typeface="Calibri"/>
              </a:rPr>
              <a:t>mikroorganizmus,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bakterijas, virusus,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bet </a:t>
            </a:r>
            <a:r>
              <a:rPr sz="2400" spc="-10" dirty="0">
                <a:latin typeface="Calibri"/>
                <a:cs typeface="Calibri"/>
              </a:rPr>
              <a:t>neturėtų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jokios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įtakos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pačiam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maisto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produktui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maistas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netampa </a:t>
            </a:r>
            <a:r>
              <a:rPr sz="2400" spc="-5" dirty="0">
                <a:latin typeface="Calibri"/>
                <a:cs typeface="Calibri"/>
              </a:rPr>
              <a:t>radioaktyvus.</a:t>
            </a:r>
            <a:endParaRPr sz="2400">
              <a:latin typeface="Calibri"/>
              <a:cs typeface="Calibri"/>
            </a:endParaRPr>
          </a:p>
          <a:p>
            <a:pPr marL="12700" marR="118745">
              <a:lnSpc>
                <a:spcPts val="259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Elektronų </a:t>
            </a:r>
            <a:r>
              <a:rPr sz="2400" spc="-5" dirty="0">
                <a:latin typeface="Calibri"/>
                <a:cs typeface="Calibri"/>
              </a:rPr>
              <a:t>spinduliai </a:t>
            </a:r>
            <a:r>
              <a:rPr sz="2400" spc="-15" dirty="0">
                <a:latin typeface="Calibri"/>
                <a:cs typeface="Calibri"/>
              </a:rPr>
              <a:t>yra </a:t>
            </a:r>
            <a:r>
              <a:rPr sz="2400" spc="-10" dirty="0">
                <a:latin typeface="Calibri"/>
                <a:cs typeface="Calibri"/>
              </a:rPr>
              <a:t>visiškai </a:t>
            </a:r>
            <a:r>
              <a:rPr sz="2400" spc="-15" dirty="0">
                <a:latin typeface="Calibri"/>
                <a:cs typeface="Calibri"/>
              </a:rPr>
              <a:t>kontroliuojami,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30" dirty="0">
                <a:latin typeface="Calibri"/>
                <a:cs typeface="Calibri"/>
              </a:rPr>
              <a:t>to, </a:t>
            </a:r>
            <a:r>
              <a:rPr sz="2400" spc="-5" dirty="0">
                <a:latin typeface="Calibri"/>
                <a:cs typeface="Calibri"/>
              </a:rPr>
              <a:t>jie, kitaip negu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protonų </a:t>
            </a:r>
            <a:r>
              <a:rPr sz="2400" dirty="0">
                <a:latin typeface="Calibri"/>
                <a:cs typeface="Calibri"/>
              </a:rPr>
              <a:t>ar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neutronų </a:t>
            </a:r>
            <a:r>
              <a:rPr sz="2400" spc="-5" dirty="0">
                <a:latin typeface="Calibri"/>
                <a:cs typeface="Calibri"/>
              </a:rPr>
              <a:t>spinduliai, </a:t>
            </a:r>
            <a:r>
              <a:rPr sz="2400" spc="-10" dirty="0">
                <a:latin typeface="Calibri"/>
                <a:cs typeface="Calibri"/>
              </a:rPr>
              <a:t>neskaido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atomų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branduolių.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15"/>
              </a:lnSpc>
            </a:pPr>
            <a:r>
              <a:rPr sz="2400" spc="-10" dirty="0">
                <a:latin typeface="Calibri"/>
                <a:cs typeface="Calibri"/>
              </a:rPr>
              <a:t>Spinduliuotę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skleidžia </a:t>
            </a:r>
            <a:r>
              <a:rPr sz="2400" spc="-10" dirty="0">
                <a:latin typeface="Calibri"/>
                <a:cs typeface="Calibri"/>
              </a:rPr>
              <a:t>greitintuvas,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todėl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greitintuvą</a:t>
            </a:r>
            <a:r>
              <a:rPr sz="2400" spc="-5" dirty="0">
                <a:latin typeface="Calibri"/>
                <a:cs typeface="Calibri"/>
              </a:rPr>
              <a:t> išjungus,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baigiasi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ir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visa </a:t>
            </a:r>
            <a:r>
              <a:rPr sz="2400" spc="-10" dirty="0">
                <a:latin typeface="Calibri"/>
                <a:cs typeface="Calibri"/>
              </a:rPr>
              <a:t>spinduliuotė.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891" y="243778"/>
            <a:ext cx="6615683" cy="4314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9372" y="806188"/>
            <a:ext cx="2405699" cy="24056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173302"/>
            <a:ext cx="3836035" cy="444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Elektronų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srautai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yra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5"/>
              </a:lnSpc>
            </a:pPr>
            <a:r>
              <a:rPr sz="2400" spc="-5" dirty="0">
                <a:latin typeface="Calibri"/>
                <a:cs typeface="Calibri"/>
              </a:rPr>
              <a:t>naudojami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dezinfekuojant</a:t>
            </a:r>
            <a:endParaRPr sz="2400">
              <a:latin typeface="Calibri"/>
              <a:cs typeface="Calibri"/>
            </a:endParaRPr>
          </a:p>
          <a:p>
            <a:pPr marL="12700" marR="23495">
              <a:lnSpc>
                <a:spcPts val="2590"/>
              </a:lnSpc>
              <a:spcBef>
                <a:spcPts val="185"/>
              </a:spcBef>
            </a:pPr>
            <a:r>
              <a:rPr sz="2400" spc="-10" dirty="0">
                <a:latin typeface="Calibri"/>
                <a:cs typeface="Calibri"/>
              </a:rPr>
              <a:t>švirkštus, </a:t>
            </a:r>
            <a:r>
              <a:rPr sz="2400" spc="-15" dirty="0">
                <a:latin typeface="Calibri"/>
                <a:cs typeface="Calibri"/>
              </a:rPr>
              <a:t>tvarsliavą, </a:t>
            </a:r>
            <a:r>
              <a:rPr sz="2400" spc="-10" dirty="0">
                <a:latin typeface="Calibri"/>
                <a:cs typeface="Calibri"/>
              </a:rPr>
              <a:t>skalpelius,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stetoskopus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kitas</a:t>
            </a:r>
            <a:endParaRPr sz="2400">
              <a:latin typeface="Calibri"/>
              <a:cs typeface="Calibri"/>
            </a:endParaRPr>
          </a:p>
          <a:p>
            <a:pPr marL="12700" marR="635635">
              <a:lnSpc>
                <a:spcPts val="259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medicinines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priemones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jų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nepažeidžiant.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770"/>
              </a:spcBef>
              <a:tabLst>
                <a:tab pos="1308100" algn="l"/>
              </a:tabLst>
            </a:pPr>
            <a:r>
              <a:rPr sz="2400" dirty="0">
                <a:latin typeface="Calibri"/>
                <a:cs typeface="Calibri"/>
              </a:rPr>
              <a:t>Medicinos </a:t>
            </a:r>
            <a:r>
              <a:rPr sz="2400" spc="-10" dirty="0">
                <a:latin typeface="Calibri"/>
                <a:cs typeface="Calibri"/>
              </a:rPr>
              <a:t>įrankiai </a:t>
            </a:r>
            <a:r>
              <a:rPr sz="2400" spc="-5" dirty="0">
                <a:latin typeface="Calibri"/>
                <a:cs typeface="Calibri"/>
              </a:rPr>
              <a:t>talpinami </a:t>
            </a:r>
            <a:r>
              <a:rPr sz="2400" dirty="0">
                <a:latin typeface="Calibri"/>
                <a:cs typeface="Calibri"/>
              </a:rPr>
              <a:t>į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jiems </a:t>
            </a:r>
            <a:r>
              <a:rPr sz="2400" spc="-10" dirty="0">
                <a:latin typeface="Calibri"/>
                <a:cs typeface="Calibri"/>
              </a:rPr>
              <a:t>sterilizuoti </a:t>
            </a:r>
            <a:r>
              <a:rPr sz="2400" spc="-5" dirty="0">
                <a:latin typeface="Calibri"/>
                <a:cs typeface="Calibri"/>
              </a:rPr>
              <a:t>skirtą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prietaisą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rodotroną </a:t>
            </a:r>
            <a:r>
              <a:rPr sz="2400" dirty="0">
                <a:latin typeface="Calibri"/>
                <a:cs typeface="Calibri"/>
              </a:rPr>
              <a:t>ir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paveikiami elektronų </a:t>
            </a:r>
            <a:r>
              <a:rPr sz="2400" dirty="0">
                <a:latin typeface="Calibri"/>
                <a:cs typeface="Calibri"/>
              </a:rPr>
              <a:t>ar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rentgeno </a:t>
            </a:r>
            <a:r>
              <a:rPr sz="2400" spc="-5" dirty="0">
                <a:latin typeface="Calibri"/>
                <a:cs typeface="Calibri"/>
              </a:rPr>
              <a:t>spinduliais. </a:t>
            </a:r>
            <a:r>
              <a:rPr sz="2400" spc="-20" dirty="0">
                <a:latin typeface="Calibri"/>
                <a:cs typeface="Calibri"/>
              </a:rPr>
              <a:t>Per </a:t>
            </a:r>
            <a:r>
              <a:rPr sz="2400" spc="-15" dirty="0">
                <a:latin typeface="Calibri"/>
                <a:cs typeface="Calibri"/>
              </a:rPr>
              <a:t>kelias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sekundes	</a:t>
            </a:r>
            <a:r>
              <a:rPr sz="2400" spc="-5" dirty="0">
                <a:latin typeface="Calibri"/>
                <a:cs typeface="Calibri"/>
              </a:rPr>
              <a:t>sunaikinami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visi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2400" spc="-10" dirty="0">
                <a:latin typeface="Calibri"/>
                <a:cs typeface="Calibri"/>
              </a:rPr>
              <a:t>paviršiaus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mikrobai.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14671" y="1680972"/>
            <a:ext cx="4265930" cy="3208020"/>
            <a:chOff x="4614671" y="1680972"/>
            <a:chExt cx="4265930" cy="3208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3815" y="1690116"/>
              <a:ext cx="4247388" cy="31897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19243" y="1685544"/>
              <a:ext cx="4257040" cy="3199130"/>
            </a:xfrm>
            <a:custGeom>
              <a:avLst/>
              <a:gdLst/>
              <a:ahLst/>
              <a:cxnLst/>
              <a:rect l="l" t="t" r="r" b="b"/>
              <a:pathLst>
                <a:path w="4257040" h="3199129">
                  <a:moveTo>
                    <a:pt x="0" y="3198875"/>
                  </a:moveTo>
                  <a:lnTo>
                    <a:pt x="4256532" y="3198875"/>
                  </a:lnTo>
                  <a:lnTo>
                    <a:pt x="4256532" y="0"/>
                  </a:lnTo>
                  <a:lnTo>
                    <a:pt x="0" y="0"/>
                  </a:lnTo>
                  <a:lnTo>
                    <a:pt x="0" y="3198875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372" y="548640"/>
            <a:ext cx="6323076" cy="4297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39" y="1029461"/>
            <a:ext cx="8702040" cy="47491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350" algn="just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Deginant</a:t>
            </a:r>
            <a:r>
              <a:rPr sz="2400" spc="-5" dirty="0">
                <a:latin typeface="Calibri"/>
                <a:cs typeface="Calibri"/>
              </a:rPr>
              <a:t> anglis išsiskiria daugybė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nepageidaujamų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junginių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sieros </a:t>
            </a:r>
            <a:r>
              <a:rPr sz="2400" spc="-5" dirty="0">
                <a:latin typeface="Calibri"/>
                <a:cs typeface="Calibri"/>
              </a:rPr>
              <a:t> bei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azoto </a:t>
            </a:r>
            <a:r>
              <a:rPr sz="2400" spc="-10" dirty="0">
                <a:latin typeface="Calibri"/>
                <a:cs typeface="Calibri"/>
              </a:rPr>
              <a:t>oksidų.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810"/>
              </a:spcBef>
            </a:pPr>
            <a:r>
              <a:rPr sz="2400" spc="-15" dirty="0">
                <a:latin typeface="Calibri"/>
                <a:cs typeface="Calibri"/>
              </a:rPr>
              <a:t>Kai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šios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dujos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reaguoja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atmosferos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vandeniu,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susidaro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sieros</a:t>
            </a:r>
            <a:r>
              <a:rPr sz="2400" spc="5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azoto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rūgštys,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kurios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galiausiai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nukrenta</a:t>
            </a:r>
            <a:r>
              <a:rPr sz="2400" spc="-10" dirty="0">
                <a:latin typeface="Calibri"/>
                <a:cs typeface="Calibri"/>
              </a:rPr>
              <a:t> ant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mūsų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galvų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rūgščiojo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lietaus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pavidalu.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770"/>
              </a:spcBef>
            </a:pPr>
            <a:r>
              <a:rPr sz="2400" spc="-5" dirty="0">
                <a:latin typeface="Calibri"/>
                <a:cs typeface="Calibri"/>
              </a:rPr>
              <a:t>Bet </a:t>
            </a:r>
            <a:r>
              <a:rPr sz="2400" spc="-10" dirty="0">
                <a:latin typeface="Calibri"/>
                <a:cs typeface="Calibri"/>
              </a:rPr>
              <a:t>jeigu </a:t>
            </a:r>
            <a:r>
              <a:rPr sz="2400" dirty="0">
                <a:latin typeface="Calibri"/>
                <a:cs typeface="Calibri"/>
              </a:rPr>
              <a:t>anglies </a:t>
            </a:r>
            <a:r>
              <a:rPr sz="2400" spc="-10" dirty="0">
                <a:latin typeface="Calibri"/>
                <a:cs typeface="Calibri"/>
              </a:rPr>
              <a:t>degimo </a:t>
            </a:r>
            <a:r>
              <a:rPr sz="2400" spc="-15" dirty="0">
                <a:latin typeface="Calibri"/>
                <a:cs typeface="Calibri"/>
              </a:rPr>
              <a:t>produktai </a:t>
            </a:r>
            <a:r>
              <a:rPr sz="2400" spc="-5" dirty="0">
                <a:latin typeface="Calibri"/>
                <a:cs typeface="Calibri"/>
              </a:rPr>
              <a:t>susimaišytų su amoniaku </a:t>
            </a:r>
            <a:r>
              <a:rPr sz="2400" dirty="0">
                <a:latin typeface="Calibri"/>
                <a:cs typeface="Calibri"/>
              </a:rPr>
              <a:t>ir </a:t>
            </a:r>
            <a:r>
              <a:rPr sz="2400" spc="-5" dirty="0">
                <a:latin typeface="Calibri"/>
                <a:cs typeface="Calibri"/>
              </a:rPr>
              <a:t>būtų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paveikti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elektronų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spinduliais,</a:t>
            </a:r>
            <a:r>
              <a:rPr sz="2400" spc="-5" dirty="0">
                <a:latin typeface="Calibri"/>
                <a:cs typeface="Calibri"/>
              </a:rPr>
              <a:t> jie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virstų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amonio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sulfatu</a:t>
            </a:r>
            <a:r>
              <a:rPr sz="2400" spc="-10" dirty="0">
                <a:latin typeface="Calibri"/>
                <a:cs typeface="Calibri"/>
              </a:rPr>
              <a:t> ir</a:t>
            </a:r>
            <a:r>
              <a:rPr sz="2400" spc="-5" dirty="0">
                <a:latin typeface="Calibri"/>
                <a:cs typeface="Calibri"/>
              </a:rPr>
              <a:t> amonio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nitratu </a:t>
            </a:r>
            <a:r>
              <a:rPr sz="2400" dirty="0">
                <a:latin typeface="Calibri"/>
                <a:cs typeface="Calibri"/>
              </a:rPr>
              <a:t>– trąšomis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augalams.</a:t>
            </a:r>
            <a:endParaRPr sz="2400">
              <a:latin typeface="Calibri"/>
              <a:cs typeface="Calibri"/>
            </a:endParaRPr>
          </a:p>
          <a:p>
            <a:pPr marL="12700" marR="6350" algn="just">
              <a:lnSpc>
                <a:spcPts val="2590"/>
              </a:lnSpc>
              <a:spcBef>
                <a:spcPts val="835"/>
              </a:spcBef>
            </a:pPr>
            <a:r>
              <a:rPr sz="2400" spc="-20" dirty="0">
                <a:latin typeface="Calibri"/>
                <a:cs typeface="Calibri"/>
              </a:rPr>
              <a:t>Vykstant </a:t>
            </a:r>
            <a:r>
              <a:rPr sz="2400" spc="-5" dirty="0">
                <a:latin typeface="Calibri"/>
                <a:cs typeface="Calibri"/>
              </a:rPr>
              <a:t>šiai </a:t>
            </a:r>
            <a:r>
              <a:rPr sz="2400" spc="-15" dirty="0">
                <a:latin typeface="Calibri"/>
                <a:cs typeface="Calibri"/>
              </a:rPr>
              <a:t>reakcijai </a:t>
            </a:r>
            <a:r>
              <a:rPr sz="2400" spc="-10" dirty="0">
                <a:latin typeface="Calibri"/>
                <a:cs typeface="Calibri"/>
              </a:rPr>
              <a:t>susidaro dulkių </a:t>
            </a:r>
            <a:r>
              <a:rPr sz="2400" spc="-5" dirty="0">
                <a:latin typeface="Calibri"/>
                <a:cs typeface="Calibri"/>
              </a:rPr>
              <a:t>pavidalo dalelės, </a:t>
            </a:r>
            <a:r>
              <a:rPr sz="2400" spc="-10" dirty="0">
                <a:latin typeface="Calibri"/>
                <a:cs typeface="Calibri"/>
              </a:rPr>
              <a:t>kurios </a:t>
            </a:r>
            <a:r>
              <a:rPr sz="2400" spc="-15" dirty="0">
                <a:latin typeface="Calibri"/>
                <a:cs typeface="Calibri"/>
              </a:rPr>
              <a:t>gali </a:t>
            </a:r>
            <a:r>
              <a:rPr sz="2400" spc="-5" dirty="0">
                <a:latin typeface="Calibri"/>
                <a:cs typeface="Calibri"/>
              </a:rPr>
              <a:t>būti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surinktos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elektrostatiniu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centrifuginiu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dalelių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separatoriumi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ir </a:t>
            </a:r>
            <a:r>
              <a:rPr sz="2400" spc="-10" dirty="0">
                <a:latin typeface="Calibri"/>
                <a:cs typeface="Calibri"/>
              </a:rPr>
              <a:t> išbarstytos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</a:t>
            </a:r>
            <a:r>
              <a:rPr sz="2400" spc="-5" dirty="0">
                <a:latin typeface="Calibri"/>
                <a:cs typeface="Calibri"/>
              </a:rPr>
              <a:t> pasėlių.</a:t>
            </a:r>
            <a:endParaRPr sz="2400">
              <a:latin typeface="Calibri"/>
              <a:cs typeface="Calibri"/>
            </a:endParaRPr>
          </a:p>
          <a:p>
            <a:pPr marL="12700" marR="3463925" algn="just">
              <a:lnSpc>
                <a:spcPts val="2590"/>
              </a:lnSpc>
              <a:spcBef>
                <a:spcPts val="810"/>
              </a:spcBef>
            </a:pPr>
            <a:r>
              <a:rPr sz="2400" spc="-15" dirty="0">
                <a:latin typeface="Calibri"/>
                <a:cs typeface="Calibri"/>
              </a:rPr>
              <a:t>Pritaikę </a:t>
            </a:r>
            <a:r>
              <a:rPr sz="2400" spc="-5" dirty="0">
                <a:latin typeface="Calibri"/>
                <a:cs typeface="Calibri"/>
              </a:rPr>
              <a:t>šį </a:t>
            </a:r>
            <a:r>
              <a:rPr sz="2400" spc="-10" dirty="0">
                <a:latin typeface="Calibri"/>
                <a:cs typeface="Calibri"/>
              </a:rPr>
              <a:t>metodą, </a:t>
            </a:r>
            <a:r>
              <a:rPr sz="2400" dirty="0">
                <a:latin typeface="Calibri"/>
                <a:cs typeface="Calibri"/>
              </a:rPr>
              <a:t>anglies </a:t>
            </a:r>
            <a:r>
              <a:rPr sz="2400" spc="-5" dirty="0">
                <a:latin typeface="Calibri"/>
                <a:cs typeface="Calibri"/>
              </a:rPr>
              <a:t>deginimą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paverstume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ekologiškai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priimtinu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procesu.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327599"/>
            <a:ext cx="6537959" cy="43598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146291" y="4700015"/>
            <a:ext cx="3002280" cy="2148840"/>
            <a:chOff x="6146291" y="4700015"/>
            <a:chExt cx="3002280" cy="21488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4709158"/>
              <a:ext cx="2988563" cy="21305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50863" y="4704587"/>
              <a:ext cx="2993390" cy="2139950"/>
            </a:xfrm>
            <a:custGeom>
              <a:avLst/>
              <a:gdLst/>
              <a:ahLst/>
              <a:cxnLst/>
              <a:rect l="l" t="t" r="r" b="b"/>
              <a:pathLst>
                <a:path w="2993390" h="2139950">
                  <a:moveTo>
                    <a:pt x="0" y="2139696"/>
                  </a:moveTo>
                  <a:lnTo>
                    <a:pt x="2993135" y="2139696"/>
                  </a:lnTo>
                </a:path>
                <a:path w="2993390" h="2139950">
                  <a:moveTo>
                    <a:pt x="2993135" y="0"/>
                  </a:moveTo>
                  <a:lnTo>
                    <a:pt x="0" y="0"/>
                  </a:lnTo>
                  <a:lnTo>
                    <a:pt x="0" y="2139696"/>
                  </a:lnTo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51" y="475457"/>
            <a:ext cx="3343672" cy="43287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31408" y="2555746"/>
            <a:ext cx="3217545" cy="4307205"/>
            <a:chOff x="5931408" y="2555746"/>
            <a:chExt cx="3217545" cy="43072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2" y="2564891"/>
              <a:ext cx="3203448" cy="42931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35980" y="2560318"/>
              <a:ext cx="3208020" cy="4297680"/>
            </a:xfrm>
            <a:custGeom>
              <a:avLst/>
              <a:gdLst/>
              <a:ahLst/>
              <a:cxnLst/>
              <a:rect l="l" t="t" r="r" b="b"/>
              <a:pathLst>
                <a:path w="3208020" h="4297680">
                  <a:moveTo>
                    <a:pt x="3208020" y="0"/>
                  </a:moveTo>
                  <a:lnTo>
                    <a:pt x="0" y="0"/>
                  </a:lnTo>
                  <a:lnTo>
                    <a:pt x="0" y="4297678"/>
                  </a:lnTo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8267" y="1029461"/>
            <a:ext cx="8413115" cy="49434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350" algn="just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Pašalinus </a:t>
            </a:r>
            <a:r>
              <a:rPr sz="2400" dirty="0">
                <a:latin typeface="Calibri"/>
                <a:cs typeface="Calibri"/>
              </a:rPr>
              <a:t>iš </a:t>
            </a:r>
            <a:r>
              <a:rPr sz="2400" spc="-10" dirty="0">
                <a:latin typeface="Calibri"/>
                <a:cs typeface="Calibri"/>
              </a:rPr>
              <a:t>vandens </a:t>
            </a:r>
            <a:r>
              <a:rPr sz="2400" spc="-15" dirty="0">
                <a:latin typeface="Calibri"/>
                <a:cs typeface="Calibri"/>
              </a:rPr>
              <a:t>azoto </a:t>
            </a:r>
            <a:r>
              <a:rPr sz="2400" dirty="0">
                <a:latin typeface="Calibri"/>
                <a:cs typeface="Calibri"/>
              </a:rPr>
              <a:t>ir </a:t>
            </a:r>
            <a:r>
              <a:rPr sz="2400" spc="-30" dirty="0">
                <a:latin typeface="Calibri"/>
                <a:cs typeface="Calibri"/>
              </a:rPr>
              <a:t>fosforo </a:t>
            </a:r>
            <a:r>
              <a:rPr sz="2400" spc="-5" dirty="0">
                <a:latin typeface="Calibri"/>
                <a:cs typeface="Calibri"/>
              </a:rPr>
              <a:t>junginius, būtų </a:t>
            </a:r>
            <a:r>
              <a:rPr sz="2400" spc="-10" dirty="0">
                <a:latin typeface="Calibri"/>
                <a:cs typeface="Calibri"/>
              </a:rPr>
              <a:t>galima </a:t>
            </a:r>
            <a:r>
              <a:rPr sz="2400" spc="-15" dirty="0">
                <a:latin typeface="Calibri"/>
                <a:cs typeface="Calibri"/>
              </a:rPr>
              <a:t>išvengti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jų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sukeliamo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vandens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žydėjimo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ir </a:t>
            </a:r>
            <a:r>
              <a:rPr sz="2400" spc="-15" dirty="0">
                <a:latin typeface="Calibri"/>
                <a:cs typeface="Calibri"/>
              </a:rPr>
              <a:t>kenksmingo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poveikio</a:t>
            </a:r>
            <a:r>
              <a:rPr sz="2400" spc="-5" dirty="0">
                <a:latin typeface="Calibri"/>
                <a:cs typeface="Calibri"/>
              </a:rPr>
              <a:t> žuvims.</a:t>
            </a:r>
            <a:endParaRPr sz="2400" dirty="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810"/>
              </a:spcBef>
            </a:pPr>
            <a:r>
              <a:rPr sz="2400" spc="-5" dirty="0">
                <a:latin typeface="Calibri"/>
                <a:cs typeface="Calibri"/>
              </a:rPr>
              <a:t>Nuotekų </a:t>
            </a:r>
            <a:r>
              <a:rPr sz="2400" spc="-10" dirty="0">
                <a:latin typeface="Calibri"/>
                <a:cs typeface="Calibri"/>
              </a:rPr>
              <a:t>vandenį veikiant elektronų </a:t>
            </a:r>
            <a:r>
              <a:rPr sz="2400" spc="-5" dirty="0">
                <a:latin typeface="Calibri"/>
                <a:cs typeface="Calibri"/>
              </a:rPr>
              <a:t>spinduliais, </a:t>
            </a:r>
            <a:r>
              <a:rPr sz="2400" spc="-10" dirty="0">
                <a:latin typeface="Calibri"/>
                <a:cs typeface="Calibri"/>
              </a:rPr>
              <a:t>stambūs </a:t>
            </a:r>
            <a:r>
              <a:rPr sz="2400" spc="-15" dirty="0">
                <a:latin typeface="Calibri"/>
                <a:cs typeface="Calibri"/>
              </a:rPr>
              <a:t>organiniai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junginiai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suskiltų </a:t>
            </a:r>
            <a:r>
              <a:rPr sz="2400" dirty="0">
                <a:latin typeface="Calibri"/>
                <a:cs typeface="Calibri"/>
              </a:rPr>
              <a:t>į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tokius </a:t>
            </a:r>
            <a:r>
              <a:rPr sz="2400" spc="-15" dirty="0">
                <a:latin typeface="Calibri"/>
                <a:cs typeface="Calibri"/>
              </a:rPr>
              <a:t>kenksmingus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junginius.</a:t>
            </a:r>
            <a:endParaRPr sz="2400" dirty="0">
              <a:latin typeface="Calibri"/>
              <a:cs typeface="Calibri"/>
            </a:endParaRPr>
          </a:p>
          <a:p>
            <a:pPr marL="12700" marR="3099435" algn="just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Calibri"/>
                <a:cs typeface="Calibri"/>
              </a:rPr>
              <a:t>Spinduliai </a:t>
            </a:r>
            <a:r>
              <a:rPr sz="2400" spc="-10" dirty="0">
                <a:latin typeface="Calibri"/>
                <a:cs typeface="Calibri"/>
              </a:rPr>
              <a:t>jonizuoja vandenį, </a:t>
            </a:r>
            <a:r>
              <a:rPr sz="2400" spc="-5" dirty="0">
                <a:latin typeface="Calibri"/>
                <a:cs typeface="Calibri"/>
              </a:rPr>
              <a:t>pagamindami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daugiau 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spc="-10" baseline="-25000" dirty="0">
                <a:latin typeface="Calibri"/>
                <a:cs typeface="Calibri"/>
              </a:rPr>
              <a:t>3</a:t>
            </a:r>
            <a:r>
              <a:rPr sz="2400" spc="-10" dirty="0">
                <a:latin typeface="Calibri"/>
                <a:cs typeface="Calibri"/>
              </a:rPr>
              <a:t>O+ </a:t>
            </a:r>
            <a:r>
              <a:rPr sz="2400" dirty="0">
                <a:latin typeface="Calibri"/>
                <a:cs typeface="Calibri"/>
              </a:rPr>
              <a:t>ir </a:t>
            </a:r>
            <a:r>
              <a:rPr sz="2400" spc="-5" dirty="0">
                <a:latin typeface="Calibri"/>
                <a:cs typeface="Calibri"/>
              </a:rPr>
              <a:t>OH– </a:t>
            </a:r>
            <a:r>
              <a:rPr sz="2400" spc="-10" dirty="0">
                <a:latin typeface="Calibri"/>
                <a:cs typeface="Calibri"/>
              </a:rPr>
              <a:t>jonų </a:t>
            </a:r>
            <a:r>
              <a:rPr sz="2400" spc="-5" dirty="0">
                <a:latin typeface="Calibri"/>
                <a:cs typeface="Calibri"/>
              </a:rPr>
              <a:t>bei </a:t>
            </a:r>
            <a:r>
              <a:rPr sz="2400" spc="-15" dirty="0">
                <a:latin typeface="Calibri"/>
                <a:cs typeface="Calibri"/>
              </a:rPr>
              <a:t>sukurdami </a:t>
            </a:r>
            <a:r>
              <a:rPr sz="2400" spc="-10" dirty="0">
                <a:latin typeface="Calibri"/>
                <a:cs typeface="Calibri"/>
              </a:rPr>
              <a:t> reakcijai</a:t>
            </a:r>
            <a:r>
              <a:rPr sz="2400" spc="-5" dirty="0">
                <a:latin typeface="Calibri"/>
                <a:cs typeface="Calibri"/>
              </a:rPr>
              <a:t> palankią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terpę,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kurioje</a:t>
            </a:r>
            <a:r>
              <a:rPr sz="2400" spc="-5" dirty="0">
                <a:latin typeface="Calibri"/>
                <a:cs typeface="Calibri"/>
              </a:rPr>
              <a:t> vyktų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oksidacijos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redukcijos</a:t>
            </a:r>
            <a:r>
              <a:rPr sz="2400" spc="-10" dirty="0">
                <a:latin typeface="Calibri"/>
                <a:cs typeface="Calibri"/>
              </a:rPr>
              <a:t> procesai.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Toks 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tirpalas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galėtų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suskaidyti</a:t>
            </a:r>
            <a:r>
              <a:rPr sz="2400" spc="-5" dirty="0">
                <a:latin typeface="Calibri"/>
                <a:cs typeface="Calibri"/>
              </a:rPr>
              <a:t> sudėtingus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vaistinius </a:t>
            </a:r>
            <a:r>
              <a:rPr sz="2400" spc="-5" dirty="0">
                <a:latin typeface="Calibri"/>
                <a:cs typeface="Calibri"/>
              </a:rPr>
              <a:t>junginius </a:t>
            </a:r>
            <a:r>
              <a:rPr sz="2400" dirty="0">
                <a:latin typeface="Calibri"/>
                <a:cs typeface="Calibri"/>
              </a:rPr>
              <a:t>į </a:t>
            </a:r>
            <a:r>
              <a:rPr sz="2400" spc="-15" dirty="0">
                <a:latin typeface="Calibri"/>
                <a:cs typeface="Calibri"/>
              </a:rPr>
              <a:t>paprastus </a:t>
            </a:r>
            <a:r>
              <a:rPr sz="2400" spc="-5" dirty="0">
                <a:latin typeface="Calibri"/>
                <a:cs typeface="Calibri"/>
              </a:rPr>
              <a:t>elementus,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taip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išnaikintų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patogenus.</a:t>
            </a:r>
            <a:endParaRPr sz="2400" dirty="0">
              <a:latin typeface="Calibri"/>
              <a:cs typeface="Calibri"/>
            </a:endParaRPr>
          </a:p>
          <a:p>
            <a:pPr marL="12700" marR="3100705" algn="just">
              <a:lnSpc>
                <a:spcPct val="100000"/>
              </a:lnSpc>
              <a:spcBef>
                <a:spcPts val="605"/>
              </a:spcBef>
            </a:pPr>
            <a:r>
              <a:rPr sz="2400" spc="-10" dirty="0">
                <a:latin typeface="Calibri"/>
                <a:cs typeface="Calibri"/>
              </a:rPr>
              <a:t>Apšvitintos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nuotekos</a:t>
            </a:r>
            <a:r>
              <a:rPr sz="2400" spc="5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taptų</a:t>
            </a:r>
            <a:r>
              <a:rPr sz="2400" spc="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medžiaga,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kuria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būtų</a:t>
            </a:r>
            <a:r>
              <a:rPr sz="2400" spc="-10" dirty="0">
                <a:latin typeface="Calibri"/>
                <a:cs typeface="Calibri"/>
              </a:rPr>
              <a:t> galima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laistyti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kopūstų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laukus.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492" y="1036435"/>
            <a:ext cx="8347075" cy="197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95"/>
              </a:spcBef>
              <a:tabLst>
                <a:tab pos="1760855" algn="l"/>
                <a:tab pos="2581910" algn="l"/>
                <a:tab pos="3891279" algn="l"/>
                <a:tab pos="5452745" algn="l"/>
                <a:tab pos="7179309" algn="l"/>
              </a:tabLst>
            </a:pPr>
            <a:r>
              <a:rPr sz="2400" spc="-10" dirty="0">
                <a:latin typeface="Calibri"/>
                <a:cs typeface="Calibri"/>
              </a:rPr>
              <a:t>Greitintuvai taip pat tinkami </a:t>
            </a:r>
            <a:r>
              <a:rPr sz="2400" dirty="0">
                <a:latin typeface="Calibri"/>
                <a:cs typeface="Calibri"/>
              </a:rPr>
              <a:t>ir </a:t>
            </a:r>
            <a:r>
              <a:rPr sz="2400" spc="-5" dirty="0">
                <a:latin typeface="Calibri"/>
                <a:cs typeface="Calibri"/>
              </a:rPr>
              <a:t>naujoms medžiagoms </a:t>
            </a:r>
            <a:r>
              <a:rPr sz="2400" spc="-10" dirty="0">
                <a:latin typeface="Calibri"/>
                <a:cs typeface="Calibri"/>
              </a:rPr>
              <a:t>kurti.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omp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erių	lu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tų	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ybos	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ėje	</a:t>
            </a:r>
            <a:r>
              <a:rPr sz="2400" spc="-5" dirty="0">
                <a:latin typeface="Calibri"/>
                <a:cs typeface="Calibri"/>
              </a:rPr>
              <a:t>naud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jama</a:t>
            </a:r>
            <a:r>
              <a:rPr sz="2400" dirty="0">
                <a:latin typeface="Calibri"/>
                <a:cs typeface="Calibri"/>
              </a:rPr>
              <a:t>s	m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as,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45"/>
              </a:spcBef>
              <a:tabLst>
                <a:tab pos="1477010" algn="l"/>
                <a:tab pos="2707005" algn="l"/>
                <a:tab pos="3013710" algn="l"/>
                <a:tab pos="4007485" algn="l"/>
                <a:tab pos="4728210" algn="l"/>
                <a:tab pos="5045710" algn="l"/>
                <a:tab pos="6057265" algn="l"/>
                <a:tab pos="6807834" algn="l"/>
              </a:tabLst>
            </a:pP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adinamas	</a:t>
            </a:r>
            <a:r>
              <a:rPr sz="2400" spc="-5" dirty="0">
                <a:latin typeface="Calibri"/>
                <a:cs typeface="Calibri"/>
              </a:rPr>
              <a:t>dopingu</a:t>
            </a:r>
            <a:r>
              <a:rPr sz="2400" dirty="0">
                <a:latin typeface="Calibri"/>
                <a:cs typeface="Calibri"/>
              </a:rPr>
              <a:t>.	Jį	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	</a:t>
            </a:r>
            <a:r>
              <a:rPr sz="2400" spc="-5" dirty="0">
                <a:latin typeface="Calibri"/>
                <a:cs typeface="Calibri"/>
              </a:rPr>
              <a:t>bo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	ir	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	</a:t>
            </a:r>
            <a:r>
              <a:rPr sz="2400" spc="-5" dirty="0">
                <a:latin typeface="Calibri"/>
                <a:cs typeface="Calibri"/>
              </a:rPr>
              <a:t>jona</a:t>
            </a:r>
            <a:r>
              <a:rPr sz="2400" dirty="0">
                <a:latin typeface="Calibri"/>
                <a:cs typeface="Calibri"/>
              </a:rPr>
              <a:t>i	g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eiti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tu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ais  </a:t>
            </a:r>
            <a:r>
              <a:rPr sz="2400" spc="-5" dirty="0">
                <a:latin typeface="Calibri"/>
                <a:cs typeface="Calibri"/>
              </a:rPr>
              <a:t>implantuojami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į</a:t>
            </a:r>
            <a:r>
              <a:rPr sz="2400" spc="-5" dirty="0">
                <a:latin typeface="Calibri"/>
                <a:cs typeface="Calibri"/>
              </a:rPr>
              <a:t> silicio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sluoksnius.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dirty="0">
                <a:latin typeface="Calibri"/>
                <a:cs typeface="Calibri"/>
              </a:rPr>
              <a:t>Jonai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yra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teigiamojo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krūvio,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todėl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greitintuvai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jonų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spindulius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gali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4492" y="2951810"/>
            <a:ext cx="46818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6319" algn="l"/>
                <a:tab pos="2390140" algn="l"/>
              </a:tabLst>
            </a:pPr>
            <a:r>
              <a:rPr sz="2400" spc="-10" dirty="0">
                <a:latin typeface="Calibri"/>
                <a:cs typeface="Calibri"/>
              </a:rPr>
              <a:t>tiksliai	nukreipti	elektromagnetiniu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492" y="3281553"/>
            <a:ext cx="4511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9705" algn="l"/>
                <a:tab pos="2614295" algn="l"/>
                <a:tab pos="2993390" algn="l"/>
                <a:tab pos="4095750" algn="l"/>
              </a:tabLst>
            </a:pPr>
            <a:r>
              <a:rPr sz="2400" spc="-5" dirty="0">
                <a:latin typeface="Calibri"/>
                <a:cs typeface="Calibri"/>
              </a:rPr>
              <a:t>plo</a:t>
            </a:r>
            <a:r>
              <a:rPr sz="2400" spc="-30" dirty="0">
                <a:latin typeface="Calibri"/>
                <a:cs typeface="Calibri"/>
              </a:rPr>
              <a:t>kš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5" dirty="0">
                <a:latin typeface="Calibri"/>
                <a:cs typeface="Calibri"/>
              </a:rPr>
              <a:t>ė</a:t>
            </a:r>
            <a:r>
              <a:rPr sz="2400" dirty="0">
                <a:latin typeface="Calibri"/>
                <a:cs typeface="Calibri"/>
              </a:rPr>
              <a:t>s	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ši</a:t>
            </a:r>
            <a:r>
              <a:rPr sz="2400" dirty="0">
                <a:latin typeface="Calibri"/>
                <a:cs typeface="Calibri"/>
              </a:rPr>
              <a:t>ų	ir	</a:t>
            </a:r>
            <a:r>
              <a:rPr sz="2400" spc="-5" dirty="0">
                <a:latin typeface="Calibri"/>
                <a:cs typeface="Calibri"/>
              </a:rPr>
              <a:t>nusėd</a:t>
            </a:r>
            <a:r>
              <a:rPr sz="2400" dirty="0">
                <a:latin typeface="Calibri"/>
                <a:cs typeface="Calibri"/>
              </a:rPr>
              <a:t>a	itin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4425" y="2951810"/>
            <a:ext cx="365696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735"/>
              </a:lnSpc>
              <a:spcBef>
                <a:spcPts val="100"/>
              </a:spcBef>
              <a:tabLst>
                <a:tab pos="987425" algn="l"/>
                <a:tab pos="1862455" algn="l"/>
                <a:tab pos="2733675" algn="l"/>
              </a:tabLst>
            </a:pPr>
            <a:r>
              <a:rPr sz="2400" spc="-10" dirty="0">
                <a:latin typeface="Calibri"/>
                <a:cs typeface="Calibri"/>
              </a:rPr>
              <a:t>lauku.	</a:t>
            </a:r>
            <a:r>
              <a:rPr sz="2400" dirty="0">
                <a:latin typeface="Calibri"/>
                <a:cs typeface="Calibri"/>
              </a:rPr>
              <a:t>Jonai	</a:t>
            </a:r>
            <a:r>
              <a:rPr sz="2400" spc="-25" dirty="0">
                <a:latin typeface="Calibri"/>
                <a:cs typeface="Calibri"/>
              </a:rPr>
              <a:t>kerta	</a:t>
            </a:r>
            <a:r>
              <a:rPr sz="2400" spc="-5" dirty="0">
                <a:latin typeface="Calibri"/>
                <a:cs typeface="Calibri"/>
              </a:rPr>
              <a:t>silicio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ts val="2735"/>
              </a:lnSpc>
              <a:tabLst>
                <a:tab pos="986155" algn="l"/>
                <a:tab pos="2667000" algn="l"/>
              </a:tabLst>
            </a:pPr>
            <a:r>
              <a:rPr sz="2400" spc="-10" dirty="0">
                <a:latin typeface="Calibri"/>
                <a:cs typeface="Calibri"/>
              </a:rPr>
              <a:t>tiksliai	numatytose	vietose,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492" y="3610736"/>
            <a:ext cx="8275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tinkamai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pakeisdami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silicio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plokštės </a:t>
            </a:r>
            <a:r>
              <a:rPr sz="2400" dirty="0">
                <a:latin typeface="Calibri"/>
                <a:cs typeface="Calibri"/>
              </a:rPr>
              <a:t>laidumą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reikiamuose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taškuose.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220" y="533369"/>
            <a:ext cx="4049276" cy="43287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4114800"/>
            <a:ext cx="3886200" cy="27431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77384" y="4256530"/>
            <a:ext cx="4159250" cy="2606040"/>
            <a:chOff x="4977384" y="4256530"/>
            <a:chExt cx="4159250" cy="2606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6528" y="4265675"/>
              <a:ext cx="4140708" cy="25923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81956" y="4261102"/>
              <a:ext cx="4150360" cy="2597150"/>
            </a:xfrm>
            <a:custGeom>
              <a:avLst/>
              <a:gdLst/>
              <a:ahLst/>
              <a:cxnLst/>
              <a:rect l="l" t="t" r="r" b="b"/>
              <a:pathLst>
                <a:path w="4150359" h="2597150">
                  <a:moveTo>
                    <a:pt x="4149852" y="2596894"/>
                  </a:moveTo>
                  <a:lnTo>
                    <a:pt x="4149852" y="0"/>
                  </a:lnTo>
                  <a:lnTo>
                    <a:pt x="0" y="0"/>
                  </a:lnTo>
                  <a:lnTo>
                    <a:pt x="0" y="2596894"/>
                  </a:lnTo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739" y="885571"/>
            <a:ext cx="8678545" cy="57372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97180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latin typeface="Calibri"/>
                <a:cs typeface="Calibri"/>
              </a:rPr>
              <a:t>Tradiciniuose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branduoliniuose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reaktoriuose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skylant </a:t>
            </a:r>
            <a:r>
              <a:rPr sz="2400" spc="-5" dirty="0">
                <a:latin typeface="Calibri"/>
                <a:cs typeface="Calibri"/>
              </a:rPr>
              <a:t>branduoliams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susidarantis neutronų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perteklius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valdomas </a:t>
            </a:r>
            <a:r>
              <a:rPr sz="2400" spc="-15" dirty="0">
                <a:latin typeface="Calibri"/>
                <a:cs typeface="Calibri"/>
              </a:rPr>
              <a:t>kontroliniais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strypais.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Šio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60"/>
              </a:lnSpc>
            </a:pPr>
            <a:r>
              <a:rPr sz="2400" spc="-5" dirty="0">
                <a:latin typeface="Calibri"/>
                <a:cs typeface="Calibri"/>
              </a:rPr>
              <a:t>pertekliaus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nesuvaldžius,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gali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prasidėti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nevaldoma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grandininė</a:t>
            </a:r>
            <a:r>
              <a:rPr sz="2400" spc="-10" dirty="0">
                <a:latin typeface="Calibri"/>
                <a:cs typeface="Calibri"/>
              </a:rPr>
              <a:t> reakcija.</a:t>
            </a:r>
            <a:endParaRPr sz="2400">
              <a:latin typeface="Calibri"/>
              <a:cs typeface="Calibri"/>
            </a:endParaRPr>
          </a:p>
          <a:p>
            <a:pPr marL="12700" marR="174625">
              <a:lnSpc>
                <a:spcPts val="2590"/>
              </a:lnSpc>
              <a:spcBef>
                <a:spcPts val="844"/>
              </a:spcBef>
            </a:pPr>
            <a:r>
              <a:rPr sz="2400" dirty="0">
                <a:latin typeface="Calibri"/>
                <a:cs typeface="Calibri"/>
              </a:rPr>
              <a:t>Bet </a:t>
            </a:r>
            <a:r>
              <a:rPr sz="2400" spc="-5" dirty="0">
                <a:latin typeface="Calibri"/>
                <a:cs typeface="Calibri"/>
              </a:rPr>
              <a:t>jeigu </a:t>
            </a:r>
            <a:r>
              <a:rPr sz="2400" spc="-15" dirty="0">
                <a:latin typeface="Calibri"/>
                <a:cs typeface="Calibri"/>
              </a:rPr>
              <a:t>reakciją </a:t>
            </a:r>
            <a:r>
              <a:rPr sz="2400" spc="-20" dirty="0">
                <a:latin typeface="Calibri"/>
                <a:cs typeface="Calibri"/>
              </a:rPr>
              <a:t>kontroliuotų </a:t>
            </a:r>
            <a:r>
              <a:rPr sz="2400" spc="-5" dirty="0">
                <a:latin typeface="Calibri"/>
                <a:cs typeface="Calibri"/>
              </a:rPr>
              <a:t>ne strypai,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10" dirty="0">
                <a:latin typeface="Calibri"/>
                <a:cs typeface="Calibri"/>
              </a:rPr>
              <a:t>greitintuvai, </a:t>
            </a:r>
            <a:r>
              <a:rPr sz="2400" dirty="0">
                <a:latin typeface="Calibri"/>
                <a:cs typeface="Calibri"/>
              </a:rPr>
              <a:t>tuomet </a:t>
            </a:r>
            <a:r>
              <a:rPr sz="2400" spc="-5" dirty="0">
                <a:latin typeface="Calibri"/>
                <a:cs typeface="Calibri"/>
              </a:rPr>
              <a:t>būtų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valdomas skilimo </a:t>
            </a:r>
            <a:r>
              <a:rPr sz="2400" dirty="0">
                <a:latin typeface="Calibri"/>
                <a:cs typeface="Calibri"/>
              </a:rPr>
              <a:t>metu į aplinką išskiriamų </a:t>
            </a:r>
            <a:r>
              <a:rPr sz="2400" spc="-10" dirty="0">
                <a:latin typeface="Calibri"/>
                <a:cs typeface="Calibri"/>
              </a:rPr>
              <a:t>neutronų </a:t>
            </a:r>
            <a:r>
              <a:rPr sz="2400" dirty="0">
                <a:latin typeface="Calibri"/>
                <a:cs typeface="Calibri"/>
              </a:rPr>
              <a:t>kiekis, o </a:t>
            </a:r>
            <a:r>
              <a:rPr sz="2400" spc="-5" dirty="0">
                <a:latin typeface="Calibri"/>
                <a:cs typeface="Calibri"/>
              </a:rPr>
              <a:t>ne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bandoma </a:t>
            </a:r>
            <a:r>
              <a:rPr sz="2400" spc="-10" dirty="0">
                <a:latin typeface="Calibri"/>
                <a:cs typeface="Calibri"/>
              </a:rPr>
              <a:t>sugerti </a:t>
            </a:r>
            <a:r>
              <a:rPr sz="2400" spc="-5" dirty="0">
                <a:latin typeface="Calibri"/>
                <a:cs typeface="Calibri"/>
              </a:rPr>
              <a:t>jų perteklių.</a:t>
            </a:r>
            <a:endParaRPr sz="2400">
              <a:latin typeface="Calibri"/>
              <a:cs typeface="Calibri"/>
            </a:endParaRPr>
          </a:p>
          <a:p>
            <a:pPr marL="12700" marR="102870">
              <a:lnSpc>
                <a:spcPts val="2590"/>
              </a:lnSpc>
              <a:spcBef>
                <a:spcPts val="815"/>
              </a:spcBef>
            </a:pPr>
            <a:r>
              <a:rPr sz="2400" spc="-10" dirty="0">
                <a:latin typeface="Calibri"/>
                <a:cs typeface="Calibri"/>
              </a:rPr>
              <a:t>Reaktoriuose,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kuriuose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reakciją </a:t>
            </a:r>
            <a:r>
              <a:rPr sz="2400" spc="-10" dirty="0">
                <a:latin typeface="Calibri"/>
                <a:cs typeface="Calibri"/>
              </a:rPr>
              <a:t>valdo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greitintuvas,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protonais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būtų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atakuojamas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sunkiojo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metalo,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pavyzdžiui,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švino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gyvsidabrio,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atomo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branduolys.</a:t>
            </a:r>
            <a:r>
              <a:rPr sz="2400" spc="-5" dirty="0">
                <a:latin typeface="Calibri"/>
                <a:cs typeface="Calibri"/>
              </a:rPr>
              <a:t> Susidarytų</a:t>
            </a:r>
            <a:r>
              <a:rPr sz="2400" spc="-10" dirty="0">
                <a:latin typeface="Calibri"/>
                <a:cs typeface="Calibri"/>
              </a:rPr>
              <a:t> „neutronų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dušas“,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kuris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sukeltų</a:t>
            </a:r>
            <a:r>
              <a:rPr sz="2400" spc="-5" dirty="0">
                <a:latin typeface="Calibri"/>
                <a:cs typeface="Calibri"/>
              </a:rPr>
              <a:t> branduolinio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skilimo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reakcijas.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475"/>
              </a:spcBef>
            </a:pPr>
            <a:r>
              <a:rPr sz="2400" spc="-70" dirty="0">
                <a:latin typeface="Calibri"/>
                <a:cs typeface="Calibri"/>
              </a:rPr>
              <a:t>Tai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yra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saugiau,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reakcija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nutrūktų</a:t>
            </a:r>
            <a:endParaRPr sz="2400">
              <a:latin typeface="Calibri"/>
              <a:cs typeface="Calibri"/>
            </a:endParaRPr>
          </a:p>
          <a:p>
            <a:pPr marL="12700" marR="3905885">
              <a:lnSpc>
                <a:spcPts val="2590"/>
              </a:lnSpc>
              <a:spcBef>
                <a:spcPts val="180"/>
              </a:spcBef>
            </a:pPr>
            <a:r>
              <a:rPr sz="2400" spc="-10" dirty="0">
                <a:latin typeface="Calibri"/>
                <a:cs typeface="Calibri"/>
              </a:rPr>
              <a:t>iškart </a:t>
            </a:r>
            <a:r>
              <a:rPr sz="2400" spc="-5" dirty="0">
                <a:latin typeface="Calibri"/>
                <a:cs typeface="Calibri"/>
              </a:rPr>
              <a:t>po </a:t>
            </a:r>
            <a:r>
              <a:rPr sz="2400" spc="-30" dirty="0">
                <a:latin typeface="Calibri"/>
                <a:cs typeface="Calibri"/>
              </a:rPr>
              <a:t>to, </a:t>
            </a:r>
            <a:r>
              <a:rPr sz="2400" spc="-15" dirty="0">
                <a:latin typeface="Calibri"/>
                <a:cs typeface="Calibri"/>
              </a:rPr>
              <a:t>kai </a:t>
            </a:r>
            <a:r>
              <a:rPr sz="2400" spc="-5" dirty="0">
                <a:latin typeface="Calibri"/>
                <a:cs typeface="Calibri"/>
              </a:rPr>
              <a:t>būtų </a:t>
            </a:r>
            <a:r>
              <a:rPr sz="2400" spc="-10" dirty="0">
                <a:latin typeface="Calibri"/>
                <a:cs typeface="Calibri"/>
              </a:rPr>
              <a:t>išjungtas </a:t>
            </a:r>
            <a:r>
              <a:rPr sz="2400" spc="-15" dirty="0">
                <a:latin typeface="Calibri"/>
                <a:cs typeface="Calibri"/>
              </a:rPr>
              <a:t>protonų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spindulys.</a:t>
            </a:r>
            <a:endParaRPr sz="2400">
              <a:latin typeface="Calibri"/>
              <a:cs typeface="Calibri"/>
            </a:endParaRPr>
          </a:p>
          <a:p>
            <a:pPr marL="12700" marR="3822065">
              <a:lnSpc>
                <a:spcPct val="90000"/>
              </a:lnSpc>
              <a:spcBef>
                <a:spcPts val="770"/>
              </a:spcBef>
            </a:pPr>
            <a:r>
              <a:rPr sz="2400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to,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greitintuvu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branduolines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atliekas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būtų </a:t>
            </a:r>
            <a:r>
              <a:rPr sz="2400" spc="-10" dirty="0">
                <a:latin typeface="Calibri"/>
                <a:cs typeface="Calibri"/>
              </a:rPr>
              <a:t>galima </a:t>
            </a:r>
            <a:r>
              <a:rPr sz="2400" spc="-5" dirty="0">
                <a:latin typeface="Calibri"/>
                <a:cs typeface="Calibri"/>
              </a:rPr>
              <a:t>suskaidyti </a:t>
            </a:r>
            <a:r>
              <a:rPr sz="2400" dirty="0">
                <a:latin typeface="Calibri"/>
                <a:cs typeface="Calibri"/>
              </a:rPr>
              <a:t>į trumpaamžius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izotopus.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01" y="307847"/>
            <a:ext cx="8694424" cy="4069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1097</Words>
  <Application>Microsoft Office PowerPoint</Application>
  <PresentationFormat>Demonstracija ekrane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9" baseType="lpstr">
      <vt:lpstr>Arial</vt:lpstr>
      <vt:lpstr>Calibri</vt:lpstr>
      <vt:lpstr>Microsoft Sans Serif</vt:lpstr>
      <vt:lpstr>Office Theme</vt:lpstr>
      <vt:lpstr>Projektas „Pedagogų kvalifikacijos tobulinimo ir perkvalifikavimo sistemos plėtra (III etapas)“  (Nr. VP1-2.2-ŠMM -02-V-01-010)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Elektronai – ne vienintelės krūvį turinčios dalelės, pasižyminčios  gebėjimu naikinti nepageidaujamą gyvybę.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Ona Vaščenkienė</cp:lastModifiedBy>
  <cp:revision>2</cp:revision>
  <dcterms:created xsi:type="dcterms:W3CDTF">2024-03-22T13:42:41Z</dcterms:created>
  <dcterms:modified xsi:type="dcterms:W3CDTF">2024-03-22T13:54:01Z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2024-03-22T00:00:00Z</vt:filetime>
  </property>
</Properties>
</file>