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92" r:id="rId34"/>
    <p:sldId id="285" r:id="rId35"/>
    <p:sldId id="286" r:id="rId36"/>
    <p:sldId id="287" r:id="rId37"/>
    <p:sldId id="288" r:id="rId38"/>
    <p:sldId id="289" r:id="rId39"/>
    <p:sldId id="290" r:id="rId40"/>
    <p:sldId id="291"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4SoEvSVhgnndXrz1Qif9xpGM6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6579E-04F9-6BF6-4A4C-2742B886E89F}" v="146" dt="2024-04-12T07:36:53.975"/>
    <p1510:client id="{9A36B71D-8083-B96E-5230-D088608AB135}" v="5" dt="2024-04-12T07:43:26.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lė Parachnevičienė" userId="S::migle.parachneviciene@nsa.smm.lt::acefbc1b-05c3-4899-ae01-7c0b35287b92" providerId="AD" clId="Web-{9A36B71D-8083-B96E-5230-D088608AB135}"/>
    <pc:docChg chg="modSld">
      <pc:chgData name="Miglė Parachnevičienė" userId="S::migle.parachneviciene@nsa.smm.lt::acefbc1b-05c3-4899-ae01-7c0b35287b92" providerId="AD" clId="Web-{9A36B71D-8083-B96E-5230-D088608AB135}" dt="2024-04-12T07:43:26.568" v="4" actId="20577"/>
      <pc:docMkLst>
        <pc:docMk/>
      </pc:docMkLst>
      <pc:sldChg chg="modSp">
        <pc:chgData name="Miglė Parachnevičienė" userId="S::migle.parachneviciene@nsa.smm.lt::acefbc1b-05c3-4899-ae01-7c0b35287b92" providerId="AD" clId="Web-{9A36B71D-8083-B96E-5230-D088608AB135}" dt="2024-04-12T07:43:26.568" v="4" actId="20577"/>
        <pc:sldMkLst>
          <pc:docMk/>
          <pc:sldMk cId="0" sldId="256"/>
        </pc:sldMkLst>
        <pc:spChg chg="mod">
          <ac:chgData name="Miglė Parachnevičienė" userId="S::migle.parachneviciene@nsa.smm.lt::acefbc1b-05c3-4899-ae01-7c0b35287b92" providerId="AD" clId="Web-{9A36B71D-8083-B96E-5230-D088608AB135}" dt="2024-04-12T07:43:26.568" v="4" actId="20577"/>
          <ac:spMkLst>
            <pc:docMk/>
            <pc:sldMk cId="0" sldId="256"/>
            <ac:spMk id="84" creationId="{00000000-0000-0000-0000-000000000000}"/>
          </ac:spMkLst>
        </pc:spChg>
        <pc:spChg chg="mod">
          <ac:chgData name="Miglė Parachnevičienė" userId="S::migle.parachneviciene@nsa.smm.lt::acefbc1b-05c3-4899-ae01-7c0b35287b92" providerId="AD" clId="Web-{9A36B71D-8083-B96E-5230-D088608AB135}" dt="2024-04-12T07:42:59.973" v="0" actId="14100"/>
          <ac:spMkLst>
            <pc:docMk/>
            <pc:sldMk cId="0" sldId="256"/>
            <ac:spMk id="85" creationId="{00000000-0000-0000-0000-000000000000}"/>
          </ac:spMkLst>
        </pc:spChg>
      </pc:sldChg>
    </pc:docChg>
  </pc:docChgLst>
  <pc:docChgLst>
    <pc:chgData name="Miglė Parachnevičienė" userId="S::migle.parachneviciene@nsa.smm.lt::acefbc1b-05c3-4899-ae01-7c0b35287b92" providerId="AD" clId="Web-{6AC6579E-04F9-6BF6-4A4C-2742B886E89F}"/>
    <pc:docChg chg="addSld modSld sldOrd">
      <pc:chgData name="Miglė Parachnevičienė" userId="S::migle.parachneviciene@nsa.smm.lt::acefbc1b-05c3-4899-ae01-7c0b35287b92" providerId="AD" clId="Web-{6AC6579E-04F9-6BF6-4A4C-2742B886E89F}" dt="2024-04-12T07:36:53.975" v="148" actId="20577"/>
      <pc:docMkLst>
        <pc:docMk/>
      </pc:docMkLst>
      <pc:sldChg chg="modSp">
        <pc:chgData name="Miglė Parachnevičienė" userId="S::migle.parachneviciene@nsa.smm.lt::acefbc1b-05c3-4899-ae01-7c0b35287b92" providerId="AD" clId="Web-{6AC6579E-04F9-6BF6-4A4C-2742B886E89F}" dt="2024-04-12T07:28:05.211" v="100" actId="20577"/>
        <pc:sldMkLst>
          <pc:docMk/>
          <pc:sldMk cId="0" sldId="256"/>
        </pc:sldMkLst>
        <pc:spChg chg="mod">
          <ac:chgData name="Miglė Parachnevičienė" userId="S::migle.parachneviciene@nsa.smm.lt::acefbc1b-05c3-4899-ae01-7c0b35287b92" providerId="AD" clId="Web-{6AC6579E-04F9-6BF6-4A4C-2742B886E89F}" dt="2024-04-12T07:28:05.211" v="100" actId="20577"/>
          <ac:spMkLst>
            <pc:docMk/>
            <pc:sldMk cId="0" sldId="256"/>
            <ac:spMk id="84" creationId="{00000000-0000-0000-0000-000000000000}"/>
          </ac:spMkLst>
        </pc:spChg>
      </pc:sldChg>
      <pc:sldChg chg="modSp">
        <pc:chgData name="Miglė Parachnevičienė" userId="S::migle.parachneviciene@nsa.smm.lt::acefbc1b-05c3-4899-ae01-7c0b35287b92" providerId="AD" clId="Web-{6AC6579E-04F9-6BF6-4A4C-2742B886E89F}" dt="2024-04-12T07:00:33.588" v="4" actId="20577"/>
        <pc:sldMkLst>
          <pc:docMk/>
          <pc:sldMk cId="0" sldId="259"/>
        </pc:sldMkLst>
        <pc:spChg chg="mod">
          <ac:chgData name="Miglė Parachnevičienė" userId="S::migle.parachneviciene@nsa.smm.lt::acefbc1b-05c3-4899-ae01-7c0b35287b92" providerId="AD" clId="Web-{6AC6579E-04F9-6BF6-4A4C-2742B886E89F}" dt="2024-04-12T07:00:33.588" v="4" actId="20577"/>
          <ac:spMkLst>
            <pc:docMk/>
            <pc:sldMk cId="0" sldId="259"/>
            <ac:spMk id="103" creationId="{00000000-0000-0000-0000-000000000000}"/>
          </ac:spMkLst>
        </pc:spChg>
      </pc:sldChg>
      <pc:sldChg chg="modSp">
        <pc:chgData name="Miglė Parachnevičienė" userId="S::migle.parachneviciene@nsa.smm.lt::acefbc1b-05c3-4899-ae01-7c0b35287b92" providerId="AD" clId="Web-{6AC6579E-04F9-6BF6-4A4C-2742B886E89F}" dt="2024-04-12T07:03:51.484" v="24" actId="20577"/>
        <pc:sldMkLst>
          <pc:docMk/>
          <pc:sldMk cId="0" sldId="263"/>
        </pc:sldMkLst>
        <pc:spChg chg="mod">
          <ac:chgData name="Miglė Parachnevičienė" userId="S::migle.parachneviciene@nsa.smm.lt::acefbc1b-05c3-4899-ae01-7c0b35287b92" providerId="AD" clId="Web-{6AC6579E-04F9-6BF6-4A4C-2742B886E89F}" dt="2024-04-12T07:03:51.484" v="24" actId="20577"/>
          <ac:spMkLst>
            <pc:docMk/>
            <pc:sldMk cId="0" sldId="263"/>
            <ac:spMk id="129" creationId="{00000000-0000-0000-0000-000000000000}"/>
          </ac:spMkLst>
        </pc:spChg>
      </pc:sldChg>
      <pc:sldChg chg="addSp modSp">
        <pc:chgData name="Miglė Parachnevičienė" userId="S::migle.parachneviciene@nsa.smm.lt::acefbc1b-05c3-4899-ae01-7c0b35287b92" providerId="AD" clId="Web-{6AC6579E-04F9-6BF6-4A4C-2742B886E89F}" dt="2024-04-12T07:07:26.459" v="63" actId="1076"/>
        <pc:sldMkLst>
          <pc:docMk/>
          <pc:sldMk cId="0" sldId="264"/>
        </pc:sldMkLst>
        <pc:spChg chg="add mod">
          <ac:chgData name="Miglė Parachnevičienė" userId="S::migle.parachneviciene@nsa.smm.lt::acefbc1b-05c3-4899-ae01-7c0b35287b92" providerId="AD" clId="Web-{6AC6579E-04F9-6BF6-4A4C-2742B886E89F}" dt="2024-04-12T07:07:24.552" v="62" actId="14100"/>
          <ac:spMkLst>
            <pc:docMk/>
            <pc:sldMk cId="0" sldId="264"/>
            <ac:spMk id="2" creationId="{6885E8A6-8E42-658F-4A3C-805A45565665}"/>
          </ac:spMkLst>
        </pc:spChg>
        <pc:spChg chg="mod">
          <ac:chgData name="Miglė Parachnevičienė" userId="S::migle.parachneviciene@nsa.smm.lt::acefbc1b-05c3-4899-ae01-7c0b35287b92" providerId="AD" clId="Web-{6AC6579E-04F9-6BF6-4A4C-2742B886E89F}" dt="2024-04-12T07:07:10.724" v="58" actId="20577"/>
          <ac:spMkLst>
            <pc:docMk/>
            <pc:sldMk cId="0" sldId="264"/>
            <ac:spMk id="134" creationId="{00000000-0000-0000-0000-000000000000}"/>
          </ac:spMkLst>
        </pc:spChg>
        <pc:picChg chg="mod">
          <ac:chgData name="Miglė Parachnevičienė" userId="S::migle.parachneviciene@nsa.smm.lt::acefbc1b-05c3-4899-ae01-7c0b35287b92" providerId="AD" clId="Web-{6AC6579E-04F9-6BF6-4A4C-2742B886E89F}" dt="2024-04-12T07:07:26.459" v="63" actId="1076"/>
          <ac:picMkLst>
            <pc:docMk/>
            <pc:sldMk cId="0" sldId="264"/>
            <ac:picMk id="136" creationId="{00000000-0000-0000-0000-000000000000}"/>
          </ac:picMkLst>
        </pc:picChg>
        <pc:picChg chg="mod">
          <ac:chgData name="Miglė Parachnevičienė" userId="S::migle.parachneviciene@nsa.smm.lt::acefbc1b-05c3-4899-ae01-7c0b35287b92" providerId="AD" clId="Web-{6AC6579E-04F9-6BF6-4A4C-2742B886E89F}" dt="2024-04-12T07:06:06.253" v="41" actId="14100"/>
          <ac:picMkLst>
            <pc:docMk/>
            <pc:sldMk cId="0" sldId="264"/>
            <ac:picMk id="137" creationId="{00000000-0000-0000-0000-000000000000}"/>
          </ac:picMkLst>
        </pc:picChg>
      </pc:sldChg>
      <pc:sldChg chg="modSp">
        <pc:chgData name="Miglė Parachnevičienė" userId="S::migle.parachneviciene@nsa.smm.lt::acefbc1b-05c3-4899-ae01-7c0b35287b92" providerId="AD" clId="Web-{6AC6579E-04F9-6BF6-4A4C-2742B886E89F}" dt="2024-04-12T07:28:20.883" v="102" actId="20577"/>
        <pc:sldMkLst>
          <pc:docMk/>
          <pc:sldMk cId="0" sldId="265"/>
        </pc:sldMkLst>
        <pc:spChg chg="mod">
          <ac:chgData name="Miglė Parachnevičienė" userId="S::migle.parachneviciene@nsa.smm.lt::acefbc1b-05c3-4899-ae01-7c0b35287b92" providerId="AD" clId="Web-{6AC6579E-04F9-6BF6-4A4C-2742B886E89F}" dt="2024-04-12T07:28:20.883" v="102" actId="20577"/>
          <ac:spMkLst>
            <pc:docMk/>
            <pc:sldMk cId="0" sldId="265"/>
            <ac:spMk id="143" creationId="{00000000-0000-0000-0000-000000000000}"/>
          </ac:spMkLst>
        </pc:spChg>
      </pc:sldChg>
      <pc:sldChg chg="modSp">
        <pc:chgData name="Miglė Parachnevičienė" userId="S::migle.parachneviciene@nsa.smm.lt::acefbc1b-05c3-4899-ae01-7c0b35287b92" providerId="AD" clId="Web-{6AC6579E-04F9-6BF6-4A4C-2742B886E89F}" dt="2024-04-12T07:31:29.841" v="134" actId="20577"/>
        <pc:sldMkLst>
          <pc:docMk/>
          <pc:sldMk cId="0" sldId="266"/>
        </pc:sldMkLst>
        <pc:spChg chg="mod">
          <ac:chgData name="Miglė Parachnevičienė" userId="S::migle.parachneviciene@nsa.smm.lt::acefbc1b-05c3-4899-ae01-7c0b35287b92" providerId="AD" clId="Web-{6AC6579E-04F9-6BF6-4A4C-2742B886E89F}" dt="2024-04-12T07:31:29.841" v="134" actId="20577"/>
          <ac:spMkLst>
            <pc:docMk/>
            <pc:sldMk cId="0" sldId="266"/>
            <ac:spMk id="148" creationId="{00000000-0000-0000-0000-000000000000}"/>
          </ac:spMkLst>
        </pc:spChg>
        <pc:picChg chg="mod">
          <ac:chgData name="Miglė Parachnevičienė" userId="S::migle.parachneviciene@nsa.smm.lt::acefbc1b-05c3-4899-ae01-7c0b35287b92" providerId="AD" clId="Web-{6AC6579E-04F9-6BF6-4A4C-2742B886E89F}" dt="2024-04-12T07:28:42.790" v="109" actId="1076"/>
          <ac:picMkLst>
            <pc:docMk/>
            <pc:sldMk cId="0" sldId="266"/>
            <ac:picMk id="150" creationId="{00000000-0000-0000-0000-000000000000}"/>
          </ac:picMkLst>
        </pc:picChg>
      </pc:sldChg>
      <pc:sldChg chg="modSp">
        <pc:chgData name="Miglė Parachnevičienė" userId="S::migle.parachneviciene@nsa.smm.lt::acefbc1b-05c3-4899-ae01-7c0b35287b92" providerId="AD" clId="Web-{6AC6579E-04F9-6BF6-4A4C-2742B886E89F}" dt="2024-04-12T07:36:44.147" v="144" actId="20577"/>
        <pc:sldMkLst>
          <pc:docMk/>
          <pc:sldMk cId="0" sldId="267"/>
        </pc:sldMkLst>
        <pc:spChg chg="mod">
          <ac:chgData name="Miglė Parachnevičienė" userId="S::migle.parachneviciene@nsa.smm.lt::acefbc1b-05c3-4899-ae01-7c0b35287b92" providerId="AD" clId="Web-{6AC6579E-04F9-6BF6-4A4C-2742B886E89F}" dt="2024-04-12T07:36:44.147" v="144" actId="20577"/>
          <ac:spMkLst>
            <pc:docMk/>
            <pc:sldMk cId="0" sldId="267"/>
            <ac:spMk id="156" creationId="{00000000-0000-0000-0000-000000000000}"/>
          </ac:spMkLst>
        </pc:spChg>
      </pc:sldChg>
      <pc:sldChg chg="modSp">
        <pc:chgData name="Miglė Parachnevičienė" userId="S::migle.parachneviciene@nsa.smm.lt::acefbc1b-05c3-4899-ae01-7c0b35287b92" providerId="AD" clId="Web-{6AC6579E-04F9-6BF6-4A4C-2742B886E89F}" dt="2024-04-12T07:36:53.975" v="148" actId="20577"/>
        <pc:sldMkLst>
          <pc:docMk/>
          <pc:sldMk cId="0" sldId="287"/>
        </pc:sldMkLst>
        <pc:spChg chg="mod">
          <ac:chgData name="Miglė Parachnevičienė" userId="S::migle.parachneviciene@nsa.smm.lt::acefbc1b-05c3-4899-ae01-7c0b35287b92" providerId="AD" clId="Web-{6AC6579E-04F9-6BF6-4A4C-2742B886E89F}" dt="2024-04-12T07:36:53.975" v="148" actId="20577"/>
          <ac:spMkLst>
            <pc:docMk/>
            <pc:sldMk cId="0" sldId="287"/>
            <ac:spMk id="277" creationId="{00000000-0000-0000-0000-000000000000}"/>
          </ac:spMkLst>
        </pc:spChg>
      </pc:sldChg>
      <pc:sldChg chg="modSp new ord">
        <pc:chgData name="Miglė Parachnevičienė" userId="S::migle.parachneviciene@nsa.smm.lt::acefbc1b-05c3-4899-ae01-7c0b35287b92" providerId="AD" clId="Web-{6AC6579E-04F9-6BF6-4A4C-2742B886E89F}" dt="2024-04-12T07:17:02.084" v="82" actId="20577"/>
        <pc:sldMkLst>
          <pc:docMk/>
          <pc:sldMk cId="1467947038" sldId="292"/>
        </pc:sldMkLst>
        <pc:spChg chg="mod">
          <ac:chgData name="Miglė Parachnevičienė" userId="S::migle.parachneviciene@nsa.smm.lt::acefbc1b-05c3-4899-ae01-7c0b35287b92" providerId="AD" clId="Web-{6AC6579E-04F9-6BF6-4A4C-2742B886E89F}" dt="2024-04-12T07:17:02.084" v="82" actId="20577"/>
          <ac:spMkLst>
            <pc:docMk/>
            <pc:sldMk cId="1467947038" sldId="292"/>
            <ac:spMk id="2" creationId="{AEBEB287-0EF3-3C4F-E42D-CF9709B1D5D1}"/>
          </ac:spMkLst>
        </pc:spChg>
        <pc:spChg chg="mod">
          <ac:chgData name="Miglė Parachnevičienė" userId="S::migle.parachneviciene@nsa.smm.lt::acefbc1b-05c3-4899-ae01-7c0b35287b92" providerId="AD" clId="Web-{6AC6579E-04F9-6BF6-4A4C-2742B886E89F}" dt="2024-04-12T07:10:56.339" v="73" actId="20577"/>
          <ac:spMkLst>
            <pc:docMk/>
            <pc:sldMk cId="1467947038" sldId="292"/>
            <ac:spMk id="3" creationId="{948D5348-7664-EA67-5620-38EB2C2E21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 name="Google Shape;26;p4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 name="Google Shape;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6"/>
          <p:cNvSpPr>
            <a:spLocks noGrp="1"/>
          </p:cNvSpPr>
          <p:nvPr>
            <p:ph type="pic" idx="2"/>
          </p:nvPr>
        </p:nvSpPr>
        <p:spPr>
          <a:xfrm>
            <a:off x="1792288" y="612775"/>
            <a:ext cx="5486400" cy="4114800"/>
          </a:xfrm>
          <a:prstGeom prst="rect">
            <a:avLst/>
          </a:prstGeom>
          <a:noFill/>
          <a:ln>
            <a:noFill/>
          </a:ln>
        </p:spPr>
      </p:sp>
      <p:sp>
        <p:nvSpPr>
          <p:cNvPr id="64" name="Google Shape;64;p4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quizlet.com/879479553/organiniu-junginiu-tyrimo-metodai-iii-klase-flash-card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ng.com/videos/riverview/relatedvideo?&amp;q=Distillation+apparatus&amp;mid=FF671C08F01A408DEEFBFF671C08F01A408DEEFB&amp;FORM=VRDGAR&amp;ajaxhist=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bing.com/videos/riverview/relatedvideo?&amp;q=Distillation&amp;mid=6C228B85D9D772E322166C228B85D9D772E32216&amp;FORM=VRDGAR&amp;ajaxhist=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bing.com/videos/riverview/relatedvideo?&amp;q=colorimetry+definition&amp;&amp;mid=930B653B21FFF54A2FAB930B653B21FFF54A2FAB&amp;&amp;FORM=VRDGA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youtube.com/watch?v=xs8T_dKsPjg&amp;t=371s" TargetMode="External"/><Relationship Id="rId4" Type="http://schemas.openxmlformats.org/officeDocument/2006/relationships/hyperlink" Target="https://www.bing.com/videos/riverview/relatedvideo?&amp;q=colorimetry+definition&amp;&amp;mid=AB5742577DFC0DF53FC5AB5742577DFC0DF53FC5&amp;&amp;FORM=VRDGA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bing.com/videos/riverview/relatedvideo?&amp;q=extraction+chemistry&amp;&amp;mid=BCCE1B95CB79C00E44A5BCCE1B95CB79C00E44A5&amp;&amp;FORM=VRDGA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bing.com/videos/riverview/relatedvideo?&amp;q=Liquid-Liquid+Extraction&amp;&amp;mid=294E1BF2306C21367740294E1BF2306C21367740&amp;&amp;FORM=VRDGA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bing.com/videos/riverview/relatedvideo?&amp;q=thin-layer+chromatography&amp;&amp;mid=4D4D41E9E4A1F29DDDF54D4D41E9E4A1F29DDDF5&amp;&amp;FORM=VRDGA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bing.com/videos/riverview/relatedvideo?&amp;q=Thin-layer+chromatography&amp;&amp;mid=8B032B460BF0B724C0A38B032B460BF0B724C0A3&amp;&amp;FORM=VRDGA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harmasciences.in/difference-between-thin-layer-and-paper-chromatograph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stock.adobe.com/fr/search?k=tubes+%C3%A0+essais&amp;as_campaign=ftmigration2&amp;as_channel=dpcft&amp;as_campclass=brand&amp;as_source=ft_web&amp;as_camptype=acquisition&amp;as_audience=users&amp;as_content=closure_tag-page&amp;asset_id=191487293" TargetMode="External"/><Relationship Id="rId4" Type="http://schemas.openxmlformats.org/officeDocument/2006/relationships/hyperlink" Target="https://www.pustakaindo.co.id/pengertian-kromatografi/"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ool.com/3-to-13-gallon-home-diy-alcohol-distille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brainly.in/question/8479097" TargetMode="External"/><Relationship Id="rId4" Type="http://schemas.openxmlformats.org/officeDocument/2006/relationships/hyperlink" Target="https://alembikas.lt/distiliavimo-aparat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fontScale="90000"/>
          </a:bodyPr>
          <a:lstStyle/>
          <a:p>
            <a:pPr>
              <a:buSzPts val="4400"/>
            </a:pPr>
            <a:r>
              <a:rPr lang="lt-LT" b="1" dirty="0">
                <a:latin typeface="Arial"/>
                <a:ea typeface="Arial"/>
                <a:cs typeface="Arial"/>
                <a:sym typeface="Arial"/>
              </a:rPr>
              <a:t>Organinių junginių tyrimo metodai: atskyrimo ir gryninimo metodai</a:t>
            </a:r>
            <a:endParaRPr dirty="0">
              <a:latin typeface="Arial"/>
              <a:ea typeface="Arial"/>
              <a:cs typeface="Arial"/>
              <a:sym typeface="Arial"/>
            </a:endParaRPr>
          </a:p>
        </p:txBody>
      </p:sp>
      <p:sp>
        <p:nvSpPr>
          <p:cNvPr id="85" name="Google Shape;85;p1"/>
          <p:cNvSpPr txBox="1">
            <a:spLocks noGrp="1"/>
          </p:cNvSpPr>
          <p:nvPr>
            <p:ph type="subTitle" idx="1"/>
          </p:nvPr>
        </p:nvSpPr>
        <p:spPr>
          <a:xfrm>
            <a:off x="1371600" y="4164495"/>
            <a:ext cx="6400800" cy="147430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lt-LT">
                <a:latin typeface="Arial"/>
                <a:ea typeface="Arial"/>
                <a:cs typeface="Arial"/>
                <a:sym typeface="Arial"/>
              </a:rPr>
              <a:t>11 klasė</a:t>
            </a:r>
            <a:endParaRPr>
              <a:latin typeface="Arial"/>
              <a:ea typeface="Arial"/>
              <a:cs typeface="Arial"/>
              <a:sym typeface="Arial"/>
            </a:endParaRPr>
          </a:p>
          <a:p>
            <a:pPr marL="0" lvl="0" indent="0" algn="ctr" rtl="0">
              <a:spcBef>
                <a:spcPts val="640"/>
              </a:spcBef>
              <a:spcAft>
                <a:spcPts val="0"/>
              </a:spcAft>
              <a:buClr>
                <a:srgbClr val="888888"/>
              </a:buClr>
              <a:buSzPts val="3200"/>
              <a:buNone/>
            </a:pPr>
            <a:r>
              <a:rPr lang="lt-LT">
                <a:latin typeface="Arial"/>
                <a:ea typeface="Arial"/>
                <a:cs typeface="Arial"/>
                <a:sym typeface="Arial"/>
              </a:rPr>
              <a:t>III gimnazijos klasė</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Kolorimetrija</a:t>
            </a:r>
            <a:endParaRPr b="1">
              <a:latin typeface="Arial"/>
              <a:ea typeface="Arial"/>
              <a:cs typeface="Arial"/>
              <a:sym typeface="Arial"/>
            </a:endParaRPr>
          </a:p>
        </p:txBody>
      </p:sp>
      <p:sp>
        <p:nvSpPr>
          <p:cNvPr id="143" name="Google Shape;143;p10"/>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342900">
              <a:spcBef>
                <a:spcPts val="0"/>
              </a:spcBef>
              <a:buSzPts val="3200"/>
            </a:pPr>
            <a:r>
              <a:rPr lang="lt-LT" dirty="0" err="1">
                <a:latin typeface="Arial"/>
                <a:ea typeface="Arial"/>
                <a:cs typeface="Arial"/>
                <a:sym typeface="Arial"/>
              </a:rPr>
              <a:t>Kolorimetrijos</a:t>
            </a:r>
            <a:r>
              <a:rPr lang="lt-LT" dirty="0">
                <a:latin typeface="Arial"/>
                <a:ea typeface="Arial"/>
                <a:cs typeface="Arial"/>
                <a:sym typeface="Arial"/>
              </a:rPr>
              <a:t> tyrimo metodas kurį naudoja norint nustatyti arba matuoti medžiagos koncentraciją tirpale pagal jo spalvą. </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dirty="0" err="1">
                <a:latin typeface="Arial"/>
                <a:ea typeface="Arial"/>
                <a:cs typeface="Arial"/>
                <a:sym typeface="Arial"/>
              </a:rPr>
              <a:t>Kolorimetrija</a:t>
            </a:r>
            <a:r>
              <a:rPr lang="lt-LT" dirty="0">
                <a:latin typeface="Arial"/>
                <a:ea typeface="Arial"/>
                <a:cs typeface="Arial"/>
                <a:sym typeface="Arial"/>
              </a:rPr>
              <a:t> naudojama daugelyje skirtingų sričių, įskaitant chemiją, biochemiją, maisto pramonę, vandens analizę, farmaciją ir kitas mokslines sritis.</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a:buSzPts val="4400"/>
            </a:pPr>
            <a:r>
              <a:rPr lang="en-US" b="1" dirty="0" err="1"/>
              <a:t>Standartinių</a:t>
            </a:r>
            <a:r>
              <a:rPr lang="en-US" b="1" dirty="0"/>
              <a:t> </a:t>
            </a:r>
            <a:r>
              <a:rPr lang="en-US" b="1" dirty="0" err="1"/>
              <a:t>tirpalų</a:t>
            </a:r>
            <a:r>
              <a:rPr lang="en-US" b="1" dirty="0"/>
              <a:t> </a:t>
            </a:r>
            <a:r>
              <a:rPr lang="en-US" b="1" dirty="0" err="1"/>
              <a:t>spalvos</a:t>
            </a:r>
            <a:r>
              <a:rPr lang="en-US" b="1" dirty="0"/>
              <a:t> </a:t>
            </a:r>
            <a:r>
              <a:rPr lang="en-US" b="1" dirty="0" err="1"/>
              <a:t>kitimas</a:t>
            </a:r>
            <a:r>
              <a:rPr lang="en-US" b="1" dirty="0"/>
              <a:t> </a:t>
            </a:r>
            <a:r>
              <a:rPr lang="en-US" b="1" dirty="0" err="1"/>
              <a:t>kolorimetrijoje</a:t>
            </a:r>
            <a:r>
              <a:rPr lang="en-US" dirty="0"/>
              <a:t> </a:t>
            </a:r>
            <a:endParaRPr dirty="0"/>
          </a:p>
        </p:txBody>
      </p:sp>
      <p:sp>
        <p:nvSpPr>
          <p:cNvPr id="149" name="Google Shape;149;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50" name="Google Shape;150;p11"/>
          <p:cNvPicPr preferRelativeResize="0"/>
          <p:nvPr/>
        </p:nvPicPr>
        <p:blipFill rotWithShape="1">
          <a:blip r:embed="rId3">
            <a:alphaModFix/>
          </a:blip>
          <a:srcRect/>
          <a:stretch/>
        </p:blipFill>
        <p:spPr>
          <a:xfrm>
            <a:off x="1565920" y="1602431"/>
            <a:ext cx="6414393" cy="45204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Kolorimetro (aparato) veikimo principai (1)</a:t>
            </a:r>
            <a:endParaRPr b="1">
              <a:latin typeface="Arial"/>
              <a:ea typeface="Arial"/>
              <a:cs typeface="Arial"/>
              <a:sym typeface="Arial"/>
            </a:endParaRPr>
          </a:p>
        </p:txBody>
      </p:sp>
      <p:sp>
        <p:nvSpPr>
          <p:cNvPr id="156" name="Google Shape;156;p12"/>
          <p:cNvSpPr txBox="1">
            <a:spLocks noGrp="1"/>
          </p:cNvSpPr>
          <p:nvPr>
            <p:ph type="body" idx="1"/>
          </p:nvPr>
        </p:nvSpPr>
        <p:spPr>
          <a:xfrm>
            <a:off x="457200" y="1600200"/>
            <a:ext cx="8229600" cy="4979505"/>
          </a:xfrm>
          <a:prstGeom prst="rect">
            <a:avLst/>
          </a:prstGeom>
          <a:noFill/>
          <a:ln>
            <a:noFill/>
          </a:ln>
        </p:spPr>
        <p:txBody>
          <a:bodyPr spcFirstLastPara="1" wrap="square" lIns="91425" tIns="45700" rIns="91425" bIns="45700" anchor="t" anchorCtr="0">
            <a:normAutofit lnSpcReduction="10000"/>
          </a:bodyPr>
          <a:lstStyle/>
          <a:p>
            <a:pPr marL="342900" lvl="0" indent="-358140" algn="l" rtl="0">
              <a:spcBef>
                <a:spcPts val="0"/>
              </a:spcBef>
              <a:spcAft>
                <a:spcPts val="0"/>
              </a:spcAft>
              <a:buClr>
                <a:schemeClr val="dk1"/>
              </a:buClr>
              <a:buSzPts val="3200"/>
              <a:buChar char="•"/>
            </a:pPr>
            <a:r>
              <a:rPr lang="lt-LT" dirty="0">
                <a:latin typeface="Arial"/>
                <a:ea typeface="Arial"/>
                <a:cs typeface="Arial"/>
                <a:sym typeface="Arial"/>
              </a:rPr>
              <a:t>Šviesos šaltinis spinduliuoja šviesą pro mėginio talpą, kuriame yra tirpalo, kurio koncentraciją norime matuoti.</a:t>
            </a:r>
            <a:endParaRPr dirty="0">
              <a:latin typeface="Arial"/>
              <a:ea typeface="Arial"/>
              <a:cs typeface="Arial"/>
              <a:sym typeface="Arial"/>
            </a:endParaRPr>
          </a:p>
          <a:p>
            <a:pPr marL="342900" lvl="0" indent="-358140" algn="l" rtl="0">
              <a:spcBef>
                <a:spcPts val="592"/>
              </a:spcBef>
              <a:spcAft>
                <a:spcPts val="0"/>
              </a:spcAft>
              <a:buClr>
                <a:schemeClr val="dk1"/>
              </a:buClr>
              <a:buSzPts val="3200"/>
              <a:buChar char="•"/>
            </a:pPr>
            <a:r>
              <a:rPr lang="lt-LT" dirty="0">
                <a:latin typeface="Arial"/>
                <a:ea typeface="Arial"/>
                <a:cs typeface="Arial"/>
                <a:sym typeface="Arial"/>
              </a:rPr>
              <a:t>Tirpalo sudedamosios dalys sugeria arba išspinduliuoja tam tikras šviesos srautus, priklausomai nuo jų koncentracijos.</a:t>
            </a:r>
            <a:endParaRPr dirty="0">
              <a:latin typeface="Arial"/>
              <a:ea typeface="Arial"/>
              <a:cs typeface="Arial"/>
              <a:sym typeface="Arial"/>
            </a:endParaRPr>
          </a:p>
          <a:p>
            <a:pPr marL="342900" lvl="0" indent="-358140" algn="l" rtl="0">
              <a:spcBef>
                <a:spcPts val="592"/>
              </a:spcBef>
              <a:spcAft>
                <a:spcPts val="0"/>
              </a:spcAft>
              <a:buClr>
                <a:schemeClr val="dk1"/>
              </a:buClr>
              <a:buSzPts val="3200"/>
              <a:buChar char="•"/>
            </a:pPr>
            <a:r>
              <a:rPr lang="lt-LT" dirty="0">
                <a:latin typeface="Arial"/>
                <a:ea typeface="Arial"/>
                <a:cs typeface="Arial"/>
                <a:sym typeface="Arial"/>
              </a:rPr>
              <a:t>Iš šviesos šaltinio sklindančiai šviesai praeinant per mėginio talpą, ji patenka į </a:t>
            </a:r>
            <a:r>
              <a:rPr lang="lt-LT" err="1">
                <a:latin typeface="Arial"/>
                <a:ea typeface="Arial"/>
                <a:cs typeface="Arial"/>
                <a:sym typeface="Arial"/>
              </a:rPr>
              <a:t>monochromatorių</a:t>
            </a:r>
            <a:r>
              <a:rPr lang="lt-LT" dirty="0">
                <a:latin typeface="Arial"/>
                <a:ea typeface="Arial"/>
                <a:cs typeface="Arial"/>
                <a:sym typeface="Arial"/>
              </a:rPr>
              <a:t> arba per filtrą, kuris išskirtų tam tikrą šviesos diapazono dalį.</a:t>
            </a:r>
          </a:p>
          <a:p>
            <a:pPr marL="342900" indent="-358140">
              <a:spcBef>
                <a:spcPts val="592"/>
              </a:spcBef>
              <a:buSzPts val="3200"/>
            </a:pPr>
            <a:endParaRPr lang="lt-L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Kolorimetro (aparato) veikimo principai (2)</a:t>
            </a:r>
            <a:endParaRPr>
              <a:latin typeface="Arial"/>
              <a:ea typeface="Arial"/>
              <a:cs typeface="Arial"/>
              <a:sym typeface="Arial"/>
            </a:endParaRPr>
          </a:p>
        </p:txBody>
      </p:sp>
      <p:sp>
        <p:nvSpPr>
          <p:cNvPr id="162" name="Google Shape;162;p13"/>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lt-LT">
                <a:latin typeface="Arial"/>
                <a:ea typeface="Arial"/>
                <a:cs typeface="Arial"/>
                <a:sym typeface="Arial"/>
              </a:rPr>
              <a:t>Šviesa, kuri praeina per mėginio talpą, patenka į fotodetektorių, kuris registruoja jos intensyvumą.</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a:latin typeface="Arial"/>
                <a:ea typeface="Arial"/>
                <a:cs typeface="Arial"/>
                <a:sym typeface="Arial"/>
              </a:rPr>
              <a:t>Fotodetektorius pateikia signalą į elektroninį įrenginį, kuris gali būti apdorojamas kompiuteriu.</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a:latin typeface="Arial"/>
                <a:ea typeface="Arial"/>
                <a:cs typeface="Arial"/>
                <a:sym typeface="Arial"/>
              </a:rPr>
              <a:t>Kompiuteris palygina gautą signalą su kalibravimo kreive ir apskaičiuoja medžiagos koncentraciją mėginyje.</a:t>
            </a:r>
            <a:endParaRPr>
              <a:latin typeface="Arial"/>
              <a:ea typeface="Arial"/>
              <a:cs typeface="Arial"/>
              <a:sym typeface="Arial"/>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Kolorimetrijos privalumai</a:t>
            </a:r>
            <a:endParaRPr b="1">
              <a:latin typeface="Arial"/>
              <a:ea typeface="Arial"/>
              <a:cs typeface="Arial"/>
              <a:sym typeface="Arial"/>
            </a:endParaRPr>
          </a:p>
        </p:txBody>
      </p:sp>
      <p:sp>
        <p:nvSpPr>
          <p:cNvPr id="168" name="Google Shape;168;p14"/>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fontScale="47500" lnSpcReduction="20000"/>
          </a:bodyPr>
          <a:lstStyle/>
          <a:p>
            <a:pPr marL="342900" lvl="0" indent="-349281" algn="l" rtl="0">
              <a:spcBef>
                <a:spcPts val="0"/>
              </a:spcBef>
              <a:spcAft>
                <a:spcPts val="0"/>
              </a:spcAft>
              <a:buClr>
                <a:schemeClr val="dk1"/>
              </a:buClr>
              <a:buSzPct val="100000"/>
              <a:buChar char="•"/>
            </a:pPr>
            <a:r>
              <a:rPr lang="lt-LT" sz="5310" b="1">
                <a:latin typeface="Arial"/>
                <a:ea typeface="Arial"/>
                <a:cs typeface="Arial"/>
                <a:sym typeface="Arial"/>
              </a:rPr>
              <a:t>Paprastumas ir greitis</a:t>
            </a:r>
            <a:r>
              <a:rPr lang="lt-LT" sz="5310">
                <a:latin typeface="Arial"/>
                <a:ea typeface="Arial"/>
                <a:cs typeface="Arial"/>
                <a:sym typeface="Arial"/>
              </a:rPr>
              <a:t>: Kolorimetrija yra greitas ir paprastas būdas nustatyti medžiagos koncentraciją tirpale. Tai nereikalauja sudėtingos įrangos ar specialių techninių įgūdžių.</a:t>
            </a:r>
            <a:endParaRPr sz="3410">
              <a:latin typeface="Arial"/>
              <a:ea typeface="Arial"/>
              <a:cs typeface="Arial"/>
              <a:sym typeface="Arial"/>
            </a:endParaRPr>
          </a:p>
          <a:p>
            <a:pPr marL="342900" lvl="0" indent="-349281" algn="l" rtl="0">
              <a:spcBef>
                <a:spcPts val="484"/>
              </a:spcBef>
              <a:spcAft>
                <a:spcPts val="0"/>
              </a:spcAft>
              <a:buClr>
                <a:schemeClr val="dk1"/>
              </a:buClr>
              <a:buSzPct val="100000"/>
              <a:buChar char="•"/>
            </a:pPr>
            <a:r>
              <a:rPr lang="lt-LT" sz="5310" b="1">
                <a:latin typeface="Arial"/>
                <a:ea typeface="Arial"/>
                <a:cs typeface="Arial"/>
                <a:sym typeface="Arial"/>
              </a:rPr>
              <a:t>Jautrumas</a:t>
            </a:r>
            <a:r>
              <a:rPr lang="lt-LT" sz="5310">
                <a:latin typeface="Arial"/>
                <a:ea typeface="Arial"/>
                <a:cs typeface="Arial"/>
                <a:sym typeface="Arial"/>
              </a:rPr>
              <a:t>: Kolorimetrija gali būti labai jautrus metodas, leidžiantis aptikti mažas medžiagų koncentracijas, ypač jei medžiaga turi ryškią spalvą arba tai susiję su reakcijomis, kurios sukelia ryškius produktus.</a:t>
            </a:r>
            <a:endParaRPr sz="3410">
              <a:latin typeface="Arial"/>
              <a:ea typeface="Arial"/>
              <a:cs typeface="Arial"/>
              <a:sym typeface="Arial"/>
            </a:endParaRPr>
          </a:p>
          <a:p>
            <a:pPr marL="342900" lvl="0" indent="-349281" algn="l" rtl="0">
              <a:spcBef>
                <a:spcPts val="484"/>
              </a:spcBef>
              <a:spcAft>
                <a:spcPts val="0"/>
              </a:spcAft>
              <a:buClr>
                <a:schemeClr val="dk1"/>
              </a:buClr>
              <a:buSzPct val="100000"/>
              <a:buChar char="•"/>
            </a:pPr>
            <a:r>
              <a:rPr lang="lt-LT" sz="5310" b="1">
                <a:latin typeface="Arial"/>
                <a:ea typeface="Arial"/>
                <a:cs typeface="Arial"/>
                <a:sym typeface="Arial"/>
              </a:rPr>
              <a:t>Pritaikymas įvairiose srityse</a:t>
            </a:r>
            <a:r>
              <a:rPr lang="lt-LT" sz="5310">
                <a:latin typeface="Arial"/>
                <a:ea typeface="Arial"/>
                <a:cs typeface="Arial"/>
                <a:sym typeface="Arial"/>
              </a:rPr>
              <a:t>: Kolorimetrija naudojama įvairiose srityse, įskaitant maisto pramonę, biochemiją, vandens analizę, farmaciją ir kt. </a:t>
            </a:r>
            <a:endParaRPr sz="5310">
              <a:latin typeface="Arial"/>
              <a:ea typeface="Arial"/>
              <a:cs typeface="Arial"/>
              <a:sym typeface="Arial"/>
            </a:endParaRPr>
          </a:p>
          <a:p>
            <a:pPr marL="342900" lvl="0" indent="-349281" algn="l" rtl="0">
              <a:spcBef>
                <a:spcPts val="484"/>
              </a:spcBef>
              <a:spcAft>
                <a:spcPts val="0"/>
              </a:spcAft>
              <a:buClr>
                <a:schemeClr val="dk1"/>
              </a:buClr>
              <a:buSzPct val="100000"/>
              <a:buChar char="•"/>
            </a:pPr>
            <a:r>
              <a:rPr lang="lt-LT" sz="5310" b="1">
                <a:latin typeface="Arial"/>
                <a:ea typeface="Arial"/>
                <a:cs typeface="Arial"/>
                <a:sym typeface="Arial"/>
              </a:rPr>
              <a:t>Mažos medžiagų kiekio reikalingumas</a:t>
            </a:r>
            <a:r>
              <a:rPr lang="lt-LT" sz="5310">
                <a:latin typeface="Arial"/>
                <a:ea typeface="Arial"/>
                <a:cs typeface="Arial"/>
                <a:sym typeface="Arial"/>
              </a:rPr>
              <a:t>: Daugelis kolorimetrijos testų gali būti atlikti naudojant nedidelius kiekius medžiagos, kas yra svarbu, jei medžiaga brangi arba ribotai prieinama.</a:t>
            </a:r>
            <a:endParaRPr sz="341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Kolorimetrijos trūkumai</a:t>
            </a:r>
            <a:endParaRPr b="1">
              <a:latin typeface="Arial"/>
              <a:ea typeface="Arial"/>
              <a:cs typeface="Arial"/>
              <a:sym typeface="Arial"/>
            </a:endParaRPr>
          </a:p>
        </p:txBody>
      </p:sp>
      <p:sp>
        <p:nvSpPr>
          <p:cNvPr id="174" name="Google Shape;174;p15"/>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fontScale="85000" lnSpcReduction="20000"/>
          </a:bodyPr>
          <a:lstStyle/>
          <a:p>
            <a:pPr marL="342900" lvl="0" indent="-355599" algn="l" rtl="0">
              <a:spcBef>
                <a:spcPts val="0"/>
              </a:spcBef>
              <a:spcAft>
                <a:spcPts val="0"/>
              </a:spcAft>
              <a:buClr>
                <a:schemeClr val="dk1"/>
              </a:buClr>
              <a:buSzPct val="100000"/>
              <a:buChar char="•"/>
            </a:pPr>
            <a:r>
              <a:rPr lang="lt-LT" sz="3435" b="1">
                <a:latin typeface="Arial"/>
                <a:ea typeface="Arial"/>
                <a:cs typeface="Arial"/>
                <a:sym typeface="Arial"/>
              </a:rPr>
              <a:t>Ryškumo ir spalvos jautrumas</a:t>
            </a:r>
            <a:r>
              <a:rPr lang="lt-LT" sz="3435">
                <a:latin typeface="Arial"/>
                <a:ea typeface="Arial"/>
                <a:cs typeface="Arial"/>
                <a:sym typeface="Arial"/>
              </a:rPr>
              <a:t>: Kolorimetrija priklauso nuo medžiagos spalvos, todėl ji yra labiau tinkama medžiagoms su ryškia spalva. Neaiškios spalvos medžiagos gali reikalauti papildomų cheminių reakcijų arba pridėtinės analitinės įrangos naudojimo.</a:t>
            </a:r>
            <a:endParaRPr sz="3435">
              <a:latin typeface="Arial"/>
              <a:ea typeface="Arial"/>
              <a:cs typeface="Arial"/>
              <a:sym typeface="Arial"/>
            </a:endParaRPr>
          </a:p>
          <a:p>
            <a:pPr marL="342900" lvl="0" indent="-355599" algn="l" rtl="0">
              <a:spcBef>
                <a:spcPts val="544"/>
              </a:spcBef>
              <a:spcAft>
                <a:spcPts val="0"/>
              </a:spcAft>
              <a:buClr>
                <a:schemeClr val="dk1"/>
              </a:buClr>
              <a:buSzPct val="100000"/>
              <a:buChar char="•"/>
            </a:pPr>
            <a:r>
              <a:rPr lang="lt-LT" sz="3435" b="1">
                <a:latin typeface="Arial"/>
                <a:ea typeface="Arial"/>
                <a:cs typeface="Arial"/>
                <a:sym typeface="Arial"/>
              </a:rPr>
              <a:t>Kalibravimas</a:t>
            </a:r>
            <a:r>
              <a:rPr lang="lt-LT" sz="3435">
                <a:latin typeface="Arial"/>
                <a:ea typeface="Arial"/>
                <a:cs typeface="Arial"/>
                <a:sym typeface="Arial"/>
              </a:rPr>
              <a:t>: Kolorimetrija reikalauja, kad būtų sukurtas kalibravimo grafikas, kuriame nustatoma ryškumo ar spalvos priklausomybė nuo medžiagos koncentracijos. </a:t>
            </a:r>
            <a:endParaRPr sz="3435">
              <a:latin typeface="Arial"/>
              <a:ea typeface="Arial"/>
              <a:cs typeface="Arial"/>
              <a:sym typeface="Arial"/>
            </a:endParaRPr>
          </a:p>
          <a:p>
            <a:pPr marL="342900" lvl="0" indent="-355599" algn="l" rtl="0">
              <a:spcBef>
                <a:spcPts val="544"/>
              </a:spcBef>
              <a:spcAft>
                <a:spcPts val="0"/>
              </a:spcAft>
              <a:buClr>
                <a:schemeClr val="dk1"/>
              </a:buClr>
              <a:buSzPct val="100000"/>
              <a:buChar char="•"/>
            </a:pPr>
            <a:r>
              <a:rPr lang="lt-LT" sz="3435" b="1">
                <a:latin typeface="Arial"/>
                <a:ea typeface="Arial"/>
                <a:cs typeface="Arial"/>
                <a:sym typeface="Arial"/>
              </a:rPr>
              <a:t>Interferencija</a:t>
            </a:r>
            <a:r>
              <a:rPr lang="lt-LT" sz="3435">
                <a:latin typeface="Arial"/>
                <a:ea typeface="Arial"/>
                <a:cs typeface="Arial"/>
                <a:sym typeface="Arial"/>
              </a:rPr>
              <a:t>: Kolorimetrijos rezultatus gali paveikti interferencija nuo kitų medžiagų, esančių tirtame tirpale. Šiuos veiksnius reikia atidžiai kontroliuoti arba kompensuoti.</a:t>
            </a:r>
            <a:endParaRPr sz="3435">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Ekstrahavimas</a:t>
            </a:r>
            <a:endParaRPr b="1">
              <a:latin typeface="Arial"/>
              <a:ea typeface="Arial"/>
              <a:cs typeface="Arial"/>
              <a:sym typeface="Arial"/>
            </a:endParaRPr>
          </a:p>
        </p:txBody>
      </p:sp>
      <p:sp>
        <p:nvSpPr>
          <p:cNvPr id="180" name="Google Shape;180;p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lt-LT">
                <a:latin typeface="Arial"/>
                <a:ea typeface="Arial"/>
                <a:cs typeface="Arial"/>
                <a:sym typeface="Arial"/>
              </a:rPr>
              <a:t>Ekstrahavimas yra cheminis procesas, kuriuo siekiama išskirti arba atskirti tam tikras medžiagas iš mišinio naudojant tirpiklį </a:t>
            </a:r>
            <a:endParaRPr>
              <a:latin typeface="Arial"/>
              <a:ea typeface="Arial"/>
              <a:cs typeface="Arial"/>
              <a:sym typeface="Arial"/>
            </a:endParaRPr>
          </a:p>
          <a:p>
            <a:pPr marL="342900" lvl="0" indent="-342900" algn="l" rtl="0">
              <a:spcBef>
                <a:spcPts val="592"/>
              </a:spcBef>
              <a:spcAft>
                <a:spcPts val="0"/>
              </a:spcAft>
              <a:buClr>
                <a:schemeClr val="dk1"/>
              </a:buClr>
              <a:buSzPct val="100000"/>
              <a:buChar char="•"/>
            </a:pPr>
            <a:r>
              <a:rPr lang="lt-LT">
                <a:latin typeface="Arial"/>
                <a:ea typeface="Arial"/>
                <a:cs typeface="Arial"/>
                <a:sym typeface="Arial"/>
              </a:rPr>
              <a:t>Tai yra plačiai naudojamas metodas cheminiuose laboratoriniuose tyrimuose, pramonėje, farmacijoje, maisto pramonėje ir kitose srityse.</a:t>
            </a:r>
            <a:endParaRPr>
              <a:latin typeface="Arial"/>
              <a:ea typeface="Arial"/>
              <a:cs typeface="Arial"/>
              <a:sym typeface="Arial"/>
            </a:endParaRPr>
          </a:p>
          <a:p>
            <a:pPr marL="342900" lvl="0" indent="-342900" algn="l" rtl="0">
              <a:spcBef>
                <a:spcPts val="592"/>
              </a:spcBef>
              <a:spcAft>
                <a:spcPts val="0"/>
              </a:spcAft>
              <a:buClr>
                <a:schemeClr val="dk1"/>
              </a:buClr>
              <a:buSzPct val="100000"/>
              <a:buChar char="•"/>
            </a:pPr>
            <a:r>
              <a:rPr lang="lt-LT">
                <a:latin typeface="Arial"/>
                <a:ea typeface="Arial"/>
                <a:cs typeface="Arial"/>
                <a:sym typeface="Arial"/>
              </a:rPr>
              <a:t>Pagrindinis ekstrahavimo principas yra tai, kad tam tikros medžiagos yra tirpstančios viename tirpiklyje, o kitos - ne.</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86" name="Google Shape;186;p17"/>
          <p:cNvPicPr preferRelativeResize="0">
            <a:picLocks noGrp="1"/>
          </p:cNvPicPr>
          <p:nvPr>
            <p:ph type="body" idx="1"/>
          </p:nvPr>
        </p:nvPicPr>
        <p:blipFill rotWithShape="1">
          <a:blip r:embed="rId3">
            <a:alphaModFix/>
          </a:blip>
          <a:srcRect/>
          <a:stretch/>
        </p:blipFill>
        <p:spPr>
          <a:xfrm>
            <a:off x="-4758" y="260648"/>
            <a:ext cx="9148758" cy="62646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Ekstrahavimo komponentai ir veikimo principai (1)</a:t>
            </a:r>
            <a:endParaRPr b="1">
              <a:latin typeface="Arial"/>
              <a:ea typeface="Arial"/>
              <a:cs typeface="Arial"/>
              <a:sym typeface="Arial"/>
            </a:endParaRPr>
          </a:p>
        </p:txBody>
      </p:sp>
      <p:sp>
        <p:nvSpPr>
          <p:cNvPr id="192" name="Google Shape;192;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lt-LT" b="1">
                <a:latin typeface="Arial"/>
                <a:ea typeface="Arial"/>
                <a:cs typeface="Arial"/>
                <a:sym typeface="Arial"/>
              </a:rPr>
              <a:t>Paruošimas</a:t>
            </a:r>
            <a:r>
              <a:rPr lang="lt-LT">
                <a:latin typeface="Arial"/>
                <a:ea typeface="Arial"/>
                <a:cs typeface="Arial"/>
                <a:sym typeface="Arial"/>
              </a:rPr>
              <a:t>: Pirmasis žingsnis yra paruošti mišinį, kurį norime išskirstyti. Mišinys gali būti kietas, skystas arba dujų fazėje. Jis gali apimti norimą medžiagą, kurios išskirti siekiame, ir kitas medžiagas, kurios gali būti tirtos kartu. Paruoštos medžiagos yra dedamos į ekstrahavimo aparatą.</a:t>
            </a:r>
            <a:endParaRPr>
              <a:latin typeface="Arial"/>
              <a:ea typeface="Arial"/>
              <a:cs typeface="Arial"/>
              <a:sym typeface="Arial"/>
            </a:endParaRPr>
          </a:p>
          <a:p>
            <a:pPr marL="342900" lvl="0" indent="-342900" algn="l" rtl="0">
              <a:spcBef>
                <a:spcPts val="544"/>
              </a:spcBef>
              <a:spcAft>
                <a:spcPts val="0"/>
              </a:spcAft>
              <a:buClr>
                <a:schemeClr val="dk1"/>
              </a:buClr>
              <a:buSzPct val="100000"/>
              <a:buChar char="•"/>
            </a:pPr>
            <a:r>
              <a:rPr lang="lt-LT" b="1">
                <a:latin typeface="Arial"/>
                <a:ea typeface="Arial"/>
                <a:cs typeface="Arial"/>
                <a:sym typeface="Arial"/>
              </a:rPr>
              <a:t>Tirpiklio panaudojimas</a:t>
            </a:r>
            <a:r>
              <a:rPr lang="lt-LT">
                <a:latin typeface="Arial"/>
                <a:ea typeface="Arial"/>
                <a:cs typeface="Arial"/>
                <a:sym typeface="Arial"/>
              </a:rPr>
              <a:t>: Antrasis žingsnis panaudoti tirpiklius mišiniu. Tirpiklis pasirenkamas atsižvelgiant į jo gebėjimą ištirpti tam tikras medžiagas mišinyje. Tirpiklis turi būti pasirinktas taip, kad jis būtų geras tirpiklis norimai išanalizuoti medžiagai, bet kad jis negalėtų ištirptinti visų kitų medžiagų mišinyje.</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Ekstrahavimo komponentai ir veikimo principai (2)</a:t>
            </a:r>
            <a:endParaRPr b="1">
              <a:latin typeface="Arial"/>
              <a:ea typeface="Arial"/>
              <a:cs typeface="Arial"/>
              <a:sym typeface="Arial"/>
            </a:endParaRPr>
          </a:p>
        </p:txBody>
      </p:sp>
      <p:sp>
        <p:nvSpPr>
          <p:cNvPr id="198" name="Google Shape;198;p19"/>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lt-LT" b="1">
                <a:latin typeface="Arial"/>
                <a:ea typeface="Arial"/>
                <a:cs typeface="Arial"/>
                <a:sym typeface="Arial"/>
              </a:rPr>
              <a:t>Ekstrahavimas</a:t>
            </a:r>
            <a:r>
              <a:rPr lang="lt-LT">
                <a:latin typeface="Arial"/>
                <a:ea typeface="Arial"/>
                <a:cs typeface="Arial"/>
                <a:sym typeface="Arial"/>
              </a:rPr>
              <a:t>: Ekstrahavimo proceso metu tirpiklis praeina per mišinį ir ištirpina norimą medžiagą iš mišinio. Norima medžiaga tirpsta tirpiklyje ir praeina su juo. Kitaip sakant, ji perkelia iš vienos fazės į kitą.</a:t>
            </a:r>
            <a:endParaRPr>
              <a:latin typeface="Arial"/>
              <a:ea typeface="Arial"/>
              <a:cs typeface="Arial"/>
              <a:sym typeface="Arial"/>
            </a:endParaRPr>
          </a:p>
          <a:p>
            <a:pPr marL="342900" lvl="0" indent="-342900" algn="l" rtl="0">
              <a:spcBef>
                <a:spcPts val="496"/>
              </a:spcBef>
              <a:spcAft>
                <a:spcPts val="0"/>
              </a:spcAft>
              <a:buClr>
                <a:schemeClr val="dk1"/>
              </a:buClr>
              <a:buSzPct val="100000"/>
              <a:buChar char="•"/>
            </a:pPr>
            <a:r>
              <a:rPr lang="lt-LT" b="1">
                <a:latin typeface="Arial"/>
                <a:ea typeface="Arial"/>
                <a:cs typeface="Arial"/>
                <a:sym typeface="Arial"/>
              </a:rPr>
              <a:t>Atskyrimas</a:t>
            </a:r>
            <a:r>
              <a:rPr lang="lt-LT">
                <a:latin typeface="Arial"/>
                <a:ea typeface="Arial"/>
                <a:cs typeface="Arial"/>
                <a:sym typeface="Arial"/>
              </a:rPr>
              <a:t>: Po to, kai ekstrahavimas yra baigtas, susidariusi medžiaga yra atskiriama nuo tirpiklio ir kitų komponentų mišinyje. Tai gali būti atliekama daugeliu būdų, priklausomai nuo medžiagų ir ekstrahavimo sąlygų. Pavyzdžiui, galima naudoti filtravimą, garinimą arba kitus mechaninius arba cheminius metodus atskirti medžiagas.</a:t>
            </a:r>
            <a:endParaRPr>
              <a:latin typeface="Arial"/>
              <a:ea typeface="Arial"/>
              <a:cs typeface="Arial"/>
              <a:sym typeface="Arial"/>
            </a:endParaRPr>
          </a:p>
          <a:p>
            <a:pPr marL="342900" lvl="0" indent="-342900" algn="l" rtl="0">
              <a:spcBef>
                <a:spcPts val="496"/>
              </a:spcBef>
              <a:spcAft>
                <a:spcPts val="0"/>
              </a:spcAft>
              <a:buClr>
                <a:schemeClr val="dk1"/>
              </a:buClr>
              <a:buSzPct val="100000"/>
              <a:buChar char="•"/>
            </a:pPr>
            <a:r>
              <a:rPr lang="lt-LT" b="1">
                <a:latin typeface="Arial"/>
                <a:ea typeface="Arial"/>
                <a:cs typeface="Arial"/>
                <a:sym typeface="Arial"/>
              </a:rPr>
              <a:t>Tirpiklio perdirbimas arba atkūrimas</a:t>
            </a:r>
            <a:r>
              <a:rPr lang="lt-LT">
                <a:latin typeface="Arial"/>
                <a:ea typeface="Arial"/>
                <a:cs typeface="Arial"/>
                <a:sym typeface="Arial"/>
              </a:rPr>
              <a:t>: Dažnai po ekstrahavimo tirpiklis yra perdirbamas arba atkuriamas, kad jis būtų naudojamas kituose ekstrahavimo procesuose. Tai yra ekonominiška ir ekologiška.</a:t>
            </a:r>
            <a:endParaRPr>
              <a:latin typeface="Arial"/>
              <a:ea typeface="Arial"/>
              <a:cs typeface="Arial"/>
              <a:sym typeface="Arial"/>
            </a:endParaRPr>
          </a:p>
          <a:p>
            <a:pPr marL="342900" lvl="0" indent="-185420" algn="l" rtl="0">
              <a:spcBef>
                <a:spcPts val="496"/>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Pamokos tikslas</a:t>
            </a:r>
            <a:endParaRPr b="1">
              <a:latin typeface="Arial"/>
              <a:ea typeface="Arial"/>
              <a:cs typeface="Arial"/>
              <a:sym typeface="Arial"/>
            </a:endParaRPr>
          </a:p>
        </p:txBody>
      </p:sp>
      <p:sp>
        <p:nvSpPr>
          <p:cNvPr id="91" name="Google Shape;91;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lt-LT">
                <a:latin typeface="Arial"/>
                <a:ea typeface="Arial"/>
                <a:cs typeface="Arial"/>
                <a:sym typeface="Arial"/>
              </a:rPr>
              <a:t>Suteikti  mokiniams žinias ir supratimą apie distiliavimą, kolorimetriją, ekstrahavimą, plonasluoksnę chromatografiją</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a:latin typeface="Arial"/>
                <a:ea typeface="Arial"/>
                <a:cs typeface="Arial"/>
                <a:sym typeface="Arial"/>
              </a:rPr>
              <a:t>Atlikti 2 praktikos darbus analizuojant pasirinktus organinių junginių išskirstymo metodus</a:t>
            </a: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Ekstrahavimo privalumai </a:t>
            </a:r>
            <a:endParaRPr b="1">
              <a:latin typeface="Arial"/>
              <a:ea typeface="Arial"/>
              <a:cs typeface="Arial"/>
              <a:sym typeface="Arial"/>
            </a:endParaRPr>
          </a:p>
        </p:txBody>
      </p:sp>
      <p:sp>
        <p:nvSpPr>
          <p:cNvPr id="204" name="Google Shape;204;p20"/>
          <p:cNvSpPr txBox="1">
            <a:spLocks noGrp="1"/>
          </p:cNvSpPr>
          <p:nvPr>
            <p:ph type="body" idx="1"/>
          </p:nvPr>
        </p:nvSpPr>
        <p:spPr>
          <a:xfrm>
            <a:off x="457200" y="1417650"/>
            <a:ext cx="8229600" cy="5257800"/>
          </a:xfrm>
          <a:prstGeom prst="rect">
            <a:avLst/>
          </a:prstGeom>
          <a:noFill/>
          <a:ln>
            <a:noFill/>
          </a:ln>
        </p:spPr>
        <p:txBody>
          <a:bodyPr spcFirstLastPara="1" wrap="square" lIns="91425" tIns="45700" rIns="91425" bIns="45700" anchor="t" anchorCtr="0">
            <a:normAutofit fontScale="70000" lnSpcReduction="20000"/>
          </a:bodyPr>
          <a:lstStyle/>
          <a:p>
            <a:pPr marL="342900" lvl="0" indent="-335787" algn="l" rtl="0">
              <a:spcBef>
                <a:spcPts val="0"/>
              </a:spcBef>
              <a:spcAft>
                <a:spcPts val="0"/>
              </a:spcAft>
              <a:buClr>
                <a:schemeClr val="dk1"/>
              </a:buClr>
              <a:buSzPct val="100000"/>
              <a:buChar char="•"/>
            </a:pPr>
            <a:r>
              <a:rPr lang="lt-LT" sz="3840" b="1">
                <a:latin typeface="Arial"/>
                <a:ea typeface="Arial"/>
                <a:cs typeface="Arial"/>
                <a:sym typeface="Arial"/>
              </a:rPr>
              <a:t>Medžiagų išskyrimas</a:t>
            </a:r>
            <a:r>
              <a:rPr lang="lt-LT" sz="3840">
                <a:latin typeface="Arial"/>
                <a:ea typeface="Arial"/>
                <a:cs typeface="Arial"/>
                <a:sym typeface="Arial"/>
              </a:rPr>
              <a:t>: Ekstrahavimas leidžia išskirti norimą medžiagą iš mišinio, kuris gali būti sudėtingas arba turėti daug kitų komponentų.</a:t>
            </a:r>
            <a:endParaRPr sz="3040">
              <a:latin typeface="Arial"/>
              <a:ea typeface="Arial"/>
              <a:cs typeface="Arial"/>
              <a:sym typeface="Arial"/>
            </a:endParaRPr>
          </a:p>
          <a:p>
            <a:pPr marL="342900" lvl="0" indent="-335787" algn="l" rtl="0">
              <a:spcBef>
                <a:spcPts val="560"/>
              </a:spcBef>
              <a:spcAft>
                <a:spcPts val="0"/>
              </a:spcAft>
              <a:buClr>
                <a:schemeClr val="dk1"/>
              </a:buClr>
              <a:buSzPct val="100000"/>
              <a:buChar char="•"/>
            </a:pPr>
            <a:r>
              <a:rPr lang="lt-LT" sz="3840" b="1">
                <a:latin typeface="Arial"/>
                <a:ea typeface="Arial"/>
                <a:cs typeface="Arial"/>
                <a:sym typeface="Arial"/>
              </a:rPr>
              <a:t>Valymas</a:t>
            </a:r>
            <a:r>
              <a:rPr lang="lt-LT" sz="3840">
                <a:latin typeface="Arial"/>
                <a:ea typeface="Arial"/>
                <a:cs typeface="Arial"/>
                <a:sym typeface="Arial"/>
              </a:rPr>
              <a:t>: Tai gali būti naudojama valyti medžiagas nuo priemaišų.</a:t>
            </a:r>
            <a:endParaRPr sz="3040">
              <a:latin typeface="Arial"/>
              <a:ea typeface="Arial"/>
              <a:cs typeface="Arial"/>
              <a:sym typeface="Arial"/>
            </a:endParaRPr>
          </a:p>
          <a:p>
            <a:pPr marL="342900" lvl="0" indent="-335787" algn="l" rtl="0">
              <a:spcBef>
                <a:spcPts val="560"/>
              </a:spcBef>
              <a:spcAft>
                <a:spcPts val="0"/>
              </a:spcAft>
              <a:buClr>
                <a:schemeClr val="dk1"/>
              </a:buClr>
              <a:buSzPct val="100000"/>
              <a:buChar char="•"/>
            </a:pPr>
            <a:r>
              <a:rPr lang="lt-LT" sz="3840" b="1">
                <a:latin typeface="Arial"/>
                <a:ea typeface="Arial"/>
                <a:cs typeface="Arial"/>
                <a:sym typeface="Arial"/>
              </a:rPr>
              <a:t>Medžiagų koncentracijos padidinimas</a:t>
            </a:r>
            <a:r>
              <a:rPr lang="lt-LT" sz="3840">
                <a:latin typeface="Arial"/>
                <a:ea typeface="Arial"/>
                <a:cs typeface="Arial"/>
                <a:sym typeface="Arial"/>
              </a:rPr>
              <a:t>: Ekstrahavimas gali būti naudojamas padidinti norimos medžiagos koncentraciją tirpale, kuris yra svarbus tam tikruose procesuose, pvz., gamybos srityje.</a:t>
            </a:r>
            <a:endParaRPr sz="3040">
              <a:latin typeface="Arial"/>
              <a:ea typeface="Arial"/>
              <a:cs typeface="Arial"/>
              <a:sym typeface="Arial"/>
            </a:endParaRPr>
          </a:p>
          <a:p>
            <a:pPr marL="342900" lvl="0" indent="-335787" algn="l" rtl="0">
              <a:spcBef>
                <a:spcPts val="560"/>
              </a:spcBef>
              <a:spcAft>
                <a:spcPts val="0"/>
              </a:spcAft>
              <a:buClr>
                <a:schemeClr val="dk1"/>
              </a:buClr>
              <a:buSzPct val="100000"/>
              <a:buChar char="•"/>
            </a:pPr>
            <a:r>
              <a:rPr lang="lt-LT" sz="3840" b="1">
                <a:latin typeface="Arial"/>
                <a:ea typeface="Arial"/>
                <a:cs typeface="Arial"/>
                <a:sym typeface="Arial"/>
              </a:rPr>
              <a:t>Pritaikymas įvairiose srityse</a:t>
            </a:r>
            <a:r>
              <a:rPr lang="lt-LT" sz="3840">
                <a:latin typeface="Arial"/>
                <a:ea typeface="Arial"/>
                <a:cs typeface="Arial"/>
                <a:sym typeface="Arial"/>
              </a:rPr>
              <a:t>: Tai yra plačiai naudojamas procesas ir yra tinkamas naudoti chemijoje, farmacijoje, maisto pramonėje, aplinkos moksluose ir kitose srityse.</a:t>
            </a:r>
            <a:endParaRPr sz="3040">
              <a:latin typeface="Arial"/>
              <a:ea typeface="Arial"/>
              <a:cs typeface="Arial"/>
              <a:sym typeface="Arial"/>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Ekstrahavimo trūkumai</a:t>
            </a:r>
            <a:endParaRPr b="1">
              <a:latin typeface="Arial"/>
              <a:ea typeface="Arial"/>
              <a:cs typeface="Arial"/>
              <a:sym typeface="Arial"/>
            </a:endParaRPr>
          </a:p>
        </p:txBody>
      </p:sp>
      <p:sp>
        <p:nvSpPr>
          <p:cNvPr id="210" name="Google Shape;210;p21"/>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fontScale="55000" lnSpcReduction="20000"/>
          </a:bodyPr>
          <a:lstStyle/>
          <a:p>
            <a:pPr marL="342900" lvl="0" indent="-330878" algn="l" rtl="0">
              <a:spcBef>
                <a:spcPts val="0"/>
              </a:spcBef>
              <a:spcAft>
                <a:spcPts val="0"/>
              </a:spcAft>
              <a:buClr>
                <a:schemeClr val="dk1"/>
              </a:buClr>
              <a:buSzPct val="100000"/>
              <a:buChar char="•"/>
            </a:pPr>
            <a:r>
              <a:rPr lang="lt-LT" sz="4601" b="1">
                <a:latin typeface="Arial"/>
                <a:ea typeface="Arial"/>
                <a:cs typeface="Arial"/>
                <a:sym typeface="Arial"/>
              </a:rPr>
              <a:t>Energijos sąnaudos</a:t>
            </a:r>
            <a:r>
              <a:rPr lang="lt-LT" sz="4601">
                <a:latin typeface="Arial"/>
                <a:ea typeface="Arial"/>
                <a:cs typeface="Arial"/>
                <a:sym typeface="Arial"/>
              </a:rPr>
              <a:t>: Kai kuriais atvejais ekstrahavimo procesai gali reikalauti didelių energijos sąnaudų, ypač jei reikia šildyti ar atvėsinti tirpalą.</a:t>
            </a:r>
            <a:endParaRPr sz="4601">
              <a:latin typeface="Arial"/>
              <a:ea typeface="Arial"/>
              <a:cs typeface="Arial"/>
              <a:sym typeface="Arial"/>
            </a:endParaRPr>
          </a:p>
          <a:p>
            <a:pPr marL="342900" lvl="0" indent="-330878" algn="l" rtl="0">
              <a:spcBef>
                <a:spcPts val="544"/>
              </a:spcBef>
              <a:spcAft>
                <a:spcPts val="0"/>
              </a:spcAft>
              <a:buClr>
                <a:schemeClr val="dk1"/>
              </a:buClr>
              <a:buSzPct val="100000"/>
              <a:buChar char="•"/>
            </a:pPr>
            <a:r>
              <a:rPr lang="lt-LT" sz="4601" b="1">
                <a:latin typeface="Arial"/>
                <a:ea typeface="Arial"/>
                <a:cs typeface="Arial"/>
                <a:sym typeface="Arial"/>
              </a:rPr>
              <a:t>Laiko sąnaudos</a:t>
            </a:r>
            <a:r>
              <a:rPr lang="lt-LT" sz="4601">
                <a:latin typeface="Arial"/>
                <a:ea typeface="Arial"/>
                <a:cs typeface="Arial"/>
                <a:sym typeface="Arial"/>
              </a:rPr>
              <a:t>: Ekstrahavimas gali užtrukti ilgai, ypač jei norite išgryninti mažas kiekius medžiagos iš didelių mišinių.</a:t>
            </a:r>
            <a:endParaRPr sz="4601">
              <a:latin typeface="Arial"/>
              <a:ea typeface="Arial"/>
              <a:cs typeface="Arial"/>
              <a:sym typeface="Arial"/>
            </a:endParaRPr>
          </a:p>
          <a:p>
            <a:pPr marL="342900" lvl="0" indent="-330878" algn="l" rtl="0">
              <a:spcBef>
                <a:spcPts val="544"/>
              </a:spcBef>
              <a:spcAft>
                <a:spcPts val="0"/>
              </a:spcAft>
              <a:buClr>
                <a:schemeClr val="dk1"/>
              </a:buClr>
              <a:buSzPct val="100000"/>
              <a:buChar char="•"/>
            </a:pPr>
            <a:r>
              <a:rPr lang="lt-LT" sz="4601" b="1">
                <a:latin typeface="Arial"/>
                <a:ea typeface="Arial"/>
                <a:cs typeface="Arial"/>
                <a:sym typeface="Arial"/>
              </a:rPr>
              <a:t>Tirpiklių saugumas</a:t>
            </a:r>
            <a:r>
              <a:rPr lang="lt-LT" sz="4601">
                <a:latin typeface="Arial"/>
                <a:ea typeface="Arial"/>
                <a:cs typeface="Arial"/>
                <a:sym typeface="Arial"/>
              </a:rPr>
              <a:t>: Naudojant organinius tirpiklius, reikia atsižvelgti į jų saugumą ir galimą aplinkos pavojų.</a:t>
            </a:r>
            <a:endParaRPr sz="4601">
              <a:latin typeface="Arial"/>
              <a:ea typeface="Arial"/>
              <a:cs typeface="Arial"/>
              <a:sym typeface="Arial"/>
            </a:endParaRPr>
          </a:p>
          <a:p>
            <a:pPr marL="342900" lvl="0" indent="-330878" algn="l" rtl="0">
              <a:spcBef>
                <a:spcPts val="544"/>
              </a:spcBef>
              <a:spcAft>
                <a:spcPts val="0"/>
              </a:spcAft>
              <a:buClr>
                <a:schemeClr val="dk1"/>
              </a:buClr>
              <a:buSzPct val="100000"/>
              <a:buChar char="•"/>
            </a:pPr>
            <a:r>
              <a:rPr lang="lt-LT" sz="4601" b="1">
                <a:latin typeface="Arial"/>
                <a:ea typeface="Arial"/>
                <a:cs typeface="Arial"/>
                <a:sym typeface="Arial"/>
              </a:rPr>
              <a:t>Tirpiklių atliekos</a:t>
            </a:r>
            <a:r>
              <a:rPr lang="lt-LT" sz="4601">
                <a:latin typeface="Arial"/>
                <a:ea typeface="Arial"/>
                <a:cs typeface="Arial"/>
                <a:sym typeface="Arial"/>
              </a:rPr>
              <a:t>: Tirpikliai gali tapti atliekomis, kurias reikia tinkamai tvarkyti ir perdirbti.</a:t>
            </a:r>
            <a:endParaRPr sz="4601">
              <a:latin typeface="Arial"/>
              <a:ea typeface="Arial"/>
              <a:cs typeface="Arial"/>
              <a:sym typeface="Arial"/>
            </a:endParaRPr>
          </a:p>
          <a:p>
            <a:pPr marL="342900" lvl="0" indent="-281940" algn="l" rtl="0">
              <a:spcBef>
                <a:spcPts val="544"/>
              </a:spcBef>
              <a:spcAft>
                <a:spcPts val="0"/>
              </a:spcAft>
              <a:buClr>
                <a:schemeClr val="dk1"/>
              </a:buClr>
              <a:buSzPct val="69546"/>
              <a:buChar char="•"/>
            </a:pPr>
            <a:r>
              <a:rPr lang="lt-LT" sz="4601" b="1">
                <a:latin typeface="Arial"/>
                <a:ea typeface="Arial"/>
                <a:cs typeface="Arial"/>
                <a:sym typeface="Arial"/>
              </a:rPr>
              <a:t>Specifiniai reikalavimai</a:t>
            </a:r>
            <a:r>
              <a:rPr lang="lt-LT" sz="4601">
                <a:latin typeface="Arial"/>
                <a:ea typeface="Arial"/>
                <a:cs typeface="Arial"/>
                <a:sym typeface="Arial"/>
              </a:rPr>
              <a:t>: Kiekvienas ekstrahavimo atvejis gali turėti specifinius reikalavimus dėl tirpiklių pasirinkimo, ekstrahavimo sąlygų ir kitų faktorių, todėl reikia atidžiai projektuoti kiekvieną procesą</a:t>
            </a:r>
            <a:r>
              <a:rPr lang="lt-LT">
                <a:latin typeface="Arial"/>
                <a:ea typeface="Arial"/>
                <a:cs typeface="Arial"/>
                <a:sym typeface="Arial"/>
              </a:rPr>
              <a:t>.</a:t>
            </a: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Plonasluoksnė chromatografija</a:t>
            </a:r>
            <a:endParaRPr b="1">
              <a:latin typeface="Arial"/>
              <a:ea typeface="Arial"/>
              <a:cs typeface="Arial"/>
              <a:sym typeface="Arial"/>
            </a:endParaRPr>
          </a:p>
        </p:txBody>
      </p:sp>
      <p:sp>
        <p:nvSpPr>
          <p:cNvPr id="216" name="Google Shape;216;p22"/>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lnSpcReduction="20000"/>
          </a:bodyPr>
          <a:lstStyle/>
          <a:p>
            <a:pPr marL="342900" lvl="0" indent="-358140" algn="l" rtl="0">
              <a:spcBef>
                <a:spcPts val="0"/>
              </a:spcBef>
              <a:spcAft>
                <a:spcPts val="0"/>
              </a:spcAft>
              <a:buClr>
                <a:schemeClr val="dk1"/>
              </a:buClr>
              <a:buSzPts val="3200"/>
              <a:buChar char="•"/>
            </a:pPr>
            <a:r>
              <a:rPr lang="lt-LT">
                <a:latin typeface="Arial"/>
                <a:ea typeface="Arial"/>
                <a:cs typeface="Arial"/>
                <a:sym typeface="Arial"/>
              </a:rPr>
              <a:t>Plonasluoksnė chromatografija (anglų kalba - Thin-Layer Chromatography arba TLC) yra analitikos ir atskyrimo metodas, naudojamas norint atskirti ir nustatyti medžiagas iš mišinio pagal jų migraciją per ploną sluoksnį, kuris yra uždėtas ant inertinės pagrindo plokštelės. </a:t>
            </a:r>
            <a:endParaRPr>
              <a:latin typeface="Arial"/>
              <a:ea typeface="Arial"/>
              <a:cs typeface="Arial"/>
              <a:sym typeface="Arial"/>
            </a:endParaRPr>
          </a:p>
          <a:p>
            <a:pPr marL="342900" lvl="0" indent="-358140" algn="l" rtl="0">
              <a:spcBef>
                <a:spcPts val="592"/>
              </a:spcBef>
              <a:spcAft>
                <a:spcPts val="0"/>
              </a:spcAft>
              <a:buClr>
                <a:schemeClr val="dk1"/>
              </a:buClr>
              <a:buSzPts val="3200"/>
              <a:buChar char="•"/>
            </a:pPr>
            <a:r>
              <a:rPr lang="lt-LT">
                <a:latin typeface="Arial"/>
                <a:ea typeface="Arial"/>
                <a:cs typeface="Arial"/>
                <a:sym typeface="Arial"/>
              </a:rPr>
              <a:t>Šis metodas yra dažnai naudojamas laboratoriniuose tyrimuose, kai reikia atskirti ir identifikuoti medžiagas, kontroliuoti produktų kokybę arba atlikti kitus cheminius tyrimus.</a:t>
            </a:r>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22" name="Google Shape;222;p23"/>
          <p:cNvPicPr preferRelativeResize="0">
            <a:picLocks noGrp="1"/>
          </p:cNvPicPr>
          <p:nvPr>
            <p:ph type="body" idx="1"/>
          </p:nvPr>
        </p:nvPicPr>
        <p:blipFill rotWithShape="1">
          <a:blip r:embed="rId3">
            <a:alphaModFix/>
          </a:blip>
          <a:srcRect/>
          <a:stretch/>
        </p:blipFill>
        <p:spPr>
          <a:xfrm>
            <a:off x="467544" y="332656"/>
            <a:ext cx="8352928" cy="61926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28" name="Google Shape;228;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229" name="Google Shape;229;p2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35" name="Google Shape;235;p25"/>
          <p:cNvPicPr preferRelativeResize="0">
            <a:picLocks noGrp="1"/>
          </p:cNvPicPr>
          <p:nvPr>
            <p:ph type="body" idx="1"/>
          </p:nvPr>
        </p:nvPicPr>
        <p:blipFill rotWithShape="1">
          <a:blip r:embed="rId3">
            <a:alphaModFix/>
          </a:blip>
          <a:srcRect/>
          <a:stretch/>
        </p:blipFill>
        <p:spPr>
          <a:xfrm>
            <a:off x="323528" y="188640"/>
            <a:ext cx="8820472" cy="61926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lt-LT" sz="3859" b="1">
                <a:latin typeface="Arial"/>
                <a:ea typeface="Arial"/>
                <a:cs typeface="Arial"/>
                <a:sym typeface="Arial"/>
              </a:rPr>
              <a:t>Plonasluoksnės chromatografijos veikimo principai (1)</a:t>
            </a:r>
            <a:endParaRPr sz="3859" b="1">
              <a:latin typeface="Arial"/>
              <a:ea typeface="Arial"/>
              <a:cs typeface="Arial"/>
              <a:sym typeface="Arial"/>
            </a:endParaRPr>
          </a:p>
        </p:txBody>
      </p:sp>
      <p:sp>
        <p:nvSpPr>
          <p:cNvPr id="241" name="Google Shape;241;p26"/>
          <p:cNvSpPr txBox="1">
            <a:spLocks noGrp="1"/>
          </p:cNvSpPr>
          <p:nvPr>
            <p:ph type="body" idx="1"/>
          </p:nvPr>
        </p:nvSpPr>
        <p:spPr>
          <a:xfrm>
            <a:off x="457200" y="1600200"/>
            <a:ext cx="8229600" cy="5170800"/>
          </a:xfrm>
          <a:prstGeom prst="rect">
            <a:avLst/>
          </a:prstGeom>
          <a:noFill/>
          <a:ln>
            <a:noFill/>
          </a:ln>
        </p:spPr>
        <p:txBody>
          <a:bodyPr spcFirstLastPara="1" wrap="square" lIns="91425" tIns="45700" rIns="91425" bIns="45700" anchor="t" anchorCtr="0">
            <a:normAutofit fontScale="85000" lnSpcReduction="20000"/>
          </a:bodyPr>
          <a:lstStyle/>
          <a:p>
            <a:pPr marL="342900" lvl="0" indent="-327660" algn="l" rtl="0">
              <a:spcBef>
                <a:spcPts val="0"/>
              </a:spcBef>
              <a:spcAft>
                <a:spcPts val="0"/>
              </a:spcAft>
              <a:buClr>
                <a:schemeClr val="dk1"/>
              </a:buClr>
              <a:buSzPct val="100000"/>
              <a:buChar char="•"/>
            </a:pPr>
            <a:r>
              <a:rPr lang="lt-LT" b="1">
                <a:latin typeface="Arial"/>
                <a:ea typeface="Arial"/>
                <a:cs typeface="Arial"/>
                <a:sym typeface="Arial"/>
              </a:rPr>
              <a:t>Paruošimas</a:t>
            </a:r>
            <a:r>
              <a:rPr lang="lt-LT">
                <a:latin typeface="Arial"/>
                <a:ea typeface="Arial"/>
                <a:cs typeface="Arial"/>
                <a:sym typeface="Arial"/>
              </a:rPr>
              <a:t>: Paruošiama plona ir vienalytė danga</a:t>
            </a:r>
            <a:endParaRPr>
              <a:latin typeface="Arial"/>
              <a:ea typeface="Arial"/>
              <a:cs typeface="Arial"/>
              <a:sym typeface="Arial"/>
            </a:endParaRPr>
          </a:p>
          <a:p>
            <a:pPr marL="342900" lvl="0" indent="-327660" algn="l" rtl="0">
              <a:spcBef>
                <a:spcPts val="592"/>
              </a:spcBef>
              <a:spcAft>
                <a:spcPts val="0"/>
              </a:spcAft>
              <a:buClr>
                <a:schemeClr val="dk1"/>
              </a:buClr>
              <a:buSzPct val="100000"/>
              <a:buChar char="•"/>
            </a:pPr>
            <a:r>
              <a:rPr lang="lt-LT" b="1">
                <a:latin typeface="Arial"/>
                <a:ea typeface="Arial"/>
                <a:cs typeface="Arial"/>
                <a:sym typeface="Arial"/>
              </a:rPr>
              <a:t>Mėginio analizavimo pradžia</a:t>
            </a:r>
            <a:r>
              <a:rPr lang="lt-LT">
                <a:latin typeface="Arial"/>
                <a:ea typeface="Arial"/>
                <a:cs typeface="Arial"/>
                <a:sym typeface="Arial"/>
              </a:rPr>
              <a:t>: Mėginys, kuriame yra norimų medžiagų, yra uždedamas ant plonos sluoksnio dangos tam tikroje vietoje. Tai paprastai daroma naudojant mikropipetes arba kitus įrankius.</a:t>
            </a:r>
            <a:endParaRPr>
              <a:latin typeface="Arial"/>
              <a:ea typeface="Arial"/>
              <a:cs typeface="Arial"/>
              <a:sym typeface="Arial"/>
            </a:endParaRPr>
          </a:p>
          <a:p>
            <a:pPr marL="342900" lvl="0" indent="-327660" algn="l" rtl="0">
              <a:spcBef>
                <a:spcPts val="592"/>
              </a:spcBef>
              <a:spcAft>
                <a:spcPts val="0"/>
              </a:spcAft>
              <a:buClr>
                <a:schemeClr val="dk1"/>
              </a:buClr>
              <a:buSzPct val="100000"/>
              <a:buChar char="•"/>
            </a:pPr>
            <a:r>
              <a:rPr lang="lt-LT" b="1">
                <a:latin typeface="Arial"/>
                <a:ea typeface="Arial"/>
                <a:cs typeface="Arial"/>
                <a:sym typeface="Arial"/>
              </a:rPr>
              <a:t>Tirpiklis</a:t>
            </a:r>
            <a:r>
              <a:rPr lang="lt-LT">
                <a:latin typeface="Arial"/>
                <a:ea typeface="Arial"/>
                <a:cs typeface="Arial"/>
                <a:sym typeface="Arial"/>
              </a:rPr>
              <a:t>: Tirpiklis yra medžiaga, kuri juda per ploną sluoksnį ir "tempia" medžiagas su juo. Tirpiklis pasirenkamas taip, kad būtų tinkamas atskirti konkrečias medžiagas, atsižvelgiant į jų tirpimo savybes. Jei norite atskirti polines medžiagas, dažnai naudojamas nepolinis tirpiklis ir atvirkščiai.</a:t>
            </a:r>
            <a:endParaRPr>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lt-LT" sz="3859" b="1">
                <a:latin typeface="Arial"/>
                <a:ea typeface="Arial"/>
                <a:cs typeface="Arial"/>
                <a:sym typeface="Arial"/>
              </a:rPr>
              <a:t>Plonasluoksnės chromatografijos veikimo principai (2)</a:t>
            </a:r>
            <a:endParaRPr sz="3859" b="1">
              <a:latin typeface="Arial"/>
              <a:ea typeface="Arial"/>
              <a:cs typeface="Arial"/>
              <a:sym typeface="Arial"/>
            </a:endParaRPr>
          </a:p>
        </p:txBody>
      </p:sp>
      <p:sp>
        <p:nvSpPr>
          <p:cNvPr id="247" name="Google Shape;24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9250" algn="l" rtl="0">
              <a:spcBef>
                <a:spcPts val="0"/>
              </a:spcBef>
              <a:spcAft>
                <a:spcPts val="0"/>
              </a:spcAft>
              <a:buClr>
                <a:schemeClr val="dk1"/>
              </a:buClr>
              <a:buSzPct val="100000"/>
              <a:buChar char="•"/>
            </a:pPr>
            <a:r>
              <a:rPr lang="lt-LT" sz="3317" b="1">
                <a:latin typeface="Arial"/>
                <a:ea typeface="Arial"/>
                <a:cs typeface="Arial"/>
                <a:sym typeface="Arial"/>
              </a:rPr>
              <a:t>Atskirties rezultatas</a:t>
            </a:r>
            <a:r>
              <a:rPr lang="lt-LT" sz="3317">
                <a:latin typeface="Arial"/>
                <a:ea typeface="Arial"/>
                <a:cs typeface="Arial"/>
                <a:sym typeface="Arial"/>
              </a:rPr>
              <a:t>: Medžiagos atskirtos pagal jų elgesį plonasluoksnėje dangoje. Po tam tikro laiko, kai tirpiklis pasiekia plonos sluoksnio galo, plokštelė yra pašalinama, ir medžiagos, kurios buvo atskirtos, yra matomos kaip atskiri skyriai arba dėmės ant plokštelės.</a:t>
            </a:r>
            <a:endParaRPr sz="3317">
              <a:latin typeface="Arial"/>
              <a:ea typeface="Arial"/>
              <a:cs typeface="Arial"/>
              <a:sym typeface="Arial"/>
            </a:endParaRPr>
          </a:p>
          <a:p>
            <a:pPr marL="342900" lvl="0" indent="-349250" algn="l" rtl="0">
              <a:spcBef>
                <a:spcPts val="544"/>
              </a:spcBef>
              <a:spcAft>
                <a:spcPts val="0"/>
              </a:spcAft>
              <a:buClr>
                <a:schemeClr val="dk1"/>
              </a:buClr>
              <a:buSzPct val="100000"/>
              <a:buChar char="•"/>
            </a:pPr>
            <a:r>
              <a:rPr lang="lt-LT" sz="3317" b="1">
                <a:latin typeface="Arial"/>
                <a:ea typeface="Arial"/>
                <a:cs typeface="Arial"/>
                <a:sym typeface="Arial"/>
              </a:rPr>
              <a:t>Identifikavimas</a:t>
            </a:r>
            <a:r>
              <a:rPr lang="lt-LT" sz="3317">
                <a:latin typeface="Arial"/>
                <a:ea typeface="Arial"/>
                <a:cs typeface="Arial"/>
                <a:sym typeface="Arial"/>
              </a:rPr>
              <a:t>: Norint nustatyti atskirtas medžiagas, galima naudoti detektorių, kuris gali nustatyti jų buvimą pagal jų savybes (pvz., fluorescenciją) arba vizualiai palyginti su žinomomis kontrolinėmis medžiagomis. Taip galima identifikuoti atskirtas medžiagas.</a:t>
            </a:r>
            <a:endParaRPr sz="3317">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Plonasluoksnės chromatografijos privalumai:</a:t>
            </a:r>
            <a:endParaRPr b="1">
              <a:latin typeface="Arial"/>
              <a:ea typeface="Arial"/>
              <a:cs typeface="Arial"/>
              <a:sym typeface="Arial"/>
            </a:endParaRPr>
          </a:p>
        </p:txBody>
      </p:sp>
      <p:sp>
        <p:nvSpPr>
          <p:cNvPr id="253" name="Google Shape;253;p28"/>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33057" algn="l" rtl="0">
              <a:spcBef>
                <a:spcPts val="0"/>
              </a:spcBef>
              <a:spcAft>
                <a:spcPts val="0"/>
              </a:spcAft>
              <a:buClr>
                <a:schemeClr val="dk1"/>
              </a:buClr>
              <a:buSzPts val="2225"/>
              <a:buChar char="•"/>
            </a:pPr>
            <a:r>
              <a:rPr lang="lt-LT" sz="2225" b="1">
                <a:latin typeface="Arial"/>
                <a:ea typeface="Arial"/>
                <a:cs typeface="Arial"/>
                <a:sym typeface="Arial"/>
              </a:rPr>
              <a:t>Greitis</a:t>
            </a:r>
            <a:r>
              <a:rPr lang="lt-LT" sz="2225">
                <a:latin typeface="Arial"/>
                <a:ea typeface="Arial"/>
                <a:cs typeface="Arial"/>
                <a:sym typeface="Arial"/>
              </a:rPr>
              <a:t>: TLC yra greita analizės technika, kuri leidžia atskirti medžiagas mišinyje per trumpą laiką. Tai ypač naudinga laboratoriniuose tyrimuose, kai reikia greitai gauti rezultatus.</a:t>
            </a:r>
            <a:endParaRPr sz="2100">
              <a:latin typeface="Arial"/>
              <a:ea typeface="Arial"/>
              <a:cs typeface="Arial"/>
              <a:sym typeface="Arial"/>
            </a:endParaRPr>
          </a:p>
          <a:p>
            <a:pPr marL="342900" lvl="0" indent="-333057" algn="l" rtl="0">
              <a:spcBef>
                <a:spcPts val="476"/>
              </a:spcBef>
              <a:spcAft>
                <a:spcPts val="0"/>
              </a:spcAft>
              <a:buClr>
                <a:schemeClr val="dk1"/>
              </a:buClr>
              <a:buSzPts val="2225"/>
              <a:buChar char="•"/>
            </a:pPr>
            <a:r>
              <a:rPr lang="lt-LT" sz="2225" b="1">
                <a:latin typeface="Arial"/>
                <a:ea typeface="Arial"/>
                <a:cs typeface="Arial"/>
                <a:sym typeface="Arial"/>
              </a:rPr>
              <a:t>Pigumas</a:t>
            </a:r>
            <a:r>
              <a:rPr lang="lt-LT" sz="2225">
                <a:latin typeface="Arial"/>
                <a:ea typeface="Arial"/>
                <a:cs typeface="Arial"/>
                <a:sym typeface="Arial"/>
              </a:rPr>
              <a:t>: Plonasluoksnės chromatografijos medžiagos, tokios kaip plonasluoksnės plokštelės ir tirpikliai, yra palyginti pigios ir lengvai prieinamos.</a:t>
            </a:r>
            <a:endParaRPr sz="2100">
              <a:latin typeface="Arial"/>
              <a:ea typeface="Arial"/>
              <a:cs typeface="Arial"/>
              <a:sym typeface="Arial"/>
            </a:endParaRPr>
          </a:p>
          <a:p>
            <a:pPr marL="342900" lvl="0" indent="-333057" algn="l" rtl="0">
              <a:spcBef>
                <a:spcPts val="476"/>
              </a:spcBef>
              <a:spcAft>
                <a:spcPts val="0"/>
              </a:spcAft>
              <a:buClr>
                <a:schemeClr val="dk1"/>
              </a:buClr>
              <a:buSzPts val="2225"/>
              <a:buChar char="•"/>
            </a:pPr>
            <a:r>
              <a:rPr lang="lt-LT" sz="2225" b="1">
                <a:latin typeface="Arial"/>
                <a:ea typeface="Arial"/>
                <a:cs typeface="Arial"/>
                <a:sym typeface="Arial"/>
              </a:rPr>
              <a:t>Paprastumas</a:t>
            </a:r>
            <a:r>
              <a:rPr lang="lt-LT" sz="2225">
                <a:latin typeface="Arial"/>
                <a:ea typeface="Arial"/>
                <a:cs typeface="Arial"/>
                <a:sym typeface="Arial"/>
              </a:rPr>
              <a:t>: Technika yra paprasta ir nereikalaujanti brangių ar sudėtingų medžiagų, įrangos ar prietaisų. Ji gali būti naudojama ir mokymo tikslais, ir praktiniais tikslais laboratoriniuose tyrimuose.</a:t>
            </a:r>
            <a:endParaRPr sz="2100">
              <a:latin typeface="Arial"/>
              <a:ea typeface="Arial"/>
              <a:cs typeface="Arial"/>
              <a:sym typeface="Arial"/>
            </a:endParaRPr>
          </a:p>
          <a:p>
            <a:pPr marL="342900" lvl="0" indent="-333057" algn="l" rtl="0">
              <a:spcBef>
                <a:spcPts val="476"/>
              </a:spcBef>
              <a:spcAft>
                <a:spcPts val="0"/>
              </a:spcAft>
              <a:buClr>
                <a:schemeClr val="dk1"/>
              </a:buClr>
              <a:buSzPts val="2225"/>
              <a:buChar char="•"/>
            </a:pPr>
            <a:r>
              <a:rPr lang="lt-LT" sz="2225" b="1">
                <a:latin typeface="Arial"/>
                <a:ea typeface="Arial"/>
                <a:cs typeface="Arial"/>
                <a:sym typeface="Arial"/>
              </a:rPr>
              <a:t>Griežtas atskyrimas</a:t>
            </a:r>
            <a:r>
              <a:rPr lang="lt-LT" sz="2225">
                <a:latin typeface="Arial"/>
                <a:ea typeface="Arial"/>
                <a:cs typeface="Arial"/>
                <a:sym typeface="Arial"/>
              </a:rPr>
              <a:t>: TLC gali efektyviai atskirti medžiagas, kurios turi skirtingas polines arba nepolines savybes. </a:t>
            </a:r>
            <a:endParaRPr sz="2100">
              <a:latin typeface="Arial"/>
              <a:ea typeface="Arial"/>
              <a:cs typeface="Arial"/>
              <a:sym typeface="Arial"/>
            </a:endParaRPr>
          </a:p>
          <a:p>
            <a:pPr marL="342900" lvl="0" indent="-333057" algn="l" rtl="0">
              <a:spcBef>
                <a:spcPts val="476"/>
              </a:spcBef>
              <a:spcAft>
                <a:spcPts val="0"/>
              </a:spcAft>
              <a:buClr>
                <a:schemeClr val="dk1"/>
              </a:buClr>
              <a:buSzPts val="2225"/>
              <a:buChar char="•"/>
            </a:pPr>
            <a:r>
              <a:rPr lang="lt-LT" sz="2225" b="1">
                <a:latin typeface="Arial"/>
                <a:ea typeface="Arial"/>
                <a:cs typeface="Arial"/>
                <a:sym typeface="Arial"/>
              </a:rPr>
              <a:t>Mažos medžiagų sąnaudos</a:t>
            </a:r>
            <a:r>
              <a:rPr lang="lt-LT" sz="2225">
                <a:latin typeface="Arial"/>
                <a:ea typeface="Arial"/>
                <a:cs typeface="Arial"/>
                <a:sym typeface="Arial"/>
              </a:rPr>
              <a:t>: Reikia tik mažų kiekių medžiagų, kad atliktumėte TLC analizę, todėl jis yra ekonomiškas.</a:t>
            </a:r>
            <a:endParaRPr sz="21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Plonasluoksnės chromatografijos trūkumai:</a:t>
            </a:r>
            <a:endParaRPr b="1">
              <a:latin typeface="Arial"/>
              <a:ea typeface="Arial"/>
              <a:cs typeface="Arial"/>
              <a:sym typeface="Arial"/>
            </a:endParaRPr>
          </a:p>
        </p:txBody>
      </p:sp>
      <p:sp>
        <p:nvSpPr>
          <p:cNvPr id="259" name="Google Shape;259;p29"/>
          <p:cNvSpPr txBox="1">
            <a:spLocks noGrp="1"/>
          </p:cNvSpPr>
          <p:nvPr>
            <p:ph type="body" idx="1"/>
          </p:nvPr>
        </p:nvSpPr>
        <p:spPr>
          <a:xfrm>
            <a:off x="457200" y="1600200"/>
            <a:ext cx="8229600" cy="5059200"/>
          </a:xfrm>
          <a:prstGeom prst="rect">
            <a:avLst/>
          </a:prstGeom>
          <a:noFill/>
          <a:ln>
            <a:noFill/>
          </a:ln>
        </p:spPr>
        <p:txBody>
          <a:bodyPr spcFirstLastPara="1" wrap="square" lIns="91425" tIns="45700" rIns="91425" bIns="45700" anchor="t" anchorCtr="0">
            <a:noAutofit/>
          </a:bodyPr>
          <a:lstStyle/>
          <a:p>
            <a:pPr marL="342900" lvl="0" indent="-372110" algn="l" rtl="0">
              <a:lnSpc>
                <a:spcPct val="90000"/>
              </a:lnSpc>
              <a:spcBef>
                <a:spcPts val="448"/>
              </a:spcBef>
              <a:spcAft>
                <a:spcPts val="0"/>
              </a:spcAft>
              <a:buClr>
                <a:schemeClr val="dk1"/>
              </a:buClr>
              <a:buSzPts val="2700"/>
              <a:buChar char="•"/>
            </a:pPr>
            <a:r>
              <a:rPr lang="lt-LT" sz="2700" b="1">
                <a:latin typeface="Arial"/>
                <a:ea typeface="Arial"/>
                <a:cs typeface="Arial"/>
                <a:sym typeface="Arial"/>
              </a:rPr>
              <a:t>Nedidelis tikslumas</a:t>
            </a:r>
            <a:r>
              <a:rPr lang="lt-LT" sz="2700">
                <a:latin typeface="Arial"/>
                <a:ea typeface="Arial"/>
                <a:cs typeface="Arial"/>
                <a:sym typeface="Arial"/>
              </a:rPr>
              <a:t>: Lyginant su kitomis chromatografijos technikomis, TLC gali būti mažiau tikslus. Tai dažnai naudojama kaip kokybės kontrolės arba preliminarios analizės technika.</a:t>
            </a:r>
            <a:endParaRPr sz="2700">
              <a:latin typeface="Arial"/>
              <a:ea typeface="Arial"/>
              <a:cs typeface="Arial"/>
              <a:sym typeface="Arial"/>
            </a:endParaRPr>
          </a:p>
          <a:p>
            <a:pPr marL="342900" lvl="0" indent="-372110" algn="l" rtl="0">
              <a:lnSpc>
                <a:spcPct val="90000"/>
              </a:lnSpc>
              <a:spcBef>
                <a:spcPts val="448"/>
              </a:spcBef>
              <a:spcAft>
                <a:spcPts val="0"/>
              </a:spcAft>
              <a:buClr>
                <a:schemeClr val="dk1"/>
              </a:buClr>
              <a:buSzPts val="2700"/>
              <a:buChar char="•"/>
            </a:pPr>
            <a:r>
              <a:rPr lang="lt-LT" sz="2700" b="1">
                <a:latin typeface="Arial"/>
                <a:ea typeface="Arial"/>
                <a:cs typeface="Arial"/>
                <a:sym typeface="Arial"/>
              </a:rPr>
              <a:t>Ribotos galimybės atskirti sudėtingas mišinyje medžiagas</a:t>
            </a:r>
            <a:r>
              <a:rPr lang="lt-LT" sz="2700">
                <a:latin typeface="Arial"/>
                <a:ea typeface="Arial"/>
                <a:cs typeface="Arial"/>
                <a:sym typeface="Arial"/>
              </a:rPr>
              <a:t>: Su labai sudėtingomis arba artimomis polarinėmis savybėmis turinčiomis medžiagomis TLC gali būti sudėtinga atskirti.</a:t>
            </a:r>
            <a:endParaRPr sz="2700">
              <a:latin typeface="Arial"/>
              <a:ea typeface="Arial"/>
              <a:cs typeface="Arial"/>
              <a:sym typeface="Arial"/>
            </a:endParaRPr>
          </a:p>
          <a:p>
            <a:pPr marL="342900" lvl="0" indent="-372110" algn="l" rtl="0">
              <a:lnSpc>
                <a:spcPct val="90000"/>
              </a:lnSpc>
              <a:spcBef>
                <a:spcPts val="448"/>
              </a:spcBef>
              <a:spcAft>
                <a:spcPts val="0"/>
              </a:spcAft>
              <a:buClr>
                <a:schemeClr val="dk1"/>
              </a:buClr>
              <a:buSzPts val="2700"/>
              <a:buChar char="•"/>
            </a:pPr>
            <a:r>
              <a:rPr lang="lt-LT" sz="2700" b="1">
                <a:latin typeface="Arial"/>
                <a:ea typeface="Arial"/>
                <a:cs typeface="Arial"/>
                <a:sym typeface="Arial"/>
              </a:rPr>
              <a:t>Pagalbinės priemonės</a:t>
            </a:r>
            <a:r>
              <a:rPr lang="lt-LT" sz="2700">
                <a:latin typeface="Arial"/>
                <a:ea typeface="Arial"/>
                <a:cs typeface="Arial"/>
                <a:sym typeface="Arial"/>
              </a:rPr>
              <a:t>: Tam, kad gautumėte daugiau informacijos apie atskirtas medžiagas, dažnai reikalingos specialios medžiagos ir įranga, pvz., UV šviesos ar fluorescencijos detektoriai.</a:t>
            </a:r>
            <a:endParaRPr sz="27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Pamokos planas</a:t>
            </a:r>
            <a:endParaRPr b="1">
              <a:latin typeface="Arial"/>
              <a:ea typeface="Arial"/>
              <a:cs typeface="Arial"/>
              <a:sym typeface="Arial"/>
            </a:endParaRPr>
          </a:p>
        </p:txBody>
      </p:sp>
      <p:sp>
        <p:nvSpPr>
          <p:cNvPr id="97" name="Google Shape;97;p3"/>
          <p:cNvSpPr txBox="1">
            <a:spLocks noGrp="1"/>
          </p:cNvSpPr>
          <p:nvPr>
            <p:ph type="body" idx="1"/>
          </p:nvPr>
        </p:nvSpPr>
        <p:spPr>
          <a:xfrm>
            <a:off x="457200" y="1600200"/>
            <a:ext cx="8229600" cy="5069160"/>
          </a:xfrm>
          <a:prstGeom prst="rect">
            <a:avLst/>
          </a:prstGeom>
          <a:noFill/>
          <a:ln>
            <a:noFill/>
          </a:ln>
        </p:spPr>
        <p:txBody>
          <a:bodyPr spcFirstLastPara="1" wrap="square" lIns="91425" tIns="45700" rIns="91425" bIns="45700" anchor="t" anchorCtr="0">
            <a:normAutofit fontScale="77500" lnSpcReduction="10000"/>
          </a:bodyPr>
          <a:lstStyle/>
          <a:p>
            <a:pPr marL="514350" lvl="0" indent="-499110" algn="l" rtl="0">
              <a:spcBef>
                <a:spcPts val="0"/>
              </a:spcBef>
              <a:spcAft>
                <a:spcPts val="0"/>
              </a:spcAft>
              <a:buClr>
                <a:schemeClr val="dk1"/>
              </a:buClr>
              <a:buSzPct val="100000"/>
              <a:buAutoNum type="arabicPeriod"/>
            </a:pPr>
            <a:r>
              <a:rPr lang="lt-LT">
                <a:latin typeface="Arial"/>
                <a:ea typeface="Arial"/>
                <a:cs typeface="Arial"/>
                <a:sym typeface="Arial"/>
              </a:rPr>
              <a:t>Distiliavimas:</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Distiliavimo klasifikavimas;</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Paprasčiausias distiliavimo aparatas;</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Distiliavimo privalumai ir trūkumai.</a:t>
            </a:r>
            <a:endParaRPr>
              <a:latin typeface="Arial"/>
              <a:ea typeface="Arial"/>
              <a:cs typeface="Arial"/>
              <a:sym typeface="Arial"/>
            </a:endParaRPr>
          </a:p>
          <a:p>
            <a:pPr marL="514350" lvl="0" indent="-499110" algn="l" rtl="0">
              <a:spcBef>
                <a:spcPts val="544"/>
              </a:spcBef>
              <a:spcAft>
                <a:spcPts val="0"/>
              </a:spcAft>
              <a:buClr>
                <a:schemeClr val="dk1"/>
              </a:buClr>
              <a:buSzPct val="100000"/>
              <a:buAutoNum type="arabicPeriod"/>
            </a:pPr>
            <a:r>
              <a:rPr lang="lt-LT">
                <a:latin typeface="Arial"/>
                <a:ea typeface="Arial"/>
                <a:cs typeface="Arial"/>
                <a:sym typeface="Arial"/>
              </a:rPr>
              <a:t>Kolorimetrija:</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Kolorimetrijos veikimo principai;</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Kolorimetrijos privalumai ir trūkumai.</a:t>
            </a:r>
            <a:endParaRPr>
              <a:latin typeface="Arial"/>
              <a:ea typeface="Arial"/>
              <a:cs typeface="Arial"/>
              <a:sym typeface="Arial"/>
            </a:endParaRPr>
          </a:p>
          <a:p>
            <a:pPr marL="514350" lvl="0" indent="-499110" algn="l" rtl="0">
              <a:spcBef>
                <a:spcPts val="544"/>
              </a:spcBef>
              <a:spcAft>
                <a:spcPts val="0"/>
              </a:spcAft>
              <a:buClr>
                <a:schemeClr val="dk1"/>
              </a:buClr>
              <a:buSzPct val="100000"/>
              <a:buAutoNum type="arabicPeriod"/>
            </a:pPr>
            <a:r>
              <a:rPr lang="lt-LT">
                <a:latin typeface="Arial"/>
                <a:ea typeface="Arial"/>
                <a:cs typeface="Arial"/>
                <a:sym typeface="Arial"/>
              </a:rPr>
              <a:t>Ekstrahavimas:</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Ekstrahavimo komponentai ir veikimo principai;</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Ekstrahavimo privalumai ir trūkumai.</a:t>
            </a:r>
            <a:endParaRPr>
              <a:latin typeface="Arial"/>
              <a:ea typeface="Arial"/>
              <a:cs typeface="Arial"/>
              <a:sym typeface="Arial"/>
            </a:endParaRPr>
          </a:p>
          <a:p>
            <a:pPr marL="514350" lvl="0" indent="-499110" algn="l" rtl="0">
              <a:spcBef>
                <a:spcPts val="544"/>
              </a:spcBef>
              <a:spcAft>
                <a:spcPts val="0"/>
              </a:spcAft>
              <a:buClr>
                <a:schemeClr val="dk1"/>
              </a:buClr>
              <a:buSzPct val="100000"/>
              <a:buAutoNum type="arabicPeriod"/>
            </a:pPr>
            <a:r>
              <a:rPr lang="lt-LT">
                <a:latin typeface="Arial"/>
                <a:ea typeface="Arial"/>
                <a:cs typeface="Arial"/>
                <a:sym typeface="Arial"/>
              </a:rPr>
              <a:t>Plonasluoksnė chromatografija:</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Plonasluoksnės chromatografijos veikimo principai;</a:t>
            </a:r>
            <a:endParaRPr>
              <a:latin typeface="Arial"/>
              <a:ea typeface="Arial"/>
              <a:cs typeface="Arial"/>
              <a:sym typeface="Arial"/>
            </a:endParaRPr>
          </a:p>
          <a:p>
            <a:pPr marL="914400" lvl="1" indent="-501014" algn="l" rtl="0">
              <a:spcBef>
                <a:spcPts val="476"/>
              </a:spcBef>
              <a:spcAft>
                <a:spcPts val="0"/>
              </a:spcAft>
              <a:buClr>
                <a:schemeClr val="dk1"/>
              </a:buClr>
              <a:buSzPct val="100000"/>
              <a:buAutoNum type="alphaLcParenR"/>
            </a:pPr>
            <a:r>
              <a:rPr lang="lt-LT">
                <a:latin typeface="Arial"/>
                <a:ea typeface="Arial"/>
                <a:cs typeface="Arial"/>
                <a:sym typeface="Arial"/>
              </a:rPr>
              <a:t>Plonasluoksnės chromatografijos privalumai ir trūkumai.</a:t>
            </a:r>
            <a:endParaRPr>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B287-0EF3-3C4F-E42D-CF9709B1D5D1}"/>
              </a:ext>
            </a:extLst>
          </p:cNvPr>
          <p:cNvSpPr>
            <a:spLocks noGrp="1"/>
          </p:cNvSpPr>
          <p:nvPr>
            <p:ph type="title"/>
          </p:nvPr>
        </p:nvSpPr>
        <p:spPr/>
        <p:txBody>
          <a:bodyPr/>
          <a:lstStyle/>
          <a:p>
            <a:r>
              <a:rPr lang="en-US" b="1" dirty="0" err="1"/>
              <a:t>Mokymuisi</a:t>
            </a:r>
            <a:r>
              <a:rPr lang="en-US" b="1" dirty="0"/>
              <a:t> </a:t>
            </a:r>
            <a:r>
              <a:rPr lang="en-US" b="1" dirty="0" err="1"/>
              <a:t>ir</a:t>
            </a:r>
            <a:r>
              <a:rPr lang="en-US" b="1" dirty="0"/>
              <a:t> </a:t>
            </a:r>
            <a:r>
              <a:rPr lang="en-US" b="1" dirty="0" err="1"/>
              <a:t>įsivertinimui</a:t>
            </a:r>
          </a:p>
        </p:txBody>
      </p:sp>
      <p:sp>
        <p:nvSpPr>
          <p:cNvPr id="3" name="Text Placeholder 2">
            <a:extLst>
              <a:ext uri="{FF2B5EF4-FFF2-40B4-BE49-F238E27FC236}">
                <a16:creationId xmlns:a16="http://schemas.microsoft.com/office/drawing/2014/main" id="{948D5348-7664-EA67-5620-38EB2C2E21E5}"/>
              </a:ext>
            </a:extLst>
          </p:cNvPr>
          <p:cNvSpPr>
            <a:spLocks noGrp="1"/>
          </p:cNvSpPr>
          <p:nvPr>
            <p:ph type="body" idx="1"/>
          </p:nvPr>
        </p:nvSpPr>
        <p:spPr/>
        <p:txBody>
          <a:bodyPr/>
          <a:lstStyle/>
          <a:p>
            <a:r>
              <a:rPr lang="en-US" dirty="0">
                <a:hlinkClick r:id="rId2"/>
              </a:rPr>
              <a:t>Organinių junginių tyrimo metodai III klasė Flashcards | Quizlet</a:t>
            </a:r>
            <a:endParaRPr lang="en-US"/>
          </a:p>
        </p:txBody>
      </p:sp>
    </p:spTree>
    <p:extLst>
      <p:ext uri="{BB962C8B-B14F-4D97-AF65-F5344CB8AC3E}">
        <p14:creationId xmlns:p14="http://schemas.microsoft.com/office/powerpoint/2010/main" val="1467947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Rekomendacijos pamokai</a:t>
            </a:r>
            <a:endParaRPr b="1">
              <a:latin typeface="Arial"/>
              <a:ea typeface="Arial"/>
              <a:cs typeface="Arial"/>
              <a:sym typeface="Arial"/>
            </a:endParaRPr>
          </a:p>
        </p:txBody>
      </p:sp>
      <p:sp>
        <p:nvSpPr>
          <p:cNvPr id="265" name="Google Shape;265;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514350" lvl="0" indent="-499110" algn="l" rtl="0">
              <a:spcBef>
                <a:spcPts val="0"/>
              </a:spcBef>
              <a:spcAft>
                <a:spcPts val="0"/>
              </a:spcAft>
              <a:buClr>
                <a:schemeClr val="dk1"/>
              </a:buClr>
              <a:buSzPct val="100000"/>
              <a:buAutoNum type="arabicPeriod"/>
            </a:pPr>
            <a:r>
              <a:rPr lang="lt-LT">
                <a:latin typeface="Arial"/>
                <a:ea typeface="Arial"/>
                <a:cs typeface="Arial"/>
                <a:sym typeface="Arial"/>
              </a:rPr>
              <a:t>Pamoką reikėtų pradėti pateikiant šių organinių junginių išskirstymo metodų vaizdinę medžiagą;</a:t>
            </a:r>
            <a:endParaRPr>
              <a:latin typeface="Arial"/>
              <a:ea typeface="Arial"/>
              <a:cs typeface="Arial"/>
              <a:sym typeface="Arial"/>
            </a:endParaRPr>
          </a:p>
          <a:p>
            <a:pPr marL="514350" lvl="0" indent="-499110" algn="l" rtl="0">
              <a:spcBef>
                <a:spcPts val="592"/>
              </a:spcBef>
              <a:spcAft>
                <a:spcPts val="0"/>
              </a:spcAft>
              <a:buClr>
                <a:schemeClr val="dk1"/>
              </a:buClr>
              <a:buSzPct val="100000"/>
              <a:buAutoNum type="arabicPeriod"/>
            </a:pPr>
            <a:r>
              <a:rPr lang="lt-LT">
                <a:latin typeface="Arial"/>
                <a:ea typeface="Arial"/>
                <a:cs typeface="Arial"/>
                <a:sym typeface="Arial"/>
              </a:rPr>
              <a:t>Analizuoti kiekvieno iš išskirstymo būdų eigą, privalumus ir trūkumus.</a:t>
            </a:r>
            <a:endParaRPr>
              <a:latin typeface="Arial"/>
              <a:ea typeface="Arial"/>
              <a:cs typeface="Arial"/>
              <a:sym typeface="Arial"/>
            </a:endParaRPr>
          </a:p>
          <a:p>
            <a:pPr marL="514350" lvl="0" indent="-499110" algn="l" rtl="0">
              <a:spcBef>
                <a:spcPts val="592"/>
              </a:spcBef>
              <a:spcAft>
                <a:spcPts val="0"/>
              </a:spcAft>
              <a:buClr>
                <a:schemeClr val="dk1"/>
              </a:buClr>
              <a:buSzPct val="100000"/>
              <a:buAutoNum type="arabicPeriod"/>
            </a:pPr>
            <a:r>
              <a:rPr lang="lt-LT">
                <a:latin typeface="Arial"/>
                <a:ea typeface="Arial"/>
                <a:cs typeface="Arial"/>
                <a:sym typeface="Arial"/>
              </a:rPr>
              <a:t>Atlikti praktiškai 2-3 organinių junginių išskirstymo būdus.</a:t>
            </a:r>
            <a:endParaRPr>
              <a:latin typeface="Arial"/>
              <a:ea typeface="Arial"/>
              <a:cs typeface="Arial"/>
              <a:sym typeface="Arial"/>
            </a:endParaRPr>
          </a:p>
          <a:p>
            <a:pPr marL="514350" lvl="0" indent="-499110" algn="l" rtl="0">
              <a:spcBef>
                <a:spcPts val="592"/>
              </a:spcBef>
              <a:spcAft>
                <a:spcPts val="0"/>
              </a:spcAft>
              <a:buClr>
                <a:schemeClr val="dk1"/>
              </a:buClr>
              <a:buSzPct val="100000"/>
              <a:buAutoNum type="arabicPeriod"/>
            </a:pPr>
            <a:r>
              <a:rPr lang="lt-LT">
                <a:latin typeface="Arial"/>
                <a:ea typeface="Arial"/>
                <a:cs typeface="Arial"/>
                <a:sym typeface="Arial"/>
              </a:rPr>
              <a:t>Naudoti praktinėms veikloms R. Raudonio „Chemiko užrašai“ – 8 klasė– X tema, XII tema;</a:t>
            </a:r>
            <a:endParaRPr>
              <a:latin typeface="Arial"/>
              <a:ea typeface="Arial"/>
              <a:cs typeface="Arial"/>
              <a:sym typeface="Arial"/>
            </a:endParaRPr>
          </a:p>
          <a:p>
            <a:pPr marL="514350" lvl="0" indent="-499110" algn="l" rtl="0">
              <a:spcBef>
                <a:spcPts val="592"/>
              </a:spcBef>
              <a:spcAft>
                <a:spcPts val="0"/>
              </a:spcAft>
              <a:buClr>
                <a:schemeClr val="dk1"/>
              </a:buClr>
              <a:buSzPct val="100000"/>
              <a:buAutoNum type="arabicPeriod"/>
            </a:pPr>
            <a:r>
              <a:rPr lang="lt-LT">
                <a:latin typeface="Arial"/>
                <a:ea typeface="Arial"/>
                <a:cs typeface="Arial"/>
                <a:sym typeface="Arial"/>
              </a:rPr>
              <a:t>Naudoti praktinėms veikloms R. Raudonio „Chemiko užrašai“ – 9 klasė –VIII tema.</a:t>
            </a:r>
            <a:endParaRPr>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Nuorodos distiliacijai stebėti:</a:t>
            </a:r>
            <a:endParaRPr b="1">
              <a:latin typeface="Arial"/>
              <a:ea typeface="Arial"/>
              <a:cs typeface="Arial"/>
              <a:sym typeface="Arial"/>
            </a:endParaRPr>
          </a:p>
        </p:txBody>
      </p:sp>
      <p:sp>
        <p:nvSpPr>
          <p:cNvPr id="271" name="Google Shape;27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lt-LT">
                <a:latin typeface="Arial"/>
                <a:ea typeface="Arial"/>
                <a:cs typeface="Arial"/>
                <a:sym typeface="Arial"/>
              </a:rPr>
              <a:t>1.Paprasta distiliacija </a:t>
            </a:r>
            <a:r>
              <a:rPr lang="lt-LT" u="sng">
                <a:solidFill>
                  <a:schemeClr val="hlink"/>
                </a:solidFill>
                <a:hlinkClick r:id="rId3"/>
              </a:rPr>
              <a:t>https://www.bing.com/videos/riverview/relatedvideo?&amp;q=Distillation+apparatus&amp;mid=FF671C08F01A408DEEFBFF671C08F01A408DEEFB&amp;FORM=VRDGAR&amp;ajaxhist=0</a:t>
            </a:r>
            <a:endParaRPr/>
          </a:p>
          <a:p>
            <a:pPr marL="0" lvl="0" indent="0" algn="l" rtl="0">
              <a:spcBef>
                <a:spcPts val="592"/>
              </a:spcBef>
              <a:spcAft>
                <a:spcPts val="0"/>
              </a:spcAft>
              <a:buClr>
                <a:schemeClr val="dk1"/>
              </a:buClr>
              <a:buSzPct val="100000"/>
              <a:buNone/>
            </a:pPr>
            <a:r>
              <a:rPr lang="lt-LT">
                <a:latin typeface="Arial"/>
                <a:ea typeface="Arial"/>
                <a:cs typeface="Arial"/>
                <a:sym typeface="Arial"/>
              </a:rPr>
              <a:t>2. Frakcinė distiliacija</a:t>
            </a:r>
            <a:endParaRPr>
              <a:latin typeface="Arial"/>
              <a:ea typeface="Arial"/>
              <a:cs typeface="Arial"/>
              <a:sym typeface="Arial"/>
            </a:endParaRPr>
          </a:p>
          <a:p>
            <a:pPr marL="0" lvl="0" indent="0" algn="l" rtl="0">
              <a:spcBef>
                <a:spcPts val="592"/>
              </a:spcBef>
              <a:spcAft>
                <a:spcPts val="0"/>
              </a:spcAft>
              <a:buClr>
                <a:schemeClr val="dk1"/>
              </a:buClr>
              <a:buSzPct val="100000"/>
              <a:buNone/>
            </a:pPr>
            <a:r>
              <a:rPr lang="lt-LT" u="sng">
                <a:solidFill>
                  <a:schemeClr val="hlink"/>
                </a:solidFill>
                <a:hlinkClick r:id="rId4"/>
              </a:rPr>
              <a:t>https://www.bing.com/videos/riverview/relatedvideo?&amp;q=Distillation&amp;mid=6C228B85D9D772E322166C228B85D9D772E32216&amp;FORM=VRDGAR&amp;ajaxhist=0</a:t>
            </a:r>
            <a:endParaRPr/>
          </a:p>
          <a:p>
            <a:pPr marL="0" lvl="0" indent="0" algn="l" rtl="0">
              <a:spcBef>
                <a:spcPts val="592"/>
              </a:spcBef>
              <a:spcAft>
                <a:spcPts val="0"/>
              </a:spcAft>
              <a:buClr>
                <a:schemeClr val="dk1"/>
              </a:buClr>
              <a:buSzPct val="1000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Nuorodos kolorimetrijai stebėti:</a:t>
            </a:r>
            <a:endParaRPr>
              <a:latin typeface="Arial"/>
              <a:ea typeface="Arial"/>
              <a:cs typeface="Arial"/>
              <a:sym typeface="Arial"/>
            </a:endParaRPr>
          </a:p>
        </p:txBody>
      </p:sp>
      <p:sp>
        <p:nvSpPr>
          <p:cNvPr id="277" name="Google Shape;277;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ts val="3200"/>
              <a:buChar char="•"/>
            </a:pPr>
            <a:r>
              <a:rPr lang="lt-LT" u="sng" dirty="0">
                <a:solidFill>
                  <a:schemeClr val="hlink"/>
                </a:solidFill>
                <a:hlinkClick r:id="rId3">
                  <a:extLst>
                    <a:ext uri="{A12FA001-AC4F-418D-AE19-62706E023703}">
                      <ahyp:hlinkClr xmlns:ahyp="http://schemas.microsoft.com/office/drawing/2018/hyperlinkcolor" val="tx"/>
                    </a:ext>
                  </a:extLst>
                </a:hlinkClick>
              </a:rPr>
              <a:t>https://www.bing.com/videos/riverview/relatedvideo?&amp;q=colorimetry+definition&amp;&amp;mid=930B653B21FFF54A2FAB930B653B21FFF54A2FAB&amp;&amp;FORM=VRDGAR</a:t>
            </a:r>
            <a:endParaRPr dirty="0">
              <a:solidFill>
                <a:schemeClr val="hlink"/>
              </a:solidFill>
            </a:endParaRPr>
          </a:p>
          <a:p>
            <a:pPr marL="342900" lvl="0" indent="-342900" algn="l" rtl="0">
              <a:spcBef>
                <a:spcPts val="640"/>
              </a:spcBef>
              <a:spcAft>
                <a:spcPts val="0"/>
              </a:spcAft>
              <a:buClr>
                <a:schemeClr val="dk1"/>
              </a:buClr>
              <a:buSzPts val="3200"/>
              <a:buChar char="•"/>
            </a:pPr>
            <a:r>
              <a:rPr lang="lt-LT" u="sng" dirty="0">
                <a:solidFill>
                  <a:schemeClr val="hlink"/>
                </a:solidFill>
                <a:hlinkClick r:id="rId4">
                  <a:extLst>
                    <a:ext uri="{A12FA001-AC4F-418D-AE19-62706E023703}">
                      <ahyp:hlinkClr xmlns:ahyp="http://schemas.microsoft.com/office/drawing/2018/hyperlinkcolor" val="tx"/>
                    </a:ext>
                  </a:extLst>
                </a:hlinkClick>
              </a:rPr>
              <a:t>https://www.bing.com/videos/riverview/relatedvideo?&amp;q=colorimetry+definition&amp;&amp;mid=AB5742577DFC0DF53FC5AB5742577DFC0DF53FC5&amp;&amp;FORM=VRDGAR</a:t>
            </a:r>
            <a:endParaRPr dirty="0">
              <a:solidFill>
                <a:schemeClr val="hlink"/>
              </a:solidFill>
            </a:endParaRPr>
          </a:p>
          <a:p>
            <a:pPr marL="342900">
              <a:spcBef>
                <a:spcPts val="640"/>
              </a:spcBef>
              <a:buSzPts val="3200"/>
            </a:pPr>
            <a:r>
              <a:rPr lang="lt-LT" dirty="0">
                <a:solidFill>
                  <a:schemeClr val="hlink"/>
                </a:solidFill>
                <a:hlinkClick r:id="rId5"/>
              </a:rPr>
              <a:t>Using Colorimeter with Vernier Chemistry Investigations for Use with AP Chemistry (youtube.com)</a:t>
            </a:r>
            <a:endParaRPr lang="lt-LT" u="sng" dirty="0">
              <a:solidFill>
                <a:schemeClr val="hlink"/>
              </a:solidFill>
            </a:endParaRPr>
          </a:p>
          <a:p>
            <a:pPr marL="342900" indent="-139700">
              <a:spcBef>
                <a:spcPts val="640"/>
              </a:spcBef>
              <a:buSzPts val="3200"/>
              <a:buNone/>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Nuorodos ekstrahavimui stebėti:</a:t>
            </a:r>
            <a:endParaRPr>
              <a:latin typeface="Arial"/>
              <a:ea typeface="Arial"/>
              <a:cs typeface="Arial"/>
              <a:sym typeface="Arial"/>
            </a:endParaRPr>
          </a:p>
        </p:txBody>
      </p:sp>
      <p:sp>
        <p:nvSpPr>
          <p:cNvPr id="283" name="Google Shape;28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lt-LT" u="sng">
                <a:solidFill>
                  <a:schemeClr val="hlink"/>
                </a:solidFill>
                <a:hlinkClick r:id="rId3"/>
              </a:rPr>
              <a:t>https://www.bing.com/videos/riverview/relatedvideo?&amp;q=extraction+chemistry&amp;&amp;mid=BCCE1B95CB79C00E44A5BCCE1B95CB79C00E44A5&amp;&amp;FORM=VRDGAR</a:t>
            </a:r>
            <a:endParaRPr/>
          </a:p>
          <a:p>
            <a:pPr marL="342900" lvl="0" indent="-342900" algn="l" rtl="0">
              <a:spcBef>
                <a:spcPts val="640"/>
              </a:spcBef>
              <a:spcAft>
                <a:spcPts val="0"/>
              </a:spcAft>
              <a:buClr>
                <a:schemeClr val="dk1"/>
              </a:buClr>
              <a:buSzPts val="3200"/>
              <a:buChar char="•"/>
            </a:pPr>
            <a:r>
              <a:rPr lang="lt-LT" u="sng">
                <a:solidFill>
                  <a:schemeClr val="hlink"/>
                </a:solidFill>
                <a:hlinkClick r:id="rId4"/>
              </a:rPr>
              <a:t>https://www.bing.com/videos/riverview/relatedvideo?&amp;q=Liquid-Liquid+Extraction&amp;&amp;mid=294E1BF2306C21367740294E1BF2306C21367740&amp;&amp;FORM=VRDGAR</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Nuorodos plonasluoksnei chromatografijai stebėti:</a:t>
            </a:r>
            <a:endParaRPr>
              <a:latin typeface="Arial"/>
              <a:ea typeface="Arial"/>
              <a:cs typeface="Arial"/>
              <a:sym typeface="Arial"/>
            </a:endParaRPr>
          </a:p>
        </p:txBody>
      </p:sp>
      <p:sp>
        <p:nvSpPr>
          <p:cNvPr id="289" name="Google Shape;289;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lt-LT" u="sng">
                <a:solidFill>
                  <a:schemeClr val="hlink"/>
                </a:solidFill>
                <a:hlinkClick r:id="rId3"/>
              </a:rPr>
              <a:t>https://www.bing.com/videos/riverview/relatedvideo?&amp;q=thin-layer+chromatography&amp;&amp;mid=4D4D41E9E4A1F29DDDF54D4D41E9E4A1F29DDDF5&amp;&amp;FORM=VRDGAR</a:t>
            </a:r>
            <a:endParaRPr/>
          </a:p>
          <a:p>
            <a:pPr marL="342900" lvl="0" indent="-342900" algn="l" rtl="0">
              <a:spcBef>
                <a:spcPts val="544"/>
              </a:spcBef>
              <a:spcAft>
                <a:spcPts val="0"/>
              </a:spcAft>
              <a:buClr>
                <a:schemeClr val="dk1"/>
              </a:buClr>
              <a:buSzPct val="100000"/>
              <a:buChar char="•"/>
            </a:pPr>
            <a:r>
              <a:rPr lang="lt-LT" u="sng">
                <a:solidFill>
                  <a:schemeClr val="hlink"/>
                </a:solidFill>
                <a:hlinkClick r:id="rId3"/>
              </a:rPr>
              <a:t>https://www.bing.com/videos/riverview/relatedvideo?&amp;q=thin-layer+chromatography&amp;&amp;mid=4D4D41E9E4A1F29DDDF54D4D41E9E4A1F29DDDF5&amp;&amp;FORM=VRDGAR</a:t>
            </a:r>
            <a:endParaRPr/>
          </a:p>
          <a:p>
            <a:pPr marL="342900" lvl="0" indent="-342900" algn="l" rtl="0">
              <a:spcBef>
                <a:spcPts val="544"/>
              </a:spcBef>
              <a:spcAft>
                <a:spcPts val="0"/>
              </a:spcAft>
              <a:buClr>
                <a:schemeClr val="dk1"/>
              </a:buClr>
              <a:buSzPct val="100000"/>
              <a:buChar char="•"/>
            </a:pPr>
            <a:r>
              <a:rPr lang="lt-LT" u="sng">
                <a:solidFill>
                  <a:schemeClr val="hlink"/>
                </a:solidFill>
                <a:hlinkClick r:id="rId4"/>
              </a:rPr>
              <a:t>https://www.bing.com/videos/riverview/relatedvideo?&amp;q=Thin-layer+chromatography&amp;&amp;mid=8B032B460BF0B724C0A38B032B460BF0B724C0A3&amp;&amp;FORM=VRDGAR</a:t>
            </a:r>
            <a:endParaRPr/>
          </a:p>
          <a:p>
            <a:pPr marL="342900" lvl="0" indent="-170180" algn="l" rtl="0">
              <a:spcBef>
                <a:spcPts val="544"/>
              </a:spcBef>
              <a:spcAft>
                <a:spcPts val="0"/>
              </a:spcAft>
              <a:buClr>
                <a:schemeClr val="dk1"/>
              </a:buClr>
              <a:buSzPct val="100000"/>
              <a:buNone/>
            </a:pP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Nuorodos naudotos vaizdams (1)</a:t>
            </a:r>
            <a:endParaRPr b="1">
              <a:latin typeface="Arial"/>
              <a:ea typeface="Arial"/>
              <a:cs typeface="Arial"/>
              <a:sym typeface="Arial"/>
            </a:endParaRPr>
          </a:p>
        </p:txBody>
      </p:sp>
      <p:sp>
        <p:nvSpPr>
          <p:cNvPr id="295" name="Google Shape;295;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lt-LT" u="sng">
                <a:solidFill>
                  <a:schemeClr val="hlink"/>
                </a:solidFill>
                <a:hlinkClick r:id="rId3"/>
              </a:rPr>
              <a:t>https://pharmasciences.in/difference-between-thin-layer-and-paper-chromatography/</a:t>
            </a:r>
            <a:endParaRPr/>
          </a:p>
          <a:p>
            <a:pPr marL="342900" lvl="0" indent="-342900" algn="l" rtl="0">
              <a:spcBef>
                <a:spcPts val="592"/>
              </a:spcBef>
              <a:spcAft>
                <a:spcPts val="0"/>
              </a:spcAft>
              <a:buClr>
                <a:schemeClr val="dk1"/>
              </a:buClr>
              <a:buSzPct val="100000"/>
              <a:buChar char="•"/>
            </a:pPr>
            <a:r>
              <a:rPr lang="lt-LT" u="sng">
                <a:solidFill>
                  <a:schemeClr val="hlink"/>
                </a:solidFill>
                <a:hlinkClick r:id="rId4"/>
              </a:rPr>
              <a:t>https://www.pustakaindo.co.id/pengertian-kromatografi/</a:t>
            </a:r>
            <a:endParaRPr/>
          </a:p>
          <a:p>
            <a:pPr marL="342900" lvl="0" indent="-342900" algn="l" rtl="0">
              <a:spcBef>
                <a:spcPts val="592"/>
              </a:spcBef>
              <a:spcAft>
                <a:spcPts val="0"/>
              </a:spcAft>
              <a:buClr>
                <a:schemeClr val="dk1"/>
              </a:buClr>
              <a:buSzPct val="100000"/>
              <a:buChar char="•"/>
            </a:pPr>
            <a:r>
              <a:rPr lang="lt-LT" u="sng">
                <a:solidFill>
                  <a:schemeClr val="hlink"/>
                </a:solidFill>
                <a:hlinkClick r:id="rId5"/>
              </a:rPr>
              <a:t>https://stock.adobe.com/fr/search?k=tubes+%C3%A0+essais&amp;as_campaign=ftmigration2&amp;as_channel=dpcft&amp;as_campclass=brand&amp;as_source=ft_web&amp;as_camptype=acquisition&amp;as_audience=users&amp;as_content=closure_tag-page&amp;asset_id=191487293</a:t>
            </a: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lt-LT" b="1">
                <a:latin typeface="Arial"/>
                <a:ea typeface="Arial"/>
                <a:cs typeface="Arial"/>
                <a:sym typeface="Arial"/>
              </a:rPr>
              <a:t>Nuorodos naudotos vaizdams (2)</a:t>
            </a:r>
            <a:endParaRPr b="1">
              <a:latin typeface="Arial"/>
              <a:ea typeface="Arial"/>
              <a:cs typeface="Arial"/>
              <a:sym typeface="Arial"/>
            </a:endParaRPr>
          </a:p>
        </p:txBody>
      </p:sp>
      <p:sp>
        <p:nvSpPr>
          <p:cNvPr id="301" name="Google Shape;30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lt-LT" u="sng">
                <a:solidFill>
                  <a:schemeClr val="hlink"/>
                </a:solidFill>
                <a:hlinkClick r:id="rId3"/>
              </a:rPr>
              <a:t>https://www.tool.com/3-to-13-gallon-home-diy-alcohol-distiller</a:t>
            </a:r>
            <a:endParaRPr/>
          </a:p>
          <a:p>
            <a:pPr marL="342900" lvl="0" indent="-342900" algn="l" rtl="0">
              <a:spcBef>
                <a:spcPts val="640"/>
              </a:spcBef>
              <a:spcAft>
                <a:spcPts val="0"/>
              </a:spcAft>
              <a:buClr>
                <a:schemeClr val="dk1"/>
              </a:buClr>
              <a:buSzPts val="3200"/>
              <a:buChar char="•"/>
            </a:pPr>
            <a:r>
              <a:rPr lang="lt-LT" u="sng">
                <a:solidFill>
                  <a:schemeClr val="hlink"/>
                </a:solidFill>
                <a:hlinkClick r:id="rId4"/>
              </a:rPr>
              <a:t>https://alembikas.lt/distiliavimo-aparatas/</a:t>
            </a:r>
            <a:endParaRPr/>
          </a:p>
          <a:p>
            <a:pPr marL="342900" lvl="0" indent="-342900" algn="l" rtl="0">
              <a:spcBef>
                <a:spcPts val="640"/>
              </a:spcBef>
              <a:spcAft>
                <a:spcPts val="0"/>
              </a:spcAft>
              <a:buClr>
                <a:schemeClr val="dk1"/>
              </a:buClr>
              <a:buSzPts val="3200"/>
              <a:buChar char="•"/>
            </a:pPr>
            <a:r>
              <a:rPr lang="lt-LT" u="sng">
                <a:solidFill>
                  <a:schemeClr val="hlink"/>
                </a:solidFill>
                <a:hlinkClick r:id="rId5"/>
              </a:rPr>
              <a:t>https://brainly.in/question/8479097</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Distiliavimas</a:t>
            </a:r>
            <a:endParaRPr b="1">
              <a:latin typeface="Arial"/>
              <a:ea typeface="Arial"/>
              <a:cs typeface="Arial"/>
              <a:sym typeface="Arial"/>
            </a:endParaRPr>
          </a:p>
        </p:txBody>
      </p:sp>
      <p:sp>
        <p:nvSpPr>
          <p:cNvPr id="103" name="Google Shape;10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342900">
              <a:spcBef>
                <a:spcPts val="0"/>
              </a:spcBef>
              <a:buSzPts val="3200"/>
            </a:pPr>
            <a:r>
              <a:rPr lang="lt-LT" dirty="0">
                <a:latin typeface="Arial"/>
                <a:ea typeface="Arial"/>
                <a:cs typeface="Arial"/>
                <a:sym typeface="Arial"/>
              </a:rPr>
              <a:t>Distiliavimas yra fizikinis procesas, kuris naudojamas atskirti skysčius su skirtingomis virimo temperatūromis arba išskirti komponentus iš mišinio. </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a:latin typeface="Arial"/>
                <a:ea typeface="Arial"/>
                <a:cs typeface="Arial"/>
                <a:sym typeface="Arial"/>
              </a:rPr>
              <a:t>Šis procesas yra pagrindinis cheminių medžiagų valymo ir koncentravimo metodas. </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a:latin typeface="Arial"/>
                <a:ea typeface="Arial"/>
                <a:cs typeface="Arial"/>
                <a:sym typeface="Arial"/>
              </a:rPr>
              <a:t>Distiliavimas dažnai naudojamas alkoholio, naftos produktų, vandens ir kitų medžiagų gavimui arba valymui.</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Distiliavimo klasifikavimas</a:t>
            </a:r>
            <a:endParaRPr b="1">
              <a:latin typeface="Arial"/>
              <a:ea typeface="Arial"/>
              <a:cs typeface="Arial"/>
              <a:sym typeface="Arial"/>
            </a:endParaRPr>
          </a:p>
        </p:txBody>
      </p:sp>
      <p:sp>
        <p:nvSpPr>
          <p:cNvPr id="109" name="Google Shape;109;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lt-LT">
                <a:latin typeface="Arial"/>
                <a:ea typeface="Arial"/>
                <a:cs typeface="Arial"/>
                <a:sym typeface="Arial"/>
              </a:rPr>
              <a:t>Paprastas distiliavimas</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a:latin typeface="Arial"/>
                <a:ea typeface="Arial"/>
                <a:cs typeface="Arial"/>
                <a:sym typeface="Arial"/>
              </a:rPr>
              <a:t>Frakcinis distiliavimas</a:t>
            </a:r>
            <a:endParaRPr>
              <a:latin typeface="Arial"/>
              <a:ea typeface="Arial"/>
              <a:cs typeface="Arial"/>
              <a:sym typeface="Arial"/>
            </a:endParaRPr>
          </a:p>
          <a:p>
            <a:pPr marL="342900" lvl="0" indent="-342900" algn="l" rtl="0">
              <a:spcBef>
                <a:spcPts val="640"/>
              </a:spcBef>
              <a:spcAft>
                <a:spcPts val="0"/>
              </a:spcAft>
              <a:buClr>
                <a:schemeClr val="dk1"/>
              </a:buClr>
              <a:buSzPts val="3200"/>
              <a:buChar char="•"/>
            </a:pPr>
            <a:r>
              <a:rPr lang="lt-LT">
                <a:latin typeface="Arial"/>
                <a:ea typeface="Arial"/>
                <a:cs typeface="Arial"/>
                <a:sym typeface="Arial"/>
              </a:rPr>
              <a:t>Distiliavimas naudojant mažą slėgį - vakuuminis distiliavimas</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t>Distiliavimo aparatas mokykloje</a:t>
            </a:r>
            <a:endParaRPr/>
          </a:p>
        </p:txBody>
      </p:sp>
      <p:sp>
        <p:nvSpPr>
          <p:cNvPr id="115" name="Google Shape;11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lt-LT">
                <a:latin typeface="Arial"/>
                <a:ea typeface="Arial"/>
                <a:cs typeface="Arial"/>
                <a:sym typeface="Arial"/>
              </a:rPr>
              <a:t>Indai ir priemonės: laboratorinis stovas, Viurco kolba, termometras, kondensatorius (šaldytuvas) , alonžas, kūginė kolba, kaitinimo elementas</a:t>
            </a:r>
            <a:endParaRPr>
              <a:latin typeface="Arial"/>
              <a:ea typeface="Arial"/>
              <a:cs typeface="Arial"/>
              <a:sym typeface="Arial"/>
            </a:endParaRPr>
          </a:p>
        </p:txBody>
      </p:sp>
      <p:sp>
        <p:nvSpPr>
          <p:cNvPr id="116" name="Google Shape;11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lt-LT">
                <a:latin typeface="Arial"/>
                <a:ea typeface="Arial"/>
                <a:cs typeface="Arial"/>
                <a:sym typeface="Arial"/>
              </a:rPr>
              <a:t>Aparato vaizdas:</a:t>
            </a:r>
            <a:endParaRPr>
              <a:latin typeface="Arial"/>
              <a:ea typeface="Arial"/>
              <a:cs typeface="Arial"/>
              <a:sym typeface="Arial"/>
            </a:endParaRPr>
          </a:p>
          <a:p>
            <a:pPr marL="0" lvl="0" indent="0" algn="l" rtl="0">
              <a:spcBef>
                <a:spcPts val="560"/>
              </a:spcBef>
              <a:spcAft>
                <a:spcPts val="0"/>
              </a:spcAft>
              <a:buClr>
                <a:schemeClr val="dk1"/>
              </a:buClr>
              <a:buSzPts val="2800"/>
              <a:buNone/>
            </a:pPr>
            <a:endParaRPr/>
          </a:p>
        </p:txBody>
      </p:sp>
      <p:pic>
        <p:nvPicPr>
          <p:cNvPr id="117" name="Google Shape;117;p6"/>
          <p:cNvPicPr preferRelativeResize="0"/>
          <p:nvPr/>
        </p:nvPicPr>
        <p:blipFill rotWithShape="1">
          <a:blip r:embed="rId3">
            <a:alphaModFix/>
          </a:blip>
          <a:srcRect/>
          <a:stretch/>
        </p:blipFill>
        <p:spPr>
          <a:xfrm>
            <a:off x="4788024" y="2292854"/>
            <a:ext cx="4355976" cy="4376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Distiliavimo privalumai:</a:t>
            </a:r>
            <a:endParaRPr b="1">
              <a:latin typeface="Arial"/>
              <a:ea typeface="Arial"/>
              <a:cs typeface="Arial"/>
              <a:sym typeface="Arial"/>
            </a:endParaRPr>
          </a:p>
        </p:txBody>
      </p:sp>
      <p:sp>
        <p:nvSpPr>
          <p:cNvPr id="123" name="Google Shape;123;p7"/>
          <p:cNvSpPr txBox="1">
            <a:spLocks noGrp="1"/>
          </p:cNvSpPr>
          <p:nvPr>
            <p:ph type="body" idx="1"/>
          </p:nvPr>
        </p:nvSpPr>
        <p:spPr>
          <a:xfrm>
            <a:off x="457200" y="1600200"/>
            <a:ext cx="8229600" cy="5327400"/>
          </a:xfrm>
          <a:prstGeom prst="rect">
            <a:avLst/>
          </a:prstGeom>
          <a:noFill/>
          <a:ln>
            <a:noFill/>
          </a:ln>
        </p:spPr>
        <p:txBody>
          <a:bodyPr spcFirstLastPara="1" wrap="square" lIns="91425" tIns="45700" rIns="91425" bIns="45700" anchor="t" anchorCtr="0">
            <a:normAutofit fontScale="92500" lnSpcReduction="20000"/>
          </a:bodyPr>
          <a:lstStyle/>
          <a:p>
            <a:pPr marL="342900" lvl="0" indent="-373380" algn="l" rtl="0">
              <a:spcBef>
                <a:spcPts val="0"/>
              </a:spcBef>
              <a:spcAft>
                <a:spcPts val="0"/>
              </a:spcAft>
              <a:buClr>
                <a:schemeClr val="dk1"/>
              </a:buClr>
              <a:buSzPct val="100000"/>
              <a:buChar char="•"/>
            </a:pPr>
            <a:r>
              <a:rPr lang="lt-LT" b="1">
                <a:latin typeface="Arial"/>
                <a:ea typeface="Arial"/>
                <a:cs typeface="Arial"/>
                <a:sym typeface="Arial"/>
              </a:rPr>
              <a:t>Valymas ir išskyrimas</a:t>
            </a:r>
            <a:r>
              <a:rPr lang="lt-LT">
                <a:latin typeface="Arial"/>
                <a:ea typeface="Arial"/>
                <a:cs typeface="Arial"/>
                <a:sym typeface="Arial"/>
              </a:rPr>
              <a:t>: Distiliavimas leidžia atskirti skirtingų virimo temperatūrų medžiagas ir išskirti komponentus iš mišinio. Tai naudojama valyti ir gauti grynoms medžiagoms.</a:t>
            </a:r>
            <a:endParaRPr>
              <a:latin typeface="Arial"/>
              <a:ea typeface="Arial"/>
              <a:cs typeface="Arial"/>
              <a:sym typeface="Arial"/>
            </a:endParaRPr>
          </a:p>
          <a:p>
            <a:pPr marL="342900" lvl="0" indent="-373380" algn="l" rtl="0">
              <a:spcBef>
                <a:spcPts val="496"/>
              </a:spcBef>
              <a:spcAft>
                <a:spcPts val="0"/>
              </a:spcAft>
              <a:buClr>
                <a:schemeClr val="dk1"/>
              </a:buClr>
              <a:buSzPct val="100000"/>
              <a:buChar char="•"/>
            </a:pPr>
            <a:r>
              <a:rPr lang="lt-LT" b="1">
                <a:latin typeface="Arial"/>
                <a:ea typeface="Arial"/>
                <a:cs typeface="Arial"/>
                <a:sym typeface="Arial"/>
              </a:rPr>
              <a:t>Medžiagų gavimas</a:t>
            </a:r>
            <a:r>
              <a:rPr lang="lt-LT">
                <a:latin typeface="Arial"/>
                <a:ea typeface="Arial"/>
                <a:cs typeface="Arial"/>
                <a:sym typeface="Arial"/>
              </a:rPr>
              <a:t>: Daugelis medžiagų, tokios kaip alkoholis, naftos produktai, vaistai, parfumerijos produktai ir daugelis kitų, yra gaminami naudojant distiliavimą.</a:t>
            </a:r>
            <a:endParaRPr>
              <a:latin typeface="Arial"/>
              <a:ea typeface="Arial"/>
              <a:cs typeface="Arial"/>
              <a:sym typeface="Arial"/>
            </a:endParaRPr>
          </a:p>
          <a:p>
            <a:pPr marL="342900" lvl="0" indent="-373380" algn="l" rtl="0">
              <a:spcBef>
                <a:spcPts val="496"/>
              </a:spcBef>
              <a:spcAft>
                <a:spcPts val="0"/>
              </a:spcAft>
              <a:buClr>
                <a:schemeClr val="dk1"/>
              </a:buClr>
              <a:buSzPct val="100000"/>
              <a:buChar char="•"/>
            </a:pPr>
            <a:r>
              <a:rPr lang="lt-LT" b="1">
                <a:latin typeface="Arial"/>
                <a:ea typeface="Arial"/>
                <a:cs typeface="Arial"/>
                <a:sym typeface="Arial"/>
              </a:rPr>
              <a:t>Virusų naikinimas</a:t>
            </a:r>
            <a:r>
              <a:rPr lang="lt-LT">
                <a:latin typeface="Arial"/>
                <a:ea typeface="Arial"/>
                <a:cs typeface="Arial"/>
                <a:sym typeface="Arial"/>
              </a:rPr>
              <a:t>: Distiliavimas gali būti naudojamas vandens sterilizacijai, nes daugumą patogeninių bakterijų, virusų ir kitų mikroorganizmų žudo aukštos temperatūros režimas.</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lt-LT" b="1">
                <a:latin typeface="Arial"/>
                <a:ea typeface="Arial"/>
                <a:cs typeface="Arial"/>
                <a:sym typeface="Arial"/>
              </a:rPr>
              <a:t>Distiliavimo trūkumai</a:t>
            </a:r>
            <a:endParaRPr b="1">
              <a:latin typeface="Arial"/>
              <a:ea typeface="Arial"/>
              <a:cs typeface="Arial"/>
              <a:sym typeface="Arial"/>
            </a:endParaRPr>
          </a:p>
        </p:txBody>
      </p:sp>
      <p:sp>
        <p:nvSpPr>
          <p:cNvPr id="129" name="Google Shape;129;p8"/>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fontScale="85000" lnSpcReduction="20000"/>
          </a:bodyPr>
          <a:lstStyle/>
          <a:p>
            <a:pPr marL="342900" lvl="0" indent="-358140" algn="l" rtl="0">
              <a:spcBef>
                <a:spcPts val="0"/>
              </a:spcBef>
              <a:spcAft>
                <a:spcPts val="0"/>
              </a:spcAft>
              <a:buClr>
                <a:schemeClr val="dk1"/>
              </a:buClr>
              <a:buSzPct val="100000"/>
              <a:buChar char="•"/>
            </a:pPr>
            <a:r>
              <a:rPr lang="lt-LT" b="1" dirty="0">
                <a:latin typeface="Arial"/>
                <a:ea typeface="Arial"/>
                <a:cs typeface="Arial"/>
                <a:sym typeface="Arial"/>
              </a:rPr>
              <a:t>Energijos sąnaudos</a:t>
            </a:r>
            <a:r>
              <a:rPr lang="lt-LT" dirty="0">
                <a:latin typeface="Arial"/>
                <a:ea typeface="Arial"/>
                <a:cs typeface="Arial"/>
                <a:sym typeface="Arial"/>
              </a:rPr>
              <a:t>: Distiliavimui dažnai sunaudojama didelis kiekis energijos, nes reikia šildyti medžiagą iki virimo temperatūros.</a:t>
            </a:r>
            <a:endParaRPr dirty="0">
              <a:latin typeface="Arial"/>
              <a:ea typeface="Arial"/>
              <a:cs typeface="Arial"/>
              <a:sym typeface="Arial"/>
            </a:endParaRPr>
          </a:p>
          <a:p>
            <a:pPr marL="342900" lvl="0" indent="-358140" algn="l" rtl="0">
              <a:spcBef>
                <a:spcPts val="496"/>
              </a:spcBef>
              <a:spcAft>
                <a:spcPts val="0"/>
              </a:spcAft>
              <a:buClr>
                <a:schemeClr val="dk1"/>
              </a:buClr>
              <a:buSzPct val="100000"/>
              <a:buChar char="•"/>
            </a:pPr>
            <a:r>
              <a:rPr lang="lt-LT" b="1" dirty="0">
                <a:latin typeface="Arial"/>
                <a:ea typeface="Arial"/>
                <a:cs typeface="Arial"/>
                <a:sym typeface="Arial"/>
              </a:rPr>
              <a:t>Laiko sąnaudos</a:t>
            </a:r>
            <a:r>
              <a:rPr lang="lt-LT" dirty="0">
                <a:latin typeface="Arial"/>
                <a:ea typeface="Arial"/>
                <a:cs typeface="Arial"/>
                <a:sym typeface="Arial"/>
              </a:rPr>
              <a:t>: Tai gali užtrukti ilgai, ypač jei reikia distiliuoti didelį kiekį medžiagos.</a:t>
            </a:r>
            <a:endParaRPr dirty="0">
              <a:latin typeface="Arial"/>
              <a:ea typeface="Arial"/>
              <a:cs typeface="Arial"/>
              <a:sym typeface="Arial"/>
            </a:endParaRPr>
          </a:p>
          <a:p>
            <a:pPr marL="342900" indent="-358140">
              <a:spcBef>
                <a:spcPts val="496"/>
              </a:spcBef>
              <a:buSzPct val="100000"/>
            </a:pPr>
            <a:r>
              <a:rPr lang="lt-LT" b="1" dirty="0">
                <a:latin typeface="Arial"/>
                <a:ea typeface="Arial"/>
                <a:cs typeface="Arial"/>
                <a:sym typeface="Arial"/>
              </a:rPr>
              <a:t>Ribotas naudojimas</a:t>
            </a:r>
            <a:r>
              <a:rPr lang="lt-LT" dirty="0">
                <a:latin typeface="Arial"/>
                <a:ea typeface="Arial"/>
                <a:cs typeface="Arial"/>
                <a:sym typeface="Arial"/>
              </a:rPr>
              <a:t>: Distiliavimas gali būti naudojamas tik tokių mišinių skirstymui, kuriuose esančios medžiagos turi skirtingas virimo temperatūras. Tai nėra efektyvus būdas atskirti mišinius, kuriuose komponentai turi panašias virimo temperatūras.</a:t>
            </a:r>
            <a:endParaRPr dirty="0">
              <a:latin typeface="Arial"/>
              <a:ea typeface="Arial"/>
              <a:cs typeface="Arial"/>
              <a:sym typeface="Arial"/>
            </a:endParaRPr>
          </a:p>
          <a:p>
            <a:pPr marL="342900" lvl="0" indent="-358140" algn="l" rtl="0">
              <a:spcBef>
                <a:spcPts val="496"/>
              </a:spcBef>
              <a:spcAft>
                <a:spcPts val="0"/>
              </a:spcAft>
              <a:buClr>
                <a:schemeClr val="dk1"/>
              </a:buClr>
              <a:buSzPct val="100000"/>
              <a:buChar char="•"/>
            </a:pPr>
            <a:r>
              <a:rPr lang="lt-LT" b="1" dirty="0">
                <a:latin typeface="Arial"/>
                <a:ea typeface="Arial"/>
                <a:cs typeface="Arial"/>
                <a:sym typeface="Arial"/>
              </a:rPr>
              <a:t>Aparatūros ir techninės priežiūros išlaidos</a:t>
            </a:r>
            <a:r>
              <a:rPr lang="lt-LT" dirty="0">
                <a:latin typeface="Arial"/>
                <a:ea typeface="Arial"/>
                <a:cs typeface="Arial"/>
                <a:sym typeface="Arial"/>
              </a:rPr>
              <a:t>: Tam, kad būtų galima atlikti distiliavimą, dažnai reikia brangios specialios įrangos reikalaujančios nuolatinės priežiūros.</a:t>
            </a:r>
            <a:endParaRPr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546652" y="234882"/>
            <a:ext cx="8140148" cy="616226"/>
          </a:xfrm>
          <a:prstGeom prst="rect">
            <a:avLst/>
          </a:prstGeom>
          <a:noFill/>
          <a:ln>
            <a:noFill/>
          </a:ln>
        </p:spPr>
        <p:txBody>
          <a:bodyPr spcFirstLastPara="1" wrap="square" lIns="91425" tIns="45700" rIns="91425" bIns="45700" anchor="ctr" anchorCtr="0">
            <a:normAutofit fontScale="90000"/>
          </a:bodyPr>
          <a:lstStyle/>
          <a:p>
            <a:pPr algn="l">
              <a:buSzPts val="4400"/>
            </a:pPr>
            <a:r>
              <a:rPr lang="en-US" b="1" err="1">
                <a:latin typeface="Arial"/>
                <a:cs typeface="Arial"/>
              </a:rPr>
              <a:t>Frakcinio</a:t>
            </a:r>
            <a:r>
              <a:rPr lang="en-US" b="1" dirty="0">
                <a:latin typeface="Arial"/>
                <a:cs typeface="Arial"/>
              </a:rPr>
              <a:t> </a:t>
            </a:r>
            <a:r>
              <a:rPr lang="en-US" b="1" err="1">
                <a:latin typeface="Arial"/>
                <a:cs typeface="Arial"/>
              </a:rPr>
              <a:t>distiliavimo</a:t>
            </a:r>
            <a:r>
              <a:rPr lang="en-US" b="1" dirty="0">
                <a:latin typeface="Arial"/>
                <a:cs typeface="Arial"/>
              </a:rPr>
              <a:t> </a:t>
            </a:r>
            <a:r>
              <a:rPr lang="en-US" b="1" err="1">
                <a:latin typeface="Arial"/>
                <a:cs typeface="Arial"/>
              </a:rPr>
              <a:t>kolona</a:t>
            </a:r>
            <a:endParaRPr lang="en-US" b="1">
              <a:latin typeface="Arial"/>
              <a:cs typeface="Arial"/>
            </a:endParaRPr>
          </a:p>
        </p:txBody>
      </p:sp>
      <p:pic>
        <p:nvPicPr>
          <p:cNvPr id="135" name="Google Shape;135;p9"/>
          <p:cNvPicPr preferRelativeResize="0">
            <a:picLocks noGrp="1"/>
          </p:cNvPicPr>
          <p:nvPr>
            <p:ph type="body" idx="1"/>
          </p:nvPr>
        </p:nvPicPr>
        <p:blipFill rotWithShape="1">
          <a:blip r:embed="rId3">
            <a:alphaModFix/>
          </a:blip>
          <a:srcRect/>
          <a:stretch/>
        </p:blipFill>
        <p:spPr>
          <a:xfrm>
            <a:off x="5771650" y="3324100"/>
            <a:ext cx="3240300" cy="3436200"/>
          </a:xfrm>
          <a:prstGeom prst="rect">
            <a:avLst/>
          </a:prstGeom>
          <a:noFill/>
          <a:ln>
            <a:noFill/>
          </a:ln>
        </p:spPr>
      </p:pic>
      <p:pic>
        <p:nvPicPr>
          <p:cNvPr id="136" name="Google Shape;136;p9"/>
          <p:cNvPicPr preferRelativeResize="0"/>
          <p:nvPr/>
        </p:nvPicPr>
        <p:blipFill rotWithShape="1">
          <a:blip r:embed="rId4">
            <a:alphaModFix/>
          </a:blip>
          <a:srcRect l="8625"/>
          <a:stretch/>
        </p:blipFill>
        <p:spPr>
          <a:xfrm>
            <a:off x="6166349" y="854766"/>
            <a:ext cx="2669539" cy="2670788"/>
          </a:xfrm>
          <a:prstGeom prst="rect">
            <a:avLst/>
          </a:prstGeom>
          <a:noFill/>
          <a:ln>
            <a:noFill/>
          </a:ln>
        </p:spPr>
      </p:pic>
      <p:pic>
        <p:nvPicPr>
          <p:cNvPr id="137" name="Google Shape;137;p9"/>
          <p:cNvPicPr preferRelativeResize="0"/>
          <p:nvPr/>
        </p:nvPicPr>
        <p:blipFill>
          <a:blip r:embed="rId5">
            <a:alphaModFix/>
          </a:blip>
          <a:stretch>
            <a:fillRect/>
          </a:stretch>
        </p:blipFill>
        <p:spPr>
          <a:xfrm>
            <a:off x="457148" y="854765"/>
            <a:ext cx="5319353" cy="5645427"/>
          </a:xfrm>
          <a:prstGeom prst="rect">
            <a:avLst/>
          </a:prstGeom>
          <a:noFill/>
          <a:ln>
            <a:noFill/>
          </a:ln>
        </p:spPr>
      </p:pic>
      <p:sp>
        <p:nvSpPr>
          <p:cNvPr id="2" name="Rectangle 1">
            <a:extLst>
              <a:ext uri="{FF2B5EF4-FFF2-40B4-BE49-F238E27FC236}">
                <a16:creationId xmlns:a16="http://schemas.microsoft.com/office/drawing/2014/main" id="{6885E8A6-8E42-658F-4A3C-805A45565665}"/>
              </a:ext>
            </a:extLst>
          </p:cNvPr>
          <p:cNvSpPr/>
          <p:nvPr/>
        </p:nvSpPr>
        <p:spPr>
          <a:xfrm>
            <a:off x="5029200" y="755374"/>
            <a:ext cx="745434" cy="5247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SharedWithUsers xmlns="13393c10-a869-462d-8718-85d3f21a3c08">
      <UserInfo>
        <DisplayName>Aurelija Dirvonskienė</DisplayName>
        <AccountId>381</AccountId>
        <AccountType/>
      </UserInfo>
      <UserInfo>
        <DisplayName>Miglė Parachnevičienė</DisplayName>
        <AccountId>719</AccountId>
        <AccountType/>
      </UserInfo>
    </SharedWithUsers>
  </documentManagement>
</p:properties>
</file>

<file path=customXml/itemProps1.xml><?xml version="1.0" encoding="utf-8"?>
<ds:datastoreItem xmlns:ds="http://schemas.openxmlformats.org/officeDocument/2006/customXml" ds:itemID="{90041509-8F56-42C4-85A4-615538C30DA1}">
  <ds:schemaRefs>
    <ds:schemaRef ds:uri="http://schemas.microsoft.com/sharepoint/v3/contenttype/forms"/>
  </ds:schemaRefs>
</ds:datastoreItem>
</file>

<file path=customXml/itemProps2.xml><?xml version="1.0" encoding="utf-8"?>
<ds:datastoreItem xmlns:ds="http://schemas.openxmlformats.org/officeDocument/2006/customXml" ds:itemID="{F54F863C-F889-486E-8907-6BCED05D3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5fa40d-cb69-404e-8f04-41199545fccc"/>
    <ds:schemaRef ds:uri="13393c10-a869-462d-8718-85d3f21a3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E2A2B5-1182-4ABF-960E-616331557DE7}">
  <ds:schemaRefs>
    <ds:schemaRef ds:uri="http://schemas.microsoft.com/office/2006/metadata/properties"/>
    <ds:schemaRef ds:uri="http://schemas.microsoft.com/office/infopath/2007/PartnerControls"/>
    <ds:schemaRef ds:uri="395fa40d-cb69-404e-8f04-41199545fccc"/>
    <ds:schemaRef ds:uri="13393c10-a869-462d-8718-85d3f21a3c08"/>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37</Slides>
  <Notes>36</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Organinių junginių tyrimo metodai: atskyrimo ir gryninimo metodai</vt:lpstr>
      <vt:lpstr>Pamokos tikslas</vt:lpstr>
      <vt:lpstr>Pamokos planas</vt:lpstr>
      <vt:lpstr>Distiliavimas</vt:lpstr>
      <vt:lpstr>Distiliavimo klasifikavimas</vt:lpstr>
      <vt:lpstr>Distiliavimo aparatas mokykloje</vt:lpstr>
      <vt:lpstr>Distiliavimo privalumai:</vt:lpstr>
      <vt:lpstr>Distiliavimo trūkumai</vt:lpstr>
      <vt:lpstr>Frakcinio distiliavimo kolona</vt:lpstr>
      <vt:lpstr>Kolorimetrija</vt:lpstr>
      <vt:lpstr>Standartinių tirpalų spalvos kitimas kolorimetrijoje </vt:lpstr>
      <vt:lpstr>Kolorimetro (aparato) veikimo principai (1)</vt:lpstr>
      <vt:lpstr>Kolorimetro (aparato) veikimo principai (2)</vt:lpstr>
      <vt:lpstr>Kolorimetrijos privalumai</vt:lpstr>
      <vt:lpstr>Kolorimetrijos trūkumai</vt:lpstr>
      <vt:lpstr>Ekstrahavimas</vt:lpstr>
      <vt:lpstr>PowerPoint Presentation</vt:lpstr>
      <vt:lpstr>Ekstrahavimo komponentai ir veikimo principai (1)</vt:lpstr>
      <vt:lpstr>Ekstrahavimo komponentai ir veikimo principai (2)</vt:lpstr>
      <vt:lpstr>Ekstrahavimo privalumai </vt:lpstr>
      <vt:lpstr>Ekstrahavimo trūkumai</vt:lpstr>
      <vt:lpstr>Plonasluoksnė chromatografija</vt:lpstr>
      <vt:lpstr>PowerPoint Presentation</vt:lpstr>
      <vt:lpstr>PowerPoint Presentation</vt:lpstr>
      <vt:lpstr>PowerPoint Presentation</vt:lpstr>
      <vt:lpstr>Plonasluoksnės chromatografijos veikimo principai (1)</vt:lpstr>
      <vt:lpstr>Plonasluoksnės chromatografijos veikimo principai (2)</vt:lpstr>
      <vt:lpstr>Plonasluoksnės chromatografijos privalumai:</vt:lpstr>
      <vt:lpstr>Plonasluoksnės chromatografijos trūkumai:</vt:lpstr>
      <vt:lpstr>Mokymuisi ir įsivertinimui</vt:lpstr>
      <vt:lpstr>Rekomendacijos pamokai</vt:lpstr>
      <vt:lpstr>Nuorodos distiliacijai stebėti:</vt:lpstr>
      <vt:lpstr>Nuorodos kolorimetrijai stebėti:</vt:lpstr>
      <vt:lpstr>Nuorodos ekstrahavimui stebėti:</vt:lpstr>
      <vt:lpstr>Nuorodos plonasluoksnei chromatografijai stebėti:</vt:lpstr>
      <vt:lpstr>Nuorodos naudotos vaizdams (1)</vt:lpstr>
      <vt:lpstr>Nuorodos naudotos vaizdams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Organinių junginių tyrimo metodai</dc:title>
  <dc:creator>Kristina Žekonytė</dc:creator>
  <cp:revision>89</cp:revision>
  <dcterms:created xsi:type="dcterms:W3CDTF">2023-08-18T05:25:44Z</dcterms:created>
  <dcterms:modified xsi:type="dcterms:W3CDTF">2024-04-12T07:43:30Z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y fmtid="{D5CDD505-2E9C-101B-9397-08002B2CF9AE}" pid="3" name="MediaServiceImageTags">
    <vt:lpwstr/>
  </property>
</Properties>
</file>