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83" r:id="rId4"/>
    <p:sldId id="258" r:id="rId5"/>
    <p:sldId id="259" r:id="rId6"/>
    <p:sldId id="260" r:id="rId7"/>
    <p:sldId id="284" r:id="rId8"/>
    <p:sldId id="285" r:id="rId9"/>
    <p:sldId id="288" r:id="rId10"/>
    <p:sldId id="290" r:id="rId11"/>
    <p:sldId id="286" r:id="rId12"/>
    <p:sldId id="276" r:id="rId13"/>
    <p:sldId id="271" r:id="rId14"/>
    <p:sldId id="272" r:id="rId15"/>
    <p:sldId id="273" r:id="rId16"/>
    <p:sldId id="291" r:id="rId17"/>
    <p:sldId id="292" r:id="rId18"/>
    <p:sldId id="298" r:id="rId19"/>
    <p:sldId id="293" r:id="rId20"/>
    <p:sldId id="294" r:id="rId21"/>
    <p:sldId id="296" r:id="rId22"/>
    <p:sldId id="295" r:id="rId23"/>
    <p:sldId id="297" r:id="rId24"/>
    <p:sldId id="311" r:id="rId25"/>
    <p:sldId id="312" r:id="rId26"/>
    <p:sldId id="313" r:id="rId27"/>
    <p:sldId id="299" r:id="rId28"/>
    <p:sldId id="277" r:id="rId29"/>
    <p:sldId id="278" r:id="rId30"/>
    <p:sldId id="279" r:id="rId31"/>
    <p:sldId id="302" r:id="rId32"/>
    <p:sldId id="303" r:id="rId33"/>
    <p:sldId id="304" r:id="rId34"/>
    <p:sldId id="305" r:id="rId35"/>
    <p:sldId id="306" r:id="rId36"/>
    <p:sldId id="307" r:id="rId37"/>
    <p:sldId id="308" r:id="rId38"/>
    <p:sldId id="309" r:id="rId39"/>
    <p:sldId id="314" r:id="rId40"/>
    <p:sldId id="316" r:id="rId41"/>
    <p:sldId id="315"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KQ3RLdyq0inLIy9UgxmqINN7b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2A821-AD74-4B19-B45B-A6276E3EEBEF}"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83CD2B03-82EA-4513-8351-CFAF4D9B3183}">
      <dgm:prSet/>
      <dgm:spPr/>
      <dgm:t>
        <a:bodyPr/>
        <a:lstStyle/>
        <a:p>
          <a:r>
            <a:rPr lang="lt-LT" dirty="0"/>
            <a:t>Puikus tirpiklis.</a:t>
          </a:r>
          <a:endParaRPr lang="en-US" dirty="0"/>
        </a:p>
      </dgm:t>
    </dgm:pt>
    <dgm:pt modelId="{8F4715B4-42ED-4285-8489-6073EBFFC381}" type="parTrans" cxnId="{30B1A096-CCC3-4242-BEBD-946550D6FB91}">
      <dgm:prSet/>
      <dgm:spPr/>
      <dgm:t>
        <a:bodyPr/>
        <a:lstStyle/>
        <a:p>
          <a:endParaRPr lang="en-US"/>
        </a:p>
      </dgm:t>
    </dgm:pt>
    <dgm:pt modelId="{3B75AD01-C11B-4794-81E4-FB86CDE99A39}" type="sibTrans" cxnId="{30B1A096-CCC3-4242-BEBD-946550D6FB91}">
      <dgm:prSet/>
      <dgm:spPr/>
      <dgm:t>
        <a:bodyPr/>
        <a:lstStyle/>
        <a:p>
          <a:endParaRPr lang="en-US"/>
        </a:p>
      </dgm:t>
    </dgm:pt>
    <dgm:pt modelId="{57440C32-B2FC-45F8-AC8F-D1E26A89393B}">
      <dgm:prSet/>
      <dgm:spPr/>
      <dgm:t>
        <a:bodyPr/>
        <a:lstStyle/>
        <a:p>
          <a:r>
            <a:rPr lang="lt-LT"/>
            <a:t>Lydymosi temperatūra 0 °C.</a:t>
          </a:r>
          <a:endParaRPr lang="en-US"/>
        </a:p>
      </dgm:t>
    </dgm:pt>
    <dgm:pt modelId="{28CE95A2-98C7-4580-8198-778C82327588}" type="parTrans" cxnId="{E1A38358-8F33-4166-8A71-4C9576CA5DC2}">
      <dgm:prSet/>
      <dgm:spPr/>
      <dgm:t>
        <a:bodyPr/>
        <a:lstStyle/>
        <a:p>
          <a:endParaRPr lang="en-US"/>
        </a:p>
      </dgm:t>
    </dgm:pt>
    <dgm:pt modelId="{6CF401E9-6CAC-40D4-80C8-DAA31A5A8EAD}" type="sibTrans" cxnId="{E1A38358-8F33-4166-8A71-4C9576CA5DC2}">
      <dgm:prSet/>
      <dgm:spPr/>
      <dgm:t>
        <a:bodyPr/>
        <a:lstStyle/>
        <a:p>
          <a:endParaRPr lang="en-US"/>
        </a:p>
      </dgm:t>
    </dgm:pt>
    <dgm:pt modelId="{3EAF7B77-48AA-4DA2-88A6-1083F6136623}">
      <dgm:prSet/>
      <dgm:spPr/>
      <dgm:t>
        <a:bodyPr/>
        <a:lstStyle/>
        <a:p>
          <a:r>
            <a:rPr lang="lt-LT"/>
            <a:t>Virimo temperatūra </a:t>
          </a:r>
          <a:r>
            <a:rPr lang="en-US"/>
            <a:t>100 </a:t>
          </a:r>
          <a:r>
            <a:rPr lang="lt-LT"/>
            <a:t>°C.</a:t>
          </a:r>
          <a:endParaRPr lang="en-US"/>
        </a:p>
      </dgm:t>
    </dgm:pt>
    <dgm:pt modelId="{B0D9208A-AF24-44C7-9E16-8D16D42D98BC}" type="parTrans" cxnId="{87E06424-DB71-4237-BAA5-90D2C8EF45FB}">
      <dgm:prSet/>
      <dgm:spPr/>
      <dgm:t>
        <a:bodyPr/>
        <a:lstStyle/>
        <a:p>
          <a:endParaRPr lang="en-US"/>
        </a:p>
      </dgm:t>
    </dgm:pt>
    <dgm:pt modelId="{5775BB38-564B-44C9-80E7-5DF8BA93DAB6}" type="sibTrans" cxnId="{87E06424-DB71-4237-BAA5-90D2C8EF45FB}">
      <dgm:prSet/>
      <dgm:spPr/>
      <dgm:t>
        <a:bodyPr/>
        <a:lstStyle/>
        <a:p>
          <a:endParaRPr lang="en-US"/>
        </a:p>
      </dgm:t>
    </dgm:pt>
    <dgm:pt modelId="{182779BD-93F3-482F-A15D-AD2F9D8558CC}">
      <dgm:prSet/>
      <dgm:spPr/>
      <dgm:t>
        <a:bodyPr/>
        <a:lstStyle/>
        <a:p>
          <a:r>
            <a:rPr lang="lt-LT"/>
            <a:t>Paviršiaus įtempimas. </a:t>
          </a:r>
          <a:endParaRPr lang="en-US"/>
        </a:p>
      </dgm:t>
    </dgm:pt>
    <dgm:pt modelId="{11AC1BFF-47B1-4BC5-9393-D46139F28AD0}" type="parTrans" cxnId="{AB676A09-31F2-487A-8DA9-C91FC150D1D0}">
      <dgm:prSet/>
      <dgm:spPr/>
      <dgm:t>
        <a:bodyPr/>
        <a:lstStyle/>
        <a:p>
          <a:endParaRPr lang="en-US"/>
        </a:p>
      </dgm:t>
    </dgm:pt>
    <dgm:pt modelId="{0A79DEA6-E8BF-4BC6-B439-62E2DC777B3C}" type="sibTrans" cxnId="{AB676A09-31F2-487A-8DA9-C91FC150D1D0}">
      <dgm:prSet/>
      <dgm:spPr/>
      <dgm:t>
        <a:bodyPr/>
        <a:lstStyle/>
        <a:p>
          <a:endParaRPr lang="en-US"/>
        </a:p>
      </dgm:t>
    </dgm:pt>
    <dgm:pt modelId="{A1A3B8BF-F960-4AD2-9463-C5997CFC281A}" type="pres">
      <dgm:prSet presAssocID="{00B2A821-AD74-4B19-B45B-A6276E3EEBEF}" presName="linear" presStyleCnt="0">
        <dgm:presLayoutVars>
          <dgm:animLvl val="lvl"/>
          <dgm:resizeHandles val="exact"/>
        </dgm:presLayoutVars>
      </dgm:prSet>
      <dgm:spPr/>
      <dgm:t>
        <a:bodyPr/>
        <a:lstStyle/>
        <a:p>
          <a:endParaRPr lang="en-US"/>
        </a:p>
      </dgm:t>
    </dgm:pt>
    <dgm:pt modelId="{5D37C754-E09F-42C8-909D-081AECF0590C}" type="pres">
      <dgm:prSet presAssocID="{83CD2B03-82EA-4513-8351-CFAF4D9B3183}" presName="parentText" presStyleLbl="node1" presStyleIdx="0" presStyleCnt="4" custLinFactNeighborY="32397">
        <dgm:presLayoutVars>
          <dgm:chMax val="0"/>
          <dgm:bulletEnabled val="1"/>
        </dgm:presLayoutVars>
      </dgm:prSet>
      <dgm:spPr/>
      <dgm:t>
        <a:bodyPr/>
        <a:lstStyle/>
        <a:p>
          <a:endParaRPr lang="en-US"/>
        </a:p>
      </dgm:t>
    </dgm:pt>
    <dgm:pt modelId="{2BF7D0E7-4B67-459E-81D4-D428C35CDF7F}" type="pres">
      <dgm:prSet presAssocID="{3B75AD01-C11B-4794-81E4-FB86CDE99A39}" presName="spacer" presStyleCnt="0"/>
      <dgm:spPr/>
      <dgm:t>
        <a:bodyPr/>
        <a:lstStyle/>
        <a:p>
          <a:endParaRPr lang="en-US"/>
        </a:p>
      </dgm:t>
    </dgm:pt>
    <dgm:pt modelId="{EA2CC7E9-D784-4E9D-8174-D0F1F4FA8A2B}" type="pres">
      <dgm:prSet presAssocID="{57440C32-B2FC-45F8-AC8F-D1E26A89393B}" presName="parentText" presStyleLbl="node1" presStyleIdx="1" presStyleCnt="4">
        <dgm:presLayoutVars>
          <dgm:chMax val="0"/>
          <dgm:bulletEnabled val="1"/>
        </dgm:presLayoutVars>
      </dgm:prSet>
      <dgm:spPr/>
      <dgm:t>
        <a:bodyPr/>
        <a:lstStyle/>
        <a:p>
          <a:endParaRPr lang="en-US"/>
        </a:p>
      </dgm:t>
    </dgm:pt>
    <dgm:pt modelId="{340C3BD1-AEFC-4B6A-BCFE-C563996AB52B}" type="pres">
      <dgm:prSet presAssocID="{6CF401E9-6CAC-40D4-80C8-DAA31A5A8EAD}" presName="spacer" presStyleCnt="0"/>
      <dgm:spPr/>
      <dgm:t>
        <a:bodyPr/>
        <a:lstStyle/>
        <a:p>
          <a:endParaRPr lang="en-US"/>
        </a:p>
      </dgm:t>
    </dgm:pt>
    <dgm:pt modelId="{A661DD68-D952-4740-A1AB-A99294A38819}" type="pres">
      <dgm:prSet presAssocID="{3EAF7B77-48AA-4DA2-88A6-1083F6136623}" presName="parentText" presStyleLbl="node1" presStyleIdx="2" presStyleCnt="4">
        <dgm:presLayoutVars>
          <dgm:chMax val="0"/>
          <dgm:bulletEnabled val="1"/>
        </dgm:presLayoutVars>
      </dgm:prSet>
      <dgm:spPr/>
      <dgm:t>
        <a:bodyPr/>
        <a:lstStyle/>
        <a:p>
          <a:endParaRPr lang="en-US"/>
        </a:p>
      </dgm:t>
    </dgm:pt>
    <dgm:pt modelId="{58FE179E-747B-43B5-8AE9-9CFA5A19D89F}" type="pres">
      <dgm:prSet presAssocID="{5775BB38-564B-44C9-80E7-5DF8BA93DAB6}" presName="spacer" presStyleCnt="0"/>
      <dgm:spPr/>
      <dgm:t>
        <a:bodyPr/>
        <a:lstStyle/>
        <a:p>
          <a:endParaRPr lang="en-US"/>
        </a:p>
      </dgm:t>
    </dgm:pt>
    <dgm:pt modelId="{F5C0674B-BF4D-419A-B378-432F49FFF403}" type="pres">
      <dgm:prSet presAssocID="{182779BD-93F3-482F-A15D-AD2F9D8558CC}" presName="parentText" presStyleLbl="node1" presStyleIdx="3" presStyleCnt="4">
        <dgm:presLayoutVars>
          <dgm:chMax val="0"/>
          <dgm:bulletEnabled val="1"/>
        </dgm:presLayoutVars>
      </dgm:prSet>
      <dgm:spPr/>
      <dgm:t>
        <a:bodyPr/>
        <a:lstStyle/>
        <a:p>
          <a:endParaRPr lang="en-US"/>
        </a:p>
      </dgm:t>
    </dgm:pt>
  </dgm:ptLst>
  <dgm:cxnLst>
    <dgm:cxn modelId="{288F024B-FD04-4ACF-9872-DCA311AB3467}" type="presOf" srcId="{182779BD-93F3-482F-A15D-AD2F9D8558CC}" destId="{F5C0674B-BF4D-419A-B378-432F49FFF403}" srcOrd="0" destOrd="0" presId="urn:microsoft.com/office/officeart/2005/8/layout/vList2"/>
    <dgm:cxn modelId="{E1A38358-8F33-4166-8A71-4C9576CA5DC2}" srcId="{00B2A821-AD74-4B19-B45B-A6276E3EEBEF}" destId="{57440C32-B2FC-45F8-AC8F-D1E26A89393B}" srcOrd="1" destOrd="0" parTransId="{28CE95A2-98C7-4580-8198-778C82327588}" sibTransId="{6CF401E9-6CAC-40D4-80C8-DAA31A5A8EAD}"/>
    <dgm:cxn modelId="{3625D5C4-7535-45A3-9BA7-38245E7E430E}" type="presOf" srcId="{3EAF7B77-48AA-4DA2-88A6-1083F6136623}" destId="{A661DD68-D952-4740-A1AB-A99294A38819}" srcOrd="0" destOrd="0" presId="urn:microsoft.com/office/officeart/2005/8/layout/vList2"/>
    <dgm:cxn modelId="{DB37344F-E605-4F48-9BF9-D85E68C9C31C}" type="presOf" srcId="{57440C32-B2FC-45F8-AC8F-D1E26A89393B}" destId="{EA2CC7E9-D784-4E9D-8174-D0F1F4FA8A2B}" srcOrd="0" destOrd="0" presId="urn:microsoft.com/office/officeart/2005/8/layout/vList2"/>
    <dgm:cxn modelId="{87E06424-DB71-4237-BAA5-90D2C8EF45FB}" srcId="{00B2A821-AD74-4B19-B45B-A6276E3EEBEF}" destId="{3EAF7B77-48AA-4DA2-88A6-1083F6136623}" srcOrd="2" destOrd="0" parTransId="{B0D9208A-AF24-44C7-9E16-8D16D42D98BC}" sibTransId="{5775BB38-564B-44C9-80E7-5DF8BA93DAB6}"/>
    <dgm:cxn modelId="{50426341-D8D1-4D11-9308-42AC49257A8E}" type="presOf" srcId="{83CD2B03-82EA-4513-8351-CFAF4D9B3183}" destId="{5D37C754-E09F-42C8-909D-081AECF0590C}" srcOrd="0" destOrd="0" presId="urn:microsoft.com/office/officeart/2005/8/layout/vList2"/>
    <dgm:cxn modelId="{30B1A096-CCC3-4242-BEBD-946550D6FB91}" srcId="{00B2A821-AD74-4B19-B45B-A6276E3EEBEF}" destId="{83CD2B03-82EA-4513-8351-CFAF4D9B3183}" srcOrd="0" destOrd="0" parTransId="{8F4715B4-42ED-4285-8489-6073EBFFC381}" sibTransId="{3B75AD01-C11B-4794-81E4-FB86CDE99A39}"/>
    <dgm:cxn modelId="{CCBA9CF0-336B-4C05-80D7-11CF996EE5AE}" type="presOf" srcId="{00B2A821-AD74-4B19-B45B-A6276E3EEBEF}" destId="{A1A3B8BF-F960-4AD2-9463-C5997CFC281A}" srcOrd="0" destOrd="0" presId="urn:microsoft.com/office/officeart/2005/8/layout/vList2"/>
    <dgm:cxn modelId="{AB676A09-31F2-487A-8DA9-C91FC150D1D0}" srcId="{00B2A821-AD74-4B19-B45B-A6276E3EEBEF}" destId="{182779BD-93F3-482F-A15D-AD2F9D8558CC}" srcOrd="3" destOrd="0" parTransId="{11AC1BFF-47B1-4BC5-9393-D46139F28AD0}" sibTransId="{0A79DEA6-E8BF-4BC6-B439-62E2DC777B3C}"/>
    <dgm:cxn modelId="{1678AF91-A354-4C7C-A116-E3A2DC6FF637}" type="presParOf" srcId="{A1A3B8BF-F960-4AD2-9463-C5997CFC281A}" destId="{5D37C754-E09F-42C8-909D-081AECF0590C}" srcOrd="0" destOrd="0" presId="urn:microsoft.com/office/officeart/2005/8/layout/vList2"/>
    <dgm:cxn modelId="{3DD8D3F8-184B-4B09-8BC2-C7F40F51A1D2}" type="presParOf" srcId="{A1A3B8BF-F960-4AD2-9463-C5997CFC281A}" destId="{2BF7D0E7-4B67-459E-81D4-D428C35CDF7F}" srcOrd="1" destOrd="0" presId="urn:microsoft.com/office/officeart/2005/8/layout/vList2"/>
    <dgm:cxn modelId="{111B5F76-31AC-4646-983A-DCB16F0626FB}" type="presParOf" srcId="{A1A3B8BF-F960-4AD2-9463-C5997CFC281A}" destId="{EA2CC7E9-D784-4E9D-8174-D0F1F4FA8A2B}" srcOrd="2" destOrd="0" presId="urn:microsoft.com/office/officeart/2005/8/layout/vList2"/>
    <dgm:cxn modelId="{5AEFB930-2F4F-4CBB-8176-1C0DE373AD43}" type="presParOf" srcId="{A1A3B8BF-F960-4AD2-9463-C5997CFC281A}" destId="{340C3BD1-AEFC-4B6A-BCFE-C563996AB52B}" srcOrd="3" destOrd="0" presId="urn:microsoft.com/office/officeart/2005/8/layout/vList2"/>
    <dgm:cxn modelId="{A4CB54FE-E4EF-407E-830C-B14F4F4F9AC1}" type="presParOf" srcId="{A1A3B8BF-F960-4AD2-9463-C5997CFC281A}" destId="{A661DD68-D952-4740-A1AB-A99294A38819}" srcOrd="4" destOrd="0" presId="urn:microsoft.com/office/officeart/2005/8/layout/vList2"/>
    <dgm:cxn modelId="{AAE85801-2A68-4287-8A11-FEA337DC3ADA}" type="presParOf" srcId="{A1A3B8BF-F960-4AD2-9463-C5997CFC281A}" destId="{58FE179E-747B-43B5-8AE9-9CFA5A19D89F}" srcOrd="5" destOrd="0" presId="urn:microsoft.com/office/officeart/2005/8/layout/vList2"/>
    <dgm:cxn modelId="{7AB3D15E-7D80-4B82-BF58-DB4631BAC4A6}" type="presParOf" srcId="{A1A3B8BF-F960-4AD2-9463-C5997CFC281A}" destId="{F5C0674B-BF4D-419A-B378-432F49FFF40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C2CE3-BF57-4877-814D-25267D7F9734}"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BD63CF00-34F6-4747-BD06-0F37CA52675D}">
      <dgm:prSet/>
      <dgm:spPr/>
      <dgm:t>
        <a:bodyPr/>
        <a:lstStyle/>
        <a:p>
          <a:r>
            <a:rPr lang="lt-LT" dirty="0"/>
            <a:t>1.Medžiagos, kurių tirpalai ar lydalai laidūs elektros srovei,  vadinamos </a:t>
          </a:r>
          <a:r>
            <a:rPr lang="lt-LT" i="1" dirty="0"/>
            <a:t>elektrolitais.</a:t>
          </a:r>
          <a:endParaRPr lang="en-US" dirty="0"/>
        </a:p>
      </dgm:t>
    </dgm:pt>
    <dgm:pt modelId="{0B6E4B20-0C0E-4CCB-98B0-7523E9F5CCE3}" type="parTrans" cxnId="{012BB262-534A-4C35-A220-4609A960F1D8}">
      <dgm:prSet/>
      <dgm:spPr/>
      <dgm:t>
        <a:bodyPr/>
        <a:lstStyle/>
        <a:p>
          <a:endParaRPr lang="en-US"/>
        </a:p>
      </dgm:t>
    </dgm:pt>
    <dgm:pt modelId="{E652F6ED-3107-4BEC-BADA-40D7570F398E}" type="sibTrans" cxnId="{012BB262-534A-4C35-A220-4609A960F1D8}">
      <dgm:prSet/>
      <dgm:spPr/>
      <dgm:t>
        <a:bodyPr/>
        <a:lstStyle/>
        <a:p>
          <a:endParaRPr lang="en-US"/>
        </a:p>
      </dgm:t>
    </dgm:pt>
    <dgm:pt modelId="{2C74B306-7077-453D-981B-7EF9988CAE60}">
      <dgm:prSet/>
      <dgm:spPr/>
      <dgm:t>
        <a:bodyPr/>
        <a:lstStyle/>
        <a:p>
          <a:pPr rtl="0"/>
          <a:r>
            <a:rPr lang="lt-LT"/>
            <a:t>2.Medžiagos suskaidymas į jonus</a:t>
          </a:r>
          <a:r>
            <a:rPr lang="lt-LT">
              <a:latin typeface="Calibri"/>
            </a:rPr>
            <a:t> </a:t>
          </a:r>
          <a:r>
            <a:rPr lang="lt-LT"/>
            <a:t> – </a:t>
          </a:r>
          <a:r>
            <a:rPr lang="lt-LT" i="1"/>
            <a:t>elektrolitinė disociacija</a:t>
          </a:r>
          <a:r>
            <a:rPr lang="lt-LT"/>
            <a:t>.</a:t>
          </a:r>
          <a:endParaRPr lang="en-US"/>
        </a:p>
      </dgm:t>
    </dgm:pt>
    <dgm:pt modelId="{DD2A8A07-3254-42CD-9752-60CBF6A8CDDB}" type="parTrans" cxnId="{7F1DD567-EBFD-4104-87F9-D6A986C4F3A6}">
      <dgm:prSet/>
      <dgm:spPr/>
      <dgm:t>
        <a:bodyPr/>
        <a:lstStyle/>
        <a:p>
          <a:endParaRPr lang="en-US"/>
        </a:p>
      </dgm:t>
    </dgm:pt>
    <dgm:pt modelId="{41AA4616-9B85-4500-A3D3-7458BC1F1CC4}" type="sibTrans" cxnId="{7F1DD567-EBFD-4104-87F9-D6A986C4F3A6}">
      <dgm:prSet/>
      <dgm:spPr/>
      <dgm:t>
        <a:bodyPr/>
        <a:lstStyle/>
        <a:p>
          <a:endParaRPr lang="en-US"/>
        </a:p>
      </dgm:t>
    </dgm:pt>
    <dgm:pt modelId="{3456CC86-195C-4816-A50E-911F5CCEA8EF}" type="pres">
      <dgm:prSet presAssocID="{BD3C2CE3-BF57-4877-814D-25267D7F9734}" presName="Name0" presStyleCnt="0">
        <dgm:presLayoutVars>
          <dgm:dir/>
          <dgm:animLvl val="lvl"/>
          <dgm:resizeHandles val="exact"/>
        </dgm:presLayoutVars>
      </dgm:prSet>
      <dgm:spPr/>
      <dgm:t>
        <a:bodyPr/>
        <a:lstStyle/>
        <a:p>
          <a:endParaRPr lang="en-US"/>
        </a:p>
      </dgm:t>
    </dgm:pt>
    <dgm:pt modelId="{497A12ED-AB5E-4543-8A53-BB9EBCD1F9A1}" type="pres">
      <dgm:prSet presAssocID="{BD63CF00-34F6-4747-BD06-0F37CA52675D}" presName="composite" presStyleCnt="0"/>
      <dgm:spPr/>
    </dgm:pt>
    <dgm:pt modelId="{6DB50AAA-9D06-4087-9145-E49C17F99311}" type="pres">
      <dgm:prSet presAssocID="{BD63CF00-34F6-4747-BD06-0F37CA52675D}" presName="parTx" presStyleLbl="alignNode1" presStyleIdx="0" presStyleCnt="2">
        <dgm:presLayoutVars>
          <dgm:chMax val="0"/>
          <dgm:chPref val="0"/>
          <dgm:bulletEnabled val="1"/>
        </dgm:presLayoutVars>
      </dgm:prSet>
      <dgm:spPr/>
      <dgm:t>
        <a:bodyPr/>
        <a:lstStyle/>
        <a:p>
          <a:endParaRPr lang="en-US"/>
        </a:p>
      </dgm:t>
    </dgm:pt>
    <dgm:pt modelId="{9DEF9AB6-66DB-49F4-B1EF-BA753A4CE09D}" type="pres">
      <dgm:prSet presAssocID="{BD63CF00-34F6-4747-BD06-0F37CA52675D}" presName="desTx" presStyleLbl="alignAccFollowNode1" presStyleIdx="0" presStyleCnt="2">
        <dgm:presLayoutVars>
          <dgm:bulletEnabled val="1"/>
        </dgm:presLayoutVars>
      </dgm:prSet>
      <dgm:spPr/>
    </dgm:pt>
    <dgm:pt modelId="{0F9E1C3C-BF3B-4EE9-9E70-8EEF4DEA7634}" type="pres">
      <dgm:prSet presAssocID="{E652F6ED-3107-4BEC-BADA-40D7570F398E}" presName="space" presStyleCnt="0"/>
      <dgm:spPr/>
    </dgm:pt>
    <dgm:pt modelId="{2149EBDF-3E9C-4650-A318-5CBCC1040D40}" type="pres">
      <dgm:prSet presAssocID="{2C74B306-7077-453D-981B-7EF9988CAE60}" presName="composite" presStyleCnt="0"/>
      <dgm:spPr/>
    </dgm:pt>
    <dgm:pt modelId="{51F4C799-EADF-4BEB-8B8B-0D65E4D90D39}" type="pres">
      <dgm:prSet presAssocID="{2C74B306-7077-453D-981B-7EF9988CAE60}" presName="parTx" presStyleLbl="alignNode1" presStyleIdx="1" presStyleCnt="2">
        <dgm:presLayoutVars>
          <dgm:chMax val="0"/>
          <dgm:chPref val="0"/>
          <dgm:bulletEnabled val="1"/>
        </dgm:presLayoutVars>
      </dgm:prSet>
      <dgm:spPr/>
      <dgm:t>
        <a:bodyPr/>
        <a:lstStyle/>
        <a:p>
          <a:endParaRPr lang="en-US"/>
        </a:p>
      </dgm:t>
    </dgm:pt>
    <dgm:pt modelId="{25B57FCC-7EAF-44D5-814C-F2BD6CEF62EE}" type="pres">
      <dgm:prSet presAssocID="{2C74B306-7077-453D-981B-7EF9988CAE60}" presName="desTx" presStyleLbl="alignAccFollowNode1" presStyleIdx="1" presStyleCnt="2">
        <dgm:presLayoutVars>
          <dgm:bulletEnabled val="1"/>
        </dgm:presLayoutVars>
      </dgm:prSet>
      <dgm:spPr/>
    </dgm:pt>
  </dgm:ptLst>
  <dgm:cxnLst>
    <dgm:cxn modelId="{7F1DD567-EBFD-4104-87F9-D6A986C4F3A6}" srcId="{BD3C2CE3-BF57-4877-814D-25267D7F9734}" destId="{2C74B306-7077-453D-981B-7EF9988CAE60}" srcOrd="1" destOrd="0" parTransId="{DD2A8A07-3254-42CD-9752-60CBF6A8CDDB}" sibTransId="{41AA4616-9B85-4500-A3D3-7458BC1F1CC4}"/>
    <dgm:cxn modelId="{012BB262-534A-4C35-A220-4609A960F1D8}" srcId="{BD3C2CE3-BF57-4877-814D-25267D7F9734}" destId="{BD63CF00-34F6-4747-BD06-0F37CA52675D}" srcOrd="0" destOrd="0" parTransId="{0B6E4B20-0C0E-4CCB-98B0-7523E9F5CCE3}" sibTransId="{E652F6ED-3107-4BEC-BADA-40D7570F398E}"/>
    <dgm:cxn modelId="{47FC0E33-5E78-4B1A-B289-2249838A2873}" type="presOf" srcId="{BD63CF00-34F6-4747-BD06-0F37CA52675D}" destId="{6DB50AAA-9D06-4087-9145-E49C17F99311}" srcOrd="0" destOrd="0" presId="urn:microsoft.com/office/officeart/2005/8/layout/hList1"/>
    <dgm:cxn modelId="{2CF37AFF-23DB-43C9-83B2-8D4084588DEE}" type="presOf" srcId="{BD3C2CE3-BF57-4877-814D-25267D7F9734}" destId="{3456CC86-195C-4816-A50E-911F5CCEA8EF}" srcOrd="0" destOrd="0" presId="urn:microsoft.com/office/officeart/2005/8/layout/hList1"/>
    <dgm:cxn modelId="{8F342072-5972-41F1-BC92-D173BA733B0D}" type="presOf" srcId="{2C74B306-7077-453D-981B-7EF9988CAE60}" destId="{51F4C799-EADF-4BEB-8B8B-0D65E4D90D39}" srcOrd="0" destOrd="0" presId="urn:microsoft.com/office/officeart/2005/8/layout/hList1"/>
    <dgm:cxn modelId="{63827E09-07BA-4906-8760-B87D261911FD}" type="presParOf" srcId="{3456CC86-195C-4816-A50E-911F5CCEA8EF}" destId="{497A12ED-AB5E-4543-8A53-BB9EBCD1F9A1}" srcOrd="0" destOrd="0" presId="urn:microsoft.com/office/officeart/2005/8/layout/hList1"/>
    <dgm:cxn modelId="{2449EEAD-4A88-4248-B15F-CD4C76444E0F}" type="presParOf" srcId="{497A12ED-AB5E-4543-8A53-BB9EBCD1F9A1}" destId="{6DB50AAA-9D06-4087-9145-E49C17F99311}" srcOrd="0" destOrd="0" presId="urn:microsoft.com/office/officeart/2005/8/layout/hList1"/>
    <dgm:cxn modelId="{ADA4A0AE-62A6-4120-A422-C5D3451FDDFF}" type="presParOf" srcId="{497A12ED-AB5E-4543-8A53-BB9EBCD1F9A1}" destId="{9DEF9AB6-66DB-49F4-B1EF-BA753A4CE09D}" srcOrd="1" destOrd="0" presId="urn:microsoft.com/office/officeart/2005/8/layout/hList1"/>
    <dgm:cxn modelId="{F0ECC808-43FC-4B31-86FF-AD00B4323ECC}" type="presParOf" srcId="{3456CC86-195C-4816-A50E-911F5CCEA8EF}" destId="{0F9E1C3C-BF3B-4EE9-9E70-8EEF4DEA7634}" srcOrd="1" destOrd="0" presId="urn:microsoft.com/office/officeart/2005/8/layout/hList1"/>
    <dgm:cxn modelId="{42B7C7AF-CC4D-4FEB-9948-E1D814F49B36}" type="presParOf" srcId="{3456CC86-195C-4816-A50E-911F5CCEA8EF}" destId="{2149EBDF-3E9C-4650-A318-5CBCC1040D40}" srcOrd="2" destOrd="0" presId="urn:microsoft.com/office/officeart/2005/8/layout/hList1"/>
    <dgm:cxn modelId="{5B048319-3603-40C3-BAE4-100236AFC968}" type="presParOf" srcId="{2149EBDF-3E9C-4650-A318-5CBCC1040D40}" destId="{51F4C799-EADF-4BEB-8B8B-0D65E4D90D39}" srcOrd="0" destOrd="0" presId="urn:microsoft.com/office/officeart/2005/8/layout/hList1"/>
    <dgm:cxn modelId="{2FDA8ADF-0FB8-4BEF-B521-8CAD0475AF8A}" type="presParOf" srcId="{2149EBDF-3E9C-4650-A318-5CBCC1040D40}" destId="{25B57FCC-7EAF-44D5-814C-F2BD6CEF62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E57D5-234B-4D05-AEE2-007D9DA17D17}" type="doc">
      <dgm:prSet loTypeId="urn:diagrams.loki3.com/VaryingWidthList" loCatId="list" qsTypeId="urn:microsoft.com/office/officeart/2005/8/quickstyle/simple1" qsCatId="simple" csTypeId="urn:microsoft.com/office/officeart/2005/8/colors/accent1_1" csCatId="accent1"/>
      <dgm:spPr/>
      <dgm:t>
        <a:bodyPr/>
        <a:lstStyle/>
        <a:p>
          <a:endParaRPr lang="en-US"/>
        </a:p>
      </dgm:t>
    </dgm:pt>
    <dgm:pt modelId="{26F421D1-C9F1-4BF4-9FB8-84131C7BAB24}">
      <dgm:prSet/>
      <dgm:spPr/>
      <dgm:t>
        <a:bodyPr/>
        <a:lstStyle/>
        <a:p>
          <a:r>
            <a:rPr lang="en-US" dirty="0" err="1"/>
            <a:t>Kiek</a:t>
          </a:r>
          <a:r>
            <a:rPr lang="en-US" dirty="0"/>
            <a:t> </a:t>
          </a:r>
          <a:r>
            <a:rPr lang="en-US" dirty="0" err="1"/>
            <a:t>gramų</a:t>
          </a:r>
          <a:r>
            <a:rPr lang="en-US" dirty="0"/>
            <a:t> </a:t>
          </a:r>
          <a:r>
            <a:rPr lang="en-US" dirty="0" err="1"/>
            <a:t>kalio</a:t>
          </a:r>
          <a:r>
            <a:rPr lang="en-US" dirty="0"/>
            <a:t> </a:t>
          </a:r>
          <a:r>
            <a:rPr lang="en-US" dirty="0" err="1"/>
            <a:t>nitrato</a:t>
          </a:r>
          <a:r>
            <a:rPr lang="en-US" dirty="0"/>
            <a:t> </a:t>
          </a:r>
          <a:r>
            <a:rPr lang="en-US" dirty="0" err="1"/>
            <a:t>reikia</a:t>
          </a:r>
          <a:r>
            <a:rPr lang="en-US" dirty="0"/>
            <a:t> </a:t>
          </a:r>
          <a:r>
            <a:rPr lang="en-US" dirty="0" err="1"/>
            <a:t>ištirpinti</a:t>
          </a:r>
          <a:r>
            <a:rPr lang="en-US" dirty="0"/>
            <a:t> 100 g </a:t>
          </a:r>
          <a:r>
            <a:rPr lang="en-US" dirty="0" err="1"/>
            <a:t>vandens</a:t>
          </a:r>
          <a:r>
            <a:rPr lang="en-US" dirty="0"/>
            <a:t> 50 </a:t>
          </a:r>
          <a:r>
            <a:rPr lang="en-US" dirty="0">
              <a:latin typeface="Calibri Light" panose="020F0302020204030204"/>
            </a:rPr>
            <a:t>°</a:t>
          </a:r>
          <a:r>
            <a:rPr lang="en-US" dirty="0"/>
            <a:t>C, </a:t>
          </a:r>
          <a:r>
            <a:rPr lang="en-US" dirty="0" err="1"/>
            <a:t>kad</a:t>
          </a:r>
          <a:r>
            <a:rPr lang="en-US" dirty="0"/>
            <a:t> </a:t>
          </a:r>
          <a:r>
            <a:rPr lang="en-US" dirty="0" err="1"/>
            <a:t>tirpalas</a:t>
          </a:r>
          <a:r>
            <a:rPr lang="en-US" dirty="0"/>
            <a:t> </a:t>
          </a:r>
          <a:r>
            <a:rPr lang="en-US" dirty="0" err="1"/>
            <a:t>būtų</a:t>
          </a:r>
          <a:r>
            <a:rPr lang="en-US" dirty="0"/>
            <a:t> </a:t>
          </a:r>
          <a:r>
            <a:rPr lang="en-US" dirty="0" err="1"/>
            <a:t>sotusis</a:t>
          </a:r>
          <a:r>
            <a:rPr lang="en-US" dirty="0"/>
            <a:t>?</a:t>
          </a:r>
        </a:p>
      </dgm:t>
    </dgm:pt>
    <dgm:pt modelId="{EB486670-913C-4059-B784-C480B125E21E}" type="parTrans" cxnId="{D97E1D80-4D09-4BD7-9740-09F23D1E206D}">
      <dgm:prSet/>
      <dgm:spPr/>
      <dgm:t>
        <a:bodyPr/>
        <a:lstStyle/>
        <a:p>
          <a:endParaRPr lang="en-US"/>
        </a:p>
      </dgm:t>
    </dgm:pt>
    <dgm:pt modelId="{A847DCC0-F877-4BD1-8146-FAF5A086E13F}" type="sibTrans" cxnId="{D97E1D80-4D09-4BD7-9740-09F23D1E206D}">
      <dgm:prSet/>
      <dgm:spPr/>
      <dgm:t>
        <a:bodyPr/>
        <a:lstStyle/>
        <a:p>
          <a:endParaRPr lang="en-US"/>
        </a:p>
      </dgm:t>
    </dgm:pt>
    <dgm:pt modelId="{1D19B6CA-CA78-4E97-AA09-2B19684A17B1}">
      <dgm:prSet/>
      <dgm:spPr/>
      <dgm:t>
        <a:bodyPr/>
        <a:lstStyle/>
        <a:p>
          <a:r>
            <a:rPr lang="en-US" dirty="0"/>
            <a:t>100 g 60 </a:t>
          </a:r>
          <a:r>
            <a:rPr lang="en-US" dirty="0">
              <a:latin typeface="Calibri Light" panose="020F0302020204030204"/>
            </a:rPr>
            <a:t>°</a:t>
          </a:r>
          <a:r>
            <a:rPr lang="en-US" dirty="0"/>
            <a:t>C </a:t>
          </a:r>
          <a:r>
            <a:rPr lang="en-US" dirty="0" err="1"/>
            <a:t>temperatūros</a:t>
          </a:r>
          <a:r>
            <a:rPr lang="en-US" dirty="0"/>
            <a:t> </a:t>
          </a:r>
          <a:r>
            <a:rPr lang="en-US" dirty="0" err="1"/>
            <a:t>vandenyje</a:t>
          </a:r>
          <a:r>
            <a:rPr lang="en-US" dirty="0"/>
            <a:t> </a:t>
          </a:r>
          <a:r>
            <a:rPr lang="en-US" dirty="0" err="1"/>
            <a:t>ištirpinta</a:t>
          </a:r>
          <a:r>
            <a:rPr lang="en-US" dirty="0"/>
            <a:t> 30 g </a:t>
          </a:r>
          <a:r>
            <a:rPr lang="en-US" dirty="0" err="1"/>
            <a:t>natrio</a:t>
          </a:r>
          <a:r>
            <a:rPr lang="en-US" dirty="0"/>
            <a:t> </a:t>
          </a:r>
          <a:r>
            <a:rPr lang="en-US" dirty="0" err="1"/>
            <a:t>chlorido</a:t>
          </a:r>
          <a:r>
            <a:rPr lang="en-US" dirty="0">
              <a:latin typeface="Calibri Light" panose="020F0302020204030204"/>
            </a:rPr>
            <a:t>.</a:t>
          </a:r>
          <a:r>
            <a:rPr lang="en-US" dirty="0"/>
            <a:t> </a:t>
          </a:r>
          <a:r>
            <a:rPr lang="en-US" b="0" dirty="0" err="1">
              <a:latin typeface="+mj-lt"/>
            </a:rPr>
            <a:t>Koks</a:t>
          </a:r>
          <a:r>
            <a:rPr lang="en-US" dirty="0"/>
            <a:t> </a:t>
          </a:r>
          <a:r>
            <a:rPr lang="en-US" dirty="0" err="1"/>
            <a:t>sotusis</a:t>
          </a:r>
          <a:r>
            <a:rPr lang="en-US" dirty="0"/>
            <a:t>, </a:t>
          </a:r>
          <a:r>
            <a:rPr lang="en-US" dirty="0" err="1"/>
            <a:t>nesotusis</a:t>
          </a:r>
          <a:r>
            <a:rPr lang="en-US" dirty="0"/>
            <a:t> </a:t>
          </a:r>
          <a:r>
            <a:rPr lang="en-US" dirty="0" err="1"/>
            <a:t>ar</a:t>
          </a:r>
          <a:r>
            <a:rPr lang="en-US" dirty="0"/>
            <a:t> </a:t>
          </a:r>
          <a:r>
            <a:rPr lang="en-US" dirty="0" err="1"/>
            <a:t>persotintas</a:t>
          </a:r>
          <a:r>
            <a:rPr lang="en-US" dirty="0"/>
            <a:t> </a:t>
          </a:r>
          <a:r>
            <a:rPr lang="en-US" dirty="0" err="1"/>
            <a:t>tirpalas</a:t>
          </a:r>
          <a:r>
            <a:rPr lang="en-US" dirty="0"/>
            <a:t> </a:t>
          </a:r>
          <a:r>
            <a:rPr lang="en-US" dirty="0" err="1"/>
            <a:t>susidarė</a:t>
          </a:r>
          <a:r>
            <a:rPr lang="en-US" dirty="0"/>
            <a:t>?</a:t>
          </a:r>
        </a:p>
      </dgm:t>
    </dgm:pt>
    <dgm:pt modelId="{5EC5A8E3-83FD-4C17-B306-A12D32582156}" type="parTrans" cxnId="{79A94CF2-6EFE-4F43-B817-C0EB87F0E546}">
      <dgm:prSet/>
      <dgm:spPr/>
      <dgm:t>
        <a:bodyPr/>
        <a:lstStyle/>
        <a:p>
          <a:endParaRPr lang="en-US"/>
        </a:p>
      </dgm:t>
    </dgm:pt>
    <dgm:pt modelId="{5D945B12-907E-4904-A716-2B109885EF05}" type="sibTrans" cxnId="{79A94CF2-6EFE-4F43-B817-C0EB87F0E546}">
      <dgm:prSet/>
      <dgm:spPr/>
      <dgm:t>
        <a:bodyPr/>
        <a:lstStyle/>
        <a:p>
          <a:endParaRPr lang="en-US"/>
        </a:p>
      </dgm:t>
    </dgm:pt>
    <dgm:pt modelId="{05F008BA-DA9C-44FB-8E98-764C92613BE7}">
      <dgm:prSet/>
      <dgm:spPr/>
      <dgm:t>
        <a:bodyPr/>
        <a:lstStyle/>
        <a:p>
          <a:r>
            <a:rPr lang="en-US"/>
            <a:t>Nustatykite vario sulfato tirpumą 100 g 80 </a:t>
          </a:r>
          <a:r>
            <a:rPr lang="en-US">
              <a:latin typeface="Calibri Light" panose="020F0302020204030204"/>
            </a:rPr>
            <a:t>°</a:t>
          </a:r>
          <a:r>
            <a:rPr lang="en-US"/>
            <a:t>C temperatūros vandenyje.</a:t>
          </a:r>
        </a:p>
      </dgm:t>
    </dgm:pt>
    <dgm:pt modelId="{9730DAFF-17AE-4132-9201-D621D421E0D0}" type="parTrans" cxnId="{8D74284E-EA05-4319-A87A-841E36B05D30}">
      <dgm:prSet/>
      <dgm:spPr/>
      <dgm:t>
        <a:bodyPr/>
        <a:lstStyle/>
        <a:p>
          <a:endParaRPr lang="en-US"/>
        </a:p>
      </dgm:t>
    </dgm:pt>
    <dgm:pt modelId="{6D432EF1-DA8C-4EF9-A637-3AFEC8282874}" type="sibTrans" cxnId="{8D74284E-EA05-4319-A87A-841E36B05D30}">
      <dgm:prSet/>
      <dgm:spPr/>
      <dgm:t>
        <a:bodyPr/>
        <a:lstStyle/>
        <a:p>
          <a:endParaRPr lang="en-US"/>
        </a:p>
      </dgm:t>
    </dgm:pt>
    <dgm:pt modelId="{E26A55B9-DE34-436B-B927-25DBA80D5B34}" type="pres">
      <dgm:prSet presAssocID="{19AE57D5-234B-4D05-AEE2-007D9DA17D17}" presName="Name0" presStyleCnt="0">
        <dgm:presLayoutVars>
          <dgm:resizeHandles/>
        </dgm:presLayoutVars>
      </dgm:prSet>
      <dgm:spPr/>
      <dgm:t>
        <a:bodyPr/>
        <a:lstStyle/>
        <a:p>
          <a:endParaRPr lang="en-US"/>
        </a:p>
      </dgm:t>
    </dgm:pt>
    <dgm:pt modelId="{F5CBAF71-AE9C-49F0-AD4B-527B5DA5B3B1}" type="pres">
      <dgm:prSet presAssocID="{26F421D1-C9F1-4BF4-9FB8-84131C7BAB24}" presName="text" presStyleLbl="node1" presStyleIdx="0" presStyleCnt="3">
        <dgm:presLayoutVars>
          <dgm:bulletEnabled val="1"/>
        </dgm:presLayoutVars>
      </dgm:prSet>
      <dgm:spPr/>
      <dgm:t>
        <a:bodyPr/>
        <a:lstStyle/>
        <a:p>
          <a:endParaRPr lang="en-US"/>
        </a:p>
      </dgm:t>
    </dgm:pt>
    <dgm:pt modelId="{8AF16825-EC16-45F9-B815-5517DE82FBA7}" type="pres">
      <dgm:prSet presAssocID="{A847DCC0-F877-4BD1-8146-FAF5A086E13F}" presName="space" presStyleCnt="0"/>
      <dgm:spPr/>
      <dgm:t>
        <a:bodyPr/>
        <a:lstStyle/>
        <a:p>
          <a:endParaRPr lang="en-US"/>
        </a:p>
      </dgm:t>
    </dgm:pt>
    <dgm:pt modelId="{45428019-6712-4202-BD46-F2DC5CD97493}" type="pres">
      <dgm:prSet presAssocID="{1D19B6CA-CA78-4E97-AA09-2B19684A17B1}" presName="text" presStyleLbl="node1" presStyleIdx="1" presStyleCnt="3">
        <dgm:presLayoutVars>
          <dgm:bulletEnabled val="1"/>
        </dgm:presLayoutVars>
      </dgm:prSet>
      <dgm:spPr/>
      <dgm:t>
        <a:bodyPr/>
        <a:lstStyle/>
        <a:p>
          <a:endParaRPr lang="en-US"/>
        </a:p>
      </dgm:t>
    </dgm:pt>
    <dgm:pt modelId="{CC4EFE3C-F9EC-4113-BA34-3AD9E139C62D}" type="pres">
      <dgm:prSet presAssocID="{5D945B12-907E-4904-A716-2B109885EF05}" presName="space" presStyleCnt="0"/>
      <dgm:spPr/>
      <dgm:t>
        <a:bodyPr/>
        <a:lstStyle/>
        <a:p>
          <a:endParaRPr lang="en-US"/>
        </a:p>
      </dgm:t>
    </dgm:pt>
    <dgm:pt modelId="{C59D40B8-1252-4ED7-977D-233E94993060}" type="pres">
      <dgm:prSet presAssocID="{05F008BA-DA9C-44FB-8E98-764C92613BE7}" presName="text" presStyleLbl="node1" presStyleIdx="2" presStyleCnt="3">
        <dgm:presLayoutVars>
          <dgm:bulletEnabled val="1"/>
        </dgm:presLayoutVars>
      </dgm:prSet>
      <dgm:spPr/>
      <dgm:t>
        <a:bodyPr/>
        <a:lstStyle/>
        <a:p>
          <a:endParaRPr lang="en-US"/>
        </a:p>
      </dgm:t>
    </dgm:pt>
  </dgm:ptLst>
  <dgm:cxnLst>
    <dgm:cxn modelId="{8D74284E-EA05-4319-A87A-841E36B05D30}" srcId="{19AE57D5-234B-4D05-AEE2-007D9DA17D17}" destId="{05F008BA-DA9C-44FB-8E98-764C92613BE7}" srcOrd="2" destOrd="0" parTransId="{9730DAFF-17AE-4132-9201-D621D421E0D0}" sibTransId="{6D432EF1-DA8C-4EF9-A637-3AFEC8282874}"/>
    <dgm:cxn modelId="{D929870D-D5A9-4129-B6F4-355781CD5F70}" type="presOf" srcId="{05F008BA-DA9C-44FB-8E98-764C92613BE7}" destId="{C59D40B8-1252-4ED7-977D-233E94993060}" srcOrd="0" destOrd="0" presId="urn:diagrams.loki3.com/VaryingWidthList"/>
    <dgm:cxn modelId="{E15B02AB-C81F-4B34-90E3-1DAB0E791E94}" type="presOf" srcId="{1D19B6CA-CA78-4E97-AA09-2B19684A17B1}" destId="{45428019-6712-4202-BD46-F2DC5CD97493}" srcOrd="0" destOrd="0" presId="urn:diagrams.loki3.com/VaryingWidthList"/>
    <dgm:cxn modelId="{79A94CF2-6EFE-4F43-B817-C0EB87F0E546}" srcId="{19AE57D5-234B-4D05-AEE2-007D9DA17D17}" destId="{1D19B6CA-CA78-4E97-AA09-2B19684A17B1}" srcOrd="1" destOrd="0" parTransId="{5EC5A8E3-83FD-4C17-B306-A12D32582156}" sibTransId="{5D945B12-907E-4904-A716-2B109885EF05}"/>
    <dgm:cxn modelId="{3A2A4C0C-B020-45B0-A6D2-BCE371AB81C2}" type="presOf" srcId="{26F421D1-C9F1-4BF4-9FB8-84131C7BAB24}" destId="{F5CBAF71-AE9C-49F0-AD4B-527B5DA5B3B1}" srcOrd="0" destOrd="0" presId="urn:diagrams.loki3.com/VaryingWidthList"/>
    <dgm:cxn modelId="{4297D68D-176A-4C5B-AF1E-33C2D123038D}" type="presOf" srcId="{19AE57D5-234B-4D05-AEE2-007D9DA17D17}" destId="{E26A55B9-DE34-436B-B927-25DBA80D5B34}" srcOrd="0" destOrd="0" presId="urn:diagrams.loki3.com/VaryingWidthList"/>
    <dgm:cxn modelId="{D97E1D80-4D09-4BD7-9740-09F23D1E206D}" srcId="{19AE57D5-234B-4D05-AEE2-007D9DA17D17}" destId="{26F421D1-C9F1-4BF4-9FB8-84131C7BAB24}" srcOrd="0" destOrd="0" parTransId="{EB486670-913C-4059-B784-C480B125E21E}" sibTransId="{A847DCC0-F877-4BD1-8146-FAF5A086E13F}"/>
    <dgm:cxn modelId="{E837F031-514D-4CEA-86FF-8376DB3354E2}" type="presParOf" srcId="{E26A55B9-DE34-436B-B927-25DBA80D5B34}" destId="{F5CBAF71-AE9C-49F0-AD4B-527B5DA5B3B1}" srcOrd="0" destOrd="0" presId="urn:diagrams.loki3.com/VaryingWidthList"/>
    <dgm:cxn modelId="{593B22E0-3AE5-4275-B13C-9F18DA95E9CD}" type="presParOf" srcId="{E26A55B9-DE34-436B-B927-25DBA80D5B34}" destId="{8AF16825-EC16-45F9-B815-5517DE82FBA7}" srcOrd="1" destOrd="0" presId="urn:diagrams.loki3.com/VaryingWidthList"/>
    <dgm:cxn modelId="{E3BD4456-1D04-42D0-8CDB-EC12E567B816}" type="presParOf" srcId="{E26A55B9-DE34-436B-B927-25DBA80D5B34}" destId="{45428019-6712-4202-BD46-F2DC5CD97493}" srcOrd="2" destOrd="0" presId="urn:diagrams.loki3.com/VaryingWidthList"/>
    <dgm:cxn modelId="{5C33A77F-0C04-40B1-8FC4-0A60469B1C10}" type="presParOf" srcId="{E26A55B9-DE34-436B-B927-25DBA80D5B34}" destId="{CC4EFE3C-F9EC-4113-BA34-3AD9E139C62D}" srcOrd="3" destOrd="0" presId="urn:diagrams.loki3.com/VaryingWidthList"/>
    <dgm:cxn modelId="{E0B3AE08-060B-4686-9678-5A0C1207DE5A}" type="presParOf" srcId="{E26A55B9-DE34-436B-B927-25DBA80D5B34}" destId="{C59D40B8-1252-4ED7-977D-233E94993060}"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7C754-E09F-42C8-909D-081AECF0590C}">
      <dsp:nvSpPr>
        <dsp:cNvPr id="0" name=""/>
        <dsp:cNvSpPr/>
      </dsp:nvSpPr>
      <dsp:spPr>
        <a:xfrm>
          <a:off x="0" y="90800"/>
          <a:ext cx="3771900" cy="11407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lt-LT" sz="3000" kern="1200" dirty="0"/>
            <a:t>Puikus tirpiklis.</a:t>
          </a:r>
          <a:endParaRPr lang="en-US" sz="3000" kern="1200" dirty="0"/>
        </a:p>
      </dsp:txBody>
      <dsp:txXfrm>
        <a:off x="55687" y="146487"/>
        <a:ext cx="3660526" cy="1029376"/>
      </dsp:txXfrm>
    </dsp:sp>
    <dsp:sp modelId="{EA2CC7E9-D784-4E9D-8174-D0F1F4FA8A2B}">
      <dsp:nvSpPr>
        <dsp:cNvPr id="0" name=""/>
        <dsp:cNvSpPr/>
      </dsp:nvSpPr>
      <dsp:spPr>
        <a:xfrm>
          <a:off x="0" y="1289958"/>
          <a:ext cx="3771900" cy="11407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lt-LT" sz="3000" kern="1200"/>
            <a:t>Lydymosi temperatūra 0 °C.</a:t>
          </a:r>
          <a:endParaRPr lang="en-US" sz="3000" kern="1200"/>
        </a:p>
      </dsp:txBody>
      <dsp:txXfrm>
        <a:off x="55687" y="1345645"/>
        <a:ext cx="3660526" cy="1029376"/>
      </dsp:txXfrm>
    </dsp:sp>
    <dsp:sp modelId="{A661DD68-D952-4740-A1AB-A99294A38819}">
      <dsp:nvSpPr>
        <dsp:cNvPr id="0" name=""/>
        <dsp:cNvSpPr/>
      </dsp:nvSpPr>
      <dsp:spPr>
        <a:xfrm>
          <a:off x="0" y="2517109"/>
          <a:ext cx="3771900" cy="11407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lt-LT" sz="3000" kern="1200"/>
            <a:t>Virimo temperatūra </a:t>
          </a:r>
          <a:r>
            <a:rPr lang="en-US" sz="3000" kern="1200"/>
            <a:t>100 </a:t>
          </a:r>
          <a:r>
            <a:rPr lang="lt-LT" sz="3000" kern="1200"/>
            <a:t>°C.</a:t>
          </a:r>
          <a:endParaRPr lang="en-US" sz="3000" kern="1200"/>
        </a:p>
      </dsp:txBody>
      <dsp:txXfrm>
        <a:off x="55687" y="2572796"/>
        <a:ext cx="3660526" cy="1029376"/>
      </dsp:txXfrm>
    </dsp:sp>
    <dsp:sp modelId="{F5C0674B-BF4D-419A-B378-432F49FFF403}">
      <dsp:nvSpPr>
        <dsp:cNvPr id="0" name=""/>
        <dsp:cNvSpPr/>
      </dsp:nvSpPr>
      <dsp:spPr>
        <a:xfrm>
          <a:off x="0" y="3744259"/>
          <a:ext cx="3771900" cy="11407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lt-LT" sz="3000" kern="1200"/>
            <a:t>Paviršiaus įtempimas. </a:t>
          </a:r>
          <a:endParaRPr lang="en-US" sz="3000" kern="1200"/>
        </a:p>
      </dsp:txBody>
      <dsp:txXfrm>
        <a:off x="55687" y="3799946"/>
        <a:ext cx="3660526" cy="102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50AAA-9D06-4087-9145-E49C17F99311}">
      <dsp:nvSpPr>
        <dsp:cNvPr id="0" name=""/>
        <dsp:cNvSpPr/>
      </dsp:nvSpPr>
      <dsp:spPr>
        <a:xfrm>
          <a:off x="47" y="1142142"/>
          <a:ext cx="4563716" cy="172994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lt-LT" sz="2800" kern="1200" dirty="0"/>
            <a:t>1.Medžiagos, kurių tirpalai ar lydalai laidūs elektros srovei,  vadinamos </a:t>
          </a:r>
          <a:r>
            <a:rPr lang="lt-LT" sz="2800" i="1" kern="1200" dirty="0"/>
            <a:t>elektrolitais.</a:t>
          </a:r>
          <a:endParaRPr lang="en-US" sz="2800" kern="1200" dirty="0"/>
        </a:p>
      </dsp:txBody>
      <dsp:txXfrm>
        <a:off x="47" y="1142142"/>
        <a:ext cx="4563716" cy="1729947"/>
      </dsp:txXfrm>
    </dsp:sp>
    <dsp:sp modelId="{9DEF9AB6-66DB-49F4-B1EF-BA753A4CE09D}">
      <dsp:nvSpPr>
        <dsp:cNvPr id="0" name=""/>
        <dsp:cNvSpPr/>
      </dsp:nvSpPr>
      <dsp:spPr>
        <a:xfrm>
          <a:off x="47" y="2872090"/>
          <a:ext cx="4563716" cy="122975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F4C799-EADF-4BEB-8B8B-0D65E4D90D39}">
      <dsp:nvSpPr>
        <dsp:cNvPr id="0" name=""/>
        <dsp:cNvSpPr/>
      </dsp:nvSpPr>
      <dsp:spPr>
        <a:xfrm>
          <a:off x="5202684" y="1142142"/>
          <a:ext cx="4563716" cy="1729947"/>
        </a:xfrm>
        <a:prstGeom prst="rect">
          <a:avLst/>
        </a:prstGeom>
        <a:solidFill>
          <a:schemeClr val="accent5">
            <a:hueOff val="-6758543"/>
            <a:satOff val="-17419"/>
            <a:lumOff val="-11765"/>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lt-LT" sz="2800" kern="1200"/>
            <a:t>2.Medžiagos suskaidymas į jonus</a:t>
          </a:r>
          <a:r>
            <a:rPr lang="lt-LT" sz="2800" kern="1200">
              <a:latin typeface="Calibri"/>
            </a:rPr>
            <a:t> </a:t>
          </a:r>
          <a:r>
            <a:rPr lang="lt-LT" sz="2800" kern="1200"/>
            <a:t> – </a:t>
          </a:r>
          <a:r>
            <a:rPr lang="lt-LT" sz="2800" i="1" kern="1200"/>
            <a:t>elektrolitinė disociacija</a:t>
          </a:r>
          <a:r>
            <a:rPr lang="lt-LT" sz="2800" kern="1200"/>
            <a:t>.</a:t>
          </a:r>
          <a:endParaRPr lang="en-US" sz="2800" kern="1200"/>
        </a:p>
      </dsp:txBody>
      <dsp:txXfrm>
        <a:off x="5202684" y="1142142"/>
        <a:ext cx="4563716" cy="1729947"/>
      </dsp:txXfrm>
    </dsp:sp>
    <dsp:sp modelId="{25B57FCC-7EAF-44D5-814C-F2BD6CEF62EE}">
      <dsp:nvSpPr>
        <dsp:cNvPr id="0" name=""/>
        <dsp:cNvSpPr/>
      </dsp:nvSpPr>
      <dsp:spPr>
        <a:xfrm>
          <a:off x="5202684" y="2872090"/>
          <a:ext cx="4563716" cy="1229759"/>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BAF71-AE9C-49F0-AD4B-527B5DA5B3B1}">
      <dsp:nvSpPr>
        <dsp:cNvPr id="0" name=""/>
        <dsp:cNvSpPr/>
      </dsp:nvSpPr>
      <dsp:spPr>
        <a:xfrm>
          <a:off x="888956" y="3127"/>
          <a:ext cx="4590000" cy="20643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err="1"/>
            <a:t>Kiek</a:t>
          </a:r>
          <a:r>
            <a:rPr lang="en-US" sz="3300" kern="1200" dirty="0"/>
            <a:t> </a:t>
          </a:r>
          <a:r>
            <a:rPr lang="en-US" sz="3300" kern="1200" dirty="0" err="1"/>
            <a:t>gramų</a:t>
          </a:r>
          <a:r>
            <a:rPr lang="en-US" sz="3300" kern="1200" dirty="0"/>
            <a:t> </a:t>
          </a:r>
          <a:r>
            <a:rPr lang="en-US" sz="3300" kern="1200" dirty="0" err="1"/>
            <a:t>kalio</a:t>
          </a:r>
          <a:r>
            <a:rPr lang="en-US" sz="3300" kern="1200" dirty="0"/>
            <a:t> </a:t>
          </a:r>
          <a:r>
            <a:rPr lang="en-US" sz="3300" kern="1200" dirty="0" err="1"/>
            <a:t>nitrato</a:t>
          </a:r>
          <a:r>
            <a:rPr lang="en-US" sz="3300" kern="1200" dirty="0"/>
            <a:t> </a:t>
          </a:r>
          <a:r>
            <a:rPr lang="en-US" sz="3300" kern="1200" dirty="0" err="1"/>
            <a:t>reikia</a:t>
          </a:r>
          <a:r>
            <a:rPr lang="en-US" sz="3300" kern="1200" dirty="0"/>
            <a:t> </a:t>
          </a:r>
          <a:r>
            <a:rPr lang="en-US" sz="3300" kern="1200" dirty="0" err="1"/>
            <a:t>ištirpinti</a:t>
          </a:r>
          <a:r>
            <a:rPr lang="en-US" sz="3300" kern="1200" dirty="0"/>
            <a:t> 100 g </a:t>
          </a:r>
          <a:r>
            <a:rPr lang="en-US" sz="3300" kern="1200" dirty="0" err="1"/>
            <a:t>vandens</a:t>
          </a:r>
          <a:r>
            <a:rPr lang="en-US" sz="3300" kern="1200" dirty="0"/>
            <a:t> 50 </a:t>
          </a:r>
          <a:r>
            <a:rPr lang="en-US" sz="3300" kern="1200" dirty="0">
              <a:latin typeface="Calibri Light" panose="020F0302020204030204"/>
            </a:rPr>
            <a:t>°</a:t>
          </a:r>
          <a:r>
            <a:rPr lang="en-US" sz="3300" kern="1200" dirty="0"/>
            <a:t>C, </a:t>
          </a:r>
          <a:r>
            <a:rPr lang="en-US" sz="3300" kern="1200" dirty="0" err="1"/>
            <a:t>kad</a:t>
          </a:r>
          <a:r>
            <a:rPr lang="en-US" sz="3300" kern="1200" dirty="0"/>
            <a:t> </a:t>
          </a:r>
          <a:r>
            <a:rPr lang="en-US" sz="3300" kern="1200" dirty="0" err="1"/>
            <a:t>tirpalas</a:t>
          </a:r>
          <a:r>
            <a:rPr lang="en-US" sz="3300" kern="1200" dirty="0"/>
            <a:t> </a:t>
          </a:r>
          <a:r>
            <a:rPr lang="en-US" sz="3300" kern="1200" dirty="0" err="1"/>
            <a:t>būtų</a:t>
          </a:r>
          <a:r>
            <a:rPr lang="en-US" sz="3300" kern="1200" dirty="0"/>
            <a:t> </a:t>
          </a:r>
          <a:r>
            <a:rPr lang="en-US" sz="3300" kern="1200" dirty="0" err="1"/>
            <a:t>sotusis</a:t>
          </a:r>
          <a:r>
            <a:rPr lang="en-US" sz="3300" kern="1200" dirty="0"/>
            <a:t>?</a:t>
          </a:r>
        </a:p>
      </dsp:txBody>
      <dsp:txXfrm>
        <a:off x="888956" y="3127"/>
        <a:ext cx="4590000" cy="2064308"/>
      </dsp:txXfrm>
    </dsp:sp>
    <dsp:sp modelId="{45428019-6712-4202-BD46-F2DC5CD97493}">
      <dsp:nvSpPr>
        <dsp:cNvPr id="0" name=""/>
        <dsp:cNvSpPr/>
      </dsp:nvSpPr>
      <dsp:spPr>
        <a:xfrm>
          <a:off x="33956" y="2170652"/>
          <a:ext cx="6300000" cy="20643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a:t>100 g 60 </a:t>
          </a:r>
          <a:r>
            <a:rPr lang="en-US" sz="3300" kern="1200" dirty="0">
              <a:latin typeface="Calibri Light" panose="020F0302020204030204"/>
            </a:rPr>
            <a:t>°</a:t>
          </a:r>
          <a:r>
            <a:rPr lang="en-US" sz="3300" kern="1200" dirty="0"/>
            <a:t>C </a:t>
          </a:r>
          <a:r>
            <a:rPr lang="en-US" sz="3300" kern="1200" dirty="0" err="1"/>
            <a:t>temperatūros</a:t>
          </a:r>
          <a:r>
            <a:rPr lang="en-US" sz="3300" kern="1200" dirty="0"/>
            <a:t> </a:t>
          </a:r>
          <a:r>
            <a:rPr lang="en-US" sz="3300" kern="1200" dirty="0" err="1"/>
            <a:t>vandenyje</a:t>
          </a:r>
          <a:r>
            <a:rPr lang="en-US" sz="3300" kern="1200" dirty="0"/>
            <a:t> </a:t>
          </a:r>
          <a:r>
            <a:rPr lang="en-US" sz="3300" kern="1200" dirty="0" err="1"/>
            <a:t>ištirpinta</a:t>
          </a:r>
          <a:r>
            <a:rPr lang="en-US" sz="3300" kern="1200" dirty="0"/>
            <a:t> 30 g </a:t>
          </a:r>
          <a:r>
            <a:rPr lang="en-US" sz="3300" kern="1200" dirty="0" err="1"/>
            <a:t>natrio</a:t>
          </a:r>
          <a:r>
            <a:rPr lang="en-US" sz="3300" kern="1200" dirty="0"/>
            <a:t> </a:t>
          </a:r>
          <a:r>
            <a:rPr lang="en-US" sz="3300" kern="1200" dirty="0" err="1"/>
            <a:t>chlorido</a:t>
          </a:r>
          <a:r>
            <a:rPr lang="en-US" sz="3300" kern="1200" dirty="0">
              <a:latin typeface="Calibri Light" panose="020F0302020204030204"/>
            </a:rPr>
            <a:t>.</a:t>
          </a:r>
          <a:r>
            <a:rPr lang="en-US" sz="3300" kern="1200" dirty="0"/>
            <a:t> </a:t>
          </a:r>
          <a:r>
            <a:rPr lang="en-US" sz="3300" b="0" kern="1200" dirty="0" err="1">
              <a:latin typeface="+mj-lt"/>
            </a:rPr>
            <a:t>Koks</a:t>
          </a:r>
          <a:r>
            <a:rPr lang="en-US" sz="3300" kern="1200" dirty="0"/>
            <a:t> </a:t>
          </a:r>
          <a:r>
            <a:rPr lang="en-US" sz="3300" kern="1200" dirty="0" err="1"/>
            <a:t>sotusis</a:t>
          </a:r>
          <a:r>
            <a:rPr lang="en-US" sz="3300" kern="1200" dirty="0"/>
            <a:t>, </a:t>
          </a:r>
          <a:r>
            <a:rPr lang="en-US" sz="3300" kern="1200" dirty="0" err="1"/>
            <a:t>nesotusis</a:t>
          </a:r>
          <a:r>
            <a:rPr lang="en-US" sz="3300" kern="1200" dirty="0"/>
            <a:t> </a:t>
          </a:r>
          <a:r>
            <a:rPr lang="en-US" sz="3300" kern="1200" dirty="0" err="1"/>
            <a:t>ar</a:t>
          </a:r>
          <a:r>
            <a:rPr lang="en-US" sz="3300" kern="1200" dirty="0"/>
            <a:t> </a:t>
          </a:r>
          <a:r>
            <a:rPr lang="en-US" sz="3300" kern="1200" dirty="0" err="1"/>
            <a:t>persotintas</a:t>
          </a:r>
          <a:r>
            <a:rPr lang="en-US" sz="3300" kern="1200" dirty="0"/>
            <a:t> </a:t>
          </a:r>
          <a:r>
            <a:rPr lang="en-US" sz="3300" kern="1200" dirty="0" err="1"/>
            <a:t>tirpalas</a:t>
          </a:r>
          <a:r>
            <a:rPr lang="en-US" sz="3300" kern="1200" dirty="0"/>
            <a:t> </a:t>
          </a:r>
          <a:r>
            <a:rPr lang="en-US" sz="3300" kern="1200" dirty="0" err="1"/>
            <a:t>susidarė</a:t>
          </a:r>
          <a:r>
            <a:rPr lang="en-US" sz="3300" kern="1200" dirty="0"/>
            <a:t>?</a:t>
          </a:r>
        </a:p>
      </dsp:txBody>
      <dsp:txXfrm>
        <a:off x="33956" y="2170652"/>
        <a:ext cx="6300000" cy="2064308"/>
      </dsp:txXfrm>
    </dsp:sp>
    <dsp:sp modelId="{C59D40B8-1252-4ED7-977D-233E94993060}">
      <dsp:nvSpPr>
        <dsp:cNvPr id="0" name=""/>
        <dsp:cNvSpPr/>
      </dsp:nvSpPr>
      <dsp:spPr>
        <a:xfrm>
          <a:off x="1113956" y="4338176"/>
          <a:ext cx="4140000" cy="20643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a:t>Nustatykite vario sulfato tirpumą 100 g 80 </a:t>
          </a:r>
          <a:r>
            <a:rPr lang="en-US" sz="3300" kern="1200">
              <a:latin typeface="Calibri Light" panose="020F0302020204030204"/>
            </a:rPr>
            <a:t>°</a:t>
          </a:r>
          <a:r>
            <a:rPr lang="en-US" sz="3300" kern="1200"/>
            <a:t>C temperatūros vandenyje.</a:t>
          </a:r>
        </a:p>
      </dsp:txBody>
      <dsp:txXfrm>
        <a:off x="1113956" y="4338176"/>
        <a:ext cx="4140000" cy="2064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48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885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2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a:spLocks noGrp="1"/>
          </p:cNvSpPr>
          <p:nvPr>
            <p:ph type="pic" idx="2"/>
          </p:nvPr>
        </p:nvSpPr>
        <p:spPr>
          <a:xfrm>
            <a:off x="5183188" y="987425"/>
            <a:ext cx="6172200" cy="4873625"/>
          </a:xfrm>
          <a:prstGeom prst="rect">
            <a:avLst/>
          </a:prstGeom>
          <a:noFill/>
          <a:ln>
            <a:noFill/>
          </a:ln>
        </p:spPr>
      </p:sp>
      <p:sp>
        <p:nvSpPr>
          <p:cNvPr id="64" name="Google Shape;64;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kmmokykla-my.sharepoint.com/:b:/g/personal/virginija_barbaraviciute_kmmokykla_lt/ERHusxtuq8hImuDZOedAioIB2HIpo_BsB9n6rjRXy7vGpg?e=c20jz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hem.libretexts.org/Courses/Howard_University/General_Chemistry%3A_An_Atoms_First_Approach/Unit_6%3A_Kinetics_and_Equilibria/Chapter_17%3A_Solubility_and_Complexation_Equilibria/Chapter_17.2%3A_Factors_That_Affect_Solubility" TargetMode="External"/><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courses.lumenlearning.com/suny-osbiology2e/chapter/water/" TargetMode="Externa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catmon.com/wiki/%EC%83%81%EC%A0%84%EC%9D%B4" TargetMode="External"/><Relationship Id="rId7" Type="http://schemas.openxmlformats.org/officeDocument/2006/relationships/hyperlink" Target="https://creativecommons.org/licenses/by/3.0/" TargetMode="Externa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images-of-elements.com/oxygen.php" TargetMode="External"/><Relationship Id="rId5" Type="http://schemas.openxmlformats.org/officeDocument/2006/relationships/image" Target="../media/image12.jpeg"/><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t.wikipedia.org/wiki/Supersaturazion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learn.e-limu.org/topic/view/?c=11&amp;t=676"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892629"/>
            <a:ext cx="9144000" cy="2617334"/>
          </a:xfrm>
          <a:prstGeom prst="rect">
            <a:avLst/>
          </a:prstGeom>
          <a:noFill/>
          <a:ln>
            <a:noFill/>
          </a:ln>
        </p:spPr>
        <p:txBody>
          <a:bodyPr spcFirstLastPara="1" wrap="square" lIns="91425" tIns="45700" rIns="91425" bIns="45700" anchor="b" anchorCtr="0">
            <a:noAutofit/>
          </a:bodyPr>
          <a:lstStyle/>
          <a:p>
            <a:pPr lvl="0"/>
            <a:r>
              <a:rPr lang="lt-LT" dirty="0"/>
              <a:t>Bendros žinios apie tirpalus</a:t>
            </a:r>
            <a:endParaRPr b="1" dirty="0"/>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lt-LT"/>
              <a:t>Chemija, 9 kl.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Vandens fizikinės savybės</a:t>
            </a:r>
            <a:endParaRPr lang="en-US" dirty="0"/>
          </a:p>
        </p:txBody>
      </p:sp>
      <p:graphicFrame>
        <p:nvGraphicFramePr>
          <p:cNvPr id="3" name="Content Placeholder 2">
            <a:extLst>
              <a:ext uri="{FF2B5EF4-FFF2-40B4-BE49-F238E27FC236}">
                <a16:creationId xmlns:a16="http://schemas.microsoft.com/office/drawing/2014/main" id="{B0BEC041-FCA0-4170-8AF8-869BCC661434}"/>
              </a:ext>
            </a:extLst>
          </p:cNvPr>
          <p:cNvGraphicFramePr>
            <a:graphicFrameLocks/>
          </p:cNvGraphicFramePr>
          <p:nvPr>
            <p:extLst>
              <p:ext uri="{D42A27DB-BD31-4B8C-83A1-F6EECF244321}">
                <p14:modId xmlns:p14="http://schemas.microsoft.com/office/powerpoint/2010/main" val="610004616"/>
              </p:ext>
            </p:extLst>
          </p:nvPr>
        </p:nvGraphicFramePr>
        <p:xfrm>
          <a:off x="3715061" y="1459506"/>
          <a:ext cx="37719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452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270C95B-F834-453A-84F9-4E10658BA035}"/>
              </a:ext>
            </a:extLst>
          </p:cNvPr>
          <p:cNvSpPr>
            <a:spLocks noGrp="1"/>
          </p:cNvSpPr>
          <p:nvPr>
            <p:ph type="title"/>
          </p:nvPr>
        </p:nvSpPr>
        <p:spPr>
          <a:xfrm>
            <a:off x="2068542" y="3121702"/>
            <a:ext cx="2743540" cy="1786515"/>
          </a:xfrm>
        </p:spPr>
        <p:txBody>
          <a:bodyPr spcFirstLastPara="1" vert="horz" wrap="square" lIns="91440" tIns="45720" rIns="91440" bIns="45720" rtlCol="0" anchor="t" anchorCtr="0">
            <a:normAutofit/>
          </a:bodyPr>
          <a:lstStyle/>
          <a:p>
            <a:pPr algn="l" eaLnBrk="1" hangingPunct="1">
              <a:lnSpc>
                <a:spcPct val="90000"/>
              </a:lnSpc>
            </a:pPr>
            <a:r>
              <a:rPr lang="en-US" altLang="lt-LT" sz="3800" kern="1200">
                <a:solidFill>
                  <a:srgbClr val="FFFFFF"/>
                </a:solidFill>
                <a:latin typeface="+mj-lt"/>
                <a:ea typeface="+mj-ea"/>
                <a:cs typeface="+mj-cs"/>
              </a:rPr>
              <a:t>Vandens struktūra</a:t>
            </a:r>
          </a:p>
        </p:txBody>
      </p:sp>
      <p:pic>
        <p:nvPicPr>
          <p:cNvPr id="4" name="Picture 2">
            <a:extLst>
              <a:ext uri="{FF2B5EF4-FFF2-40B4-BE49-F238E27FC236}">
                <a16:creationId xmlns:a16="http://schemas.microsoft.com/office/drawing/2014/main" id="{6F243B93-0C44-41A5-AEA7-C306E22FAB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4575" y="593660"/>
            <a:ext cx="8510477" cy="585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97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Reflekcija</a:t>
            </a:r>
            <a:endParaRPr/>
          </a:p>
        </p:txBody>
      </p:sp>
      <p:sp>
        <p:nvSpPr>
          <p:cNvPr id="206" name="Google Shape;20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lt-LT" dirty="0"/>
              <a:t>Pamokos pabaigoje pritaikykite „Minutės užrašai“ metodą. </a:t>
            </a:r>
            <a:endParaRPr dirty="0"/>
          </a:p>
          <a:p>
            <a:pPr marL="228600" lvl="0" indent="-228600" algn="just" rtl="0">
              <a:lnSpc>
                <a:spcPct val="90000"/>
              </a:lnSpc>
              <a:spcBef>
                <a:spcPts val="1000"/>
              </a:spcBef>
              <a:spcAft>
                <a:spcPts val="0"/>
              </a:spcAft>
              <a:buClr>
                <a:schemeClr val="dk1"/>
              </a:buClr>
              <a:buSzPts val="2800"/>
              <a:buChar char="•"/>
            </a:pPr>
            <a:r>
              <a:rPr lang="lt-LT" dirty="0">
                <a:latin typeface="Calibri"/>
                <a:ea typeface="Calibri"/>
                <a:cs typeface="Calibri"/>
                <a:sym typeface="Calibri"/>
              </a:rPr>
              <a:t>Per paskutines pamokos minutes paprašykite mokinių ant lapelių (A5) parašyti atsakymus į šiuos du klausimus: „Ką svarbiausio išmokau šiandien?“, „Kas liko mažiausiai aišku?“. </a:t>
            </a:r>
            <a:endParaRPr dirty="0"/>
          </a:p>
          <a:p>
            <a:pPr marL="228600" lvl="0" indent="-228600" algn="just" rtl="0">
              <a:lnSpc>
                <a:spcPct val="90000"/>
              </a:lnSpc>
              <a:spcBef>
                <a:spcPts val="1000"/>
              </a:spcBef>
              <a:spcAft>
                <a:spcPts val="0"/>
              </a:spcAft>
              <a:buClr>
                <a:schemeClr val="dk1"/>
              </a:buClr>
              <a:buSzPts val="2800"/>
              <a:buChar char="•"/>
            </a:pPr>
            <a:r>
              <a:rPr lang="lt-LT" dirty="0">
                <a:latin typeface="Calibri"/>
                <a:ea typeface="Calibri"/>
                <a:cs typeface="Calibri"/>
                <a:sym typeface="Calibri"/>
              </a:rPr>
              <a:t>Tai jums padės matyti, kaip mokiniai </a:t>
            </a:r>
            <a:r>
              <a:rPr lang="lt-LT" dirty="0" smtClean="0">
                <a:latin typeface="Calibri"/>
                <a:ea typeface="Calibri"/>
                <a:cs typeface="Calibri"/>
                <a:sym typeface="Calibri"/>
              </a:rPr>
              <a:t>suprato vandenilinius ryšius ir jų </a:t>
            </a:r>
            <a:r>
              <a:rPr lang="lt-LT" dirty="0" smtClean="0"/>
              <a:t>įtaką vandens savybėms </a:t>
            </a:r>
            <a:r>
              <a:rPr lang="lt-LT" dirty="0" smtClean="0">
                <a:latin typeface="Calibri"/>
                <a:ea typeface="Calibri"/>
                <a:cs typeface="Calibri"/>
                <a:sym typeface="Calibri"/>
              </a:rPr>
              <a:t>ir </a:t>
            </a:r>
            <a:r>
              <a:rPr lang="lt-LT" dirty="0">
                <a:latin typeface="Calibri"/>
                <a:ea typeface="Calibri"/>
                <a:cs typeface="Calibri"/>
                <a:sym typeface="Calibri"/>
              </a:rPr>
              <a:t>žinosite, kad kitos pamokos metu skirsite laiko aptarti dalykus, kurie pagal mokinių komentarus liko mažiausiai aiškūs.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831850" y="1709738"/>
            <a:ext cx="10515600" cy="13709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lt-LT"/>
              <a:t>Antroji pamoka</a:t>
            </a:r>
            <a:endParaRPr/>
          </a:p>
        </p:txBody>
      </p:sp>
      <p:sp>
        <p:nvSpPr>
          <p:cNvPr id="175" name="Google Shape;175;p16"/>
          <p:cNvSpPr txBox="1">
            <a:spLocks noGrp="1"/>
          </p:cNvSpPr>
          <p:nvPr>
            <p:ph type="body" idx="1"/>
          </p:nvPr>
        </p:nvSpPr>
        <p:spPr>
          <a:xfrm>
            <a:off x="844550" y="2678906"/>
            <a:ext cx="10515600" cy="1500187"/>
          </a:xfrm>
          <a:prstGeom prst="rect">
            <a:avLst/>
          </a:prstGeom>
          <a:noFill/>
          <a:ln>
            <a:noFill/>
          </a:ln>
        </p:spPr>
        <p:txBody>
          <a:bodyPr spcFirstLastPara="1" wrap="square" lIns="91425" tIns="45700" rIns="91425" bIns="45700" anchor="t" anchorCtr="0">
            <a:normAutofit fontScale="85000" lnSpcReduction="20000"/>
          </a:bodyPr>
          <a:lstStyle/>
          <a:p>
            <a:r>
              <a:rPr lang="lt-LT" dirty="0"/>
              <a:t>Aiškinamasi, kaip vandenyje tirpsta kristalinės medžiagos, kas yra disociacija ir hidratacija, tyrinėjami </a:t>
            </a:r>
            <a:r>
              <a:rPr lang="lt-LT" dirty="0" err="1"/>
              <a:t>egzoterminiai</a:t>
            </a:r>
            <a:r>
              <a:rPr lang="lt-LT" dirty="0"/>
              <a:t> ir </a:t>
            </a:r>
            <a:r>
              <a:rPr lang="lt-LT" dirty="0" err="1"/>
              <a:t>endoterminiai</a:t>
            </a:r>
            <a:r>
              <a:rPr lang="lt-LT" dirty="0"/>
              <a:t> procesai, vykstantys disociacijos ar jonizacijos ir hidratacijos metu. </a:t>
            </a:r>
          </a:p>
          <a:p>
            <a:r>
              <a:rPr lang="lt-LT" dirty="0"/>
              <a:t>Remiantis medžiagų tirpumo vandenyje lentele, mokomasi užrašyti iš paprastųjų ir sudėtinių jonų sudarytų medžiagų disociacijos ir (ar) jonizacijos lygtis. </a:t>
            </a:r>
          </a:p>
          <a:p>
            <a:pPr marL="0" lvl="0" indent="0" algn="l" rtl="0">
              <a:lnSpc>
                <a:spcPct val="90000"/>
              </a:lnSpc>
              <a:spcBef>
                <a:spcPts val="1000"/>
              </a:spcBef>
              <a:spcAft>
                <a:spcPts val="0"/>
              </a:spcAft>
              <a:buClr>
                <a:srgbClr val="888888"/>
              </a:buClr>
              <a:buSzPts val="24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838200" y="150125"/>
            <a:ext cx="10515600" cy="9007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b="1"/>
              <a:t>Pamokos sąsaja su programa</a:t>
            </a:r>
            <a:endParaRPr/>
          </a:p>
        </p:txBody>
      </p:sp>
      <p:sp>
        <p:nvSpPr>
          <p:cNvPr id="181" name="Google Shape;181;p17"/>
          <p:cNvSpPr txBox="1">
            <a:spLocks noGrp="1"/>
          </p:cNvSpPr>
          <p:nvPr>
            <p:ph type="body" idx="1"/>
          </p:nvPr>
        </p:nvSpPr>
        <p:spPr>
          <a:xfrm>
            <a:off x="838200" y="1323833"/>
            <a:ext cx="10515600" cy="5169042"/>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lt-LT" sz="2400"/>
              <a:t>Pasiekimų sritis</a:t>
            </a:r>
            <a:endParaRPr/>
          </a:p>
          <a:p>
            <a:pPr marL="228600" lvl="0" indent="-228600" algn="just" rtl="0">
              <a:lnSpc>
                <a:spcPct val="90000"/>
              </a:lnSpc>
              <a:spcBef>
                <a:spcPts val="1000"/>
              </a:spcBef>
              <a:spcAft>
                <a:spcPts val="0"/>
              </a:spcAft>
              <a:buClr>
                <a:srgbClr val="000000"/>
              </a:buClr>
              <a:buSzPts val="2400"/>
              <a:buFont typeface="Noto Sans Symbols"/>
              <a:buChar char="❑"/>
            </a:pPr>
            <a:r>
              <a:rPr lang="lt-LT" sz="2400">
                <a:solidFill>
                  <a:srgbClr val="000000"/>
                </a:solidFill>
              </a:rPr>
              <a:t> Gamtamokslinis komunikavimas </a:t>
            </a:r>
            <a:r>
              <a:rPr lang="lt-LT" sz="2400"/>
              <a:t>(B) </a:t>
            </a:r>
            <a:endParaRPr sz="2400"/>
          </a:p>
          <a:p>
            <a:pPr marL="0" lvl="0" indent="0" algn="just" rtl="0">
              <a:lnSpc>
                <a:spcPct val="90000"/>
              </a:lnSpc>
              <a:spcBef>
                <a:spcPts val="1000"/>
              </a:spcBef>
              <a:spcAft>
                <a:spcPts val="0"/>
              </a:spcAft>
              <a:buClr>
                <a:schemeClr val="dk1"/>
              </a:buClr>
              <a:buSzPts val="2400"/>
              <a:buNone/>
            </a:pPr>
            <a:r>
              <a:rPr lang="lt-LT" sz="2400"/>
              <a:t>Tinkamai taiko chemijos sąvokas, terminus, sutartinius ženklus, aiškindamas reiškinius, tinkamai užrašo ir naudoja fizikinių dydžių ir cheminių elementų simbolius, užrašo chemines formules, jungia kelias skaičiavimo formules, matavimo vienetus verčia daliniais ir kartotiniais </a:t>
            </a:r>
            <a:endParaRPr sz="2400">
              <a:highlight>
                <a:srgbClr val="FFFF00"/>
              </a:highlight>
            </a:endParaRPr>
          </a:p>
          <a:p>
            <a:pPr marL="228600" lvl="0" indent="-228600" algn="just" rtl="0">
              <a:lnSpc>
                <a:spcPct val="90000"/>
              </a:lnSpc>
              <a:spcBef>
                <a:spcPts val="1000"/>
              </a:spcBef>
              <a:spcAft>
                <a:spcPts val="0"/>
              </a:spcAft>
              <a:buClr>
                <a:srgbClr val="000000"/>
              </a:buClr>
              <a:buSzPts val="2400"/>
              <a:buFont typeface="Noto Sans Symbols"/>
              <a:buChar char="❑"/>
            </a:pPr>
            <a:r>
              <a:rPr lang="lt-LT" sz="2400">
                <a:solidFill>
                  <a:srgbClr val="000000"/>
                </a:solidFill>
              </a:rPr>
              <a:t> Gamtamokslinis tyrinėjimas (C)</a:t>
            </a:r>
            <a:endParaRPr/>
          </a:p>
          <a:p>
            <a:pPr marL="0" lvl="0" indent="0" algn="just" rtl="0">
              <a:lnSpc>
                <a:spcPct val="90000"/>
              </a:lnSpc>
              <a:spcBef>
                <a:spcPts val="1000"/>
              </a:spcBef>
              <a:spcAft>
                <a:spcPts val="0"/>
              </a:spcAft>
              <a:buClr>
                <a:schemeClr val="dk1"/>
              </a:buClr>
              <a:buSzPts val="2400"/>
              <a:buNone/>
            </a:pPr>
            <a:r>
              <a:rPr lang="lt-LT" sz="2400"/>
              <a:t>Paaiškina, kas yra tyrimas, apibūdina skirtingus tyrimo būdus, nurodo, kada jie taikomi, įvardija tyrimo etapų seką.</a:t>
            </a:r>
            <a:endParaRPr sz="2400">
              <a:solidFill>
                <a:srgbClr val="000000"/>
              </a:solidFill>
            </a:endParaRPr>
          </a:p>
          <a:p>
            <a:pPr marL="0" lvl="0" indent="0" algn="l" rtl="0">
              <a:lnSpc>
                <a:spcPct val="90000"/>
              </a:lnSpc>
              <a:spcBef>
                <a:spcPts val="1000"/>
              </a:spcBef>
              <a:spcAft>
                <a:spcPts val="0"/>
              </a:spcAft>
              <a:buClr>
                <a:schemeClr val="dk1"/>
              </a:buClr>
              <a:buSzPts val="3200"/>
              <a:buNone/>
            </a:pPr>
            <a:endParaRPr sz="320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8"/>
          <p:cNvSpPr txBox="1">
            <a:spLocks noGrp="1"/>
          </p:cNvSpPr>
          <p:nvPr>
            <p:ph type="title"/>
          </p:nvPr>
        </p:nvSpPr>
        <p:spPr>
          <a:xfrm>
            <a:off x="838200" y="150125"/>
            <a:ext cx="10515600" cy="9007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b="1"/>
              <a:t>Pamokos tikslas ir sėkmės kriterijai</a:t>
            </a:r>
            <a:endParaRPr/>
          </a:p>
        </p:txBody>
      </p:sp>
      <p:sp>
        <p:nvSpPr>
          <p:cNvPr id="187" name="Google Shape;187;p18"/>
          <p:cNvSpPr txBox="1">
            <a:spLocks noGrp="1"/>
          </p:cNvSpPr>
          <p:nvPr>
            <p:ph type="body" idx="1"/>
          </p:nvPr>
        </p:nvSpPr>
        <p:spPr>
          <a:xfrm>
            <a:off x="838200" y="1323833"/>
            <a:ext cx="10515600" cy="5169042"/>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lt-LT" dirty="0"/>
              <a:t>Tikslas. </a:t>
            </a:r>
            <a:r>
              <a:rPr lang="lt-LT" dirty="0" smtClean="0"/>
              <a:t>Naudodamiesi tirpumo lentele užrašo disociacijos </a:t>
            </a:r>
            <a:r>
              <a:rPr lang="lt-LT" dirty="0" err="1" smtClean="0"/>
              <a:t>lygt</a:t>
            </a:r>
            <a:endParaRPr dirty="0"/>
          </a:p>
          <a:p>
            <a:pPr marL="0" lvl="0" indent="0" algn="l" rtl="0">
              <a:lnSpc>
                <a:spcPct val="90000"/>
              </a:lnSpc>
              <a:spcBef>
                <a:spcPts val="1000"/>
              </a:spcBef>
              <a:spcAft>
                <a:spcPts val="0"/>
              </a:spcAft>
              <a:buClr>
                <a:schemeClr val="dk1"/>
              </a:buClr>
              <a:buSzPts val="2000"/>
              <a:buNone/>
            </a:pPr>
            <a:endParaRPr sz="2000" dirty="0"/>
          </a:p>
          <a:p>
            <a:pPr marL="228600" lvl="0" indent="-228600" algn="l" rtl="0">
              <a:lnSpc>
                <a:spcPct val="90000"/>
              </a:lnSpc>
              <a:spcBef>
                <a:spcPts val="1000"/>
              </a:spcBef>
              <a:spcAft>
                <a:spcPts val="0"/>
              </a:spcAft>
              <a:buClr>
                <a:schemeClr val="dk1"/>
              </a:buClr>
              <a:buSzPts val="2800"/>
              <a:buChar char="•"/>
            </a:pPr>
            <a:r>
              <a:rPr lang="lt-LT" dirty="0"/>
              <a:t>Sėkmės kriterijai:</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lt-LT" dirty="0" smtClean="0"/>
              <a:t>Naudodamiesi tirpumo lentele užrašo disociacijos lygtis;</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lt-LT" dirty="0" smtClean="0"/>
              <a:t>Remdamiesi tirpumo lentele skirsto medžiagas į tirpias, netirpias, mažai tirpias;</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lt-LT" dirty="0" smtClean="0"/>
              <a:t>Pagal požymį skiria </a:t>
            </a:r>
            <a:r>
              <a:rPr lang="lt-LT" dirty="0" err="1" smtClean="0"/>
              <a:t>endoterminį</a:t>
            </a:r>
            <a:r>
              <a:rPr lang="lt-LT" dirty="0" smtClean="0"/>
              <a:t> ir </a:t>
            </a:r>
            <a:r>
              <a:rPr lang="lt-LT" dirty="0" err="1" smtClean="0"/>
              <a:t>egzoterminį</a:t>
            </a:r>
            <a:r>
              <a:rPr lang="lt-LT" dirty="0" smtClean="0"/>
              <a:t> procesą. </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000"/>
              <a:buNone/>
            </a:pPr>
            <a:r>
              <a:rPr lang="lt-LT" sz="2000" dirty="0"/>
              <a:t> </a:t>
            </a:r>
            <a:endParaRPr dirty="0">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E9184A9-E376-43F9-B117-2C115A3CB783}"/>
              </a:ext>
            </a:extLst>
          </p:cNvPr>
          <p:cNvSpPr>
            <a:spLocks noGrp="1"/>
          </p:cNvSpPr>
          <p:nvPr>
            <p:ph type="title"/>
          </p:nvPr>
        </p:nvSpPr>
        <p:spPr>
          <a:xfrm>
            <a:off x="2481224" y="582260"/>
            <a:ext cx="6037625" cy="1321186"/>
          </a:xfrm>
        </p:spPr>
        <p:txBody>
          <a:bodyPr>
            <a:normAutofit/>
          </a:bodyPr>
          <a:lstStyle/>
          <a:p>
            <a:r>
              <a:rPr lang="lt-LT" sz="3400" dirty="0"/>
              <a:t>Elektrolitai ir neelektrolitai</a:t>
            </a:r>
          </a:p>
        </p:txBody>
      </p:sp>
      <p:graphicFrame>
        <p:nvGraphicFramePr>
          <p:cNvPr id="5" name="Turinio vietos rezervavimo ženklas 2">
            <a:extLst>
              <a:ext uri="{FF2B5EF4-FFF2-40B4-BE49-F238E27FC236}">
                <a16:creationId xmlns:a16="http://schemas.microsoft.com/office/drawing/2014/main" id="{D0277A68-5ABD-4649-88F6-6B84B5D3BE87}"/>
              </a:ext>
            </a:extLst>
          </p:cNvPr>
          <p:cNvGraphicFramePr>
            <a:graphicFrameLocks noGrp="1"/>
          </p:cNvGraphicFramePr>
          <p:nvPr>
            <p:ph idx="1"/>
            <p:extLst>
              <p:ext uri="{D42A27DB-BD31-4B8C-83A1-F6EECF244321}">
                <p14:modId xmlns:p14="http://schemas.microsoft.com/office/powerpoint/2010/main" val="4114689188"/>
              </p:ext>
            </p:extLst>
          </p:nvPr>
        </p:nvGraphicFramePr>
        <p:xfrm>
          <a:off x="1430287" y="1996752"/>
          <a:ext cx="9766448"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10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EE3B6C6-6429-4534-B188-051FC0E2E4EC}"/>
              </a:ext>
            </a:extLst>
          </p:cNvPr>
          <p:cNvSpPr>
            <a:spLocks noGrp="1"/>
          </p:cNvSpPr>
          <p:nvPr>
            <p:ph type="title"/>
          </p:nvPr>
        </p:nvSpPr>
        <p:spPr>
          <a:xfrm>
            <a:off x="2424467" y="269837"/>
            <a:ext cx="7343067" cy="1269714"/>
          </a:xfrm>
        </p:spPr>
        <p:txBody>
          <a:bodyPr anchor="ctr">
            <a:normAutofit/>
          </a:bodyPr>
          <a:lstStyle/>
          <a:p>
            <a:pPr algn="l"/>
            <a:r>
              <a:rPr lang="lt-LT" sz="4200" dirty="0"/>
              <a:t>Disociacijos lygtis</a:t>
            </a:r>
          </a:p>
        </p:txBody>
      </p:sp>
      <p:sp>
        <p:nvSpPr>
          <p:cNvPr id="3" name="Turinio vietos rezervavimo ženklas 2">
            <a:extLst>
              <a:ext uri="{FF2B5EF4-FFF2-40B4-BE49-F238E27FC236}">
                <a16:creationId xmlns:a16="http://schemas.microsoft.com/office/drawing/2014/main" id="{1DDE2D83-01B5-4352-AD19-08DEFBED4979}"/>
              </a:ext>
            </a:extLst>
          </p:cNvPr>
          <p:cNvSpPr>
            <a:spLocks noGrp="1"/>
          </p:cNvSpPr>
          <p:nvPr>
            <p:ph idx="1"/>
          </p:nvPr>
        </p:nvSpPr>
        <p:spPr>
          <a:xfrm>
            <a:off x="503853" y="1632298"/>
            <a:ext cx="4502711" cy="4471416"/>
          </a:xfrm>
        </p:spPr>
        <p:txBody>
          <a:bodyPr anchor="ctr">
            <a:normAutofit/>
          </a:bodyPr>
          <a:lstStyle/>
          <a:p>
            <a:r>
              <a:rPr lang="lt-LT" sz="1900" dirty="0">
                <a:solidFill>
                  <a:schemeClr val="tx1"/>
                </a:solidFill>
                <a:ea typeface="+mn-lt"/>
                <a:cs typeface="+mn-lt"/>
              </a:rPr>
              <a:t>Visi tirpūs </a:t>
            </a:r>
            <a:r>
              <a:rPr lang="lt-LT" sz="1900" dirty="0" err="1">
                <a:solidFill>
                  <a:schemeClr val="tx1"/>
                </a:solidFill>
                <a:ea typeface="+mn-lt"/>
                <a:cs typeface="+mn-lt"/>
              </a:rPr>
              <a:t>joniniai</a:t>
            </a:r>
            <a:r>
              <a:rPr lang="lt-LT" sz="1900" dirty="0">
                <a:solidFill>
                  <a:schemeClr val="tx1"/>
                </a:solidFill>
                <a:ea typeface="+mn-lt"/>
                <a:cs typeface="+mn-lt"/>
              </a:rPr>
              <a:t> junginiai skyla į jonus.</a:t>
            </a:r>
          </a:p>
          <a:p>
            <a:r>
              <a:rPr lang="lt-LT" sz="1900" dirty="0">
                <a:solidFill>
                  <a:schemeClr val="tx1"/>
                </a:solidFill>
              </a:rPr>
              <a:t>Tirpumo lentelėje surandame informaciją apie medžiagų tirpumą. </a:t>
            </a:r>
            <a:endParaRPr lang="lt-LT" sz="1900" dirty="0">
              <a:solidFill>
                <a:schemeClr val="tx1"/>
              </a:solidFill>
              <a:hlinkClick r:id="rId2">
                <a:extLst>
                  <a:ext uri="{A12FA001-AC4F-418D-AE19-62706E023703}">
                    <ahyp:hlinkClr xmlns:ahyp="http://schemas.microsoft.com/office/drawing/2018/hyperlinkcolor" xmlns="" val="tx"/>
                  </a:ext>
                </a:extLst>
              </a:hlinkClick>
            </a:endParaRPr>
          </a:p>
          <a:p>
            <a:r>
              <a:rPr lang="lt-LT" sz="1900" dirty="0">
                <a:solidFill>
                  <a:schemeClr val="tx1"/>
                </a:solidFill>
              </a:rPr>
              <a:t>Disociacijos lygtis</a:t>
            </a:r>
            <a:r>
              <a:rPr lang="lt-LT" sz="1900" dirty="0" smtClean="0">
                <a:solidFill>
                  <a:schemeClr val="tx1"/>
                </a:solidFill>
              </a:rPr>
              <a:t>:</a:t>
            </a:r>
            <a:endParaRPr lang="lt-LT" sz="1900" dirty="0">
              <a:solidFill>
                <a:schemeClr val="tx1"/>
              </a:solidFill>
              <a:ea typeface="+mn-lt"/>
              <a:cs typeface="+mn-lt"/>
            </a:endParaRPr>
          </a:p>
          <a:p>
            <a:pPr>
              <a:buNone/>
            </a:pPr>
            <a:r>
              <a:rPr lang="lt-LT" sz="1900" b="1" dirty="0">
                <a:solidFill>
                  <a:schemeClr val="tx1"/>
                </a:solidFill>
                <a:ea typeface="+mn-lt"/>
                <a:cs typeface="+mn-lt"/>
              </a:rPr>
              <a:t>NaCl(</a:t>
            </a:r>
            <a:r>
              <a:rPr lang="lt-LT" sz="1900" b="1" dirty="0" err="1">
                <a:solidFill>
                  <a:schemeClr val="tx1"/>
                </a:solidFill>
                <a:ea typeface="+mn-lt"/>
                <a:cs typeface="+mn-lt"/>
              </a:rPr>
              <a:t>aq</a:t>
            </a:r>
            <a:r>
              <a:rPr lang="lt-LT" sz="1900" b="1" dirty="0">
                <a:solidFill>
                  <a:schemeClr val="tx1"/>
                </a:solidFill>
                <a:ea typeface="+mn-lt"/>
                <a:cs typeface="+mn-lt"/>
              </a:rPr>
              <a:t>) → Na</a:t>
            </a:r>
            <a:r>
              <a:rPr lang="en-US" sz="1900" b="1" baseline="30000" dirty="0">
                <a:solidFill>
                  <a:schemeClr val="tx1"/>
                </a:solidFill>
                <a:ea typeface="+mn-lt"/>
                <a:cs typeface="+mn-lt"/>
              </a:rPr>
              <a:t>+</a:t>
            </a:r>
            <a:r>
              <a:rPr lang="en-US" sz="1900" b="1" dirty="0">
                <a:solidFill>
                  <a:schemeClr val="tx1"/>
                </a:solidFill>
                <a:ea typeface="+mn-lt"/>
                <a:cs typeface="+mn-lt"/>
              </a:rPr>
              <a:t>(aq) + Cl</a:t>
            </a:r>
            <a:r>
              <a:rPr lang="en-US" sz="1900" b="1" baseline="30000" dirty="0">
                <a:solidFill>
                  <a:schemeClr val="tx1"/>
                </a:solidFill>
                <a:ea typeface="+mn-lt"/>
                <a:cs typeface="+mn-lt"/>
              </a:rPr>
              <a:t>-</a:t>
            </a:r>
            <a:r>
              <a:rPr lang="en-US" sz="1900" b="1" dirty="0">
                <a:solidFill>
                  <a:schemeClr val="tx1"/>
                </a:solidFill>
                <a:ea typeface="+mn-lt"/>
                <a:cs typeface="+mn-lt"/>
              </a:rPr>
              <a:t>(aq)</a:t>
            </a:r>
            <a:r>
              <a:rPr lang="lt-LT" sz="1900" dirty="0">
                <a:solidFill>
                  <a:schemeClr val="tx1"/>
                </a:solidFill>
                <a:ea typeface="+mn-lt"/>
                <a:cs typeface="+mn-lt"/>
              </a:rPr>
              <a:t> </a:t>
            </a:r>
          </a:p>
          <a:p>
            <a:pPr>
              <a:buNone/>
            </a:pPr>
            <a:r>
              <a:rPr lang="en-US" sz="1900" b="1" dirty="0">
                <a:solidFill>
                  <a:schemeClr val="tx1"/>
                </a:solidFill>
                <a:ea typeface="+mn-lt"/>
                <a:cs typeface="+mn-lt"/>
              </a:rPr>
              <a:t>Mg(NO</a:t>
            </a:r>
            <a:r>
              <a:rPr lang="en-US" sz="1900" b="1" baseline="-25000" dirty="0">
                <a:solidFill>
                  <a:schemeClr val="tx1"/>
                </a:solidFill>
                <a:ea typeface="+mn-lt"/>
                <a:cs typeface="+mn-lt"/>
              </a:rPr>
              <a:t>3</a:t>
            </a:r>
            <a:r>
              <a:rPr lang="en-US" sz="1900" b="1" dirty="0">
                <a:solidFill>
                  <a:schemeClr val="tx1"/>
                </a:solidFill>
                <a:ea typeface="+mn-lt"/>
                <a:cs typeface="+mn-lt"/>
              </a:rPr>
              <a:t>)</a:t>
            </a:r>
            <a:r>
              <a:rPr lang="en-US" sz="1900" b="1" baseline="-25000" dirty="0">
                <a:solidFill>
                  <a:schemeClr val="tx1"/>
                </a:solidFill>
                <a:ea typeface="+mn-lt"/>
                <a:cs typeface="+mn-lt"/>
              </a:rPr>
              <a:t>2</a:t>
            </a:r>
            <a:r>
              <a:rPr lang="en-US" sz="1900" b="1" dirty="0">
                <a:solidFill>
                  <a:schemeClr val="tx1"/>
                </a:solidFill>
                <a:ea typeface="+mn-lt"/>
                <a:cs typeface="+mn-lt"/>
              </a:rPr>
              <a:t>(aq) </a:t>
            </a:r>
            <a:r>
              <a:rPr lang="lt-LT" sz="1900" b="1" dirty="0">
                <a:solidFill>
                  <a:schemeClr val="tx1"/>
                </a:solidFill>
                <a:ea typeface="+mn-lt"/>
                <a:cs typeface="+mn-lt"/>
              </a:rPr>
              <a:t>→ Mg</a:t>
            </a:r>
            <a:r>
              <a:rPr lang="lt-LT" sz="1900" b="1" baseline="30000" dirty="0">
                <a:solidFill>
                  <a:schemeClr val="tx1"/>
                </a:solidFill>
                <a:ea typeface="+mn-lt"/>
                <a:cs typeface="+mn-lt"/>
              </a:rPr>
              <a:t>2+</a:t>
            </a:r>
            <a:r>
              <a:rPr lang="lt-LT" sz="1900" b="1" dirty="0">
                <a:solidFill>
                  <a:schemeClr val="tx1"/>
                </a:solidFill>
                <a:ea typeface="+mn-lt"/>
                <a:cs typeface="+mn-lt"/>
              </a:rPr>
              <a:t>(</a:t>
            </a:r>
            <a:r>
              <a:rPr lang="lt-LT" sz="1900" b="1" dirty="0" err="1">
                <a:solidFill>
                  <a:schemeClr val="tx1"/>
                </a:solidFill>
                <a:ea typeface="+mn-lt"/>
                <a:cs typeface="+mn-lt"/>
              </a:rPr>
              <a:t>aq</a:t>
            </a:r>
            <a:r>
              <a:rPr lang="lt-LT" sz="1900" b="1" dirty="0">
                <a:solidFill>
                  <a:schemeClr val="tx1"/>
                </a:solidFill>
                <a:ea typeface="+mn-lt"/>
                <a:cs typeface="+mn-lt"/>
              </a:rPr>
              <a:t>) + 2NO</a:t>
            </a:r>
            <a:r>
              <a:rPr lang="lt-LT" sz="1900" b="1" baseline="-25000" dirty="0">
                <a:solidFill>
                  <a:schemeClr val="tx1"/>
                </a:solidFill>
                <a:ea typeface="+mn-lt"/>
                <a:cs typeface="+mn-lt"/>
              </a:rPr>
              <a:t>3</a:t>
            </a:r>
            <a:r>
              <a:rPr lang="lt-LT" sz="1900" b="1" baseline="30000" dirty="0">
                <a:solidFill>
                  <a:schemeClr val="tx1"/>
                </a:solidFill>
                <a:ea typeface="+mn-lt"/>
                <a:cs typeface="+mn-lt"/>
              </a:rPr>
              <a:t>−</a:t>
            </a:r>
            <a:r>
              <a:rPr lang="lt-LT" sz="1900" b="1" dirty="0">
                <a:solidFill>
                  <a:schemeClr val="tx1"/>
                </a:solidFill>
                <a:ea typeface="+mn-lt"/>
                <a:cs typeface="+mn-lt"/>
              </a:rPr>
              <a:t>(</a:t>
            </a:r>
            <a:r>
              <a:rPr lang="lt-LT" sz="1900" b="1" dirty="0" err="1">
                <a:solidFill>
                  <a:schemeClr val="tx1"/>
                </a:solidFill>
                <a:ea typeface="+mn-lt"/>
                <a:cs typeface="+mn-lt"/>
              </a:rPr>
              <a:t>aq</a:t>
            </a:r>
            <a:r>
              <a:rPr lang="lt-LT" sz="1900" b="1" dirty="0">
                <a:solidFill>
                  <a:schemeClr val="tx1"/>
                </a:solidFill>
                <a:ea typeface="+mn-lt"/>
                <a:cs typeface="+mn-lt"/>
              </a:rPr>
              <a:t>)</a:t>
            </a:r>
            <a:r>
              <a:rPr lang="lt-LT" sz="1900" dirty="0">
                <a:solidFill>
                  <a:schemeClr val="tx1"/>
                </a:solidFill>
                <a:ea typeface="+mn-lt"/>
                <a:cs typeface="+mn-lt"/>
              </a:rPr>
              <a:t> </a:t>
            </a:r>
          </a:p>
          <a:p>
            <a:pPr marL="0" indent="0">
              <a:buNone/>
            </a:pPr>
            <a:endParaRPr lang="lt-LT" sz="1900" dirty="0">
              <a:solidFill>
                <a:schemeClr val="tx1"/>
              </a:solidFill>
            </a:endParaRPr>
          </a:p>
          <a:p>
            <a:endParaRPr lang="lt-LT" sz="1900" dirty="0">
              <a:solidFill>
                <a:schemeClr val="tx1"/>
              </a:solidFill>
            </a:endParaRPr>
          </a:p>
        </p:txBody>
      </p:sp>
      <p:pic>
        <p:nvPicPr>
          <p:cNvPr id="4" name="Picture 3"/>
          <p:cNvPicPr>
            <a:picLocks noChangeAspect="1"/>
          </p:cNvPicPr>
          <p:nvPr/>
        </p:nvPicPr>
        <p:blipFill>
          <a:blip r:embed="rId3"/>
          <a:stretch>
            <a:fillRect/>
          </a:stretch>
        </p:blipFill>
        <p:spPr>
          <a:xfrm>
            <a:off x="5006564" y="1842514"/>
            <a:ext cx="6688304" cy="4050984"/>
          </a:xfrm>
          <a:prstGeom prst="rect">
            <a:avLst/>
          </a:prstGeom>
        </p:spPr>
      </p:pic>
    </p:spTree>
    <p:extLst>
      <p:ext uri="{BB962C8B-B14F-4D97-AF65-F5344CB8AC3E}">
        <p14:creationId xmlns:p14="http://schemas.microsoft.com/office/powerpoint/2010/main" val="234993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4">
            <a:extLst>
              <a:ext uri="{FF2B5EF4-FFF2-40B4-BE49-F238E27FC236}">
                <a16:creationId xmlns:a16="http://schemas.microsoft.com/office/drawing/2014/main" id="{DEE2AB14-43D3-4390-A424-19FAFC521E52}"/>
              </a:ext>
            </a:extLst>
          </p:cNvPr>
          <p:cNvPicPr>
            <a:picLocks noGrp="1" noChangeAspect="1"/>
          </p:cNvPicPr>
          <p:nvPr>
            <p:ph idx="1"/>
          </p:nvPr>
        </p:nvPicPr>
        <p:blipFill rotWithShape="1">
          <a:blip r:embed="rId2"/>
          <a:srcRect t="195" b="16722"/>
          <a:stretch/>
        </p:blipFill>
        <p:spPr>
          <a:xfrm>
            <a:off x="2006601" y="643468"/>
            <a:ext cx="8178799" cy="4637659"/>
          </a:xfrm>
          <a:prstGeom prst="rect">
            <a:avLst/>
          </a:prstGeom>
          <a:ln>
            <a:noFill/>
          </a:ln>
        </p:spPr>
      </p:pic>
    </p:spTree>
    <p:extLst>
      <p:ext uri="{BB962C8B-B14F-4D97-AF65-F5344CB8AC3E}">
        <p14:creationId xmlns:p14="http://schemas.microsoft.com/office/powerpoint/2010/main" val="107749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3">
            <a:extLst>
              <a:ext uri="{FF2B5EF4-FFF2-40B4-BE49-F238E27FC236}">
                <a16:creationId xmlns:a16="http://schemas.microsoft.com/office/drawing/2014/main" id="{B70F6E05-AC62-4B15-88A4-3D38D7A05ED5}"/>
              </a:ext>
            </a:extLst>
          </p:cNvPr>
          <p:cNvPicPr>
            <a:picLocks noChangeAspect="1"/>
          </p:cNvPicPr>
          <p:nvPr/>
        </p:nvPicPr>
        <p:blipFill>
          <a:blip r:embed="rId2"/>
          <a:stretch>
            <a:fillRect/>
          </a:stretch>
        </p:blipFill>
        <p:spPr>
          <a:xfrm>
            <a:off x="2827176" y="1343608"/>
            <a:ext cx="7496905" cy="5230399"/>
          </a:xfrm>
          <a:prstGeom prst="rect">
            <a:avLst/>
          </a:prstGeom>
        </p:spPr>
      </p:pic>
      <p:sp>
        <p:nvSpPr>
          <p:cNvPr id="2" name="Pavadinimas 1">
            <a:extLst>
              <a:ext uri="{FF2B5EF4-FFF2-40B4-BE49-F238E27FC236}">
                <a16:creationId xmlns:a16="http://schemas.microsoft.com/office/drawing/2014/main" id="{5C7788EE-4E66-48E0-B408-A85A2A5BAB1B}"/>
              </a:ext>
            </a:extLst>
          </p:cNvPr>
          <p:cNvSpPr>
            <a:spLocks noGrp="1"/>
          </p:cNvSpPr>
          <p:nvPr>
            <p:ph type="title"/>
          </p:nvPr>
        </p:nvSpPr>
        <p:spPr>
          <a:xfrm>
            <a:off x="830911" y="435041"/>
            <a:ext cx="6344330" cy="908567"/>
          </a:xfrm>
        </p:spPr>
        <p:txBody>
          <a:bodyPr spcFirstLastPara="1" vert="horz" wrap="square" lIns="91440" tIns="45720" rIns="91440" bIns="45720" rtlCol="0" anchor="ctr" anchorCtr="0">
            <a:normAutofit/>
          </a:bodyPr>
          <a:lstStyle/>
          <a:p>
            <a:pPr eaLnBrk="1" hangingPunct="1">
              <a:lnSpc>
                <a:spcPct val="90000"/>
              </a:lnSpc>
            </a:pPr>
            <a:r>
              <a:rPr lang="en-US" sz="3900" kern="1200" dirty="0" err="1">
                <a:solidFill>
                  <a:schemeClr val="tx1"/>
                </a:solidFill>
                <a:latin typeface="+mj-lt"/>
                <a:ea typeface="+mj-ea"/>
                <a:cs typeface="+mj-cs"/>
              </a:rPr>
              <a:t>Kaip</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tirpsta</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medžiagos</a:t>
            </a:r>
            <a:r>
              <a:rPr lang="en-US" sz="3900" kern="1200" dirty="0">
                <a:solidFill>
                  <a:schemeClr val="tx1"/>
                </a:solidFill>
                <a:latin typeface="+mj-lt"/>
                <a:ea typeface="+mj-ea"/>
                <a:cs typeface="+mj-cs"/>
              </a:rPr>
              <a:t>?</a:t>
            </a:r>
          </a:p>
        </p:txBody>
      </p:sp>
    </p:spTree>
    <p:extLst>
      <p:ext uri="{BB962C8B-B14F-4D97-AF65-F5344CB8AC3E}">
        <p14:creationId xmlns:p14="http://schemas.microsoft.com/office/powerpoint/2010/main" val="416969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a:t>Mokymosi turinys</a:t>
            </a:r>
            <a:endParaRPr/>
          </a:p>
        </p:txBody>
      </p:sp>
      <p:sp>
        <p:nvSpPr>
          <p:cNvPr id="91" name="Google Shape;9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r>
              <a:rPr lang="lt-LT" dirty="0" smtClean="0"/>
              <a:t>Nagrinėjamas </a:t>
            </a:r>
            <a:r>
              <a:rPr lang="lt-LT" dirty="0"/>
              <a:t>vandens molekulės poliškumas. Mokomasi vaizduoti vandenilinį ryšį tarp dviejų vandens molekulių struktūrinėmis formulėmis. </a:t>
            </a:r>
            <a:endParaRPr lang="lt-LT" dirty="0" smtClean="0"/>
          </a:p>
          <a:p>
            <a:r>
              <a:rPr lang="lt-LT" dirty="0" smtClean="0"/>
              <a:t>Vandens </a:t>
            </a:r>
            <a:r>
              <a:rPr lang="lt-LT" dirty="0"/>
              <a:t>fizikinės savybės (lydymosi ir virimo temperatūra, tankio priklausomybė nuo temperatūros) siejamos su vandens molekulių gebėjimu sudaryti tarpusavyje vandenilinius ryšius. </a:t>
            </a:r>
            <a:endParaRPr lang="lt-LT" dirty="0" smtClean="0"/>
          </a:p>
          <a:p>
            <a:r>
              <a:rPr lang="lt-LT" dirty="0" smtClean="0"/>
              <a:t>Aiškinamasi</a:t>
            </a:r>
            <a:r>
              <a:rPr lang="lt-LT" dirty="0"/>
              <a:t>, kaip vandenyje tirpsta kristalinės medžiagos, kas yra disociacija ir hidratacija, tyrinėjami </a:t>
            </a:r>
            <a:r>
              <a:rPr lang="lt-LT" dirty="0" err="1"/>
              <a:t>egzoterminiai</a:t>
            </a:r>
            <a:r>
              <a:rPr lang="lt-LT" dirty="0"/>
              <a:t> ir </a:t>
            </a:r>
            <a:r>
              <a:rPr lang="lt-LT" dirty="0" err="1"/>
              <a:t>endoterminiai</a:t>
            </a:r>
            <a:r>
              <a:rPr lang="lt-LT" dirty="0"/>
              <a:t> procesai, vykstantys disociacijos ar jonizacijos ir hidratacijos metu. </a:t>
            </a:r>
            <a:endParaRPr lang="lt-LT" dirty="0" smtClean="0"/>
          </a:p>
          <a:p>
            <a:r>
              <a:rPr lang="lt-LT" dirty="0" smtClean="0"/>
              <a:t>Remiantis </a:t>
            </a:r>
            <a:r>
              <a:rPr lang="lt-LT" dirty="0"/>
              <a:t>medžiagų tirpumo vandenyje lentele, mokomasi užrašyti iš paprastųjų ir sudėtinių jonų sudarytų medžiagų disociacijos ir (ar) jonizacijos lygtis. </a:t>
            </a:r>
            <a:endParaRPr lang="lt-LT"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3E40-FDA9-47F0-A50F-953623D41FF9}"/>
              </a:ext>
            </a:extLst>
          </p:cNvPr>
          <p:cNvSpPr>
            <a:spLocks noGrp="1"/>
          </p:cNvSpPr>
          <p:nvPr>
            <p:ph type="title"/>
          </p:nvPr>
        </p:nvSpPr>
        <p:spPr>
          <a:xfrm>
            <a:off x="1824626" y="274638"/>
            <a:ext cx="8386175" cy="1143000"/>
          </a:xfrm>
        </p:spPr>
        <p:txBody>
          <a:bodyPr/>
          <a:lstStyle/>
          <a:p>
            <a:r>
              <a:rPr lang="en-US" sz="2400" dirty="0" err="1">
                <a:latin typeface="Arial"/>
              </a:rPr>
              <a:t>Medžiagoms</a:t>
            </a:r>
            <a:r>
              <a:rPr lang="en-US" sz="2400" dirty="0">
                <a:latin typeface="Arial"/>
              </a:rPr>
              <a:t> </a:t>
            </a:r>
            <a:r>
              <a:rPr lang="en-US" sz="2400" dirty="0" err="1">
                <a:latin typeface="Arial"/>
              </a:rPr>
              <a:t>tirpstant</a:t>
            </a:r>
            <a:r>
              <a:rPr lang="en-US" sz="2400" dirty="0">
                <a:latin typeface="Arial"/>
              </a:rPr>
              <a:t> </a:t>
            </a:r>
            <a:r>
              <a:rPr lang="en-US" sz="2400" dirty="0" err="1">
                <a:latin typeface="Arial"/>
              </a:rPr>
              <a:t>vyksta</a:t>
            </a:r>
            <a:r>
              <a:rPr lang="en-US" sz="2400" dirty="0">
                <a:latin typeface="Arial"/>
              </a:rPr>
              <a:t> </a:t>
            </a:r>
            <a:r>
              <a:rPr lang="en-US" sz="2400" dirty="0" err="1">
                <a:latin typeface="Arial"/>
              </a:rPr>
              <a:t>fizikinis</a:t>
            </a:r>
            <a:r>
              <a:rPr lang="en-US" sz="2400" dirty="0">
                <a:latin typeface="Arial"/>
              </a:rPr>
              <a:t> </a:t>
            </a:r>
            <a:r>
              <a:rPr lang="en-US" sz="2400" dirty="0" err="1">
                <a:latin typeface="Arial"/>
              </a:rPr>
              <a:t>procesas</a:t>
            </a:r>
            <a:r>
              <a:rPr lang="en-US" sz="2400" dirty="0">
                <a:latin typeface="Arial"/>
              </a:rPr>
              <a:t> (</a:t>
            </a:r>
            <a:r>
              <a:rPr lang="en-US" sz="2400" dirty="0" err="1">
                <a:latin typeface="Arial"/>
              </a:rPr>
              <a:t>kristalo</a:t>
            </a:r>
            <a:r>
              <a:rPr lang="en-US" sz="2400" dirty="0">
                <a:latin typeface="Arial"/>
              </a:rPr>
              <a:t> </a:t>
            </a:r>
            <a:r>
              <a:rPr lang="en-US" sz="2400" dirty="0" err="1">
                <a:latin typeface="Arial"/>
              </a:rPr>
              <a:t>ardymas</a:t>
            </a:r>
            <a:r>
              <a:rPr lang="en-US" sz="2400" dirty="0">
                <a:latin typeface="Arial"/>
              </a:rPr>
              <a:t>) </a:t>
            </a:r>
            <a:r>
              <a:rPr lang="en-US" sz="2400" dirty="0" err="1">
                <a:latin typeface="Arial"/>
              </a:rPr>
              <a:t>ir</a:t>
            </a:r>
            <a:r>
              <a:rPr lang="en-US" sz="2400" dirty="0">
                <a:latin typeface="Arial"/>
              </a:rPr>
              <a:t> </a:t>
            </a:r>
            <a:r>
              <a:rPr lang="en-US" sz="2400" dirty="0" err="1">
                <a:latin typeface="Arial"/>
              </a:rPr>
              <a:t>cheminis</a:t>
            </a:r>
            <a:r>
              <a:rPr lang="en-US" sz="2400" dirty="0">
                <a:latin typeface="Arial"/>
              </a:rPr>
              <a:t> </a:t>
            </a:r>
            <a:r>
              <a:rPr lang="en-US" sz="2400" dirty="0" err="1">
                <a:latin typeface="Arial"/>
              </a:rPr>
              <a:t>pocesas</a:t>
            </a:r>
            <a:r>
              <a:rPr lang="en-US" sz="2400" dirty="0">
                <a:latin typeface="Arial"/>
              </a:rPr>
              <a:t> (</a:t>
            </a:r>
            <a:r>
              <a:rPr lang="en-US" sz="2400" dirty="0" err="1">
                <a:latin typeface="Arial"/>
              </a:rPr>
              <a:t>hidratuoto</a:t>
            </a:r>
            <a:r>
              <a:rPr lang="en-US" sz="2400" dirty="0">
                <a:latin typeface="Arial"/>
              </a:rPr>
              <a:t> </a:t>
            </a:r>
            <a:r>
              <a:rPr lang="en-US" sz="2400" dirty="0" err="1">
                <a:latin typeface="Arial"/>
              </a:rPr>
              <a:t>jono</a:t>
            </a:r>
            <a:r>
              <a:rPr lang="en-US" sz="2400" dirty="0">
                <a:latin typeface="Arial"/>
              </a:rPr>
              <a:t> </a:t>
            </a:r>
            <a:r>
              <a:rPr lang="en-US" sz="2400" dirty="0" err="1">
                <a:latin typeface="Arial"/>
              </a:rPr>
              <a:t>susidarymas</a:t>
            </a:r>
            <a:r>
              <a:rPr lang="en-US" sz="2400" dirty="0">
                <a:latin typeface="Arial"/>
              </a:rPr>
              <a:t>)</a:t>
            </a:r>
            <a:endParaRPr lang="en-US" sz="2400" dirty="0">
              <a:latin typeface="Arial"/>
              <a:cs typeface="Arial"/>
            </a:endParaRPr>
          </a:p>
        </p:txBody>
      </p:sp>
      <p:sp>
        <p:nvSpPr>
          <p:cNvPr id="3" name="Text Placeholder 2">
            <a:extLst>
              <a:ext uri="{FF2B5EF4-FFF2-40B4-BE49-F238E27FC236}">
                <a16:creationId xmlns:a16="http://schemas.microsoft.com/office/drawing/2014/main" id="{1CA8EC8D-FE80-4B49-B99A-CF82FE84C7F2}"/>
              </a:ext>
            </a:extLst>
          </p:cNvPr>
          <p:cNvSpPr>
            <a:spLocks noGrp="1"/>
          </p:cNvSpPr>
          <p:nvPr>
            <p:ph type="body" idx="1"/>
          </p:nvPr>
        </p:nvSpPr>
        <p:spPr/>
        <p:txBody>
          <a:bodyPr/>
          <a:lstStyle/>
          <a:p>
            <a:r>
              <a:rPr lang="en-US" dirty="0" err="1">
                <a:cs typeface="Calibri"/>
              </a:rPr>
              <a:t>Endoterminis</a:t>
            </a:r>
            <a:r>
              <a:rPr lang="en-US" dirty="0">
                <a:cs typeface="Calibri"/>
              </a:rPr>
              <a:t> </a:t>
            </a:r>
            <a:r>
              <a:rPr lang="en-US" dirty="0" err="1">
                <a:cs typeface="Calibri"/>
              </a:rPr>
              <a:t>procesas</a:t>
            </a:r>
            <a:endParaRPr lang="en-US" dirty="0" err="1"/>
          </a:p>
        </p:txBody>
      </p:sp>
      <p:pic>
        <p:nvPicPr>
          <p:cNvPr id="7" name="Paveikslėlis 7">
            <a:extLst>
              <a:ext uri="{FF2B5EF4-FFF2-40B4-BE49-F238E27FC236}">
                <a16:creationId xmlns:a16="http://schemas.microsoft.com/office/drawing/2014/main" id="{82E6793F-25BD-462B-8E44-44D9959A5079}"/>
              </a:ext>
            </a:extLst>
          </p:cNvPr>
          <p:cNvPicPr>
            <a:picLocks noGrp="1" noChangeAspect="1"/>
          </p:cNvPicPr>
          <p:nvPr>
            <p:ph sz="half" idx="2"/>
          </p:nvPr>
        </p:nvPicPr>
        <p:blipFill rotWithShape="1">
          <a:blip r:embed="rId2">
            <a:extLst>
              <a:ext uri="{837473B0-CC2E-450A-ABE3-18F120FF3D39}">
                <a1611:picAttrSrcUrl xmlns:a1611="http://schemas.microsoft.com/office/drawing/2016/11/main" xmlns="" r:id="rId3"/>
              </a:ext>
            </a:extLst>
          </a:blip>
          <a:srcRect t="4225"/>
          <a:stretch/>
        </p:blipFill>
        <p:spPr>
          <a:xfrm>
            <a:off x="1915206" y="2771192"/>
            <a:ext cx="3916289" cy="3784350"/>
          </a:xfrm>
        </p:spPr>
      </p:pic>
      <p:sp>
        <p:nvSpPr>
          <p:cNvPr id="4" name="Text Placeholder 3">
            <a:extLst>
              <a:ext uri="{FF2B5EF4-FFF2-40B4-BE49-F238E27FC236}">
                <a16:creationId xmlns:a16="http://schemas.microsoft.com/office/drawing/2014/main" id="{E2EFB6FF-218C-4013-870E-01F05E3D8CA2}"/>
              </a:ext>
            </a:extLst>
          </p:cNvPr>
          <p:cNvSpPr>
            <a:spLocks noGrp="1"/>
          </p:cNvSpPr>
          <p:nvPr>
            <p:ph type="body" sz="quarter" idx="3"/>
          </p:nvPr>
        </p:nvSpPr>
        <p:spPr/>
        <p:txBody>
          <a:bodyPr/>
          <a:lstStyle/>
          <a:p>
            <a:r>
              <a:rPr lang="en-US" dirty="0" err="1">
                <a:cs typeface="Calibri"/>
              </a:rPr>
              <a:t>Egzoterminis</a:t>
            </a:r>
            <a:r>
              <a:rPr lang="en-US" dirty="0">
                <a:cs typeface="Calibri"/>
              </a:rPr>
              <a:t> </a:t>
            </a:r>
            <a:r>
              <a:rPr lang="en-US" dirty="0" err="1">
                <a:cs typeface="Calibri"/>
              </a:rPr>
              <a:t>procesas</a:t>
            </a:r>
            <a:endParaRPr lang="en-US" dirty="0" err="1"/>
          </a:p>
        </p:txBody>
      </p:sp>
      <p:sp>
        <p:nvSpPr>
          <p:cNvPr id="5" name="Content Placeholder 4">
            <a:extLst>
              <a:ext uri="{FF2B5EF4-FFF2-40B4-BE49-F238E27FC236}">
                <a16:creationId xmlns:a16="http://schemas.microsoft.com/office/drawing/2014/main" id="{AD282FDA-500D-43EA-AA62-2AC41669C3EC}"/>
              </a:ext>
            </a:extLst>
          </p:cNvPr>
          <p:cNvSpPr>
            <a:spLocks noGrp="1"/>
          </p:cNvSpPr>
          <p:nvPr>
            <p:ph sz="quarter" idx="4"/>
          </p:nvPr>
        </p:nvSpPr>
        <p:spPr/>
        <p:txBody>
          <a:bodyPr/>
          <a:lstStyle/>
          <a:p>
            <a:r>
              <a:rPr lang="en-US" dirty="0" err="1">
                <a:cs typeface="Calibri"/>
              </a:rPr>
              <a:t>Hidratuotų</a:t>
            </a:r>
            <a:r>
              <a:rPr lang="en-US" dirty="0">
                <a:cs typeface="Calibri"/>
              </a:rPr>
              <a:t> </a:t>
            </a:r>
            <a:r>
              <a:rPr lang="en-US" dirty="0" err="1">
                <a:cs typeface="Calibri"/>
              </a:rPr>
              <a:t>jonų</a:t>
            </a:r>
            <a:r>
              <a:rPr lang="en-US" dirty="0">
                <a:cs typeface="Calibri"/>
              </a:rPr>
              <a:t> </a:t>
            </a:r>
            <a:r>
              <a:rPr lang="en-US" dirty="0" err="1">
                <a:cs typeface="Calibri"/>
              </a:rPr>
              <a:t>susidarymas</a:t>
            </a:r>
            <a:r>
              <a:rPr lang="en-US" dirty="0">
                <a:cs typeface="Calibri"/>
              </a:rPr>
              <a:t>.</a:t>
            </a:r>
            <a:endParaRPr lang="en-US" dirty="0"/>
          </a:p>
        </p:txBody>
      </p:sp>
      <p:pic>
        <p:nvPicPr>
          <p:cNvPr id="10" name="Paveikslėlis 10" descr="Paveikslėlis, kuriame yra kamuolys, įranga, sportas, piešinys&#10;&#10;Automatiškai sugeneruotas aprašymas">
            <a:extLst>
              <a:ext uri="{FF2B5EF4-FFF2-40B4-BE49-F238E27FC236}">
                <a16:creationId xmlns:a16="http://schemas.microsoft.com/office/drawing/2014/main" id="{9E923D58-746F-46FE-8952-D2405818BE1D}"/>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468469" y="3518143"/>
            <a:ext cx="3665539" cy="1616253"/>
          </a:xfrm>
          <a:prstGeom prst="rect">
            <a:avLst/>
          </a:prstGeom>
        </p:spPr>
      </p:pic>
      <p:sp>
        <p:nvSpPr>
          <p:cNvPr id="11" name="TextBox 10">
            <a:extLst>
              <a:ext uri="{FF2B5EF4-FFF2-40B4-BE49-F238E27FC236}">
                <a16:creationId xmlns:a16="http://schemas.microsoft.com/office/drawing/2014/main" id="{165A3F1D-BB51-4345-A22F-6B2AE0DEE653}"/>
              </a:ext>
            </a:extLst>
          </p:cNvPr>
          <p:cNvSpPr txBox="1"/>
          <p:nvPr/>
        </p:nvSpPr>
        <p:spPr>
          <a:xfrm>
            <a:off x="7446390" y="6644098"/>
            <a:ext cx="4062952" cy="211449"/>
          </a:xfrm>
          <a:prstGeom prst="rect">
            <a:avLst/>
          </a:prstGeom>
        </p:spPr>
        <p:txBody>
          <a:bodyPr>
            <a:normAutofit fontScale="55000" lnSpcReduction="20000"/>
          </a:bodyPr>
          <a:lstStyle/>
          <a:p>
            <a:r>
              <a:rPr lang="en-US">
                <a:hlinkClick r:id="rId5"/>
              </a:rPr>
              <a:t>Ši nuotrauka</a:t>
            </a:r>
            <a:r>
              <a:rPr lang="en-US"/>
              <a:t>, kurią sukūrė Nežinomas autorius, yra licencijuota pagal </a:t>
            </a:r>
            <a:r>
              <a:rPr lang="en-US">
                <a:hlinkClick r:id="rId6"/>
              </a:rPr>
              <a:t>CC BY</a:t>
            </a:r>
            <a:r>
              <a:rPr lang="en-US"/>
              <a:t>.</a:t>
            </a:r>
          </a:p>
        </p:txBody>
      </p:sp>
    </p:spTree>
    <p:extLst>
      <p:ext uri="{BB962C8B-B14F-4D97-AF65-F5344CB8AC3E}">
        <p14:creationId xmlns:p14="http://schemas.microsoft.com/office/powerpoint/2010/main" val="196635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4">
            <a:extLst>
              <a:ext uri="{FF2B5EF4-FFF2-40B4-BE49-F238E27FC236}">
                <a16:creationId xmlns:a16="http://schemas.microsoft.com/office/drawing/2014/main" id="{ABDB31B1-9F64-48A7-9E7A-4292487643C5}"/>
              </a:ext>
            </a:extLst>
          </p:cNvPr>
          <p:cNvPicPr>
            <a:picLocks noGrp="1" noChangeAspect="1"/>
          </p:cNvPicPr>
          <p:nvPr>
            <p:ph idx="1"/>
          </p:nvPr>
        </p:nvPicPr>
        <p:blipFill>
          <a:blip r:embed="rId2"/>
          <a:stretch>
            <a:fillRect/>
          </a:stretch>
        </p:blipFill>
        <p:spPr>
          <a:xfrm>
            <a:off x="2140555" y="233313"/>
            <a:ext cx="8040511" cy="6399540"/>
          </a:xfrm>
        </p:spPr>
      </p:pic>
    </p:spTree>
    <p:extLst>
      <p:ext uri="{BB962C8B-B14F-4D97-AF65-F5344CB8AC3E}">
        <p14:creationId xmlns:p14="http://schemas.microsoft.com/office/powerpoint/2010/main" val="266305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7CC5-12C5-4DBC-B3DF-DFB80D7A4D15}"/>
              </a:ext>
            </a:extLst>
          </p:cNvPr>
          <p:cNvSpPr>
            <a:spLocks noGrp="1"/>
          </p:cNvSpPr>
          <p:nvPr>
            <p:ph type="title"/>
          </p:nvPr>
        </p:nvSpPr>
        <p:spPr/>
        <p:txBody>
          <a:bodyPr/>
          <a:lstStyle/>
          <a:p>
            <a:r>
              <a:rPr lang="en-US" dirty="0" err="1">
                <a:cs typeface="Calibri"/>
              </a:rPr>
              <a:t>Šiluminiai</a:t>
            </a:r>
            <a:r>
              <a:rPr lang="en-US" dirty="0">
                <a:cs typeface="Calibri"/>
              </a:rPr>
              <a:t> </a:t>
            </a:r>
            <a:r>
              <a:rPr lang="en-US" dirty="0" err="1">
                <a:cs typeface="Calibri"/>
              </a:rPr>
              <a:t>procesai</a:t>
            </a:r>
            <a:endParaRPr lang="en-US" dirty="0" err="1"/>
          </a:p>
        </p:txBody>
      </p:sp>
      <p:sp>
        <p:nvSpPr>
          <p:cNvPr id="4" name="Content Placeholder 3">
            <a:extLst>
              <a:ext uri="{FF2B5EF4-FFF2-40B4-BE49-F238E27FC236}">
                <a16:creationId xmlns:a16="http://schemas.microsoft.com/office/drawing/2014/main" id="{4EF398E8-C74D-4AB9-BC9F-ACCD15D915E6}"/>
              </a:ext>
            </a:extLst>
          </p:cNvPr>
          <p:cNvSpPr>
            <a:spLocks noGrp="1"/>
          </p:cNvSpPr>
          <p:nvPr>
            <p:ph sz="half" idx="1"/>
          </p:nvPr>
        </p:nvSpPr>
        <p:spPr>
          <a:xfrm>
            <a:off x="831416" y="1479518"/>
            <a:ext cx="5181600" cy="4351338"/>
          </a:xfrm>
        </p:spPr>
        <p:txBody>
          <a:bodyPr/>
          <a:lstStyle/>
          <a:p>
            <a:pPr fontAlgn="base"/>
            <a:r>
              <a:rPr lang="en-US" dirty="0" err="1">
                <a:cs typeface="Calibri"/>
              </a:rPr>
              <a:t>Endoterminio</a:t>
            </a:r>
            <a:r>
              <a:rPr lang="en-US" dirty="0">
                <a:cs typeface="Calibri"/>
              </a:rPr>
              <a:t> </a:t>
            </a:r>
            <a:r>
              <a:rPr lang="en-US" dirty="0" err="1">
                <a:cs typeface="Calibri"/>
              </a:rPr>
              <a:t>proceso</a:t>
            </a:r>
            <a:r>
              <a:rPr lang="en-US" dirty="0">
                <a:cs typeface="Calibri"/>
              </a:rPr>
              <a:t> </a:t>
            </a:r>
            <a:r>
              <a:rPr lang="en-US" dirty="0" err="1">
                <a:cs typeface="Calibri"/>
              </a:rPr>
              <a:t>metu</a:t>
            </a:r>
            <a:r>
              <a:rPr lang="en-US" dirty="0">
                <a:cs typeface="Calibri"/>
              </a:rPr>
              <a:t> </a:t>
            </a:r>
            <a:r>
              <a:rPr lang="en-US" dirty="0" err="1">
                <a:cs typeface="Calibri"/>
              </a:rPr>
              <a:t>energija</a:t>
            </a:r>
            <a:r>
              <a:rPr lang="en-US" dirty="0">
                <a:cs typeface="Calibri"/>
              </a:rPr>
              <a:t> (</a:t>
            </a:r>
            <a:r>
              <a:rPr lang="en-US" dirty="0" err="1">
                <a:cs typeface="Calibri"/>
              </a:rPr>
              <a:t>šiluma</a:t>
            </a:r>
            <a:r>
              <a:rPr lang="en-US" dirty="0">
                <a:cs typeface="Calibri"/>
              </a:rPr>
              <a:t>) </a:t>
            </a:r>
            <a:r>
              <a:rPr lang="en-US" dirty="0" err="1">
                <a:cs typeface="Calibri"/>
              </a:rPr>
              <a:t>yra</a:t>
            </a:r>
            <a:r>
              <a:rPr lang="en-US" dirty="0">
                <a:cs typeface="Calibri"/>
              </a:rPr>
              <a:t> </a:t>
            </a:r>
            <a:r>
              <a:rPr lang="en-US" dirty="0" err="1">
                <a:cs typeface="Calibri"/>
              </a:rPr>
              <a:t>sunaudojama</a:t>
            </a:r>
            <a:r>
              <a:rPr lang="en-US" dirty="0" smtClean="0">
                <a:cs typeface="Calibri"/>
              </a:rPr>
              <a:t>.</a:t>
            </a:r>
            <a:r>
              <a:rPr lang="lt-LT" dirty="0"/>
              <a:t> </a:t>
            </a:r>
            <a:endParaRPr lang="lt-LT" dirty="0" smtClean="0"/>
          </a:p>
          <a:p>
            <a:pPr fontAlgn="base"/>
            <a:r>
              <a:rPr lang="lt-LT" dirty="0" smtClean="0"/>
              <a:t>Mes </a:t>
            </a:r>
            <a:r>
              <a:rPr lang="lt-LT" dirty="0"/>
              <a:t>jaučiame šaltį.</a:t>
            </a:r>
            <a:r>
              <a:rPr lang="en-US" dirty="0"/>
              <a:t>​</a:t>
            </a:r>
          </a:p>
          <a:p>
            <a:pPr fontAlgn="base"/>
            <a:r>
              <a:rPr lang="lt-LT" dirty="0"/>
              <a:t>Temperatūra mažėja</a:t>
            </a:r>
            <a:r>
              <a:rPr lang="en-US" dirty="0"/>
              <a:t>. ​</a:t>
            </a:r>
          </a:p>
          <a:p>
            <a:endParaRPr lang="lt-LT" dirty="0" smtClean="0">
              <a:cs typeface="Calibri"/>
            </a:endParaRPr>
          </a:p>
          <a:p>
            <a:endParaRPr lang="en-US" dirty="0">
              <a:cs typeface="Calibri"/>
            </a:endParaRPr>
          </a:p>
          <a:p>
            <a:endParaRPr lang="en-US" dirty="0">
              <a:cs typeface="Calibri"/>
            </a:endParaRPr>
          </a:p>
        </p:txBody>
      </p:sp>
      <p:sp>
        <p:nvSpPr>
          <p:cNvPr id="6" name="Content Placeholder 5">
            <a:extLst>
              <a:ext uri="{FF2B5EF4-FFF2-40B4-BE49-F238E27FC236}">
                <a16:creationId xmlns:a16="http://schemas.microsoft.com/office/drawing/2014/main" id="{E70A5808-17F4-417D-BB6D-5254843AB0EA}"/>
              </a:ext>
            </a:extLst>
          </p:cNvPr>
          <p:cNvSpPr>
            <a:spLocks noGrp="1"/>
          </p:cNvSpPr>
          <p:nvPr>
            <p:ph sz="half" idx="2"/>
          </p:nvPr>
        </p:nvSpPr>
        <p:spPr>
          <a:xfrm>
            <a:off x="6172200" y="1027906"/>
            <a:ext cx="5181600" cy="4351338"/>
          </a:xfrm>
        </p:spPr>
        <p:txBody>
          <a:bodyPr/>
          <a:lstStyle/>
          <a:p>
            <a:pPr fontAlgn="base"/>
            <a:r>
              <a:rPr lang="en-US" dirty="0" err="1">
                <a:cs typeface="Calibri"/>
              </a:rPr>
              <a:t>Egzoterminio</a:t>
            </a:r>
            <a:r>
              <a:rPr lang="en-US" dirty="0">
                <a:cs typeface="Calibri"/>
              </a:rPr>
              <a:t> </a:t>
            </a:r>
            <a:r>
              <a:rPr lang="en-US" dirty="0" err="1">
                <a:cs typeface="Calibri"/>
              </a:rPr>
              <a:t>proceso</a:t>
            </a:r>
            <a:r>
              <a:rPr lang="en-US" dirty="0">
                <a:cs typeface="Calibri"/>
              </a:rPr>
              <a:t> </a:t>
            </a:r>
            <a:r>
              <a:rPr lang="en-US" dirty="0" err="1">
                <a:cs typeface="Calibri"/>
              </a:rPr>
              <a:t>metu</a:t>
            </a:r>
            <a:r>
              <a:rPr lang="en-US" dirty="0">
                <a:cs typeface="Calibri"/>
              </a:rPr>
              <a:t> </a:t>
            </a:r>
            <a:r>
              <a:rPr lang="en-US" dirty="0" err="1">
                <a:cs typeface="Calibri"/>
              </a:rPr>
              <a:t>energija</a:t>
            </a:r>
            <a:r>
              <a:rPr lang="en-US" dirty="0">
                <a:cs typeface="Calibri"/>
              </a:rPr>
              <a:t> (</a:t>
            </a:r>
            <a:r>
              <a:rPr lang="en-US" dirty="0" err="1">
                <a:cs typeface="Calibri"/>
              </a:rPr>
              <a:t>šiluma</a:t>
            </a:r>
            <a:r>
              <a:rPr lang="en-US" dirty="0">
                <a:cs typeface="Calibri"/>
              </a:rPr>
              <a:t>) </a:t>
            </a:r>
            <a:r>
              <a:rPr lang="en-US" dirty="0" err="1">
                <a:cs typeface="Calibri"/>
              </a:rPr>
              <a:t>išsiskyria</a:t>
            </a:r>
            <a:r>
              <a:rPr lang="en-US" dirty="0">
                <a:cs typeface="Calibri"/>
              </a:rPr>
              <a:t> į </a:t>
            </a:r>
            <a:r>
              <a:rPr lang="en-US" dirty="0" err="1">
                <a:cs typeface="Calibri"/>
              </a:rPr>
              <a:t>aplinka</a:t>
            </a:r>
            <a:r>
              <a:rPr lang="en-US" dirty="0">
                <a:cs typeface="Calibri"/>
              </a:rPr>
              <a:t>. </a:t>
            </a:r>
            <a:endParaRPr lang="lt-LT" dirty="0" smtClean="0">
              <a:cs typeface="Calibri"/>
            </a:endParaRPr>
          </a:p>
          <a:p>
            <a:pPr fontAlgn="base"/>
            <a:r>
              <a:rPr lang="lt-LT" dirty="0" smtClean="0"/>
              <a:t>Mes </a:t>
            </a:r>
            <a:r>
              <a:rPr lang="lt-LT" dirty="0"/>
              <a:t>jaučiame šilumą.</a:t>
            </a:r>
            <a:r>
              <a:rPr lang="en-US" dirty="0"/>
              <a:t>​</a:t>
            </a:r>
          </a:p>
          <a:p>
            <a:pPr fontAlgn="base"/>
            <a:r>
              <a:rPr lang="lt-LT" dirty="0"/>
              <a:t>Temperatūra kyla.</a:t>
            </a:r>
            <a:r>
              <a:rPr lang="en-US" dirty="0"/>
              <a:t> ​</a:t>
            </a:r>
          </a:p>
          <a:p>
            <a:endParaRPr lang="en-US" dirty="0">
              <a:cs typeface="Calibri"/>
            </a:endParaRPr>
          </a:p>
          <a:p>
            <a:endParaRPr lang="en-US" dirty="0">
              <a:cs typeface="Calibri"/>
            </a:endParaRPr>
          </a:p>
        </p:txBody>
      </p:sp>
      <p:pic>
        <p:nvPicPr>
          <p:cNvPr id="7" name="Picture 7" descr="A picture containing blue, water, sitting, table&#10;&#10;Description automatically generated">
            <a:extLst>
              <a:ext uri="{FF2B5EF4-FFF2-40B4-BE49-F238E27FC236}">
                <a16:creationId xmlns:a16="http://schemas.microsoft.com/office/drawing/2014/main" id="{EEFE6305-BD2D-415A-8CE0-1B2271E732FF}"/>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824103" y="3899553"/>
            <a:ext cx="2743200" cy="2314575"/>
          </a:xfrm>
          <a:prstGeom prst="rect">
            <a:avLst/>
          </a:prstGeom>
        </p:spPr>
      </p:pic>
      <p:sp>
        <p:nvSpPr>
          <p:cNvPr id="8" name="TextBox 7">
            <a:extLst>
              <a:ext uri="{FF2B5EF4-FFF2-40B4-BE49-F238E27FC236}">
                <a16:creationId xmlns:a16="http://schemas.microsoft.com/office/drawing/2014/main" id="{147DD90B-7E05-4048-82D7-D01766505CA4}"/>
              </a:ext>
            </a:extLst>
          </p:cNvPr>
          <p:cNvSpPr txBox="1"/>
          <p:nvPr/>
        </p:nvSpPr>
        <p:spPr>
          <a:xfrm>
            <a:off x="1744680" y="5896628"/>
            <a:ext cx="2743200" cy="317500"/>
          </a:xfrm>
          <a:prstGeom prst="rect">
            <a:avLst/>
          </a:prstGeom>
        </p:spPr>
        <p:txBody>
          <a:bodyPr>
            <a:normAutofit fontScale="62500" lnSpcReduction="20000"/>
          </a:bodyPr>
          <a:lstStyle/>
          <a:p>
            <a:r>
              <a:rPr lang="en-US" dirty="0">
                <a:hlinkClick r:id="rId3"/>
              </a:rPr>
              <a:t>This Photo</a:t>
            </a:r>
            <a:r>
              <a:rPr lang="en-US" dirty="0"/>
              <a:t> by Unknown author is licensed under </a:t>
            </a:r>
            <a:r>
              <a:rPr lang="en-US" dirty="0">
                <a:hlinkClick r:id="rId4"/>
              </a:rPr>
              <a:t>CC BY-SA-NC</a:t>
            </a:r>
            <a:r>
              <a:rPr lang="en-US" dirty="0"/>
              <a:t>.</a:t>
            </a:r>
          </a:p>
        </p:txBody>
      </p:sp>
      <p:pic>
        <p:nvPicPr>
          <p:cNvPr id="10" name="Picture 10" descr="A close up of a fire&#10;&#10;Description automatically generated">
            <a:extLst>
              <a:ext uri="{FF2B5EF4-FFF2-40B4-BE49-F238E27FC236}">
                <a16:creationId xmlns:a16="http://schemas.microsoft.com/office/drawing/2014/main" id="{6F9ECE61-DEC2-403F-B061-72D60EF7A390}"/>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6823554" y="3470928"/>
            <a:ext cx="2743200" cy="2743200"/>
          </a:xfrm>
          <a:prstGeom prst="rect">
            <a:avLst/>
          </a:prstGeom>
        </p:spPr>
      </p:pic>
      <p:sp>
        <p:nvSpPr>
          <p:cNvPr id="11" name="TextBox 10">
            <a:extLst>
              <a:ext uri="{FF2B5EF4-FFF2-40B4-BE49-F238E27FC236}">
                <a16:creationId xmlns:a16="http://schemas.microsoft.com/office/drawing/2014/main" id="{D03758DF-74B3-427F-91C0-B24285AB0794}"/>
              </a:ext>
            </a:extLst>
          </p:cNvPr>
          <p:cNvSpPr txBox="1"/>
          <p:nvPr/>
        </p:nvSpPr>
        <p:spPr>
          <a:xfrm>
            <a:off x="6749441" y="5896628"/>
            <a:ext cx="2743200" cy="317500"/>
          </a:xfrm>
          <a:prstGeom prst="rect">
            <a:avLst/>
          </a:prstGeom>
        </p:spPr>
        <p:txBody>
          <a:bodyPr>
            <a:normAutofit fontScale="62500" lnSpcReduction="20000"/>
          </a:bodyPr>
          <a:lstStyle/>
          <a:p>
            <a:r>
              <a:rPr lang="en-US">
                <a:hlinkClick r:id="rId6"/>
              </a:rPr>
              <a:t>This Photo</a:t>
            </a:r>
            <a:r>
              <a:rPr lang="en-US"/>
              <a:t> by Unknown author is licensed under </a:t>
            </a:r>
            <a:r>
              <a:rPr lang="en-US">
                <a:hlinkClick r:id="rId7"/>
              </a:rPr>
              <a:t>CC BY</a:t>
            </a:r>
            <a:r>
              <a:rPr lang="en-US"/>
              <a:t>.</a:t>
            </a:r>
          </a:p>
        </p:txBody>
      </p:sp>
    </p:spTree>
    <p:extLst>
      <p:ext uri="{BB962C8B-B14F-4D97-AF65-F5344CB8AC3E}">
        <p14:creationId xmlns:p14="http://schemas.microsoft.com/office/powerpoint/2010/main" val="207916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4">
            <a:extLst>
              <a:ext uri="{FF2B5EF4-FFF2-40B4-BE49-F238E27FC236}">
                <a16:creationId xmlns:a16="http://schemas.microsoft.com/office/drawing/2014/main" id="{6A62FA61-5124-41C0-A612-4DBE080D46DF}"/>
              </a:ext>
            </a:extLst>
          </p:cNvPr>
          <p:cNvPicPr>
            <a:picLocks noGrp="1" noChangeAspect="1"/>
          </p:cNvPicPr>
          <p:nvPr>
            <p:ph idx="1"/>
          </p:nvPr>
        </p:nvPicPr>
        <p:blipFill rotWithShape="1">
          <a:blip r:embed="rId2"/>
          <a:srcRect l="982" r="2" b="11160"/>
          <a:stretch/>
        </p:blipFill>
        <p:spPr>
          <a:xfrm>
            <a:off x="1486697" y="309192"/>
            <a:ext cx="9143980" cy="6091608"/>
          </a:xfrm>
          <a:prstGeom prst="rect">
            <a:avLst/>
          </a:prstGeom>
        </p:spPr>
      </p:pic>
    </p:spTree>
    <p:extLst>
      <p:ext uri="{BB962C8B-B14F-4D97-AF65-F5344CB8AC3E}">
        <p14:creationId xmlns:p14="http://schemas.microsoft.com/office/powerpoint/2010/main" val="1376928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0491"/>
          </a:xfrm>
        </p:spPr>
        <p:txBody>
          <a:bodyPr/>
          <a:lstStyle/>
          <a:p>
            <a:r>
              <a:rPr lang="lt-LT" dirty="0" smtClean="0"/>
              <a:t>Elektros srovės laidumo tyrimas</a:t>
            </a:r>
            <a:endParaRPr lang="en-US" dirty="0"/>
          </a:p>
        </p:txBody>
      </p:sp>
      <p:sp>
        <p:nvSpPr>
          <p:cNvPr id="3" name="Text Placeholder 2"/>
          <p:cNvSpPr>
            <a:spLocks noGrp="1"/>
          </p:cNvSpPr>
          <p:nvPr>
            <p:ph type="body" idx="1"/>
          </p:nvPr>
        </p:nvSpPr>
        <p:spPr>
          <a:xfrm>
            <a:off x="838200" y="1387086"/>
            <a:ext cx="10515600" cy="4351338"/>
          </a:xfrm>
        </p:spPr>
        <p:txBody>
          <a:bodyPr>
            <a:normAutofit fontScale="47500" lnSpcReduction="20000"/>
          </a:bodyPr>
          <a:lstStyle/>
          <a:p>
            <a:pPr lvl="0">
              <a:buFont typeface="Courier New" panose="02070309020205020404" pitchFamily="49" charset="0"/>
              <a:buChar char="o"/>
            </a:pPr>
            <a:r>
              <a:rPr lang="lt-LT" dirty="0"/>
              <a:t>Susikonstruoti aparatūrą laidumo </a:t>
            </a:r>
            <a:r>
              <a:rPr lang="lt-LT" dirty="0" smtClean="0"/>
              <a:t>nustatymui arba stebėkite mokytojo demonstruojamą bandymą ir įrašykite pastebėjimus. </a:t>
            </a:r>
            <a:endParaRPr lang="en-US" dirty="0"/>
          </a:p>
          <a:p>
            <a:pPr lvl="0">
              <a:buFont typeface="Courier New" panose="02070309020205020404" pitchFamily="49" charset="0"/>
              <a:buChar char="o"/>
            </a:pPr>
            <a:r>
              <a:rPr lang="lt-LT" dirty="0"/>
              <a:t>Atliekami elektros srovės laidumo nustatymai:</a:t>
            </a:r>
            <a:endParaRPr lang="en-US" dirty="0"/>
          </a:p>
          <a:p>
            <a:pPr lvl="0">
              <a:buFont typeface="Arial" panose="020B0604020202020204" pitchFamily="34" charset="0"/>
              <a:buChar char="•"/>
            </a:pPr>
            <a:r>
              <a:rPr lang="lt-LT" dirty="0"/>
              <a:t>Pirmiausia patikrinamas laidumas monetos. Metalai turi judrių </a:t>
            </a:r>
            <a:r>
              <a:rPr lang="lt-LT" b="1" dirty="0"/>
              <a:t>elektronų</a:t>
            </a:r>
            <a:r>
              <a:rPr lang="lt-LT" dirty="0"/>
              <a:t>, todėl </a:t>
            </a:r>
            <a:r>
              <a:rPr lang="lt-LT" dirty="0" smtClean="0">
                <a:solidFill>
                  <a:srgbClr val="FF0000"/>
                </a:solidFill>
              </a:rPr>
              <a:t>............................... </a:t>
            </a:r>
            <a:r>
              <a:rPr lang="lt-LT" dirty="0" smtClean="0"/>
              <a:t>elektros </a:t>
            </a:r>
            <a:r>
              <a:rPr lang="lt-LT" dirty="0"/>
              <a:t>srovę.</a:t>
            </a:r>
            <a:endParaRPr lang="en-US" dirty="0"/>
          </a:p>
          <a:p>
            <a:pPr lvl="0">
              <a:buFont typeface="Arial" panose="020B0604020202020204" pitchFamily="34" charset="0"/>
              <a:buChar char="•"/>
            </a:pPr>
            <a:r>
              <a:rPr lang="lt-LT" dirty="0"/>
              <a:t>Kietosios būsenos </a:t>
            </a:r>
            <a:r>
              <a:rPr lang="lt-LT" dirty="0" err="1"/>
              <a:t>NaCl</a:t>
            </a:r>
            <a:r>
              <a:rPr lang="lt-LT" dirty="0"/>
              <a:t>. </a:t>
            </a:r>
            <a:r>
              <a:rPr lang="lt-LT" dirty="0" err="1"/>
              <a:t>NaCl</a:t>
            </a:r>
            <a:r>
              <a:rPr lang="lt-LT" dirty="0" smtClean="0"/>
              <a:t>(</a:t>
            </a:r>
            <a:r>
              <a:rPr lang="lt-LT" dirty="0" smtClean="0">
                <a:solidFill>
                  <a:srgbClr val="FF0000"/>
                </a:solidFill>
              </a:rPr>
              <a:t>.....</a:t>
            </a:r>
            <a:r>
              <a:rPr lang="lt-LT" dirty="0" smtClean="0"/>
              <a:t>) </a:t>
            </a:r>
            <a:r>
              <a:rPr lang="lt-LT" dirty="0" smtClean="0">
                <a:solidFill>
                  <a:srgbClr val="FF0000"/>
                </a:solidFill>
              </a:rPr>
              <a:t>..................</a:t>
            </a:r>
            <a:r>
              <a:rPr lang="lt-LT" dirty="0" smtClean="0"/>
              <a:t>. elektros srovei, </a:t>
            </a:r>
            <a:r>
              <a:rPr lang="lt-LT" dirty="0"/>
              <a:t>nes sudarytas iš glaudžiai ir tvarkingai surikiuotų </a:t>
            </a:r>
            <a:r>
              <a:rPr lang="lt-LT" dirty="0" smtClean="0">
                <a:solidFill>
                  <a:srgbClr val="FF0000"/>
                </a:solidFill>
              </a:rPr>
              <a:t>............</a:t>
            </a:r>
            <a:r>
              <a:rPr lang="lt-LT" dirty="0" smtClean="0"/>
              <a:t>, </a:t>
            </a:r>
            <a:r>
              <a:rPr lang="lt-LT" dirty="0"/>
              <a:t>kurie trukdo vienas kitam judėti.</a:t>
            </a:r>
            <a:endParaRPr lang="en-US" dirty="0"/>
          </a:p>
          <a:p>
            <a:pPr lvl="0">
              <a:buFont typeface="Arial" panose="020B0604020202020204" pitchFamily="34" charset="0"/>
              <a:buChar char="•"/>
            </a:pPr>
            <a:r>
              <a:rPr lang="lt-LT" dirty="0" err="1"/>
              <a:t>NaCl</a:t>
            </a:r>
            <a:r>
              <a:rPr lang="lt-LT" dirty="0"/>
              <a:t> ištirpinamas vandenyje ir gaunamas </a:t>
            </a:r>
            <a:r>
              <a:rPr lang="lt-LT" dirty="0" err="1"/>
              <a:t>NaCl</a:t>
            </a:r>
            <a:r>
              <a:rPr lang="lt-LT" dirty="0" smtClean="0"/>
              <a:t>(</a:t>
            </a:r>
            <a:r>
              <a:rPr lang="lt-LT" dirty="0" smtClean="0">
                <a:solidFill>
                  <a:srgbClr val="FF0000"/>
                </a:solidFill>
              </a:rPr>
              <a:t>.......</a:t>
            </a:r>
            <a:r>
              <a:rPr lang="lt-LT" dirty="0" smtClean="0"/>
              <a:t>). </a:t>
            </a:r>
            <a:r>
              <a:rPr lang="lt-LT" dirty="0"/>
              <a:t>Tirpalas </a:t>
            </a:r>
            <a:r>
              <a:rPr lang="lt-LT" dirty="0" smtClean="0">
                <a:solidFill>
                  <a:srgbClr val="FF0000"/>
                </a:solidFill>
              </a:rPr>
              <a:t>............</a:t>
            </a:r>
            <a:r>
              <a:rPr lang="lt-LT" dirty="0" smtClean="0"/>
              <a:t> </a:t>
            </a:r>
            <a:r>
              <a:rPr lang="lt-LT" dirty="0"/>
              <a:t>elektros srovei, nes vandens molekulės išlaisvina jonus ir jie pasklinda po visą tirpalą ir nebetrukdo vienas kitam judėti. Nuo kristalo atplėštas jonas taip ir lieka aplipęs vandens molekulėmis. Toks jonas vadinamas </a:t>
            </a:r>
            <a:r>
              <a:rPr lang="lt-LT" b="1" dirty="0"/>
              <a:t>hidratuotų</a:t>
            </a:r>
            <a:r>
              <a:rPr lang="lt-LT" dirty="0"/>
              <a:t>. Nors priešingo krūvio jonai traukia vienas kitą ir jie vėl galėtų sulipti, tačiau tam trukdo juos apsupusios vandens molekulės. </a:t>
            </a:r>
            <a:endParaRPr lang="en-US" dirty="0"/>
          </a:p>
          <a:p>
            <a:pPr lvl="0"/>
            <a:r>
              <a:rPr lang="lt-LT" dirty="0"/>
              <a:t>Cukraus kristalai. Cukraus </a:t>
            </a:r>
            <a:r>
              <a:rPr lang="lt-LT" dirty="0" smtClean="0"/>
              <a:t>tirpalas </a:t>
            </a:r>
            <a:r>
              <a:rPr lang="lt-LT" dirty="0" smtClean="0">
                <a:solidFill>
                  <a:srgbClr val="FF0000"/>
                </a:solidFill>
              </a:rPr>
              <a:t>..............</a:t>
            </a:r>
            <a:r>
              <a:rPr lang="lt-LT" dirty="0" smtClean="0"/>
              <a:t>, </a:t>
            </a:r>
            <a:r>
              <a:rPr lang="lt-LT" dirty="0"/>
              <a:t>nes cukraus tirpale nėra </a:t>
            </a:r>
            <a:r>
              <a:rPr lang="lt-LT" dirty="0" smtClean="0">
                <a:solidFill>
                  <a:srgbClr val="FF0000"/>
                </a:solidFill>
              </a:rPr>
              <a:t>...............</a:t>
            </a:r>
            <a:r>
              <a:rPr lang="lt-LT" dirty="0" smtClean="0"/>
              <a:t>.  </a:t>
            </a:r>
            <a:endParaRPr lang="en-US" dirty="0"/>
          </a:p>
          <a:p>
            <a:pPr lvl="0"/>
            <a:r>
              <a:rPr lang="lt-LT" dirty="0"/>
              <a:t>Jeigu stipresnė vandens molekulių trauka, medžiaga ištirpsta. Jeigu stipresnė jonų tarpusavio trauka – medžiaga yra netirpi.</a:t>
            </a:r>
            <a:endParaRPr lang="en-US" dirty="0"/>
          </a:p>
          <a:p>
            <a:pPr lvl="0"/>
            <a:r>
              <a:rPr lang="lt-LT" dirty="0"/>
              <a:t>Medžiagos, kurių tirpalai laidūs elektros srovei, vadinamos </a:t>
            </a:r>
            <a:r>
              <a:rPr lang="lt-LT" dirty="0" smtClean="0">
                <a:solidFill>
                  <a:srgbClr val="FF0000"/>
                </a:solidFill>
              </a:rPr>
              <a:t>...................</a:t>
            </a:r>
            <a:r>
              <a:rPr lang="lt-LT" dirty="0" smtClean="0"/>
              <a:t>, </a:t>
            </a:r>
            <a:r>
              <a:rPr lang="lt-LT" dirty="0"/>
              <a:t>o medžiagos suskaidymas į jonus – </a:t>
            </a:r>
            <a:r>
              <a:rPr lang="lt-LT" dirty="0" smtClean="0">
                <a:solidFill>
                  <a:srgbClr val="FF0000"/>
                </a:solidFill>
              </a:rPr>
              <a:t>........................</a:t>
            </a:r>
            <a:r>
              <a:rPr lang="lt-LT" dirty="0" smtClean="0"/>
              <a:t>. </a:t>
            </a:r>
          </a:p>
          <a:p>
            <a:pPr lvl="0">
              <a:buFont typeface="Courier New" panose="02070309020205020404" pitchFamily="49" charset="0"/>
              <a:buChar char="o"/>
            </a:pPr>
            <a:r>
              <a:rPr lang="lt-LT" dirty="0" smtClean="0"/>
              <a:t>Iš </a:t>
            </a:r>
            <a:r>
              <a:rPr lang="lt-LT" dirty="0"/>
              <a:t>kur jonai molekulėse?</a:t>
            </a:r>
            <a:endParaRPr lang="en-US" dirty="0"/>
          </a:p>
          <a:p>
            <a:r>
              <a:rPr lang="lt-LT" dirty="0"/>
              <a:t>Laidumo bandymas su </a:t>
            </a:r>
            <a:r>
              <a:rPr lang="lt-LT" dirty="0" err="1"/>
              <a:t>HCl</a:t>
            </a:r>
            <a:r>
              <a:rPr lang="lt-LT" dirty="0"/>
              <a:t>(</a:t>
            </a:r>
            <a:r>
              <a:rPr lang="lt-LT" dirty="0" err="1"/>
              <a:t>aq</a:t>
            </a:r>
            <a:r>
              <a:rPr lang="lt-LT" dirty="0"/>
              <a:t>). Tirpalas laidus, nes vandens ir </a:t>
            </a:r>
            <a:r>
              <a:rPr lang="lt-LT" dirty="0" err="1"/>
              <a:t>HCl</a:t>
            </a:r>
            <a:r>
              <a:rPr lang="lt-LT" dirty="0"/>
              <a:t> molekulės yra polinės ir jų priešingi poliai traukia vieni kitus. Kitaip tariant, vandens molekulės perplėšia </a:t>
            </a:r>
            <a:r>
              <a:rPr lang="lt-LT" dirty="0" err="1"/>
              <a:t>HCl</a:t>
            </a:r>
            <a:r>
              <a:rPr lang="lt-LT" dirty="0"/>
              <a:t> molekulę </a:t>
            </a:r>
            <a:r>
              <a:rPr lang="lt-LT" dirty="0" err="1"/>
              <a:t>t.y</a:t>
            </a:r>
            <a:r>
              <a:rPr lang="lt-LT" dirty="0"/>
              <a:t>. nutraukia cheminį ryšį.</a:t>
            </a:r>
            <a:endParaRPr lang="en-US" dirty="0"/>
          </a:p>
          <a:p>
            <a:r>
              <a:rPr lang="lt-LT" dirty="0"/>
              <a:t>Abu ryšio elektronai lieka prie labiau </a:t>
            </a:r>
            <a:r>
              <a:rPr lang="lt-LT" dirty="0" err="1"/>
              <a:t>elektriškai</a:t>
            </a:r>
            <a:r>
              <a:rPr lang="lt-LT" dirty="0"/>
              <a:t> neigiamo elemento chloro, todėl jis virsta Cl</a:t>
            </a:r>
            <a:r>
              <a:rPr lang="lt-LT" baseline="30000" dirty="0"/>
              <a:t>-</a:t>
            </a:r>
            <a:r>
              <a:rPr lang="lt-LT" dirty="0"/>
              <a:t> jonų, o elektronų neturintis vandenilis – H</a:t>
            </a:r>
            <a:r>
              <a:rPr lang="lt-LT" baseline="30000" dirty="0"/>
              <a:t>+</a:t>
            </a:r>
            <a:r>
              <a:rPr lang="lt-LT" dirty="0"/>
              <a:t>. Taip </a:t>
            </a:r>
            <a:r>
              <a:rPr lang="lt-LT" dirty="0" err="1"/>
              <a:t>HCl</a:t>
            </a:r>
            <a:r>
              <a:rPr lang="lt-LT" dirty="0"/>
              <a:t> skyla į jonus </a:t>
            </a:r>
            <a:r>
              <a:rPr lang="lt-LT" dirty="0" err="1"/>
              <a:t>t.y</a:t>
            </a:r>
            <a:r>
              <a:rPr lang="lt-LT" dirty="0"/>
              <a:t>. </a:t>
            </a:r>
            <a:r>
              <a:rPr lang="lt-LT" dirty="0" err="1"/>
              <a:t>disocijuoja</a:t>
            </a:r>
            <a:r>
              <a:rPr lang="lt-LT" dirty="0"/>
              <a:t> ir užrašome lygtimi. </a:t>
            </a:r>
            <a:endParaRPr lang="en-US" dirty="0"/>
          </a:p>
          <a:p>
            <a:pPr lvl="0"/>
            <a:r>
              <a:rPr lang="lt-LT" dirty="0"/>
              <a:t>Tas pats vyksta ir su bazėmis.</a:t>
            </a:r>
            <a:endParaRPr lang="en-US" dirty="0"/>
          </a:p>
          <a:p>
            <a:endParaRPr lang="en-US" dirty="0"/>
          </a:p>
        </p:txBody>
      </p:sp>
    </p:spTree>
    <p:extLst>
      <p:ext uri="{BB962C8B-B14F-4D97-AF65-F5344CB8AC3E}">
        <p14:creationId xmlns:p14="http://schemas.microsoft.com/office/powerpoint/2010/main" val="330571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0491"/>
          </a:xfrm>
        </p:spPr>
        <p:txBody>
          <a:bodyPr/>
          <a:lstStyle/>
          <a:p>
            <a:r>
              <a:rPr lang="lt-LT" dirty="0" smtClean="0"/>
              <a:t>Elektros srovės laidumo tyrimas</a:t>
            </a:r>
            <a:endParaRPr lang="en-US" dirty="0"/>
          </a:p>
        </p:txBody>
      </p:sp>
      <p:sp>
        <p:nvSpPr>
          <p:cNvPr id="3" name="Text Placeholder 2"/>
          <p:cNvSpPr>
            <a:spLocks noGrp="1"/>
          </p:cNvSpPr>
          <p:nvPr>
            <p:ph type="body" idx="1"/>
          </p:nvPr>
        </p:nvSpPr>
        <p:spPr>
          <a:xfrm>
            <a:off x="838200" y="1387086"/>
            <a:ext cx="10515600" cy="4351338"/>
          </a:xfrm>
        </p:spPr>
        <p:txBody>
          <a:bodyPr>
            <a:normAutofit fontScale="47500" lnSpcReduction="20000"/>
          </a:bodyPr>
          <a:lstStyle/>
          <a:p>
            <a:pPr lvl="0"/>
            <a:r>
              <a:rPr lang="lt-LT" dirty="0"/>
              <a:t>Susikonstruoti aparatūrą laidumo </a:t>
            </a:r>
            <a:r>
              <a:rPr lang="lt-LT" dirty="0" smtClean="0"/>
              <a:t>nustatymui arba stebėkite mokytojo demonstruojamą bandymą ir įrašykite pastebėjimus. </a:t>
            </a:r>
            <a:endParaRPr lang="en-US" dirty="0"/>
          </a:p>
          <a:p>
            <a:pPr lvl="0"/>
            <a:r>
              <a:rPr lang="lt-LT" dirty="0"/>
              <a:t>Atliekami elektros srovės laidumo nustatymai:</a:t>
            </a:r>
            <a:endParaRPr lang="en-US" dirty="0"/>
          </a:p>
          <a:p>
            <a:pPr marL="114300" lvl="0" indent="0">
              <a:buNone/>
            </a:pPr>
            <a:r>
              <a:rPr lang="lt-LT" dirty="0"/>
              <a:t>Pirmiausia patikrinamas laidumas monetos. Metalai turi judrių </a:t>
            </a:r>
            <a:r>
              <a:rPr lang="lt-LT" b="1" dirty="0"/>
              <a:t>elektronų</a:t>
            </a:r>
            <a:r>
              <a:rPr lang="lt-LT" dirty="0"/>
              <a:t>, todėl </a:t>
            </a:r>
            <a:r>
              <a:rPr lang="lt-LT" dirty="0">
                <a:solidFill>
                  <a:srgbClr val="FF0000"/>
                </a:solidFill>
              </a:rPr>
              <a:t>labai gerai praleidžia </a:t>
            </a:r>
            <a:r>
              <a:rPr lang="lt-LT" dirty="0"/>
              <a:t>elektros srovę.</a:t>
            </a:r>
            <a:endParaRPr lang="en-US" dirty="0"/>
          </a:p>
          <a:p>
            <a:pPr marL="114300" lvl="0" indent="0">
              <a:buNone/>
            </a:pPr>
            <a:r>
              <a:rPr lang="lt-LT" dirty="0"/>
              <a:t>Kietosios būsenos </a:t>
            </a:r>
            <a:r>
              <a:rPr lang="lt-LT" dirty="0" err="1"/>
              <a:t>NaCl</a:t>
            </a:r>
            <a:r>
              <a:rPr lang="lt-LT" dirty="0"/>
              <a:t>. </a:t>
            </a:r>
            <a:r>
              <a:rPr lang="lt-LT" dirty="0" err="1"/>
              <a:t>NaCl</a:t>
            </a:r>
            <a:r>
              <a:rPr lang="lt-LT" dirty="0"/>
              <a:t>(</a:t>
            </a:r>
            <a:r>
              <a:rPr lang="lt-LT" dirty="0">
                <a:solidFill>
                  <a:srgbClr val="FF0000"/>
                </a:solidFill>
              </a:rPr>
              <a:t>k</a:t>
            </a:r>
            <a:r>
              <a:rPr lang="lt-LT" dirty="0"/>
              <a:t>) </a:t>
            </a:r>
            <a:r>
              <a:rPr lang="lt-LT" dirty="0" smtClean="0">
                <a:solidFill>
                  <a:srgbClr val="FF0000"/>
                </a:solidFill>
              </a:rPr>
              <a:t>nelaidus</a:t>
            </a:r>
            <a:r>
              <a:rPr lang="lt-LT" dirty="0" smtClean="0"/>
              <a:t> elektros srovei, </a:t>
            </a:r>
            <a:r>
              <a:rPr lang="lt-LT" dirty="0"/>
              <a:t>nes sudarytas iš glaudžiai ir tvarkingai surikiuotų </a:t>
            </a:r>
            <a:r>
              <a:rPr lang="lt-LT" dirty="0">
                <a:solidFill>
                  <a:srgbClr val="FF0000"/>
                </a:solidFill>
              </a:rPr>
              <a:t>jonų</a:t>
            </a:r>
            <a:r>
              <a:rPr lang="lt-LT" dirty="0"/>
              <a:t>, kurie trukdo vienas kitam judėti.</a:t>
            </a:r>
            <a:endParaRPr lang="en-US" dirty="0"/>
          </a:p>
          <a:p>
            <a:pPr marL="114300" lvl="0" indent="0">
              <a:buNone/>
            </a:pPr>
            <a:r>
              <a:rPr lang="lt-LT" dirty="0" err="1"/>
              <a:t>NaCl</a:t>
            </a:r>
            <a:r>
              <a:rPr lang="lt-LT" dirty="0"/>
              <a:t> ištirpinamas vandenyje ir gaunamas </a:t>
            </a:r>
            <a:r>
              <a:rPr lang="lt-LT" dirty="0" err="1"/>
              <a:t>NaCl</a:t>
            </a:r>
            <a:r>
              <a:rPr lang="lt-LT" dirty="0"/>
              <a:t>(</a:t>
            </a:r>
            <a:r>
              <a:rPr lang="lt-LT" dirty="0" err="1">
                <a:solidFill>
                  <a:srgbClr val="FF0000"/>
                </a:solidFill>
              </a:rPr>
              <a:t>aq</a:t>
            </a:r>
            <a:r>
              <a:rPr lang="lt-LT" dirty="0"/>
              <a:t>). Tirpalas </a:t>
            </a:r>
            <a:r>
              <a:rPr lang="lt-LT" dirty="0">
                <a:solidFill>
                  <a:srgbClr val="FF0000"/>
                </a:solidFill>
              </a:rPr>
              <a:t>laidus</a:t>
            </a:r>
            <a:r>
              <a:rPr lang="lt-LT" dirty="0"/>
              <a:t> elektros srovei, nes vandens molekulės išlaisvina jonus ir jie pasklinda po visą tirpalą ir nebetrukdo vienas kitam judėti. Nuo kristalo atplėštas jonas taip ir lieka aplipęs vandens molekulėmis. Toks jonas vadinamas </a:t>
            </a:r>
            <a:r>
              <a:rPr lang="lt-LT" b="1" dirty="0"/>
              <a:t>hidratuotų</a:t>
            </a:r>
            <a:r>
              <a:rPr lang="lt-LT" dirty="0"/>
              <a:t>. Nors priešingo krūvio jonai traukia vienas kitą ir jie vėl galėtų sulipti, tačiau tam trukdo juos apsupusios vandens molekulės. </a:t>
            </a:r>
            <a:endParaRPr lang="en-US" dirty="0"/>
          </a:p>
          <a:p>
            <a:pPr lvl="0"/>
            <a:r>
              <a:rPr lang="lt-LT" dirty="0"/>
              <a:t>Cukraus kristalai. Cukraus tirpalo laidumas. </a:t>
            </a:r>
            <a:r>
              <a:rPr lang="lt-LT" dirty="0">
                <a:solidFill>
                  <a:srgbClr val="FF0000"/>
                </a:solidFill>
              </a:rPr>
              <a:t>Nelaidus</a:t>
            </a:r>
            <a:r>
              <a:rPr lang="lt-LT" dirty="0"/>
              <a:t>, nes cukraus tirpale nėra </a:t>
            </a:r>
            <a:r>
              <a:rPr lang="lt-LT" dirty="0">
                <a:solidFill>
                  <a:srgbClr val="FF0000"/>
                </a:solidFill>
              </a:rPr>
              <a:t>jonų</a:t>
            </a:r>
            <a:r>
              <a:rPr lang="lt-LT" dirty="0"/>
              <a:t>.  </a:t>
            </a:r>
            <a:endParaRPr lang="en-US" dirty="0"/>
          </a:p>
          <a:p>
            <a:pPr lvl="0"/>
            <a:r>
              <a:rPr lang="lt-LT" dirty="0"/>
              <a:t>Jeigu stipresnė vandens molekulių trauka, medžiaga ištirpsta. Jeigu stipresnė jonų tarpusavio trauka – medžiaga yra netirpi.</a:t>
            </a:r>
            <a:endParaRPr lang="en-US" dirty="0"/>
          </a:p>
          <a:p>
            <a:pPr lvl="0"/>
            <a:r>
              <a:rPr lang="lt-LT" dirty="0"/>
              <a:t>Medžiagos, kurių tirpalai laidūs elektros srovei, vadinamos </a:t>
            </a:r>
            <a:r>
              <a:rPr lang="lt-LT" dirty="0">
                <a:solidFill>
                  <a:srgbClr val="FF0000"/>
                </a:solidFill>
              </a:rPr>
              <a:t>elektrolitais</a:t>
            </a:r>
            <a:r>
              <a:rPr lang="lt-LT" dirty="0"/>
              <a:t>, o medžiagos suskaidymas į jonus – </a:t>
            </a:r>
            <a:r>
              <a:rPr lang="lt-LT" dirty="0">
                <a:solidFill>
                  <a:srgbClr val="FF0000"/>
                </a:solidFill>
              </a:rPr>
              <a:t>disociacija</a:t>
            </a:r>
            <a:r>
              <a:rPr lang="lt-LT" dirty="0"/>
              <a:t>. </a:t>
            </a:r>
            <a:endParaRPr lang="lt-LT" dirty="0" smtClean="0"/>
          </a:p>
          <a:p>
            <a:pPr lvl="0"/>
            <a:r>
              <a:rPr lang="lt-LT" dirty="0" smtClean="0"/>
              <a:t>Iš </a:t>
            </a:r>
            <a:r>
              <a:rPr lang="lt-LT" dirty="0"/>
              <a:t>kur jonai molekulėse?</a:t>
            </a:r>
            <a:endParaRPr lang="en-US" dirty="0"/>
          </a:p>
          <a:p>
            <a:r>
              <a:rPr lang="lt-LT" dirty="0"/>
              <a:t>Laidumo bandymas su </a:t>
            </a:r>
            <a:r>
              <a:rPr lang="lt-LT" dirty="0" err="1"/>
              <a:t>HCl</a:t>
            </a:r>
            <a:r>
              <a:rPr lang="lt-LT" dirty="0"/>
              <a:t>(</a:t>
            </a:r>
            <a:r>
              <a:rPr lang="lt-LT" dirty="0" err="1"/>
              <a:t>aq</a:t>
            </a:r>
            <a:r>
              <a:rPr lang="lt-LT" dirty="0"/>
              <a:t>). Tirpalas laidus, nes vandens ir </a:t>
            </a:r>
            <a:r>
              <a:rPr lang="lt-LT" dirty="0" err="1"/>
              <a:t>HCl</a:t>
            </a:r>
            <a:r>
              <a:rPr lang="lt-LT" dirty="0"/>
              <a:t> molekulės yra polinės ir jų priešingi poliai traukia vieni kitus. Kitaip tariant, vandens molekulės perplėšia </a:t>
            </a:r>
            <a:r>
              <a:rPr lang="lt-LT" dirty="0" err="1"/>
              <a:t>HCl</a:t>
            </a:r>
            <a:r>
              <a:rPr lang="lt-LT" dirty="0"/>
              <a:t> molekulę </a:t>
            </a:r>
            <a:r>
              <a:rPr lang="lt-LT" dirty="0" err="1"/>
              <a:t>t.y</a:t>
            </a:r>
            <a:r>
              <a:rPr lang="lt-LT" dirty="0"/>
              <a:t>. nutraukia cheminį ryšį.</a:t>
            </a:r>
            <a:endParaRPr lang="en-US" dirty="0"/>
          </a:p>
          <a:p>
            <a:r>
              <a:rPr lang="lt-LT" dirty="0"/>
              <a:t>Abu ryšio elektronai lieka prie labiau </a:t>
            </a:r>
            <a:r>
              <a:rPr lang="lt-LT" dirty="0" err="1"/>
              <a:t>elektriškai</a:t>
            </a:r>
            <a:r>
              <a:rPr lang="lt-LT" dirty="0"/>
              <a:t> neigiamo elemento chloro, todėl jis virsta Cl</a:t>
            </a:r>
            <a:r>
              <a:rPr lang="lt-LT" baseline="30000" dirty="0"/>
              <a:t>-</a:t>
            </a:r>
            <a:r>
              <a:rPr lang="lt-LT" dirty="0"/>
              <a:t> jonų, o elektronų neturintis vandenilis – H</a:t>
            </a:r>
            <a:r>
              <a:rPr lang="lt-LT" baseline="30000" dirty="0"/>
              <a:t>+</a:t>
            </a:r>
            <a:r>
              <a:rPr lang="lt-LT" dirty="0"/>
              <a:t>. Taip </a:t>
            </a:r>
            <a:r>
              <a:rPr lang="lt-LT" dirty="0" err="1"/>
              <a:t>HCl</a:t>
            </a:r>
            <a:r>
              <a:rPr lang="lt-LT" dirty="0"/>
              <a:t> skyla į jonus </a:t>
            </a:r>
            <a:r>
              <a:rPr lang="lt-LT" dirty="0" err="1"/>
              <a:t>t.y</a:t>
            </a:r>
            <a:r>
              <a:rPr lang="lt-LT" dirty="0"/>
              <a:t>. </a:t>
            </a:r>
            <a:r>
              <a:rPr lang="lt-LT" dirty="0" err="1"/>
              <a:t>disocijuoja</a:t>
            </a:r>
            <a:r>
              <a:rPr lang="lt-LT" dirty="0"/>
              <a:t> ir užrašome lygtimi. </a:t>
            </a:r>
            <a:endParaRPr lang="en-US" dirty="0"/>
          </a:p>
          <a:p>
            <a:pPr lvl="0"/>
            <a:r>
              <a:rPr lang="lt-LT" dirty="0"/>
              <a:t>Tas pats vyksta ir su bazėmis.</a:t>
            </a:r>
            <a:endParaRPr lang="en-US" dirty="0"/>
          </a:p>
          <a:p>
            <a:endParaRPr lang="en-US" dirty="0"/>
          </a:p>
        </p:txBody>
      </p:sp>
    </p:spTree>
    <p:extLst>
      <p:ext uri="{BB962C8B-B14F-4D97-AF65-F5344CB8AC3E}">
        <p14:creationId xmlns:p14="http://schemas.microsoft.com/office/powerpoint/2010/main" val="356819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0491"/>
          </a:xfrm>
        </p:spPr>
        <p:txBody>
          <a:bodyPr/>
          <a:lstStyle/>
          <a:p>
            <a:r>
              <a:rPr lang="lt-LT" dirty="0" smtClean="0"/>
              <a:t>Elektros srovės laidumo tyrimas</a:t>
            </a:r>
            <a:endParaRPr lang="en-US" dirty="0"/>
          </a:p>
        </p:txBody>
      </p:sp>
      <p:sp>
        <p:nvSpPr>
          <p:cNvPr id="3" name="Text Placeholder 2"/>
          <p:cNvSpPr>
            <a:spLocks noGrp="1"/>
          </p:cNvSpPr>
          <p:nvPr>
            <p:ph type="body" idx="1"/>
          </p:nvPr>
        </p:nvSpPr>
        <p:spPr>
          <a:xfrm>
            <a:off x="838200" y="1387086"/>
            <a:ext cx="10515600" cy="4351338"/>
          </a:xfrm>
        </p:spPr>
        <p:txBody>
          <a:bodyPr>
            <a:normAutofit/>
          </a:bodyPr>
          <a:lstStyle/>
          <a:p>
            <a:pPr lvl="0"/>
            <a:r>
              <a:rPr lang="lt-LT" dirty="0" smtClean="0"/>
              <a:t>Iš </a:t>
            </a:r>
            <a:r>
              <a:rPr lang="lt-LT" dirty="0"/>
              <a:t>kur jonai molekulėse?</a:t>
            </a:r>
            <a:endParaRPr lang="en-US" dirty="0"/>
          </a:p>
          <a:p>
            <a:r>
              <a:rPr lang="lt-LT" dirty="0"/>
              <a:t>Laidumo bandymas su </a:t>
            </a:r>
            <a:r>
              <a:rPr lang="lt-LT" dirty="0" err="1"/>
              <a:t>HCl</a:t>
            </a:r>
            <a:r>
              <a:rPr lang="lt-LT" dirty="0"/>
              <a:t>(</a:t>
            </a:r>
            <a:r>
              <a:rPr lang="lt-LT" dirty="0" err="1"/>
              <a:t>aq</a:t>
            </a:r>
            <a:r>
              <a:rPr lang="lt-LT" dirty="0"/>
              <a:t>). Tirpalas laidus, nes vandens ir </a:t>
            </a:r>
            <a:r>
              <a:rPr lang="lt-LT" dirty="0" err="1"/>
              <a:t>HCl</a:t>
            </a:r>
            <a:r>
              <a:rPr lang="lt-LT" dirty="0"/>
              <a:t> molekulės yra polinės ir jų priešingi poliai traukia vieni kitus. Kitaip tariant, vandens molekulės perplėšia </a:t>
            </a:r>
            <a:r>
              <a:rPr lang="lt-LT" dirty="0" err="1"/>
              <a:t>HCl</a:t>
            </a:r>
            <a:r>
              <a:rPr lang="lt-LT" dirty="0"/>
              <a:t> molekulę </a:t>
            </a:r>
            <a:r>
              <a:rPr lang="lt-LT" dirty="0" err="1"/>
              <a:t>t.y</a:t>
            </a:r>
            <a:r>
              <a:rPr lang="lt-LT" dirty="0"/>
              <a:t>. nutraukia cheminį ryšį.</a:t>
            </a:r>
            <a:endParaRPr lang="en-US" dirty="0"/>
          </a:p>
          <a:p>
            <a:r>
              <a:rPr lang="lt-LT" dirty="0"/>
              <a:t>Abu ryšio elektronai lieka prie labiau </a:t>
            </a:r>
            <a:r>
              <a:rPr lang="lt-LT" dirty="0" err="1"/>
              <a:t>elektriškai</a:t>
            </a:r>
            <a:r>
              <a:rPr lang="lt-LT" dirty="0"/>
              <a:t> neigiamo elemento chloro, todėl jis virsta Cl</a:t>
            </a:r>
            <a:r>
              <a:rPr lang="lt-LT" baseline="30000" dirty="0"/>
              <a:t>-</a:t>
            </a:r>
            <a:r>
              <a:rPr lang="lt-LT" dirty="0"/>
              <a:t> jonų, o elektronų neturintis vandenilis – H</a:t>
            </a:r>
            <a:r>
              <a:rPr lang="lt-LT" baseline="30000" dirty="0"/>
              <a:t>+</a:t>
            </a:r>
            <a:r>
              <a:rPr lang="lt-LT" dirty="0"/>
              <a:t>. Taip </a:t>
            </a:r>
            <a:r>
              <a:rPr lang="lt-LT" dirty="0" err="1"/>
              <a:t>HCl</a:t>
            </a:r>
            <a:r>
              <a:rPr lang="lt-LT" dirty="0"/>
              <a:t> skyla į jonus </a:t>
            </a:r>
            <a:r>
              <a:rPr lang="lt-LT" dirty="0" err="1"/>
              <a:t>t.y</a:t>
            </a:r>
            <a:r>
              <a:rPr lang="lt-LT" dirty="0"/>
              <a:t>. </a:t>
            </a:r>
            <a:r>
              <a:rPr lang="lt-LT" dirty="0" err="1"/>
              <a:t>disocijuoja</a:t>
            </a:r>
            <a:r>
              <a:rPr lang="lt-LT" dirty="0"/>
              <a:t> ir užrašome lygtimi. </a:t>
            </a:r>
            <a:endParaRPr lang="en-US" dirty="0"/>
          </a:p>
          <a:p>
            <a:pPr lvl="0"/>
            <a:r>
              <a:rPr lang="lt-LT" dirty="0"/>
              <a:t>Tas pats vyksta ir su bazėmis.</a:t>
            </a:r>
            <a:endParaRPr lang="en-US" dirty="0"/>
          </a:p>
          <a:p>
            <a:endParaRPr lang="en-US" dirty="0"/>
          </a:p>
        </p:txBody>
      </p:sp>
    </p:spTree>
    <p:extLst>
      <p:ext uri="{BB962C8B-B14F-4D97-AF65-F5344CB8AC3E}">
        <p14:creationId xmlns:p14="http://schemas.microsoft.com/office/powerpoint/2010/main" val="35535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smtClean="0"/>
              <a:t>Įtvirtinimas</a:t>
            </a:r>
            <a:endParaRPr dirty="0"/>
          </a:p>
        </p:txBody>
      </p:sp>
      <p:sp>
        <p:nvSpPr>
          <p:cNvPr id="236" name="Google Shape;23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indent="-228600" algn="just">
              <a:spcBef>
                <a:spcPts val="0"/>
              </a:spcBef>
              <a:buSzPts val="2800"/>
            </a:pPr>
            <a:r>
              <a:rPr lang="lt-LT" dirty="0"/>
              <a:t>Vandenyje ištirpinote kalcio nitratą. Parašykite šios medžiagos disociacijos lygtį. Nurodykite agregatines būsenas</a:t>
            </a:r>
            <a:r>
              <a:rPr lang="lt-LT" dirty="0" smtClean="0"/>
              <a:t>.</a:t>
            </a:r>
          </a:p>
          <a:p>
            <a:pPr marL="0" indent="0" algn="just">
              <a:spcBef>
                <a:spcPts val="0"/>
              </a:spcBef>
              <a:buSzPts val="2800"/>
              <a:buNone/>
            </a:pPr>
            <a:endParaRPr lang="lt-LT" dirty="0" smtClean="0"/>
          </a:p>
          <a:p>
            <a:pPr marL="228600" indent="-228600" algn="just">
              <a:spcBef>
                <a:spcPts val="0"/>
              </a:spcBef>
              <a:buSzPts val="2800"/>
            </a:pPr>
            <a:r>
              <a:rPr lang="lt-LT" dirty="0" smtClean="0"/>
              <a:t>Kokie šiluminiai procesai vyksta kai:</a:t>
            </a:r>
          </a:p>
          <a:p>
            <a:pPr fontAlgn="base"/>
            <a:r>
              <a:rPr lang="en-US" dirty="0" err="1"/>
              <a:t>Pučiu</a:t>
            </a:r>
            <a:r>
              <a:rPr lang="en-US" dirty="0"/>
              <a:t> </a:t>
            </a:r>
            <a:r>
              <a:rPr lang="en-US" dirty="0" err="1"/>
              <a:t>muilo</a:t>
            </a:r>
            <a:r>
              <a:rPr lang="en-US" dirty="0"/>
              <a:t> </a:t>
            </a:r>
            <a:r>
              <a:rPr lang="en-US" dirty="0" err="1"/>
              <a:t>burbulus</a:t>
            </a:r>
            <a:r>
              <a:rPr lang="en-US" dirty="0"/>
              <a:t> ​</a:t>
            </a:r>
          </a:p>
          <a:p>
            <a:pPr fontAlgn="base"/>
            <a:r>
              <a:rPr lang="en-US" dirty="0" err="1" smtClean="0"/>
              <a:t>Tirpsta</a:t>
            </a:r>
            <a:r>
              <a:rPr lang="en-US" dirty="0" smtClean="0"/>
              <a:t> </a:t>
            </a:r>
            <a:r>
              <a:rPr lang="en-US" dirty="0" err="1"/>
              <a:t>šokoladiniai</a:t>
            </a:r>
            <a:r>
              <a:rPr lang="en-US" dirty="0"/>
              <a:t> </a:t>
            </a:r>
            <a:r>
              <a:rPr lang="en-US" dirty="0" err="1"/>
              <a:t>ledai</a:t>
            </a:r>
            <a:r>
              <a:rPr lang="en-US" dirty="0" smtClean="0"/>
              <a:t>​</a:t>
            </a:r>
            <a:endParaRPr lang="en-US" dirty="0"/>
          </a:p>
          <a:p>
            <a:pPr fontAlgn="base"/>
            <a:r>
              <a:rPr lang="en-US" dirty="0" err="1"/>
              <a:t>Šilta</a:t>
            </a:r>
            <a:r>
              <a:rPr lang="en-US" dirty="0"/>
              <a:t> </a:t>
            </a:r>
            <a:r>
              <a:rPr lang="en-US" dirty="0" err="1"/>
              <a:t>rankoms</a:t>
            </a:r>
            <a:r>
              <a:rPr lang="en-US" dirty="0"/>
              <a:t> ​</a:t>
            </a:r>
          </a:p>
          <a:p>
            <a:pPr marL="228600" indent="-228600" algn="just">
              <a:spcBef>
                <a:spcPts val="0"/>
              </a:spcBef>
              <a:buSzPts val="2800"/>
            </a:pPr>
            <a:endParaRPr lang="lt-LT" dirty="0" smtClean="0"/>
          </a:p>
          <a:p>
            <a:pPr marL="228600" indent="-228600" algn="just">
              <a:spcBef>
                <a:spcPts val="0"/>
              </a:spcBef>
              <a:buSzPts val="2800"/>
            </a:pPr>
            <a:endParaRPr lang="en-US" dirty="0"/>
          </a:p>
          <a:p>
            <a:pPr marL="228600" lvl="0" indent="-228600" algn="just" rtl="0">
              <a:lnSpc>
                <a:spcPct val="90000"/>
              </a:lnSpc>
              <a:spcBef>
                <a:spcPts val="0"/>
              </a:spcBef>
              <a:spcAft>
                <a:spcPts val="0"/>
              </a:spcAft>
              <a:buClr>
                <a:schemeClr val="dk1"/>
              </a:buClr>
              <a:buSzPts val="2800"/>
              <a:buChar char="•"/>
            </a:pPr>
            <a:endParaRPr dirty="0"/>
          </a:p>
        </p:txBody>
      </p:sp>
    </p:spTree>
    <p:extLst>
      <p:ext uri="{BB962C8B-B14F-4D97-AF65-F5344CB8AC3E}">
        <p14:creationId xmlns:p14="http://schemas.microsoft.com/office/powerpoint/2010/main" val="146166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831850" y="1709738"/>
            <a:ext cx="10515600" cy="13709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lt-LT"/>
              <a:t>Trečioji pamoka</a:t>
            </a:r>
            <a:endParaRPr/>
          </a:p>
        </p:txBody>
      </p:sp>
      <p:sp>
        <p:nvSpPr>
          <p:cNvPr id="212" name="Google Shape;212;p22"/>
          <p:cNvSpPr txBox="1">
            <a:spLocks noGrp="1"/>
          </p:cNvSpPr>
          <p:nvPr>
            <p:ph type="body" idx="1"/>
          </p:nvPr>
        </p:nvSpPr>
        <p:spPr>
          <a:xfrm>
            <a:off x="844550" y="2678906"/>
            <a:ext cx="10515600" cy="1500187"/>
          </a:xfrm>
          <a:prstGeom prst="rect">
            <a:avLst/>
          </a:prstGeom>
          <a:noFill/>
          <a:ln>
            <a:noFill/>
          </a:ln>
        </p:spPr>
        <p:txBody>
          <a:bodyPr spcFirstLastPara="1" wrap="square" lIns="91425" tIns="45700" rIns="91425" bIns="45700" anchor="t" anchorCtr="0">
            <a:normAutofit fontScale="55000" lnSpcReduction="20000"/>
          </a:bodyPr>
          <a:lstStyle/>
          <a:p>
            <a:pPr algn="just"/>
            <a:r>
              <a:rPr lang="lt-LT" sz="2900" dirty="0"/>
              <a:t>Tirpalas apibūdinamas naudojant sąvokas tirpinys, tirpiklis. </a:t>
            </a:r>
          </a:p>
          <a:p>
            <a:pPr algn="just"/>
            <a:r>
              <a:rPr lang="lt-LT" sz="2900" dirty="0"/>
              <a:t>Naudojantis tirpumo kreivėmis, analizuojama medžiagų tirpumo priklausomybė nuo temperatūros, mokomasi nustatyti, kuris tirpalas yra sotusis, nesotusis, persotintas, ir skaičiuoti pagal tirpumo kreives, kokia masė medžiagos ištirps arba išsiskirs iš tirpalo pakeitus tirpalo temperatūrą, kai nurodyta tirpiklio masė.</a:t>
            </a:r>
          </a:p>
          <a:p>
            <a:pPr algn="just"/>
            <a:r>
              <a:rPr lang="lt-LT" sz="2900" dirty="0"/>
              <a:t>Susipažįstama su T. </a:t>
            </a:r>
            <a:r>
              <a:rPr lang="lt-LT" sz="2900" dirty="0" err="1"/>
              <a:t>Grotuso</a:t>
            </a:r>
            <a:r>
              <a:rPr lang="lt-LT" sz="2900" dirty="0"/>
              <a:t> indėliu į elektrochemiją ir S. </a:t>
            </a:r>
            <a:r>
              <a:rPr lang="lt-LT" sz="2900" dirty="0" err="1"/>
              <a:t>Arenijaus</a:t>
            </a:r>
            <a:r>
              <a:rPr lang="lt-LT" sz="2900" dirty="0"/>
              <a:t> </a:t>
            </a:r>
            <a:r>
              <a:rPr lang="lt-LT" sz="2900" dirty="0" err="1"/>
              <a:t>elektrolitinės</a:t>
            </a:r>
            <a:r>
              <a:rPr lang="lt-LT" sz="2900" dirty="0"/>
              <a:t> disociacijos teorija.</a:t>
            </a:r>
            <a:endParaRPr lang="en-US" sz="2900" dirty="0"/>
          </a:p>
          <a:p>
            <a:pPr marL="0" lvl="0" indent="0" algn="just" rtl="0">
              <a:lnSpc>
                <a:spcPct val="90000"/>
              </a:lnSpc>
              <a:spcBef>
                <a:spcPts val="1000"/>
              </a:spcBef>
              <a:spcAft>
                <a:spcPts val="0"/>
              </a:spcAft>
              <a:buClr>
                <a:srgbClr val="888888"/>
              </a:buClr>
              <a:buSzPts val="2400"/>
              <a:buNone/>
            </a:pPr>
            <a:endParaRPr sz="24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888888"/>
              </a:buClr>
              <a:buSzPts val="24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838200" y="150125"/>
            <a:ext cx="10515600" cy="9007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b="1"/>
              <a:t>Pamokos sąsaja su programa</a:t>
            </a:r>
            <a:endParaRPr/>
          </a:p>
        </p:txBody>
      </p:sp>
      <p:sp>
        <p:nvSpPr>
          <p:cNvPr id="218" name="Google Shape;218;p23"/>
          <p:cNvSpPr txBox="1">
            <a:spLocks noGrp="1"/>
          </p:cNvSpPr>
          <p:nvPr>
            <p:ph type="body" idx="1"/>
          </p:nvPr>
        </p:nvSpPr>
        <p:spPr>
          <a:xfrm>
            <a:off x="838200" y="1323833"/>
            <a:ext cx="10515600" cy="277230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t>Pasiekimų sritis</a:t>
            </a:r>
            <a:endParaRPr dirty="0"/>
          </a:p>
          <a:p>
            <a:pPr marL="228600" lvl="0" indent="-228600" algn="l" rtl="0">
              <a:lnSpc>
                <a:spcPct val="90000"/>
              </a:lnSpc>
              <a:spcBef>
                <a:spcPts val="1000"/>
              </a:spcBef>
              <a:spcAft>
                <a:spcPts val="0"/>
              </a:spcAft>
              <a:buClr>
                <a:srgbClr val="000000"/>
              </a:buClr>
              <a:buSzPts val="1800"/>
              <a:buFont typeface="Noto Sans Symbols"/>
              <a:buChar char="❑"/>
            </a:pPr>
            <a:r>
              <a:rPr lang="lt-LT" sz="1800" dirty="0">
                <a:solidFill>
                  <a:srgbClr val="000000"/>
                </a:solidFill>
                <a:latin typeface="Times New Roman"/>
                <a:ea typeface="Times New Roman"/>
                <a:cs typeface="Times New Roman"/>
                <a:sym typeface="Times New Roman"/>
              </a:rPr>
              <a:t> Gamtamokslinis komunikavimas </a:t>
            </a:r>
            <a:r>
              <a:rPr lang="lt-LT" sz="2000" dirty="0"/>
              <a:t>(B) </a:t>
            </a:r>
            <a:endParaRPr sz="2000" dirty="0"/>
          </a:p>
          <a:p>
            <a:pPr marL="0" lvl="0" indent="0" algn="l" rtl="0">
              <a:lnSpc>
                <a:spcPct val="90000"/>
              </a:lnSpc>
              <a:spcBef>
                <a:spcPts val="1000"/>
              </a:spcBef>
              <a:spcAft>
                <a:spcPts val="0"/>
              </a:spcAft>
              <a:buClr>
                <a:schemeClr val="dk1"/>
              </a:buClr>
              <a:buSzPts val="1800"/>
              <a:buNone/>
            </a:pPr>
            <a:r>
              <a:rPr lang="lt-LT" sz="1800" dirty="0">
                <a:latin typeface="Times New Roman"/>
                <a:ea typeface="Times New Roman"/>
                <a:cs typeface="Times New Roman"/>
                <a:sym typeface="Times New Roman"/>
              </a:rPr>
              <a:t>Tinkamai taiko chemijos sąvokas, terminus, sutartinius ženklus, aiškindamas reiškinius, tinkamai užrašo ir naudoja fizikinių dydžių ir cheminių elementų simbolius, užrašo chemines formules, jungia kelias skaičiavimo formules, matavimo vienetus verčia daliniais ir </a:t>
            </a:r>
            <a:r>
              <a:rPr lang="lt-LT" sz="1800" dirty="0" smtClean="0">
                <a:latin typeface="Times New Roman"/>
                <a:ea typeface="Times New Roman"/>
                <a:cs typeface="Times New Roman"/>
                <a:sym typeface="Times New Roman"/>
              </a:rPr>
              <a:t>kartotiniais.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dirty="0"/>
              <a:t>Mokymosi turinys</a:t>
            </a:r>
            <a:endParaRPr dirty="0"/>
          </a:p>
        </p:txBody>
      </p:sp>
      <p:sp>
        <p:nvSpPr>
          <p:cNvPr id="91" name="Google Shape;9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r>
              <a:rPr lang="lt-LT" dirty="0" smtClean="0"/>
              <a:t>Pagal </a:t>
            </a:r>
            <a:r>
              <a:rPr lang="lt-LT" dirty="0"/>
              <a:t>gebėjimą skilti į jonus medžiagos skirstomos į elektrolitus ir </a:t>
            </a:r>
            <a:r>
              <a:rPr lang="lt-LT" dirty="0" err="1"/>
              <a:t>neelektrolitus</a:t>
            </a:r>
            <a:r>
              <a:rPr lang="lt-LT" dirty="0"/>
              <a:t>. </a:t>
            </a:r>
          </a:p>
          <a:p>
            <a:r>
              <a:rPr lang="lt-LT" dirty="0" smtClean="0"/>
              <a:t>Tyrinėjamas </a:t>
            </a:r>
            <a:r>
              <a:rPr lang="lt-LT" dirty="0"/>
              <a:t>stipriųjų ir silpnųjų elektrolitų tirpalų laidumas elektros srovei. </a:t>
            </a:r>
            <a:endParaRPr lang="lt-LT" dirty="0" smtClean="0"/>
          </a:p>
          <a:p>
            <a:r>
              <a:rPr lang="lt-LT" dirty="0" smtClean="0"/>
              <a:t>Aiškinamasi </a:t>
            </a:r>
            <a:r>
              <a:rPr lang="lt-LT" dirty="0"/>
              <a:t>elektrolitų tirpalų svarba žmogaus organizmui. </a:t>
            </a:r>
            <a:endParaRPr lang="lt-LT" dirty="0" smtClean="0"/>
          </a:p>
          <a:p>
            <a:r>
              <a:rPr lang="lt-LT" dirty="0" smtClean="0"/>
              <a:t>Mokomasi </a:t>
            </a:r>
            <a:r>
              <a:rPr lang="lt-LT" dirty="0"/>
              <a:t>naudotis medžiagų tirpumo vandenyje lentele ir grupuoti medžiagas į tirpias, mažai tirpias ir netirpias. </a:t>
            </a:r>
            <a:endParaRPr lang="lt-LT" dirty="0" smtClean="0"/>
          </a:p>
          <a:p>
            <a:r>
              <a:rPr lang="lt-LT" dirty="0" smtClean="0"/>
              <a:t>Tirpalas </a:t>
            </a:r>
            <a:r>
              <a:rPr lang="lt-LT" dirty="0"/>
              <a:t>apibūdinamas naudojant sąvokas tirpinys, tirpiklis. </a:t>
            </a:r>
            <a:endParaRPr lang="lt-LT" dirty="0" smtClean="0"/>
          </a:p>
          <a:p>
            <a:r>
              <a:rPr lang="lt-LT" dirty="0" smtClean="0"/>
              <a:t>Naudojantis </a:t>
            </a:r>
            <a:r>
              <a:rPr lang="lt-LT" dirty="0"/>
              <a:t>tirpumo kreivėmis, analizuojama medžiagų tirpumo priklausomybė nuo temperatūros, mokomasi nustatyti, kuris tirpalas yra sotusis, nesotusis, persotintas, ir skaičiuoti pagal tirpumo kreives, kokia masė medžiagos ištirps arba išsiskirs iš tirpalo pakeitus tirpalo temperatūrą, kai nurodyta tirpiklio masė</a:t>
            </a:r>
            <a:r>
              <a:rPr lang="lt-LT" dirty="0" smtClean="0"/>
              <a:t>.</a:t>
            </a:r>
          </a:p>
          <a:p>
            <a:r>
              <a:rPr lang="lt-LT" dirty="0" smtClean="0"/>
              <a:t>Susipažįstama </a:t>
            </a:r>
            <a:r>
              <a:rPr lang="lt-LT" dirty="0"/>
              <a:t>su T. </a:t>
            </a:r>
            <a:r>
              <a:rPr lang="lt-LT" dirty="0" err="1"/>
              <a:t>Grotuso</a:t>
            </a:r>
            <a:r>
              <a:rPr lang="lt-LT" dirty="0"/>
              <a:t> indėliu į elektrochemiją ir S. </a:t>
            </a:r>
            <a:r>
              <a:rPr lang="lt-LT" dirty="0" err="1"/>
              <a:t>Arenijaus</a:t>
            </a:r>
            <a:r>
              <a:rPr lang="lt-LT" dirty="0"/>
              <a:t> </a:t>
            </a:r>
            <a:r>
              <a:rPr lang="lt-LT" dirty="0" err="1"/>
              <a:t>elektrolitinės</a:t>
            </a:r>
            <a:r>
              <a:rPr lang="lt-LT" dirty="0"/>
              <a:t> disociacijos teorija.</a:t>
            </a:r>
            <a:endParaRPr lang="en-US" dirty="0"/>
          </a:p>
        </p:txBody>
      </p:sp>
    </p:spTree>
    <p:extLst>
      <p:ext uri="{BB962C8B-B14F-4D97-AF65-F5344CB8AC3E}">
        <p14:creationId xmlns:p14="http://schemas.microsoft.com/office/powerpoint/2010/main" val="711932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838200" y="150125"/>
            <a:ext cx="10515600" cy="9007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b="1"/>
              <a:t>Pamokos tikslas ir sėkmės kriterijai</a:t>
            </a:r>
            <a:endParaRPr/>
          </a:p>
        </p:txBody>
      </p:sp>
      <p:sp>
        <p:nvSpPr>
          <p:cNvPr id="224" name="Google Shape;224;p24"/>
          <p:cNvSpPr txBox="1">
            <a:spLocks noGrp="1"/>
          </p:cNvSpPr>
          <p:nvPr>
            <p:ph type="body" idx="1"/>
          </p:nvPr>
        </p:nvSpPr>
        <p:spPr>
          <a:xfrm>
            <a:off x="838200" y="1323833"/>
            <a:ext cx="10515600" cy="5169042"/>
          </a:xfrm>
          <a:prstGeom prst="rect">
            <a:avLst/>
          </a:prstGeom>
          <a:noFill/>
          <a:ln>
            <a:noFill/>
          </a:ln>
        </p:spPr>
        <p:txBody>
          <a:bodyPr spcFirstLastPara="1" wrap="square" lIns="91425" tIns="45700" rIns="91425" bIns="45700" anchor="t" anchorCtr="0">
            <a:normAutofit/>
          </a:bodyPr>
          <a:lstStyle/>
          <a:p>
            <a:pPr algn="just"/>
            <a:r>
              <a:rPr lang="lt-LT" dirty="0"/>
              <a:t>Tikslas. </a:t>
            </a:r>
            <a:r>
              <a:rPr lang="lt-LT" dirty="0" smtClean="0"/>
              <a:t>Analizuojant tirpalų kreives nustatyti</a:t>
            </a:r>
            <a:r>
              <a:rPr lang="lt-LT" dirty="0"/>
              <a:t> </a:t>
            </a:r>
            <a:r>
              <a:rPr lang="lt-LT" dirty="0" smtClean="0"/>
              <a:t>tirpalų sotumą, </a:t>
            </a:r>
            <a:r>
              <a:rPr lang="lt-LT" dirty="0" err="1" smtClean="0"/>
              <a:t>nesotumą</a:t>
            </a:r>
            <a:r>
              <a:rPr lang="lt-LT" dirty="0" smtClean="0"/>
              <a:t> ar persotinimą </a:t>
            </a:r>
            <a:r>
              <a:rPr lang="lt-LT" dirty="0"/>
              <a:t>pagal ištirpusios medžiagos masę. </a:t>
            </a:r>
            <a:endParaRPr lang="en-US" dirty="0"/>
          </a:p>
          <a:p>
            <a:pPr marL="0" lvl="0" indent="0" algn="l" rtl="0">
              <a:lnSpc>
                <a:spcPct val="90000"/>
              </a:lnSpc>
              <a:spcBef>
                <a:spcPts val="1000"/>
              </a:spcBef>
              <a:spcAft>
                <a:spcPts val="0"/>
              </a:spcAft>
              <a:buClr>
                <a:schemeClr val="dk1"/>
              </a:buClr>
              <a:buSzPts val="2000"/>
              <a:buNone/>
            </a:pPr>
            <a:endParaRPr sz="2000" dirty="0"/>
          </a:p>
          <a:p>
            <a:pPr marL="228600" lvl="0" indent="-228600" algn="l" rtl="0">
              <a:lnSpc>
                <a:spcPct val="90000"/>
              </a:lnSpc>
              <a:spcBef>
                <a:spcPts val="1000"/>
              </a:spcBef>
              <a:spcAft>
                <a:spcPts val="0"/>
              </a:spcAft>
              <a:buClr>
                <a:schemeClr val="dk1"/>
              </a:buClr>
              <a:buSzPts val="2800"/>
              <a:buChar char="•"/>
            </a:pPr>
            <a:r>
              <a:rPr lang="lt-LT" dirty="0"/>
              <a:t>Sėkmės kriterijai:</a:t>
            </a:r>
            <a:endParaRPr dirty="0"/>
          </a:p>
          <a:p>
            <a:pPr algn="just"/>
            <a:r>
              <a:rPr lang="lt-LT" dirty="0" smtClean="0"/>
              <a:t>Analizuoti </a:t>
            </a:r>
            <a:r>
              <a:rPr lang="lt-LT" dirty="0"/>
              <a:t>tirpumo kreives. </a:t>
            </a:r>
            <a:endParaRPr lang="lt-LT" dirty="0" smtClean="0"/>
          </a:p>
          <a:p>
            <a:pPr algn="just"/>
            <a:r>
              <a:rPr lang="lt-LT" dirty="0" smtClean="0"/>
              <a:t>Remdamiesi </a:t>
            </a:r>
            <a:r>
              <a:rPr lang="lt-LT" dirty="0"/>
              <a:t>tirpumo kreivėmis </a:t>
            </a:r>
            <a:r>
              <a:rPr lang="lt-LT" dirty="0" smtClean="0"/>
              <a:t>priskiriu tirpalus </a:t>
            </a:r>
            <a:r>
              <a:rPr lang="lt-LT" dirty="0"/>
              <a:t>sotiesiems, nesotiesiems ir persotintiems. </a:t>
            </a:r>
            <a:endParaRPr lang="lt-LT" dirty="0" smtClean="0"/>
          </a:p>
          <a:p>
            <a:pPr algn="just"/>
            <a:r>
              <a:rPr lang="lt-LT" dirty="0" smtClean="0"/>
              <a:t>Remiantis informacija iš tirpumo kreivių sprendžiu uždavinius.</a:t>
            </a:r>
            <a:endParaRPr lang="lt-LT" dirty="0"/>
          </a:p>
          <a:p>
            <a:pPr marL="514350" lvl="0" indent="-336550" algn="l" rtl="0">
              <a:lnSpc>
                <a:spcPct val="90000"/>
              </a:lnSpc>
              <a:spcBef>
                <a:spcPts val="1000"/>
              </a:spcBef>
              <a:spcAft>
                <a:spcPts val="0"/>
              </a:spcAft>
              <a:buClr>
                <a:schemeClr val="dk1"/>
              </a:buClr>
              <a:buSzPts val="2800"/>
              <a:buFont typeface="Calibri"/>
              <a:buNone/>
            </a:pPr>
            <a:endParaRPr dirty="0"/>
          </a:p>
          <a:p>
            <a:pPr marL="0" lvl="0" indent="0" algn="l" rtl="0">
              <a:lnSpc>
                <a:spcPct val="90000"/>
              </a:lnSpc>
              <a:spcBef>
                <a:spcPts val="1000"/>
              </a:spcBef>
              <a:spcAft>
                <a:spcPts val="0"/>
              </a:spcAft>
              <a:buClr>
                <a:schemeClr val="dk1"/>
              </a:buClr>
              <a:buSzPts val="2000"/>
              <a:buNone/>
            </a:pPr>
            <a:r>
              <a:rPr lang="lt-LT" sz="2000" dirty="0"/>
              <a:t> </a:t>
            </a:r>
            <a:endParaRPr dirty="0">
              <a:highlight>
                <a:srgbClr val="FFFF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CB43-2E38-42CD-95D9-185399F9E51D}"/>
              </a:ext>
            </a:extLst>
          </p:cNvPr>
          <p:cNvSpPr>
            <a:spLocks noGrp="1"/>
          </p:cNvSpPr>
          <p:nvPr>
            <p:ph type="title"/>
          </p:nvPr>
        </p:nvSpPr>
        <p:spPr>
          <a:xfrm>
            <a:off x="648929" y="629266"/>
            <a:ext cx="4268304" cy="1622321"/>
          </a:xfrm>
        </p:spPr>
        <p:txBody>
          <a:bodyPr>
            <a:normAutofit/>
          </a:bodyPr>
          <a:lstStyle/>
          <a:p>
            <a:r>
              <a:rPr lang="lt-LT" dirty="0">
                <a:cs typeface="Calibri Light"/>
              </a:rPr>
              <a:t>Tirpumo kreivė</a:t>
            </a:r>
          </a:p>
        </p:txBody>
      </p:sp>
      <p:sp>
        <p:nvSpPr>
          <p:cNvPr id="9" name="Content Placeholder 8">
            <a:extLst>
              <a:ext uri="{FF2B5EF4-FFF2-40B4-BE49-F238E27FC236}">
                <a16:creationId xmlns:a16="http://schemas.microsoft.com/office/drawing/2014/main" id="{111EE554-F121-44AF-8090-2F8809F5212E}"/>
              </a:ext>
            </a:extLst>
          </p:cNvPr>
          <p:cNvSpPr>
            <a:spLocks noGrp="1"/>
          </p:cNvSpPr>
          <p:nvPr>
            <p:ph idx="1"/>
          </p:nvPr>
        </p:nvSpPr>
        <p:spPr>
          <a:xfrm>
            <a:off x="770229" y="2106278"/>
            <a:ext cx="3851857" cy="3796964"/>
          </a:xfrm>
        </p:spPr>
        <p:txBody>
          <a:bodyPr vert="horz" lIns="91440" tIns="45720" rIns="91440" bIns="45720" rtlCol="0" anchor="t">
            <a:normAutofit lnSpcReduction="10000"/>
          </a:bodyPr>
          <a:lstStyle/>
          <a:p>
            <a:r>
              <a:rPr lang="lt-LT" dirty="0">
                <a:cs typeface="Calibri"/>
              </a:rPr>
              <a:t>Tirpumo kreivėje vaizduojama, kiek gramų medžiagos ištirpsta 100 g vandens skirtingose temperatūrose.</a:t>
            </a:r>
            <a:r>
              <a:rPr lang="en-US" dirty="0">
                <a:cs typeface="Calibri"/>
              </a:rPr>
              <a:t> </a:t>
            </a:r>
          </a:p>
          <a:p>
            <a:r>
              <a:rPr lang="en-US" b="1" dirty="0" err="1">
                <a:solidFill>
                  <a:srgbClr val="FF0000"/>
                </a:solidFill>
                <a:cs typeface="Calibri"/>
              </a:rPr>
              <a:t>Tirpumas</a:t>
            </a:r>
            <a:r>
              <a:rPr lang="en-US" b="1" dirty="0">
                <a:solidFill>
                  <a:srgbClr val="FF0000"/>
                </a:solidFill>
                <a:cs typeface="Calibri"/>
              </a:rPr>
              <a:t> </a:t>
            </a:r>
            <a:r>
              <a:rPr lang="en-US" b="1" dirty="0" err="1">
                <a:solidFill>
                  <a:srgbClr val="FF0000"/>
                </a:solidFill>
                <a:cs typeface="Calibri"/>
              </a:rPr>
              <a:t>visada</a:t>
            </a:r>
            <a:r>
              <a:rPr lang="en-US" b="1" dirty="0">
                <a:solidFill>
                  <a:srgbClr val="FF0000"/>
                </a:solidFill>
                <a:cs typeface="Calibri"/>
              </a:rPr>
              <a:t> </a:t>
            </a:r>
            <a:r>
              <a:rPr lang="en-US" b="1" dirty="0" err="1">
                <a:solidFill>
                  <a:srgbClr val="FF0000"/>
                </a:solidFill>
                <a:cs typeface="Calibri"/>
              </a:rPr>
              <a:t>išreiškiamas</a:t>
            </a:r>
            <a:r>
              <a:rPr lang="en-US" b="1" dirty="0">
                <a:solidFill>
                  <a:srgbClr val="FF0000"/>
                </a:solidFill>
                <a:cs typeface="Calibri"/>
              </a:rPr>
              <a:t> </a:t>
            </a:r>
            <a:r>
              <a:rPr lang="en-US" b="1" dirty="0" err="1">
                <a:solidFill>
                  <a:srgbClr val="FF0000"/>
                </a:solidFill>
                <a:cs typeface="Calibri"/>
              </a:rPr>
              <a:t>tirpinio</a:t>
            </a:r>
            <a:r>
              <a:rPr lang="en-US" b="1" dirty="0">
                <a:solidFill>
                  <a:srgbClr val="FF0000"/>
                </a:solidFill>
                <a:cs typeface="Calibri"/>
              </a:rPr>
              <a:t> </a:t>
            </a:r>
            <a:r>
              <a:rPr lang="en-US" b="1" dirty="0" err="1">
                <a:solidFill>
                  <a:srgbClr val="FF0000"/>
                </a:solidFill>
                <a:cs typeface="Calibri"/>
              </a:rPr>
              <a:t>masė</a:t>
            </a:r>
            <a:r>
              <a:rPr lang="en-US" b="1" dirty="0">
                <a:solidFill>
                  <a:srgbClr val="FF0000"/>
                </a:solidFill>
                <a:cs typeface="Calibri"/>
              </a:rPr>
              <a:t>/100 g </a:t>
            </a:r>
            <a:r>
              <a:rPr lang="en-US" b="1" dirty="0" err="1">
                <a:solidFill>
                  <a:srgbClr val="FF0000"/>
                </a:solidFill>
                <a:cs typeface="Calibri"/>
              </a:rPr>
              <a:t>vandens</a:t>
            </a:r>
            <a:r>
              <a:rPr lang="en-US" b="1" dirty="0">
                <a:solidFill>
                  <a:srgbClr val="FF0000"/>
                </a:solidFill>
                <a:cs typeface="Calibri"/>
              </a:rPr>
              <a:t>.</a:t>
            </a:r>
          </a:p>
        </p:txBody>
      </p:sp>
      <p:sp>
        <p:nvSpPr>
          <p:cNvPr id="5" name="TextBox 4">
            <a:extLst>
              <a:ext uri="{FF2B5EF4-FFF2-40B4-BE49-F238E27FC236}">
                <a16:creationId xmlns:a16="http://schemas.microsoft.com/office/drawing/2014/main" id="{42D983C2-7E4E-44AA-962A-D44390ABD18A}"/>
              </a:ext>
            </a:extLst>
          </p:cNvPr>
          <p:cNvSpPr txBox="1"/>
          <p:nvPr/>
        </p:nvSpPr>
        <p:spPr>
          <a:xfrm>
            <a:off x="9201992" y="6043751"/>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pic>
        <p:nvPicPr>
          <p:cNvPr id="3" name="Picture 2"/>
          <p:cNvPicPr>
            <a:picLocks noChangeAspect="1"/>
          </p:cNvPicPr>
          <p:nvPr/>
        </p:nvPicPr>
        <p:blipFill>
          <a:blip r:embed="rId5"/>
          <a:stretch>
            <a:fillRect/>
          </a:stretch>
        </p:blipFill>
        <p:spPr>
          <a:xfrm>
            <a:off x="5571059" y="629266"/>
            <a:ext cx="5930157" cy="5273976"/>
          </a:xfrm>
          <a:prstGeom prst="rect">
            <a:avLst/>
          </a:prstGeom>
        </p:spPr>
      </p:pic>
    </p:spTree>
    <p:extLst>
      <p:ext uri="{BB962C8B-B14F-4D97-AF65-F5344CB8AC3E}">
        <p14:creationId xmlns:p14="http://schemas.microsoft.com/office/powerpoint/2010/main" val="241450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C90B-EEEB-4B76-8275-367E02E36A50}"/>
              </a:ext>
            </a:extLst>
          </p:cNvPr>
          <p:cNvSpPr>
            <a:spLocks noGrp="1"/>
          </p:cNvSpPr>
          <p:nvPr>
            <p:ph type="title"/>
          </p:nvPr>
        </p:nvSpPr>
        <p:spPr/>
        <p:txBody>
          <a:bodyPr/>
          <a:lstStyle/>
          <a:p>
            <a:r>
              <a:rPr lang="en-US" dirty="0">
                <a:cs typeface="Calibri Light"/>
              </a:rPr>
              <a:t>Kas </a:t>
            </a:r>
            <a:r>
              <a:rPr lang="en-US" dirty="0" err="1">
                <a:cs typeface="Calibri Light"/>
              </a:rPr>
              <a:t>yra</a:t>
            </a:r>
            <a:r>
              <a:rPr lang="en-US" dirty="0">
                <a:cs typeface="Calibri Light"/>
              </a:rPr>
              <a:t> </a:t>
            </a:r>
            <a:r>
              <a:rPr lang="en-US" dirty="0" err="1">
                <a:cs typeface="Calibri Light"/>
              </a:rPr>
              <a:t>tirpalas</a:t>
            </a:r>
            <a:r>
              <a:rPr lang="en-US" dirty="0">
                <a:cs typeface="Calibri Light"/>
              </a:rPr>
              <a:t>?</a:t>
            </a:r>
          </a:p>
        </p:txBody>
      </p:sp>
      <p:sp>
        <p:nvSpPr>
          <p:cNvPr id="3" name="Content Placeholder 2">
            <a:extLst>
              <a:ext uri="{FF2B5EF4-FFF2-40B4-BE49-F238E27FC236}">
                <a16:creationId xmlns:a16="http://schemas.microsoft.com/office/drawing/2014/main" id="{67D94DB3-1B49-4771-AE37-DD8D1D00CBF8}"/>
              </a:ext>
            </a:extLst>
          </p:cNvPr>
          <p:cNvSpPr>
            <a:spLocks noGrp="1"/>
          </p:cNvSpPr>
          <p:nvPr>
            <p:ph idx="1"/>
          </p:nvPr>
        </p:nvSpPr>
        <p:spPr/>
        <p:txBody>
          <a:bodyPr vert="horz" lIns="91440" tIns="45720" rIns="91440" bIns="45720" rtlCol="0" anchor="t">
            <a:normAutofit/>
          </a:bodyPr>
          <a:lstStyle/>
          <a:p>
            <a:pPr marL="0" indent="0" algn="ctr">
              <a:buNone/>
            </a:pPr>
            <a:r>
              <a:rPr lang="en-US" sz="3600" dirty="0" err="1">
                <a:solidFill>
                  <a:srgbClr val="0070C0"/>
                </a:solidFill>
                <a:cs typeface="Calibri"/>
              </a:rPr>
              <a:t>Tirpalas</a:t>
            </a:r>
            <a:r>
              <a:rPr lang="en-US" sz="3600" dirty="0">
                <a:cs typeface="Calibri"/>
              </a:rPr>
              <a:t> = </a:t>
            </a:r>
            <a:r>
              <a:rPr lang="en-US" sz="3600" dirty="0" err="1">
                <a:highlight>
                  <a:srgbClr val="FFFF00"/>
                </a:highlight>
                <a:cs typeface="Calibri"/>
              </a:rPr>
              <a:t>tirpiklis</a:t>
            </a:r>
            <a:r>
              <a:rPr lang="en-US" sz="3600" dirty="0">
                <a:cs typeface="Calibri"/>
              </a:rPr>
              <a:t> + </a:t>
            </a:r>
            <a:r>
              <a:rPr lang="en-US" sz="3600" dirty="0" err="1">
                <a:solidFill>
                  <a:srgbClr val="00B050"/>
                </a:solidFill>
                <a:cs typeface="Calibri"/>
              </a:rPr>
              <a:t>tirpinys</a:t>
            </a:r>
            <a:endParaRPr lang="en-US" sz="3600">
              <a:solidFill>
                <a:srgbClr val="00B050"/>
              </a:solidFill>
              <a:cs typeface="Calibri"/>
            </a:endParaRPr>
          </a:p>
          <a:p>
            <a:pPr marL="0" indent="0" algn="ctr">
              <a:buNone/>
            </a:pPr>
            <a:endParaRPr lang="en-US" sz="3600" dirty="0">
              <a:solidFill>
                <a:srgbClr val="00B050"/>
              </a:solidFill>
              <a:cs typeface="Calibri"/>
            </a:endParaRPr>
          </a:p>
          <a:p>
            <a:pPr marL="0" indent="0" algn="ctr">
              <a:buNone/>
            </a:pPr>
            <a:r>
              <a:rPr lang="en-US" sz="3600" dirty="0" err="1">
                <a:cs typeface="Calibri"/>
              </a:rPr>
              <a:t>Pvz</a:t>
            </a:r>
            <a:r>
              <a:rPr lang="en-US" sz="3600" dirty="0">
                <a:cs typeface="Calibri"/>
              </a:rPr>
              <a:t>. </a:t>
            </a:r>
            <a:r>
              <a:rPr lang="en-US" sz="3600" dirty="0" err="1">
                <a:solidFill>
                  <a:srgbClr val="0070C0"/>
                </a:solidFill>
                <a:cs typeface="Calibri"/>
              </a:rPr>
              <a:t>Valgomosios</a:t>
            </a:r>
            <a:r>
              <a:rPr lang="en-US" sz="3600" dirty="0">
                <a:solidFill>
                  <a:srgbClr val="0070C0"/>
                </a:solidFill>
                <a:cs typeface="Calibri"/>
              </a:rPr>
              <a:t> </a:t>
            </a:r>
            <a:r>
              <a:rPr lang="en-US" sz="3600" dirty="0" err="1">
                <a:solidFill>
                  <a:srgbClr val="0070C0"/>
                </a:solidFill>
                <a:cs typeface="Calibri"/>
              </a:rPr>
              <a:t>druskos</a:t>
            </a:r>
            <a:r>
              <a:rPr lang="en-US" sz="3600" dirty="0">
                <a:solidFill>
                  <a:srgbClr val="0070C0"/>
                </a:solidFill>
                <a:cs typeface="Calibri"/>
              </a:rPr>
              <a:t> </a:t>
            </a:r>
            <a:r>
              <a:rPr lang="en-US" sz="3600" dirty="0" err="1">
                <a:solidFill>
                  <a:srgbClr val="0070C0"/>
                </a:solidFill>
                <a:cs typeface="Calibri"/>
              </a:rPr>
              <a:t>tirpalas</a:t>
            </a:r>
            <a:r>
              <a:rPr lang="en-US" sz="3600" dirty="0">
                <a:solidFill>
                  <a:srgbClr val="0070C0"/>
                </a:solidFill>
                <a:cs typeface="Calibri"/>
              </a:rPr>
              <a:t> </a:t>
            </a:r>
            <a:r>
              <a:rPr lang="en-US" sz="3600" dirty="0" err="1">
                <a:solidFill>
                  <a:srgbClr val="0070C0"/>
                </a:solidFill>
                <a:cs typeface="Calibri"/>
              </a:rPr>
              <a:t>arba</a:t>
            </a:r>
            <a:r>
              <a:rPr lang="en-US" sz="3600" dirty="0">
                <a:solidFill>
                  <a:srgbClr val="0070C0"/>
                </a:solidFill>
                <a:cs typeface="Calibri"/>
              </a:rPr>
              <a:t> NaCl </a:t>
            </a:r>
            <a:r>
              <a:rPr lang="en-US" sz="3600" dirty="0" err="1">
                <a:solidFill>
                  <a:srgbClr val="0070C0"/>
                </a:solidFill>
                <a:cs typeface="Calibri"/>
              </a:rPr>
              <a:t>tirpalas</a:t>
            </a:r>
            <a:r>
              <a:rPr lang="en-US" sz="3600" dirty="0">
                <a:solidFill>
                  <a:srgbClr val="0070C0"/>
                </a:solidFill>
                <a:cs typeface="Calibri"/>
              </a:rPr>
              <a:t>, </a:t>
            </a:r>
            <a:r>
              <a:rPr lang="en-US" sz="3600" dirty="0" err="1">
                <a:cs typeface="Calibri"/>
              </a:rPr>
              <a:t>sudarytas</a:t>
            </a:r>
            <a:r>
              <a:rPr lang="en-US" sz="3600" dirty="0">
                <a:cs typeface="Calibri"/>
              </a:rPr>
              <a:t> </a:t>
            </a:r>
            <a:r>
              <a:rPr lang="en-US" sz="3600" dirty="0" err="1">
                <a:cs typeface="Calibri"/>
              </a:rPr>
              <a:t>iš</a:t>
            </a:r>
            <a:r>
              <a:rPr lang="en-US" sz="3600" dirty="0">
                <a:solidFill>
                  <a:srgbClr val="0070C0"/>
                </a:solidFill>
                <a:cs typeface="Calibri"/>
              </a:rPr>
              <a:t> </a:t>
            </a:r>
            <a:r>
              <a:rPr lang="en-US" sz="3600" dirty="0" err="1">
                <a:highlight>
                  <a:srgbClr val="FFFF00"/>
                </a:highlight>
                <a:cs typeface="Calibri"/>
              </a:rPr>
              <a:t>vandens</a:t>
            </a:r>
            <a:r>
              <a:rPr lang="en-US" sz="3600" dirty="0">
                <a:highlight>
                  <a:srgbClr val="FFFF00"/>
                </a:highlight>
                <a:cs typeface="Calibri"/>
              </a:rPr>
              <a:t> </a:t>
            </a:r>
            <a:r>
              <a:rPr lang="en-US" sz="3600" dirty="0" err="1">
                <a:solidFill>
                  <a:srgbClr val="0070C0"/>
                </a:solidFill>
                <a:cs typeface="Calibri"/>
              </a:rPr>
              <a:t>i</a:t>
            </a:r>
            <a:r>
              <a:rPr lang="en-US" sz="3600" dirty="0" err="1">
                <a:cs typeface="Calibri"/>
              </a:rPr>
              <a:t>r</a:t>
            </a:r>
            <a:r>
              <a:rPr lang="en-US" sz="3600" dirty="0">
                <a:cs typeface="Calibri"/>
              </a:rPr>
              <a:t> </a:t>
            </a:r>
            <a:r>
              <a:rPr lang="en-US" sz="3600" dirty="0" err="1">
                <a:solidFill>
                  <a:srgbClr val="00B050"/>
                </a:solidFill>
                <a:cs typeface="Calibri"/>
              </a:rPr>
              <a:t>valgomosios</a:t>
            </a:r>
            <a:r>
              <a:rPr lang="en-US" sz="3600" dirty="0">
                <a:solidFill>
                  <a:srgbClr val="00B050"/>
                </a:solidFill>
                <a:cs typeface="Calibri"/>
              </a:rPr>
              <a:t> </a:t>
            </a:r>
            <a:r>
              <a:rPr lang="en-US" sz="3600" dirty="0" err="1">
                <a:solidFill>
                  <a:srgbClr val="00B050"/>
                </a:solidFill>
                <a:cs typeface="Calibri"/>
              </a:rPr>
              <a:t>druskos</a:t>
            </a:r>
            <a:r>
              <a:rPr lang="en-US" sz="3600" dirty="0">
                <a:solidFill>
                  <a:srgbClr val="0070C0"/>
                </a:solidFill>
                <a:cs typeface="Calibri"/>
              </a:rPr>
              <a:t>. </a:t>
            </a:r>
          </a:p>
          <a:p>
            <a:pPr marL="0" indent="0" algn="ctr">
              <a:buNone/>
            </a:pPr>
            <a:endParaRPr lang="en-US" sz="3600" dirty="0">
              <a:solidFill>
                <a:srgbClr val="0070C0"/>
              </a:solidFill>
              <a:cs typeface="Calibri"/>
            </a:endParaRPr>
          </a:p>
          <a:p>
            <a:pPr marL="0" indent="0">
              <a:buNone/>
            </a:pPr>
            <a:r>
              <a:rPr lang="en-US" sz="3600" dirty="0" err="1">
                <a:cs typeface="Calibri"/>
              </a:rPr>
              <a:t>Tirpiklis</a:t>
            </a:r>
            <a:r>
              <a:rPr lang="en-US" sz="3600" dirty="0">
                <a:cs typeface="Calibri"/>
              </a:rPr>
              <a:t> - </a:t>
            </a:r>
            <a:r>
              <a:rPr lang="en-US" sz="3600" dirty="0" err="1">
                <a:cs typeface="Calibri"/>
              </a:rPr>
              <a:t>medžiaga</a:t>
            </a:r>
            <a:r>
              <a:rPr lang="en-US" sz="3600" dirty="0">
                <a:cs typeface="Calibri"/>
              </a:rPr>
              <a:t>, </a:t>
            </a:r>
            <a:r>
              <a:rPr lang="en-US" sz="3600" dirty="0" err="1">
                <a:cs typeface="Calibri"/>
              </a:rPr>
              <a:t>kuri</a:t>
            </a:r>
            <a:r>
              <a:rPr lang="en-US" sz="3600" dirty="0">
                <a:cs typeface="Calibri"/>
              </a:rPr>
              <a:t> </a:t>
            </a:r>
            <a:r>
              <a:rPr lang="en-US" sz="3600" dirty="0" err="1">
                <a:cs typeface="Calibri"/>
              </a:rPr>
              <a:t>tirpina</a:t>
            </a:r>
            <a:r>
              <a:rPr lang="en-US" sz="3600" dirty="0">
                <a:cs typeface="Calibri"/>
              </a:rPr>
              <a:t>, </a:t>
            </a:r>
            <a:r>
              <a:rPr lang="en-US" sz="3600" dirty="0" err="1">
                <a:cs typeface="Calibri"/>
              </a:rPr>
              <a:t>pvz</a:t>
            </a:r>
            <a:r>
              <a:rPr lang="en-US" sz="3600" dirty="0">
                <a:cs typeface="Calibri"/>
              </a:rPr>
              <a:t>.: </a:t>
            </a:r>
            <a:r>
              <a:rPr lang="en-US" sz="3600" dirty="0" err="1">
                <a:cs typeface="Calibri"/>
              </a:rPr>
              <a:t>vanduo</a:t>
            </a:r>
            <a:r>
              <a:rPr lang="en-US" sz="3600" dirty="0">
                <a:cs typeface="Calibri"/>
              </a:rPr>
              <a:t>.</a:t>
            </a:r>
          </a:p>
          <a:p>
            <a:pPr marL="0" indent="0">
              <a:buNone/>
            </a:pPr>
            <a:r>
              <a:rPr lang="en-US" sz="3600" dirty="0" err="1">
                <a:cs typeface="Calibri"/>
              </a:rPr>
              <a:t>Tirpinys</a:t>
            </a:r>
            <a:r>
              <a:rPr lang="en-US" sz="3600" dirty="0">
                <a:cs typeface="Calibri"/>
              </a:rPr>
              <a:t> - </a:t>
            </a:r>
            <a:r>
              <a:rPr lang="en-US" sz="3600" dirty="0" err="1">
                <a:cs typeface="Calibri"/>
              </a:rPr>
              <a:t>medžiaga</a:t>
            </a:r>
            <a:r>
              <a:rPr lang="en-US" sz="3600" dirty="0">
                <a:cs typeface="Calibri"/>
              </a:rPr>
              <a:t>, </a:t>
            </a:r>
            <a:r>
              <a:rPr lang="en-US" sz="3600" dirty="0" err="1">
                <a:cs typeface="Calibri"/>
              </a:rPr>
              <a:t>kuri</a:t>
            </a:r>
            <a:r>
              <a:rPr lang="en-US" sz="3600" dirty="0">
                <a:cs typeface="Calibri"/>
              </a:rPr>
              <a:t> </a:t>
            </a:r>
            <a:r>
              <a:rPr lang="en-US" sz="3600" dirty="0" err="1">
                <a:cs typeface="Calibri"/>
              </a:rPr>
              <a:t>ištirpsta</a:t>
            </a:r>
            <a:r>
              <a:rPr lang="en-US" sz="3600" dirty="0">
                <a:cs typeface="Calibri"/>
              </a:rPr>
              <a:t>, </a:t>
            </a:r>
            <a:r>
              <a:rPr lang="en-US" sz="3600" dirty="0" err="1">
                <a:cs typeface="Calibri"/>
              </a:rPr>
              <a:t>pvz</a:t>
            </a:r>
            <a:r>
              <a:rPr lang="en-US" sz="3600" dirty="0">
                <a:cs typeface="Calibri"/>
              </a:rPr>
              <a:t>.: </a:t>
            </a:r>
            <a:r>
              <a:rPr lang="en-US" sz="3600" dirty="0" err="1">
                <a:cs typeface="Calibri"/>
              </a:rPr>
              <a:t>druska</a:t>
            </a:r>
            <a:r>
              <a:rPr lang="en-US" sz="3600" dirty="0">
                <a:cs typeface="Calibri"/>
              </a:rPr>
              <a:t>, </a:t>
            </a:r>
            <a:r>
              <a:rPr lang="en-US" sz="3600" dirty="0" err="1">
                <a:cs typeface="Calibri"/>
              </a:rPr>
              <a:t>cukrus</a:t>
            </a:r>
            <a:r>
              <a:rPr lang="en-US" sz="3600" dirty="0">
                <a:cs typeface="Calibri"/>
              </a:rPr>
              <a:t>.</a:t>
            </a:r>
          </a:p>
        </p:txBody>
      </p:sp>
    </p:spTree>
    <p:extLst>
      <p:ext uri="{BB962C8B-B14F-4D97-AF65-F5344CB8AC3E}">
        <p14:creationId xmlns:p14="http://schemas.microsoft.com/office/powerpoint/2010/main" val="1980823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447BC0-CA41-4D18-B44B-82E1AAE58527}"/>
              </a:ext>
            </a:extLst>
          </p:cNvPr>
          <p:cNvSpPr txBox="1"/>
          <p:nvPr/>
        </p:nvSpPr>
        <p:spPr>
          <a:xfrm>
            <a:off x="1673942" y="6432242"/>
            <a:ext cx="10512425" cy="429087"/>
          </a:xfrm>
          <a:prstGeom prst="rect">
            <a:avLst/>
          </a:prstGeom>
          <a:solidFill>
            <a:srgbClr val="000000">
              <a:alpha val="50000"/>
            </a:srgbClr>
          </a:solidFill>
          <a:ln>
            <a:noFill/>
          </a:ln>
        </p:spPr>
        <p:txBody>
          <a:bodyPr wrap="square" anchor="ctr">
            <a:noAutofit/>
          </a:bodyPr>
          <a:lstStyle/>
          <a:p>
            <a:pPr algn="ctr">
              <a:spcAft>
                <a:spcPts val="600"/>
              </a:spcAft>
            </a:pPr>
            <a:r>
              <a:rPr lang="en-US" sz="1300">
                <a:solidFill>
                  <a:srgbClr val="FFFFFF"/>
                </a:solidFill>
                <a:hlinkClick r:id="rId2">
                  <a:extLst>
                    <a:ext uri="{A12FA001-AC4F-418D-AE19-62706E023703}">
                      <ahyp:hlinkClr xmlns:ahyp="http://schemas.microsoft.com/office/drawing/2018/hyperlinkcolor" xmlns="" val="tx"/>
                    </a:ext>
                  </a:extLst>
                </a:hlinkClick>
              </a:rPr>
              <a:t>This Photo</a:t>
            </a:r>
            <a:r>
              <a:rPr lang="en-US" sz="1300">
                <a:solidFill>
                  <a:srgbClr val="FFFFFF"/>
                </a:solidFill>
              </a:rPr>
              <a:t> by Unknown author is licensed under </a:t>
            </a:r>
            <a:r>
              <a:rPr lang="en-US" sz="1300">
                <a:solidFill>
                  <a:srgbClr val="FFFFFF"/>
                </a:solidFill>
                <a:hlinkClick r:id="rId3">
                  <a:extLst>
                    <a:ext uri="{A12FA001-AC4F-418D-AE19-62706E023703}">
                      <ahyp:hlinkClr xmlns:ahyp="http://schemas.microsoft.com/office/drawing/2018/hyperlinkcolor" xmlns="" val="tx"/>
                    </a:ext>
                  </a:extLst>
                </a:hlinkClick>
              </a:rPr>
              <a:t>CC BY-NC-ND</a:t>
            </a:r>
            <a:r>
              <a:rPr lang="en-US" sz="1300">
                <a:solidFill>
                  <a:srgbClr val="FFFFFF"/>
                </a:solidFill>
              </a:rPr>
              <a:t>.</a:t>
            </a:r>
          </a:p>
        </p:txBody>
      </p:sp>
      <p:sp>
        <p:nvSpPr>
          <p:cNvPr id="2" name="Title 1">
            <a:extLst>
              <a:ext uri="{FF2B5EF4-FFF2-40B4-BE49-F238E27FC236}">
                <a16:creationId xmlns:a16="http://schemas.microsoft.com/office/drawing/2014/main" id="{62BB12EF-1C2C-4A64-B55B-0B64D251966A}"/>
              </a:ext>
            </a:extLst>
          </p:cNvPr>
          <p:cNvSpPr>
            <a:spLocks noGrp="1"/>
          </p:cNvSpPr>
          <p:nvPr>
            <p:ph type="title"/>
          </p:nvPr>
        </p:nvSpPr>
        <p:spPr>
          <a:xfrm>
            <a:off x="838200" y="184805"/>
            <a:ext cx="10515600" cy="903658"/>
          </a:xfrm>
        </p:spPr>
        <p:txBody>
          <a:bodyPr vert="horz" lIns="91440" tIns="45720" rIns="91440" bIns="45720" rtlCol="0" anchor="ctr">
            <a:normAutofit/>
          </a:bodyPr>
          <a:lstStyle/>
          <a:p>
            <a:pPr algn="ctr"/>
            <a:r>
              <a:rPr lang="lt-LT" sz="5200">
                <a:cs typeface="Calibri Light"/>
              </a:rPr>
              <a:t>Tirpalai</a:t>
            </a:r>
            <a:endParaRPr lang="lt-LT" sz="5200" kern="1200">
              <a:solidFill>
                <a:schemeClr val="tx1"/>
              </a:solidFill>
              <a:latin typeface="+mj-lt"/>
              <a:cs typeface="Calibri Light"/>
            </a:endParaRPr>
          </a:p>
        </p:txBody>
      </p:sp>
      <p:pic>
        <p:nvPicPr>
          <p:cNvPr id="3" name="Picture 2"/>
          <p:cNvPicPr>
            <a:picLocks noChangeAspect="1"/>
          </p:cNvPicPr>
          <p:nvPr/>
        </p:nvPicPr>
        <p:blipFill>
          <a:blip r:embed="rId4"/>
          <a:stretch>
            <a:fillRect/>
          </a:stretch>
        </p:blipFill>
        <p:spPr>
          <a:xfrm>
            <a:off x="909296" y="1615080"/>
            <a:ext cx="10895922" cy="5131954"/>
          </a:xfrm>
          <a:prstGeom prst="rect">
            <a:avLst/>
          </a:prstGeom>
        </p:spPr>
      </p:pic>
    </p:spTree>
    <p:extLst>
      <p:ext uri="{BB962C8B-B14F-4D97-AF65-F5344CB8AC3E}">
        <p14:creationId xmlns:p14="http://schemas.microsoft.com/office/powerpoint/2010/main" val="3971665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cup, drink, beverage&#10;&#10;Description automatically generated">
            <a:extLst>
              <a:ext uri="{FF2B5EF4-FFF2-40B4-BE49-F238E27FC236}">
                <a16:creationId xmlns:a16="http://schemas.microsoft.com/office/drawing/2014/main" id="{86F13CCC-9960-4D0D-A0DA-3801F0DA3654}"/>
              </a:ext>
            </a:extLst>
          </p:cNvPr>
          <p:cNvPicPr>
            <a:picLocks noGrp="1" noChangeAspect="1"/>
          </p:cNvPicPr>
          <p:nvPr>
            <p:ph idx="1"/>
          </p:nvPr>
        </p:nvPicPr>
        <p:blipFill rotWithShape="1">
          <a:blip r:embed="rId2"/>
          <a:srcRect t="15746"/>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8AC9ED0-745F-4DBD-B417-F1C4CB185FE4}"/>
              </a:ext>
            </a:extLst>
          </p:cNvPr>
          <p:cNvSpPr txBox="1"/>
          <p:nvPr/>
        </p:nvSpPr>
        <p:spPr>
          <a:xfrm>
            <a:off x="1332270" y="361827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t>Tirpiklis</a:t>
            </a:r>
            <a:r>
              <a:rPr lang="en-US" sz="2800" b="1" dirty="0"/>
              <a:t> - </a:t>
            </a:r>
            <a:r>
              <a:rPr lang="en-US" sz="2800" b="1" dirty="0" err="1"/>
              <a:t>vanduo</a:t>
            </a:r>
            <a:endParaRPr lang="en-US" sz="2800" b="1" dirty="0" err="1">
              <a:cs typeface="Calibri"/>
            </a:endParaRPr>
          </a:p>
        </p:txBody>
      </p:sp>
      <p:sp>
        <p:nvSpPr>
          <p:cNvPr id="6" name="TextBox 5">
            <a:extLst>
              <a:ext uri="{FF2B5EF4-FFF2-40B4-BE49-F238E27FC236}">
                <a16:creationId xmlns:a16="http://schemas.microsoft.com/office/drawing/2014/main" id="{61738A63-5C6B-4126-AEBA-444FCC3F2DE5}"/>
              </a:ext>
            </a:extLst>
          </p:cNvPr>
          <p:cNvSpPr txBox="1"/>
          <p:nvPr/>
        </p:nvSpPr>
        <p:spPr>
          <a:xfrm>
            <a:off x="4473984" y="468291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t>Tirpinys</a:t>
            </a:r>
            <a:r>
              <a:rPr lang="en-US" sz="2800" b="1" dirty="0"/>
              <a:t> – KMnO</a:t>
            </a:r>
            <a:r>
              <a:rPr lang="en-US" sz="2800" b="1" baseline="-25000" dirty="0"/>
              <a:t>4</a:t>
            </a:r>
            <a:endParaRPr lang="en-US" sz="2800" b="1" baseline="-25000" dirty="0">
              <a:cs typeface="Calibri"/>
            </a:endParaRPr>
          </a:p>
        </p:txBody>
      </p:sp>
      <p:sp>
        <p:nvSpPr>
          <p:cNvPr id="7" name="TextBox 6">
            <a:extLst>
              <a:ext uri="{FF2B5EF4-FFF2-40B4-BE49-F238E27FC236}">
                <a16:creationId xmlns:a16="http://schemas.microsoft.com/office/drawing/2014/main" id="{EF7B0A6E-065D-4BF9-BEA3-0147166F6E0F}"/>
              </a:ext>
            </a:extLst>
          </p:cNvPr>
          <p:cNvSpPr txBox="1"/>
          <p:nvPr/>
        </p:nvSpPr>
        <p:spPr>
          <a:xfrm>
            <a:off x="8328537" y="606711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mn-lt"/>
                <a:cs typeface="+mn-lt"/>
              </a:rPr>
              <a:t>KMnO</a:t>
            </a:r>
            <a:r>
              <a:rPr lang="en-US" sz="2800" b="1" baseline="-25000" dirty="0">
                <a:ea typeface="+mn-lt"/>
                <a:cs typeface="+mn-lt"/>
              </a:rPr>
              <a:t>4</a:t>
            </a:r>
            <a:r>
              <a:rPr lang="en-US" sz="2800" b="1" dirty="0">
                <a:ea typeface="+mn-lt"/>
                <a:cs typeface="+mn-lt"/>
              </a:rPr>
              <a:t> </a:t>
            </a:r>
            <a:r>
              <a:rPr lang="en-US" sz="2800" b="1" dirty="0" err="1">
                <a:ea typeface="+mn-lt"/>
                <a:cs typeface="+mn-lt"/>
              </a:rPr>
              <a:t>tirpalas</a:t>
            </a:r>
            <a:endParaRPr lang="en-US" sz="2800" b="1" dirty="0" err="1">
              <a:cs typeface="Calibri"/>
            </a:endParaRPr>
          </a:p>
        </p:txBody>
      </p:sp>
    </p:spTree>
    <p:extLst>
      <p:ext uri="{BB962C8B-B14F-4D97-AF65-F5344CB8AC3E}">
        <p14:creationId xmlns:p14="http://schemas.microsoft.com/office/powerpoint/2010/main" val="3690073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D10A-785B-4B43-8352-06C0B90D711A}"/>
              </a:ext>
            </a:extLst>
          </p:cNvPr>
          <p:cNvSpPr>
            <a:spLocks noGrp="1"/>
          </p:cNvSpPr>
          <p:nvPr>
            <p:ph type="title"/>
          </p:nvPr>
        </p:nvSpPr>
        <p:spPr>
          <a:xfrm>
            <a:off x="1567543" y="802955"/>
            <a:ext cx="9504538" cy="1454051"/>
          </a:xfrm>
        </p:spPr>
        <p:txBody>
          <a:bodyPr>
            <a:normAutofit/>
          </a:bodyPr>
          <a:lstStyle/>
          <a:p>
            <a:r>
              <a:rPr lang="lt-LT" dirty="0">
                <a:solidFill>
                  <a:srgbClr val="000000"/>
                </a:solidFill>
                <a:cs typeface="Calibri Light"/>
              </a:rPr>
              <a:t>Tirpalas gali būti:</a:t>
            </a:r>
          </a:p>
        </p:txBody>
      </p:sp>
      <p:sp>
        <p:nvSpPr>
          <p:cNvPr id="3" name="Content Placeholder 2">
            <a:extLst>
              <a:ext uri="{FF2B5EF4-FFF2-40B4-BE49-F238E27FC236}">
                <a16:creationId xmlns:a16="http://schemas.microsoft.com/office/drawing/2014/main" id="{DCF60EA7-37AF-42F8-AACE-82B5289EE3EA}"/>
              </a:ext>
            </a:extLst>
          </p:cNvPr>
          <p:cNvSpPr>
            <a:spLocks noGrp="1"/>
          </p:cNvSpPr>
          <p:nvPr>
            <p:ph idx="1"/>
          </p:nvPr>
        </p:nvSpPr>
        <p:spPr>
          <a:xfrm>
            <a:off x="2936827" y="2412351"/>
            <a:ext cx="4977578" cy="3639289"/>
          </a:xfrm>
        </p:spPr>
        <p:txBody>
          <a:bodyPr vert="horz" lIns="91440" tIns="45720" rIns="91440" bIns="45720" rtlCol="0" anchor="ctr">
            <a:normAutofit/>
          </a:bodyPr>
          <a:lstStyle/>
          <a:p>
            <a:r>
              <a:rPr lang="lt-LT" sz="3200" dirty="0">
                <a:solidFill>
                  <a:srgbClr val="000000"/>
                </a:solidFill>
                <a:cs typeface="Calibri"/>
              </a:rPr>
              <a:t>Sotusis</a:t>
            </a:r>
          </a:p>
          <a:p>
            <a:r>
              <a:rPr lang="lt-LT" sz="3200" dirty="0">
                <a:solidFill>
                  <a:srgbClr val="000000"/>
                </a:solidFill>
                <a:cs typeface="Calibri"/>
              </a:rPr>
              <a:t>Nesotusis</a:t>
            </a:r>
          </a:p>
          <a:p>
            <a:r>
              <a:rPr lang="lt-LT" sz="3200" dirty="0">
                <a:solidFill>
                  <a:srgbClr val="000000"/>
                </a:solidFill>
                <a:cs typeface="Calibri"/>
              </a:rPr>
              <a:t>Persotintas</a:t>
            </a:r>
          </a:p>
          <a:p>
            <a:endParaRPr lang="en-US" dirty="0">
              <a:solidFill>
                <a:srgbClr val="000000"/>
              </a:solidFill>
              <a:cs typeface="Calibri"/>
            </a:endParaRPr>
          </a:p>
        </p:txBody>
      </p:sp>
    </p:spTree>
    <p:extLst>
      <p:ext uri="{BB962C8B-B14F-4D97-AF65-F5344CB8AC3E}">
        <p14:creationId xmlns:p14="http://schemas.microsoft.com/office/powerpoint/2010/main" val="2636064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485F-F70B-47BB-BF2A-17A8E514CEEC}"/>
              </a:ext>
            </a:extLst>
          </p:cNvPr>
          <p:cNvSpPr>
            <a:spLocks noGrp="1"/>
          </p:cNvSpPr>
          <p:nvPr>
            <p:ph type="title"/>
          </p:nvPr>
        </p:nvSpPr>
        <p:spPr>
          <a:xfrm>
            <a:off x="648929" y="557190"/>
            <a:ext cx="5170852" cy="786662"/>
          </a:xfrm>
        </p:spPr>
        <p:txBody>
          <a:bodyPr>
            <a:normAutofit/>
          </a:bodyPr>
          <a:lstStyle/>
          <a:p>
            <a:r>
              <a:rPr lang="lt-LT" sz="4000">
                <a:cs typeface="Calibri Light"/>
              </a:rPr>
              <a:t>Sotusis tirpalas</a:t>
            </a:r>
          </a:p>
        </p:txBody>
      </p:sp>
      <p:sp>
        <p:nvSpPr>
          <p:cNvPr id="3" name="Content Placeholder 2">
            <a:extLst>
              <a:ext uri="{FF2B5EF4-FFF2-40B4-BE49-F238E27FC236}">
                <a16:creationId xmlns:a16="http://schemas.microsoft.com/office/drawing/2014/main" id="{5CCE355C-4AA6-4952-99DF-7C1584F3A7C5}"/>
              </a:ext>
            </a:extLst>
          </p:cNvPr>
          <p:cNvSpPr>
            <a:spLocks noGrp="1"/>
          </p:cNvSpPr>
          <p:nvPr>
            <p:ph idx="1"/>
          </p:nvPr>
        </p:nvSpPr>
        <p:spPr>
          <a:xfrm>
            <a:off x="526027" y="1476256"/>
            <a:ext cx="5180245" cy="3509833"/>
          </a:xfrm>
        </p:spPr>
        <p:txBody>
          <a:bodyPr vert="horz" lIns="91440" tIns="45720" rIns="91440" bIns="45720" rtlCol="0" anchor="t">
            <a:noAutofit/>
          </a:bodyPr>
          <a:lstStyle/>
          <a:p>
            <a:r>
              <a:rPr lang="lt-LT">
                <a:cs typeface="Calibri"/>
              </a:rPr>
              <a:t>Tai toks tirpalas, kai tirpiklyje ištirpsta visa medžiaga ir daugiau jos ištirpinti negalima, toje pačioje temperatūroje. </a:t>
            </a:r>
          </a:p>
          <a:p>
            <a:r>
              <a:rPr lang="lt-LT">
                <a:cs typeface="Calibri"/>
              </a:rPr>
              <a:t>Pvz. 10 °C temperatūros vandenyje kalio chlorido ištirpsta tik 30 g.  </a:t>
            </a:r>
          </a:p>
          <a:p>
            <a:r>
              <a:rPr lang="lt-LT">
                <a:cs typeface="Calibri"/>
              </a:rPr>
              <a:t>Kiek gramų vario sulfato reikia ištirpinti 60 °C vandenyje, kad tirpalas būtų sotusis?</a:t>
            </a:r>
          </a:p>
          <a:p>
            <a:endParaRPr lang="en-US" sz="2000">
              <a:cs typeface="Calibri"/>
            </a:endParaRPr>
          </a:p>
        </p:txBody>
      </p:sp>
      <p:pic>
        <p:nvPicPr>
          <p:cNvPr id="4" name="Picture 4" descr="Chart, line chart&#10;&#10;Description automatically generated">
            <a:extLst>
              <a:ext uri="{FF2B5EF4-FFF2-40B4-BE49-F238E27FC236}">
                <a16:creationId xmlns:a16="http://schemas.microsoft.com/office/drawing/2014/main" id="{03F4BEF7-DFD5-47CB-A395-EE0EBDFB49C4}"/>
              </a:ext>
            </a:extLst>
          </p:cNvPr>
          <p:cNvPicPr>
            <a:picLocks noChangeAspect="1"/>
          </p:cNvPicPr>
          <p:nvPr/>
        </p:nvPicPr>
        <p:blipFill rotWithShape="1">
          <a:blip r:embed="rId2"/>
          <a:srcRect t="10293" r="-1" b="-1"/>
          <a:stretch/>
        </p:blipFill>
        <p:spPr>
          <a:xfrm>
            <a:off x="6182944" y="557189"/>
            <a:ext cx="5367497" cy="5829994"/>
          </a:xfrm>
          <a:prstGeom prst="rect">
            <a:avLst/>
          </a:prstGeom>
          <a:effectLst/>
        </p:spPr>
      </p:pic>
    </p:spTree>
    <p:extLst>
      <p:ext uri="{BB962C8B-B14F-4D97-AF65-F5344CB8AC3E}">
        <p14:creationId xmlns:p14="http://schemas.microsoft.com/office/powerpoint/2010/main" val="4034628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F696-E045-4EFB-A1ED-C30ED4BAAA70}"/>
              </a:ext>
            </a:extLst>
          </p:cNvPr>
          <p:cNvSpPr>
            <a:spLocks noGrp="1"/>
          </p:cNvSpPr>
          <p:nvPr>
            <p:ph type="title"/>
          </p:nvPr>
        </p:nvSpPr>
        <p:spPr>
          <a:xfrm>
            <a:off x="820993" y="557190"/>
            <a:ext cx="4998788" cy="884984"/>
          </a:xfrm>
        </p:spPr>
        <p:txBody>
          <a:bodyPr>
            <a:normAutofit/>
          </a:bodyPr>
          <a:lstStyle/>
          <a:p>
            <a:r>
              <a:rPr lang="lt-LT" sz="4000">
                <a:cs typeface="Calibri Light"/>
              </a:rPr>
              <a:t>Persotintas tirpalas</a:t>
            </a:r>
            <a:endParaRPr lang="lt-LT" sz="4000"/>
          </a:p>
        </p:txBody>
      </p:sp>
      <p:sp>
        <p:nvSpPr>
          <p:cNvPr id="3" name="Content Placeholder 2">
            <a:extLst>
              <a:ext uri="{FF2B5EF4-FFF2-40B4-BE49-F238E27FC236}">
                <a16:creationId xmlns:a16="http://schemas.microsoft.com/office/drawing/2014/main" id="{E23ADA9E-D5B1-4AEA-9FD4-19DE170CA287}"/>
              </a:ext>
            </a:extLst>
          </p:cNvPr>
          <p:cNvSpPr>
            <a:spLocks noGrp="1"/>
          </p:cNvSpPr>
          <p:nvPr>
            <p:ph idx="1"/>
          </p:nvPr>
        </p:nvSpPr>
        <p:spPr>
          <a:xfrm>
            <a:off x="648930" y="1709772"/>
            <a:ext cx="5180245" cy="3731058"/>
          </a:xfrm>
        </p:spPr>
        <p:txBody>
          <a:bodyPr vert="horz" lIns="91440" tIns="45720" rIns="91440" bIns="45720" rtlCol="0" anchor="t">
            <a:noAutofit/>
          </a:bodyPr>
          <a:lstStyle/>
          <a:p>
            <a:r>
              <a:rPr lang="lt-LT">
                <a:cs typeface="Calibri"/>
              </a:rPr>
              <a:t>Tai toks tirpalas, kai į vandenį įdedama daugiau medžiagos negu jos gali ištirpti, toje temperatūroje. Tirpalo dugne matome neištirpusią medžiagą</a:t>
            </a:r>
            <a:endParaRPr lang="lt-LT" dirty="0">
              <a:cs typeface="Calibri"/>
            </a:endParaRPr>
          </a:p>
          <a:p>
            <a:endParaRPr lang="lt-LT" dirty="0">
              <a:cs typeface="Calibri"/>
            </a:endParaRPr>
          </a:p>
          <a:p>
            <a:pPr marL="0" indent="0">
              <a:buNone/>
            </a:pPr>
            <a:r>
              <a:rPr lang="lt-LT">
                <a:cs typeface="Calibri"/>
              </a:rPr>
              <a:t>Pvz. Į 20 °C temperatūros 100 g vandens įdėjome 30 g vario sulfato. Ką pastebėsime? </a:t>
            </a:r>
          </a:p>
        </p:txBody>
      </p:sp>
      <p:pic>
        <p:nvPicPr>
          <p:cNvPr id="4" name="Picture 4" descr="Chart, line chart&#10;&#10;Description automatically generated">
            <a:extLst>
              <a:ext uri="{FF2B5EF4-FFF2-40B4-BE49-F238E27FC236}">
                <a16:creationId xmlns:a16="http://schemas.microsoft.com/office/drawing/2014/main" id="{69354438-260C-4B15-AC25-74A8CC56DF5D}"/>
              </a:ext>
            </a:extLst>
          </p:cNvPr>
          <p:cNvPicPr>
            <a:picLocks noChangeAspect="1"/>
          </p:cNvPicPr>
          <p:nvPr/>
        </p:nvPicPr>
        <p:blipFill rotWithShape="1">
          <a:blip r:embed="rId2"/>
          <a:srcRect t="10293" r="-1" b="-1"/>
          <a:stretch/>
        </p:blipFill>
        <p:spPr>
          <a:xfrm>
            <a:off x="6182944" y="557189"/>
            <a:ext cx="5170852" cy="5571898"/>
          </a:xfrm>
          <a:prstGeom prst="rect">
            <a:avLst/>
          </a:prstGeom>
          <a:effectLst/>
        </p:spPr>
      </p:pic>
    </p:spTree>
    <p:extLst>
      <p:ext uri="{BB962C8B-B14F-4D97-AF65-F5344CB8AC3E}">
        <p14:creationId xmlns:p14="http://schemas.microsoft.com/office/powerpoint/2010/main" val="1519939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1684-3AAA-4864-A2DF-C1B337C08879}"/>
              </a:ext>
            </a:extLst>
          </p:cNvPr>
          <p:cNvSpPr>
            <a:spLocks noGrp="1"/>
          </p:cNvSpPr>
          <p:nvPr>
            <p:ph type="title"/>
          </p:nvPr>
        </p:nvSpPr>
        <p:spPr>
          <a:xfrm>
            <a:off x="648929" y="557190"/>
            <a:ext cx="5170852" cy="921855"/>
          </a:xfrm>
        </p:spPr>
        <p:txBody>
          <a:bodyPr>
            <a:normAutofit/>
          </a:bodyPr>
          <a:lstStyle/>
          <a:p>
            <a:r>
              <a:rPr lang="en-US" sz="4000">
                <a:cs typeface="Calibri Light"/>
              </a:rPr>
              <a:t>Nesotusis tirpalas</a:t>
            </a:r>
            <a:endParaRPr lang="en-US" sz="4000"/>
          </a:p>
        </p:txBody>
      </p:sp>
      <p:sp>
        <p:nvSpPr>
          <p:cNvPr id="3" name="Content Placeholder 2">
            <a:extLst>
              <a:ext uri="{FF2B5EF4-FFF2-40B4-BE49-F238E27FC236}">
                <a16:creationId xmlns:a16="http://schemas.microsoft.com/office/drawing/2014/main" id="{A8E5C697-5E3B-4C58-9A88-3535F8AB24A3}"/>
              </a:ext>
            </a:extLst>
          </p:cNvPr>
          <p:cNvSpPr>
            <a:spLocks noGrp="1"/>
          </p:cNvSpPr>
          <p:nvPr>
            <p:ph idx="1"/>
          </p:nvPr>
        </p:nvSpPr>
        <p:spPr>
          <a:xfrm>
            <a:off x="648930" y="1832675"/>
            <a:ext cx="5180245" cy="3731058"/>
          </a:xfrm>
        </p:spPr>
        <p:txBody>
          <a:bodyPr vert="horz" lIns="91440" tIns="45720" rIns="91440" bIns="45720" rtlCol="0" anchor="t">
            <a:normAutofit/>
          </a:bodyPr>
          <a:lstStyle/>
          <a:p>
            <a:r>
              <a:rPr lang="en-US">
                <a:cs typeface="Calibri"/>
              </a:rPr>
              <a:t>Tai toks tirpalas, kai į vandenį įdedame mažiau medžiagos negu jos gali ištirpti toje temperatūroje. </a:t>
            </a:r>
            <a:endParaRPr lang="en-US" dirty="0">
              <a:cs typeface="Calibri"/>
            </a:endParaRPr>
          </a:p>
          <a:p>
            <a:endParaRPr lang="en-US" dirty="0">
              <a:cs typeface="Calibri"/>
            </a:endParaRPr>
          </a:p>
          <a:p>
            <a:r>
              <a:rPr lang="en-US">
                <a:cs typeface="Calibri"/>
              </a:rPr>
              <a:t>Pvz.: Į 40 °C temperatūros 100 vandens įdėjome 50 g kalio nitrato. </a:t>
            </a:r>
            <a:endParaRPr lang="en-US" dirty="0">
              <a:cs typeface="Calibri"/>
            </a:endParaRPr>
          </a:p>
          <a:p>
            <a:endParaRPr lang="en-US" dirty="0">
              <a:cs typeface="Calibri"/>
            </a:endParaRPr>
          </a:p>
        </p:txBody>
      </p:sp>
      <p:pic>
        <p:nvPicPr>
          <p:cNvPr id="4" name="Picture 4" descr="Chart, line chart&#10;&#10;Description automatically generated">
            <a:extLst>
              <a:ext uri="{FF2B5EF4-FFF2-40B4-BE49-F238E27FC236}">
                <a16:creationId xmlns:a16="http://schemas.microsoft.com/office/drawing/2014/main" id="{D8051056-72A3-4ADC-A7F2-4DA55BC0546D}"/>
              </a:ext>
            </a:extLst>
          </p:cNvPr>
          <p:cNvPicPr>
            <a:picLocks noChangeAspect="1"/>
          </p:cNvPicPr>
          <p:nvPr/>
        </p:nvPicPr>
        <p:blipFill rotWithShape="1">
          <a:blip r:embed="rId2"/>
          <a:srcRect t="10293" r="-1" b="-1"/>
          <a:stretch/>
        </p:blipFill>
        <p:spPr>
          <a:xfrm>
            <a:off x="6256686" y="753834"/>
            <a:ext cx="5170852" cy="5571898"/>
          </a:xfrm>
          <a:prstGeom prst="rect">
            <a:avLst/>
          </a:prstGeom>
          <a:effectLst/>
        </p:spPr>
      </p:pic>
    </p:spTree>
    <p:extLst>
      <p:ext uri="{BB962C8B-B14F-4D97-AF65-F5344CB8AC3E}">
        <p14:creationId xmlns:p14="http://schemas.microsoft.com/office/powerpoint/2010/main" val="3109045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Įtvirtinimas</a:t>
            </a:r>
            <a:endParaRPr lang="en-US" dirty="0"/>
          </a:p>
        </p:txBody>
      </p:sp>
      <p:graphicFrame>
        <p:nvGraphicFramePr>
          <p:cNvPr id="4" name="Content Placeholder 2">
            <a:extLst>
              <a:ext uri="{FF2B5EF4-FFF2-40B4-BE49-F238E27FC236}">
                <a16:creationId xmlns:a16="http://schemas.microsoft.com/office/drawing/2014/main" id="{4C55AF37-E102-475A-8BA9-7646FD226224}"/>
              </a:ext>
            </a:extLst>
          </p:cNvPr>
          <p:cNvGraphicFramePr>
            <a:graphicFrameLocks noGrp="1"/>
          </p:cNvGraphicFramePr>
          <p:nvPr>
            <p:ph idx="1"/>
            <p:extLst>
              <p:ext uri="{D42A27DB-BD31-4B8C-83A1-F6EECF244321}">
                <p14:modId xmlns:p14="http://schemas.microsoft.com/office/powerpoint/2010/main" val="1935164428"/>
              </p:ext>
            </p:extLst>
          </p:nvPr>
        </p:nvGraphicFramePr>
        <p:xfrm>
          <a:off x="3772906" y="280497"/>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38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1850" y="1709738"/>
            <a:ext cx="10515600" cy="13709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lt-LT"/>
              <a:t>Pirmoji pamoka</a:t>
            </a:r>
            <a:endParaRPr/>
          </a:p>
        </p:txBody>
      </p:sp>
      <p:sp>
        <p:nvSpPr>
          <p:cNvPr id="97" name="Google Shape;97;p3"/>
          <p:cNvSpPr txBox="1">
            <a:spLocks noGrp="1"/>
          </p:cNvSpPr>
          <p:nvPr>
            <p:ph type="body" idx="1"/>
          </p:nvPr>
        </p:nvSpPr>
        <p:spPr>
          <a:xfrm>
            <a:off x="844550" y="2678906"/>
            <a:ext cx="10515600" cy="1500187"/>
          </a:xfrm>
          <a:prstGeom prst="rect">
            <a:avLst/>
          </a:prstGeom>
          <a:noFill/>
          <a:ln>
            <a:noFill/>
          </a:ln>
        </p:spPr>
        <p:txBody>
          <a:bodyPr spcFirstLastPara="1" wrap="square" lIns="91425" tIns="45700" rIns="91425" bIns="45700" anchor="t" anchorCtr="0">
            <a:normAutofit fontScale="85000" lnSpcReduction="20000"/>
          </a:bodyPr>
          <a:lstStyle/>
          <a:p>
            <a:r>
              <a:rPr lang="lt-LT" dirty="0">
                <a:latin typeface="Times New Roman" panose="02020603050405020304" pitchFamily="18" charset="0"/>
                <a:cs typeface="Times New Roman" panose="02020603050405020304" pitchFamily="18" charset="0"/>
              </a:rPr>
              <a:t>Nagrinėjamas vandens molekulės poliškumas. Mokomasi vaizduoti vandenilinį ryšį tarp dviejų vandens molekulių struktūrinėmis formulėmis. </a:t>
            </a:r>
          </a:p>
          <a:p>
            <a:r>
              <a:rPr lang="lt-LT" dirty="0">
                <a:latin typeface="Times New Roman" panose="02020603050405020304" pitchFamily="18" charset="0"/>
                <a:cs typeface="Times New Roman" panose="02020603050405020304" pitchFamily="18" charset="0"/>
              </a:rPr>
              <a:t>Vandens fizikinės savybės (lydymosi ir virimo temperatūra, tankio priklausomybė nuo temperatūros) siejamos su vandens molekulių gebėjimu sudaryti tarpusavyje vandenilinius ryšius. </a:t>
            </a:r>
          </a:p>
          <a:p>
            <a:pPr marL="0" lvl="0" indent="0" algn="just" rtl="0">
              <a:lnSpc>
                <a:spcPct val="90000"/>
              </a:lnSpc>
              <a:spcBef>
                <a:spcPts val="1000"/>
              </a:spcBef>
              <a:spcAft>
                <a:spcPts val="0"/>
              </a:spcAft>
              <a:buClr>
                <a:srgbClr val="888888"/>
              </a:buClr>
              <a:buSzPts val="2400"/>
              <a:buNone/>
            </a:pPr>
            <a:endParaRPr sz="24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888888"/>
              </a:buClr>
              <a:buSzPts val="2400"/>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T. </a:t>
            </a:r>
            <a:r>
              <a:rPr lang="lt-LT" b="1" dirty="0" err="1"/>
              <a:t>Grotuso</a:t>
            </a:r>
            <a:r>
              <a:rPr lang="lt-LT" b="1" dirty="0"/>
              <a:t> indėlis į elektrochemiją</a:t>
            </a:r>
            <a:endParaRPr lang="en-US" dirty="0"/>
          </a:p>
        </p:txBody>
      </p:sp>
      <p:sp>
        <p:nvSpPr>
          <p:cNvPr id="3" name="Text Placeholder 2"/>
          <p:cNvSpPr>
            <a:spLocks noGrp="1"/>
          </p:cNvSpPr>
          <p:nvPr>
            <p:ph type="body" idx="1"/>
          </p:nvPr>
        </p:nvSpPr>
        <p:spPr>
          <a:xfrm>
            <a:off x="688911" y="2851993"/>
            <a:ext cx="10515600" cy="2503778"/>
          </a:xfrm>
        </p:spPr>
        <p:txBody>
          <a:bodyPr>
            <a:normAutofit/>
          </a:bodyPr>
          <a:lstStyle/>
          <a:p>
            <a:pPr lvl="2" algn="just"/>
            <a:r>
              <a:rPr lang="lt-LT" dirty="0" smtClean="0"/>
              <a:t>T</a:t>
            </a:r>
            <a:r>
              <a:rPr lang="lt-LT" dirty="0"/>
              <a:t>. </a:t>
            </a:r>
            <a:r>
              <a:rPr lang="lt-LT" dirty="0" err="1"/>
              <a:t>Grotusas</a:t>
            </a:r>
            <a:r>
              <a:rPr lang="lt-LT" dirty="0"/>
              <a:t> (</a:t>
            </a:r>
            <a:r>
              <a:rPr lang="lt-LT" dirty="0" err="1"/>
              <a:t>Theodor</a:t>
            </a:r>
            <a:r>
              <a:rPr lang="lt-LT" dirty="0"/>
              <a:t> </a:t>
            </a:r>
            <a:r>
              <a:rPr lang="lt-LT" dirty="0" err="1"/>
              <a:t>Grotthuss</a:t>
            </a:r>
            <a:r>
              <a:rPr lang="lt-LT" dirty="0"/>
              <a:t>) iškėlė hipotezę apie elektros srovės poveikį elektrolitų tirpaluose. Jis teigė, kad elektros srovė perneša elektrinius krūvius per tirpalą, sukeldama jonų judėjimą.</a:t>
            </a:r>
          </a:p>
          <a:p>
            <a:pPr lvl="2" algn="just"/>
            <a:r>
              <a:rPr lang="lt-LT" dirty="0"/>
              <a:t>Jo teorija buvo pirmasis bandymas paaiškinti, kaip elektros srovė gali sukelti chemines reakcijas elektrolituose, tai padėjo suprasti jonų judėjimą tirpaluose</a:t>
            </a:r>
            <a:r>
              <a:rPr lang="lt-LT" dirty="0" smtClean="0"/>
              <a:t>.</a:t>
            </a:r>
            <a:endParaRPr lang="lt-LT" b="1" dirty="0" smtClean="0"/>
          </a:p>
          <a:p>
            <a:endParaRPr lang="lt-LT" b="1" dirty="0"/>
          </a:p>
        </p:txBody>
      </p:sp>
      <p:pic>
        <p:nvPicPr>
          <p:cNvPr id="5" name="Picture 2" descr="Theodor Grotthuss - Wiki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4740" y="365125"/>
            <a:ext cx="1879060" cy="225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58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S. </a:t>
            </a:r>
            <a:r>
              <a:rPr lang="lt-LT" b="1" dirty="0" err="1"/>
              <a:t>Arenijaus</a:t>
            </a:r>
            <a:r>
              <a:rPr lang="lt-LT" b="1" dirty="0"/>
              <a:t> </a:t>
            </a:r>
            <a:r>
              <a:rPr lang="lt-LT" b="1" dirty="0" err="1"/>
              <a:t>elektrolitinės</a:t>
            </a:r>
            <a:r>
              <a:rPr lang="lt-LT" b="1" dirty="0"/>
              <a:t> disociacijos teorija</a:t>
            </a:r>
            <a:endParaRPr lang="en-US" dirty="0"/>
          </a:p>
        </p:txBody>
      </p:sp>
      <p:sp>
        <p:nvSpPr>
          <p:cNvPr id="3" name="Text Placeholder 2"/>
          <p:cNvSpPr>
            <a:spLocks noGrp="1"/>
          </p:cNvSpPr>
          <p:nvPr>
            <p:ph type="body" idx="1"/>
          </p:nvPr>
        </p:nvSpPr>
        <p:spPr>
          <a:xfrm>
            <a:off x="279919" y="1815290"/>
            <a:ext cx="9750490" cy="4351338"/>
          </a:xfrm>
        </p:spPr>
        <p:txBody>
          <a:bodyPr>
            <a:normAutofit/>
          </a:bodyPr>
          <a:lstStyle/>
          <a:p>
            <a:pPr lvl="1"/>
            <a:r>
              <a:rPr lang="lt-LT" b="1" dirty="0" err="1" smtClean="0"/>
              <a:t>Elektrolitinė</a:t>
            </a:r>
            <a:r>
              <a:rPr lang="lt-LT" b="1" dirty="0" smtClean="0"/>
              <a:t> </a:t>
            </a:r>
            <a:r>
              <a:rPr lang="lt-LT" b="1" dirty="0"/>
              <a:t>disociacija:</a:t>
            </a:r>
            <a:endParaRPr lang="lt-LT" dirty="0"/>
          </a:p>
          <a:p>
            <a:pPr lvl="2"/>
            <a:r>
              <a:rPr lang="lt-LT" dirty="0"/>
              <a:t>S. </a:t>
            </a:r>
            <a:r>
              <a:rPr lang="lt-LT" dirty="0" err="1"/>
              <a:t>Arenijus</a:t>
            </a:r>
            <a:r>
              <a:rPr lang="lt-LT" dirty="0"/>
              <a:t> (</a:t>
            </a:r>
            <a:r>
              <a:rPr lang="lt-LT" dirty="0" err="1"/>
              <a:t>Svante</a:t>
            </a:r>
            <a:r>
              <a:rPr lang="lt-LT" dirty="0"/>
              <a:t> </a:t>
            </a:r>
            <a:r>
              <a:rPr lang="lt-LT" dirty="0" err="1"/>
              <a:t>Arrhenius</a:t>
            </a:r>
            <a:r>
              <a:rPr lang="lt-LT" dirty="0"/>
              <a:t>) pasiūlė teoriją, kad kai kurios medžiagos, ištirpusios vandenyje, </a:t>
            </a:r>
            <a:r>
              <a:rPr lang="lt-LT" dirty="0" err="1"/>
              <a:t>disocijuoja</a:t>
            </a:r>
            <a:r>
              <a:rPr lang="lt-LT" dirty="0"/>
              <a:t> (suskyla) į jonus. Šie jonai yra atsakingi už elektros laidumą tirpale.</a:t>
            </a:r>
          </a:p>
          <a:p>
            <a:pPr lvl="2"/>
            <a:r>
              <a:rPr lang="lt-LT" dirty="0" err="1"/>
              <a:t>Arenijus</a:t>
            </a:r>
            <a:r>
              <a:rPr lang="lt-LT" dirty="0"/>
              <a:t> išskyrė stipriuosius elektrolitus, kurie beveik visiškai </a:t>
            </a:r>
            <a:r>
              <a:rPr lang="lt-LT" dirty="0" err="1"/>
              <a:t>disocijuoja</a:t>
            </a:r>
            <a:r>
              <a:rPr lang="lt-LT" dirty="0"/>
              <a:t> į jonus, ir silpnuosius elektrolitus, kurie tik iš dalies </a:t>
            </a:r>
            <a:r>
              <a:rPr lang="lt-LT" dirty="0" err="1"/>
              <a:t>disocijuoja</a:t>
            </a:r>
            <a:r>
              <a:rPr lang="lt-LT" dirty="0"/>
              <a:t>.</a:t>
            </a:r>
          </a:p>
          <a:p>
            <a:pPr lvl="1"/>
            <a:r>
              <a:rPr lang="lt-LT" b="1" dirty="0"/>
              <a:t>Elektrolitų klasifikacija:</a:t>
            </a:r>
            <a:endParaRPr lang="lt-LT" dirty="0"/>
          </a:p>
          <a:p>
            <a:pPr lvl="2"/>
            <a:r>
              <a:rPr lang="lt-LT" dirty="0" err="1"/>
              <a:t>Arenijus</a:t>
            </a:r>
            <a:r>
              <a:rPr lang="lt-LT" dirty="0"/>
              <a:t> pasiūlė, kad rūgštys, bazės ir druskos </a:t>
            </a:r>
            <a:r>
              <a:rPr lang="lt-LT" dirty="0" err="1"/>
              <a:t>disocijuoja</a:t>
            </a:r>
            <a:r>
              <a:rPr lang="lt-LT" dirty="0"/>
              <a:t> į jonus, taip paaiškindamas jų savybes</a:t>
            </a:r>
            <a:r>
              <a:rPr lang="lt-LT" dirty="0" smtClean="0"/>
              <a:t>.</a:t>
            </a:r>
            <a:endParaRPr lang="lt-LT" dirty="0"/>
          </a:p>
        </p:txBody>
      </p:sp>
      <p:pic>
        <p:nvPicPr>
          <p:cNvPr id="3074" name="Picture 2" descr="Svante Arrhenius – Vikiped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677" y="240523"/>
            <a:ext cx="1843523" cy="29003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15891" r="14607"/>
          <a:stretch/>
        </p:blipFill>
        <p:spPr>
          <a:xfrm>
            <a:off x="8684245" y="3862873"/>
            <a:ext cx="3376955" cy="2904218"/>
          </a:xfrm>
          <a:prstGeom prst="rect">
            <a:avLst/>
          </a:prstGeom>
        </p:spPr>
      </p:pic>
      <p:sp>
        <p:nvSpPr>
          <p:cNvPr id="4" name="Rectangle 3"/>
          <p:cNvSpPr/>
          <p:nvPr/>
        </p:nvSpPr>
        <p:spPr>
          <a:xfrm>
            <a:off x="9123382" y="6551647"/>
            <a:ext cx="2820003" cy="215444"/>
          </a:xfrm>
          <a:prstGeom prst="rect">
            <a:avLst/>
          </a:prstGeom>
        </p:spPr>
        <p:txBody>
          <a:bodyPr wrap="none">
            <a:spAutoFit/>
          </a:bodyPr>
          <a:lstStyle/>
          <a:p>
            <a:r>
              <a:rPr lang="en-US" sz="800" dirty="0"/>
              <a:t>https://socratic.org/questions/5a19e8eeb72cff0884fa0b96</a:t>
            </a:r>
          </a:p>
        </p:txBody>
      </p:sp>
    </p:spTree>
    <p:extLst>
      <p:ext uri="{BB962C8B-B14F-4D97-AF65-F5344CB8AC3E}">
        <p14:creationId xmlns:p14="http://schemas.microsoft.com/office/powerpoint/2010/main" val="76045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150125"/>
            <a:ext cx="10515600" cy="9007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b="1" dirty="0" smtClean="0"/>
              <a:t>Pamokos </a:t>
            </a:r>
            <a:r>
              <a:rPr lang="lt-LT" b="1" dirty="0"/>
              <a:t>sąsaja su programa</a:t>
            </a:r>
            <a:endParaRPr dirty="0"/>
          </a:p>
        </p:txBody>
      </p:sp>
      <p:sp>
        <p:nvSpPr>
          <p:cNvPr id="103" name="Google Shape;103;p4"/>
          <p:cNvSpPr txBox="1">
            <a:spLocks noGrp="1"/>
          </p:cNvSpPr>
          <p:nvPr>
            <p:ph type="body" idx="1"/>
          </p:nvPr>
        </p:nvSpPr>
        <p:spPr>
          <a:xfrm>
            <a:off x="838200" y="1323833"/>
            <a:ext cx="10515600" cy="5169042"/>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lt-LT"/>
              <a:t>Pasiekimų sritis</a:t>
            </a:r>
            <a:endParaRPr/>
          </a:p>
          <a:p>
            <a:pPr marL="228600" lvl="0" indent="-228600" algn="just" rtl="0">
              <a:lnSpc>
                <a:spcPct val="90000"/>
              </a:lnSpc>
              <a:spcBef>
                <a:spcPts val="1000"/>
              </a:spcBef>
              <a:spcAft>
                <a:spcPts val="0"/>
              </a:spcAft>
              <a:buClr>
                <a:srgbClr val="000000"/>
              </a:buClr>
              <a:buSzPts val="2400"/>
              <a:buFont typeface="Noto Sans Symbols"/>
              <a:buChar char="❑"/>
            </a:pPr>
            <a:r>
              <a:rPr lang="lt-LT" sz="2400">
                <a:solidFill>
                  <a:srgbClr val="000000"/>
                </a:solidFill>
              </a:rPr>
              <a:t> Gamtamokslinis komunikavimas </a:t>
            </a:r>
            <a:r>
              <a:rPr lang="lt-LT" sz="2400"/>
              <a:t>(B) </a:t>
            </a:r>
            <a:endParaRPr sz="2400"/>
          </a:p>
          <a:p>
            <a:pPr marL="0" lvl="0" indent="0" algn="just" rtl="0">
              <a:lnSpc>
                <a:spcPct val="90000"/>
              </a:lnSpc>
              <a:spcBef>
                <a:spcPts val="1000"/>
              </a:spcBef>
              <a:spcAft>
                <a:spcPts val="0"/>
              </a:spcAft>
              <a:buClr>
                <a:schemeClr val="dk1"/>
              </a:buClr>
              <a:buSzPts val="2400"/>
              <a:buNone/>
            </a:pPr>
            <a:r>
              <a:rPr lang="lt-LT" sz="2400"/>
              <a:t>Tinkamai taiko chemijos sąvokas, terminus, sutartinius ženklus, aiškindamas reiškinius, tinkamai užrašo ir naudoja fizikinių dydžių ir cheminių elementų simbolius, užrašo chemines formules, jungia kelias skaičiavimo formules, matavimo vienetus verčia daliniais ir kartotiniais.</a:t>
            </a:r>
            <a:endParaRPr/>
          </a:p>
          <a:p>
            <a:pPr marL="228600" lvl="0" indent="-228600" algn="just" rtl="0">
              <a:lnSpc>
                <a:spcPct val="90000"/>
              </a:lnSpc>
              <a:spcBef>
                <a:spcPts val="1000"/>
              </a:spcBef>
              <a:spcAft>
                <a:spcPts val="0"/>
              </a:spcAft>
              <a:buClr>
                <a:schemeClr val="dk1"/>
              </a:buClr>
              <a:buSzPts val="2400"/>
              <a:buFont typeface="Noto Sans Symbols"/>
              <a:buChar char="❑"/>
            </a:pPr>
            <a:r>
              <a:rPr lang="lt-LT" sz="2400"/>
              <a:t> Problemų sprendimas ir refleksija (E) </a:t>
            </a:r>
            <a:endParaRPr sz="2400"/>
          </a:p>
          <a:p>
            <a:pPr marL="0" lvl="0" indent="0" algn="just" rtl="0">
              <a:lnSpc>
                <a:spcPct val="90000"/>
              </a:lnSpc>
              <a:spcBef>
                <a:spcPts val="1000"/>
              </a:spcBef>
              <a:spcAft>
                <a:spcPts val="0"/>
              </a:spcAft>
              <a:buClr>
                <a:schemeClr val="dk1"/>
              </a:buClr>
              <a:buSzPts val="2400"/>
              <a:buNone/>
            </a:pPr>
            <a:r>
              <a:rPr lang="lt-LT" sz="2400"/>
              <a:t>Pasirenka strategiją įvairių chemijos probleminių užduočių sprendimui, prognozuoja jų rezultatus ir siūlo problemos sprendimo alternatyvą.</a:t>
            </a:r>
            <a:endParaRPr sz="2400">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150125"/>
            <a:ext cx="10515600" cy="9007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t-LT" b="1"/>
              <a:t>Pamokos tikslas ir sėkmės kriterijai</a:t>
            </a:r>
            <a:endParaRPr/>
          </a:p>
        </p:txBody>
      </p:sp>
      <p:sp>
        <p:nvSpPr>
          <p:cNvPr id="109" name="Google Shape;109;p5"/>
          <p:cNvSpPr txBox="1">
            <a:spLocks noGrp="1"/>
          </p:cNvSpPr>
          <p:nvPr>
            <p:ph type="body" idx="1"/>
          </p:nvPr>
        </p:nvSpPr>
        <p:spPr>
          <a:xfrm>
            <a:off x="838200" y="1323833"/>
            <a:ext cx="10515600" cy="5169042"/>
          </a:xfrm>
          <a:prstGeom prst="rect">
            <a:avLst/>
          </a:prstGeom>
          <a:noFill/>
          <a:ln>
            <a:noFill/>
          </a:ln>
        </p:spPr>
        <p:txBody>
          <a:bodyPr spcFirstLastPara="1" wrap="square" lIns="91425" tIns="45700" rIns="91425" bIns="45700" anchor="t" anchorCtr="0">
            <a:normAutofit/>
          </a:bodyPr>
          <a:lstStyle/>
          <a:p>
            <a:pPr marL="228600" lvl="0" indent="-228600" algn="just">
              <a:spcBef>
                <a:spcPts val="0"/>
              </a:spcBef>
              <a:buSzPts val="2800"/>
            </a:pPr>
            <a:r>
              <a:rPr lang="lt-LT" dirty="0"/>
              <a:t>Tikslas. </a:t>
            </a:r>
            <a:r>
              <a:rPr lang="lt-LT" dirty="0" smtClean="0"/>
              <a:t>Išsiaiškinti</a:t>
            </a:r>
            <a:r>
              <a:rPr lang="lt-LT" dirty="0" smtClean="0"/>
              <a:t>, </a:t>
            </a:r>
            <a:r>
              <a:rPr lang="lt-LT" dirty="0"/>
              <a:t>kas yra vandeniliniai ryšiai, kaip jie susidaro ir kokia jų svarba vandens savybėms.</a:t>
            </a:r>
            <a:endParaRPr sz="2000" dirty="0"/>
          </a:p>
          <a:p>
            <a:pPr marL="228600" lvl="0" indent="-228600" algn="l" rtl="0">
              <a:lnSpc>
                <a:spcPct val="90000"/>
              </a:lnSpc>
              <a:spcBef>
                <a:spcPts val="1000"/>
              </a:spcBef>
              <a:spcAft>
                <a:spcPts val="0"/>
              </a:spcAft>
              <a:buClr>
                <a:schemeClr val="dk1"/>
              </a:buClr>
              <a:buSzPts val="2800"/>
              <a:buChar char="•"/>
            </a:pPr>
            <a:r>
              <a:rPr lang="lt-LT" dirty="0"/>
              <a:t>Sėkmės kriterijai:</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lt-LT" dirty="0" smtClean="0"/>
              <a:t>Vaizduoju vandens struktūrinę formulę.</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lt-LT" dirty="0" smtClean="0"/>
              <a:t>Pavaizduoju vandenilinius ryšius tarp vandens molekulių.</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lt-LT" dirty="0" smtClean="0"/>
              <a:t>Paaiškinu, kaip vandeniliniai ryšiai nulemia vandens fizikines savybes.</a:t>
            </a:r>
            <a:endParaRPr dirty="0"/>
          </a:p>
          <a:p>
            <a:pPr marL="0" lvl="0" indent="0" algn="l" rtl="0">
              <a:lnSpc>
                <a:spcPct val="90000"/>
              </a:lnSpc>
              <a:spcBef>
                <a:spcPts val="1000"/>
              </a:spcBef>
              <a:spcAft>
                <a:spcPts val="0"/>
              </a:spcAft>
              <a:buClr>
                <a:schemeClr val="dk1"/>
              </a:buClr>
              <a:buSzPts val="2800"/>
              <a:buNone/>
            </a:pPr>
            <a:endParaRPr dirty="0"/>
          </a:p>
          <a:p>
            <a:pPr marL="514350" lvl="0" indent="-336550" algn="l" rtl="0">
              <a:lnSpc>
                <a:spcPct val="90000"/>
              </a:lnSpc>
              <a:spcBef>
                <a:spcPts val="1000"/>
              </a:spcBef>
              <a:spcAft>
                <a:spcPts val="0"/>
              </a:spcAft>
              <a:buClr>
                <a:schemeClr val="dk1"/>
              </a:buClr>
              <a:buSzPts val="2800"/>
              <a:buFont typeface="Calibri"/>
              <a:buNone/>
            </a:pPr>
            <a:endParaRPr dirty="0"/>
          </a:p>
          <a:p>
            <a:pPr marL="0" lvl="0" indent="0" algn="l" rtl="0">
              <a:lnSpc>
                <a:spcPct val="90000"/>
              </a:lnSpc>
              <a:spcBef>
                <a:spcPts val="1000"/>
              </a:spcBef>
              <a:spcAft>
                <a:spcPts val="0"/>
              </a:spcAft>
              <a:buClr>
                <a:schemeClr val="dk1"/>
              </a:buClr>
              <a:buSzPts val="2000"/>
              <a:buNone/>
            </a:pPr>
            <a:r>
              <a:rPr lang="lt-LT" sz="2000" dirty="0"/>
              <a:t> </a:t>
            </a:r>
            <a:endParaRPr dirty="0">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a:extLst>
              <a:ext uri="{FF2B5EF4-FFF2-40B4-BE49-F238E27FC236}">
                <a16:creationId xmlns:a16="http://schemas.microsoft.com/office/drawing/2014/main" id="{89B3311F-4E8B-4E75-99A8-132932214E2F}"/>
              </a:ext>
            </a:extLst>
          </p:cNvPr>
          <p:cNvSpPr>
            <a:spLocks noGrp="1"/>
          </p:cNvSpPr>
          <p:nvPr>
            <p:ph type="title"/>
          </p:nvPr>
        </p:nvSpPr>
        <p:spPr/>
        <p:txBody>
          <a:bodyPr/>
          <a:lstStyle/>
          <a:p>
            <a:pPr eaLnBrk="1" hangingPunct="1"/>
            <a:r>
              <a:rPr lang="lt-LT" altLang="lt-LT" sz="2800"/>
              <a:t>Vandens agregatinės būsenos</a:t>
            </a:r>
          </a:p>
        </p:txBody>
      </p:sp>
      <p:pic>
        <p:nvPicPr>
          <p:cNvPr id="3075" name="Picture 2" descr="Vaizdo rezultatas pagal u&amp;zcaron;klaus&amp;aogon; „vandens agregatin&amp;edot;s b&amp;umacr;senos“">
            <a:extLst>
              <a:ext uri="{FF2B5EF4-FFF2-40B4-BE49-F238E27FC236}">
                <a16:creationId xmlns:a16="http://schemas.microsoft.com/office/drawing/2014/main" id="{D6C06F95-0173-493A-ABCE-8811956B3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299" y="1844351"/>
            <a:ext cx="89804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19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9772DB4-3A62-404A-8D12-208630F27CA6}"/>
              </a:ext>
            </a:extLst>
          </p:cNvPr>
          <p:cNvSpPr>
            <a:spLocks noGrp="1"/>
          </p:cNvSpPr>
          <p:nvPr>
            <p:ph type="title"/>
          </p:nvPr>
        </p:nvSpPr>
        <p:spPr/>
        <p:txBody>
          <a:bodyPr/>
          <a:lstStyle/>
          <a:p>
            <a:pPr eaLnBrk="1" hangingPunct="1"/>
            <a:r>
              <a:rPr lang="lt-LT" altLang="lt-LT" dirty="0"/>
              <a:t>Vandens </a:t>
            </a:r>
            <a:r>
              <a:rPr lang="lt-LT" altLang="lt-LT" dirty="0" smtClean="0"/>
              <a:t>Luiso struktūra. </a:t>
            </a:r>
            <a:endParaRPr lang="lt-LT" altLang="lt-LT" dirty="0"/>
          </a:p>
        </p:txBody>
      </p:sp>
      <p:sp>
        <p:nvSpPr>
          <p:cNvPr id="6" name="Text Placeholder 5"/>
          <p:cNvSpPr>
            <a:spLocks noGrp="1"/>
          </p:cNvSpPr>
          <p:nvPr>
            <p:ph type="body" idx="4"/>
          </p:nvPr>
        </p:nvSpPr>
        <p:spPr>
          <a:xfrm>
            <a:off x="6265506" y="1861262"/>
            <a:ext cx="5183188" cy="1339138"/>
          </a:xfrm>
        </p:spPr>
        <p:txBody>
          <a:bodyPr>
            <a:normAutofit fontScale="55000" lnSpcReduction="20000"/>
          </a:bodyPr>
          <a:lstStyle/>
          <a:p>
            <a:r>
              <a:rPr lang="lt-LT" sz="3400" dirty="0" smtClean="0"/>
              <a:t>Vanduo polinė molekulė.</a:t>
            </a:r>
          </a:p>
          <a:p>
            <a:r>
              <a:rPr lang="lt-LT" sz="3400" dirty="0" smtClean="0"/>
              <a:t>Kovalentinis polinis ryšys tarp deguonies ir vandenilio atomų.</a:t>
            </a:r>
          </a:p>
          <a:p>
            <a:r>
              <a:rPr lang="lt-LT" sz="3400" dirty="0" smtClean="0"/>
              <a:t>Laisvosios deguonies elektronų poros </a:t>
            </a:r>
          </a:p>
          <a:p>
            <a:pPr marL="114300" indent="0">
              <a:buNone/>
            </a:pPr>
            <a:endParaRPr lang="en-US" dirty="0"/>
          </a:p>
        </p:txBody>
      </p:sp>
      <p:pic>
        <p:nvPicPr>
          <p:cNvPr id="4" name="Picture 2">
            <a:extLst>
              <a:ext uri="{FF2B5EF4-FFF2-40B4-BE49-F238E27FC236}">
                <a16:creationId xmlns:a16="http://schemas.microsoft.com/office/drawing/2014/main" id="{6D479A0D-D613-4615-84F8-B7A835C4C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9788" y="1937829"/>
            <a:ext cx="4896360" cy="3819160"/>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50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283149B-B91B-40AE-A9AC-3DD760A76054}"/>
              </a:ext>
            </a:extLst>
          </p:cNvPr>
          <p:cNvSpPr>
            <a:spLocks noGrp="1"/>
          </p:cNvSpPr>
          <p:nvPr>
            <p:ph type="title"/>
          </p:nvPr>
        </p:nvSpPr>
        <p:spPr/>
        <p:txBody>
          <a:bodyPr/>
          <a:lstStyle/>
          <a:p>
            <a:pPr eaLnBrk="1" hangingPunct="1"/>
            <a:r>
              <a:rPr lang="lt-LT" altLang="lt-LT" sz="2800"/>
              <a:t>Vandenilinis ryšys</a:t>
            </a:r>
          </a:p>
        </p:txBody>
      </p:sp>
      <p:pic>
        <p:nvPicPr>
          <p:cNvPr id="7171" name="Picture 2">
            <a:extLst>
              <a:ext uri="{FF2B5EF4-FFF2-40B4-BE49-F238E27FC236}">
                <a16:creationId xmlns:a16="http://schemas.microsoft.com/office/drawing/2014/main" id="{C8D14B8A-1688-4A31-81B1-52021B447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322777"/>
            <a:ext cx="76327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9301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1898</Words>
  <Application>Microsoft Office PowerPoint</Application>
  <PresentationFormat>Widescreen</PresentationFormat>
  <Paragraphs>194</Paragraphs>
  <Slides>41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Courier New</vt:lpstr>
      <vt:lpstr>Noto Sans Symbols</vt:lpstr>
      <vt:lpstr>Times New Roman</vt:lpstr>
      <vt:lpstr>Office Theme</vt:lpstr>
      <vt:lpstr>Bendros žinios apie tirpalus</vt:lpstr>
      <vt:lpstr>Mokymosi turinys</vt:lpstr>
      <vt:lpstr>Mokymosi turinys</vt:lpstr>
      <vt:lpstr>Pirmoji pamoka</vt:lpstr>
      <vt:lpstr>Pamokos sąsaja su programa</vt:lpstr>
      <vt:lpstr>Pamokos tikslas ir sėkmės kriterijai</vt:lpstr>
      <vt:lpstr>Vandens agregatinės būsenos</vt:lpstr>
      <vt:lpstr>Vandens Luiso struktūra. </vt:lpstr>
      <vt:lpstr>Vandenilinis ryšys</vt:lpstr>
      <vt:lpstr>Vandens fizikinės savybės</vt:lpstr>
      <vt:lpstr>Vandens struktūra</vt:lpstr>
      <vt:lpstr>Reflekcija</vt:lpstr>
      <vt:lpstr>Antroji pamoka</vt:lpstr>
      <vt:lpstr>Pamokos sąsaja su programa</vt:lpstr>
      <vt:lpstr>Pamokos tikslas ir sėkmės kriterijai</vt:lpstr>
      <vt:lpstr>Elektrolitai ir neelektrolitai</vt:lpstr>
      <vt:lpstr>Disociacijos lygtis</vt:lpstr>
      <vt:lpstr>PowerPoint Presentation</vt:lpstr>
      <vt:lpstr>Kaip tirpsta medžiagos?</vt:lpstr>
      <vt:lpstr>Medžiagoms tirpstant vyksta fizikinis procesas (kristalo ardymas) ir cheminis pocesas (hidratuoto jono susidarymas)</vt:lpstr>
      <vt:lpstr>PowerPoint Presentation</vt:lpstr>
      <vt:lpstr>Šiluminiai procesai</vt:lpstr>
      <vt:lpstr>PowerPoint Presentation</vt:lpstr>
      <vt:lpstr>Elektros srovės laidumo tyrimas</vt:lpstr>
      <vt:lpstr>Elektros srovės laidumo tyrimas</vt:lpstr>
      <vt:lpstr>Elektros srovės laidumo tyrimas</vt:lpstr>
      <vt:lpstr>Įtvirtinimas</vt:lpstr>
      <vt:lpstr>Trečioji pamoka</vt:lpstr>
      <vt:lpstr>Pamokos sąsaja su programa</vt:lpstr>
      <vt:lpstr>Pamokos tikslas ir sėkmės kriterijai</vt:lpstr>
      <vt:lpstr>Tirpumo kreivė</vt:lpstr>
      <vt:lpstr>Kas yra tirpalas?</vt:lpstr>
      <vt:lpstr>Tirpalai</vt:lpstr>
      <vt:lpstr>PowerPoint Presentation</vt:lpstr>
      <vt:lpstr>Tirpalas gali būti:</vt:lpstr>
      <vt:lpstr>Sotusis tirpalas</vt:lpstr>
      <vt:lpstr>Persotintas tirpalas</vt:lpstr>
      <vt:lpstr>Nesotusis tirpalas</vt:lpstr>
      <vt:lpstr>Įtvirtinimas</vt:lpstr>
      <vt:lpstr>T. Grotuso indėlis į elektrochemiją</vt:lpstr>
      <vt:lpstr>S. Arenijaus elektrolitinės disociacijos teorija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Tirpalų koncentracija</dc:title>
  <dc:creator>Roman Voronovič. KMM</dc:creator>
  <cp:lastModifiedBy>Virginija Barbaravičiūtė, KMM</cp:lastModifiedBy>
  <cp:revision>12</cp:revision>
  <dcterms:created xsi:type="dcterms:W3CDTF">2024-07-05T09:12:55Z</dcterms:created>
  <dcterms:modified xsi:type="dcterms:W3CDTF">2024-08-29T21:51:10Z</dcterms:modified>
</cp:coreProperties>
</file>