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440" r:id="rId4"/>
    <p:sldId id="258" r:id="rId5"/>
    <p:sldId id="259" r:id="rId6"/>
    <p:sldId id="260" r:id="rId7"/>
    <p:sldId id="261" r:id="rId8"/>
    <p:sldId id="262" r:id="rId9"/>
    <p:sldId id="263" r:id="rId10"/>
    <p:sldId id="329" r:id="rId11"/>
    <p:sldId id="264" r:id="rId12"/>
    <p:sldId id="265" r:id="rId13"/>
    <p:sldId id="266" r:id="rId14"/>
    <p:sldId id="267" r:id="rId15"/>
    <p:sldId id="332" r:id="rId16"/>
    <p:sldId id="269" r:id="rId17"/>
    <p:sldId id="330" r:id="rId18"/>
    <p:sldId id="331" r:id="rId19"/>
    <p:sldId id="333" r:id="rId20"/>
    <p:sldId id="334" r:id="rId21"/>
    <p:sldId id="335" r:id="rId22"/>
    <p:sldId id="336" r:id="rId23"/>
    <p:sldId id="337" r:id="rId24"/>
    <p:sldId id="271" r:id="rId25"/>
    <p:sldId id="338" r:id="rId26"/>
    <p:sldId id="339" r:id="rId27"/>
    <p:sldId id="272" r:id="rId28"/>
    <p:sldId id="273" r:id="rId29"/>
    <p:sldId id="313" r:id="rId30"/>
    <p:sldId id="274" r:id="rId31"/>
    <p:sldId id="275" r:id="rId32"/>
    <p:sldId id="276" r:id="rId33"/>
    <p:sldId id="340" r:id="rId34"/>
    <p:sldId id="341" r:id="rId35"/>
    <p:sldId id="277" r:id="rId36"/>
    <p:sldId id="278" r:id="rId37"/>
    <p:sldId id="279" r:id="rId38"/>
    <p:sldId id="280" r:id="rId39"/>
    <p:sldId id="281" r:id="rId40"/>
    <p:sldId id="314" r:id="rId41"/>
    <p:sldId id="282" r:id="rId42"/>
    <p:sldId id="283" r:id="rId43"/>
    <p:sldId id="296" r:id="rId44"/>
    <p:sldId id="289" r:id="rId45"/>
    <p:sldId id="342" r:id="rId46"/>
    <p:sldId id="343" r:id="rId47"/>
    <p:sldId id="288" r:id="rId48"/>
    <p:sldId id="344" r:id="rId49"/>
    <p:sldId id="345" r:id="rId50"/>
    <p:sldId id="287" r:id="rId51"/>
    <p:sldId id="346" r:id="rId52"/>
    <p:sldId id="347" r:id="rId53"/>
    <p:sldId id="286" r:id="rId54"/>
    <p:sldId id="284" r:id="rId55"/>
    <p:sldId id="285" r:id="rId56"/>
    <p:sldId id="348" r:id="rId57"/>
    <p:sldId id="290" r:id="rId58"/>
    <p:sldId id="349" r:id="rId59"/>
    <p:sldId id="291" r:id="rId60"/>
    <p:sldId id="292" r:id="rId61"/>
    <p:sldId id="350" r:id="rId62"/>
    <p:sldId id="351" r:id="rId63"/>
    <p:sldId id="352" r:id="rId64"/>
    <p:sldId id="353" r:id="rId65"/>
    <p:sldId id="293" r:id="rId66"/>
    <p:sldId id="316" r:id="rId67"/>
    <p:sldId id="354" r:id="rId68"/>
    <p:sldId id="317" r:id="rId69"/>
    <p:sldId id="295" r:id="rId70"/>
    <p:sldId id="294" r:id="rId71"/>
    <p:sldId id="443" r:id="rId72"/>
    <p:sldId id="319" r:id="rId73"/>
    <p:sldId id="320" r:id="rId74"/>
    <p:sldId id="321" r:id="rId75"/>
    <p:sldId id="322" r:id="rId76"/>
    <p:sldId id="323" r:id="rId77"/>
    <p:sldId id="324" r:id="rId78"/>
    <p:sldId id="442" r:id="rId79"/>
    <p:sldId id="297" r:id="rId80"/>
    <p:sldId id="298" r:id="rId81"/>
    <p:sldId id="325" r:id="rId82"/>
    <p:sldId id="299" r:id="rId83"/>
    <p:sldId id="300" r:id="rId84"/>
    <p:sldId id="301" r:id="rId85"/>
    <p:sldId id="326" r:id="rId86"/>
    <p:sldId id="327" r:id="rId87"/>
    <p:sldId id="302" r:id="rId88"/>
    <p:sldId id="435" r:id="rId89"/>
    <p:sldId id="444" r:id="rId90"/>
    <p:sldId id="436" r:id="rId91"/>
    <p:sldId id="355" r:id="rId92"/>
    <p:sldId id="433" r:id="rId93"/>
    <p:sldId id="439" r:id="rId94"/>
    <p:sldId id="445" r:id="rId95"/>
    <p:sldId id="438" r:id="rId96"/>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13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6997F2-8E4D-1099-2D1E-B2DE82FF16F7}" name="Fiberta" initials="F" userId="Fibert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5" autoAdjust="0"/>
    <p:restoredTop sz="94641" autoAdjust="0"/>
  </p:normalViewPr>
  <p:slideViewPr>
    <p:cSldViewPr snapToGrid="0">
      <p:cViewPr varScale="1">
        <p:scale>
          <a:sx n="59" d="100"/>
          <a:sy n="59" d="100"/>
        </p:scale>
        <p:origin x="984" y="52"/>
      </p:cViewPr>
      <p:guideLst>
        <p:guide orient="horz" pos="1480"/>
        <p:guide pos="1300"/>
      </p:guideLst>
    </p:cSldViewPr>
  </p:slideViewPr>
  <p:notesTextViewPr>
    <p:cViewPr>
      <p:scale>
        <a:sx n="1" d="1"/>
        <a:sy n="1" d="1"/>
      </p:scale>
      <p:origin x="0" y="0"/>
    </p:cViewPr>
  </p:notesTextViewPr>
  <p:sorterViewPr>
    <p:cViewPr>
      <p:scale>
        <a:sx n="100" d="100"/>
        <a:sy n="100" d="100"/>
      </p:scale>
      <p:origin x="0" y="-280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viewProps" Target="viewProps.xml"/><Relationship Id="rId3"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863CF-602C-EBAE-C019-1281A3599A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4A384ACB-D62A-54AA-29F7-9857509E0B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7C550A2F-2EC6-2B23-563C-865F77E861E0}"/>
              </a:ext>
            </a:extLst>
          </p:cNvPr>
          <p:cNvSpPr>
            <a:spLocks noGrp="1"/>
          </p:cNvSpPr>
          <p:nvPr>
            <p:ph type="dt" sz="half" idx="10"/>
          </p:nvPr>
        </p:nvSpPr>
        <p:spPr/>
        <p:txBody>
          <a:bodyPr/>
          <a:lstStyle/>
          <a:p>
            <a:fld id="{C18F5ABC-7C3F-4A0A-9632-96A58E2B2683}" type="datetimeFigureOut">
              <a:rPr lang="lt-LT" smtClean="0"/>
              <a:t>2024-09-12</a:t>
            </a:fld>
            <a:endParaRPr lang="lt-LT"/>
          </a:p>
        </p:txBody>
      </p:sp>
      <p:sp>
        <p:nvSpPr>
          <p:cNvPr id="5" name="Footer Placeholder 4">
            <a:extLst>
              <a:ext uri="{FF2B5EF4-FFF2-40B4-BE49-F238E27FC236}">
                <a16:creationId xmlns:a16="http://schemas.microsoft.com/office/drawing/2014/main" id="{5D7FF02D-0E02-78A8-F73A-D7CAEE27754B}"/>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4DED741A-901A-A78F-E6D5-7D713F462323}"/>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283488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4932A-8F56-07AD-B5BB-DBEC5D0FC4B8}"/>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F15EE733-5E10-882C-B040-0963519CFE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92E77F50-DB88-F1D2-18A8-7580AEAEEEDF}"/>
              </a:ext>
            </a:extLst>
          </p:cNvPr>
          <p:cNvSpPr>
            <a:spLocks noGrp="1"/>
          </p:cNvSpPr>
          <p:nvPr>
            <p:ph type="dt" sz="half" idx="10"/>
          </p:nvPr>
        </p:nvSpPr>
        <p:spPr/>
        <p:txBody>
          <a:bodyPr/>
          <a:lstStyle/>
          <a:p>
            <a:fld id="{C18F5ABC-7C3F-4A0A-9632-96A58E2B2683}" type="datetimeFigureOut">
              <a:rPr lang="lt-LT" smtClean="0"/>
              <a:t>2024-09-12</a:t>
            </a:fld>
            <a:endParaRPr lang="lt-LT"/>
          </a:p>
        </p:txBody>
      </p:sp>
      <p:sp>
        <p:nvSpPr>
          <p:cNvPr id="5" name="Footer Placeholder 4">
            <a:extLst>
              <a:ext uri="{FF2B5EF4-FFF2-40B4-BE49-F238E27FC236}">
                <a16:creationId xmlns:a16="http://schemas.microsoft.com/office/drawing/2014/main" id="{0A000A3B-D2B7-6FBA-3DDA-1BBBA66FF71B}"/>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DA7A4F2A-D2B3-8AE4-367D-367013865C99}"/>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423519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121655-FB8A-3C15-D8E9-0F4D51D7C8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B8FAC811-B961-EB4E-0480-3BE6DEC80B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5C6B6982-BE3E-103B-674C-EFB18CFFF92D}"/>
              </a:ext>
            </a:extLst>
          </p:cNvPr>
          <p:cNvSpPr>
            <a:spLocks noGrp="1"/>
          </p:cNvSpPr>
          <p:nvPr>
            <p:ph type="dt" sz="half" idx="10"/>
          </p:nvPr>
        </p:nvSpPr>
        <p:spPr/>
        <p:txBody>
          <a:bodyPr/>
          <a:lstStyle/>
          <a:p>
            <a:fld id="{C18F5ABC-7C3F-4A0A-9632-96A58E2B2683}" type="datetimeFigureOut">
              <a:rPr lang="lt-LT" smtClean="0"/>
              <a:t>2024-09-12</a:t>
            </a:fld>
            <a:endParaRPr lang="lt-LT"/>
          </a:p>
        </p:txBody>
      </p:sp>
      <p:sp>
        <p:nvSpPr>
          <p:cNvPr id="5" name="Footer Placeholder 4">
            <a:extLst>
              <a:ext uri="{FF2B5EF4-FFF2-40B4-BE49-F238E27FC236}">
                <a16:creationId xmlns:a16="http://schemas.microsoft.com/office/drawing/2014/main" id="{269BC146-8D3E-8AA9-1FC3-C7F8CF1CA62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095336FC-5FFD-DA58-BFD5-BF9931EE0D53}"/>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265467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A4A4-1574-948E-71AA-A132CF498CCD}"/>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ED721AB4-0D98-11F6-4810-DC17D67E49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EAABD523-D10A-79D1-D9ED-197C987572F6}"/>
              </a:ext>
            </a:extLst>
          </p:cNvPr>
          <p:cNvSpPr>
            <a:spLocks noGrp="1"/>
          </p:cNvSpPr>
          <p:nvPr>
            <p:ph type="dt" sz="half" idx="10"/>
          </p:nvPr>
        </p:nvSpPr>
        <p:spPr/>
        <p:txBody>
          <a:bodyPr/>
          <a:lstStyle/>
          <a:p>
            <a:fld id="{C18F5ABC-7C3F-4A0A-9632-96A58E2B2683}" type="datetimeFigureOut">
              <a:rPr lang="lt-LT" smtClean="0"/>
              <a:t>2024-09-12</a:t>
            </a:fld>
            <a:endParaRPr lang="lt-LT"/>
          </a:p>
        </p:txBody>
      </p:sp>
      <p:sp>
        <p:nvSpPr>
          <p:cNvPr id="5" name="Footer Placeholder 4">
            <a:extLst>
              <a:ext uri="{FF2B5EF4-FFF2-40B4-BE49-F238E27FC236}">
                <a16:creationId xmlns:a16="http://schemas.microsoft.com/office/drawing/2014/main" id="{3E1DD8E9-0587-E1B6-2C7C-A1369AD2471A}"/>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6AB31290-951F-793E-65D7-8136F4E85799}"/>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2139937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EE8E-A8DE-5507-3B24-78CCD0327D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4B00C445-8EF0-978F-BFE8-DD796B99C4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8C34DF-3ADB-0991-A8F3-00440A258EBF}"/>
              </a:ext>
            </a:extLst>
          </p:cNvPr>
          <p:cNvSpPr>
            <a:spLocks noGrp="1"/>
          </p:cNvSpPr>
          <p:nvPr>
            <p:ph type="dt" sz="half" idx="10"/>
          </p:nvPr>
        </p:nvSpPr>
        <p:spPr/>
        <p:txBody>
          <a:bodyPr/>
          <a:lstStyle/>
          <a:p>
            <a:fld id="{C18F5ABC-7C3F-4A0A-9632-96A58E2B2683}" type="datetimeFigureOut">
              <a:rPr lang="lt-LT" smtClean="0"/>
              <a:t>2024-09-12</a:t>
            </a:fld>
            <a:endParaRPr lang="lt-LT"/>
          </a:p>
        </p:txBody>
      </p:sp>
      <p:sp>
        <p:nvSpPr>
          <p:cNvPr id="5" name="Footer Placeholder 4">
            <a:extLst>
              <a:ext uri="{FF2B5EF4-FFF2-40B4-BE49-F238E27FC236}">
                <a16:creationId xmlns:a16="http://schemas.microsoft.com/office/drawing/2014/main" id="{EB31D94A-A621-76CC-94E1-0AE32C1E9C62}"/>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4C97422A-3B08-1A59-EA1E-60A9052C3079}"/>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198179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C774-4EC7-FE38-2E9A-0C38616D3D19}"/>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3BB3676B-5845-D289-47EB-EE0CDDE3F5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3843FEFE-9BDE-F792-9167-5B2B2AC967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EC6A5A30-F4AC-C212-E296-89A4D83CB9F4}"/>
              </a:ext>
            </a:extLst>
          </p:cNvPr>
          <p:cNvSpPr>
            <a:spLocks noGrp="1"/>
          </p:cNvSpPr>
          <p:nvPr>
            <p:ph type="dt" sz="half" idx="10"/>
          </p:nvPr>
        </p:nvSpPr>
        <p:spPr/>
        <p:txBody>
          <a:bodyPr/>
          <a:lstStyle/>
          <a:p>
            <a:fld id="{C18F5ABC-7C3F-4A0A-9632-96A58E2B2683}" type="datetimeFigureOut">
              <a:rPr lang="lt-LT" smtClean="0"/>
              <a:t>2024-09-12</a:t>
            </a:fld>
            <a:endParaRPr lang="lt-LT"/>
          </a:p>
        </p:txBody>
      </p:sp>
      <p:sp>
        <p:nvSpPr>
          <p:cNvPr id="6" name="Footer Placeholder 5">
            <a:extLst>
              <a:ext uri="{FF2B5EF4-FFF2-40B4-BE49-F238E27FC236}">
                <a16:creationId xmlns:a16="http://schemas.microsoft.com/office/drawing/2014/main" id="{140BA7CF-BBEE-829D-A069-C66302CB1F5B}"/>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45AC3661-831E-F721-A4E9-F17780F22367}"/>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65024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9E20-41CC-48CD-2FE3-0F41E976FA88}"/>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5289A689-1927-B0C8-D516-5E07C94A6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7F1CB6-F5AB-6B01-A0C3-4F52506740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D519AC41-0336-DB69-1E4D-0080F1D8B9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86D764-6CB1-F293-85D5-DD0058F496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B113830C-BA4D-1E85-7DD4-C3442645A8E3}"/>
              </a:ext>
            </a:extLst>
          </p:cNvPr>
          <p:cNvSpPr>
            <a:spLocks noGrp="1"/>
          </p:cNvSpPr>
          <p:nvPr>
            <p:ph type="dt" sz="half" idx="10"/>
          </p:nvPr>
        </p:nvSpPr>
        <p:spPr/>
        <p:txBody>
          <a:bodyPr/>
          <a:lstStyle/>
          <a:p>
            <a:fld id="{C18F5ABC-7C3F-4A0A-9632-96A58E2B2683}" type="datetimeFigureOut">
              <a:rPr lang="lt-LT" smtClean="0"/>
              <a:t>2024-09-12</a:t>
            </a:fld>
            <a:endParaRPr lang="lt-LT"/>
          </a:p>
        </p:txBody>
      </p:sp>
      <p:sp>
        <p:nvSpPr>
          <p:cNvPr id="8" name="Footer Placeholder 7">
            <a:extLst>
              <a:ext uri="{FF2B5EF4-FFF2-40B4-BE49-F238E27FC236}">
                <a16:creationId xmlns:a16="http://schemas.microsoft.com/office/drawing/2014/main" id="{13F4440A-F9BF-B4EC-86DA-80AC2BEDD14B}"/>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5BBE96E5-8926-F614-41EB-62359EB0649D}"/>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1816277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3A4A-80C5-F217-6E7D-7FA9F40A6095}"/>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B3808AB1-F360-EB9A-BCAD-2882AD7A6A9C}"/>
              </a:ext>
            </a:extLst>
          </p:cNvPr>
          <p:cNvSpPr>
            <a:spLocks noGrp="1"/>
          </p:cNvSpPr>
          <p:nvPr>
            <p:ph type="dt" sz="half" idx="10"/>
          </p:nvPr>
        </p:nvSpPr>
        <p:spPr/>
        <p:txBody>
          <a:bodyPr/>
          <a:lstStyle/>
          <a:p>
            <a:fld id="{C18F5ABC-7C3F-4A0A-9632-96A58E2B2683}" type="datetimeFigureOut">
              <a:rPr lang="lt-LT" smtClean="0"/>
              <a:t>2024-09-12</a:t>
            </a:fld>
            <a:endParaRPr lang="lt-LT"/>
          </a:p>
        </p:txBody>
      </p:sp>
      <p:sp>
        <p:nvSpPr>
          <p:cNvPr id="4" name="Footer Placeholder 3">
            <a:extLst>
              <a:ext uri="{FF2B5EF4-FFF2-40B4-BE49-F238E27FC236}">
                <a16:creationId xmlns:a16="http://schemas.microsoft.com/office/drawing/2014/main" id="{4C1265FC-3F4F-CA73-123B-97D4552570E1}"/>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57C7256A-7C60-1073-6C16-5F27C391C36C}"/>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1849459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E5FA18-D6A3-BD69-BBFF-272A1C121B8F}"/>
              </a:ext>
            </a:extLst>
          </p:cNvPr>
          <p:cNvSpPr>
            <a:spLocks noGrp="1"/>
          </p:cNvSpPr>
          <p:nvPr>
            <p:ph type="dt" sz="half" idx="10"/>
          </p:nvPr>
        </p:nvSpPr>
        <p:spPr/>
        <p:txBody>
          <a:bodyPr/>
          <a:lstStyle/>
          <a:p>
            <a:fld id="{C18F5ABC-7C3F-4A0A-9632-96A58E2B2683}" type="datetimeFigureOut">
              <a:rPr lang="lt-LT" smtClean="0"/>
              <a:t>2024-09-12</a:t>
            </a:fld>
            <a:endParaRPr lang="lt-LT"/>
          </a:p>
        </p:txBody>
      </p:sp>
      <p:sp>
        <p:nvSpPr>
          <p:cNvPr id="3" name="Footer Placeholder 2">
            <a:extLst>
              <a:ext uri="{FF2B5EF4-FFF2-40B4-BE49-F238E27FC236}">
                <a16:creationId xmlns:a16="http://schemas.microsoft.com/office/drawing/2014/main" id="{4F6747FD-A31D-BE76-0F49-4582800F48FC}"/>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B73DCB22-B267-5A86-7CFB-EACC5A4A4DCC}"/>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571288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5E18-4298-0079-4483-69588E1B4B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86364E64-E766-B847-8105-C20894B478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C881A233-BBE3-E206-6AC1-50DAAAD85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043CB1-F2A6-A7D6-148B-99C11EBD30DA}"/>
              </a:ext>
            </a:extLst>
          </p:cNvPr>
          <p:cNvSpPr>
            <a:spLocks noGrp="1"/>
          </p:cNvSpPr>
          <p:nvPr>
            <p:ph type="dt" sz="half" idx="10"/>
          </p:nvPr>
        </p:nvSpPr>
        <p:spPr/>
        <p:txBody>
          <a:bodyPr/>
          <a:lstStyle/>
          <a:p>
            <a:fld id="{C18F5ABC-7C3F-4A0A-9632-96A58E2B2683}" type="datetimeFigureOut">
              <a:rPr lang="lt-LT" smtClean="0"/>
              <a:t>2024-09-12</a:t>
            </a:fld>
            <a:endParaRPr lang="lt-LT"/>
          </a:p>
        </p:txBody>
      </p:sp>
      <p:sp>
        <p:nvSpPr>
          <p:cNvPr id="6" name="Footer Placeholder 5">
            <a:extLst>
              <a:ext uri="{FF2B5EF4-FFF2-40B4-BE49-F238E27FC236}">
                <a16:creationId xmlns:a16="http://schemas.microsoft.com/office/drawing/2014/main" id="{F3EE7BDF-9573-0C59-C8BD-0A0CE32EFABB}"/>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B078E86B-1034-7D0F-E3F6-DFF77446BF53}"/>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2541887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748C-088D-5323-7F16-60BEBB4D7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D4ABCCA6-4176-377F-3CE8-CE929FF27E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004D345C-F39D-3735-8942-79977808D4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D4CE9C-D4BE-DCA3-726B-0A1EFF260388}"/>
              </a:ext>
            </a:extLst>
          </p:cNvPr>
          <p:cNvSpPr>
            <a:spLocks noGrp="1"/>
          </p:cNvSpPr>
          <p:nvPr>
            <p:ph type="dt" sz="half" idx="10"/>
          </p:nvPr>
        </p:nvSpPr>
        <p:spPr/>
        <p:txBody>
          <a:bodyPr/>
          <a:lstStyle/>
          <a:p>
            <a:fld id="{C18F5ABC-7C3F-4A0A-9632-96A58E2B2683}" type="datetimeFigureOut">
              <a:rPr lang="lt-LT" smtClean="0"/>
              <a:t>2024-09-12</a:t>
            </a:fld>
            <a:endParaRPr lang="lt-LT"/>
          </a:p>
        </p:txBody>
      </p:sp>
      <p:sp>
        <p:nvSpPr>
          <p:cNvPr id="6" name="Footer Placeholder 5">
            <a:extLst>
              <a:ext uri="{FF2B5EF4-FFF2-40B4-BE49-F238E27FC236}">
                <a16:creationId xmlns:a16="http://schemas.microsoft.com/office/drawing/2014/main" id="{DA3A35AE-A4D9-C2F8-AC5D-0B4188F2571A}"/>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FBAD78C5-D902-1114-690E-4BC5A1923625}"/>
              </a:ext>
            </a:extLst>
          </p:cNvPr>
          <p:cNvSpPr>
            <a:spLocks noGrp="1"/>
          </p:cNvSpPr>
          <p:nvPr>
            <p:ph type="sldNum" sz="quarter" idx="12"/>
          </p:nvPr>
        </p:nvSpPr>
        <p:spPr/>
        <p:txBody>
          <a:bodyPr/>
          <a:lstStyle/>
          <a:p>
            <a:fld id="{9DD9575C-9CC4-4D16-9BAD-8B95569638C5}" type="slidenum">
              <a:rPr lang="lt-LT" smtClean="0"/>
              <a:t>‹#›</a:t>
            </a:fld>
            <a:endParaRPr lang="lt-LT"/>
          </a:p>
        </p:txBody>
      </p:sp>
    </p:spTree>
    <p:extLst>
      <p:ext uri="{BB962C8B-B14F-4D97-AF65-F5344CB8AC3E}">
        <p14:creationId xmlns:p14="http://schemas.microsoft.com/office/powerpoint/2010/main" val="394047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4E8FE1-7220-205A-2ADD-33BBA344E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5DF3A14B-D188-D96B-0D1E-D03485B38E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57F4C302-A4BC-6D44-0BF6-D350E3904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F5ABC-7C3F-4A0A-9632-96A58E2B2683}" type="datetimeFigureOut">
              <a:rPr lang="lt-LT" smtClean="0"/>
              <a:t>2024-09-12</a:t>
            </a:fld>
            <a:endParaRPr lang="lt-LT"/>
          </a:p>
        </p:txBody>
      </p:sp>
      <p:sp>
        <p:nvSpPr>
          <p:cNvPr id="5" name="Footer Placeholder 4">
            <a:extLst>
              <a:ext uri="{FF2B5EF4-FFF2-40B4-BE49-F238E27FC236}">
                <a16:creationId xmlns:a16="http://schemas.microsoft.com/office/drawing/2014/main" id="{E4F5A6E0-E9A5-7367-EBCD-ED8F37B67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42B52A8B-D0E1-2555-EF58-F4F88BEC62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D9575C-9CC4-4D16-9BAD-8B95569638C5}" type="slidenum">
              <a:rPr lang="lt-LT" smtClean="0"/>
              <a:t>‹#›</a:t>
            </a:fld>
            <a:endParaRPr lang="lt-LT"/>
          </a:p>
        </p:txBody>
      </p:sp>
    </p:spTree>
    <p:extLst>
      <p:ext uri="{BB962C8B-B14F-4D97-AF65-F5344CB8AC3E}">
        <p14:creationId xmlns:p14="http://schemas.microsoft.com/office/powerpoint/2010/main" val="1576679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rsc.lrv.l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lt72.lt/"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lt72.lt/" TargetMode="External"/><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wav"/><Relationship Id="rId1" Type="http://schemas.openxmlformats.org/officeDocument/2006/relationships/audio" Target="NULL" TargetMode="Externa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2" Type="http://schemas.openxmlformats.org/officeDocument/2006/relationships/hyperlink" Target="file:///\\centriukas\SSD\OneDrive%20-%20UAB%20Learnkey\VPAGD-avarija-AstravoAE\Grotuvas\5kl-8kl\www.lt72.lt"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lt72.l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8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9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9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image" Target="../media/image128.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CBD4-4864-61BF-97E1-92B405E576A3}"/>
              </a:ext>
            </a:extLst>
          </p:cNvPr>
          <p:cNvSpPr>
            <a:spLocks noGrp="1"/>
          </p:cNvSpPr>
          <p:nvPr>
            <p:ph type="title"/>
          </p:nvPr>
        </p:nvSpPr>
        <p:spPr>
          <a:xfrm>
            <a:off x="831850" y="1710581"/>
            <a:ext cx="10515600" cy="1851643"/>
          </a:xfrm>
        </p:spPr>
        <p:txBody>
          <a:bodyPr/>
          <a:lstStyle/>
          <a:p>
            <a:r>
              <a:rPr lang="lt-LT" dirty="0"/>
              <a:t>Mokomoji medžiaga 5-8 klasių mokiniams</a:t>
            </a:r>
          </a:p>
        </p:txBody>
      </p:sp>
      <p:sp>
        <p:nvSpPr>
          <p:cNvPr id="3" name="Text Placeholder 2">
            <a:extLst>
              <a:ext uri="{FF2B5EF4-FFF2-40B4-BE49-F238E27FC236}">
                <a16:creationId xmlns:a16="http://schemas.microsoft.com/office/drawing/2014/main" id="{82273AD6-98A0-6479-6DA6-E143BDE450CF}"/>
              </a:ext>
            </a:extLst>
          </p:cNvPr>
          <p:cNvSpPr>
            <a:spLocks noGrp="1"/>
          </p:cNvSpPr>
          <p:nvPr>
            <p:ph type="body" idx="1"/>
          </p:nvPr>
        </p:nvSpPr>
        <p:spPr>
          <a:xfrm>
            <a:off x="821853" y="3667973"/>
            <a:ext cx="10515600" cy="945489"/>
          </a:xfrm>
        </p:spPr>
        <p:txBody>
          <a:bodyPr/>
          <a:lstStyle/>
          <a:p>
            <a:r>
              <a:rPr lang="en-US" dirty="0"/>
              <a:t> </a:t>
            </a:r>
            <a:r>
              <a:rPr lang="lt-LT" dirty="0"/>
              <a:t>5-8 klasės</a:t>
            </a:r>
          </a:p>
        </p:txBody>
      </p:sp>
      <p:grpSp>
        <p:nvGrpSpPr>
          <p:cNvPr id="17" name="Group 16">
            <a:extLst>
              <a:ext uri="{FF2B5EF4-FFF2-40B4-BE49-F238E27FC236}">
                <a16:creationId xmlns:a16="http://schemas.microsoft.com/office/drawing/2014/main" id="{EF39B1FB-3117-45AB-7070-1F38D5986F3D}"/>
              </a:ext>
            </a:extLst>
          </p:cNvPr>
          <p:cNvGrpSpPr/>
          <p:nvPr/>
        </p:nvGrpSpPr>
        <p:grpSpPr>
          <a:xfrm>
            <a:off x="1009139" y="4633193"/>
            <a:ext cx="10385667" cy="1575785"/>
            <a:chOff x="1009139" y="4796695"/>
            <a:chExt cx="10385667" cy="1575785"/>
          </a:xfrm>
        </p:grpSpPr>
        <p:pic>
          <p:nvPicPr>
            <p:cNvPr id="5" name="Picture 4" descr="A red and white emblem with an axe and a red shield&#10;&#10;Description automatically generated">
              <a:extLst>
                <a:ext uri="{FF2B5EF4-FFF2-40B4-BE49-F238E27FC236}">
                  <a16:creationId xmlns:a16="http://schemas.microsoft.com/office/drawing/2014/main" id="{839678F5-9B1D-8852-E4A4-698E72E98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296" y="4796695"/>
              <a:ext cx="1706398" cy="1575785"/>
            </a:xfrm>
            <a:prstGeom prst="rect">
              <a:avLst/>
            </a:prstGeom>
          </p:spPr>
        </p:pic>
        <p:pic>
          <p:nvPicPr>
            <p:cNvPr id="7" name="Graphic 6">
              <a:extLst>
                <a:ext uri="{FF2B5EF4-FFF2-40B4-BE49-F238E27FC236}">
                  <a16:creationId xmlns:a16="http://schemas.microsoft.com/office/drawing/2014/main" id="{BF106240-06C2-D562-E4D7-0580F8735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139" y="4904451"/>
              <a:ext cx="1078836" cy="1360272"/>
            </a:xfrm>
            <a:prstGeom prst="rect">
              <a:avLst/>
            </a:prstGeom>
          </p:spPr>
        </p:pic>
        <p:pic>
          <p:nvPicPr>
            <p:cNvPr id="10" name="Graphic 9">
              <a:extLst>
                <a:ext uri="{FF2B5EF4-FFF2-40B4-BE49-F238E27FC236}">
                  <a16:creationId xmlns:a16="http://schemas.microsoft.com/office/drawing/2014/main" id="{7B8A6868-93B3-8732-1FFB-5D0751FD5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7015" y="4942837"/>
              <a:ext cx="1145277" cy="1283500"/>
            </a:xfrm>
            <a:prstGeom prst="rect">
              <a:avLst/>
            </a:prstGeom>
          </p:spPr>
        </p:pic>
        <p:pic>
          <p:nvPicPr>
            <p:cNvPr id="14" name="Graphic 13">
              <a:extLst>
                <a:ext uri="{FF2B5EF4-FFF2-40B4-BE49-F238E27FC236}">
                  <a16:creationId xmlns:a16="http://schemas.microsoft.com/office/drawing/2014/main" id="{8C6E6D50-38D6-03B7-D5F1-553E428427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08614" y="5195968"/>
              <a:ext cx="3886192" cy="777238"/>
            </a:xfrm>
            <a:prstGeom prst="rect">
              <a:avLst/>
            </a:prstGeom>
          </p:spPr>
        </p:pic>
      </p:grpSp>
    </p:spTree>
    <p:extLst>
      <p:ext uri="{BB962C8B-B14F-4D97-AF65-F5344CB8AC3E}">
        <p14:creationId xmlns:p14="http://schemas.microsoft.com/office/powerpoint/2010/main" val="651279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bestuburis gyvūnas&#10;&#10;Automatiškai sugeneruotas aprašymas">
            <a:extLst>
              <a:ext uri="{FF2B5EF4-FFF2-40B4-BE49-F238E27FC236}">
                <a16:creationId xmlns:a16="http://schemas.microsoft.com/office/drawing/2014/main" id="{BC573809-434D-F6F6-05A5-52A7AE825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80B1B23A-71CA-4459-66C6-659E572D1E45}"/>
              </a:ext>
            </a:extLst>
          </p:cNvPr>
          <p:cNvSpPr>
            <a:spLocks noGrp="1"/>
          </p:cNvSpPr>
          <p:nvPr>
            <p:ph idx="1"/>
          </p:nvPr>
        </p:nvSpPr>
        <p:spPr>
          <a:xfrm>
            <a:off x="5746125" y="2533475"/>
            <a:ext cx="5219307" cy="3448225"/>
          </a:xfrm>
        </p:spPr>
        <p:txBody>
          <a:bodyPr anchor="t">
            <a:normAutofit/>
          </a:bodyPr>
          <a:lstStyle/>
          <a:p>
            <a:pPr marL="0" indent="0">
              <a:buNone/>
            </a:pPr>
            <a:r>
              <a:rPr lang="lt-LT" sz="2000" dirty="0"/>
              <a:t>Jonizuojančioji spinduliuotė naudojama ir žemės ūkyje, pramonėje, moksle.</a:t>
            </a:r>
          </a:p>
          <a:p>
            <a:pPr marL="0" indent="0">
              <a:buNone/>
            </a:pPr>
            <a:r>
              <a:rPr lang="lt-LT" sz="2000" dirty="0"/>
              <a:t>Augalų sėklas veikiant radiacija naikinamos bakterijos. Be augalų stiprinimo, spinduliuotė gali būti naudojama vabzdžių populiacijoms kontroliuoti, taip sumažinant pavojingų pesticidų naudojimą.</a:t>
            </a:r>
          </a:p>
        </p:txBody>
      </p:sp>
      <p:grpSp>
        <p:nvGrpSpPr>
          <p:cNvPr id="24" name="Group 23">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4">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D96715BE-FC9B-0D01-FDC0-79116B9C49E7}"/>
              </a:ext>
            </a:extLst>
          </p:cNvPr>
          <p:cNvSpPr txBox="1">
            <a:spLocks/>
          </p:cNvSpPr>
          <p:nvPr/>
        </p:nvSpPr>
        <p:spPr>
          <a:xfrm>
            <a:off x="5746125" y="741391"/>
            <a:ext cx="5370532" cy="161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800" b="1" dirty="0"/>
              <a:t>Jonizuojančiosios spinduliuotės šaltiniai ir jų panaudojimas praktikoje</a:t>
            </a:r>
            <a:endParaRPr lang="lt-LT" sz="2800" dirty="0"/>
          </a:p>
        </p:txBody>
      </p:sp>
    </p:spTree>
    <p:extLst>
      <p:ext uri="{BB962C8B-B14F-4D97-AF65-F5344CB8AC3E}">
        <p14:creationId xmlns:p14="http://schemas.microsoft.com/office/powerpoint/2010/main" val="1095272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ekrano kopija&#10;&#10;Automatiškai sugeneruotas aprašymas">
            <a:extLst>
              <a:ext uri="{FF2B5EF4-FFF2-40B4-BE49-F238E27FC236}">
                <a16:creationId xmlns:a16="http://schemas.microsoft.com/office/drawing/2014/main" id="{483EDD52-E226-A3E3-0129-722C61FB8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8F27C31E-8079-3DCD-5D16-F844C0AC72CD}"/>
              </a:ext>
            </a:extLst>
          </p:cNvPr>
          <p:cNvSpPr>
            <a:spLocks noGrp="1"/>
          </p:cNvSpPr>
          <p:nvPr>
            <p:ph idx="1"/>
          </p:nvPr>
        </p:nvSpPr>
        <p:spPr>
          <a:xfrm>
            <a:off x="5746125" y="2533475"/>
            <a:ext cx="5219307" cy="3448225"/>
          </a:xfrm>
        </p:spPr>
        <p:txBody>
          <a:bodyPr anchor="t">
            <a:normAutofit/>
          </a:bodyPr>
          <a:lstStyle/>
          <a:p>
            <a:pPr marL="0" indent="0">
              <a:buNone/>
            </a:pPr>
            <a:r>
              <a:rPr lang="lt-LT" sz="2000" dirty="0"/>
              <a:t>Pramonėje – tankio matuokliuose, kurie naudojami keliams tiesti, lygio matuokliuose, kurie matuoja medžiagų užpildymo lygį ir kt.</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0BDD15B6-952F-B521-8F25-507E454A981A}"/>
              </a:ext>
            </a:extLst>
          </p:cNvPr>
          <p:cNvSpPr txBox="1">
            <a:spLocks/>
          </p:cNvSpPr>
          <p:nvPr/>
        </p:nvSpPr>
        <p:spPr>
          <a:xfrm>
            <a:off x="5746125" y="741391"/>
            <a:ext cx="5370532" cy="161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800" b="1" dirty="0"/>
              <a:t>Jonizuojančiosios spinduliuotės šaltiniai ir jų panaudojimas praktikoje</a:t>
            </a:r>
            <a:endParaRPr lang="lt-LT" sz="2800" dirty="0"/>
          </a:p>
        </p:txBody>
      </p:sp>
    </p:spTree>
    <p:extLst>
      <p:ext uri="{BB962C8B-B14F-4D97-AF65-F5344CB8AC3E}">
        <p14:creationId xmlns:p14="http://schemas.microsoft.com/office/powerpoint/2010/main" val="229657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simbolis, Grafika, ekrano kopija, dizainas&#10;&#10;Automatiškai sugeneruotas aprašymas">
            <a:extLst>
              <a:ext uri="{FF2B5EF4-FFF2-40B4-BE49-F238E27FC236}">
                <a16:creationId xmlns:a16="http://schemas.microsoft.com/office/drawing/2014/main" id="{D72D32FD-4E61-8A20-058D-69391EC24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0C4581EF-8C75-3DA5-3D6A-694AB585ACCB}"/>
              </a:ext>
            </a:extLst>
          </p:cNvPr>
          <p:cNvSpPr>
            <a:spLocks noGrp="1"/>
          </p:cNvSpPr>
          <p:nvPr>
            <p:ph idx="1"/>
          </p:nvPr>
        </p:nvSpPr>
        <p:spPr>
          <a:xfrm>
            <a:off x="5746125" y="2533475"/>
            <a:ext cx="5219307" cy="3448225"/>
          </a:xfrm>
        </p:spPr>
        <p:txBody>
          <a:bodyPr anchor="t">
            <a:normAutofit lnSpcReduction="10000"/>
          </a:bodyPr>
          <a:lstStyle/>
          <a:p>
            <a:pPr marL="0" indent="0">
              <a:buNone/>
            </a:pPr>
            <a:r>
              <a:rPr lang="lt-LT" sz="2000" dirty="0"/>
              <a:t>Mokslo institucijos naudoja jonizuojančiąją spinduliuotę laboratoriniuose ir eksperimentiniuose tyrimuose.</a:t>
            </a:r>
          </a:p>
          <a:p>
            <a:pPr marL="0" indent="0">
              <a:buNone/>
            </a:pPr>
            <a:r>
              <a:rPr lang="lt-LT" sz="2000" dirty="0"/>
              <a:t>Pavyzdžiui, jonizuojančioji spinduliuotė padėjo daugiau sužinoti apie dirvožemio tipus, kurių reikia skirtingiems augalams, taip pat apie naujai atrastų naftos telkinių dydžius ir vandenyno srovių pėdsakus. Be to, mokslininkai naudoja mažos energijos radioaktyviuosius šaltinius dujų chromatografijoje, kad nustatytų naftos produktų komponentus. </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4B06D8F8-313E-6423-814A-5EEBE8849CD2}"/>
              </a:ext>
            </a:extLst>
          </p:cNvPr>
          <p:cNvSpPr txBox="1">
            <a:spLocks/>
          </p:cNvSpPr>
          <p:nvPr/>
        </p:nvSpPr>
        <p:spPr>
          <a:xfrm>
            <a:off x="5746125" y="741391"/>
            <a:ext cx="5370532" cy="161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800" b="1" dirty="0"/>
              <a:t>Jonizuojančiosios spinduliuotės šaltiniai ir jų panaudojimas praktikoje</a:t>
            </a:r>
            <a:endParaRPr lang="lt-LT" sz="2800" dirty="0"/>
          </a:p>
        </p:txBody>
      </p:sp>
    </p:spTree>
    <p:extLst>
      <p:ext uri="{BB962C8B-B14F-4D97-AF65-F5344CB8AC3E}">
        <p14:creationId xmlns:p14="http://schemas.microsoft.com/office/powerpoint/2010/main" val="2443659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B2A5-913F-2CB1-A1B1-AB52A11964A3}"/>
              </a:ext>
            </a:extLst>
          </p:cNvPr>
          <p:cNvSpPr>
            <a:spLocks noGrp="1"/>
          </p:cNvSpPr>
          <p:nvPr>
            <p:ph type="title"/>
          </p:nvPr>
        </p:nvSpPr>
        <p:spPr>
          <a:xfrm>
            <a:off x="6103658" y="741391"/>
            <a:ext cx="5219307" cy="1616203"/>
          </a:xfrm>
        </p:spPr>
        <p:txBody>
          <a:bodyPr anchor="ctr">
            <a:normAutofit fontScale="90000"/>
          </a:bodyPr>
          <a:lstStyle/>
          <a:p>
            <a:r>
              <a:rPr lang="lt-LT" sz="3200" b="1" dirty="0"/>
              <a:t>Paliktieji radioaktyvieji šaltiniai. Kaip elgtis radus paliktąjį radioaktyvųjį šaltinį</a:t>
            </a:r>
            <a:endParaRPr lang="lt-LT" sz="3200" dirty="0"/>
          </a:p>
        </p:txBody>
      </p:sp>
      <p:sp>
        <p:nvSpPr>
          <p:cNvPr id="3" name="Content Placeholder 2">
            <a:extLst>
              <a:ext uri="{FF2B5EF4-FFF2-40B4-BE49-F238E27FC236}">
                <a16:creationId xmlns:a16="http://schemas.microsoft.com/office/drawing/2014/main" id="{0C4581EF-8C75-3DA5-3D6A-694AB585ACCB}"/>
              </a:ext>
            </a:extLst>
          </p:cNvPr>
          <p:cNvSpPr>
            <a:spLocks noGrp="1"/>
          </p:cNvSpPr>
          <p:nvPr>
            <p:ph idx="1"/>
          </p:nvPr>
        </p:nvSpPr>
        <p:spPr>
          <a:xfrm>
            <a:off x="6103657" y="2533475"/>
            <a:ext cx="5219307" cy="3448225"/>
          </a:xfrm>
        </p:spPr>
        <p:txBody>
          <a:bodyPr anchor="t">
            <a:normAutofit/>
          </a:bodyPr>
          <a:lstStyle/>
          <a:p>
            <a:pPr marL="0" indent="0">
              <a:buNone/>
            </a:pPr>
            <a:r>
              <a:rPr lang="lt-LT" sz="1700" b="1" dirty="0"/>
              <a:t>Paliktieji radioaktyvieji šaltiniai </a:t>
            </a:r>
            <a:r>
              <a:rPr lang="lt-LT" sz="1700" dirty="0"/>
              <a:t>– tai radioaktyvieji šaltiniai ar radioaktyviosiomis medžiagomis užteršti objektai ir daiktai, esantys ne tam skirtoje vietoje, ir jų radiacinė sauga nėra užtikrinta. Paliktieji šaltiniai gali kelti pavojų žmonėms ir aplinkai. </a:t>
            </a:r>
          </a:p>
          <a:p>
            <a:pPr marL="0" indent="0">
              <a:buNone/>
            </a:pPr>
            <a:r>
              <a:rPr lang="lt-LT" sz="1700" dirty="0"/>
              <a:t>Jeigu radinys sunkus, masyvus, ant jo yra įspėjamasis jonizuojančiosios spinduliuotės ženklas, didelė tikimybė, kad tai bus paliktasis radioaktyvusis šaltinis.</a:t>
            </a:r>
          </a:p>
          <a:p>
            <a:pPr marL="0" indent="0">
              <a:buNone/>
            </a:pPr>
            <a:r>
              <a:rPr lang="lt-LT" sz="1700" dirty="0"/>
              <a:t>Radus paliktąjį radioaktyvųjį šaltinį arba įtarus, kad radinys skleidžia jonizuojančiąją spinduliuotę, jo negalima liesti ar ardyti.</a:t>
            </a:r>
          </a:p>
          <a:p>
            <a:endParaRPr lang="lt-LT" sz="1700" dirty="0"/>
          </a:p>
        </p:txBody>
      </p:sp>
      <p:grpSp>
        <p:nvGrpSpPr>
          <p:cNvPr id="10"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aveikslėlis 3" descr="Paveikslėlis, kuriame yra geltonas, Grafika, logotipas, simbolis&#10;&#10;Automatiškai sugeneruotas aprašymas">
            <a:extLst>
              <a:ext uri="{FF2B5EF4-FFF2-40B4-BE49-F238E27FC236}">
                <a16:creationId xmlns:a16="http://schemas.microsoft.com/office/drawing/2014/main" id="{5DD993F5-6968-092F-A6A3-3764F1233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365" y="2357594"/>
            <a:ext cx="4462704" cy="2510271"/>
          </a:xfrm>
          <a:prstGeom prst="rect">
            <a:avLst/>
          </a:prstGeom>
        </p:spPr>
      </p:pic>
    </p:spTree>
    <p:extLst>
      <p:ext uri="{BB962C8B-B14F-4D97-AF65-F5344CB8AC3E}">
        <p14:creationId xmlns:p14="http://schemas.microsoft.com/office/powerpoint/2010/main" val="4119327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29BC-990D-9A3F-AC2E-B889D635AC59}"/>
              </a:ext>
            </a:extLst>
          </p:cNvPr>
          <p:cNvSpPr>
            <a:spLocks noGrp="1"/>
          </p:cNvSpPr>
          <p:nvPr>
            <p:ph type="title"/>
          </p:nvPr>
        </p:nvSpPr>
        <p:spPr>
          <a:xfrm>
            <a:off x="6103658" y="741391"/>
            <a:ext cx="5219307" cy="1616203"/>
          </a:xfrm>
        </p:spPr>
        <p:txBody>
          <a:bodyPr anchor="b">
            <a:normAutofit/>
          </a:bodyPr>
          <a:lstStyle/>
          <a:p>
            <a:r>
              <a:rPr lang="lt-LT" sz="2700" b="1"/>
              <a:t>Paliktieji radioaktyvieji šaltiniai. Kaip elgtis radus paliktąjį radioaktyvųjį šaltinį</a:t>
            </a:r>
            <a:br>
              <a:rPr lang="lt-LT" sz="2700" b="1"/>
            </a:br>
            <a:endParaRPr lang="lt-LT" sz="2700"/>
          </a:p>
        </p:txBody>
      </p:sp>
      <p:sp>
        <p:nvSpPr>
          <p:cNvPr id="3" name="Content Placeholder 2">
            <a:extLst>
              <a:ext uri="{FF2B5EF4-FFF2-40B4-BE49-F238E27FC236}">
                <a16:creationId xmlns:a16="http://schemas.microsoft.com/office/drawing/2014/main" id="{9483217F-B0F2-E8BA-913B-34E7FD5E1CA8}"/>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Veiksmai, kurių būtina imtis:</a:t>
            </a:r>
          </a:p>
          <a:p>
            <a:r>
              <a:rPr lang="lt-LT" sz="2000" dirty="0"/>
              <a:t>Neliesti radinio.</a:t>
            </a:r>
          </a:p>
          <a:p>
            <a:pPr marL="0" indent="0">
              <a:buNone/>
            </a:pPr>
            <a:endParaRPr lang="lt-LT" sz="2000" b="1" dirty="0"/>
          </a:p>
          <a:p>
            <a:pPr marL="0" indent="0">
              <a:buNone/>
            </a:pPr>
            <a:endParaRPr lang="lt-LT" sz="2000" dirty="0"/>
          </a:p>
        </p:txBody>
      </p:sp>
      <p:grpSp>
        <p:nvGrpSpPr>
          <p:cNvPr id="25" name="Group 24">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6" name="Rectangle 25">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aveikslėlis 3" descr="Paveikslėlis, kuriame yra Grafika, grafinis dizainas, iliustracija, logotipas&#10;&#10;Automatiškai sugeneruotas aprašymas">
            <a:extLst>
              <a:ext uri="{FF2B5EF4-FFF2-40B4-BE49-F238E27FC236}">
                <a16:creationId xmlns:a16="http://schemas.microsoft.com/office/drawing/2014/main" id="{251EFB38-05EE-84CF-46AB-125BF876F81D}"/>
              </a:ext>
            </a:extLst>
          </p:cNvPr>
          <p:cNvPicPr>
            <a:picLocks noChangeAspect="1"/>
          </p:cNvPicPr>
          <p:nvPr/>
        </p:nvPicPr>
        <p:blipFill rotWithShape="1">
          <a:blip r:embed="rId2">
            <a:extLst>
              <a:ext uri="{28A0092B-C50C-407E-A947-70E740481C1C}">
                <a14:useLocalDpi xmlns:a14="http://schemas.microsoft.com/office/drawing/2010/main" val="0"/>
              </a:ext>
            </a:extLst>
          </a:blip>
          <a:srcRect t="6498" r="3" b="1611"/>
          <a:stretch/>
        </p:blipFill>
        <p:spPr>
          <a:xfrm>
            <a:off x="939514" y="2387912"/>
            <a:ext cx="4408730" cy="2278883"/>
          </a:xfrm>
          <a:prstGeom prst="rect">
            <a:avLst/>
          </a:prstGeom>
        </p:spPr>
      </p:pic>
    </p:spTree>
    <p:extLst>
      <p:ext uri="{BB962C8B-B14F-4D97-AF65-F5344CB8AC3E}">
        <p14:creationId xmlns:p14="http://schemas.microsoft.com/office/powerpoint/2010/main" val="728458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29BC-990D-9A3F-AC2E-B889D635AC59}"/>
              </a:ext>
            </a:extLst>
          </p:cNvPr>
          <p:cNvSpPr>
            <a:spLocks noGrp="1"/>
          </p:cNvSpPr>
          <p:nvPr>
            <p:ph type="title"/>
          </p:nvPr>
        </p:nvSpPr>
        <p:spPr>
          <a:xfrm>
            <a:off x="6103658" y="741391"/>
            <a:ext cx="5219307" cy="1616203"/>
          </a:xfrm>
        </p:spPr>
        <p:txBody>
          <a:bodyPr anchor="b">
            <a:normAutofit/>
          </a:bodyPr>
          <a:lstStyle/>
          <a:p>
            <a:r>
              <a:rPr lang="lt-LT" sz="2700" b="1"/>
              <a:t>Paliktieji radioaktyvieji šaltiniai. Kaip elgtis radus paliktąjį radioaktyvųjį šaltinį</a:t>
            </a:r>
            <a:br>
              <a:rPr lang="lt-LT" sz="2700" b="1"/>
            </a:br>
            <a:endParaRPr lang="lt-LT" sz="2700"/>
          </a:p>
        </p:txBody>
      </p:sp>
      <p:sp>
        <p:nvSpPr>
          <p:cNvPr id="3" name="Content Placeholder 2">
            <a:extLst>
              <a:ext uri="{FF2B5EF4-FFF2-40B4-BE49-F238E27FC236}">
                <a16:creationId xmlns:a16="http://schemas.microsoft.com/office/drawing/2014/main" id="{9483217F-B0F2-E8BA-913B-34E7FD5E1CA8}"/>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Veiksmai, kurių būtina imtis:</a:t>
            </a:r>
          </a:p>
          <a:p>
            <a:r>
              <a:rPr lang="lt-LT" sz="2000" dirty="0"/>
              <a:t>Stengtis kuo mažiau laiko praleisti šalia jo. Tuoj pat atsitraukti, nes, didėjant atstumui, jonizuojančiosios spinduliuotės lygis ir poveikis žmogaus sveikatai mažėja.</a:t>
            </a:r>
          </a:p>
          <a:p>
            <a:pPr marL="0" indent="0">
              <a:buNone/>
            </a:pPr>
            <a:endParaRPr lang="lt-LT" sz="2000" dirty="0"/>
          </a:p>
          <a:p>
            <a:pPr marL="0" indent="0">
              <a:buNone/>
            </a:pPr>
            <a:endParaRPr lang="lt-LT" sz="2000" dirty="0"/>
          </a:p>
        </p:txBody>
      </p:sp>
      <p:grpSp>
        <p:nvGrpSpPr>
          <p:cNvPr id="12" name="Group 11">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 name="Rectangle 12">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aveikslėlis 3" descr="Paveikslėlis, kuriame yra animacija, ekrano kopija, Grafika&#10;&#10;Automatiškai sugeneruotas aprašymas">
            <a:extLst>
              <a:ext uri="{FF2B5EF4-FFF2-40B4-BE49-F238E27FC236}">
                <a16:creationId xmlns:a16="http://schemas.microsoft.com/office/drawing/2014/main" id="{A7520AE3-214A-3D0F-EE3A-7F3DCD709219}"/>
              </a:ext>
            </a:extLst>
          </p:cNvPr>
          <p:cNvPicPr>
            <a:picLocks noChangeAspect="1"/>
          </p:cNvPicPr>
          <p:nvPr/>
        </p:nvPicPr>
        <p:blipFill rotWithShape="1">
          <a:blip r:embed="rId2">
            <a:extLst>
              <a:ext uri="{28A0092B-C50C-407E-A947-70E740481C1C}">
                <a14:useLocalDpi xmlns:a14="http://schemas.microsoft.com/office/drawing/2010/main" val="0"/>
              </a:ext>
            </a:extLst>
          </a:blip>
          <a:srcRect t="3681" r="3" b="4428"/>
          <a:stretch/>
        </p:blipFill>
        <p:spPr>
          <a:xfrm>
            <a:off x="939514" y="2387912"/>
            <a:ext cx="4408730" cy="2278883"/>
          </a:xfrm>
          <a:prstGeom prst="rect">
            <a:avLst/>
          </a:prstGeom>
        </p:spPr>
      </p:pic>
    </p:spTree>
    <p:extLst>
      <p:ext uri="{BB962C8B-B14F-4D97-AF65-F5344CB8AC3E}">
        <p14:creationId xmlns:p14="http://schemas.microsoft.com/office/powerpoint/2010/main" val="461541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29BC-990D-9A3F-AC2E-B889D635AC59}"/>
              </a:ext>
            </a:extLst>
          </p:cNvPr>
          <p:cNvSpPr>
            <a:spLocks noGrp="1"/>
          </p:cNvSpPr>
          <p:nvPr>
            <p:ph type="title"/>
          </p:nvPr>
        </p:nvSpPr>
        <p:spPr>
          <a:xfrm>
            <a:off x="6103658" y="741391"/>
            <a:ext cx="5219307" cy="1616203"/>
          </a:xfrm>
        </p:spPr>
        <p:txBody>
          <a:bodyPr anchor="b">
            <a:normAutofit/>
          </a:bodyPr>
          <a:lstStyle/>
          <a:p>
            <a:r>
              <a:rPr lang="lt-LT" sz="2700" b="1"/>
              <a:t>Paliktieji radioaktyvieji šaltiniai. Kaip elgtis radus paliktąjį radioaktyvųjį šaltinį</a:t>
            </a:r>
            <a:br>
              <a:rPr lang="lt-LT" sz="2700" b="1"/>
            </a:br>
            <a:endParaRPr lang="lt-LT" sz="2700"/>
          </a:p>
        </p:txBody>
      </p:sp>
      <p:pic>
        <p:nvPicPr>
          <p:cNvPr id="5" name="Paveikslėlis 4">
            <a:extLst>
              <a:ext uri="{FF2B5EF4-FFF2-40B4-BE49-F238E27FC236}">
                <a16:creationId xmlns:a16="http://schemas.microsoft.com/office/drawing/2014/main" id="{657EE147-0938-63B3-8841-9E06CAD78B7A}"/>
              </a:ext>
            </a:extLst>
          </p:cNvPr>
          <p:cNvPicPr>
            <a:picLocks noChangeAspect="1"/>
          </p:cNvPicPr>
          <p:nvPr/>
        </p:nvPicPr>
        <p:blipFill rotWithShape="1">
          <a:blip r:embed="rId2">
            <a:extLst>
              <a:ext uri="{28A0092B-C50C-407E-A947-70E740481C1C}">
                <a14:useLocalDpi xmlns:a14="http://schemas.microsoft.com/office/drawing/2010/main" val="0"/>
              </a:ext>
            </a:extLst>
          </a:blip>
          <a:srcRect t="3737" r="3" b="4372"/>
          <a:stretch/>
        </p:blipFill>
        <p:spPr>
          <a:xfrm>
            <a:off x="787114" y="2235513"/>
            <a:ext cx="4408730" cy="2278882"/>
          </a:xfrm>
          <a:prstGeom prst="rect">
            <a:avLst/>
          </a:prstGeom>
        </p:spPr>
      </p:pic>
      <p:sp>
        <p:nvSpPr>
          <p:cNvPr id="3" name="Content Placeholder 2">
            <a:extLst>
              <a:ext uri="{FF2B5EF4-FFF2-40B4-BE49-F238E27FC236}">
                <a16:creationId xmlns:a16="http://schemas.microsoft.com/office/drawing/2014/main" id="{9483217F-B0F2-E8BA-913B-34E7FD5E1CA8}"/>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Veiksmai, kurių būtina imtis:</a:t>
            </a:r>
            <a:endParaRPr lang="lt-LT" sz="2000" dirty="0"/>
          </a:p>
          <a:p>
            <a:r>
              <a:rPr lang="lt-LT" sz="2000" dirty="0"/>
              <a:t>Perspėti aplinkinius.</a:t>
            </a:r>
          </a:p>
          <a:p>
            <a:endParaRPr lang="lt-LT" sz="2000" dirty="0"/>
          </a:p>
        </p:txBody>
      </p:sp>
      <p:grpSp>
        <p:nvGrpSpPr>
          <p:cNvPr id="10"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915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29BC-990D-9A3F-AC2E-B889D635AC59}"/>
              </a:ext>
            </a:extLst>
          </p:cNvPr>
          <p:cNvSpPr>
            <a:spLocks noGrp="1"/>
          </p:cNvSpPr>
          <p:nvPr>
            <p:ph type="title"/>
          </p:nvPr>
        </p:nvSpPr>
        <p:spPr>
          <a:xfrm>
            <a:off x="6103658" y="741391"/>
            <a:ext cx="5219307" cy="1616203"/>
          </a:xfrm>
        </p:spPr>
        <p:txBody>
          <a:bodyPr anchor="b">
            <a:normAutofit/>
          </a:bodyPr>
          <a:lstStyle/>
          <a:p>
            <a:r>
              <a:rPr lang="lt-LT" sz="2700" b="1"/>
              <a:t>Paliktieji radioaktyvieji šaltiniai. Kaip elgtis radus paliktąjį radioaktyvųjį šaltinį</a:t>
            </a:r>
            <a:br>
              <a:rPr lang="lt-LT" sz="2700" b="1"/>
            </a:br>
            <a:endParaRPr lang="lt-LT" sz="2700"/>
          </a:p>
        </p:txBody>
      </p:sp>
      <p:pic>
        <p:nvPicPr>
          <p:cNvPr id="6" name="Paveikslėlis 5" descr="Paveikslėlis, kuriame yra Grafika, geltonas, ekrano kopija, simbolis&#10;&#10;Automatiškai sugeneruotas aprašymas">
            <a:extLst>
              <a:ext uri="{FF2B5EF4-FFF2-40B4-BE49-F238E27FC236}">
                <a16:creationId xmlns:a16="http://schemas.microsoft.com/office/drawing/2014/main" id="{91088408-5144-6387-61D6-359BC02B6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9483217F-B0F2-E8BA-913B-34E7FD5E1CA8}"/>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Veiksmai, kurių būtina imtis:</a:t>
            </a:r>
            <a:endParaRPr lang="lt-LT" sz="2000" dirty="0"/>
          </a:p>
          <a:p>
            <a:r>
              <a:rPr lang="lt-LT" sz="2000" dirty="0"/>
              <a:t>Neleisti prisiartinti kitiems žmonėms.</a:t>
            </a:r>
          </a:p>
          <a:p>
            <a:endParaRPr lang="lt-LT" sz="2000" dirty="0"/>
          </a:p>
          <a:p>
            <a:endParaRPr lang="lt-LT" sz="2000" dirty="0"/>
          </a:p>
        </p:txBody>
      </p:sp>
      <p:grpSp>
        <p:nvGrpSpPr>
          <p:cNvPr id="11" name="Group 1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0367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29BC-990D-9A3F-AC2E-B889D635AC59}"/>
              </a:ext>
            </a:extLst>
          </p:cNvPr>
          <p:cNvSpPr>
            <a:spLocks noGrp="1"/>
          </p:cNvSpPr>
          <p:nvPr>
            <p:ph type="title"/>
          </p:nvPr>
        </p:nvSpPr>
        <p:spPr>
          <a:xfrm>
            <a:off x="6103658" y="741391"/>
            <a:ext cx="5219307" cy="1616203"/>
          </a:xfrm>
        </p:spPr>
        <p:txBody>
          <a:bodyPr anchor="b">
            <a:normAutofit/>
          </a:bodyPr>
          <a:lstStyle/>
          <a:p>
            <a:r>
              <a:rPr lang="lt-LT" sz="2700" b="1"/>
              <a:t>Paliktieji radioaktyvieji šaltiniai. Kaip elgtis radus paliktąjį radioaktyvųjį šaltinį</a:t>
            </a:r>
            <a:br>
              <a:rPr lang="lt-LT" sz="2700" b="1"/>
            </a:br>
            <a:endParaRPr lang="lt-LT" sz="2700"/>
          </a:p>
        </p:txBody>
      </p:sp>
      <p:pic>
        <p:nvPicPr>
          <p:cNvPr id="10" name="Paveikslėlis 9" descr="Paveikslėlis, kuriame yra langas, ekrano kopija&#10;&#10;Automatiškai sugeneruotas aprašymas">
            <a:extLst>
              <a:ext uri="{FF2B5EF4-FFF2-40B4-BE49-F238E27FC236}">
                <a16:creationId xmlns:a16="http://schemas.microsoft.com/office/drawing/2014/main" id="{FD68BE42-28BC-B651-ED8F-79683FC7A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9483217F-B0F2-E8BA-913B-34E7FD5E1CA8}"/>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Veiksmai, kurių būtina imtis:</a:t>
            </a:r>
            <a:endParaRPr lang="lt-LT" sz="2000" dirty="0"/>
          </a:p>
          <a:p>
            <a:r>
              <a:rPr lang="lt-LT" sz="2000" dirty="0"/>
              <a:t>Slėptis už apsauginio barjero.</a:t>
            </a:r>
          </a:p>
        </p:txBody>
      </p:sp>
      <p:grpSp>
        <p:nvGrpSpPr>
          <p:cNvPr id="15" name="Group 14">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6" name="Rectangle 15">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4593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29BC-990D-9A3F-AC2E-B889D635AC59}"/>
              </a:ext>
            </a:extLst>
          </p:cNvPr>
          <p:cNvSpPr>
            <a:spLocks noGrp="1"/>
          </p:cNvSpPr>
          <p:nvPr>
            <p:ph type="title"/>
          </p:nvPr>
        </p:nvSpPr>
        <p:spPr>
          <a:xfrm>
            <a:off x="6103658" y="741391"/>
            <a:ext cx="5219307" cy="1616203"/>
          </a:xfrm>
        </p:spPr>
        <p:txBody>
          <a:bodyPr anchor="b">
            <a:normAutofit/>
          </a:bodyPr>
          <a:lstStyle/>
          <a:p>
            <a:r>
              <a:rPr lang="lt-LT" sz="2700" b="1"/>
              <a:t>Paliktieji radioaktyvieji šaltiniai. Kaip elgtis radus paliktąjį radioaktyvųjį šaltinį</a:t>
            </a:r>
            <a:br>
              <a:rPr lang="lt-LT" sz="2700" b="1"/>
            </a:br>
            <a:endParaRPr lang="lt-LT" sz="2700"/>
          </a:p>
        </p:txBody>
      </p:sp>
      <p:pic>
        <p:nvPicPr>
          <p:cNvPr id="5" name="Paveikslėlis 4" descr="Paveikslėlis, kuriame yra ekrano kopija, logotipas, Grafika, simbolis&#10;&#10;Automatiškai sugeneruotas aprašymas">
            <a:extLst>
              <a:ext uri="{FF2B5EF4-FFF2-40B4-BE49-F238E27FC236}">
                <a16:creationId xmlns:a16="http://schemas.microsoft.com/office/drawing/2014/main" id="{B0F350AB-5FB2-46F2-3698-2664C312A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9483217F-B0F2-E8BA-913B-34E7FD5E1CA8}"/>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Veiksmai, kurių būtina imtis:</a:t>
            </a:r>
            <a:endParaRPr lang="lt-LT" sz="2000" dirty="0"/>
          </a:p>
          <a:p>
            <a:r>
              <a:rPr lang="lt-LT" sz="2000" dirty="0"/>
              <a:t>Skambinti skubiosios pagalbos tarnybų numeriu 112 ar tiesiogiai Radiacinės saugos centrui.</a:t>
            </a:r>
          </a:p>
        </p:txBody>
      </p:sp>
      <p:grpSp>
        <p:nvGrpSpPr>
          <p:cNvPr id="7"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5478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D814-9235-6D56-1467-54469608634F}"/>
              </a:ext>
            </a:extLst>
          </p:cNvPr>
          <p:cNvSpPr>
            <a:spLocks noGrp="1"/>
          </p:cNvSpPr>
          <p:nvPr>
            <p:ph type="title"/>
          </p:nvPr>
        </p:nvSpPr>
        <p:spPr>
          <a:xfrm>
            <a:off x="6103658" y="741391"/>
            <a:ext cx="5219307" cy="1616203"/>
          </a:xfrm>
        </p:spPr>
        <p:txBody>
          <a:bodyPr anchor="b">
            <a:normAutofit/>
          </a:bodyPr>
          <a:lstStyle/>
          <a:p>
            <a:r>
              <a:rPr lang="lt-LT" sz="3200" b="1"/>
              <a:t>Jonizuojančiosios spinduliuotės tipai</a:t>
            </a:r>
            <a:br>
              <a:rPr lang="lt-LT" sz="3200" b="1"/>
            </a:br>
            <a:endParaRPr lang="lt-LT" sz="3200"/>
          </a:p>
        </p:txBody>
      </p:sp>
      <p:pic>
        <p:nvPicPr>
          <p:cNvPr id="5" name="Paveikslėlis 4" descr="Paveikslėlis, kuriame yra ekrano kopija&#10;&#10;Automatiškai sugeneruotas aprašymas">
            <a:extLst>
              <a:ext uri="{FF2B5EF4-FFF2-40B4-BE49-F238E27FC236}">
                <a16:creationId xmlns:a16="http://schemas.microsoft.com/office/drawing/2014/main" id="{7E94A5C0-6D3C-AA5C-DB3C-BBA42F5B6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066A1FE-61FE-41CA-56C2-64B95988635C}"/>
              </a:ext>
            </a:extLst>
          </p:cNvPr>
          <p:cNvSpPr>
            <a:spLocks noGrp="1"/>
          </p:cNvSpPr>
          <p:nvPr>
            <p:ph idx="1"/>
          </p:nvPr>
        </p:nvSpPr>
        <p:spPr>
          <a:xfrm>
            <a:off x="6103657" y="2533475"/>
            <a:ext cx="5219307" cy="3448225"/>
          </a:xfrm>
        </p:spPr>
        <p:txBody>
          <a:bodyPr anchor="t">
            <a:normAutofit/>
          </a:bodyPr>
          <a:lstStyle/>
          <a:p>
            <a:pPr marL="0" indent="0">
              <a:buNone/>
            </a:pPr>
            <a:r>
              <a:rPr lang="lt-LT" sz="2000" dirty="0"/>
              <a:t>Jonizuojančiosios spinduliuotės tipai skiriasi savo kilme, poveikiu žmogaus organizmui bei apsisaugojimo nuo jos būdais. Jei nuo vieno tipo jonizuojančiosios spinduliuotės galima apsisaugoti, kaip </a:t>
            </a:r>
            <a:r>
              <a:rPr lang="lt-LT" sz="2000" dirty="0">
                <a:latin typeface="Calibri" panose="020F0502020204030204" pitchFamily="34" charset="0"/>
                <a:ea typeface="Calibri" panose="020F0502020204030204" pitchFamily="34" charset="0"/>
                <a:cs typeface="Calibri" panose="020F0502020204030204" pitchFamily="34" charset="0"/>
              </a:rPr>
              <a:t>barjerą</a:t>
            </a:r>
            <a:r>
              <a:rPr lang="lt-LT" sz="2000" dirty="0"/>
              <a:t> panaudojus tiesiog popieriaus lapą, nuo kitų jau prireiktų naudoti didelio tankio medžiagas, pavyzdžiui, betoną arba šviną.</a:t>
            </a:r>
          </a:p>
        </p:txBody>
      </p:sp>
      <p:grpSp>
        <p:nvGrpSpPr>
          <p:cNvPr id="33" name="Group 32">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4" name="Rectangle 33">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2988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29BC-990D-9A3F-AC2E-B889D635AC59}"/>
              </a:ext>
            </a:extLst>
          </p:cNvPr>
          <p:cNvSpPr>
            <a:spLocks noGrp="1"/>
          </p:cNvSpPr>
          <p:nvPr>
            <p:ph type="title"/>
          </p:nvPr>
        </p:nvSpPr>
        <p:spPr>
          <a:xfrm>
            <a:off x="6103658" y="741391"/>
            <a:ext cx="5219307" cy="1616203"/>
          </a:xfrm>
        </p:spPr>
        <p:txBody>
          <a:bodyPr anchor="b">
            <a:normAutofit/>
          </a:bodyPr>
          <a:lstStyle/>
          <a:p>
            <a:r>
              <a:rPr lang="lt-LT" sz="2700" b="1"/>
              <a:t>Paliktieji radioaktyvieji šaltiniai. Kaip elgtis radus paliktąjį radioaktyvųjį šaltinį</a:t>
            </a:r>
            <a:br>
              <a:rPr lang="lt-LT" sz="2700" b="1"/>
            </a:br>
            <a:endParaRPr lang="lt-LT" sz="2700"/>
          </a:p>
        </p:txBody>
      </p:sp>
      <p:pic>
        <p:nvPicPr>
          <p:cNvPr id="8" name="Paveikslėlis 7" descr="Paveikslėlis, kuriame yra apranga, avalynė, stovėjimas, asmuo&#10;&#10;Automatiškai sugeneruotas aprašymas">
            <a:extLst>
              <a:ext uri="{FF2B5EF4-FFF2-40B4-BE49-F238E27FC236}">
                <a16:creationId xmlns:a16="http://schemas.microsoft.com/office/drawing/2014/main" id="{C7C9451D-E9A3-B36B-39EA-02A757D25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9483217F-B0F2-E8BA-913B-34E7FD5E1CA8}"/>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Veiksmai, kurių būtina imtis:</a:t>
            </a:r>
            <a:endParaRPr lang="lt-LT" sz="2000" dirty="0"/>
          </a:p>
          <a:p>
            <a:r>
              <a:rPr lang="lt-LT" sz="2000" dirty="0"/>
              <a:t>Sulaukti pagalbos tarnybų ir suteikti jiems informaciją.</a:t>
            </a:r>
          </a:p>
        </p:txBody>
      </p:sp>
      <p:grpSp>
        <p:nvGrpSpPr>
          <p:cNvPr id="17" name="Group 12">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4" name="Rectangle 13">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4">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2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29BC-990D-9A3F-AC2E-B889D635AC59}"/>
              </a:ext>
            </a:extLst>
          </p:cNvPr>
          <p:cNvSpPr>
            <a:spLocks noGrp="1"/>
          </p:cNvSpPr>
          <p:nvPr>
            <p:ph type="title"/>
          </p:nvPr>
        </p:nvSpPr>
        <p:spPr>
          <a:xfrm>
            <a:off x="6103658" y="741391"/>
            <a:ext cx="5219307" cy="1616203"/>
          </a:xfrm>
        </p:spPr>
        <p:txBody>
          <a:bodyPr anchor="b">
            <a:normAutofit/>
          </a:bodyPr>
          <a:lstStyle/>
          <a:p>
            <a:r>
              <a:rPr lang="lt-LT" sz="2700" b="1"/>
              <a:t>Paliktieji radioaktyvieji šaltiniai. Kaip elgtis radus paliktąjį radioaktyvųjį šaltinį</a:t>
            </a:r>
            <a:br>
              <a:rPr lang="lt-LT" sz="2700" b="1"/>
            </a:br>
            <a:endParaRPr lang="lt-LT" sz="2700"/>
          </a:p>
        </p:txBody>
      </p:sp>
      <p:pic>
        <p:nvPicPr>
          <p:cNvPr id="6" name="Paveikslėlis 5" descr="Paveikslėlis, kuriame yra apranga, namas, asmuo&#10;&#10;Automatiškai sugeneruotas aprašymas">
            <a:extLst>
              <a:ext uri="{FF2B5EF4-FFF2-40B4-BE49-F238E27FC236}">
                <a16:creationId xmlns:a16="http://schemas.microsoft.com/office/drawing/2014/main" id="{596AA4C6-C773-CA03-9B48-E2CD1FAFA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9483217F-B0F2-E8BA-913B-34E7FD5E1CA8}"/>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Veiksmai, kurių būtina imtis:</a:t>
            </a:r>
            <a:endParaRPr lang="lt-LT" sz="2000" dirty="0"/>
          </a:p>
          <a:p>
            <a:r>
              <a:rPr lang="lt-LT" sz="2000" dirty="0"/>
              <a:t>Įtarus, kad buvo patirta </a:t>
            </a:r>
            <a:r>
              <a:rPr lang="lt-LT" sz="2000"/>
              <a:t>apšvita</a:t>
            </a:r>
            <a:r>
              <a:rPr lang="lt-LT" sz="2000" dirty="0"/>
              <a:t>, kreiptis į gydymo įstaigą.</a:t>
            </a:r>
          </a:p>
          <a:p>
            <a:endParaRPr lang="lt-LT" sz="2000" dirty="0"/>
          </a:p>
        </p:txBody>
      </p:sp>
      <p:grpSp>
        <p:nvGrpSpPr>
          <p:cNvPr id="11" name="Group 1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1928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D214-E2FE-78AD-2C77-2EC49665070E}"/>
              </a:ext>
            </a:extLst>
          </p:cNvPr>
          <p:cNvSpPr>
            <a:spLocks noGrp="1"/>
          </p:cNvSpPr>
          <p:nvPr>
            <p:ph type="title"/>
          </p:nvPr>
        </p:nvSpPr>
        <p:spPr>
          <a:xfrm>
            <a:off x="6103658" y="741391"/>
            <a:ext cx="5219307" cy="1616203"/>
          </a:xfrm>
        </p:spPr>
        <p:txBody>
          <a:bodyPr anchor="b">
            <a:normAutofit/>
          </a:bodyPr>
          <a:lstStyle/>
          <a:p>
            <a:r>
              <a:rPr lang="lt-LT" sz="2700" b="1"/>
              <a:t>Paliktieji radioaktyvieji šaltiniai. Kaip elgtis radus paliktąjį radioaktyvųjį šaltinį</a:t>
            </a:r>
            <a:br>
              <a:rPr lang="lt-LT" sz="2700" b="1"/>
            </a:br>
            <a:endParaRPr lang="lt-LT" sz="2700"/>
          </a:p>
        </p:txBody>
      </p:sp>
      <p:pic>
        <p:nvPicPr>
          <p:cNvPr id="9" name="Paveikslėlis 8" descr="Paveikslėlis, kuriame yra laikrodis, Sieninis laikrodis, iliustracija&#10;&#10;Automatiškai sugeneruotas aprašymas">
            <a:extLst>
              <a:ext uri="{FF2B5EF4-FFF2-40B4-BE49-F238E27FC236}">
                <a16:creationId xmlns:a16="http://schemas.microsoft.com/office/drawing/2014/main" id="{43000C43-3C2E-926A-3D84-065212098E95}"/>
              </a:ext>
            </a:extLst>
          </p:cNvPr>
          <p:cNvPicPr>
            <a:picLocks noChangeAspect="1"/>
          </p:cNvPicPr>
          <p:nvPr/>
        </p:nvPicPr>
        <p:blipFill rotWithShape="1">
          <a:blip r:embed="rId2">
            <a:extLst>
              <a:ext uri="{28A0092B-C50C-407E-A947-70E740481C1C}">
                <a14:useLocalDpi xmlns:a14="http://schemas.microsoft.com/office/drawing/2010/main" val="0"/>
              </a:ext>
            </a:extLst>
          </a:blip>
          <a:srcRect r="3" b="8108"/>
          <a:stretch/>
        </p:blipFill>
        <p:spPr>
          <a:xfrm>
            <a:off x="787114" y="2235500"/>
            <a:ext cx="4408730" cy="2278907"/>
          </a:xfrm>
          <a:prstGeom prst="rect">
            <a:avLst/>
          </a:prstGeom>
        </p:spPr>
      </p:pic>
      <p:sp>
        <p:nvSpPr>
          <p:cNvPr id="3" name="Content Placeholder 2">
            <a:extLst>
              <a:ext uri="{FF2B5EF4-FFF2-40B4-BE49-F238E27FC236}">
                <a16:creationId xmlns:a16="http://schemas.microsoft.com/office/drawing/2014/main" id="{B8709CAC-3031-8BFB-6B79-21C9EF231393}"/>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Prisimink! </a:t>
            </a:r>
          </a:p>
          <a:p>
            <a:pPr marL="0" indent="0">
              <a:buNone/>
            </a:pPr>
            <a:r>
              <a:rPr lang="lt-LT" sz="2000" dirty="0"/>
              <a:t>Susidūrus su paliktaisiais radioaktyviaisiais šaltiniais, svarbiausia yra: </a:t>
            </a:r>
          </a:p>
          <a:p>
            <a:pPr marL="0" indent="0">
              <a:buNone/>
            </a:pPr>
            <a:r>
              <a:rPr lang="fi-FI" sz="2000" b="1" dirty="0"/>
              <a:t>Laikas</a:t>
            </a:r>
            <a:r>
              <a:rPr lang="fi-FI" sz="2000" dirty="0"/>
              <a:t> – praleisti kuo mažiau laiko šalia šaltinio. </a:t>
            </a:r>
            <a:endParaRPr lang="lt-LT" sz="2000" dirty="0"/>
          </a:p>
        </p:txBody>
      </p:sp>
      <p:grpSp>
        <p:nvGrpSpPr>
          <p:cNvPr id="19" name="Group 18">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 name="Rectangle 19">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431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D214-E2FE-78AD-2C77-2EC49665070E}"/>
              </a:ext>
            </a:extLst>
          </p:cNvPr>
          <p:cNvSpPr>
            <a:spLocks noGrp="1"/>
          </p:cNvSpPr>
          <p:nvPr>
            <p:ph type="title"/>
          </p:nvPr>
        </p:nvSpPr>
        <p:spPr>
          <a:xfrm>
            <a:off x="6103658" y="741391"/>
            <a:ext cx="5219307" cy="1616203"/>
          </a:xfrm>
        </p:spPr>
        <p:txBody>
          <a:bodyPr anchor="b">
            <a:normAutofit/>
          </a:bodyPr>
          <a:lstStyle/>
          <a:p>
            <a:r>
              <a:rPr lang="lt-LT" sz="2700" b="1"/>
              <a:t>Paliktieji radioaktyvieji šaltiniai. Kaip elgtis radus paliktąjį radioaktyvųjį šaltinį</a:t>
            </a:r>
            <a:br>
              <a:rPr lang="lt-LT" sz="2700" b="1"/>
            </a:br>
            <a:endParaRPr lang="lt-LT" sz="2700"/>
          </a:p>
        </p:txBody>
      </p:sp>
      <p:pic>
        <p:nvPicPr>
          <p:cNvPr id="5" name="Paveikslėlis 4" descr="Paveikslėlis, kuriame yra animacija, ekrano kopija, Grafika&#10;&#10;Automatiškai sugeneruotas aprašymas">
            <a:extLst>
              <a:ext uri="{FF2B5EF4-FFF2-40B4-BE49-F238E27FC236}">
                <a16:creationId xmlns:a16="http://schemas.microsoft.com/office/drawing/2014/main" id="{BE7ADA05-E490-4E36-5B99-2F9DACC27EE7}"/>
              </a:ext>
            </a:extLst>
          </p:cNvPr>
          <p:cNvPicPr>
            <a:picLocks noChangeAspect="1"/>
          </p:cNvPicPr>
          <p:nvPr/>
        </p:nvPicPr>
        <p:blipFill rotWithShape="1">
          <a:blip r:embed="rId2">
            <a:extLst>
              <a:ext uri="{28A0092B-C50C-407E-A947-70E740481C1C}">
                <a14:useLocalDpi xmlns:a14="http://schemas.microsoft.com/office/drawing/2010/main" val="0"/>
              </a:ext>
            </a:extLst>
          </a:blip>
          <a:srcRect t="3681" r="3" b="4428"/>
          <a:stretch/>
        </p:blipFill>
        <p:spPr>
          <a:xfrm>
            <a:off x="787114" y="2235512"/>
            <a:ext cx="4408730" cy="2278883"/>
          </a:xfrm>
          <a:prstGeom prst="rect">
            <a:avLst/>
          </a:prstGeom>
        </p:spPr>
      </p:pic>
      <p:sp>
        <p:nvSpPr>
          <p:cNvPr id="3" name="Content Placeholder 2">
            <a:extLst>
              <a:ext uri="{FF2B5EF4-FFF2-40B4-BE49-F238E27FC236}">
                <a16:creationId xmlns:a16="http://schemas.microsoft.com/office/drawing/2014/main" id="{B8709CAC-3031-8BFB-6B79-21C9EF231393}"/>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Prisimink! </a:t>
            </a:r>
          </a:p>
          <a:p>
            <a:pPr marL="0" indent="0">
              <a:buNone/>
            </a:pPr>
            <a:r>
              <a:rPr lang="lt-LT" sz="2000" dirty="0"/>
              <a:t>Susidūrus su paliktaisiais radioaktyviaisiais šaltiniais, svarbiausia yra: </a:t>
            </a:r>
          </a:p>
          <a:p>
            <a:pPr marL="0" indent="0">
              <a:buNone/>
            </a:pPr>
            <a:r>
              <a:rPr lang="fi-FI" sz="2000" b="1" dirty="0"/>
              <a:t>Atstumas</a:t>
            </a:r>
            <a:r>
              <a:rPr lang="fi-FI" sz="2000" dirty="0"/>
              <a:t> – būti kuo toliau nuo šaltinio.</a:t>
            </a:r>
          </a:p>
        </p:txBody>
      </p:sp>
      <p:grpSp>
        <p:nvGrpSpPr>
          <p:cNvPr id="10"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2687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D214-E2FE-78AD-2C77-2EC49665070E}"/>
              </a:ext>
            </a:extLst>
          </p:cNvPr>
          <p:cNvSpPr>
            <a:spLocks noGrp="1"/>
          </p:cNvSpPr>
          <p:nvPr>
            <p:ph type="title"/>
          </p:nvPr>
        </p:nvSpPr>
        <p:spPr>
          <a:xfrm>
            <a:off x="6103658" y="741391"/>
            <a:ext cx="5219307" cy="1616203"/>
          </a:xfrm>
        </p:spPr>
        <p:txBody>
          <a:bodyPr anchor="b">
            <a:normAutofit/>
          </a:bodyPr>
          <a:lstStyle/>
          <a:p>
            <a:r>
              <a:rPr lang="lt-LT" sz="2700" b="1"/>
              <a:t>Paliktieji radioaktyvieji šaltiniai. Kaip elgtis radus paliktąjį radioaktyvųjį šaltinį</a:t>
            </a:r>
            <a:br>
              <a:rPr lang="lt-LT" sz="2700" b="1"/>
            </a:br>
            <a:endParaRPr lang="lt-LT" sz="2700"/>
          </a:p>
        </p:txBody>
      </p:sp>
      <p:pic>
        <p:nvPicPr>
          <p:cNvPr id="7" name="Paveikslėlis 6" descr="Paveikslėlis, kuriame yra langas, ekrano kopija&#10;&#10;Automatiškai sugeneruotas aprašymas">
            <a:extLst>
              <a:ext uri="{FF2B5EF4-FFF2-40B4-BE49-F238E27FC236}">
                <a16:creationId xmlns:a16="http://schemas.microsoft.com/office/drawing/2014/main" id="{E4834994-54AB-E200-6E60-E39F394303E3}"/>
              </a:ext>
            </a:extLst>
          </p:cNvPr>
          <p:cNvPicPr>
            <a:picLocks noChangeAspect="1"/>
          </p:cNvPicPr>
          <p:nvPr/>
        </p:nvPicPr>
        <p:blipFill rotWithShape="1">
          <a:blip r:embed="rId2">
            <a:extLst>
              <a:ext uri="{28A0092B-C50C-407E-A947-70E740481C1C}">
                <a14:useLocalDpi xmlns:a14="http://schemas.microsoft.com/office/drawing/2010/main" val="0"/>
              </a:ext>
            </a:extLst>
          </a:blip>
          <a:srcRect t="6775" r="3" b="1334"/>
          <a:stretch/>
        </p:blipFill>
        <p:spPr>
          <a:xfrm>
            <a:off x="787114" y="2235512"/>
            <a:ext cx="4408730" cy="2278883"/>
          </a:xfrm>
          <a:prstGeom prst="rect">
            <a:avLst/>
          </a:prstGeom>
        </p:spPr>
      </p:pic>
      <p:sp>
        <p:nvSpPr>
          <p:cNvPr id="3" name="Content Placeholder 2">
            <a:extLst>
              <a:ext uri="{FF2B5EF4-FFF2-40B4-BE49-F238E27FC236}">
                <a16:creationId xmlns:a16="http://schemas.microsoft.com/office/drawing/2014/main" id="{B8709CAC-3031-8BFB-6B79-21C9EF231393}"/>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Prisimink! </a:t>
            </a:r>
          </a:p>
          <a:p>
            <a:pPr marL="0" indent="0">
              <a:buNone/>
            </a:pPr>
            <a:r>
              <a:rPr lang="lt-LT" sz="2000" dirty="0"/>
              <a:t>Susidūrus su paliktaisiais radioaktyviaisiais šaltiniais, svarbiausia yra: </a:t>
            </a:r>
          </a:p>
          <a:p>
            <a:pPr marL="0" indent="0">
              <a:buNone/>
            </a:pPr>
            <a:r>
              <a:rPr lang="lt-LT" sz="2000" b="1" dirty="0"/>
              <a:t>Barjeras</a:t>
            </a:r>
            <a:r>
              <a:rPr lang="lt-LT" sz="2000" dirty="0"/>
              <a:t> – slėptis už barjero, kuris apsaugotų nuo jonizuojančiosios spinduliuotės.   </a:t>
            </a:r>
          </a:p>
        </p:txBody>
      </p:sp>
      <p:grpSp>
        <p:nvGrpSpPr>
          <p:cNvPr id="12" name="Group 11">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 name="Rectangle 12">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6102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308A-FA46-9913-6527-C1A802C018E5}"/>
              </a:ext>
            </a:extLst>
          </p:cNvPr>
          <p:cNvSpPr>
            <a:spLocks noGrp="1"/>
          </p:cNvSpPr>
          <p:nvPr>
            <p:ph type="title"/>
          </p:nvPr>
        </p:nvSpPr>
        <p:spPr>
          <a:xfrm>
            <a:off x="6103658" y="741391"/>
            <a:ext cx="5219307" cy="1616203"/>
          </a:xfrm>
        </p:spPr>
        <p:txBody>
          <a:bodyPr anchor="b">
            <a:normAutofit/>
          </a:bodyPr>
          <a:lstStyle/>
          <a:p>
            <a:r>
              <a:rPr lang="lt-LT" sz="3200" b="1"/>
              <a:t>Radiacinis fonas Lietuvoje</a:t>
            </a:r>
            <a:br>
              <a:rPr lang="lt-LT" sz="3200" b="1"/>
            </a:br>
            <a:endParaRPr lang="lt-LT" sz="3200"/>
          </a:p>
        </p:txBody>
      </p:sp>
      <p:pic>
        <p:nvPicPr>
          <p:cNvPr id="5" name="Paveikslėlis 4" descr="Paveikslėlis, kuriame yra geltonas, apskritimas, logotipas, simbolis&#10;&#10;Automatiškai sugeneruotas aprašymas">
            <a:extLst>
              <a:ext uri="{FF2B5EF4-FFF2-40B4-BE49-F238E27FC236}">
                <a16:creationId xmlns:a16="http://schemas.microsoft.com/office/drawing/2014/main" id="{22A65FFD-70E1-3FE4-0E89-E061AF391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126D611F-1711-FA85-3745-D30D86738238}"/>
              </a:ext>
            </a:extLst>
          </p:cNvPr>
          <p:cNvSpPr>
            <a:spLocks noGrp="1"/>
          </p:cNvSpPr>
          <p:nvPr>
            <p:ph idx="1"/>
          </p:nvPr>
        </p:nvSpPr>
        <p:spPr>
          <a:xfrm>
            <a:off x="6103657" y="2533475"/>
            <a:ext cx="5219307" cy="3448225"/>
          </a:xfrm>
        </p:spPr>
        <p:txBody>
          <a:bodyPr anchor="t">
            <a:normAutofit/>
          </a:bodyPr>
          <a:lstStyle/>
          <a:p>
            <a:pPr marL="0" indent="0">
              <a:buNone/>
            </a:pPr>
            <a:r>
              <a:rPr lang="lt-LT" sz="1600" b="1" dirty="0"/>
              <a:t>Radiacinis fonas </a:t>
            </a:r>
            <a:r>
              <a:rPr lang="lt-LT" sz="1600" dirty="0"/>
              <a:t>– tai jonizuojančiosios spinduliuotės lygis aplinkoje, kurio matavimo vienetas SI sistemoje yra </a:t>
            </a:r>
            <a:r>
              <a:rPr lang="lt-LT" sz="1600" dirty="0" err="1"/>
              <a:t>Sv</a:t>
            </a:r>
            <a:r>
              <a:rPr lang="lt-LT" sz="1600" dirty="0"/>
              <a:t>/h (</a:t>
            </a:r>
            <a:r>
              <a:rPr lang="lt-LT" sz="1600" dirty="0" err="1"/>
              <a:t>sivertas</a:t>
            </a:r>
            <a:r>
              <a:rPr lang="lt-LT" sz="1600" dirty="0"/>
              <a:t> per valandą). Kadangi tai yra didelis matavimo vienetas, dažniausiai naudojami radiacinio fono matavimo vienetai µ</a:t>
            </a:r>
            <a:r>
              <a:rPr lang="lt-LT" sz="1600" dirty="0" err="1"/>
              <a:t>Sv</a:t>
            </a:r>
            <a:r>
              <a:rPr lang="lt-LT" sz="1600" dirty="0"/>
              <a:t>/h (</a:t>
            </a:r>
            <a:r>
              <a:rPr lang="lt-LT" sz="1600" dirty="0" err="1"/>
              <a:t>mikrosivertai</a:t>
            </a:r>
            <a:r>
              <a:rPr lang="lt-LT" sz="1600" dirty="0"/>
              <a:t> per valandą) arba </a:t>
            </a:r>
            <a:r>
              <a:rPr lang="lt-LT" sz="1600" dirty="0" err="1"/>
              <a:t>nSv</a:t>
            </a:r>
            <a:r>
              <a:rPr lang="lt-LT" sz="1600" dirty="0"/>
              <a:t>/h (</a:t>
            </a:r>
            <a:r>
              <a:rPr lang="lt-LT" sz="1600" dirty="0" err="1"/>
              <a:t>nanosivertai</a:t>
            </a:r>
            <a:r>
              <a:rPr lang="lt-LT" sz="1600" dirty="0"/>
              <a:t> per valandą).</a:t>
            </a:r>
          </a:p>
          <a:p>
            <a:pPr>
              <a:buFont typeface="Arial" panose="020B0604020202020204" pitchFamily="34" charset="0"/>
              <a:buChar char="•"/>
            </a:pPr>
            <a:r>
              <a:rPr lang="lt-LT" sz="1600" dirty="0"/>
              <a:t>1 µ</a:t>
            </a:r>
            <a:r>
              <a:rPr lang="lt-LT" sz="1600" dirty="0" err="1"/>
              <a:t>Sv</a:t>
            </a:r>
            <a:r>
              <a:rPr lang="lt-LT" sz="1600" dirty="0"/>
              <a:t>/val. = 0,000001 </a:t>
            </a:r>
            <a:r>
              <a:rPr lang="lt-LT" sz="1600" dirty="0" err="1"/>
              <a:t>Sv</a:t>
            </a:r>
            <a:r>
              <a:rPr lang="lt-LT" sz="1600" dirty="0"/>
              <a:t>/val.</a:t>
            </a:r>
          </a:p>
          <a:p>
            <a:pPr>
              <a:buFont typeface="Arial" panose="020B0604020202020204" pitchFamily="34" charset="0"/>
              <a:buChar char="•"/>
            </a:pPr>
            <a:r>
              <a:rPr lang="lt-LT" sz="1600" dirty="0"/>
              <a:t>1 </a:t>
            </a:r>
            <a:r>
              <a:rPr lang="lt-LT" sz="1600" dirty="0" err="1"/>
              <a:t>nSv</a:t>
            </a:r>
            <a:r>
              <a:rPr lang="lt-LT" sz="1600" dirty="0"/>
              <a:t>/val. = 0,000000001 </a:t>
            </a:r>
            <a:r>
              <a:rPr lang="lt-LT" sz="1600" dirty="0" err="1"/>
              <a:t>Sv</a:t>
            </a:r>
            <a:r>
              <a:rPr lang="lt-LT" sz="1600" dirty="0"/>
              <a:t>/val.</a:t>
            </a:r>
          </a:p>
          <a:p>
            <a:pPr marL="0" indent="0">
              <a:buNone/>
            </a:pPr>
            <a:r>
              <a:rPr lang="lt-LT" sz="1600" dirty="0"/>
              <a:t>Radiacinis fonas yra matuojamas kaip aplinkos gama dozės galia. Lietuvoje normalus radiacinis fonas yra nuo 50–120 </a:t>
            </a:r>
            <a:r>
              <a:rPr lang="lt-LT" sz="1600" dirty="0" err="1"/>
              <a:t>nSv</a:t>
            </a:r>
            <a:r>
              <a:rPr lang="lt-LT" sz="1600" dirty="0"/>
              <a:t>/val. verčių ribose. Radiacinį foną sudaro gamtinių ir dirbtinės kilmės radionuklidų aplinkoje skleidžiama jonizuojančioji spinduliuotė.</a:t>
            </a:r>
          </a:p>
          <a:p>
            <a:endParaRPr lang="lt-LT" sz="1600" dirty="0"/>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6856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5E2B-AEB1-8EA4-4E0D-30A0F4A152F7}"/>
              </a:ext>
            </a:extLst>
          </p:cNvPr>
          <p:cNvSpPr>
            <a:spLocks noGrp="1"/>
          </p:cNvSpPr>
          <p:nvPr>
            <p:ph type="title"/>
          </p:nvPr>
        </p:nvSpPr>
        <p:spPr>
          <a:xfrm>
            <a:off x="6103658" y="741391"/>
            <a:ext cx="5219307" cy="1616203"/>
          </a:xfrm>
        </p:spPr>
        <p:txBody>
          <a:bodyPr anchor="b">
            <a:normAutofit/>
          </a:bodyPr>
          <a:lstStyle/>
          <a:p>
            <a:r>
              <a:rPr lang="lt-LT" sz="3200" b="1"/>
              <a:t>Radiacinis fonas Lietuvoje</a:t>
            </a:r>
            <a:br>
              <a:rPr lang="lt-LT" sz="3200" b="1"/>
            </a:br>
            <a:endParaRPr lang="lt-LT" sz="3200"/>
          </a:p>
        </p:txBody>
      </p:sp>
      <p:pic>
        <p:nvPicPr>
          <p:cNvPr id="5" name="Paveikslėlis 4" descr="Paveikslėlis, kuriame yra žemėlapis&#10;&#10;Automatiškai sugeneruotas aprašymas">
            <a:extLst>
              <a:ext uri="{FF2B5EF4-FFF2-40B4-BE49-F238E27FC236}">
                <a16:creationId xmlns:a16="http://schemas.microsoft.com/office/drawing/2014/main" id="{C1E0D934-2864-603D-A21B-6C5A2A70D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6ACAB1A-1217-E90F-B425-FFA38A4D0CE1}"/>
              </a:ext>
            </a:extLst>
          </p:cNvPr>
          <p:cNvSpPr>
            <a:spLocks noGrp="1"/>
          </p:cNvSpPr>
          <p:nvPr>
            <p:ph idx="1"/>
          </p:nvPr>
        </p:nvSpPr>
        <p:spPr>
          <a:xfrm>
            <a:off x="6103657" y="2533475"/>
            <a:ext cx="5219307" cy="3448225"/>
          </a:xfrm>
        </p:spPr>
        <p:txBody>
          <a:bodyPr anchor="t">
            <a:normAutofit/>
          </a:bodyPr>
          <a:lstStyle/>
          <a:p>
            <a:pPr marL="0" indent="0">
              <a:buNone/>
            </a:pPr>
            <a:r>
              <a:rPr lang="lt-LT" sz="2000" dirty="0"/>
              <a:t>Gamtinę jonizuojančiąją spinduliuotę skleidžia įvairūs šaltiniai – kosminė spinduliuotė, gamtinės kilmės radionuklidai (esantys grunte, maiste, geriamajame vandenyje, statybinėse medžiagose), radioaktyviosios radono dujos, patenkančios į pastatų vidų iš žemės gelmių. Prie gamtinio radiacinio fono, supančio mus visur ir kintančio priklausomai nuo geografinės vietovės, žmogus yra prisitaikęs. </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9939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5E2B-AEB1-8EA4-4E0D-30A0F4A152F7}"/>
              </a:ext>
            </a:extLst>
          </p:cNvPr>
          <p:cNvSpPr>
            <a:spLocks noGrp="1"/>
          </p:cNvSpPr>
          <p:nvPr>
            <p:ph type="title"/>
          </p:nvPr>
        </p:nvSpPr>
        <p:spPr>
          <a:xfrm>
            <a:off x="6103658" y="741391"/>
            <a:ext cx="5219307" cy="1616203"/>
          </a:xfrm>
        </p:spPr>
        <p:txBody>
          <a:bodyPr anchor="b">
            <a:normAutofit/>
          </a:bodyPr>
          <a:lstStyle/>
          <a:p>
            <a:r>
              <a:rPr lang="lt-LT" sz="3200" b="1"/>
              <a:t>Radiacinis fonas Lietuvoje</a:t>
            </a:r>
            <a:br>
              <a:rPr lang="lt-LT" sz="3200" b="1"/>
            </a:br>
            <a:endParaRPr lang="lt-LT" sz="3200"/>
          </a:p>
        </p:txBody>
      </p:sp>
      <p:pic>
        <p:nvPicPr>
          <p:cNvPr id="5" name="Paveikslėlis 4" descr="Paveikslėlis, kuriame yra žemėlapis&#10;&#10;Automatiškai sugeneruotas aprašymas">
            <a:extLst>
              <a:ext uri="{FF2B5EF4-FFF2-40B4-BE49-F238E27FC236}">
                <a16:creationId xmlns:a16="http://schemas.microsoft.com/office/drawing/2014/main" id="{24F3A6A9-C015-CB20-56DC-8869EE481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6ACAB1A-1217-E90F-B425-FFA38A4D0CE1}"/>
              </a:ext>
            </a:extLst>
          </p:cNvPr>
          <p:cNvSpPr>
            <a:spLocks noGrp="1"/>
          </p:cNvSpPr>
          <p:nvPr>
            <p:ph idx="1"/>
          </p:nvPr>
        </p:nvSpPr>
        <p:spPr>
          <a:xfrm>
            <a:off x="6103657" y="2533475"/>
            <a:ext cx="5219307" cy="3448225"/>
          </a:xfrm>
        </p:spPr>
        <p:txBody>
          <a:bodyPr anchor="t">
            <a:normAutofit fontScale="92500" lnSpcReduction="10000"/>
          </a:bodyPr>
          <a:lstStyle/>
          <a:p>
            <a:pPr marL="0" indent="0">
              <a:buNone/>
            </a:pPr>
            <a:r>
              <a:rPr lang="lt-LT" sz="1900" dirty="0"/>
              <a:t>Nustatyta, kad Lietuvoje nedidelių gamtinio radiacinio fono pokyčių gali būti priklausomai nuo paros laiko, kai dėl gamtinės kilmės radioaktyviųjų radono dujų, išsiskiriančių iš dirvožemio, kaitos didžiausias radiacinis fonas būna anksti ryte, o šiek tiek mažesnis – apie 18 val. </a:t>
            </a:r>
          </a:p>
          <a:p>
            <a:pPr marL="0" indent="0">
              <a:buNone/>
            </a:pPr>
            <a:r>
              <a:rPr lang="lt-LT" sz="1900" dirty="0"/>
              <a:t>Taip pat moksliškai įrodyta, kad šiek tiek mažesnis fonas būna žiemai baigiantis ir didesnis – rudens pradžioje. Tai lemia oro ir dirvožemio temperatūrų skirtumas. Radiacinį foną gali keisti ir krituliai, kurie drėkina dirvožemį, užpildo jo kapiliarus ir todėl radono dujų iš dirvožemio išsiskiria daugiau. </a:t>
            </a:r>
          </a:p>
        </p:txBody>
      </p:sp>
      <p:grpSp>
        <p:nvGrpSpPr>
          <p:cNvPr id="24" name="Group 23">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4">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3193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68DEF-F5EA-5F09-598C-DC79B2A12CA1}"/>
              </a:ext>
            </a:extLst>
          </p:cNvPr>
          <p:cNvSpPr>
            <a:spLocks noGrp="1"/>
          </p:cNvSpPr>
          <p:nvPr>
            <p:ph type="title"/>
          </p:nvPr>
        </p:nvSpPr>
        <p:spPr>
          <a:xfrm>
            <a:off x="6103658" y="741391"/>
            <a:ext cx="5219307" cy="1616203"/>
          </a:xfrm>
        </p:spPr>
        <p:txBody>
          <a:bodyPr anchor="b">
            <a:normAutofit/>
          </a:bodyPr>
          <a:lstStyle/>
          <a:p>
            <a:r>
              <a:rPr lang="lt-LT" sz="3200" b="1"/>
              <a:t>Radiacinis fonas Lietuvoje</a:t>
            </a:r>
            <a:br>
              <a:rPr lang="lt-LT" sz="3200" b="1"/>
            </a:br>
            <a:endParaRPr lang="lt-LT" sz="3200"/>
          </a:p>
        </p:txBody>
      </p:sp>
      <p:sp>
        <p:nvSpPr>
          <p:cNvPr id="3" name="Content Placeholder 2">
            <a:extLst>
              <a:ext uri="{FF2B5EF4-FFF2-40B4-BE49-F238E27FC236}">
                <a16:creationId xmlns:a16="http://schemas.microsoft.com/office/drawing/2014/main" id="{031AE32E-191D-16D3-BCF4-13C0A01D44CE}"/>
              </a:ext>
            </a:extLst>
          </p:cNvPr>
          <p:cNvSpPr>
            <a:spLocks noGrp="1"/>
          </p:cNvSpPr>
          <p:nvPr>
            <p:ph idx="1"/>
          </p:nvPr>
        </p:nvSpPr>
        <p:spPr>
          <a:xfrm>
            <a:off x="6103657" y="2533475"/>
            <a:ext cx="5219307" cy="3448225"/>
          </a:xfrm>
        </p:spPr>
        <p:txBody>
          <a:bodyPr anchor="t">
            <a:normAutofit/>
          </a:bodyPr>
          <a:lstStyle/>
          <a:p>
            <a:pPr marL="0" indent="0">
              <a:buNone/>
            </a:pPr>
            <a:r>
              <a:rPr lang="lt-LT" sz="1900" dirty="0"/>
              <a:t>Radiaciniam fonui įtakos turi ir dirbtinės kilmės radionuklidai, pasklidę aplinkoje po branduolinės energetikos objektų avarijų, branduolinių ginklų bandymų ir pan., tačiau šių radionuklidų indėlis į radiacinį foną Lietuvoje yra labai nedidelis. </a:t>
            </a:r>
          </a:p>
          <a:p>
            <a:pPr marL="0" indent="0">
              <a:buNone/>
            </a:pPr>
            <a:r>
              <a:rPr lang="lt-LT" sz="1900" dirty="0"/>
              <a:t>Radiacinį foną Lietuvoje nuolat matuoja 44 oro ankstyvojo radiacinio pavojaus perspėjimo stotys RADIS. Keturios stotys matuoja Neries ir Nemuno vandens radioaktyvųjį užterštumą. Stočių duomenys ir RADIS tinklo stotelių išdėstymą galima rasti interneto svetainėje. </a:t>
            </a:r>
          </a:p>
          <a:p>
            <a:endParaRPr lang="lt-LT" sz="1900" dirty="0"/>
          </a:p>
        </p:txBody>
      </p:sp>
      <p:grpSp>
        <p:nvGrpSpPr>
          <p:cNvPr id="10"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aveikslėlis 6" descr="Paveikslėlis, kuriame yra tekstas, ekrano kopija, Šriftas, Grafika&#10;&#10;Automatiškai sugeneruotas aprašymas">
            <a:hlinkClick r:id="rId2"/>
            <a:extLst>
              <a:ext uri="{FF2B5EF4-FFF2-40B4-BE49-F238E27FC236}">
                <a16:creationId xmlns:a16="http://schemas.microsoft.com/office/drawing/2014/main" id="{6659E9BC-667A-8E07-9867-31A4CA039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34" y="2985031"/>
            <a:ext cx="4700282" cy="887938"/>
          </a:xfrm>
          <a:prstGeom prst="rect">
            <a:avLst/>
          </a:prstGeom>
        </p:spPr>
      </p:pic>
    </p:spTree>
    <p:extLst>
      <p:ext uri="{BB962C8B-B14F-4D97-AF65-F5344CB8AC3E}">
        <p14:creationId xmlns:p14="http://schemas.microsoft.com/office/powerpoint/2010/main" val="417682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10835-0929-E10E-14AB-BD06DC1D0F89}"/>
              </a:ext>
            </a:extLst>
          </p:cNvPr>
          <p:cNvSpPr>
            <a:spLocks noGrp="1"/>
          </p:cNvSpPr>
          <p:nvPr>
            <p:ph type="title"/>
          </p:nvPr>
        </p:nvSpPr>
        <p:spPr>
          <a:xfrm>
            <a:off x="6103658" y="741391"/>
            <a:ext cx="5219307" cy="1616203"/>
          </a:xfrm>
        </p:spPr>
        <p:txBody>
          <a:bodyPr anchor="b">
            <a:normAutofit/>
          </a:bodyPr>
          <a:lstStyle/>
          <a:p>
            <a:r>
              <a:rPr lang="lt-LT" sz="3200" b="1"/>
              <a:t>Branduolinės ar radiologinės avarijos </a:t>
            </a:r>
            <a:br>
              <a:rPr lang="lt-LT" sz="3200" b="1"/>
            </a:br>
            <a:endParaRPr lang="lt-LT" sz="3200"/>
          </a:p>
        </p:txBody>
      </p:sp>
      <p:pic>
        <p:nvPicPr>
          <p:cNvPr id="5" name="Paveikslėlis 4" descr="Paveikslėlis, kuriame yra iliustracija, animacija&#10;&#10;Automatiškai sugeneruotas aprašymas">
            <a:extLst>
              <a:ext uri="{FF2B5EF4-FFF2-40B4-BE49-F238E27FC236}">
                <a16:creationId xmlns:a16="http://schemas.microsoft.com/office/drawing/2014/main" id="{B53E5096-8D5B-91E4-2810-AF555722F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1C9A11D7-FCA6-428B-1CC4-208F8890E4E5}"/>
              </a:ext>
            </a:extLst>
          </p:cNvPr>
          <p:cNvSpPr>
            <a:spLocks noGrp="1"/>
          </p:cNvSpPr>
          <p:nvPr>
            <p:ph idx="1"/>
          </p:nvPr>
        </p:nvSpPr>
        <p:spPr>
          <a:xfrm>
            <a:off x="6103657" y="2533475"/>
            <a:ext cx="5219307" cy="3448225"/>
          </a:xfrm>
        </p:spPr>
        <p:txBody>
          <a:bodyPr anchor="t">
            <a:normAutofit/>
          </a:bodyPr>
          <a:lstStyle/>
          <a:p>
            <a:pPr marL="0" indent="0">
              <a:buNone/>
            </a:pPr>
            <a:r>
              <a:rPr lang="lt-LT" sz="1700" dirty="0"/>
              <a:t>Černobylio atominės elektrinės avarija – ši avarija įvyko 1986 m. balandžio 26 d. ketvirtajame Černobylio atominės elektrinės bloke, esančiame netoli Ukrainos miesto Pripetės. Sprogus branduoliniam reaktoriui jis buvo visiškai sunaikintas, o į aplinką išmestas didelis kiekis radioaktyviųjų medžiagų (radioaktyvūs cezio ir jodo izotopai). Debesis, susidaręs nuo degančio reaktoriaus, išnešiojo įvairias radioaktyviąsias medžiagas didžiojoje Europos dalyje. Per radioaktyvius kritulius labiausiai užterštas regionas į šiaurės rytus nuo branduolinės jėgainės (dabartinėje Baltarusijoje, Rusijoje ir Ukrainoje).</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7823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D1BC-8F75-9C3B-87BA-25BF8D86518E}"/>
              </a:ext>
            </a:extLst>
          </p:cNvPr>
          <p:cNvSpPr>
            <a:spLocks noGrp="1"/>
          </p:cNvSpPr>
          <p:nvPr>
            <p:ph type="title"/>
          </p:nvPr>
        </p:nvSpPr>
        <p:spPr>
          <a:xfrm>
            <a:off x="6103658" y="741391"/>
            <a:ext cx="5219307" cy="1616203"/>
          </a:xfrm>
        </p:spPr>
        <p:txBody>
          <a:bodyPr anchor="b">
            <a:normAutofit/>
          </a:bodyPr>
          <a:lstStyle/>
          <a:p>
            <a:r>
              <a:rPr lang="lt-LT" sz="3200" b="1"/>
              <a:t>Jonizuojančiosios spinduliuotės tipai</a:t>
            </a:r>
            <a:br>
              <a:rPr lang="lt-LT" sz="3200" b="1"/>
            </a:br>
            <a:endParaRPr lang="lt-LT" sz="3200"/>
          </a:p>
        </p:txBody>
      </p:sp>
      <p:pic>
        <p:nvPicPr>
          <p:cNvPr id="5" name="Paveikslėlis 4" descr="Paveikslėlis, kuriame yra ekrano kopija, Stačiakampis, dizainas, Materialinė nuosavybė&#10;&#10;Automatiškai sugeneruotas aprašymas">
            <a:extLst>
              <a:ext uri="{FF2B5EF4-FFF2-40B4-BE49-F238E27FC236}">
                <a16:creationId xmlns:a16="http://schemas.microsoft.com/office/drawing/2014/main" id="{87E563A0-1941-08AA-0B07-CC62C8D43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12B891CE-130E-3A84-8818-BEE0E9D3B6A7}"/>
              </a:ext>
            </a:extLst>
          </p:cNvPr>
          <p:cNvSpPr>
            <a:spLocks noGrp="1"/>
          </p:cNvSpPr>
          <p:nvPr>
            <p:ph idx="1"/>
          </p:nvPr>
        </p:nvSpPr>
        <p:spPr>
          <a:xfrm>
            <a:off x="6103657" y="2533475"/>
            <a:ext cx="5219307" cy="3448225"/>
          </a:xfrm>
        </p:spPr>
        <p:txBody>
          <a:bodyPr anchor="t">
            <a:normAutofit/>
          </a:bodyPr>
          <a:lstStyle/>
          <a:p>
            <a:pPr marL="0" indent="0">
              <a:buNone/>
            </a:pPr>
            <a:r>
              <a:rPr lang="lt-LT" sz="1600" dirty="0"/>
              <a:t>Taigi, kokie yra jonizuojančiosios spinduliuotės tipai:</a:t>
            </a:r>
          </a:p>
          <a:p>
            <a:r>
              <a:rPr lang="lt-LT" sz="1600" b="1" dirty="0"/>
              <a:t>Alfa spinduliuotė</a:t>
            </a:r>
            <a:r>
              <a:rPr lang="en-US" sz="1600" b="1" dirty="0"/>
              <a:t> </a:t>
            </a:r>
            <a:r>
              <a:rPr lang="lt-LT" sz="1600" dirty="0"/>
              <a:t>–</a:t>
            </a:r>
            <a:r>
              <a:rPr lang="en-US" sz="1600" dirty="0"/>
              <a:t> </a:t>
            </a:r>
            <a:r>
              <a:rPr lang="lt-LT" sz="1600" dirty="0"/>
              <a:t>alfa dalelių, sudarytų iš dviejų protonų ir dviejų neutronų, spinduliuotė. Tai yra pati sunkiausia, didžiausią krūvį turinti ir mažiausiu skvarbumu pasižyminti dalelė. Tai lyg labai didelis akmuo, kuris metamas nuskrieja netoli. Šios dalelės ore nuskrieja tik keletą centimetrų, o jas sulaiko net popieriaus lapas.</a:t>
            </a:r>
          </a:p>
          <a:p>
            <a:r>
              <a:rPr lang="lt-LT" sz="1600" b="1" dirty="0"/>
              <a:t>Beta spinduliuotė</a:t>
            </a:r>
            <a:r>
              <a:rPr lang="lt-LT" sz="1600" dirty="0"/>
              <a:t> – beta dalelių, t. y. neigiamą krūvį turinčių elektronų srautas. Beta spinduliuotė aplinkoje sklinda toliau nei alfa spinduliuotė. Tai gana didelės energijos elektronų srautas. Nuo šaltinio ore jis sklinda keletą metrų. Šią spinduliuotę visiškai sulaiko plono metalo sluoksnis.</a:t>
            </a:r>
          </a:p>
          <a:p>
            <a:endParaRPr lang="lt-LT" sz="1600" dirty="0"/>
          </a:p>
        </p:txBody>
      </p:sp>
      <p:grpSp>
        <p:nvGrpSpPr>
          <p:cNvPr id="26" name="Group 25">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7" name="Rectangle 26">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0394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1E55B-26BA-BEC3-E3AC-1113DC2876B2}"/>
              </a:ext>
            </a:extLst>
          </p:cNvPr>
          <p:cNvSpPr>
            <a:spLocks noGrp="1"/>
          </p:cNvSpPr>
          <p:nvPr>
            <p:ph type="title"/>
          </p:nvPr>
        </p:nvSpPr>
        <p:spPr>
          <a:xfrm>
            <a:off x="6103658" y="741391"/>
            <a:ext cx="5219307" cy="1616203"/>
          </a:xfrm>
        </p:spPr>
        <p:txBody>
          <a:bodyPr anchor="b">
            <a:normAutofit/>
          </a:bodyPr>
          <a:lstStyle/>
          <a:p>
            <a:r>
              <a:rPr lang="lt-LT" sz="3200" b="1"/>
              <a:t>Branduolinės ar radiologinės avarijos </a:t>
            </a:r>
            <a:br>
              <a:rPr lang="lt-LT" sz="3200" b="1"/>
            </a:br>
            <a:endParaRPr lang="lt-LT" sz="3200"/>
          </a:p>
        </p:txBody>
      </p:sp>
      <p:pic>
        <p:nvPicPr>
          <p:cNvPr id="7" name="Paveikslėlis 6" descr="Paveikslėlis, kuriame yra iliustracija, dizainas&#10;&#10;Automatiškai sugeneruotas aprašymas">
            <a:extLst>
              <a:ext uri="{FF2B5EF4-FFF2-40B4-BE49-F238E27FC236}">
                <a16:creationId xmlns:a16="http://schemas.microsoft.com/office/drawing/2014/main" id="{B4726971-1137-49AE-11BB-EB4275270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139C669-3654-6B86-09CB-E5E1DF66C87F}"/>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Pagrindiniai veiksniai, nulėmę avariją:</a:t>
            </a:r>
          </a:p>
          <a:p>
            <a:r>
              <a:rPr lang="lt-LT" sz="2000" dirty="0"/>
              <a:t>Reaktorius neatitiko saugumo reikalavimų ir turėjo pavojingų konstrukcinių ypatumų. </a:t>
            </a:r>
          </a:p>
        </p:txBody>
      </p:sp>
      <p:grpSp>
        <p:nvGrpSpPr>
          <p:cNvPr id="21" name="Group 2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2" name="Rectangle 2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0603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1E55B-26BA-BEC3-E3AC-1113DC2876B2}"/>
              </a:ext>
            </a:extLst>
          </p:cNvPr>
          <p:cNvSpPr>
            <a:spLocks noGrp="1"/>
          </p:cNvSpPr>
          <p:nvPr>
            <p:ph type="title"/>
          </p:nvPr>
        </p:nvSpPr>
        <p:spPr>
          <a:xfrm>
            <a:off x="6103658" y="741391"/>
            <a:ext cx="5219307" cy="1616203"/>
          </a:xfrm>
        </p:spPr>
        <p:txBody>
          <a:bodyPr anchor="b">
            <a:normAutofit/>
          </a:bodyPr>
          <a:lstStyle/>
          <a:p>
            <a:r>
              <a:rPr lang="lt-LT" sz="3200" b="1"/>
              <a:t>Branduolinės ar radiologinės avarijos </a:t>
            </a:r>
            <a:br>
              <a:rPr lang="lt-LT" sz="3200" b="1"/>
            </a:br>
            <a:endParaRPr lang="lt-LT" sz="3200"/>
          </a:p>
        </p:txBody>
      </p:sp>
      <p:pic>
        <p:nvPicPr>
          <p:cNvPr id="9" name="Paveikslėlis 8" descr="Paveikslėlis, kuriame yra ekrano kopija, tekstas, dizainas, linija&#10;&#10;Automatiškai sugeneruotas aprašymas">
            <a:extLst>
              <a:ext uri="{FF2B5EF4-FFF2-40B4-BE49-F238E27FC236}">
                <a16:creationId xmlns:a16="http://schemas.microsoft.com/office/drawing/2014/main" id="{FE336C7A-6CEA-023B-D409-240AC6A8A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139C669-3654-6B86-09CB-E5E1DF66C87F}"/>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Pagrindiniai veiksniai, nulėmę avariją:</a:t>
            </a:r>
          </a:p>
          <a:p>
            <a:r>
              <a:rPr lang="lt-LT" sz="2000" dirty="0"/>
              <a:t>Bloga eksploatacijos reglamento saugumo dalies kokybė, neveiksminga valdymo ir priežiūros sauga branduolinėje energetikoje, bendra branduolinio saugumo kultūros stoka tiek valstybės, tiek vietos lygmeniu. </a:t>
            </a:r>
          </a:p>
        </p:txBody>
      </p:sp>
      <p:grpSp>
        <p:nvGrpSpPr>
          <p:cNvPr id="14" name="Group 13">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5" name="Rectangle 14">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8065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1E55B-26BA-BEC3-E3AC-1113DC2876B2}"/>
              </a:ext>
            </a:extLst>
          </p:cNvPr>
          <p:cNvSpPr>
            <a:spLocks noGrp="1"/>
          </p:cNvSpPr>
          <p:nvPr>
            <p:ph type="title"/>
          </p:nvPr>
        </p:nvSpPr>
        <p:spPr>
          <a:xfrm>
            <a:off x="6103658" y="741391"/>
            <a:ext cx="5219307" cy="1616203"/>
          </a:xfrm>
        </p:spPr>
        <p:txBody>
          <a:bodyPr anchor="b">
            <a:normAutofit/>
          </a:bodyPr>
          <a:lstStyle/>
          <a:p>
            <a:r>
              <a:rPr lang="lt-LT" sz="3200" b="1"/>
              <a:t>Branduolinės ar radiologinės avarijos </a:t>
            </a:r>
            <a:br>
              <a:rPr lang="lt-LT" sz="3200" b="1"/>
            </a:br>
            <a:endParaRPr lang="lt-LT" sz="3200"/>
          </a:p>
        </p:txBody>
      </p:sp>
      <p:pic>
        <p:nvPicPr>
          <p:cNvPr id="5" name="Paveikslėlis 4" descr="Paveikslėlis, kuriame yra apranga, animacija&#10;&#10;Automatiškai sugeneruotas aprašymas">
            <a:extLst>
              <a:ext uri="{FF2B5EF4-FFF2-40B4-BE49-F238E27FC236}">
                <a16:creationId xmlns:a16="http://schemas.microsoft.com/office/drawing/2014/main" id="{E53024D7-8711-F6E6-DDF3-148289D33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139C669-3654-6B86-09CB-E5E1DF66C87F}"/>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Pagrindiniai veiksniai, nulėmę avariją:</a:t>
            </a:r>
          </a:p>
          <a:p>
            <a:r>
              <a:rPr lang="lt-LT" sz="2000" dirty="0"/>
              <a:t>Personalas nebuvo pakankamai supažindintas su saugumui įtakos turinčiomis elektrinės funkcijomis, padarė daug klaidų ir pažeidė galiojančias instrukcijas bei bandymų programą. </a:t>
            </a:r>
          </a:p>
        </p:txBody>
      </p:sp>
      <p:grpSp>
        <p:nvGrpSpPr>
          <p:cNvPr id="10"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5915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5FCC-CE71-896A-99F0-98E6A2AAAFCD}"/>
              </a:ext>
            </a:extLst>
          </p:cNvPr>
          <p:cNvSpPr>
            <a:spLocks noGrp="1"/>
          </p:cNvSpPr>
          <p:nvPr>
            <p:ph type="title"/>
          </p:nvPr>
        </p:nvSpPr>
        <p:spPr>
          <a:xfrm>
            <a:off x="6103658" y="741391"/>
            <a:ext cx="5219307" cy="1616203"/>
          </a:xfrm>
        </p:spPr>
        <p:txBody>
          <a:bodyPr anchor="b">
            <a:normAutofit/>
          </a:bodyPr>
          <a:lstStyle/>
          <a:p>
            <a:r>
              <a:rPr lang="lt-LT" sz="3200" b="1"/>
              <a:t>Branduolinės ar radiologinės avarijos </a:t>
            </a:r>
            <a:br>
              <a:rPr lang="lt-LT" sz="3200" b="1"/>
            </a:br>
            <a:endParaRPr lang="lt-LT" sz="3200"/>
          </a:p>
        </p:txBody>
      </p:sp>
      <p:pic>
        <p:nvPicPr>
          <p:cNvPr id="5" name="Paveikslėlis 4" descr="Paveikslėlis, kuriame yra žemėlapis, Pasaulis, atlasas, tekstas&#10;&#10;Automatiškai sugeneruotas aprašymas">
            <a:extLst>
              <a:ext uri="{FF2B5EF4-FFF2-40B4-BE49-F238E27FC236}">
                <a16:creationId xmlns:a16="http://schemas.microsoft.com/office/drawing/2014/main" id="{AC241A87-61BE-4F5C-B4ED-B8F4DF1DD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77B61393-EE97-AE52-7976-96A7BDCED9B9}"/>
              </a:ext>
            </a:extLst>
          </p:cNvPr>
          <p:cNvSpPr>
            <a:spLocks noGrp="1"/>
          </p:cNvSpPr>
          <p:nvPr>
            <p:ph idx="1"/>
          </p:nvPr>
        </p:nvSpPr>
        <p:spPr>
          <a:xfrm>
            <a:off x="6103657" y="2533475"/>
            <a:ext cx="5219307" cy="3448225"/>
          </a:xfrm>
        </p:spPr>
        <p:txBody>
          <a:bodyPr anchor="t">
            <a:normAutofit/>
          </a:bodyPr>
          <a:lstStyle/>
          <a:p>
            <a:pPr marL="0" indent="0">
              <a:buNone/>
            </a:pPr>
            <a:r>
              <a:rPr lang="lt-LT" sz="2000" dirty="0"/>
              <a:t>Tai didžiausia tokio tipo avarija visoje branduolinės energetikos istorijoje, tiek pagal spėjamą žuvusiųjų ir nukentėjusių nuo jos padarinių žmonių skaičių, tiek pagal ekonominę žalą.</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5748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DB29-AD72-16FF-E955-52BAF0FA9FDE}"/>
              </a:ext>
            </a:extLst>
          </p:cNvPr>
          <p:cNvSpPr>
            <a:spLocks noGrp="1"/>
          </p:cNvSpPr>
          <p:nvPr>
            <p:ph type="title"/>
          </p:nvPr>
        </p:nvSpPr>
        <p:spPr>
          <a:xfrm>
            <a:off x="6103658" y="741391"/>
            <a:ext cx="5219307" cy="1616203"/>
          </a:xfrm>
        </p:spPr>
        <p:txBody>
          <a:bodyPr anchor="b">
            <a:normAutofit/>
          </a:bodyPr>
          <a:lstStyle/>
          <a:p>
            <a:r>
              <a:rPr lang="lt-LT" sz="3200" b="1"/>
              <a:t>Branduolinės ar radiologinės avarijos </a:t>
            </a:r>
            <a:br>
              <a:rPr lang="lt-LT" sz="3200" b="1"/>
            </a:br>
            <a:endParaRPr lang="lt-LT" sz="3200" b="1"/>
          </a:p>
        </p:txBody>
      </p:sp>
      <p:pic>
        <p:nvPicPr>
          <p:cNvPr id="5" name="Paveikslėlis 4" descr="Paveikslėlis, kuriame yra tekstas, Grafika, animacija, iliustracija&#10;&#10;Automatiškai sugeneruotas aprašymas">
            <a:extLst>
              <a:ext uri="{FF2B5EF4-FFF2-40B4-BE49-F238E27FC236}">
                <a16:creationId xmlns:a16="http://schemas.microsoft.com/office/drawing/2014/main" id="{559D4E9F-3092-C0D7-EBEE-A1C3EDDBE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45053560-0BAE-958C-5BFC-8F41AC8C5B36}"/>
              </a:ext>
            </a:extLst>
          </p:cNvPr>
          <p:cNvSpPr>
            <a:spLocks noGrp="1"/>
          </p:cNvSpPr>
          <p:nvPr>
            <p:ph idx="1"/>
          </p:nvPr>
        </p:nvSpPr>
        <p:spPr>
          <a:xfrm>
            <a:off x="6103657" y="2533475"/>
            <a:ext cx="5219307" cy="3448225"/>
          </a:xfrm>
        </p:spPr>
        <p:txBody>
          <a:bodyPr anchor="t">
            <a:normAutofit/>
          </a:bodyPr>
          <a:lstStyle/>
          <a:p>
            <a:pPr marL="0" indent="0">
              <a:buNone/>
            </a:pPr>
            <a:r>
              <a:rPr lang="lt-LT" sz="2000" dirty="0"/>
              <a:t>Černobylio atominės elektrinės avarija yra viena iš dviejų istorijoje įvertintų aukščiausiu, 7 lygiu, pagal tarptautinę branduolinių ir radiologinių įvykių skalę. Ši avarija parodė, kad per palyginti trumpą laiką, kelias paras, radioaktyviųjų medžiagų gali pasklisti didelėje teritorijoje.</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3548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6CBBA-908C-C9FB-9A70-E33D7D2F4530}"/>
              </a:ext>
            </a:extLst>
          </p:cNvPr>
          <p:cNvSpPr>
            <a:spLocks noGrp="1"/>
          </p:cNvSpPr>
          <p:nvPr>
            <p:ph type="title"/>
          </p:nvPr>
        </p:nvSpPr>
        <p:spPr>
          <a:xfrm>
            <a:off x="6103658" y="741391"/>
            <a:ext cx="5219307" cy="1616203"/>
          </a:xfrm>
        </p:spPr>
        <p:txBody>
          <a:bodyPr anchor="b">
            <a:normAutofit/>
          </a:bodyPr>
          <a:lstStyle/>
          <a:p>
            <a:r>
              <a:rPr lang="lt-LT" sz="3200" b="1" dirty="0"/>
              <a:t>Branduolinės ar radiologinės avarijos </a:t>
            </a:r>
            <a:br>
              <a:rPr lang="lt-LT" sz="3200" b="1" dirty="0"/>
            </a:br>
            <a:endParaRPr lang="lt-LT" sz="3200" dirty="0"/>
          </a:p>
        </p:txBody>
      </p:sp>
      <p:pic>
        <p:nvPicPr>
          <p:cNvPr id="5" name="Paveikslėlis 4" descr="Paveikslėlis, kuriame yra laikrodis&#10;&#10;Automatiškai sugeneruotas aprašymas">
            <a:extLst>
              <a:ext uri="{FF2B5EF4-FFF2-40B4-BE49-F238E27FC236}">
                <a16:creationId xmlns:a16="http://schemas.microsoft.com/office/drawing/2014/main" id="{F8B11B04-0E84-B7DB-5776-FCA03A8C6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53247B60-D596-B54A-07C9-E234EAD8853D}"/>
              </a:ext>
            </a:extLst>
          </p:cNvPr>
          <p:cNvSpPr>
            <a:spLocks noGrp="1"/>
          </p:cNvSpPr>
          <p:nvPr>
            <p:ph idx="1"/>
          </p:nvPr>
        </p:nvSpPr>
        <p:spPr>
          <a:xfrm>
            <a:off x="6103657" y="2533475"/>
            <a:ext cx="5219307" cy="3762129"/>
          </a:xfrm>
        </p:spPr>
        <p:txBody>
          <a:bodyPr anchor="t">
            <a:normAutofit fontScale="92500"/>
          </a:bodyPr>
          <a:lstStyle/>
          <a:p>
            <a:pPr marL="0" indent="0">
              <a:lnSpc>
                <a:spcPct val="100000"/>
              </a:lnSpc>
              <a:buNone/>
            </a:pPr>
            <a:r>
              <a:rPr lang="lt-LT" sz="1700" dirty="0"/>
              <a:t>Vienas didžiausių trūkumų reaguojant į Černobylio atominės elektrinės avariją buvo </a:t>
            </a:r>
            <a:r>
              <a:rPr lang="lt-LT" sz="1700" b="1" dirty="0"/>
              <a:t>pavėluotas gyventojų informavimas</a:t>
            </a:r>
            <a:r>
              <a:rPr lang="lt-LT" sz="1700" dirty="0"/>
              <a:t>. Informacijos trūkumas ar visiškas jos nebuvimas leido atsirasti nepasitikėjimui vykdomomis apsaugos priemonėmis (evakavimu, perkėlimu ir pan.) ir turėjo neigiamos įtakos sveikatai (baimė, stresas), kartais net ir nesusijusios su avarinės apšvitos tiesioginiu poveikiu.</a:t>
            </a:r>
          </a:p>
          <a:p>
            <a:pPr marL="0" indent="0">
              <a:lnSpc>
                <a:spcPct val="100000"/>
              </a:lnSpc>
              <a:buNone/>
            </a:pPr>
            <a:r>
              <a:rPr lang="lt-LT" sz="1700" dirty="0"/>
              <a:t>Gyventojų informavimas ir instruktavimas, skubūs apsaugomieji veiksmai, tokie kaip slėpimasis, evakavimas, skydliaukės blokavimas stabiliuoju jodu, užterštų maisto produktų vartojimo uždraudimas, buvo rekomenduoti pavėluotai ir neapsaugojo žmonių nuo avarinės apšvitos neigiamo poveikio sveikatai.</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5652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animacija, ekrano kopija&#10;&#10;Automatiškai sugeneruotas aprašymas">
            <a:extLst>
              <a:ext uri="{FF2B5EF4-FFF2-40B4-BE49-F238E27FC236}">
                <a16:creationId xmlns:a16="http://schemas.microsoft.com/office/drawing/2014/main" id="{FDDE666C-89D4-AF97-F53C-5026E73EF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49775C29-168F-D6A1-F173-09CC4926065F}"/>
              </a:ext>
            </a:extLst>
          </p:cNvPr>
          <p:cNvSpPr>
            <a:spLocks noGrp="1"/>
          </p:cNvSpPr>
          <p:nvPr>
            <p:ph idx="1"/>
          </p:nvPr>
        </p:nvSpPr>
        <p:spPr>
          <a:xfrm>
            <a:off x="6103657" y="2533475"/>
            <a:ext cx="5219307" cy="3745944"/>
          </a:xfrm>
        </p:spPr>
        <p:txBody>
          <a:bodyPr anchor="t">
            <a:normAutofit fontScale="92500"/>
          </a:bodyPr>
          <a:lstStyle/>
          <a:p>
            <a:pPr marL="0" indent="0">
              <a:lnSpc>
                <a:spcPct val="100000"/>
              </a:lnSpc>
              <a:buNone/>
            </a:pPr>
            <a:r>
              <a:rPr lang="lt-LT" sz="1700" dirty="0"/>
              <a:t>2011 m. kovo 11 d. Ramiajame vandenyne prie rytinės Japonijos pakrantės įvykęs galingas 9 balų žemės drebėjimas smarkiai supurtė žemę palei Fukušimos prefektūros pakrantę. Dėl žemės drebėjimo automatiškai išsijungė trys Fukušimos Daiiči atominės elektrinės reaktoriai, kiti trys reaktoriai tuo metu buvo išjungti planiniam patikrinimui atlikti.</a:t>
            </a:r>
          </a:p>
          <a:p>
            <a:pPr marL="0" indent="0">
              <a:lnSpc>
                <a:spcPct val="100000"/>
              </a:lnSpc>
              <a:buNone/>
            </a:pPr>
            <a:r>
              <a:rPr lang="lt-LT" sz="1700" dirty="0"/>
              <a:t>Žemės drebėjimas nutraukė išorinį elektros energijos tiekimą, o atominės elektrinės dyzelinius elektros generatorius buvo užpylęs cunamis. Dėl aušinimo sutrikimų iš dalies išsilydė 1, 2 ir 3 reaktorių branduolinis kuras, įvykę sprogimai kovo 12, 13 ir 15 d. lėmė didelio kiekio radioaktyviųjų medžiagų išmetimą į atmosferos orą ir Ramųjį vandenyną.</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C5547503-FEA8-2E7D-C17F-002683FFE4CC}"/>
              </a:ext>
            </a:extLst>
          </p:cNvPr>
          <p:cNvSpPr txBox="1">
            <a:spLocks/>
          </p:cNvSpPr>
          <p:nvPr/>
        </p:nvSpPr>
        <p:spPr>
          <a:xfrm>
            <a:off x="6103658" y="741391"/>
            <a:ext cx="5219307"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b="1"/>
              <a:t>Branduolinės ar radiologinės avarijos </a:t>
            </a:r>
            <a:br>
              <a:rPr lang="lt-LT" sz="3200" b="1"/>
            </a:br>
            <a:endParaRPr lang="lt-LT" sz="3200" dirty="0"/>
          </a:p>
        </p:txBody>
      </p:sp>
    </p:spTree>
    <p:extLst>
      <p:ext uri="{BB962C8B-B14F-4D97-AF65-F5344CB8AC3E}">
        <p14:creationId xmlns:p14="http://schemas.microsoft.com/office/powerpoint/2010/main" val="4244706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C55A08-D440-18B2-BE6E-5744D8C02ABC}"/>
              </a:ext>
            </a:extLst>
          </p:cNvPr>
          <p:cNvSpPr>
            <a:spLocks noGrp="1"/>
          </p:cNvSpPr>
          <p:nvPr>
            <p:ph idx="1"/>
          </p:nvPr>
        </p:nvSpPr>
        <p:spPr>
          <a:xfrm>
            <a:off x="6103657" y="2533475"/>
            <a:ext cx="5219307" cy="3448225"/>
          </a:xfrm>
        </p:spPr>
        <p:txBody>
          <a:bodyPr anchor="t">
            <a:normAutofit/>
          </a:bodyPr>
          <a:lstStyle/>
          <a:p>
            <a:pPr marL="0" indent="0">
              <a:lnSpc>
                <a:spcPct val="100000"/>
              </a:lnSpc>
              <a:buNone/>
            </a:pPr>
            <a:r>
              <a:rPr lang="lt-LT" sz="2000" dirty="0"/>
              <a:t>Radionuklidais buvo užteršta maždaug 80 kilometrų zona aplink Fukušimos branduolinę elektrinę, tačiau didesnio lygio tarša registruota kur kas mažesnėje teritorijoje. Iš 20 kilometrų zonos 2011 m. kovo 11–12 d. buvo evakuoti gyventojai. Iš kai kurių kitų zonų irgi buvo evakuoti gyventojai arba taikytos kitos gyventojų apsaugos priemonės.</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aveikslėlis 3" descr="Paveikslėlis, kuriame yra animacija, ekrano kopija&#10;&#10;Automatiškai sugeneruotas aprašymas">
            <a:extLst>
              <a:ext uri="{FF2B5EF4-FFF2-40B4-BE49-F238E27FC236}">
                <a16:creationId xmlns:a16="http://schemas.microsoft.com/office/drawing/2014/main" id="{F94E2626-67DE-8D5F-2920-D80B28F15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7" name="Title 1">
            <a:extLst>
              <a:ext uri="{FF2B5EF4-FFF2-40B4-BE49-F238E27FC236}">
                <a16:creationId xmlns:a16="http://schemas.microsoft.com/office/drawing/2014/main" id="{D367F585-FD50-2295-2026-D9DEFAB084D2}"/>
              </a:ext>
            </a:extLst>
          </p:cNvPr>
          <p:cNvSpPr txBox="1">
            <a:spLocks/>
          </p:cNvSpPr>
          <p:nvPr/>
        </p:nvSpPr>
        <p:spPr>
          <a:xfrm>
            <a:off x="6103658" y="741391"/>
            <a:ext cx="5219307"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b="1" dirty="0"/>
              <a:t>Branduolinės ar radiologinės avarijos </a:t>
            </a:r>
            <a:br>
              <a:rPr lang="lt-LT" sz="3200" b="1" dirty="0"/>
            </a:br>
            <a:endParaRPr lang="lt-LT" sz="3200" dirty="0"/>
          </a:p>
        </p:txBody>
      </p:sp>
    </p:spTree>
    <p:extLst>
      <p:ext uri="{BB962C8B-B14F-4D97-AF65-F5344CB8AC3E}">
        <p14:creationId xmlns:p14="http://schemas.microsoft.com/office/powerpoint/2010/main" val="3473835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apranga, asmuo&#10;&#10;Automatiškai sugeneruotas aprašymas">
            <a:extLst>
              <a:ext uri="{FF2B5EF4-FFF2-40B4-BE49-F238E27FC236}">
                <a16:creationId xmlns:a16="http://schemas.microsoft.com/office/drawing/2014/main" id="{8F7F0EED-D75C-092C-FEC1-6273BB0EA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F3042140-9C82-B450-B4D0-A176F75AB618}"/>
              </a:ext>
            </a:extLst>
          </p:cNvPr>
          <p:cNvSpPr>
            <a:spLocks noGrp="1"/>
          </p:cNvSpPr>
          <p:nvPr>
            <p:ph idx="1"/>
          </p:nvPr>
        </p:nvSpPr>
        <p:spPr>
          <a:xfrm>
            <a:off x="6103657" y="2533475"/>
            <a:ext cx="5219307" cy="3448225"/>
          </a:xfrm>
        </p:spPr>
        <p:txBody>
          <a:bodyPr anchor="t">
            <a:normAutofit fontScale="92500" lnSpcReduction="10000"/>
          </a:bodyPr>
          <a:lstStyle/>
          <a:p>
            <a:pPr marL="0" indent="0">
              <a:lnSpc>
                <a:spcPct val="110000"/>
              </a:lnSpc>
              <a:buNone/>
            </a:pPr>
            <a:r>
              <a:rPr lang="lt-LT" sz="2000" dirty="0"/>
              <a:t>Pagrindinė šios katastrofos priežastis – projektuojant Fukušimos branduolinę elektrinę buvo laikoma, kad aukščiausia cunamio banga jos aplinkoje gali būti maždaug 3,1 metrų aukščio. Tuo tarpu bangolaužio aukštis ties 1–4 energijos blokais buvo tik 5,5 metrų, pakrantės siurblinės pastatytos 4 metrų lygyje, o kiti elektrinės 1–4 energijos blokų pastatai pastatyti maždaug 10 metrų lygyje. Taip pat katastrofa atskleidė tai, kad numatytos avarijų valdymo priemonės nebuvo pakankamos. </a:t>
            </a:r>
          </a:p>
          <a:p>
            <a:pPr>
              <a:lnSpc>
                <a:spcPct val="110000"/>
              </a:lnSpc>
            </a:pPr>
            <a:endParaRPr lang="lt-LT" sz="2000" dirty="0"/>
          </a:p>
        </p:txBody>
      </p:sp>
      <p:grpSp>
        <p:nvGrpSpPr>
          <p:cNvPr id="24" name="Group 23">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4">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72DCBA95-04BD-1C04-0EB1-95AAD82369DD}"/>
              </a:ext>
            </a:extLst>
          </p:cNvPr>
          <p:cNvSpPr txBox="1">
            <a:spLocks/>
          </p:cNvSpPr>
          <p:nvPr/>
        </p:nvSpPr>
        <p:spPr>
          <a:xfrm>
            <a:off x="6103658" y="741391"/>
            <a:ext cx="5219307"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b="1" dirty="0"/>
              <a:t>Branduolinės ar radiologinės avarijos </a:t>
            </a:r>
            <a:br>
              <a:rPr lang="lt-LT" sz="3200" b="1" dirty="0"/>
            </a:br>
            <a:endParaRPr lang="lt-LT" sz="3200" dirty="0"/>
          </a:p>
        </p:txBody>
      </p:sp>
    </p:spTree>
    <p:extLst>
      <p:ext uri="{BB962C8B-B14F-4D97-AF65-F5344CB8AC3E}">
        <p14:creationId xmlns:p14="http://schemas.microsoft.com/office/powerpoint/2010/main" val="2599730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apranga, asmuo&#10;&#10;Automatiškai sugeneruotas aprašymas">
            <a:extLst>
              <a:ext uri="{FF2B5EF4-FFF2-40B4-BE49-F238E27FC236}">
                <a16:creationId xmlns:a16="http://schemas.microsoft.com/office/drawing/2014/main" id="{8F7F0EED-D75C-092C-FEC1-6273BB0EA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F3042140-9C82-B450-B4D0-A176F75AB618}"/>
              </a:ext>
            </a:extLst>
          </p:cNvPr>
          <p:cNvSpPr>
            <a:spLocks noGrp="1"/>
          </p:cNvSpPr>
          <p:nvPr>
            <p:ph idx="1"/>
          </p:nvPr>
        </p:nvSpPr>
        <p:spPr>
          <a:xfrm>
            <a:off x="6103657" y="2533475"/>
            <a:ext cx="5219307" cy="3749990"/>
          </a:xfrm>
        </p:spPr>
        <p:txBody>
          <a:bodyPr anchor="t">
            <a:normAutofit fontScale="92500" lnSpcReduction="10000"/>
          </a:bodyPr>
          <a:lstStyle/>
          <a:p>
            <a:pPr marL="0" indent="0">
              <a:lnSpc>
                <a:spcPct val="110000"/>
              </a:lnSpc>
              <a:buNone/>
            </a:pPr>
            <a:r>
              <a:rPr lang="lt-LT" sz="1900" dirty="0"/>
              <a:t>Sunkios gamtinės nelaimės sukelta Fukušimos branduolinės elektrinės avarija iki šiol neturi precedento, tai buvo triguba katastrofa, nes avarija vienu metu įvyko net trijuose branduoliniuose reaktoriuose. Dėl žemės drebėjimo ir cunamio žuvo apie 20 tūkst. žmonių, buvo sugriauta daugiau nei 150 tūkst. statinių, 4,4 mln. namų ūkių liko be elektros, o 1,5 mln. – be geriamojo vandens. Fukušimos branduolinės elektrinės dezaktyvavimo, išmontavimo ir radioaktyviųjų atliekų tvarkymo darbai tęsiami iki šiol. Teigiama, kad jie užtruks dar apie 30–40 metų.</a:t>
            </a:r>
          </a:p>
          <a:p>
            <a:pPr>
              <a:lnSpc>
                <a:spcPct val="110000"/>
              </a:lnSpc>
            </a:pPr>
            <a:endParaRPr lang="lt-LT" sz="1900" dirty="0"/>
          </a:p>
        </p:txBody>
      </p:sp>
      <p:grpSp>
        <p:nvGrpSpPr>
          <p:cNvPr id="24" name="Group 23">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4">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B38488B8-7019-579E-1C54-1FA25D1B22B4}"/>
              </a:ext>
            </a:extLst>
          </p:cNvPr>
          <p:cNvSpPr txBox="1">
            <a:spLocks/>
          </p:cNvSpPr>
          <p:nvPr/>
        </p:nvSpPr>
        <p:spPr>
          <a:xfrm>
            <a:off x="6103658" y="741391"/>
            <a:ext cx="5219307"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b="1"/>
              <a:t>Branduolinės ar radiologinės avarijos </a:t>
            </a:r>
            <a:br>
              <a:rPr lang="lt-LT" sz="3200" b="1"/>
            </a:br>
            <a:endParaRPr lang="lt-LT" sz="3200" dirty="0"/>
          </a:p>
        </p:txBody>
      </p:sp>
    </p:spTree>
    <p:extLst>
      <p:ext uri="{BB962C8B-B14F-4D97-AF65-F5344CB8AC3E}">
        <p14:creationId xmlns:p14="http://schemas.microsoft.com/office/powerpoint/2010/main" val="3151163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2865-4D83-8652-5D7E-EC903A633203}"/>
              </a:ext>
            </a:extLst>
          </p:cNvPr>
          <p:cNvSpPr>
            <a:spLocks noGrp="1"/>
          </p:cNvSpPr>
          <p:nvPr>
            <p:ph type="title"/>
          </p:nvPr>
        </p:nvSpPr>
        <p:spPr>
          <a:xfrm>
            <a:off x="6103658" y="741391"/>
            <a:ext cx="5219307" cy="1616203"/>
          </a:xfrm>
        </p:spPr>
        <p:txBody>
          <a:bodyPr anchor="b">
            <a:normAutofit/>
          </a:bodyPr>
          <a:lstStyle/>
          <a:p>
            <a:r>
              <a:rPr lang="lt-LT" sz="3200" b="1" dirty="0"/>
              <a:t>Jonizuojančiosios spinduliuotės tipai</a:t>
            </a:r>
            <a:br>
              <a:rPr lang="lt-LT" sz="3200" b="1" dirty="0"/>
            </a:br>
            <a:endParaRPr lang="lt-LT" sz="3200" dirty="0"/>
          </a:p>
        </p:txBody>
      </p:sp>
      <p:pic>
        <p:nvPicPr>
          <p:cNvPr id="6" name="Paveikslėlis 5" descr="Paveikslėlis, kuriame yra ekrano kopija, Stačiakampis, dizainas, Materialinė nuosavybė&#10;&#10;Automatiškai sugeneruotas aprašymas">
            <a:extLst>
              <a:ext uri="{FF2B5EF4-FFF2-40B4-BE49-F238E27FC236}">
                <a16:creationId xmlns:a16="http://schemas.microsoft.com/office/drawing/2014/main" id="{23C59AEA-3EE0-72B8-84F7-6C52577DC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1B63D361-1B00-7392-0E29-746E7AB3E113}"/>
              </a:ext>
            </a:extLst>
          </p:cNvPr>
          <p:cNvSpPr>
            <a:spLocks noGrp="1"/>
          </p:cNvSpPr>
          <p:nvPr>
            <p:ph idx="1"/>
          </p:nvPr>
        </p:nvSpPr>
        <p:spPr>
          <a:xfrm>
            <a:off x="6103657" y="2533475"/>
            <a:ext cx="5219307" cy="3448225"/>
          </a:xfrm>
        </p:spPr>
        <p:txBody>
          <a:bodyPr anchor="t">
            <a:normAutofit lnSpcReduction="10000"/>
          </a:bodyPr>
          <a:lstStyle/>
          <a:p>
            <a:r>
              <a:rPr lang="lt-LT" sz="1700" b="1" dirty="0"/>
              <a:t>Gama spinduliuotė</a:t>
            </a:r>
            <a:r>
              <a:rPr lang="lt-LT" sz="1700" dirty="0"/>
              <a:t> – didelio dažnio ir labai mažo ilgio elektromagnetinių bangų srautas, kuris sklinda toli ir pasižymi dideliu skvarbumu, jį sulaikyti gali tik storas betono arba švino sluoksnis.</a:t>
            </a:r>
          </a:p>
          <a:p>
            <a:r>
              <a:rPr lang="lt-LT" sz="1700" b="1" dirty="0"/>
              <a:t>Rentgeno spinduliuotė</a:t>
            </a:r>
            <a:r>
              <a:rPr lang="lt-LT" sz="1700" dirty="0"/>
              <a:t> – tai specialių prietaisų generuojama spinduliuotė, savo savybėmis panaši į gama spinduliuotę. Ši spinduliuotė plačiai naudojama medicinoje ir pramonėje. </a:t>
            </a:r>
          </a:p>
          <a:p>
            <a:r>
              <a:rPr lang="lt-LT" sz="1700" b="1" dirty="0"/>
              <a:t>Neutronų spinduliuotė</a:t>
            </a:r>
            <a:r>
              <a:rPr lang="lt-LT" sz="1700" dirty="0"/>
              <a:t> – tai laisvųjų neutronų srautas. Tipiški reiškiniai, sukeliantys laisvųjų neutronų išsiskyrimą, yra branduolio dalijimasis arba branduolių suliejimas. Toks reiškinys yra vadinamas branduoline reakcija.</a:t>
            </a:r>
          </a:p>
          <a:p>
            <a:endParaRPr lang="lt-LT" sz="1700" dirty="0"/>
          </a:p>
        </p:txBody>
      </p:sp>
      <p:grpSp>
        <p:nvGrpSpPr>
          <p:cNvPr id="27" name="Group 2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8" name="Rectangle 2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3298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F6A6-4291-6EEC-1738-D1B8933FDD80}"/>
              </a:ext>
            </a:extLst>
          </p:cNvPr>
          <p:cNvSpPr>
            <a:spLocks noGrp="1"/>
          </p:cNvSpPr>
          <p:nvPr>
            <p:ph type="title"/>
          </p:nvPr>
        </p:nvSpPr>
        <p:spPr>
          <a:xfrm>
            <a:off x="6103658" y="895044"/>
            <a:ext cx="5219307" cy="1616203"/>
          </a:xfrm>
        </p:spPr>
        <p:txBody>
          <a:bodyPr anchor="b">
            <a:normAutofit/>
          </a:bodyPr>
          <a:lstStyle/>
          <a:p>
            <a:r>
              <a:rPr lang="lt-LT" sz="3200" b="1" dirty="0"/>
              <a:t>Išvykimo krepšio paruošimas</a:t>
            </a:r>
            <a:br>
              <a:rPr lang="lt-LT" sz="3200" b="1" dirty="0"/>
            </a:br>
            <a:endParaRPr lang="lt-LT" sz="3200" dirty="0"/>
          </a:p>
        </p:txBody>
      </p:sp>
      <p:pic>
        <p:nvPicPr>
          <p:cNvPr id="5" name="Paveikslėlis 4" descr="Paveikslėlis, kuriame yra ekrano kopija, dizainas&#10;&#10;Automatiškai sugeneruotas aprašymas">
            <a:extLst>
              <a:ext uri="{FF2B5EF4-FFF2-40B4-BE49-F238E27FC236}">
                <a16:creationId xmlns:a16="http://schemas.microsoft.com/office/drawing/2014/main" id="{31C19FBF-BAF4-CE40-187C-1B802737D5A0}"/>
              </a:ext>
            </a:extLst>
          </p:cNvPr>
          <p:cNvPicPr>
            <a:picLocks noChangeAspect="1"/>
          </p:cNvPicPr>
          <p:nvPr/>
        </p:nvPicPr>
        <p:blipFill rotWithShape="1">
          <a:blip r:embed="rId2">
            <a:extLst>
              <a:ext uri="{28A0092B-C50C-407E-A947-70E740481C1C}">
                <a14:useLocalDpi xmlns:a14="http://schemas.microsoft.com/office/drawing/2010/main" val="0"/>
              </a:ext>
            </a:extLst>
          </a:blip>
          <a:srcRect l="24169" r="25831"/>
          <a:stretch/>
        </p:blipFill>
        <p:spPr>
          <a:xfrm>
            <a:off x="787114" y="895044"/>
            <a:ext cx="4408730" cy="4959820"/>
          </a:xfrm>
          <a:prstGeom prst="rect">
            <a:avLst/>
          </a:prstGeom>
        </p:spPr>
      </p:pic>
      <p:sp>
        <p:nvSpPr>
          <p:cNvPr id="3" name="Content Placeholder 2">
            <a:extLst>
              <a:ext uri="{FF2B5EF4-FFF2-40B4-BE49-F238E27FC236}">
                <a16:creationId xmlns:a16="http://schemas.microsoft.com/office/drawing/2014/main" id="{123DE3A9-18A4-7E18-6C42-FB48A52CDBEA}"/>
              </a:ext>
            </a:extLst>
          </p:cNvPr>
          <p:cNvSpPr>
            <a:spLocks noGrp="1"/>
          </p:cNvSpPr>
          <p:nvPr>
            <p:ph idx="1"/>
          </p:nvPr>
        </p:nvSpPr>
        <p:spPr>
          <a:xfrm>
            <a:off x="6103658" y="2566852"/>
            <a:ext cx="5219307" cy="1616203"/>
          </a:xfrm>
        </p:spPr>
        <p:txBody>
          <a:bodyPr anchor="t">
            <a:normAutofit/>
          </a:bodyPr>
          <a:lstStyle/>
          <a:p>
            <a:pPr marL="0" indent="0">
              <a:buNone/>
            </a:pPr>
            <a:r>
              <a:rPr lang="lt-LT" sz="2000" dirty="0"/>
              <a:t>Išvykimo krepšys padės ekstremaliosios situacijos atveju išgyventi pačias svarbiausias pirmas </a:t>
            </a:r>
            <a:r>
              <a:rPr lang="lt-LT" sz="2000" b="1" dirty="0"/>
              <a:t>3 paras – 72 val.</a:t>
            </a:r>
            <a:r>
              <a:rPr lang="lt-LT" sz="2000" dirty="0"/>
              <a:t> </a:t>
            </a:r>
          </a:p>
          <a:p>
            <a:endParaRPr lang="lt-LT" sz="1700" dirty="0"/>
          </a:p>
        </p:txBody>
      </p:sp>
      <p:grpSp>
        <p:nvGrpSpPr>
          <p:cNvPr id="27" name="Group 2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8" name="Rectangle 2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7452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Paveikslėlis 4" descr="Paveikslėlis, kuriame yra ekrano kopija, Šriftas, tekstas, simbolis&#10;&#10;Automatiškai sugeneruotas aprašymas">
            <a:hlinkClick r:id="rId2"/>
          </p:cNvPr>
          <p:cNvPicPr/>
          <p:nvPr/>
        </p:nvPicPr>
        <p:blipFill>
          <a:blip r:embed="rId3"/>
          <a:stretch/>
        </p:blipFill>
        <p:spPr>
          <a:xfrm>
            <a:off x="3295368" y="4877542"/>
            <a:ext cx="6185880" cy="1181160"/>
          </a:xfrm>
          <a:prstGeom prst="rect">
            <a:avLst/>
          </a:prstGeom>
          <a:ln w="0">
            <a:noFill/>
          </a:ln>
        </p:spPr>
      </p:pic>
      <p:sp>
        <p:nvSpPr>
          <p:cNvPr id="2" name="Title 1">
            <a:extLst>
              <a:ext uri="{FF2B5EF4-FFF2-40B4-BE49-F238E27FC236}">
                <a16:creationId xmlns:a16="http://schemas.microsoft.com/office/drawing/2014/main" id="{11B6A560-EC9A-7AA1-A6F9-A60077373C57}"/>
              </a:ext>
            </a:extLst>
          </p:cNvPr>
          <p:cNvSpPr txBox="1">
            <a:spLocks/>
          </p:cNvSpPr>
          <p:nvPr/>
        </p:nvSpPr>
        <p:spPr>
          <a:xfrm>
            <a:off x="938784" y="741391"/>
            <a:ext cx="10384181" cy="1181161"/>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4000" b="1" dirty="0"/>
              <a:t>Išvykimo krepšio paruošimas</a:t>
            </a:r>
            <a:br>
              <a:rPr lang="lt-LT" sz="3200" b="1" dirty="0"/>
            </a:br>
            <a:endParaRPr lang="lt-LT" sz="3200" dirty="0"/>
          </a:p>
        </p:txBody>
      </p:sp>
      <p:sp>
        <p:nvSpPr>
          <p:cNvPr id="4" name="TextBox 3">
            <a:extLst>
              <a:ext uri="{FF2B5EF4-FFF2-40B4-BE49-F238E27FC236}">
                <a16:creationId xmlns:a16="http://schemas.microsoft.com/office/drawing/2014/main" id="{EA9CB94F-9873-EE97-D45C-079E12CF6D8F}"/>
              </a:ext>
            </a:extLst>
          </p:cNvPr>
          <p:cNvSpPr txBox="1"/>
          <p:nvPr/>
        </p:nvSpPr>
        <p:spPr>
          <a:xfrm>
            <a:off x="938784" y="2000887"/>
            <a:ext cx="10046208" cy="1938992"/>
          </a:xfrm>
          <a:prstGeom prst="rect">
            <a:avLst/>
          </a:prstGeom>
          <a:noFill/>
        </p:spPr>
        <p:txBody>
          <a:bodyPr wrap="square">
            <a:spAutoFit/>
          </a:bodyPr>
          <a:lstStyle/>
          <a:p>
            <a:pPr marL="0" indent="0">
              <a:buNone/>
            </a:pPr>
            <a:r>
              <a:rPr lang="lt-LT" sz="2000" b="1" dirty="0"/>
              <a:t>Ekstremalioji situacija</a:t>
            </a:r>
            <a:r>
              <a:rPr lang="lt-LT" sz="2000" dirty="0"/>
              <a:t> – tai tokia situacija, dėl kurios </a:t>
            </a:r>
            <a:r>
              <a:rPr lang="lt-LT" sz="2000" b="1" dirty="0"/>
              <a:t>gali kilti pavojus žmonių sveikatai, gyvybei, turtui ar aplinkai.</a:t>
            </a:r>
            <a:r>
              <a:rPr lang="lt-LT" sz="2000" dirty="0"/>
              <a:t> Pavyzdžiui, labai stiprus uraganas, potvynis, avarija, įvykusi atominėje elektrinėje</a:t>
            </a:r>
            <a:r>
              <a:rPr lang="en-US" sz="2000" dirty="0"/>
              <a:t>,</a:t>
            </a:r>
            <a:r>
              <a:rPr lang="lt-LT" sz="2000" dirty="0"/>
              <a:t> ir pan. Šiame krepšyje turi būti sudėti svarbūs dokumentai, maisto produktai ir vanduo, šilti drabužiai, batai bei kiti būtiniausi daiktai. Aptark su tėvais, kam reikalingas išvykimo krepšys, ir kokius daiktus svarbu įsidėti. Išsamią informaciją apie išvykimo krepšio sudėtį rasi Lietuvos pasirengimo ekstremaliosioms situacijoms svetainėje: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F6A6-4291-6EEC-1738-D1B8933FDD80}"/>
              </a:ext>
            </a:extLst>
          </p:cNvPr>
          <p:cNvSpPr>
            <a:spLocks noGrp="1"/>
          </p:cNvSpPr>
          <p:nvPr>
            <p:ph type="title"/>
          </p:nvPr>
        </p:nvSpPr>
        <p:spPr>
          <a:xfrm>
            <a:off x="6103658" y="741391"/>
            <a:ext cx="5219307" cy="1616203"/>
          </a:xfrm>
        </p:spPr>
        <p:txBody>
          <a:bodyPr anchor="b">
            <a:normAutofit/>
          </a:bodyPr>
          <a:lstStyle/>
          <a:p>
            <a:r>
              <a:rPr lang="lt-LT" sz="3200" b="1"/>
              <a:t>Išvykimo krepšio paruošimas</a:t>
            </a:r>
            <a:br>
              <a:rPr lang="lt-LT" sz="3200" b="1"/>
            </a:br>
            <a:endParaRPr lang="lt-LT" sz="3200"/>
          </a:p>
        </p:txBody>
      </p:sp>
      <p:pic>
        <p:nvPicPr>
          <p:cNvPr id="9" name="Paveikslėlis 8" descr="Paveikslėlis, kuriame yra vandens butelis, Plastikinis butelis, butelis&#10;&#10;Automatiškai sugeneruotas aprašymas">
            <a:extLst>
              <a:ext uri="{FF2B5EF4-FFF2-40B4-BE49-F238E27FC236}">
                <a16:creationId xmlns:a16="http://schemas.microsoft.com/office/drawing/2014/main" id="{97822A8C-71D0-D5C4-C13E-8CC4FFFFB0C7}"/>
              </a:ext>
            </a:extLst>
          </p:cNvPr>
          <p:cNvPicPr>
            <a:picLocks noChangeAspect="1"/>
          </p:cNvPicPr>
          <p:nvPr/>
        </p:nvPicPr>
        <p:blipFill rotWithShape="1">
          <a:blip r:embed="rId2">
            <a:extLst>
              <a:ext uri="{28A0092B-C50C-407E-A947-70E740481C1C}">
                <a14:useLocalDpi xmlns:a14="http://schemas.microsoft.com/office/drawing/2010/main" val="0"/>
              </a:ext>
            </a:extLst>
          </a:blip>
          <a:srcRect t="8106" r="3" b="3"/>
          <a:stretch/>
        </p:blipFill>
        <p:spPr>
          <a:xfrm>
            <a:off x="787114" y="2235512"/>
            <a:ext cx="4408730" cy="2278883"/>
          </a:xfrm>
          <a:prstGeom prst="rect">
            <a:avLst/>
          </a:prstGeom>
        </p:spPr>
      </p:pic>
      <p:sp>
        <p:nvSpPr>
          <p:cNvPr id="3" name="Content Placeholder 2">
            <a:extLst>
              <a:ext uri="{FF2B5EF4-FFF2-40B4-BE49-F238E27FC236}">
                <a16:creationId xmlns:a16="http://schemas.microsoft.com/office/drawing/2014/main" id="{123DE3A9-18A4-7E18-6C42-FB48A52CDBEA}"/>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Kartu su tėvais pasirūpink savo išvykimo krepšiu, kuriame </a:t>
            </a:r>
            <a:r>
              <a:rPr lang="lt-LT" sz="2000" b="1" dirty="0"/>
              <a:t>turėtų būti</a:t>
            </a:r>
            <a:r>
              <a:rPr lang="lt-LT" sz="2000" dirty="0"/>
              <a:t>:</a:t>
            </a:r>
          </a:p>
          <a:p>
            <a:r>
              <a:rPr lang="lt-LT" sz="2000" b="1" dirty="0"/>
              <a:t>Keli buteliukai su vandeniu.</a:t>
            </a:r>
          </a:p>
        </p:txBody>
      </p:sp>
      <p:grpSp>
        <p:nvGrpSpPr>
          <p:cNvPr id="19" name="Group 18">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 name="Rectangle 19">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2718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F6A6-4291-6EEC-1738-D1B8933FDD80}"/>
              </a:ext>
            </a:extLst>
          </p:cNvPr>
          <p:cNvSpPr>
            <a:spLocks noGrp="1"/>
          </p:cNvSpPr>
          <p:nvPr>
            <p:ph type="title"/>
          </p:nvPr>
        </p:nvSpPr>
        <p:spPr>
          <a:xfrm>
            <a:off x="6103658" y="741391"/>
            <a:ext cx="5219307" cy="1616203"/>
          </a:xfrm>
        </p:spPr>
        <p:txBody>
          <a:bodyPr anchor="b">
            <a:normAutofit/>
          </a:bodyPr>
          <a:lstStyle/>
          <a:p>
            <a:r>
              <a:rPr lang="lt-LT" sz="3200" b="1"/>
              <a:t>Išvykimo krepšio paruošimas</a:t>
            </a:r>
            <a:br>
              <a:rPr lang="lt-LT" sz="3200" b="1"/>
            </a:br>
            <a:endParaRPr lang="lt-LT" sz="3200"/>
          </a:p>
        </p:txBody>
      </p:sp>
      <p:pic>
        <p:nvPicPr>
          <p:cNvPr id="7" name="Paveikslėlis 6">
            <a:extLst>
              <a:ext uri="{FF2B5EF4-FFF2-40B4-BE49-F238E27FC236}">
                <a16:creationId xmlns:a16="http://schemas.microsoft.com/office/drawing/2014/main" id="{F1276D52-4D3C-9C42-74CC-F9DBDFD204F6}"/>
              </a:ext>
            </a:extLst>
          </p:cNvPr>
          <p:cNvPicPr>
            <a:picLocks noChangeAspect="1"/>
          </p:cNvPicPr>
          <p:nvPr/>
        </p:nvPicPr>
        <p:blipFill rotWithShape="1">
          <a:blip r:embed="rId2">
            <a:extLst>
              <a:ext uri="{28A0092B-C50C-407E-A947-70E740481C1C}">
                <a14:useLocalDpi xmlns:a14="http://schemas.microsoft.com/office/drawing/2010/main" val="0"/>
              </a:ext>
            </a:extLst>
          </a:blip>
          <a:srcRect t="6300" r="3" b="1808"/>
          <a:stretch/>
        </p:blipFill>
        <p:spPr>
          <a:xfrm>
            <a:off x="787114" y="2235500"/>
            <a:ext cx="4408730" cy="2278907"/>
          </a:xfrm>
          <a:prstGeom prst="rect">
            <a:avLst/>
          </a:prstGeom>
        </p:spPr>
      </p:pic>
      <p:sp>
        <p:nvSpPr>
          <p:cNvPr id="3" name="Content Placeholder 2">
            <a:extLst>
              <a:ext uri="{FF2B5EF4-FFF2-40B4-BE49-F238E27FC236}">
                <a16:creationId xmlns:a16="http://schemas.microsoft.com/office/drawing/2014/main" id="{123DE3A9-18A4-7E18-6C42-FB48A52CDBEA}"/>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Kartu su tėvais pasirūpink savo išvykimo krepšiu, kuriame </a:t>
            </a:r>
            <a:r>
              <a:rPr lang="lt-LT" sz="2000" b="1" dirty="0"/>
              <a:t>turėtų būti</a:t>
            </a:r>
            <a:r>
              <a:rPr lang="lt-LT" sz="2000" dirty="0"/>
              <a:t>:</a:t>
            </a:r>
          </a:p>
          <a:p>
            <a:r>
              <a:rPr lang="lt-LT" sz="2000" b="1" dirty="0"/>
              <a:t>Maisto produktų.</a:t>
            </a:r>
            <a:r>
              <a:rPr lang="lt-LT" sz="2000" dirty="0"/>
              <a:t> Pavyzdžiui: juodas šokoladas, javainių batonėliai, džiovintų uogų ir riešutų mišinys, sultys vaikams, užpilama grūdų košė.</a:t>
            </a:r>
          </a:p>
        </p:txBody>
      </p:sp>
      <p:grpSp>
        <p:nvGrpSpPr>
          <p:cNvPr id="12" name="Group 11">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 name="Rectangle 12">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9171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F6A6-4291-6EEC-1738-D1B8933FDD80}"/>
              </a:ext>
            </a:extLst>
          </p:cNvPr>
          <p:cNvSpPr>
            <a:spLocks noGrp="1"/>
          </p:cNvSpPr>
          <p:nvPr>
            <p:ph type="title"/>
          </p:nvPr>
        </p:nvSpPr>
        <p:spPr>
          <a:xfrm>
            <a:off x="6103658" y="741391"/>
            <a:ext cx="5219307" cy="1616203"/>
          </a:xfrm>
        </p:spPr>
        <p:txBody>
          <a:bodyPr anchor="b">
            <a:normAutofit/>
          </a:bodyPr>
          <a:lstStyle/>
          <a:p>
            <a:r>
              <a:rPr lang="lt-LT" sz="3200" b="1" dirty="0"/>
              <a:t>Išvykimo krepšio paruošimas</a:t>
            </a:r>
            <a:br>
              <a:rPr lang="lt-LT" sz="3200" b="1" dirty="0"/>
            </a:br>
            <a:endParaRPr lang="lt-LT" sz="3200" dirty="0"/>
          </a:p>
        </p:txBody>
      </p:sp>
      <p:pic>
        <p:nvPicPr>
          <p:cNvPr id="5" name="Paveikslėlis 4" descr="Paveikslėlis, kuriame yra ekrano kopija, Mobilusis telefonas, įtaisas, išmanusis telefonas&#10;&#10;Automatiškai sugeneruotas aprašymas">
            <a:extLst>
              <a:ext uri="{FF2B5EF4-FFF2-40B4-BE49-F238E27FC236}">
                <a16:creationId xmlns:a16="http://schemas.microsoft.com/office/drawing/2014/main" id="{CBA14DB1-3A59-464C-DE61-32B266180F73}"/>
              </a:ext>
            </a:extLst>
          </p:cNvPr>
          <p:cNvPicPr>
            <a:picLocks noChangeAspect="1"/>
          </p:cNvPicPr>
          <p:nvPr/>
        </p:nvPicPr>
        <p:blipFill rotWithShape="1">
          <a:blip r:embed="rId2">
            <a:extLst>
              <a:ext uri="{28A0092B-C50C-407E-A947-70E740481C1C}">
                <a14:useLocalDpi xmlns:a14="http://schemas.microsoft.com/office/drawing/2010/main" val="0"/>
              </a:ext>
            </a:extLst>
          </a:blip>
          <a:srcRect r="3" b="8108"/>
          <a:stretch/>
        </p:blipFill>
        <p:spPr>
          <a:xfrm>
            <a:off x="787114" y="2235500"/>
            <a:ext cx="4408730" cy="2278907"/>
          </a:xfrm>
          <a:prstGeom prst="rect">
            <a:avLst/>
          </a:prstGeom>
        </p:spPr>
      </p:pic>
      <p:sp>
        <p:nvSpPr>
          <p:cNvPr id="3" name="Content Placeholder 2">
            <a:extLst>
              <a:ext uri="{FF2B5EF4-FFF2-40B4-BE49-F238E27FC236}">
                <a16:creationId xmlns:a16="http://schemas.microsoft.com/office/drawing/2014/main" id="{123DE3A9-18A4-7E18-6C42-FB48A52CDBEA}"/>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Kartu su tėvais pasirūpink savo išvykimo krepšiu, kuriame </a:t>
            </a:r>
            <a:r>
              <a:rPr lang="lt-LT" sz="2000" b="1" dirty="0"/>
              <a:t>turėtų būti</a:t>
            </a:r>
            <a:r>
              <a:rPr lang="lt-LT" sz="2000" dirty="0"/>
              <a:t>:</a:t>
            </a:r>
          </a:p>
          <a:p>
            <a:r>
              <a:rPr lang="lt-LT" sz="2000" b="1" dirty="0"/>
              <a:t>Mobilusis telefonas, mobiliojo telefono kroviklis, išorinė nešiojama baterija </a:t>
            </a:r>
            <a:r>
              <a:rPr lang="lt-LT" sz="2000" dirty="0"/>
              <a:t>(angl. </a:t>
            </a:r>
            <a:r>
              <a:rPr lang="lt-LT" sz="2000" i="1" dirty="0" err="1"/>
              <a:t>power</a:t>
            </a:r>
            <a:r>
              <a:rPr lang="lt-LT" sz="2000" i="1" dirty="0"/>
              <a:t> bank</a:t>
            </a:r>
            <a:r>
              <a:rPr lang="lt-LT" sz="2000" dirty="0"/>
              <a:t>).</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5550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F6A6-4291-6EEC-1738-D1B8933FDD80}"/>
              </a:ext>
            </a:extLst>
          </p:cNvPr>
          <p:cNvSpPr>
            <a:spLocks noGrp="1"/>
          </p:cNvSpPr>
          <p:nvPr>
            <p:ph type="title"/>
          </p:nvPr>
        </p:nvSpPr>
        <p:spPr>
          <a:xfrm>
            <a:off x="6103658" y="741391"/>
            <a:ext cx="5219307" cy="1616203"/>
          </a:xfrm>
        </p:spPr>
        <p:txBody>
          <a:bodyPr anchor="b">
            <a:normAutofit/>
          </a:bodyPr>
          <a:lstStyle/>
          <a:p>
            <a:r>
              <a:rPr lang="lt-LT" sz="3200" b="1"/>
              <a:t>Išvykimo krepšio paruošimas</a:t>
            </a:r>
            <a:br>
              <a:rPr lang="lt-LT" sz="3200" b="1"/>
            </a:br>
            <a:endParaRPr lang="lt-LT" sz="3200"/>
          </a:p>
        </p:txBody>
      </p:sp>
      <p:pic>
        <p:nvPicPr>
          <p:cNvPr id="7" name="Paveikslėlis 6" descr="Paveikslėlis, kuriame yra ekrano kopija, išmanusis telefonas&#10;&#10;Automatiškai sugeneruotas aprašymas">
            <a:extLst>
              <a:ext uri="{FF2B5EF4-FFF2-40B4-BE49-F238E27FC236}">
                <a16:creationId xmlns:a16="http://schemas.microsoft.com/office/drawing/2014/main" id="{DB87DD72-EC3F-2CF6-3CA1-E16764125301}"/>
              </a:ext>
            </a:extLst>
          </p:cNvPr>
          <p:cNvPicPr>
            <a:picLocks noChangeAspect="1"/>
          </p:cNvPicPr>
          <p:nvPr/>
        </p:nvPicPr>
        <p:blipFill rotWithShape="1">
          <a:blip r:embed="rId2">
            <a:extLst>
              <a:ext uri="{28A0092B-C50C-407E-A947-70E740481C1C}">
                <a14:useLocalDpi xmlns:a14="http://schemas.microsoft.com/office/drawing/2010/main" val="0"/>
              </a:ext>
            </a:extLst>
          </a:blip>
          <a:srcRect t="4848" r="3" b="3260"/>
          <a:stretch/>
        </p:blipFill>
        <p:spPr>
          <a:xfrm>
            <a:off x="787114" y="2235500"/>
            <a:ext cx="4408730" cy="2278907"/>
          </a:xfrm>
          <a:prstGeom prst="rect">
            <a:avLst/>
          </a:prstGeom>
        </p:spPr>
      </p:pic>
      <p:sp>
        <p:nvSpPr>
          <p:cNvPr id="3" name="Content Placeholder 2">
            <a:extLst>
              <a:ext uri="{FF2B5EF4-FFF2-40B4-BE49-F238E27FC236}">
                <a16:creationId xmlns:a16="http://schemas.microsoft.com/office/drawing/2014/main" id="{123DE3A9-18A4-7E18-6C42-FB48A52CDBEA}"/>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Kartu su tėvais pasirūpink savo išvykimo krepšiu, kuriame </a:t>
            </a:r>
            <a:r>
              <a:rPr lang="lt-LT" sz="2000" b="1" dirty="0"/>
              <a:t>turėtų būti</a:t>
            </a:r>
            <a:r>
              <a:rPr lang="lt-LT" sz="2000" dirty="0"/>
              <a:t>:</a:t>
            </a:r>
          </a:p>
          <a:p>
            <a:r>
              <a:rPr lang="lt-LT" sz="2000" b="1" dirty="0"/>
              <a:t>Šviesos (energijos) šaltinių.</a:t>
            </a:r>
            <a:r>
              <a:rPr lang="lt-LT" sz="2000" dirty="0"/>
              <a:t> Prožektorius, šviečiančios lazdelės, atsarginiai elementai.</a:t>
            </a:r>
          </a:p>
          <a:p>
            <a:endParaRPr lang="lt-LT" sz="2000" dirty="0"/>
          </a:p>
          <a:p>
            <a:endParaRPr lang="lt-LT" sz="2000" dirty="0"/>
          </a:p>
        </p:txBody>
      </p:sp>
      <p:grpSp>
        <p:nvGrpSpPr>
          <p:cNvPr id="31" name="Group 3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2" name="Rectangle 3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5499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F6A6-4291-6EEC-1738-D1B8933FDD80}"/>
              </a:ext>
            </a:extLst>
          </p:cNvPr>
          <p:cNvSpPr>
            <a:spLocks noGrp="1"/>
          </p:cNvSpPr>
          <p:nvPr>
            <p:ph type="title"/>
          </p:nvPr>
        </p:nvSpPr>
        <p:spPr>
          <a:xfrm>
            <a:off x="6103658" y="741391"/>
            <a:ext cx="5219307" cy="1616203"/>
          </a:xfrm>
        </p:spPr>
        <p:txBody>
          <a:bodyPr anchor="b">
            <a:normAutofit/>
          </a:bodyPr>
          <a:lstStyle/>
          <a:p>
            <a:r>
              <a:rPr lang="lt-LT" sz="3200" b="1"/>
              <a:t>Išvykimo krepšio paruošimas</a:t>
            </a:r>
            <a:br>
              <a:rPr lang="lt-LT" sz="3200" b="1"/>
            </a:br>
            <a:endParaRPr lang="lt-LT" sz="3200"/>
          </a:p>
        </p:txBody>
      </p:sp>
      <p:pic>
        <p:nvPicPr>
          <p:cNvPr id="5" name="Paveikslėlis 4" descr="Paveikslėlis, kuriame yra apranga, animacija, Elektrinė mėlyna spalva, apsauginiai rūbai&#10;&#10;Automatiškai sugeneruotas aprašymas">
            <a:extLst>
              <a:ext uri="{FF2B5EF4-FFF2-40B4-BE49-F238E27FC236}">
                <a16:creationId xmlns:a16="http://schemas.microsoft.com/office/drawing/2014/main" id="{C02DEC14-E2FC-CF36-25B6-9EEA12C834F0}"/>
              </a:ext>
            </a:extLst>
          </p:cNvPr>
          <p:cNvPicPr>
            <a:picLocks noChangeAspect="1"/>
          </p:cNvPicPr>
          <p:nvPr/>
        </p:nvPicPr>
        <p:blipFill rotWithShape="1">
          <a:blip r:embed="rId2">
            <a:extLst>
              <a:ext uri="{28A0092B-C50C-407E-A947-70E740481C1C}">
                <a14:useLocalDpi xmlns:a14="http://schemas.microsoft.com/office/drawing/2010/main" val="0"/>
              </a:ext>
            </a:extLst>
          </a:blip>
          <a:srcRect t="8106" r="3" b="3"/>
          <a:stretch/>
        </p:blipFill>
        <p:spPr>
          <a:xfrm>
            <a:off x="787114" y="2235512"/>
            <a:ext cx="4408730" cy="2278883"/>
          </a:xfrm>
          <a:prstGeom prst="rect">
            <a:avLst/>
          </a:prstGeom>
        </p:spPr>
      </p:pic>
      <p:sp>
        <p:nvSpPr>
          <p:cNvPr id="3" name="Content Placeholder 2">
            <a:extLst>
              <a:ext uri="{FF2B5EF4-FFF2-40B4-BE49-F238E27FC236}">
                <a16:creationId xmlns:a16="http://schemas.microsoft.com/office/drawing/2014/main" id="{123DE3A9-18A4-7E18-6C42-FB48A52CDBEA}"/>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Kartu su tėvais pasirūpink savo išvykimo krepšiu, kuriame </a:t>
            </a:r>
            <a:r>
              <a:rPr lang="lt-LT" sz="2000" b="1" dirty="0"/>
              <a:t>turėtų būti</a:t>
            </a:r>
            <a:r>
              <a:rPr lang="lt-LT" sz="2000" dirty="0"/>
              <a:t>:</a:t>
            </a:r>
            <a:endParaRPr lang="lt-LT" sz="2000" b="1" dirty="0"/>
          </a:p>
          <a:p>
            <a:r>
              <a:rPr lang="lt-LT" sz="2000" b="1" dirty="0"/>
              <a:t>Drabužiai, batai. </a:t>
            </a:r>
            <a:r>
              <a:rPr lang="lt-LT" sz="2000" dirty="0"/>
              <a:t>Neperšlampama ir apsauganti nuo vėjo striukė, šiltas megztinis, šiltos kelnės, kojinės, apatiniai, šilta kepurė, skarelė.</a:t>
            </a:r>
          </a:p>
          <a:p>
            <a:endParaRPr lang="lt-LT" sz="2000" dirty="0"/>
          </a:p>
          <a:p>
            <a:endParaRPr lang="lt-LT" sz="2000" dirty="0"/>
          </a:p>
        </p:txBody>
      </p:sp>
      <p:grpSp>
        <p:nvGrpSpPr>
          <p:cNvPr id="10"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401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F6A6-4291-6EEC-1738-D1B8933FDD80}"/>
              </a:ext>
            </a:extLst>
          </p:cNvPr>
          <p:cNvSpPr>
            <a:spLocks noGrp="1"/>
          </p:cNvSpPr>
          <p:nvPr>
            <p:ph type="title"/>
          </p:nvPr>
        </p:nvSpPr>
        <p:spPr>
          <a:xfrm>
            <a:off x="6103658" y="741391"/>
            <a:ext cx="5219307" cy="1616203"/>
          </a:xfrm>
        </p:spPr>
        <p:txBody>
          <a:bodyPr anchor="b">
            <a:normAutofit/>
          </a:bodyPr>
          <a:lstStyle/>
          <a:p>
            <a:r>
              <a:rPr lang="lt-LT" sz="3200" b="1"/>
              <a:t>Išvykimo krepšio paruošimas</a:t>
            </a:r>
            <a:br>
              <a:rPr lang="lt-LT" sz="3200" b="1"/>
            </a:br>
            <a:endParaRPr lang="lt-LT" sz="3200"/>
          </a:p>
        </p:txBody>
      </p:sp>
      <p:pic>
        <p:nvPicPr>
          <p:cNvPr id="9" name="Paveikslėlis 8" descr="Paveikslėlis, kuriame yra Elektrinė mėlyna spalva, ekrano kopija, apsauginiai rūbai, mėlynas&#10;&#10;Automatiškai sugeneruotas aprašymas">
            <a:extLst>
              <a:ext uri="{FF2B5EF4-FFF2-40B4-BE49-F238E27FC236}">
                <a16:creationId xmlns:a16="http://schemas.microsoft.com/office/drawing/2014/main" id="{DE73C5E6-C275-032D-2D79-4E4CC2F0DFEF}"/>
              </a:ext>
            </a:extLst>
          </p:cNvPr>
          <p:cNvPicPr>
            <a:picLocks noChangeAspect="1"/>
          </p:cNvPicPr>
          <p:nvPr/>
        </p:nvPicPr>
        <p:blipFill rotWithShape="1">
          <a:blip r:embed="rId2">
            <a:extLst>
              <a:ext uri="{28A0092B-C50C-407E-A947-70E740481C1C}">
                <a14:useLocalDpi xmlns:a14="http://schemas.microsoft.com/office/drawing/2010/main" val="0"/>
              </a:ext>
            </a:extLst>
          </a:blip>
          <a:srcRect t="8106" r="3" b="3"/>
          <a:stretch/>
        </p:blipFill>
        <p:spPr>
          <a:xfrm>
            <a:off x="787114" y="2235512"/>
            <a:ext cx="4408730" cy="2278883"/>
          </a:xfrm>
          <a:prstGeom prst="rect">
            <a:avLst/>
          </a:prstGeom>
        </p:spPr>
      </p:pic>
      <p:sp>
        <p:nvSpPr>
          <p:cNvPr id="3" name="Content Placeholder 2">
            <a:extLst>
              <a:ext uri="{FF2B5EF4-FFF2-40B4-BE49-F238E27FC236}">
                <a16:creationId xmlns:a16="http://schemas.microsoft.com/office/drawing/2014/main" id="{123DE3A9-18A4-7E18-6C42-FB48A52CDBEA}"/>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Kartu su tėvais pasirūpink savo išvykimo krepšiu, kuriame </a:t>
            </a:r>
            <a:r>
              <a:rPr lang="lt-LT" sz="2000" b="1" dirty="0"/>
              <a:t>turėtų būti</a:t>
            </a:r>
            <a:r>
              <a:rPr lang="lt-LT" sz="2000" dirty="0"/>
              <a:t>:</a:t>
            </a:r>
            <a:endParaRPr lang="lt-LT" sz="2000" b="1" dirty="0"/>
          </a:p>
          <a:p>
            <a:r>
              <a:rPr lang="lt-LT" sz="2000" b="1" dirty="0"/>
              <a:t>Asmens higienos reikmenys.</a:t>
            </a:r>
            <a:r>
              <a:rPr lang="lt-LT" sz="2000" dirty="0"/>
              <a:t> Tualetinio popieriaus ritinėlis, vaikiškos drėgnos servetėlės, vaikiškas muilas, dantų pasta, dantų šepetėlis, šukos.</a:t>
            </a:r>
          </a:p>
          <a:p>
            <a:endParaRPr lang="lt-LT" sz="2000" dirty="0"/>
          </a:p>
          <a:p>
            <a:endParaRPr lang="lt-LT" sz="2000" dirty="0"/>
          </a:p>
        </p:txBody>
      </p:sp>
      <p:grpSp>
        <p:nvGrpSpPr>
          <p:cNvPr id="14" name="Group 13">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5" name="Rectangle 14">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424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F6A6-4291-6EEC-1738-D1B8933FDD80}"/>
              </a:ext>
            </a:extLst>
          </p:cNvPr>
          <p:cNvSpPr>
            <a:spLocks noGrp="1"/>
          </p:cNvSpPr>
          <p:nvPr>
            <p:ph type="title"/>
          </p:nvPr>
        </p:nvSpPr>
        <p:spPr>
          <a:xfrm>
            <a:off x="6103658" y="741391"/>
            <a:ext cx="5219307" cy="1616203"/>
          </a:xfrm>
        </p:spPr>
        <p:txBody>
          <a:bodyPr anchor="b">
            <a:normAutofit/>
          </a:bodyPr>
          <a:lstStyle/>
          <a:p>
            <a:r>
              <a:rPr lang="lt-LT" sz="3200" b="1"/>
              <a:t>Išvykimo krepšio paruošimas</a:t>
            </a:r>
            <a:br>
              <a:rPr lang="lt-LT" sz="3200" b="1"/>
            </a:br>
            <a:endParaRPr lang="lt-LT" sz="3200"/>
          </a:p>
        </p:txBody>
      </p:sp>
      <p:pic>
        <p:nvPicPr>
          <p:cNvPr id="9" name="Paveikslėlis 8" descr="Paveikslėlis, kuriame yra animacija&#10;&#10;Automatiškai sugeneruotas aprašymas">
            <a:extLst>
              <a:ext uri="{FF2B5EF4-FFF2-40B4-BE49-F238E27FC236}">
                <a16:creationId xmlns:a16="http://schemas.microsoft.com/office/drawing/2014/main" id="{C5302A18-B3D3-6037-15AB-891E7BF7C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123DE3A9-18A4-7E18-6C42-FB48A52CDBEA}"/>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Kartu su tėvais pasirūpink savo išvykimo krepšiu, kuriame </a:t>
            </a:r>
            <a:r>
              <a:rPr lang="lt-LT" sz="2000" b="1" dirty="0"/>
              <a:t>turėtų būti</a:t>
            </a:r>
            <a:r>
              <a:rPr lang="lt-LT" sz="2000" dirty="0"/>
              <a:t>:</a:t>
            </a:r>
            <a:endParaRPr lang="lt-LT" sz="2000" b="1" dirty="0"/>
          </a:p>
          <a:p>
            <a:r>
              <a:rPr lang="lt-LT" sz="2000" b="1" dirty="0"/>
              <a:t>Vaistai ir saugos priemonės.</a:t>
            </a:r>
            <a:r>
              <a:rPr lang="lt-LT" sz="2000" dirty="0"/>
              <a:t> Švilpukas, atšvaitų juostos, skirtos uždėti ant rankų, vienkartinės medicininės kaukės ir respiratoriai, įvairių dydžių pleistrai, elastinis bintas, bintas, kalio jodido tabletės, tavo vartojami vaistai.</a:t>
            </a:r>
          </a:p>
          <a:p>
            <a:endParaRPr lang="lt-LT" sz="2000" dirty="0"/>
          </a:p>
        </p:txBody>
      </p:sp>
      <p:grpSp>
        <p:nvGrpSpPr>
          <p:cNvPr id="21" name="Group 2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2" name="Rectangle 2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3366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F6A6-4291-6EEC-1738-D1B8933FDD80}"/>
              </a:ext>
            </a:extLst>
          </p:cNvPr>
          <p:cNvSpPr>
            <a:spLocks noGrp="1"/>
          </p:cNvSpPr>
          <p:nvPr>
            <p:ph type="title"/>
          </p:nvPr>
        </p:nvSpPr>
        <p:spPr>
          <a:xfrm>
            <a:off x="6103658" y="741391"/>
            <a:ext cx="5219307" cy="1616203"/>
          </a:xfrm>
        </p:spPr>
        <p:txBody>
          <a:bodyPr anchor="b">
            <a:normAutofit/>
          </a:bodyPr>
          <a:lstStyle/>
          <a:p>
            <a:r>
              <a:rPr lang="lt-LT" sz="3200" b="1"/>
              <a:t>Išvykimo krepšio paruošimas</a:t>
            </a:r>
            <a:br>
              <a:rPr lang="lt-LT" sz="3200" b="1"/>
            </a:br>
            <a:endParaRPr lang="lt-LT" sz="3200"/>
          </a:p>
        </p:txBody>
      </p:sp>
      <p:pic>
        <p:nvPicPr>
          <p:cNvPr id="7" name="Paveikslėlis 6" descr="Paveikslėlis, kuriame yra eskizas, piešimas, Vaikų piešiniai, dizainas&#10;&#10;Automatiškai sugeneruotas aprašymas">
            <a:extLst>
              <a:ext uri="{FF2B5EF4-FFF2-40B4-BE49-F238E27FC236}">
                <a16:creationId xmlns:a16="http://schemas.microsoft.com/office/drawing/2014/main" id="{6426CF81-3EF3-98C4-F0E5-13481FC6F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123DE3A9-18A4-7E18-6C42-FB48A52CDBEA}"/>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Kartu su tėvais pasirūpink savo išvykimo krepšiu, kuriame </a:t>
            </a:r>
            <a:r>
              <a:rPr lang="lt-LT" sz="2000" b="1" dirty="0"/>
              <a:t>turėtų būti</a:t>
            </a:r>
            <a:r>
              <a:rPr lang="lt-LT" sz="2000" dirty="0"/>
              <a:t>:</a:t>
            </a:r>
            <a:endParaRPr lang="lt-LT" sz="2000" b="1" dirty="0"/>
          </a:p>
          <a:p>
            <a:r>
              <a:rPr lang="lt-LT" sz="2000" b="1" dirty="0"/>
              <a:t>Antklodė ir pagalvėlė.</a:t>
            </a:r>
            <a:r>
              <a:rPr lang="lt-LT" sz="2000" dirty="0"/>
              <a:t> Šilta vaikiška antklodė, pripučiama kelioninė pagalvėlė.</a:t>
            </a:r>
          </a:p>
          <a:p>
            <a:endParaRPr lang="lt-LT" sz="2000" dirty="0"/>
          </a:p>
        </p:txBody>
      </p:sp>
      <p:grpSp>
        <p:nvGrpSpPr>
          <p:cNvPr id="12" name="Group 11">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 name="Rectangle 12">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9109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264B4-972C-9CE1-3984-EEDF50B07C12}"/>
              </a:ext>
            </a:extLst>
          </p:cNvPr>
          <p:cNvSpPr>
            <a:spLocks noGrp="1"/>
          </p:cNvSpPr>
          <p:nvPr>
            <p:ph type="title"/>
          </p:nvPr>
        </p:nvSpPr>
        <p:spPr>
          <a:xfrm>
            <a:off x="5746125" y="741391"/>
            <a:ext cx="5370532" cy="1616203"/>
          </a:xfrm>
        </p:spPr>
        <p:txBody>
          <a:bodyPr anchor="ctr">
            <a:normAutofit/>
          </a:bodyPr>
          <a:lstStyle/>
          <a:p>
            <a:r>
              <a:rPr lang="lt-LT" sz="2800" b="1" dirty="0"/>
              <a:t>Jonizuojančiosios spinduliuotės šaltiniai ir jų panaudojimas praktikoje</a:t>
            </a:r>
            <a:endParaRPr lang="lt-LT" sz="2800" dirty="0"/>
          </a:p>
        </p:txBody>
      </p:sp>
      <p:pic>
        <p:nvPicPr>
          <p:cNvPr id="7" name="Paveikslėlis 6" descr="Paveikslėlis, kuriame yra vėrinys, Mados aksesuaras, Juvelyriniai dirbiniai, menas&#10;&#10;Automatiškai sugeneruotas aprašymas">
            <a:extLst>
              <a:ext uri="{FF2B5EF4-FFF2-40B4-BE49-F238E27FC236}">
                <a16:creationId xmlns:a16="http://schemas.microsoft.com/office/drawing/2014/main" id="{A5295F5F-14E1-DC2D-7F38-00BDB2DDD467}"/>
              </a:ext>
            </a:extLst>
          </p:cNvPr>
          <p:cNvPicPr>
            <a:picLocks noChangeAspect="1"/>
          </p:cNvPicPr>
          <p:nvPr/>
        </p:nvPicPr>
        <p:blipFill rotWithShape="1">
          <a:blip r:embed="rId2">
            <a:extLst>
              <a:ext uri="{28A0092B-C50C-407E-A947-70E740481C1C}">
                <a14:useLocalDpi xmlns:a14="http://schemas.microsoft.com/office/drawing/2010/main" val="0"/>
              </a:ext>
            </a:extLst>
          </a:blip>
          <a:srcRect l="143" r="257" b="-3"/>
          <a:stretch/>
        </p:blipFill>
        <p:spPr>
          <a:xfrm>
            <a:off x="1070142" y="1066252"/>
            <a:ext cx="3993176" cy="2255243"/>
          </a:xfrm>
          <a:prstGeom prst="rect">
            <a:avLst/>
          </a:prstGeom>
        </p:spPr>
      </p:pic>
      <p:pic>
        <p:nvPicPr>
          <p:cNvPr id="11" name="Paveikslėlis 10" descr="Paveikslėlis, kuriame yra valgomieji reikmenys, Tara gėrimams, Grafika, grafinis dizainas&#10;&#10;Automatiškai sugeneruotas aprašymas">
            <a:extLst>
              <a:ext uri="{FF2B5EF4-FFF2-40B4-BE49-F238E27FC236}">
                <a16:creationId xmlns:a16="http://schemas.microsoft.com/office/drawing/2014/main" id="{F5143E74-FF99-D39A-4C4A-00B91489D5D4}"/>
              </a:ext>
            </a:extLst>
          </p:cNvPr>
          <p:cNvPicPr>
            <a:picLocks noChangeAspect="1"/>
          </p:cNvPicPr>
          <p:nvPr/>
        </p:nvPicPr>
        <p:blipFill rotWithShape="1">
          <a:blip r:embed="rId3">
            <a:extLst>
              <a:ext uri="{28A0092B-C50C-407E-A947-70E740481C1C}">
                <a14:useLocalDpi xmlns:a14="http://schemas.microsoft.com/office/drawing/2010/main" val="0"/>
              </a:ext>
            </a:extLst>
          </a:blip>
          <a:srcRect r="894" b="2"/>
          <a:stretch/>
        </p:blipFill>
        <p:spPr>
          <a:xfrm>
            <a:off x="1070157" y="3398109"/>
            <a:ext cx="3993175" cy="2266377"/>
          </a:xfrm>
          <a:prstGeom prst="rect">
            <a:avLst/>
          </a:prstGeom>
        </p:spPr>
      </p:pic>
      <p:sp>
        <p:nvSpPr>
          <p:cNvPr id="3" name="Content Placeholder 2">
            <a:extLst>
              <a:ext uri="{FF2B5EF4-FFF2-40B4-BE49-F238E27FC236}">
                <a16:creationId xmlns:a16="http://schemas.microsoft.com/office/drawing/2014/main" id="{4DF86D02-9334-41A2-B855-F0246B5CE5C7}"/>
              </a:ext>
            </a:extLst>
          </p:cNvPr>
          <p:cNvSpPr>
            <a:spLocks noGrp="1"/>
          </p:cNvSpPr>
          <p:nvPr>
            <p:ph idx="1"/>
          </p:nvPr>
        </p:nvSpPr>
        <p:spPr>
          <a:xfrm>
            <a:off x="5746125" y="2533476"/>
            <a:ext cx="5370532" cy="3447832"/>
          </a:xfrm>
        </p:spPr>
        <p:txBody>
          <a:bodyPr anchor="t">
            <a:normAutofit/>
          </a:bodyPr>
          <a:lstStyle/>
          <a:p>
            <a:pPr marL="0" indent="0">
              <a:buNone/>
            </a:pPr>
            <a:r>
              <a:rPr lang="lt-LT" sz="2000" dirty="0"/>
              <a:t>Bandymai naudoti radioaktyviąsias medžiagas vartojamuosiuose gaminiuose yra užfiksuoti dar XIX a., stiklo, vėliau ir keramikos pramonėje, dar vėliau – papuošalų gamyboje. </a:t>
            </a:r>
          </a:p>
        </p:txBody>
      </p:sp>
      <p:grpSp>
        <p:nvGrpSpPr>
          <p:cNvPr id="22" name="Group 21">
            <a:extLst>
              <a:ext uri="{FF2B5EF4-FFF2-40B4-BE49-F238E27FC236}">
                <a16:creationId xmlns:a16="http://schemas.microsoft.com/office/drawing/2014/main" id="{933C9C1E-3F58-87FF-6CA1-B20B599074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23" name="Rectangle 22">
              <a:extLst>
                <a:ext uri="{FF2B5EF4-FFF2-40B4-BE49-F238E27FC236}">
                  <a16:creationId xmlns:a16="http://schemas.microsoft.com/office/drawing/2014/main" id="{71B5435D-02D0-7C40-C272-140E09458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B99C4A-8D3B-C11C-B01C-1D455DE41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1569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F6A6-4291-6EEC-1738-D1B8933FDD80}"/>
              </a:ext>
            </a:extLst>
          </p:cNvPr>
          <p:cNvSpPr>
            <a:spLocks noGrp="1"/>
          </p:cNvSpPr>
          <p:nvPr>
            <p:ph type="title"/>
          </p:nvPr>
        </p:nvSpPr>
        <p:spPr>
          <a:xfrm>
            <a:off x="6103658" y="741391"/>
            <a:ext cx="5219307" cy="1616203"/>
          </a:xfrm>
        </p:spPr>
        <p:txBody>
          <a:bodyPr anchor="b">
            <a:normAutofit/>
          </a:bodyPr>
          <a:lstStyle/>
          <a:p>
            <a:r>
              <a:rPr lang="lt-LT" sz="3200" b="1"/>
              <a:t>Išvykimo krepšio paruošimas</a:t>
            </a:r>
            <a:br>
              <a:rPr lang="lt-LT" sz="3200" b="1"/>
            </a:br>
            <a:endParaRPr lang="lt-LT" sz="3200"/>
          </a:p>
        </p:txBody>
      </p:sp>
      <p:pic>
        <p:nvPicPr>
          <p:cNvPr id="5" name="Paveikslėlis 4" descr="Paveikslėlis, kuriame yra tekstas, ekrano kopija, dizainas, Šriftas&#10;&#10;Automatiškai sugeneruotas aprašymas">
            <a:extLst>
              <a:ext uri="{FF2B5EF4-FFF2-40B4-BE49-F238E27FC236}">
                <a16:creationId xmlns:a16="http://schemas.microsoft.com/office/drawing/2014/main" id="{7A2BDFDB-42B3-3FED-DD1F-3528C7081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123DE3A9-18A4-7E18-6C42-FB48A52CDBEA}"/>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Kartu su tėvais pasirūpink savo išvykimo krepšiu, kuriame </a:t>
            </a:r>
            <a:r>
              <a:rPr lang="lt-LT" sz="2000" b="1" dirty="0"/>
              <a:t>turėtų būti</a:t>
            </a:r>
            <a:r>
              <a:rPr lang="lt-LT" sz="2000" dirty="0"/>
              <a:t>:</a:t>
            </a:r>
            <a:endParaRPr lang="lt-LT" sz="2000" b="1" dirty="0"/>
          </a:p>
          <a:p>
            <a:r>
              <a:rPr lang="lt-LT" sz="2000" b="1" dirty="0"/>
              <a:t>Svarbūs dokumentai.</a:t>
            </a:r>
            <a:r>
              <a:rPr lang="lt-LT" sz="2000" dirty="0"/>
              <a:t> Informacinis lapas „Svarbi informacija“, kuriame būtų surašyta informacija apie tave. Tavo gimimo metai, tavo gyvenamosios vietos adresas, tavo tėvų ir kitų šeimos narių kontaktinė informacija su nuotraukomis.</a:t>
            </a:r>
          </a:p>
          <a:p>
            <a:endParaRPr lang="lt-LT" sz="2000" dirty="0"/>
          </a:p>
        </p:txBody>
      </p:sp>
      <p:grpSp>
        <p:nvGrpSpPr>
          <p:cNvPr id="10"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5283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F6A6-4291-6EEC-1738-D1B8933FDD80}"/>
              </a:ext>
            </a:extLst>
          </p:cNvPr>
          <p:cNvSpPr>
            <a:spLocks noGrp="1"/>
          </p:cNvSpPr>
          <p:nvPr>
            <p:ph type="title"/>
          </p:nvPr>
        </p:nvSpPr>
        <p:spPr>
          <a:xfrm>
            <a:off x="6103658" y="741391"/>
            <a:ext cx="5219307" cy="1616203"/>
          </a:xfrm>
        </p:spPr>
        <p:txBody>
          <a:bodyPr anchor="b">
            <a:normAutofit/>
          </a:bodyPr>
          <a:lstStyle/>
          <a:p>
            <a:r>
              <a:rPr lang="lt-LT" sz="3200" b="1" dirty="0"/>
              <a:t>Išvykimo krepšio paruošimas</a:t>
            </a:r>
            <a:br>
              <a:rPr lang="lt-LT" sz="3200" b="1" dirty="0"/>
            </a:br>
            <a:endParaRPr lang="lt-LT" sz="3200" dirty="0"/>
          </a:p>
        </p:txBody>
      </p:sp>
      <p:pic>
        <p:nvPicPr>
          <p:cNvPr id="5" name="Paveikslėlis 4" descr="Paveikslėlis, kuriame yra žaislas, animacija&#10;&#10;Automatiškai sugeneruotas aprašymas">
            <a:extLst>
              <a:ext uri="{FF2B5EF4-FFF2-40B4-BE49-F238E27FC236}">
                <a16:creationId xmlns:a16="http://schemas.microsoft.com/office/drawing/2014/main" id="{220C2F13-6581-DE58-EADD-59B5AECAC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123DE3A9-18A4-7E18-6C42-FB48A52CDBEA}"/>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Kartu su tėvais pasirūpink savo išvykimo krepšiu, kuriame </a:t>
            </a:r>
            <a:r>
              <a:rPr lang="lt-LT" sz="2000" b="1" dirty="0"/>
              <a:t>turėtų būti</a:t>
            </a:r>
            <a:r>
              <a:rPr lang="lt-LT" sz="2000" dirty="0"/>
              <a:t>:</a:t>
            </a:r>
          </a:p>
          <a:p>
            <a:r>
              <a:rPr lang="lt-LT" sz="2000" b="1" dirty="0"/>
              <a:t>Žaislai, stalo žaidimas.</a:t>
            </a:r>
            <a:r>
              <a:rPr lang="lt-LT" sz="2000" dirty="0"/>
              <a:t> Mėgstamas žaislas, stalo žaidimas, spalvotų pieštukų, spalvinimo knygelė ar skaitoma knyga.</a:t>
            </a:r>
          </a:p>
          <a:p>
            <a:endParaRPr lang="lt-LT" sz="2000" dirty="0"/>
          </a:p>
          <a:p>
            <a:pPr marL="0" indent="0">
              <a:buNone/>
            </a:pPr>
            <a:r>
              <a:rPr lang="lt-LT" sz="2000" b="1" dirty="0"/>
              <a:t>Prisimink!</a:t>
            </a:r>
          </a:p>
          <a:p>
            <a:pPr marL="0" indent="0">
              <a:buNone/>
            </a:pPr>
            <a:r>
              <a:rPr lang="lt-LT" sz="2000" dirty="0"/>
              <a:t>Šeimoje turėtumėte susitarti, kas bus atsakingas už išvykimo krepšį ar krepšius nelaimės atveju. </a:t>
            </a:r>
          </a:p>
          <a:p>
            <a:endParaRPr lang="lt-LT" sz="2000" dirty="0"/>
          </a:p>
          <a:p>
            <a:endParaRPr lang="lt-LT" sz="2000" dirty="0"/>
          </a:p>
        </p:txBody>
      </p:sp>
      <p:grpSp>
        <p:nvGrpSpPr>
          <p:cNvPr id="24" name="Group 23">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4">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1227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E50B-332C-B5B0-62AE-C799676DAFA2}"/>
              </a:ext>
            </a:extLst>
          </p:cNvPr>
          <p:cNvSpPr>
            <a:spLocks noGrp="1"/>
          </p:cNvSpPr>
          <p:nvPr>
            <p:ph type="title"/>
          </p:nvPr>
        </p:nvSpPr>
        <p:spPr>
          <a:xfrm>
            <a:off x="6103658" y="741391"/>
            <a:ext cx="5219307" cy="1616203"/>
          </a:xfrm>
        </p:spPr>
        <p:txBody>
          <a:bodyPr anchor="b">
            <a:normAutofit/>
          </a:bodyPr>
          <a:lstStyle/>
          <a:p>
            <a:r>
              <a:rPr lang="lt-LT" sz="2700" b="1"/>
              <a:t>Gyventojų apsaugomieji veiksmai branduolinės avarijos metu (I)</a:t>
            </a:r>
            <a:br>
              <a:rPr lang="lt-LT" sz="2700" b="1"/>
            </a:br>
            <a:endParaRPr lang="lt-LT" sz="2700"/>
          </a:p>
        </p:txBody>
      </p:sp>
      <p:pic>
        <p:nvPicPr>
          <p:cNvPr id="5" name="Paveikslėlis 4" descr="Paveikslėlis, kuriame yra apranga, berniukas, animacija, asmuo&#10;&#10;Automatiškai sugeneruotas aprašymas">
            <a:extLst>
              <a:ext uri="{FF2B5EF4-FFF2-40B4-BE49-F238E27FC236}">
                <a16:creationId xmlns:a16="http://schemas.microsoft.com/office/drawing/2014/main" id="{75575841-8946-8B09-F51B-5C91722DC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0F9DB690-FFBB-8B40-6C2B-D7DBED31460C}"/>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Kaip elgtis branduolinės ar radiologinės avarijos atveju? Išgirdę perspėjimą apie radiacinį pavojų, nepaisydami to, kur esate, eikite į vidų arba likite viduje, sekite informaciją per Lietuvos radiją ar televiziją, interneto svetainėje </a:t>
            </a:r>
            <a:r>
              <a:rPr lang="lt-LT" sz="2000" dirty="0">
                <a:hlinkClick r:id="rId3"/>
              </a:rPr>
              <a:t>www.lt72.lt</a:t>
            </a:r>
            <a:endParaRPr lang="lt-LT" sz="2000" dirty="0"/>
          </a:p>
          <a:p>
            <a:pPr marL="0" indent="0">
              <a:buNone/>
            </a:pPr>
            <a:endParaRPr lang="lt-LT" sz="2000" dirty="0"/>
          </a:p>
          <a:p>
            <a:endParaRPr lang="lt-LT" sz="2000" dirty="0"/>
          </a:p>
        </p:txBody>
      </p:sp>
      <p:grpSp>
        <p:nvGrpSpPr>
          <p:cNvPr id="15" name="Group 14">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6" name="Rectangle 15">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2768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0DF3E-99A4-A7FD-1BFD-2C67FECA371D}"/>
              </a:ext>
            </a:extLst>
          </p:cNvPr>
          <p:cNvSpPr>
            <a:spLocks noGrp="1"/>
          </p:cNvSpPr>
          <p:nvPr>
            <p:ph type="title"/>
          </p:nvPr>
        </p:nvSpPr>
        <p:spPr>
          <a:xfrm>
            <a:off x="6103658" y="741391"/>
            <a:ext cx="5219307" cy="1616203"/>
          </a:xfrm>
        </p:spPr>
        <p:txBody>
          <a:bodyPr anchor="b">
            <a:normAutofit/>
          </a:bodyPr>
          <a:lstStyle/>
          <a:p>
            <a:r>
              <a:rPr lang="lt-LT" sz="2700" b="1"/>
              <a:t>Gyventojų apsaugomieji veiksmai branduolinės avarijos metu (I)</a:t>
            </a:r>
            <a:br>
              <a:rPr lang="lt-LT" sz="2700" b="1"/>
            </a:br>
            <a:endParaRPr lang="lt-LT" sz="2700"/>
          </a:p>
        </p:txBody>
      </p:sp>
      <p:pic>
        <p:nvPicPr>
          <p:cNvPr id="5" name="Paveikslėlis 4" descr="Paveikslėlis, kuriame yra pastatas, langas, vidaus&#10;&#10;Automatiškai sugeneruotas aprašymas">
            <a:extLst>
              <a:ext uri="{FF2B5EF4-FFF2-40B4-BE49-F238E27FC236}">
                <a16:creationId xmlns:a16="http://schemas.microsoft.com/office/drawing/2014/main" id="{D6C52D68-50CF-9746-535A-C74F78F57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4FFBEF5D-3120-B7BD-BA63-FA8A5ABFA876}"/>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Pirmieji veiksmai:</a:t>
            </a:r>
          </a:p>
          <a:p>
            <a:pPr marL="0" indent="0">
              <a:buNone/>
            </a:pPr>
            <a:r>
              <a:rPr lang="lt-LT" sz="2000" dirty="0"/>
              <a:t>Branduolinės ar radiologinės avarijos atveju nedelsiant reikia uždaryti visus langus, orlaides, duris, dūmtraukius, ventiliacijos kanalus. Išjungti vėdinimo, oro tiekimo, kondicionavimo ir šildymo sistemas, kurios naudoja išorės orą, uždaryti židinio sklendes. </a:t>
            </a:r>
            <a:endParaRPr lang="lt-LT" sz="2000" b="1" dirty="0"/>
          </a:p>
        </p:txBody>
      </p:sp>
      <p:grpSp>
        <p:nvGrpSpPr>
          <p:cNvPr id="28" name="Group 27">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9" name="Rectangle 28">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3055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0DF3E-99A4-A7FD-1BFD-2C67FECA371D}"/>
              </a:ext>
            </a:extLst>
          </p:cNvPr>
          <p:cNvSpPr>
            <a:spLocks noGrp="1"/>
          </p:cNvSpPr>
          <p:nvPr>
            <p:ph type="title"/>
          </p:nvPr>
        </p:nvSpPr>
        <p:spPr>
          <a:xfrm>
            <a:off x="6103658" y="741391"/>
            <a:ext cx="5219307" cy="1616203"/>
          </a:xfrm>
        </p:spPr>
        <p:txBody>
          <a:bodyPr anchor="b">
            <a:normAutofit/>
          </a:bodyPr>
          <a:lstStyle/>
          <a:p>
            <a:r>
              <a:rPr lang="lt-LT" sz="2700" b="1"/>
              <a:t>Gyventojų apsaugomieji veiksmai branduolinės avarijos metu (I)</a:t>
            </a:r>
            <a:br>
              <a:rPr lang="lt-LT" sz="2700" b="1"/>
            </a:br>
            <a:endParaRPr lang="lt-LT" sz="2700"/>
          </a:p>
        </p:txBody>
      </p:sp>
      <p:pic>
        <p:nvPicPr>
          <p:cNvPr id="7" name="Paveikslėlis 6" descr="Paveikslėlis, kuriame yra langas, ekrano kopija&#10;&#10;Automatiškai sugeneruotas aprašymas">
            <a:extLst>
              <a:ext uri="{FF2B5EF4-FFF2-40B4-BE49-F238E27FC236}">
                <a16:creationId xmlns:a16="http://schemas.microsoft.com/office/drawing/2014/main" id="{35A06564-DF1F-3715-4BF6-8546448CB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4FFBEF5D-3120-B7BD-BA63-FA8A5ABFA876}"/>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Pirmieji veiksmai:</a:t>
            </a:r>
          </a:p>
          <a:p>
            <a:pPr marL="0" indent="0">
              <a:buNone/>
            </a:pPr>
            <a:r>
              <a:rPr lang="lt-LT" sz="2000" dirty="0"/>
              <a:t>Rekomenduojama laikytis kuo toliau nuo išorinių pastato sienų arba eiti į rūsį. Radioaktyviosios medžiagos nusėda pastatų išorėje, todėl saugiausia likti kuo giliau pastato viduje ir kuo toliau nuo pastato išorinių sienų ir stogo.</a:t>
            </a:r>
          </a:p>
        </p:txBody>
      </p:sp>
      <p:grpSp>
        <p:nvGrpSpPr>
          <p:cNvPr id="12" name="Group 11">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 name="Rectangle 12">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8594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1010-C2BF-4A2E-8154-671AC4C11604}"/>
              </a:ext>
            </a:extLst>
          </p:cNvPr>
          <p:cNvSpPr>
            <a:spLocks noGrp="1"/>
          </p:cNvSpPr>
          <p:nvPr>
            <p:ph type="title"/>
          </p:nvPr>
        </p:nvSpPr>
        <p:spPr>
          <a:xfrm>
            <a:off x="6103658" y="741391"/>
            <a:ext cx="5219307" cy="1616203"/>
          </a:xfrm>
        </p:spPr>
        <p:txBody>
          <a:bodyPr anchor="b">
            <a:normAutofit/>
          </a:bodyPr>
          <a:lstStyle/>
          <a:p>
            <a:r>
              <a:rPr lang="lt-LT" sz="2700" b="1"/>
              <a:t>Gyventojų apsaugomieji veiksmai branduolinės avarijos metu (I)</a:t>
            </a:r>
            <a:br>
              <a:rPr lang="lt-LT" sz="2700" b="1"/>
            </a:br>
            <a:endParaRPr lang="lt-LT" sz="2700"/>
          </a:p>
        </p:txBody>
      </p:sp>
      <p:pic>
        <p:nvPicPr>
          <p:cNvPr id="7" name="Paveikslėlis 6" descr="Paveikslėlis, kuriame yra animacija, Gyvūno figūrėlė, iliustracija&#10;&#10;Automatiškai sugeneruotas aprašymas">
            <a:extLst>
              <a:ext uri="{FF2B5EF4-FFF2-40B4-BE49-F238E27FC236}">
                <a16:creationId xmlns:a16="http://schemas.microsoft.com/office/drawing/2014/main" id="{8A2117B2-8B96-0A4D-999F-0912878D5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616E1DA2-77C3-8695-06D2-86B081C05339}"/>
              </a:ext>
            </a:extLst>
          </p:cNvPr>
          <p:cNvSpPr>
            <a:spLocks noGrp="1"/>
          </p:cNvSpPr>
          <p:nvPr>
            <p:ph idx="1"/>
          </p:nvPr>
        </p:nvSpPr>
        <p:spPr>
          <a:xfrm>
            <a:off x="6103657" y="2533475"/>
            <a:ext cx="5219307" cy="3448225"/>
          </a:xfrm>
        </p:spPr>
        <p:txBody>
          <a:bodyPr anchor="t">
            <a:normAutofit/>
          </a:bodyPr>
          <a:lstStyle/>
          <a:p>
            <a:pPr marL="0" indent="0">
              <a:buNone/>
            </a:pPr>
            <a:r>
              <a:rPr lang="lt-LT" sz="2000" dirty="0"/>
              <a:t>Naminius gyvūnus taip pat reiktų parsivesti namo arba į jų laikymo vietą.</a:t>
            </a:r>
          </a:p>
          <a:p>
            <a:pPr marL="0" indent="0">
              <a:buNone/>
            </a:pPr>
            <a:endParaRPr lang="lt-LT" sz="2000" dirty="0"/>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96967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1010-C2BF-4A2E-8154-671AC4C11604}"/>
              </a:ext>
            </a:extLst>
          </p:cNvPr>
          <p:cNvSpPr>
            <a:spLocks noGrp="1"/>
          </p:cNvSpPr>
          <p:nvPr>
            <p:ph type="title"/>
          </p:nvPr>
        </p:nvSpPr>
        <p:spPr>
          <a:xfrm>
            <a:off x="6103658" y="741391"/>
            <a:ext cx="5219307" cy="1616203"/>
          </a:xfrm>
        </p:spPr>
        <p:txBody>
          <a:bodyPr anchor="b">
            <a:normAutofit/>
          </a:bodyPr>
          <a:lstStyle/>
          <a:p>
            <a:r>
              <a:rPr lang="lt-LT" sz="2700" b="1"/>
              <a:t>Gyventojų apsaugomieji veiksmai branduolinės avarijos metu (I)</a:t>
            </a:r>
            <a:br>
              <a:rPr lang="lt-LT" sz="2700" b="1"/>
            </a:br>
            <a:endParaRPr lang="lt-LT" sz="2700"/>
          </a:p>
        </p:txBody>
      </p:sp>
      <p:pic>
        <p:nvPicPr>
          <p:cNvPr id="5" name="Paveikslėlis 4" descr="Paveikslėlis, kuriame yra apranga, ekrano kopija, vyras, asmuo&#10;&#10;Automatiškai sugeneruotas aprašymas">
            <a:extLst>
              <a:ext uri="{FF2B5EF4-FFF2-40B4-BE49-F238E27FC236}">
                <a16:creationId xmlns:a16="http://schemas.microsoft.com/office/drawing/2014/main" id="{4C47196E-1888-B7AA-6769-54C61A121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616E1DA2-77C3-8695-06D2-86B081C05339}"/>
              </a:ext>
            </a:extLst>
          </p:cNvPr>
          <p:cNvSpPr>
            <a:spLocks noGrp="1"/>
          </p:cNvSpPr>
          <p:nvPr>
            <p:ph idx="1"/>
          </p:nvPr>
        </p:nvSpPr>
        <p:spPr>
          <a:xfrm>
            <a:off x="6103657" y="2533475"/>
            <a:ext cx="5219307" cy="3448225"/>
          </a:xfrm>
        </p:spPr>
        <p:txBody>
          <a:bodyPr anchor="t">
            <a:normAutofit/>
          </a:bodyPr>
          <a:lstStyle/>
          <a:p>
            <a:pPr marL="0" indent="0">
              <a:buNone/>
            </a:pPr>
            <a:r>
              <a:rPr lang="lt-LT" sz="2000" dirty="0"/>
              <a:t>Ypač svarbu yra likti patalpoje, kol bus paskelbta kita informacija, kurią reikia sekti per radiją ir (ar) televiziją.</a:t>
            </a:r>
          </a:p>
          <a:p>
            <a:pPr marL="0" indent="0">
              <a:buNone/>
            </a:pPr>
            <a:r>
              <a:rPr lang="lt-LT" sz="2000" dirty="0"/>
              <a:t>Valstybės institucijos, siekdamos apsaugoti gyventojus branduolinės ar radiologinės avarijos atveju,</a:t>
            </a:r>
            <a:r>
              <a:rPr lang="lt-LT" sz="2000" b="1" dirty="0"/>
              <a:t> gali rekomenduoti imtis ir kitų gyventojų apsaugomųjų veiksmų. </a:t>
            </a:r>
            <a:endParaRPr lang="lt-LT" sz="2000" dirty="0"/>
          </a:p>
        </p:txBody>
      </p:sp>
      <p:grpSp>
        <p:nvGrpSpPr>
          <p:cNvPr id="10"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5645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6CA3D-9740-757B-7E12-296A6B8A0829}"/>
              </a:ext>
            </a:extLst>
          </p:cNvPr>
          <p:cNvSpPr>
            <a:spLocks noGrp="1"/>
          </p:cNvSpPr>
          <p:nvPr>
            <p:ph type="title"/>
          </p:nvPr>
        </p:nvSpPr>
        <p:spPr>
          <a:xfrm>
            <a:off x="6103658" y="741391"/>
            <a:ext cx="5219307" cy="1616203"/>
          </a:xfrm>
        </p:spPr>
        <p:txBody>
          <a:bodyPr anchor="b">
            <a:normAutofit/>
          </a:bodyPr>
          <a:lstStyle/>
          <a:p>
            <a:r>
              <a:rPr lang="lt-LT" sz="2700" b="1" dirty="0"/>
              <a:t>Gyventojų apsaugomieji veiksmai branduolinės avarijos metu (II)</a:t>
            </a:r>
            <a:br>
              <a:rPr lang="lt-LT" sz="2700" b="1" dirty="0"/>
            </a:br>
            <a:endParaRPr lang="lt-LT" sz="2700" dirty="0"/>
          </a:p>
        </p:txBody>
      </p:sp>
      <p:pic>
        <p:nvPicPr>
          <p:cNvPr id="5" name="Paveikslėlis 4" descr="Paveikslėlis, kuriame yra laikrodis, Sieninis laikrodis, iliustracija&#10;&#10;Automatiškai sugeneruotas aprašymas">
            <a:extLst>
              <a:ext uri="{FF2B5EF4-FFF2-40B4-BE49-F238E27FC236}">
                <a16:creationId xmlns:a16="http://schemas.microsoft.com/office/drawing/2014/main" id="{BFB72D37-E34A-947E-DC58-B35A6BB5A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9C8C9F88-490F-0F67-7494-06C71EF9C105}"/>
              </a:ext>
            </a:extLst>
          </p:cNvPr>
          <p:cNvSpPr>
            <a:spLocks noGrp="1"/>
          </p:cNvSpPr>
          <p:nvPr>
            <p:ph idx="1"/>
          </p:nvPr>
        </p:nvSpPr>
        <p:spPr>
          <a:xfrm>
            <a:off x="6103657" y="2533475"/>
            <a:ext cx="5219307" cy="3448225"/>
          </a:xfrm>
        </p:spPr>
        <p:txBody>
          <a:bodyPr anchor="t">
            <a:normAutofit/>
          </a:bodyPr>
          <a:lstStyle/>
          <a:p>
            <a:pPr marL="0" indent="0">
              <a:buNone/>
            </a:pPr>
            <a:r>
              <a:rPr lang="lt-LT" sz="2000" dirty="0"/>
              <a:t>Išskirkime du pagrindinius gyventojų apsaugomuosius veiksmus branduolinės avarijos metu. </a:t>
            </a:r>
            <a:r>
              <a:rPr lang="lt-LT" sz="2000" b="1" dirty="0"/>
              <a:t>Tai skubieji ir ankstyvieji apsaugomieji veiksmai.</a:t>
            </a:r>
            <a:r>
              <a:rPr lang="lt-LT" sz="2000" dirty="0"/>
              <a:t> </a:t>
            </a:r>
          </a:p>
          <a:p>
            <a:r>
              <a:rPr lang="lt-LT" sz="2000" b="1" dirty="0"/>
              <a:t>Skubieji apsaugomieji veiksmai</a:t>
            </a:r>
            <a:r>
              <a:rPr lang="lt-LT" sz="2000" dirty="0"/>
              <a:t> – tai apsaugomieji veiksmai, kurių imamasi per kelias valandas ar per parą po branduolinės ar radiologinės avarijos. </a:t>
            </a:r>
          </a:p>
          <a:p>
            <a:endParaRPr lang="lt-LT" sz="2000" dirty="0"/>
          </a:p>
        </p:txBody>
      </p:sp>
      <p:grpSp>
        <p:nvGrpSpPr>
          <p:cNvPr id="15" name="Group 14">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6" name="Rectangle 15">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3731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0908-5DF3-A90B-9E49-9A917C17DEE0}"/>
              </a:ext>
            </a:extLst>
          </p:cNvPr>
          <p:cNvSpPr>
            <a:spLocks noGrp="1"/>
          </p:cNvSpPr>
          <p:nvPr>
            <p:ph type="title"/>
          </p:nvPr>
        </p:nvSpPr>
        <p:spPr>
          <a:xfrm>
            <a:off x="6103658" y="741391"/>
            <a:ext cx="5219307" cy="1616203"/>
          </a:xfrm>
        </p:spPr>
        <p:txBody>
          <a:bodyPr anchor="b">
            <a:normAutofit/>
          </a:bodyPr>
          <a:lstStyle/>
          <a:p>
            <a:r>
              <a:rPr lang="lt-LT" sz="2700" b="1" dirty="0"/>
              <a:t>Gyventojų apsaugomieji veiksmai branduolinės avarijos metu (II)</a:t>
            </a:r>
            <a:br>
              <a:rPr lang="lt-LT" sz="2700" b="1" dirty="0"/>
            </a:br>
            <a:endParaRPr lang="lt-LT" sz="2700" dirty="0"/>
          </a:p>
        </p:txBody>
      </p:sp>
      <p:pic>
        <p:nvPicPr>
          <p:cNvPr id="7" name="Paveikslėlis 6" descr="Paveikslėlis, kuriame yra langas, ekrano kopija, dizainas&#10;&#10;Automatiškai sugeneruotas aprašymas">
            <a:extLst>
              <a:ext uri="{FF2B5EF4-FFF2-40B4-BE49-F238E27FC236}">
                <a16:creationId xmlns:a16="http://schemas.microsoft.com/office/drawing/2014/main" id="{88729040-4016-4805-1FD8-81139E599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7A176E8F-95BF-7189-F2EA-B6FFCD546DB5}"/>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Šie veiksmai yra:</a:t>
            </a:r>
          </a:p>
          <a:p>
            <a:r>
              <a:rPr lang="lt-LT" sz="2000" dirty="0"/>
              <a:t>Žmonių slėpimasis.</a:t>
            </a:r>
            <a:endParaRPr lang="lt-LT" sz="2000" b="1" dirty="0"/>
          </a:p>
        </p:txBody>
      </p:sp>
      <p:grpSp>
        <p:nvGrpSpPr>
          <p:cNvPr id="12" name="Group 11">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12">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8027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0908-5DF3-A90B-9E49-9A917C17DEE0}"/>
              </a:ext>
            </a:extLst>
          </p:cNvPr>
          <p:cNvSpPr>
            <a:spLocks noGrp="1"/>
          </p:cNvSpPr>
          <p:nvPr>
            <p:ph type="title"/>
          </p:nvPr>
        </p:nvSpPr>
        <p:spPr>
          <a:xfrm>
            <a:off x="6103658" y="741391"/>
            <a:ext cx="5219307" cy="1616203"/>
          </a:xfrm>
        </p:spPr>
        <p:txBody>
          <a:bodyPr anchor="b">
            <a:normAutofit/>
          </a:bodyPr>
          <a:lstStyle/>
          <a:p>
            <a:r>
              <a:rPr lang="lt-LT" sz="2700" b="1" dirty="0"/>
              <a:t>Gyventojų apsaugomieji veiksmai branduolinės avarijos metu (II)</a:t>
            </a:r>
            <a:br>
              <a:rPr lang="lt-LT" sz="2700" b="1" dirty="0"/>
            </a:br>
            <a:endParaRPr lang="lt-LT" sz="2700" dirty="0"/>
          </a:p>
        </p:txBody>
      </p:sp>
      <p:pic>
        <p:nvPicPr>
          <p:cNvPr id="9" name="Paveikslėlis 8" descr="Paveikslėlis, kuriame yra transporto priemonė, Sausumos transporto priemonė, transportas, ratas&#10;&#10;Automatiškai sugeneruotas aprašymas">
            <a:extLst>
              <a:ext uri="{FF2B5EF4-FFF2-40B4-BE49-F238E27FC236}">
                <a16:creationId xmlns:a16="http://schemas.microsoft.com/office/drawing/2014/main" id="{EC040DD2-C86C-3C28-A792-03D78DE24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7A176E8F-95BF-7189-F2EA-B6FFCD546DB5}"/>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Šie veiksmai yra:</a:t>
            </a:r>
          </a:p>
          <a:p>
            <a:r>
              <a:rPr lang="lt-LT" sz="2000" dirty="0"/>
              <a:t>Evakavimas(</a:t>
            </a:r>
            <a:r>
              <a:rPr lang="lt-LT" sz="2000" dirty="0" err="1"/>
              <a:t>is</a:t>
            </a:r>
            <a:r>
              <a:rPr lang="lt-LT" sz="2000" dirty="0"/>
              <a:t>).</a:t>
            </a:r>
            <a:endParaRPr lang="lt-LT" sz="2000" b="1" dirty="0"/>
          </a:p>
        </p:txBody>
      </p:sp>
      <p:grpSp>
        <p:nvGrpSpPr>
          <p:cNvPr id="14" name="Group 13">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5" name="Rectangle 14">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2984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laikrodis, apskritimas, Matavimo priemonė, Sieninis laikrodis&#10;&#10;Automatiškai sugeneruotas aprašymas">
            <a:extLst>
              <a:ext uri="{FF2B5EF4-FFF2-40B4-BE49-F238E27FC236}">
                <a16:creationId xmlns:a16="http://schemas.microsoft.com/office/drawing/2014/main" id="{DE207C6E-F698-73C1-F054-EED266523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712C3BAC-FF32-736E-D13C-A50AFC3D9E4D}"/>
              </a:ext>
            </a:extLst>
          </p:cNvPr>
          <p:cNvSpPr>
            <a:spLocks noGrp="1"/>
          </p:cNvSpPr>
          <p:nvPr>
            <p:ph idx="1"/>
          </p:nvPr>
        </p:nvSpPr>
        <p:spPr>
          <a:xfrm>
            <a:off x="5746125" y="2533475"/>
            <a:ext cx="5219307" cy="3448225"/>
          </a:xfrm>
        </p:spPr>
        <p:txBody>
          <a:bodyPr anchor="t">
            <a:normAutofit/>
          </a:bodyPr>
          <a:lstStyle/>
          <a:p>
            <a:pPr marL="0" indent="0">
              <a:buNone/>
            </a:pPr>
            <a:r>
              <a:rPr lang="lt-LT" sz="2000" dirty="0"/>
              <a:t>Ilgainiui jos pradėtos taikyti dar plačiau, nuo laikrodžių, barometrų, laivų ir lėktuvų prietaisų skalių iki odontologijos ir fotografijos. Tačiau tuo metu apie jonizuojančiosios spinduliuotės žalingą poveikį žinoma buvo nedaug arba nežinoma visai. </a:t>
            </a:r>
          </a:p>
        </p:txBody>
      </p:sp>
      <p:grpSp>
        <p:nvGrpSpPr>
          <p:cNvPr id="24" name="Group 23">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4">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BBFB7D14-918F-7A4B-9DCA-467581715ABB}"/>
              </a:ext>
            </a:extLst>
          </p:cNvPr>
          <p:cNvSpPr txBox="1">
            <a:spLocks/>
          </p:cNvSpPr>
          <p:nvPr/>
        </p:nvSpPr>
        <p:spPr>
          <a:xfrm>
            <a:off x="5746125" y="741391"/>
            <a:ext cx="5370532" cy="161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800" b="1"/>
              <a:t>Jonizuojančiosios spinduliuotės šaltiniai ir jų panaudojimas praktikoje</a:t>
            </a:r>
            <a:endParaRPr lang="lt-LT" sz="2800" dirty="0"/>
          </a:p>
        </p:txBody>
      </p:sp>
    </p:spTree>
    <p:extLst>
      <p:ext uri="{BB962C8B-B14F-4D97-AF65-F5344CB8AC3E}">
        <p14:creationId xmlns:p14="http://schemas.microsoft.com/office/powerpoint/2010/main" val="674273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0908-5DF3-A90B-9E49-9A917C17DEE0}"/>
              </a:ext>
            </a:extLst>
          </p:cNvPr>
          <p:cNvSpPr>
            <a:spLocks noGrp="1"/>
          </p:cNvSpPr>
          <p:nvPr>
            <p:ph type="title"/>
          </p:nvPr>
        </p:nvSpPr>
        <p:spPr>
          <a:xfrm>
            <a:off x="6103658" y="741391"/>
            <a:ext cx="5219307" cy="1616203"/>
          </a:xfrm>
        </p:spPr>
        <p:txBody>
          <a:bodyPr anchor="b">
            <a:normAutofit/>
          </a:bodyPr>
          <a:lstStyle/>
          <a:p>
            <a:r>
              <a:rPr lang="lt-LT" sz="2700" b="1" dirty="0"/>
              <a:t>Gyventojų apsaugomieji veiksmai branduolinės avarijos metu (II)</a:t>
            </a:r>
            <a:br>
              <a:rPr lang="lt-LT" sz="2700" b="1" dirty="0"/>
            </a:br>
            <a:endParaRPr lang="lt-LT" sz="2700" dirty="0"/>
          </a:p>
        </p:txBody>
      </p:sp>
      <p:pic>
        <p:nvPicPr>
          <p:cNvPr id="11" name="Paveikslėlis 10" descr="Paveikslėlis, kuriame yra tekstas, ekrano kopija, dizainas&#10;&#10;Automatiškai sugeneruotas aprašymas">
            <a:extLst>
              <a:ext uri="{FF2B5EF4-FFF2-40B4-BE49-F238E27FC236}">
                <a16:creationId xmlns:a16="http://schemas.microsoft.com/office/drawing/2014/main" id="{0767CD12-87BD-458F-D6AD-9B6E490D1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7A176E8F-95BF-7189-F2EA-B6FFCD546DB5}"/>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Šie veiksmai yra:</a:t>
            </a:r>
          </a:p>
          <a:p>
            <a:r>
              <a:rPr lang="lt-LT" sz="2000" dirty="0"/>
              <a:t>Skydliaukės blokavimas jodu.</a:t>
            </a:r>
            <a:endParaRPr lang="lt-LT" sz="2000" b="1" dirty="0"/>
          </a:p>
        </p:txBody>
      </p:sp>
      <p:grpSp>
        <p:nvGrpSpPr>
          <p:cNvPr id="16" name="Group 15">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 name="Rectangle 16">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827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0908-5DF3-A90B-9E49-9A917C17DEE0}"/>
              </a:ext>
            </a:extLst>
          </p:cNvPr>
          <p:cNvSpPr>
            <a:spLocks noGrp="1"/>
          </p:cNvSpPr>
          <p:nvPr>
            <p:ph type="title"/>
          </p:nvPr>
        </p:nvSpPr>
        <p:spPr>
          <a:xfrm>
            <a:off x="6103658" y="741391"/>
            <a:ext cx="5219307" cy="1616203"/>
          </a:xfrm>
        </p:spPr>
        <p:txBody>
          <a:bodyPr anchor="b">
            <a:normAutofit/>
          </a:bodyPr>
          <a:lstStyle/>
          <a:p>
            <a:r>
              <a:rPr lang="lt-LT" sz="2700" b="1" dirty="0"/>
              <a:t>Gyventojų apsaugomieji veiksmai branduolinės avarijos metu (II)</a:t>
            </a:r>
            <a:br>
              <a:rPr lang="lt-LT" sz="2700" b="1" dirty="0"/>
            </a:br>
            <a:endParaRPr lang="lt-LT" sz="2700" dirty="0"/>
          </a:p>
        </p:txBody>
      </p:sp>
      <p:pic>
        <p:nvPicPr>
          <p:cNvPr id="5" name="Paveikslėlis 4" descr="Paveikslėlis, kuriame yra moteris, Šokis&#10;&#10;Automatiškai sugeneruotas aprašymas">
            <a:extLst>
              <a:ext uri="{FF2B5EF4-FFF2-40B4-BE49-F238E27FC236}">
                <a16:creationId xmlns:a16="http://schemas.microsoft.com/office/drawing/2014/main" id="{49893925-FFF2-887E-E40F-27FC51061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7A176E8F-95BF-7189-F2EA-B6FFCD546DB5}"/>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Šie veiksmai yra:</a:t>
            </a:r>
          </a:p>
          <a:p>
            <a:r>
              <a:rPr lang="lt-LT" sz="2000" dirty="0"/>
              <a:t>Radioaktyviųjų medžiagų pašalinimas nuo žmogaus kūno ir įvairių paviršių (</a:t>
            </a:r>
            <a:r>
              <a:rPr lang="lt-LT" sz="2000" dirty="0" err="1"/>
              <a:t>dezaktyvavimas</a:t>
            </a:r>
            <a:r>
              <a:rPr lang="lt-LT" sz="2000" dirty="0"/>
              <a:t>).</a:t>
            </a:r>
            <a:endParaRPr lang="lt-LT" sz="2000" b="1" dirty="0"/>
          </a:p>
        </p:txBody>
      </p:sp>
      <p:grpSp>
        <p:nvGrpSpPr>
          <p:cNvPr id="10"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8"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9968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0908-5DF3-A90B-9E49-9A917C17DEE0}"/>
              </a:ext>
            </a:extLst>
          </p:cNvPr>
          <p:cNvSpPr>
            <a:spLocks noGrp="1"/>
          </p:cNvSpPr>
          <p:nvPr>
            <p:ph type="title"/>
          </p:nvPr>
        </p:nvSpPr>
        <p:spPr>
          <a:xfrm>
            <a:off x="6103658" y="741391"/>
            <a:ext cx="5219307" cy="1616203"/>
          </a:xfrm>
        </p:spPr>
        <p:txBody>
          <a:bodyPr anchor="b">
            <a:normAutofit/>
          </a:bodyPr>
          <a:lstStyle/>
          <a:p>
            <a:r>
              <a:rPr lang="lt-LT" sz="2700" b="1" dirty="0"/>
              <a:t>Gyventojų apsaugomieji veiksmai branduolinės avarijos metu (II)</a:t>
            </a:r>
            <a:br>
              <a:rPr lang="lt-LT" sz="2700" b="1" dirty="0"/>
            </a:br>
            <a:endParaRPr lang="lt-LT" sz="2700" dirty="0"/>
          </a:p>
        </p:txBody>
      </p:sp>
      <p:pic>
        <p:nvPicPr>
          <p:cNvPr id="13" name="Paveikslėlis 12" descr="Paveikslėlis, kuriame yra vaisius, iliustracija, dizainas&#10;&#10;Automatiškai sugeneruotas aprašymas">
            <a:extLst>
              <a:ext uri="{FF2B5EF4-FFF2-40B4-BE49-F238E27FC236}">
                <a16:creationId xmlns:a16="http://schemas.microsoft.com/office/drawing/2014/main" id="{1A19BFFB-AD8E-CA86-2A51-1467C8239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7A176E8F-95BF-7189-F2EA-B6FFCD546DB5}"/>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Šie veiksmai yra:</a:t>
            </a:r>
          </a:p>
          <a:p>
            <a:r>
              <a:rPr lang="lt-LT" sz="2000" dirty="0"/>
              <a:t>Radioaktyviosiomis medžiagomis užteršto maisto ir geriamojo vandens vartojimo apribojimas.</a:t>
            </a:r>
          </a:p>
        </p:txBody>
      </p:sp>
      <p:grpSp>
        <p:nvGrpSpPr>
          <p:cNvPr id="18" name="Group 17">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9" name="Rectangle 18">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3026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dirty="0"/>
              <a:t>Gyventojų apsaugomieji veiksmai branduolinės avarijos metu (III)</a:t>
            </a:r>
          </a:p>
        </p:txBody>
      </p:sp>
      <p:pic>
        <p:nvPicPr>
          <p:cNvPr id="5" name="Paveikslėlis 4" descr="Paveikslėlis, kuriame yra ekrano kopija, Stačiakampis, dizainas, kvadrato formos&#10;&#10;Automatiškai sugeneruotas aprašymas">
            <a:extLst>
              <a:ext uri="{FF2B5EF4-FFF2-40B4-BE49-F238E27FC236}">
                <a16:creationId xmlns:a16="http://schemas.microsoft.com/office/drawing/2014/main" id="{E2C79937-C096-F2F5-99D0-F3943DECD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Ankstyvieji apsaugomieji veiksmai</a:t>
            </a:r>
            <a:r>
              <a:rPr lang="lt-LT" sz="2000" dirty="0"/>
              <a:t> – įvykus branduolinei ar radiologinei avarijai per kelias paras ar savaites ir tol, kol yra veiksmingi, atliekami apsaugomieji veiksmai. </a:t>
            </a:r>
          </a:p>
        </p:txBody>
      </p:sp>
      <p:grpSp>
        <p:nvGrpSpPr>
          <p:cNvPr id="15" name="Group 14">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6" name="Rectangle 15">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10560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dirty="0"/>
              <a:t>Gyventojų apsaugomieji veiksmai branduolinės avarijos metu (III)</a:t>
            </a:r>
          </a:p>
        </p:txBody>
      </p:sp>
      <p:pic>
        <p:nvPicPr>
          <p:cNvPr id="6" name="Paveikslėlis 5" descr="Paveikslėlis, kuriame yra transporto priemonė, transportas, autobusas, furgonas&#10;&#10;Automatiškai sugeneruotas aprašymas">
            <a:extLst>
              <a:ext uri="{FF2B5EF4-FFF2-40B4-BE49-F238E27FC236}">
                <a16:creationId xmlns:a16="http://schemas.microsoft.com/office/drawing/2014/main" id="{0A51E4D7-E853-92B5-2E94-063D83EB7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Šie veiksmai yra:</a:t>
            </a:r>
          </a:p>
          <a:p>
            <a:r>
              <a:rPr lang="lt-LT" sz="2000" dirty="0"/>
              <a:t>Gyventojų perkėlimas.</a:t>
            </a:r>
            <a:endParaRPr lang="lt-LT" sz="2000" b="1" dirty="0"/>
          </a:p>
        </p:txBody>
      </p:sp>
      <p:grpSp>
        <p:nvGrpSpPr>
          <p:cNvPr id="11" name="Group 1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51486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dirty="0"/>
              <a:t>Gyventojų apsaugomieji veiksmai branduolinės avarijos metu (III)</a:t>
            </a:r>
          </a:p>
        </p:txBody>
      </p:sp>
      <p:pic>
        <p:nvPicPr>
          <p:cNvPr id="4" name="Paveikslėlis 3" descr="Paveikslėlis, kuriame yra vaisius, iliustracija, dizainas&#10;&#10;Automatiškai sugeneruotas aprašymas">
            <a:extLst>
              <a:ext uri="{FF2B5EF4-FFF2-40B4-BE49-F238E27FC236}">
                <a16:creationId xmlns:a16="http://schemas.microsoft.com/office/drawing/2014/main" id="{1834B9A5-2A84-4C1E-00E1-42433ADA9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Šie veiksmai yra:</a:t>
            </a:r>
          </a:p>
          <a:p>
            <a:r>
              <a:rPr lang="lt-LT" sz="2000" dirty="0"/>
              <a:t>Ilgalaikis radioaktyviosiomis medžiagomis užterštų maisto produktų vartojimo apribojimas.</a:t>
            </a:r>
          </a:p>
        </p:txBody>
      </p:sp>
      <p:grpSp>
        <p:nvGrpSpPr>
          <p:cNvPr id="9" name="Group 8">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8155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a:t>Civilinės saugos signalai</a:t>
            </a:r>
          </a:p>
        </p:txBody>
      </p:sp>
      <p:pic>
        <p:nvPicPr>
          <p:cNvPr id="7" name="Paveikslėlis 6" descr="Paveikslėlis, kuriame yra iliustracija, Vaikų piešiniai, animacija, menas&#10;&#10;Automatiškai sugeneruotas aprašymas">
            <a:extLst>
              <a:ext uri="{FF2B5EF4-FFF2-40B4-BE49-F238E27FC236}">
                <a16:creationId xmlns:a16="http://schemas.microsoft.com/office/drawing/2014/main" id="{84456FBE-CFE7-D03A-4137-F6CEDC3A2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7" y="2533475"/>
            <a:ext cx="5219307" cy="3448225"/>
          </a:xfrm>
        </p:spPr>
        <p:txBody>
          <a:bodyPr anchor="t">
            <a:normAutofit/>
          </a:bodyPr>
          <a:lstStyle/>
          <a:p>
            <a:pPr marL="0" indent="0">
              <a:buNone/>
            </a:pPr>
            <a:r>
              <a:rPr lang="lt-LT" sz="2000" dirty="0"/>
              <a:t>Apie gresiančią ar susidariusią ekstremaliąją situaciją</a:t>
            </a:r>
            <a:r>
              <a:rPr lang="lt-LT" sz="2000"/>
              <a:t>, apimant </a:t>
            </a:r>
            <a:r>
              <a:rPr lang="lt-LT" sz="2000" dirty="0"/>
              <a:t>ir branduolinę avariją, gyventojai perspėjami </a:t>
            </a:r>
            <a:r>
              <a:rPr lang="lt-LT" sz="2000" b="1" dirty="0"/>
              <a:t>įspėjamaisiais garsiniais signalais</a:t>
            </a:r>
            <a:r>
              <a:rPr lang="lt-LT" sz="2000" dirty="0"/>
              <a:t> – kaukiančiomis sirenomis bei į mobiliuosius telefonus siunčiamais trumpaisiais pranešimais.</a:t>
            </a:r>
          </a:p>
        </p:txBody>
      </p:sp>
      <p:grpSp>
        <p:nvGrpSpPr>
          <p:cNvPr id="12" name="Group 11">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 name="Rectangle 12">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0550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a:t>Civilinės saugos signalai</a:t>
            </a:r>
          </a:p>
        </p:txBody>
      </p:sp>
      <p:pic>
        <p:nvPicPr>
          <p:cNvPr id="5" name="Paveikslėlis 4" descr="Paveikslėlis, kuriame yra apranga, ekrano kopija, vyras, asmuo&#10;&#10;Automatiškai sugeneruotas aprašymas">
            <a:extLst>
              <a:ext uri="{FF2B5EF4-FFF2-40B4-BE49-F238E27FC236}">
                <a16:creationId xmlns:a16="http://schemas.microsoft.com/office/drawing/2014/main" id="{0B717489-1EEE-5DA4-6DA2-7028107E9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Išgirdus kaukiančią sireną</a:t>
            </a:r>
            <a:r>
              <a:rPr lang="en-US" sz="2000" b="1" dirty="0"/>
              <a:t>,</a:t>
            </a:r>
            <a:r>
              <a:rPr lang="lt-LT" sz="2000" b="1" dirty="0"/>
              <a:t> būtina:</a:t>
            </a:r>
            <a:endParaRPr lang="lt-LT" sz="2000" dirty="0"/>
          </a:p>
          <a:p>
            <a:pPr>
              <a:buFont typeface="Arial" panose="020B0604020202020204" pitchFamily="34" charset="0"/>
              <a:buChar char="•"/>
            </a:pPr>
            <a:r>
              <a:rPr lang="lt-LT" sz="2000" dirty="0"/>
              <a:t>nedelsiant įsijungti Lietuvos radiją ar televiziją;</a:t>
            </a:r>
          </a:p>
          <a:p>
            <a:pPr>
              <a:buFont typeface="Arial" panose="020B0604020202020204" pitchFamily="34" charset="0"/>
              <a:buChar char="•"/>
            </a:pPr>
            <a:r>
              <a:rPr lang="lt-LT" sz="2000" dirty="0"/>
              <a:t>išklausyti pranešimą;</a:t>
            </a:r>
          </a:p>
          <a:p>
            <a:pPr>
              <a:buFont typeface="Arial" panose="020B0604020202020204" pitchFamily="34" charset="0"/>
              <a:buChar char="•"/>
            </a:pPr>
            <a:r>
              <a:rPr lang="lt-LT" sz="2000" dirty="0"/>
              <a:t>tėvai, seneliai, mokytojai, kiti suaugę tau paaiškins, ką turi daryti atsitikus nelaimei.</a:t>
            </a:r>
          </a:p>
          <a:p>
            <a:endParaRPr lang="lt-LT" sz="2000" dirty="0"/>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7229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a:t>Civilinės saugos signalai</a:t>
            </a:r>
          </a:p>
        </p:txBody>
      </p:sp>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7" y="2533475"/>
            <a:ext cx="5219307" cy="3448225"/>
          </a:xfrm>
        </p:spPr>
        <p:txBody>
          <a:bodyPr anchor="t">
            <a:normAutofit/>
          </a:bodyPr>
          <a:lstStyle/>
          <a:p>
            <a:pPr marL="0" indent="0">
              <a:buNone/>
            </a:pPr>
            <a:r>
              <a:rPr lang="lt-LT" sz="2000"/>
              <a:t>Išklausykite ir įsiminkite, kaip kaukia sirena.</a:t>
            </a:r>
          </a:p>
          <a:p>
            <a:pPr marL="0" indent="0">
              <a:buNone/>
            </a:pPr>
            <a:r>
              <a:rPr lang="lt-LT" sz="2000"/>
              <a:t>Kartu su įspėjamuoju garsiniu signalu gyventojai gali būti įspėjami ir balsu skelbiamais signalais. </a:t>
            </a:r>
          </a:p>
          <a:p>
            <a:pPr marL="0" indent="0">
              <a:buNone/>
            </a:pPr>
            <a:r>
              <a:rPr lang="lt-LT" sz="2000" b="1"/>
              <a:t>Išklausyk kiekvieną iš jų.</a:t>
            </a:r>
            <a:endParaRPr lang="lt-LT" sz="2000"/>
          </a:p>
          <a:p>
            <a:pPr marL="0" indent="0">
              <a:buNone/>
            </a:pPr>
            <a:endParaRPr lang="lt-LT" sz="2000"/>
          </a:p>
        </p:txBody>
      </p:sp>
      <p:grpSp>
        <p:nvGrpSpPr>
          <p:cNvPr id="10"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sirena">
            <a:hlinkClick r:id="" action="ppaction://media"/>
            <a:extLst>
              <a:ext uri="{FF2B5EF4-FFF2-40B4-BE49-F238E27FC236}">
                <a16:creationId xmlns:a16="http://schemas.microsoft.com/office/drawing/2014/main" id="{5835F3B9-B641-26CC-E410-33A4B79055CF}"/>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869035" y="1975668"/>
            <a:ext cx="4535384" cy="2556816"/>
          </a:xfrm>
          <a:prstGeom prst="rect">
            <a:avLst/>
          </a:prstGeom>
        </p:spPr>
      </p:pic>
    </p:spTree>
    <p:extLst>
      <p:ext uri="{BB962C8B-B14F-4D97-AF65-F5344CB8AC3E}">
        <p14:creationId xmlns:p14="http://schemas.microsoft.com/office/powerpoint/2010/main" val="60046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dirty="0"/>
              <a:t>Civilinės saugos signalai</a:t>
            </a:r>
          </a:p>
        </p:txBody>
      </p:sp>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7" y="2533475"/>
            <a:ext cx="5219307" cy="3448225"/>
          </a:xfrm>
        </p:spPr>
        <p:txBody>
          <a:bodyPr anchor="t">
            <a:normAutofit/>
          </a:bodyPr>
          <a:lstStyle/>
          <a:p>
            <a:pPr marL="0" indent="0">
              <a:buNone/>
            </a:pPr>
            <a:endParaRPr lang="lt-LT" sz="2000" dirty="0"/>
          </a:p>
          <a:p>
            <a:pPr marL="0" indent="0">
              <a:buNone/>
            </a:pPr>
            <a:endParaRPr lang="lt-LT" sz="2000" dirty="0"/>
          </a:p>
          <a:p>
            <a:pPr marL="0" indent="0">
              <a:buNone/>
            </a:pPr>
            <a:r>
              <a:rPr lang="lt-LT" sz="2000" dirty="0"/>
              <a:t>„Dėmesio visiems“</a:t>
            </a:r>
          </a:p>
        </p:txBody>
      </p:sp>
      <p:grpSp>
        <p:nvGrpSpPr>
          <p:cNvPr id="10" name="Group 9">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CS8demesiovisiems">
            <a:hlinkClick r:id="" action="ppaction://media"/>
            <a:extLst>
              <a:ext uri="{FF2B5EF4-FFF2-40B4-BE49-F238E27FC236}">
                <a16:creationId xmlns:a16="http://schemas.microsoft.com/office/drawing/2014/main" id="{078821C2-F756-36DE-F706-629B620E98EE}"/>
              </a:ext>
            </a:extLst>
          </p:cNvPr>
          <p:cNvPicPr>
            <a:picLocks noChangeAspect="1"/>
          </p:cNvPicPr>
          <p:nvPr>
            <a:audioFile r:link="rId1"/>
            <p:extLst>
              <p:ext uri="{DAA4B4D4-6D71-4841-9C94-3DE7FCFB9230}">
                <p14:media xmlns:p14="http://schemas.microsoft.com/office/powerpoint/2010/main" r:embed="rId2">
                  <p14:trim st="30000" end="116559.5918"/>
                </p14:media>
              </p:ext>
            </p:extLst>
          </p:nvPr>
        </p:nvPicPr>
        <p:blipFill>
          <a:blip r:embed="rId4">
            <a:extLst>
              <a:ext uri="{28A0092B-C50C-407E-A947-70E740481C1C}">
                <a14:useLocalDpi xmlns:a14="http://schemas.microsoft.com/office/drawing/2010/main" val="0"/>
              </a:ext>
            </a:extLst>
          </a:blip>
          <a:srcRect/>
          <a:stretch/>
        </p:blipFill>
        <p:spPr>
          <a:xfrm>
            <a:off x="869035" y="1822493"/>
            <a:ext cx="4704871" cy="2643182"/>
          </a:xfrm>
          <a:prstGeom prst="rect">
            <a:avLst/>
          </a:prstGeom>
        </p:spPr>
      </p:pic>
    </p:spTree>
    <p:extLst>
      <p:ext uri="{BB962C8B-B14F-4D97-AF65-F5344CB8AC3E}">
        <p14:creationId xmlns:p14="http://schemas.microsoft.com/office/powerpoint/2010/main" val="290542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animacija, Grafika, grafinis dizainas, iliustracija&#10;&#10;Automatiškai sugeneruotas aprašymas">
            <a:extLst>
              <a:ext uri="{FF2B5EF4-FFF2-40B4-BE49-F238E27FC236}">
                <a16:creationId xmlns:a16="http://schemas.microsoft.com/office/drawing/2014/main" id="{1703FA14-1970-9DA9-2169-584180A7B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DAD0F90E-85FA-C495-A889-AFDC81BA13FB}"/>
              </a:ext>
            </a:extLst>
          </p:cNvPr>
          <p:cNvSpPr>
            <a:spLocks noGrp="1"/>
          </p:cNvSpPr>
          <p:nvPr>
            <p:ph idx="1"/>
          </p:nvPr>
        </p:nvSpPr>
        <p:spPr>
          <a:xfrm>
            <a:off x="5746125" y="2488969"/>
            <a:ext cx="5219307" cy="3448225"/>
          </a:xfrm>
        </p:spPr>
        <p:txBody>
          <a:bodyPr anchor="t">
            <a:normAutofit/>
          </a:bodyPr>
          <a:lstStyle/>
          <a:p>
            <a:pPr marL="0" indent="0">
              <a:buNone/>
            </a:pPr>
            <a:r>
              <a:rPr lang="lt-LT" sz="2000" dirty="0"/>
              <a:t>Pradėkime nuo pradžių ir pirmiausia išsiaiškinkime, kas yra jonizuojančiosios spinduliuotės šaltiniai ir kokie jie gali būti. </a:t>
            </a:r>
          </a:p>
          <a:p>
            <a:pPr marL="0" indent="0">
              <a:buNone/>
            </a:pPr>
            <a:r>
              <a:rPr lang="lt-LT" sz="2000" dirty="0"/>
              <a:t>Jonizuojančiosios spinduliuotės šaltiniai yra radioaktyviosios medžiagos ir spinduliuotę gaminantys įrenginiai. Jonizuojančiosios spinduliuotės šaltiniai yra gamtinės ir dirbtinės kilmės. Mes esame apsupti gamtinių šaltinių – kosminių spindulių bei žemėje ir ore esančių gamtinių radionuklidų. </a:t>
            </a:r>
          </a:p>
        </p:txBody>
      </p:sp>
      <p:grpSp>
        <p:nvGrpSpPr>
          <p:cNvPr id="24" name="Group 23">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4">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848A4EDD-997D-358B-548B-BA31FBBC1206}"/>
              </a:ext>
            </a:extLst>
          </p:cNvPr>
          <p:cNvSpPr txBox="1">
            <a:spLocks/>
          </p:cNvSpPr>
          <p:nvPr/>
        </p:nvSpPr>
        <p:spPr>
          <a:xfrm>
            <a:off x="5746125" y="741391"/>
            <a:ext cx="5370532" cy="161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800" b="1" dirty="0"/>
              <a:t>Jonizuojančiosios spinduliuotės šaltiniai ir jų panaudojimas praktikoje</a:t>
            </a:r>
            <a:endParaRPr lang="lt-LT" sz="2800" dirty="0"/>
          </a:p>
        </p:txBody>
      </p:sp>
    </p:spTree>
    <p:extLst>
      <p:ext uri="{BB962C8B-B14F-4D97-AF65-F5344CB8AC3E}">
        <p14:creationId xmlns:p14="http://schemas.microsoft.com/office/powerpoint/2010/main" val="28935126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a:t>Civilinės saugos signalai</a:t>
            </a:r>
          </a:p>
        </p:txBody>
      </p:sp>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8" y="3246895"/>
            <a:ext cx="5219307" cy="2758053"/>
          </a:xfrm>
        </p:spPr>
        <p:txBody>
          <a:bodyPr anchor="t">
            <a:normAutofit/>
          </a:bodyPr>
          <a:lstStyle/>
          <a:p>
            <a:pPr marL="0" indent="0">
              <a:buNone/>
            </a:pPr>
            <a:r>
              <a:rPr lang="lt-LT" sz="2000" dirty="0"/>
              <a:t>„Cheminis pavojus“</a:t>
            </a:r>
          </a:p>
        </p:txBody>
      </p:sp>
      <p:pic>
        <p:nvPicPr>
          <p:cNvPr id="4" name="cheminis">
            <a:hlinkClick r:id="" action="ppaction://media"/>
            <a:extLst>
              <a:ext uri="{FF2B5EF4-FFF2-40B4-BE49-F238E27FC236}">
                <a16:creationId xmlns:a16="http://schemas.microsoft.com/office/drawing/2014/main" id="{4E31D5C6-4373-B040-EA04-563D866355C8}"/>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977121" y="2048018"/>
            <a:ext cx="4743641" cy="2664960"/>
          </a:xfrm>
          <a:prstGeom prst="rect">
            <a:avLst/>
          </a:prstGeom>
        </p:spPr>
      </p:pic>
    </p:spTree>
    <p:extLst>
      <p:ext uri="{BB962C8B-B14F-4D97-AF65-F5344CB8AC3E}">
        <p14:creationId xmlns:p14="http://schemas.microsoft.com/office/powerpoint/2010/main" val="226641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a:t>Civilinės saugos signalai</a:t>
            </a:r>
          </a:p>
        </p:txBody>
      </p:sp>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8" y="3246895"/>
            <a:ext cx="5219307" cy="2758053"/>
          </a:xfrm>
        </p:spPr>
        <p:txBody>
          <a:bodyPr anchor="t">
            <a:normAutofit/>
          </a:bodyPr>
          <a:lstStyle/>
          <a:p>
            <a:pPr marL="0" indent="0">
              <a:buNone/>
            </a:pPr>
            <a:r>
              <a:rPr lang="lt-LT" sz="2000" dirty="0"/>
              <a:t>„Radiacinis pavojus“</a:t>
            </a:r>
          </a:p>
        </p:txBody>
      </p:sp>
      <p:pic>
        <p:nvPicPr>
          <p:cNvPr id="5" name="radiacinis">
            <a:hlinkClick r:id="" action="ppaction://media"/>
            <a:extLst>
              <a:ext uri="{FF2B5EF4-FFF2-40B4-BE49-F238E27FC236}">
                <a16:creationId xmlns:a16="http://schemas.microsoft.com/office/drawing/2014/main" id="{66391621-D02C-B81E-D684-0FA7D9D6DBD8}"/>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963166" y="1941351"/>
            <a:ext cx="4647750" cy="2611088"/>
          </a:xfrm>
          <a:prstGeom prst="rect">
            <a:avLst/>
          </a:prstGeom>
        </p:spPr>
      </p:pic>
    </p:spTree>
    <p:extLst>
      <p:ext uri="{BB962C8B-B14F-4D97-AF65-F5344CB8AC3E}">
        <p14:creationId xmlns:p14="http://schemas.microsoft.com/office/powerpoint/2010/main" val="5794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a:t>Civilinės saugos signalai</a:t>
            </a:r>
          </a:p>
        </p:txBody>
      </p:sp>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8" y="3246895"/>
            <a:ext cx="5219307" cy="2758053"/>
          </a:xfrm>
        </p:spPr>
        <p:txBody>
          <a:bodyPr anchor="t">
            <a:normAutofit/>
          </a:bodyPr>
          <a:lstStyle/>
          <a:p>
            <a:pPr marL="0" indent="0">
              <a:buNone/>
            </a:pPr>
            <a:r>
              <a:rPr lang="lt-LT" sz="2000" dirty="0"/>
              <a:t>„Katastrofinis užtvindymas“</a:t>
            </a:r>
          </a:p>
        </p:txBody>
      </p:sp>
      <p:pic>
        <p:nvPicPr>
          <p:cNvPr id="4" name="uztvindymas">
            <a:hlinkClick r:id="" action="ppaction://media"/>
            <a:extLst>
              <a:ext uri="{FF2B5EF4-FFF2-40B4-BE49-F238E27FC236}">
                <a16:creationId xmlns:a16="http://schemas.microsoft.com/office/drawing/2014/main" id="{A0EFD456-37F4-CB40-D09B-F64C00FEBE2C}"/>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1096125" y="2106274"/>
            <a:ext cx="4451676" cy="2506492"/>
          </a:xfrm>
          <a:prstGeom prst="rect">
            <a:avLst/>
          </a:prstGeom>
        </p:spPr>
      </p:pic>
    </p:spTree>
    <p:extLst>
      <p:ext uri="{BB962C8B-B14F-4D97-AF65-F5344CB8AC3E}">
        <p14:creationId xmlns:p14="http://schemas.microsoft.com/office/powerpoint/2010/main" val="339919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a:t>Civilinės saugos signalai</a:t>
            </a:r>
          </a:p>
        </p:txBody>
      </p:sp>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8" y="3246895"/>
            <a:ext cx="5219307" cy="2758053"/>
          </a:xfrm>
        </p:spPr>
        <p:txBody>
          <a:bodyPr anchor="t">
            <a:normAutofit/>
          </a:bodyPr>
          <a:lstStyle/>
          <a:p>
            <a:pPr marL="0" indent="0">
              <a:buNone/>
            </a:pPr>
            <a:r>
              <a:rPr lang="lt-LT" sz="2000" dirty="0"/>
              <a:t>„Potvynio pavojus“</a:t>
            </a:r>
          </a:p>
        </p:txBody>
      </p:sp>
      <p:pic>
        <p:nvPicPr>
          <p:cNvPr id="5" name="potvynis">
            <a:hlinkClick r:id="" action="ppaction://media"/>
            <a:extLst>
              <a:ext uri="{FF2B5EF4-FFF2-40B4-BE49-F238E27FC236}">
                <a16:creationId xmlns:a16="http://schemas.microsoft.com/office/drawing/2014/main" id="{FEC4D5F3-FF75-B529-788C-B89D5B611ADB}"/>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1046160" y="2112580"/>
            <a:ext cx="4377776" cy="2459418"/>
          </a:xfrm>
          <a:prstGeom prst="rect">
            <a:avLst/>
          </a:prstGeom>
        </p:spPr>
      </p:pic>
    </p:spTree>
    <p:extLst>
      <p:ext uri="{BB962C8B-B14F-4D97-AF65-F5344CB8AC3E}">
        <p14:creationId xmlns:p14="http://schemas.microsoft.com/office/powerpoint/2010/main" val="263282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a:t>Civilinės saugos signalai</a:t>
            </a:r>
          </a:p>
        </p:txBody>
      </p:sp>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8" y="3246895"/>
            <a:ext cx="5219307" cy="2758053"/>
          </a:xfrm>
        </p:spPr>
        <p:txBody>
          <a:bodyPr anchor="t">
            <a:normAutofit/>
          </a:bodyPr>
          <a:lstStyle/>
          <a:p>
            <a:pPr marL="0" indent="0">
              <a:buNone/>
            </a:pPr>
            <a:r>
              <a:rPr lang="lt-LT" sz="2000" dirty="0"/>
              <a:t>„Uragano pavojus“</a:t>
            </a:r>
          </a:p>
        </p:txBody>
      </p:sp>
      <p:pic>
        <p:nvPicPr>
          <p:cNvPr id="4" name="uragano">
            <a:hlinkClick r:id="" action="ppaction://media"/>
            <a:extLst>
              <a:ext uri="{FF2B5EF4-FFF2-40B4-BE49-F238E27FC236}">
                <a16:creationId xmlns:a16="http://schemas.microsoft.com/office/drawing/2014/main" id="{0089FE29-1E31-3D75-50AF-1F7E06EADFB0}"/>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1105220" y="2028017"/>
            <a:ext cx="4329597" cy="2437755"/>
          </a:xfrm>
          <a:prstGeom prst="rect">
            <a:avLst/>
          </a:prstGeom>
        </p:spPr>
      </p:pic>
    </p:spTree>
    <p:extLst>
      <p:ext uri="{BB962C8B-B14F-4D97-AF65-F5344CB8AC3E}">
        <p14:creationId xmlns:p14="http://schemas.microsoft.com/office/powerpoint/2010/main" val="145648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a:t>Civilinės saugos signalai</a:t>
            </a:r>
          </a:p>
        </p:txBody>
      </p:sp>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103658" y="3246895"/>
            <a:ext cx="5219307" cy="2758053"/>
          </a:xfrm>
        </p:spPr>
        <p:txBody>
          <a:bodyPr anchor="t">
            <a:normAutofit/>
          </a:bodyPr>
          <a:lstStyle/>
          <a:p>
            <a:pPr marL="0" indent="0">
              <a:buNone/>
            </a:pPr>
            <a:r>
              <a:rPr lang="lt-LT" sz="2000" dirty="0"/>
              <a:t>„Oro pavojus“</a:t>
            </a:r>
          </a:p>
          <a:p>
            <a:pPr marL="0" indent="0">
              <a:buNone/>
            </a:pPr>
            <a:endParaRPr lang="lt-LT" sz="2000" dirty="0"/>
          </a:p>
        </p:txBody>
      </p:sp>
      <p:pic>
        <p:nvPicPr>
          <p:cNvPr id="5" name="oro">
            <a:hlinkClick r:id="" action="ppaction://media"/>
            <a:extLst>
              <a:ext uri="{FF2B5EF4-FFF2-40B4-BE49-F238E27FC236}">
                <a16:creationId xmlns:a16="http://schemas.microsoft.com/office/drawing/2014/main" id="{C54C67BC-2B95-6460-516C-10FB1BAAF9B3}"/>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1093242" y="2016408"/>
            <a:ext cx="4380545" cy="2460974"/>
          </a:xfrm>
          <a:prstGeom prst="rect">
            <a:avLst/>
          </a:prstGeom>
        </p:spPr>
      </p:pic>
    </p:spTree>
    <p:extLst>
      <p:ext uri="{BB962C8B-B14F-4D97-AF65-F5344CB8AC3E}">
        <p14:creationId xmlns:p14="http://schemas.microsoft.com/office/powerpoint/2010/main" val="259609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5C3-4BB8-BE7E-68FD-612C7DE389DC}"/>
              </a:ext>
            </a:extLst>
          </p:cNvPr>
          <p:cNvSpPr>
            <a:spLocks noGrp="1"/>
          </p:cNvSpPr>
          <p:nvPr>
            <p:ph type="title"/>
          </p:nvPr>
        </p:nvSpPr>
        <p:spPr>
          <a:xfrm>
            <a:off x="6103658" y="741391"/>
            <a:ext cx="5219307" cy="1616203"/>
          </a:xfrm>
        </p:spPr>
        <p:txBody>
          <a:bodyPr anchor="b">
            <a:normAutofit/>
          </a:bodyPr>
          <a:lstStyle/>
          <a:p>
            <a:r>
              <a:rPr lang="lt-LT" sz="3200" b="1" dirty="0"/>
              <a:t>Civilinės saugos signalai</a:t>
            </a:r>
          </a:p>
        </p:txBody>
      </p:sp>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267171" y="3128909"/>
            <a:ext cx="4292839" cy="1253512"/>
          </a:xfrm>
        </p:spPr>
        <p:txBody>
          <a:bodyPr anchor="t">
            <a:normAutofit/>
          </a:bodyPr>
          <a:lstStyle/>
          <a:p>
            <a:pPr marL="0" indent="0">
              <a:buNone/>
            </a:pPr>
            <a:r>
              <a:rPr lang="lt-LT" sz="2000" dirty="0"/>
              <a:t>„Perspėjimo sistemos patikrinimas “</a:t>
            </a:r>
          </a:p>
          <a:p>
            <a:pPr marL="0" indent="0">
              <a:buNone/>
            </a:pPr>
            <a:endParaRPr lang="lt-LT" sz="2000" dirty="0"/>
          </a:p>
        </p:txBody>
      </p:sp>
      <p:pic>
        <p:nvPicPr>
          <p:cNvPr id="10" name="CS7perspejimosistemospatikrinimas(4)">
            <a:hlinkClick r:id="" action="ppaction://media"/>
            <a:extLst>
              <a:ext uri="{FF2B5EF4-FFF2-40B4-BE49-F238E27FC236}">
                <a16:creationId xmlns:a16="http://schemas.microsoft.com/office/drawing/2014/main" id="{F64B2AA1-1624-31AF-81A1-A14386122707}"/>
              </a:ext>
            </a:extLst>
          </p:cNvPr>
          <p:cNvPicPr>
            <a:picLocks noChangeAspect="1"/>
          </p:cNvPicPr>
          <p:nvPr>
            <a:audioFile r:link="rId1"/>
            <p:extLst>
              <p:ext uri="{DAA4B4D4-6D71-4841-9C94-3DE7FCFB9230}">
                <p14:media xmlns:p14="http://schemas.microsoft.com/office/powerpoint/2010/main" r:embed="rId2">
                  <p14:trim st="30000" end="115263.5827"/>
                </p14:media>
              </p:ext>
            </p:extLst>
          </p:nvPr>
        </p:nvPicPr>
        <p:blipFill>
          <a:blip r:embed="rId4">
            <a:extLst>
              <a:ext uri="{28A0092B-C50C-407E-A947-70E740481C1C}">
                <a14:useLocalDpi xmlns:a14="http://schemas.microsoft.com/office/drawing/2010/main" val="0"/>
              </a:ext>
            </a:extLst>
          </a:blip>
          <a:srcRect/>
          <a:stretch/>
        </p:blipFill>
        <p:spPr>
          <a:xfrm>
            <a:off x="1012080" y="2098537"/>
            <a:ext cx="4292839" cy="2411704"/>
          </a:xfrm>
          <a:prstGeom prst="rect">
            <a:avLst/>
          </a:prstGeom>
        </p:spPr>
      </p:pic>
    </p:spTree>
    <p:extLst>
      <p:ext uri="{BB962C8B-B14F-4D97-AF65-F5344CB8AC3E}">
        <p14:creationId xmlns:p14="http://schemas.microsoft.com/office/powerpoint/2010/main" val="21588172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08B6-4EF6-B00F-3123-EBF55EA531C8}"/>
              </a:ext>
            </a:extLst>
          </p:cNvPr>
          <p:cNvSpPr>
            <a:spLocks noGrp="1"/>
          </p:cNvSpPr>
          <p:nvPr>
            <p:ph type="title"/>
          </p:nvPr>
        </p:nvSpPr>
        <p:spPr/>
        <p:txBody>
          <a:bodyPr/>
          <a:lstStyle/>
          <a:p>
            <a:r>
              <a:rPr lang="lt-LT" b="1" dirty="0"/>
              <a:t>Civilinės saugos signalai</a:t>
            </a:r>
            <a:endParaRPr lang="lt-LT" dirty="0"/>
          </a:p>
        </p:txBody>
      </p:sp>
      <p:sp>
        <p:nvSpPr>
          <p:cNvPr id="3" name="Content Placeholder 2">
            <a:extLst>
              <a:ext uri="{FF2B5EF4-FFF2-40B4-BE49-F238E27FC236}">
                <a16:creationId xmlns:a16="http://schemas.microsoft.com/office/drawing/2014/main" id="{2E83501A-F0C1-475A-C5C0-7A2DDB86BDC2}"/>
              </a:ext>
            </a:extLst>
          </p:cNvPr>
          <p:cNvSpPr>
            <a:spLocks noGrp="1"/>
          </p:cNvSpPr>
          <p:nvPr>
            <p:ph idx="1"/>
          </p:nvPr>
        </p:nvSpPr>
        <p:spPr/>
        <p:txBody>
          <a:bodyPr/>
          <a:lstStyle/>
          <a:p>
            <a:pPr marL="0" indent="0">
              <a:buNone/>
            </a:pPr>
            <a:r>
              <a:rPr lang="lt-LT" b="1" dirty="0"/>
              <a:t>Prisimink!</a:t>
            </a:r>
          </a:p>
          <a:p>
            <a:pPr marL="0" indent="0">
              <a:buNone/>
            </a:pPr>
            <a:r>
              <a:rPr lang="lt-LT" dirty="0"/>
              <a:t>Balsu skelbiami civilinės saugos signalai įspėja apie konkretų pavojų. Branduolinės avarijos atveju gyventojai bus įspėjami civilinės saugos signalu – „Radiacinis pavojus“. Daugiau apie kiekvieną iš jų gali paskaityti </a:t>
            </a:r>
            <a:r>
              <a:rPr lang="lt-LT" dirty="0">
                <a:hlinkClick r:id="rId2"/>
              </a:rPr>
              <a:t>www.lt72.lt</a:t>
            </a:r>
            <a:r>
              <a:rPr lang="lt-LT" dirty="0"/>
              <a:t> </a:t>
            </a:r>
          </a:p>
          <a:p>
            <a:endParaRPr lang="lt-LT" dirty="0"/>
          </a:p>
        </p:txBody>
      </p:sp>
    </p:spTree>
    <p:extLst>
      <p:ext uri="{BB962C8B-B14F-4D97-AF65-F5344CB8AC3E}">
        <p14:creationId xmlns:p14="http://schemas.microsoft.com/office/powerpoint/2010/main" val="25265416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ED66-2C9B-66A2-1867-80DD9CC147AF}"/>
              </a:ext>
            </a:extLst>
          </p:cNvPr>
          <p:cNvSpPr>
            <a:spLocks noGrp="1"/>
          </p:cNvSpPr>
          <p:nvPr>
            <p:ph type="title"/>
          </p:nvPr>
        </p:nvSpPr>
        <p:spPr>
          <a:xfrm>
            <a:off x="6103658" y="741391"/>
            <a:ext cx="5219307" cy="1616203"/>
          </a:xfrm>
        </p:spPr>
        <p:txBody>
          <a:bodyPr anchor="b">
            <a:normAutofit/>
          </a:bodyPr>
          <a:lstStyle/>
          <a:p>
            <a:r>
              <a:rPr lang="lt-LT" sz="2700" b="1" dirty="0"/>
              <a:t>Telefono konfigūravimas gyventojų perspėjimui mobiliuoju telefonu gauti</a:t>
            </a:r>
            <a:br>
              <a:rPr lang="lt-LT" sz="2700" b="1" dirty="0"/>
            </a:br>
            <a:endParaRPr lang="lt-LT" sz="2700" dirty="0"/>
          </a:p>
        </p:txBody>
      </p:sp>
      <p:pic>
        <p:nvPicPr>
          <p:cNvPr id="5" name="Paveikslėlis 4" descr="Paveikslėlis, kuriame yra tekstas, ekrano kopija, logotipas, dizainas&#10;&#10;Automatiškai sugeneruotas aprašymas">
            <a:extLst>
              <a:ext uri="{FF2B5EF4-FFF2-40B4-BE49-F238E27FC236}">
                <a16:creationId xmlns:a16="http://schemas.microsoft.com/office/drawing/2014/main" id="{3B9C146B-B7C9-12F6-2827-597ECA7CE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919BC40C-7A4E-FD16-5E18-00A50AF8598A}"/>
              </a:ext>
            </a:extLst>
          </p:cNvPr>
          <p:cNvSpPr>
            <a:spLocks noGrp="1"/>
          </p:cNvSpPr>
          <p:nvPr>
            <p:ph idx="1"/>
          </p:nvPr>
        </p:nvSpPr>
        <p:spPr>
          <a:xfrm>
            <a:off x="6103657" y="2533475"/>
            <a:ext cx="5219307" cy="3448225"/>
          </a:xfrm>
        </p:spPr>
        <p:txBody>
          <a:bodyPr anchor="t">
            <a:normAutofit/>
          </a:bodyPr>
          <a:lstStyle/>
          <a:p>
            <a:pPr marL="0" indent="0">
              <a:buNone/>
            </a:pPr>
            <a:r>
              <a:rPr lang="lt-LT" sz="2000" dirty="0"/>
              <a:t>Perspėjimo pranešimus gali priimti tie mobilieji telefonai, kuriuose yra įjungta pranešimų priėmimo funkcija.</a:t>
            </a:r>
          </a:p>
          <a:p>
            <a:endParaRPr lang="lt-LT" sz="2000" dirty="0"/>
          </a:p>
        </p:txBody>
      </p:sp>
      <p:grpSp>
        <p:nvGrpSpPr>
          <p:cNvPr id="21" name="Group 2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2" name="Rectangle 2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1186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ED66-2C9B-66A2-1867-80DD9CC147AF}"/>
              </a:ext>
            </a:extLst>
          </p:cNvPr>
          <p:cNvSpPr>
            <a:spLocks noGrp="1"/>
          </p:cNvSpPr>
          <p:nvPr>
            <p:ph type="title"/>
          </p:nvPr>
        </p:nvSpPr>
        <p:spPr>
          <a:xfrm>
            <a:off x="838200" y="681037"/>
            <a:ext cx="10515600" cy="1325563"/>
          </a:xfrm>
        </p:spPr>
        <p:txBody>
          <a:bodyPr>
            <a:normAutofit fontScale="90000"/>
          </a:bodyPr>
          <a:lstStyle/>
          <a:p>
            <a:r>
              <a:rPr lang="lt-LT" b="1" dirty="0"/>
              <a:t>Telefono konfigūravimas gyventojų perspėjimui mobiliuoju telefonu gauti</a:t>
            </a:r>
            <a:br>
              <a:rPr lang="lt-LT" b="1" dirty="0"/>
            </a:br>
            <a:endParaRPr lang="lt-LT" dirty="0"/>
          </a:p>
        </p:txBody>
      </p:sp>
      <p:sp>
        <p:nvSpPr>
          <p:cNvPr id="3" name="Content Placeholder 2">
            <a:extLst>
              <a:ext uri="{FF2B5EF4-FFF2-40B4-BE49-F238E27FC236}">
                <a16:creationId xmlns:a16="http://schemas.microsoft.com/office/drawing/2014/main" id="{919BC40C-7A4E-FD16-5E18-00A50AF8598A}"/>
              </a:ext>
            </a:extLst>
          </p:cNvPr>
          <p:cNvSpPr>
            <a:spLocks noGrp="1"/>
          </p:cNvSpPr>
          <p:nvPr>
            <p:ph idx="1"/>
          </p:nvPr>
        </p:nvSpPr>
        <p:spPr>
          <a:xfrm>
            <a:off x="838199" y="2278631"/>
            <a:ext cx="10515600" cy="4351338"/>
          </a:xfrm>
        </p:spPr>
        <p:txBody>
          <a:bodyPr/>
          <a:lstStyle/>
          <a:p>
            <a:pPr marL="0" indent="0">
              <a:buNone/>
            </a:pPr>
            <a:r>
              <a:rPr lang="lt-LT" dirty="0"/>
              <a:t>Kaip pasitikrinti ir kaip nustatyti perspėjimo funkciją mobiliajame telefone, rasi čia:</a:t>
            </a:r>
          </a:p>
          <a:p>
            <a:endParaRPr lang="lt-LT" dirty="0"/>
          </a:p>
        </p:txBody>
      </p:sp>
      <p:pic>
        <p:nvPicPr>
          <p:cNvPr id="6" name="Paveikslėlis 5" descr="Paveikslėlis, kuriame yra ekrano kopija, Šriftas, tekstas, simbolis&#10;&#10;Automatiškai sugeneruotas aprašymas">
            <a:hlinkClick r:id="rId2"/>
            <a:extLst>
              <a:ext uri="{FF2B5EF4-FFF2-40B4-BE49-F238E27FC236}">
                <a16:creationId xmlns:a16="http://schemas.microsoft.com/office/drawing/2014/main" id="{83C08E08-BE1E-B791-7A1D-FD70C07C1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845" y="4112933"/>
            <a:ext cx="6186309" cy="1181369"/>
          </a:xfrm>
          <a:prstGeom prst="rect">
            <a:avLst/>
          </a:prstGeom>
        </p:spPr>
      </p:pic>
    </p:spTree>
    <p:extLst>
      <p:ext uri="{BB962C8B-B14F-4D97-AF65-F5344CB8AC3E}">
        <p14:creationId xmlns:p14="http://schemas.microsoft.com/office/powerpoint/2010/main" val="818858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animacija, Grafika, grafinis dizainas, iliustracija&#10;&#10;Automatiškai sugeneruotas aprašymas">
            <a:extLst>
              <a:ext uri="{FF2B5EF4-FFF2-40B4-BE49-F238E27FC236}">
                <a16:creationId xmlns:a16="http://schemas.microsoft.com/office/drawing/2014/main" id="{1703FA14-1970-9DA9-2169-584180A7B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DAD0F90E-85FA-C495-A889-AFDC81BA13FB}"/>
              </a:ext>
            </a:extLst>
          </p:cNvPr>
          <p:cNvSpPr>
            <a:spLocks noGrp="1"/>
          </p:cNvSpPr>
          <p:nvPr>
            <p:ph idx="1"/>
          </p:nvPr>
        </p:nvSpPr>
        <p:spPr>
          <a:xfrm>
            <a:off x="5746125" y="2533475"/>
            <a:ext cx="5219307" cy="3448225"/>
          </a:xfrm>
        </p:spPr>
        <p:txBody>
          <a:bodyPr anchor="t">
            <a:normAutofit/>
          </a:bodyPr>
          <a:lstStyle/>
          <a:p>
            <a:pPr marL="0" indent="0">
              <a:buNone/>
            </a:pPr>
            <a:r>
              <a:rPr lang="lt-LT" sz="2000" b="1" dirty="0"/>
              <a:t>Gamtinių radionuklidų </a:t>
            </a:r>
            <a:r>
              <a:rPr lang="lt-LT" sz="2000" dirty="0"/>
              <a:t>yra žemės uolienose, dirvoje, grunte, statybinėse medžiagose yra natūralios kilmės radionuklidų, kurie susidaro skylant uranui, toriui, kaliui. Jonizuojančiąją spinduliuotę generuojantys įrenginiai, pavyzdžiui, rentgeno aparatai, generuoja jonizuojančiąją spinduliuotę ir nustoja skleisti spinduliuotę, kai aparatas yra išjungiamas.</a:t>
            </a:r>
          </a:p>
        </p:txBody>
      </p:sp>
      <p:grpSp>
        <p:nvGrpSpPr>
          <p:cNvPr id="24" name="Group 23">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4">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18463126-6CC3-A0A7-CD73-C87BAC42CE29}"/>
              </a:ext>
            </a:extLst>
          </p:cNvPr>
          <p:cNvSpPr txBox="1">
            <a:spLocks/>
          </p:cNvSpPr>
          <p:nvPr/>
        </p:nvSpPr>
        <p:spPr>
          <a:xfrm>
            <a:off x="5746125" y="741391"/>
            <a:ext cx="5370532" cy="161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800" b="1" dirty="0"/>
              <a:t>Jonizuojančiosios spinduliuotės šaltiniai ir jų panaudojimas praktikoje</a:t>
            </a:r>
            <a:endParaRPr lang="lt-LT" sz="2800" dirty="0"/>
          </a:p>
        </p:txBody>
      </p:sp>
    </p:spTree>
    <p:extLst>
      <p:ext uri="{BB962C8B-B14F-4D97-AF65-F5344CB8AC3E}">
        <p14:creationId xmlns:p14="http://schemas.microsoft.com/office/powerpoint/2010/main" val="28776288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99618-9BC1-20EF-7EF2-6AC95BB4A4A3}"/>
              </a:ext>
            </a:extLst>
          </p:cNvPr>
          <p:cNvSpPr>
            <a:spLocks noGrp="1"/>
          </p:cNvSpPr>
          <p:nvPr>
            <p:ph type="title"/>
          </p:nvPr>
        </p:nvSpPr>
        <p:spPr>
          <a:xfrm>
            <a:off x="6103658" y="741391"/>
            <a:ext cx="5219307" cy="1616203"/>
          </a:xfrm>
        </p:spPr>
        <p:txBody>
          <a:bodyPr anchor="b">
            <a:normAutofit/>
          </a:bodyPr>
          <a:lstStyle/>
          <a:p>
            <a:r>
              <a:rPr lang="lt-LT" sz="2700" b="1"/>
              <a:t>Telefono konfigūravimas gyventojų perspėjimui mobiliuoju telefonu gauti</a:t>
            </a:r>
            <a:br>
              <a:rPr lang="lt-LT" sz="2700" b="1"/>
            </a:br>
            <a:endParaRPr lang="lt-LT" sz="2700"/>
          </a:p>
        </p:txBody>
      </p:sp>
      <p:pic>
        <p:nvPicPr>
          <p:cNvPr id="5" name="Paveikslėlis 4" descr="Paveikslėlis, kuriame yra Mobilusis telefonas&#10;&#10;Automatiškai sugeneruotas aprašymas">
            <a:extLst>
              <a:ext uri="{FF2B5EF4-FFF2-40B4-BE49-F238E27FC236}">
                <a16:creationId xmlns:a16="http://schemas.microsoft.com/office/drawing/2014/main" id="{A8E05983-71DE-071C-1FAE-7086F4FEC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9231493A-A408-7643-A242-12FFA67AFB26}"/>
              </a:ext>
            </a:extLst>
          </p:cNvPr>
          <p:cNvSpPr>
            <a:spLocks noGrp="1"/>
          </p:cNvSpPr>
          <p:nvPr>
            <p:ph idx="1"/>
          </p:nvPr>
        </p:nvSpPr>
        <p:spPr>
          <a:xfrm>
            <a:off x="6103657" y="2533475"/>
            <a:ext cx="5219307" cy="3448225"/>
          </a:xfrm>
        </p:spPr>
        <p:txBody>
          <a:bodyPr anchor="t">
            <a:normAutofit/>
          </a:bodyPr>
          <a:lstStyle/>
          <a:p>
            <a:pPr marL="0" indent="0">
              <a:buNone/>
            </a:pPr>
            <a:r>
              <a:rPr lang="lt-LT" sz="2000" b="1" dirty="0"/>
              <a:t>Prisimink!</a:t>
            </a:r>
          </a:p>
          <a:p>
            <a:pPr marL="0" indent="0">
              <a:buNone/>
            </a:pPr>
            <a:r>
              <a:rPr lang="lt-LT" sz="2000" dirty="0"/>
              <a:t>Perspėjimo pranešimus galima gauti skirtingomis kalbomis. Ar viskas atlikta teisingai, galima sužinoti gyventojų perspėjimo sistemos patikrinimo metu. Apie šį patikrinimą gyventojai yra informuojami iš anksto per visuomenės informavimo priemones. </a:t>
            </a:r>
          </a:p>
          <a:p>
            <a:endParaRPr lang="lt-LT" sz="2000" b="1" dirty="0"/>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95021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tekstas, ekrano kopija, dizainas&#10;&#10;Automatiškai sugeneruotas aprašymas">
            <a:extLst>
              <a:ext uri="{FF2B5EF4-FFF2-40B4-BE49-F238E27FC236}">
                <a16:creationId xmlns:a16="http://schemas.microsoft.com/office/drawing/2014/main" id="{8F080AC0-B97D-592E-5D68-FF176BD20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CB6DD18C-4E1D-DF65-C9EF-E103AC8E7C44}"/>
              </a:ext>
            </a:extLst>
          </p:cNvPr>
          <p:cNvSpPr>
            <a:spLocks noGrp="1"/>
          </p:cNvSpPr>
          <p:nvPr>
            <p:ph idx="1"/>
          </p:nvPr>
        </p:nvSpPr>
        <p:spPr>
          <a:xfrm>
            <a:off x="6103657" y="2533475"/>
            <a:ext cx="5219307" cy="3448225"/>
          </a:xfrm>
        </p:spPr>
        <p:txBody>
          <a:bodyPr anchor="t">
            <a:normAutofit/>
          </a:bodyPr>
          <a:lstStyle/>
          <a:p>
            <a:pPr marL="0" indent="0">
              <a:buNone/>
            </a:pPr>
            <a:r>
              <a:rPr lang="lt-LT" sz="2000" b="1"/>
              <a:t>Kam ir kada vartoti kalio jodidą?</a:t>
            </a:r>
            <a:endParaRPr lang="lt-LT" sz="2000"/>
          </a:p>
          <a:p>
            <a:pPr marL="0" indent="0">
              <a:buNone/>
            </a:pPr>
            <a:r>
              <a:rPr lang="lt-LT" sz="2000"/>
              <a:t>Branduolinės avarijos atveju aplinkoje gali pasklisti radioaktyvusis jodas, kuris kaupiasi skydliaukėje. Apsaugoti ją galima laiku ir tinkamai vartojant stabiliojo jodo preparatus.</a:t>
            </a:r>
          </a:p>
          <a:p>
            <a:endParaRPr lang="lt-LT" sz="2000"/>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71F53315-768E-47F2-7CB4-4648B8C046D2}"/>
              </a:ext>
            </a:extLst>
          </p:cNvPr>
          <p:cNvSpPr txBox="1">
            <a:spLocks/>
          </p:cNvSpPr>
          <p:nvPr/>
        </p:nvSpPr>
        <p:spPr>
          <a:xfrm>
            <a:off x="6103658" y="741391"/>
            <a:ext cx="5219307"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b="1"/>
              <a:t>Skydliaukės blokavimas jodu </a:t>
            </a:r>
            <a:br>
              <a:rPr lang="lt-LT" sz="3200" b="1"/>
            </a:br>
            <a:endParaRPr lang="lt-LT" sz="3200" dirty="0"/>
          </a:p>
        </p:txBody>
      </p:sp>
    </p:spTree>
    <p:extLst>
      <p:ext uri="{BB962C8B-B14F-4D97-AF65-F5344CB8AC3E}">
        <p14:creationId xmlns:p14="http://schemas.microsoft.com/office/powerpoint/2010/main" val="16066524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4F76-7083-CFDF-4A6B-DE61597597B9}"/>
              </a:ext>
            </a:extLst>
          </p:cNvPr>
          <p:cNvSpPr>
            <a:spLocks noGrp="1"/>
          </p:cNvSpPr>
          <p:nvPr>
            <p:ph type="title"/>
          </p:nvPr>
        </p:nvSpPr>
        <p:spPr>
          <a:xfrm>
            <a:off x="6103658" y="741391"/>
            <a:ext cx="5219307" cy="1616203"/>
          </a:xfrm>
        </p:spPr>
        <p:txBody>
          <a:bodyPr anchor="b">
            <a:normAutofit/>
          </a:bodyPr>
          <a:lstStyle/>
          <a:p>
            <a:r>
              <a:rPr lang="lt-LT" sz="3200" b="1" dirty="0"/>
              <a:t>Skydliaukės blokavimas jodu </a:t>
            </a:r>
            <a:br>
              <a:rPr lang="lt-LT" sz="3200" b="1" dirty="0"/>
            </a:br>
            <a:endParaRPr lang="lt-LT" sz="3200" dirty="0"/>
          </a:p>
        </p:txBody>
      </p:sp>
      <p:pic>
        <p:nvPicPr>
          <p:cNvPr id="5" name="Paveikslėlis 4" descr="Paveikslėlis, kuriame yra animacija, iliustracija, Animacija&#10;&#10;Automatiškai sugeneruotas aprašymas">
            <a:extLst>
              <a:ext uri="{FF2B5EF4-FFF2-40B4-BE49-F238E27FC236}">
                <a16:creationId xmlns:a16="http://schemas.microsoft.com/office/drawing/2014/main" id="{9D1E2A5D-849E-69D9-7155-EC3E52BBF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067E1CF-159D-2EF7-E5D8-0613D0210AE0}"/>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Kalio jodido tabletėse yra stabiliojo jodo, kuris prisotina skydliaukę ir neleidžia patekti į ją radioaktyviajam jodui. Tai sumažina skydliaukės ligų riziką. </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07736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4F76-7083-CFDF-4A6B-DE61597597B9}"/>
              </a:ext>
            </a:extLst>
          </p:cNvPr>
          <p:cNvSpPr>
            <a:spLocks noGrp="1"/>
          </p:cNvSpPr>
          <p:nvPr>
            <p:ph type="title"/>
          </p:nvPr>
        </p:nvSpPr>
        <p:spPr>
          <a:xfrm>
            <a:off x="6103658" y="741391"/>
            <a:ext cx="5219307" cy="1616203"/>
          </a:xfrm>
        </p:spPr>
        <p:txBody>
          <a:bodyPr anchor="b">
            <a:normAutofit/>
          </a:bodyPr>
          <a:lstStyle/>
          <a:p>
            <a:r>
              <a:rPr lang="lt-LT" sz="3200" b="1"/>
              <a:t>Skydliaukės blokavimas jodu </a:t>
            </a:r>
            <a:br>
              <a:rPr lang="lt-LT" sz="3200" b="1"/>
            </a:br>
            <a:endParaRPr lang="lt-LT" sz="3200"/>
          </a:p>
        </p:txBody>
      </p:sp>
      <p:pic>
        <p:nvPicPr>
          <p:cNvPr id="5" name="Paveikslėlis 4" descr="Paveikslėlis, kuriame yra tekstas, ekrano kopija, dizainas&#10;&#10;Automatiškai sugeneruotas aprašymas">
            <a:extLst>
              <a:ext uri="{FF2B5EF4-FFF2-40B4-BE49-F238E27FC236}">
                <a16:creationId xmlns:a16="http://schemas.microsoft.com/office/drawing/2014/main" id="{3F76255D-E646-0D8C-241E-D15DB354B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067E1CF-159D-2EF7-E5D8-0613D0210AE0}"/>
              </a:ext>
            </a:extLst>
          </p:cNvPr>
          <p:cNvSpPr>
            <a:spLocks noGrp="1"/>
          </p:cNvSpPr>
          <p:nvPr>
            <p:ph idx="1"/>
          </p:nvPr>
        </p:nvSpPr>
        <p:spPr>
          <a:xfrm>
            <a:off x="6103657" y="2533475"/>
            <a:ext cx="5219307" cy="3448225"/>
          </a:xfrm>
        </p:spPr>
        <p:txBody>
          <a:bodyPr anchor="t">
            <a:normAutofit/>
          </a:bodyPr>
          <a:lstStyle/>
          <a:p>
            <a:pPr marL="0" indent="0">
              <a:buNone/>
            </a:pPr>
            <a:r>
              <a:rPr lang="lt-LT" sz="2000"/>
              <a:t>Kalio jodido tabletės skydliaukės apsaugai vartojamos tik tada, kai aplinkoje pasklinda radioaktyviojo jodo ir tik tada, kai jas vartoti rekomenduoja Sveikatos apsaugos ministerija. </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5676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4F76-7083-CFDF-4A6B-DE61597597B9}"/>
              </a:ext>
            </a:extLst>
          </p:cNvPr>
          <p:cNvSpPr>
            <a:spLocks noGrp="1"/>
          </p:cNvSpPr>
          <p:nvPr>
            <p:ph type="title"/>
          </p:nvPr>
        </p:nvSpPr>
        <p:spPr>
          <a:xfrm>
            <a:off x="6103658" y="741391"/>
            <a:ext cx="5219307" cy="1616203"/>
          </a:xfrm>
        </p:spPr>
        <p:txBody>
          <a:bodyPr anchor="b">
            <a:normAutofit/>
          </a:bodyPr>
          <a:lstStyle/>
          <a:p>
            <a:r>
              <a:rPr lang="lt-LT" sz="3200" b="1"/>
              <a:t>Skydliaukės blokavimas jodu </a:t>
            </a:r>
            <a:br>
              <a:rPr lang="lt-LT" sz="3200" b="1"/>
            </a:br>
            <a:endParaRPr lang="lt-LT" sz="3200"/>
          </a:p>
        </p:txBody>
      </p:sp>
      <p:pic>
        <p:nvPicPr>
          <p:cNvPr id="5" name="Paveikslėlis 4" descr="Paveikslėlis, kuriame yra laikrodis, Sieninis laikrodis, iliustracija&#10;&#10;Automatiškai sugeneruotas aprašymas">
            <a:extLst>
              <a:ext uri="{FF2B5EF4-FFF2-40B4-BE49-F238E27FC236}">
                <a16:creationId xmlns:a16="http://schemas.microsoft.com/office/drawing/2014/main" id="{9300F27A-2EE4-A0F3-4974-77E4AE015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E067E1CF-159D-2EF7-E5D8-0613D0210AE0}"/>
              </a:ext>
            </a:extLst>
          </p:cNvPr>
          <p:cNvSpPr>
            <a:spLocks noGrp="1"/>
          </p:cNvSpPr>
          <p:nvPr>
            <p:ph idx="1"/>
          </p:nvPr>
        </p:nvSpPr>
        <p:spPr>
          <a:xfrm>
            <a:off x="6103657" y="2533475"/>
            <a:ext cx="5219307" cy="3448225"/>
          </a:xfrm>
        </p:spPr>
        <p:txBody>
          <a:bodyPr anchor="t">
            <a:normAutofit/>
          </a:bodyPr>
          <a:lstStyle/>
          <a:p>
            <a:pPr marL="0" indent="0">
              <a:buNone/>
            </a:pPr>
            <a:r>
              <a:rPr lang="lt-LT" sz="2000" dirty="0"/>
              <a:t>Kalio jodido tabletes rekomenduojama vartoti likus mažiau nei 24 valandoms iki galimo radioaktyviojo jodo įkvėpimo ar patekimo su maistu. Blokuoti skydliaukę kalio jodidu dar yra veiksminga praėjus 2 valandoms nuo radioaktyviojo jodo įkvėpimo ar patekimo su maistu, bet ne vėliau, nei praėjus 8 valandoms. Naudoti kalio jodido tabletes kitu, nei nurodyta, laiku </a:t>
            </a:r>
            <a:r>
              <a:rPr lang="lt-LT" sz="2000" b="1" dirty="0"/>
              <a:t>gali būti žalinga.</a:t>
            </a:r>
            <a:endParaRPr lang="lt-LT" sz="2000" dirty="0"/>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86375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792E-9B93-748F-0EA5-846F4742326A}"/>
              </a:ext>
            </a:extLst>
          </p:cNvPr>
          <p:cNvSpPr>
            <a:spLocks noGrp="1"/>
          </p:cNvSpPr>
          <p:nvPr>
            <p:ph type="title"/>
          </p:nvPr>
        </p:nvSpPr>
        <p:spPr>
          <a:xfrm>
            <a:off x="6103658" y="741391"/>
            <a:ext cx="5219307" cy="1616203"/>
          </a:xfrm>
        </p:spPr>
        <p:txBody>
          <a:bodyPr anchor="b">
            <a:normAutofit/>
          </a:bodyPr>
          <a:lstStyle/>
          <a:p>
            <a:r>
              <a:rPr lang="lt-LT" sz="3200" b="1"/>
              <a:t>Skydliaukės blokavimas jodu </a:t>
            </a:r>
            <a:br>
              <a:rPr lang="lt-LT" sz="3200" b="1"/>
            </a:br>
            <a:endParaRPr lang="lt-LT" sz="3200"/>
          </a:p>
        </p:txBody>
      </p:sp>
      <p:pic>
        <p:nvPicPr>
          <p:cNvPr id="5" name="Paveikslėlis 4" descr="Paveikslėlis, kuriame yra butelis, Plastikinis butelis&#10;&#10;Automatiškai sugeneruotas aprašymas">
            <a:extLst>
              <a:ext uri="{FF2B5EF4-FFF2-40B4-BE49-F238E27FC236}">
                <a16:creationId xmlns:a16="http://schemas.microsoft.com/office/drawing/2014/main" id="{DE81DD95-C17C-6C67-CE69-787DEF73D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2134999"/>
            <a:ext cx="4408730" cy="2479910"/>
          </a:xfrm>
          <a:prstGeom prst="rect">
            <a:avLst/>
          </a:prstGeom>
        </p:spPr>
      </p:pic>
      <p:sp>
        <p:nvSpPr>
          <p:cNvPr id="3" name="Content Placeholder 2">
            <a:extLst>
              <a:ext uri="{FF2B5EF4-FFF2-40B4-BE49-F238E27FC236}">
                <a16:creationId xmlns:a16="http://schemas.microsoft.com/office/drawing/2014/main" id="{CB01324F-ED2C-E3F6-E3BF-9FC49B4BD110}"/>
              </a:ext>
            </a:extLst>
          </p:cNvPr>
          <p:cNvSpPr>
            <a:spLocks noGrp="1"/>
          </p:cNvSpPr>
          <p:nvPr>
            <p:ph idx="1"/>
          </p:nvPr>
        </p:nvSpPr>
        <p:spPr>
          <a:xfrm>
            <a:off x="6103657" y="2357595"/>
            <a:ext cx="5219307" cy="3624106"/>
          </a:xfrm>
        </p:spPr>
        <p:txBody>
          <a:bodyPr anchor="t">
            <a:normAutofit/>
          </a:bodyPr>
          <a:lstStyle/>
          <a:p>
            <a:pPr marL="0" indent="0">
              <a:buNone/>
            </a:pPr>
            <a:r>
              <a:rPr lang="lt-LT" sz="1600" b="1" dirty="0"/>
              <a:t>Prisimink!</a:t>
            </a:r>
          </a:p>
          <a:p>
            <a:pPr marL="0" indent="0">
              <a:buNone/>
            </a:pPr>
            <a:r>
              <a:rPr lang="lt-LT" sz="1600" dirty="0"/>
              <a:t>Skydliaukės apsaugai branduolinės ar radiologinės avarijos metu vaistinėse parduodami spiritiniai ar vandeniniai jodo tirpalai, purškalai su jodu, maisto papildai su jodu </a:t>
            </a:r>
            <a:r>
              <a:rPr lang="lt-LT" sz="1600" b="1" dirty="0"/>
              <a:t>yra netinkami</a:t>
            </a:r>
            <a:r>
              <a:rPr lang="lt-LT" sz="1600" dirty="0"/>
              <a:t>. Šie preparatai neapsaugotų skydliaukės nuo žalingo radioaktyviojo jodo poveikio dėl juose esančio mažo stabiliojo jodo kiekio. Spiritinis jodo tirpalas yra vartojamas tik išoriškai, t. y. tepamas ant odos. Jo veiklioji medžiaga yra ne kalio jodidas (KI), o tiesiog jodas, kuris yra stipriai oksiduojančiai ir toksiškai veikianti medžiaga, galinti sukelti cheminių audinių nudegimų ir apsinuodijimą, todėl jokiais būdais jo negalima gerti, net ir skiedžiant vandeniu.</a:t>
            </a:r>
          </a:p>
          <a:p>
            <a:endParaRPr lang="lt-LT" sz="1600" dirty="0"/>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31742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03AD89-3556-E02B-1A2E-953D93322E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9" name="Picture 8">
            <a:extLst>
              <a:ext uri="{FF2B5EF4-FFF2-40B4-BE49-F238E27FC236}">
                <a16:creationId xmlns:a16="http://schemas.microsoft.com/office/drawing/2014/main" id="{44999229-44D4-585A-7FDB-F5E37F1B4A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5265" y="2545237"/>
            <a:ext cx="2052069" cy="2652548"/>
          </a:xfrm>
          <a:prstGeom prst="rect">
            <a:avLst/>
          </a:prstGeom>
        </p:spPr>
      </p:pic>
      <p:pic>
        <p:nvPicPr>
          <p:cNvPr id="11" name="Picture 10">
            <a:extLst>
              <a:ext uri="{FF2B5EF4-FFF2-40B4-BE49-F238E27FC236}">
                <a16:creationId xmlns:a16="http://schemas.microsoft.com/office/drawing/2014/main" id="{CE8BE701-ADD1-A902-9360-AD6DC7B83A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2111" y="2542880"/>
            <a:ext cx="2053892" cy="2654905"/>
          </a:xfrm>
          <a:prstGeom prst="rect">
            <a:avLst/>
          </a:prstGeom>
        </p:spPr>
      </p:pic>
      <p:pic>
        <p:nvPicPr>
          <p:cNvPr id="13" name="Picture 12">
            <a:extLst>
              <a:ext uri="{FF2B5EF4-FFF2-40B4-BE49-F238E27FC236}">
                <a16:creationId xmlns:a16="http://schemas.microsoft.com/office/drawing/2014/main" id="{0986CCF9-68D9-C4B9-7C44-57A7DC64543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32692" y="2542879"/>
            <a:ext cx="2053892" cy="2654905"/>
          </a:xfrm>
          <a:prstGeom prst="rect">
            <a:avLst/>
          </a:prstGeom>
        </p:spPr>
      </p:pic>
      <p:pic>
        <p:nvPicPr>
          <p:cNvPr id="15" name="Picture 14">
            <a:extLst>
              <a:ext uri="{FF2B5EF4-FFF2-40B4-BE49-F238E27FC236}">
                <a16:creationId xmlns:a16="http://schemas.microsoft.com/office/drawing/2014/main" id="{AE81B5E4-474E-C584-4A4E-F729F8DB0C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99481" y="2542878"/>
            <a:ext cx="2053892" cy="2654905"/>
          </a:xfrm>
          <a:prstGeom prst="rect">
            <a:avLst/>
          </a:prstGeom>
        </p:spPr>
      </p:pic>
      <p:pic>
        <p:nvPicPr>
          <p:cNvPr id="17" name="Picture 16">
            <a:extLst>
              <a:ext uri="{FF2B5EF4-FFF2-40B4-BE49-F238E27FC236}">
                <a16:creationId xmlns:a16="http://schemas.microsoft.com/office/drawing/2014/main" id="{FEC77088-9A2A-2468-A665-1642EB4B68E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65572" y="2542877"/>
            <a:ext cx="2055744" cy="2654906"/>
          </a:xfrm>
          <a:prstGeom prst="rect">
            <a:avLst/>
          </a:prstGeom>
        </p:spPr>
      </p:pic>
      <p:pic>
        <p:nvPicPr>
          <p:cNvPr id="19" name="Picture 18">
            <a:extLst>
              <a:ext uri="{FF2B5EF4-FFF2-40B4-BE49-F238E27FC236}">
                <a16:creationId xmlns:a16="http://schemas.microsoft.com/office/drawing/2014/main" id="{7061328E-D3EF-BF47-CC09-8EADFF2FC2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860773" y="2545048"/>
            <a:ext cx="2055745" cy="2654907"/>
          </a:xfrm>
          <a:prstGeom prst="rect">
            <a:avLst/>
          </a:prstGeom>
        </p:spPr>
      </p:pic>
      <p:pic>
        <p:nvPicPr>
          <p:cNvPr id="21" name="Picture 20">
            <a:extLst>
              <a:ext uri="{FF2B5EF4-FFF2-40B4-BE49-F238E27FC236}">
                <a16:creationId xmlns:a16="http://schemas.microsoft.com/office/drawing/2014/main" id="{E4BCB161-5034-D00C-5806-589840E8078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431765" y="2542876"/>
            <a:ext cx="2055745" cy="2654907"/>
          </a:xfrm>
          <a:prstGeom prst="rect">
            <a:avLst/>
          </a:prstGeom>
        </p:spPr>
      </p:pic>
      <p:pic>
        <p:nvPicPr>
          <p:cNvPr id="23" name="Picture 22">
            <a:extLst>
              <a:ext uri="{FF2B5EF4-FFF2-40B4-BE49-F238E27FC236}">
                <a16:creationId xmlns:a16="http://schemas.microsoft.com/office/drawing/2014/main" id="{30877D01-A1CE-8A82-BBB8-5ED7A4C55FD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998760" y="2542877"/>
            <a:ext cx="2055745" cy="2654907"/>
          </a:xfrm>
          <a:prstGeom prst="rect">
            <a:avLst/>
          </a:prstGeom>
        </p:spPr>
      </p:pic>
    </p:spTree>
    <p:extLst>
      <p:ext uri="{BB962C8B-B14F-4D97-AF65-F5344CB8AC3E}">
        <p14:creationId xmlns:p14="http://schemas.microsoft.com/office/powerpoint/2010/main" val="1854149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strVal val="ppt_h"/>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strVal val="ppt_h"/>
                                          </p:val>
                                        </p:tav>
                                      </p:tavLst>
                                    </p:anim>
                                    <p:set>
                                      <p:cBhvr>
                                        <p:cTn id="20" dur="1" fill="hold">
                                          <p:stCondLst>
                                            <p:cond delay="499"/>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5"/>
                                        </p:tgtEl>
                                        <p:attrNameLst>
                                          <p:attrName>ppt_w</p:attrName>
                                        </p:attrNameLst>
                                      </p:cBhvr>
                                      <p:tavLst>
                                        <p:tav tm="0">
                                          <p:val>
                                            <p:strVal val="ppt_w"/>
                                          </p:val>
                                        </p:tav>
                                        <p:tav tm="100000">
                                          <p:val>
                                            <p:fltVal val="0"/>
                                          </p:val>
                                        </p:tav>
                                      </p:tavLst>
                                    </p:anim>
                                    <p:anim calcmode="lin" valueType="num">
                                      <p:cBhvr>
                                        <p:cTn id="31" dur="500"/>
                                        <p:tgtEl>
                                          <p:spTgt spid="15"/>
                                        </p:tgtEl>
                                        <p:attrNameLst>
                                          <p:attrName>ppt_h</p:attrName>
                                        </p:attrNameLst>
                                      </p:cBhvr>
                                      <p:tavLst>
                                        <p:tav tm="0">
                                          <p:val>
                                            <p:strVal val="ppt_h"/>
                                          </p:val>
                                        </p:tav>
                                        <p:tav tm="100000">
                                          <p:val>
                                            <p:strVal val="ppt_h"/>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3"/>
                                        </p:tgtEl>
                                        <p:attrNameLst>
                                          <p:attrName>ppt_w</p:attrName>
                                        </p:attrNameLst>
                                      </p:cBhvr>
                                      <p:tavLst>
                                        <p:tav tm="0">
                                          <p:val>
                                            <p:strVal val="ppt_w"/>
                                          </p:val>
                                        </p:tav>
                                        <p:tav tm="100000">
                                          <p:val>
                                            <p:fltVal val="0"/>
                                          </p:val>
                                        </p:tav>
                                      </p:tavLst>
                                    </p:anim>
                                    <p:anim calcmode="lin" valueType="num">
                                      <p:cBhvr>
                                        <p:cTn id="43" dur="500"/>
                                        <p:tgtEl>
                                          <p:spTgt spid="13"/>
                                        </p:tgtEl>
                                        <p:attrNameLst>
                                          <p:attrName>ppt_h</p:attrName>
                                        </p:attrNameLst>
                                      </p:cBhvr>
                                      <p:tavLst>
                                        <p:tav tm="0">
                                          <p:val>
                                            <p:strVal val="ppt_h"/>
                                          </p:val>
                                        </p:tav>
                                        <p:tav tm="100000">
                                          <p:val>
                                            <p:strVal val="ppt_h"/>
                                          </p:val>
                                        </p:tav>
                                      </p:tavLst>
                                    </p:anim>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1000"/>
                            </p:stCondLst>
                            <p:childTnLst>
                              <p:par>
                                <p:cTn id="46" presetID="17" presetClass="entr" presetSubtype="1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03AD89-3556-E02B-1A2E-953D93322E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9" name="Picture 8">
            <a:extLst>
              <a:ext uri="{FF2B5EF4-FFF2-40B4-BE49-F238E27FC236}">
                <a16:creationId xmlns:a16="http://schemas.microsoft.com/office/drawing/2014/main" id="{44999229-44D4-585A-7FDB-F5E37F1B4A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9285" y="3797950"/>
            <a:ext cx="1802285" cy="1923205"/>
          </a:xfrm>
          <a:prstGeom prst="rect">
            <a:avLst/>
          </a:prstGeom>
        </p:spPr>
      </p:pic>
      <p:pic>
        <p:nvPicPr>
          <p:cNvPr id="11" name="Picture 10">
            <a:extLst>
              <a:ext uri="{FF2B5EF4-FFF2-40B4-BE49-F238E27FC236}">
                <a16:creationId xmlns:a16="http://schemas.microsoft.com/office/drawing/2014/main" id="{CE8BE701-ADD1-A902-9360-AD6DC7B83A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4857" y="3785699"/>
            <a:ext cx="1802284" cy="1923204"/>
          </a:xfrm>
          <a:prstGeom prst="rect">
            <a:avLst/>
          </a:prstGeom>
        </p:spPr>
      </p:pic>
      <p:pic>
        <p:nvPicPr>
          <p:cNvPr id="13" name="Picture 12">
            <a:extLst>
              <a:ext uri="{FF2B5EF4-FFF2-40B4-BE49-F238E27FC236}">
                <a16:creationId xmlns:a16="http://schemas.microsoft.com/office/drawing/2014/main" id="{0986CCF9-68D9-C4B9-7C44-57A7DC64543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0428" y="3794887"/>
            <a:ext cx="1802284" cy="1923204"/>
          </a:xfrm>
          <a:prstGeom prst="rect">
            <a:avLst/>
          </a:prstGeom>
        </p:spPr>
      </p:pic>
      <p:pic>
        <p:nvPicPr>
          <p:cNvPr id="17" name="Picture 16">
            <a:extLst>
              <a:ext uri="{FF2B5EF4-FFF2-40B4-BE49-F238E27FC236}">
                <a16:creationId xmlns:a16="http://schemas.microsoft.com/office/drawing/2014/main" id="{FEC77088-9A2A-2468-A665-1642EB4B68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09285" y="3797950"/>
            <a:ext cx="1802285" cy="1923205"/>
          </a:xfrm>
          <a:prstGeom prst="rect">
            <a:avLst/>
          </a:prstGeom>
        </p:spPr>
      </p:pic>
      <p:pic>
        <p:nvPicPr>
          <p:cNvPr id="19" name="Picture 18">
            <a:extLst>
              <a:ext uri="{FF2B5EF4-FFF2-40B4-BE49-F238E27FC236}">
                <a16:creationId xmlns:a16="http://schemas.microsoft.com/office/drawing/2014/main" id="{7061328E-D3EF-BF47-CC09-8EADFF2FC2A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94857" y="3791824"/>
            <a:ext cx="1802284" cy="1917079"/>
          </a:xfrm>
          <a:prstGeom prst="rect">
            <a:avLst/>
          </a:prstGeom>
        </p:spPr>
      </p:pic>
      <p:pic>
        <p:nvPicPr>
          <p:cNvPr id="21" name="Picture 20">
            <a:extLst>
              <a:ext uri="{FF2B5EF4-FFF2-40B4-BE49-F238E27FC236}">
                <a16:creationId xmlns:a16="http://schemas.microsoft.com/office/drawing/2014/main" id="{E4BCB161-5034-D00C-5806-589840E8078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80428" y="3797949"/>
            <a:ext cx="1796544" cy="1917078"/>
          </a:xfrm>
          <a:prstGeom prst="rect">
            <a:avLst/>
          </a:prstGeom>
        </p:spPr>
      </p:pic>
    </p:spTree>
    <p:extLst>
      <p:ext uri="{BB962C8B-B14F-4D97-AF65-F5344CB8AC3E}">
        <p14:creationId xmlns:p14="http://schemas.microsoft.com/office/powerpoint/2010/main" val="1553991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strVal val="ppt_h"/>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strVal val="ppt_h"/>
                                          </p:val>
                                        </p:tav>
                                      </p:tavLst>
                                    </p:anim>
                                    <p:set>
                                      <p:cBhvr>
                                        <p:cTn id="20" dur="1" fill="hold">
                                          <p:stCondLst>
                                            <p:cond delay="499"/>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3"/>
                                        </p:tgtEl>
                                        <p:attrNameLst>
                                          <p:attrName>ppt_w</p:attrName>
                                        </p:attrNameLst>
                                      </p:cBhvr>
                                      <p:tavLst>
                                        <p:tav tm="0">
                                          <p:val>
                                            <p:strVal val="ppt_w"/>
                                          </p:val>
                                        </p:tav>
                                        <p:tav tm="100000">
                                          <p:val>
                                            <p:fltVal val="0"/>
                                          </p:val>
                                        </p:tav>
                                      </p:tavLst>
                                    </p:anim>
                                    <p:anim calcmode="lin" valueType="num">
                                      <p:cBhvr>
                                        <p:cTn id="31" dur="500"/>
                                        <p:tgtEl>
                                          <p:spTgt spid="13"/>
                                        </p:tgtEl>
                                        <p:attrNameLst>
                                          <p:attrName>ppt_h</p:attrName>
                                        </p:attrNameLst>
                                      </p:cBhvr>
                                      <p:tavLst>
                                        <p:tav tm="0">
                                          <p:val>
                                            <p:strVal val="ppt_h"/>
                                          </p:val>
                                        </p:tav>
                                        <p:tav tm="100000">
                                          <p:val>
                                            <p:strVal val="ppt_h"/>
                                          </p:val>
                                        </p:tav>
                                      </p:tavLst>
                                    </p:anim>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1000"/>
                            </p:stCondLst>
                            <p:childTnLst>
                              <p:par>
                                <p:cTn id="34" presetID="17" presetClass="entr" presetSubtype="1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aveikslėlis 19">
            <a:extLst>
              <a:ext uri="{FF2B5EF4-FFF2-40B4-BE49-F238E27FC236}">
                <a16:creationId xmlns:a16="http://schemas.microsoft.com/office/drawing/2014/main" id="{54AC83CB-1C04-854C-13FE-579A3E9A43C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24" name="Paveikslėlis 23">
            <a:extLst>
              <a:ext uri="{FF2B5EF4-FFF2-40B4-BE49-F238E27FC236}">
                <a16:creationId xmlns:a16="http://schemas.microsoft.com/office/drawing/2014/main" id="{5AF2C7D5-3BAC-BAFF-5D83-106BC48A92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0637" y="2635206"/>
            <a:ext cx="9610720" cy="805120"/>
          </a:xfrm>
          <a:prstGeom prst="rect">
            <a:avLst/>
          </a:prstGeom>
        </p:spPr>
      </p:pic>
      <p:pic>
        <p:nvPicPr>
          <p:cNvPr id="22" name="Paveikslėlis 21">
            <a:extLst>
              <a:ext uri="{FF2B5EF4-FFF2-40B4-BE49-F238E27FC236}">
                <a16:creationId xmlns:a16="http://schemas.microsoft.com/office/drawing/2014/main" id="{31AE8D36-F866-53A9-4400-FC9B706390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0634" y="2635206"/>
            <a:ext cx="9610720" cy="805120"/>
          </a:xfrm>
          <a:prstGeom prst="rect">
            <a:avLst/>
          </a:prstGeom>
        </p:spPr>
      </p:pic>
      <p:pic>
        <p:nvPicPr>
          <p:cNvPr id="28" name="Paveikslėlis 27">
            <a:extLst>
              <a:ext uri="{FF2B5EF4-FFF2-40B4-BE49-F238E27FC236}">
                <a16:creationId xmlns:a16="http://schemas.microsoft.com/office/drawing/2014/main" id="{FDD244DC-86C1-65B0-34AA-5D28CC876D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90637" y="4576457"/>
            <a:ext cx="9610720" cy="805120"/>
          </a:xfrm>
          <a:prstGeom prst="rect">
            <a:avLst/>
          </a:prstGeom>
        </p:spPr>
      </p:pic>
      <p:pic>
        <p:nvPicPr>
          <p:cNvPr id="26" name="Paveikslėlis 25">
            <a:extLst>
              <a:ext uri="{FF2B5EF4-FFF2-40B4-BE49-F238E27FC236}">
                <a16:creationId xmlns:a16="http://schemas.microsoft.com/office/drawing/2014/main" id="{AE7817B8-8BB9-0B04-DA13-9959E9612D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90634" y="4576457"/>
            <a:ext cx="9610720" cy="805120"/>
          </a:xfrm>
          <a:prstGeom prst="rect">
            <a:avLst/>
          </a:prstGeom>
        </p:spPr>
      </p:pic>
      <p:pic>
        <p:nvPicPr>
          <p:cNvPr id="32" name="Paveikslėlis 31">
            <a:extLst>
              <a:ext uri="{FF2B5EF4-FFF2-40B4-BE49-F238E27FC236}">
                <a16:creationId xmlns:a16="http://schemas.microsoft.com/office/drawing/2014/main" id="{5355EA82-E9DA-270C-296F-52E44B312BC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0636" y="3599420"/>
            <a:ext cx="9610720" cy="805120"/>
          </a:xfrm>
          <a:prstGeom prst="rect">
            <a:avLst/>
          </a:prstGeom>
        </p:spPr>
      </p:pic>
      <p:pic>
        <p:nvPicPr>
          <p:cNvPr id="30" name="Paveikslėlis 29">
            <a:extLst>
              <a:ext uri="{FF2B5EF4-FFF2-40B4-BE49-F238E27FC236}">
                <a16:creationId xmlns:a16="http://schemas.microsoft.com/office/drawing/2014/main" id="{9FDBB888-20BC-9757-744E-B61A78DD4BD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90634" y="3597922"/>
            <a:ext cx="9610720" cy="805120"/>
          </a:xfrm>
          <a:prstGeom prst="rect">
            <a:avLst/>
          </a:prstGeom>
        </p:spPr>
      </p:pic>
    </p:spTree>
    <p:extLst>
      <p:ext uri="{BB962C8B-B14F-4D97-AF65-F5344CB8AC3E}">
        <p14:creationId xmlns:p14="http://schemas.microsoft.com/office/powerpoint/2010/main" val="2510699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strVal val="ppt_h"/>
                                          </p:val>
                                        </p:tav>
                                      </p:tavLst>
                                    </p:anim>
                                    <p:set>
                                      <p:cBhvr>
                                        <p:cTn id="8" dur="1" fill="hold">
                                          <p:stCondLst>
                                            <p:cond delay="499"/>
                                          </p:stCondLst>
                                        </p:cTn>
                                        <p:tgtEl>
                                          <p:spTgt spid="22"/>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30"/>
                                        </p:tgtEl>
                                        <p:attrNameLst>
                                          <p:attrName>ppt_w</p:attrName>
                                        </p:attrNameLst>
                                      </p:cBhvr>
                                      <p:tavLst>
                                        <p:tav tm="0">
                                          <p:val>
                                            <p:strVal val="ppt_w"/>
                                          </p:val>
                                        </p:tav>
                                        <p:tav tm="100000">
                                          <p:val>
                                            <p:fltVal val="0"/>
                                          </p:val>
                                        </p:tav>
                                      </p:tavLst>
                                    </p:anim>
                                    <p:anim calcmode="lin" valueType="num">
                                      <p:cBhvr>
                                        <p:cTn id="19" dur="500"/>
                                        <p:tgtEl>
                                          <p:spTgt spid="30"/>
                                        </p:tgtEl>
                                        <p:attrNameLst>
                                          <p:attrName>ppt_h</p:attrName>
                                        </p:attrNameLst>
                                      </p:cBhvr>
                                      <p:tavLst>
                                        <p:tav tm="0">
                                          <p:val>
                                            <p:strVal val="ppt_h"/>
                                          </p:val>
                                        </p:tav>
                                        <p:tav tm="100000">
                                          <p:val>
                                            <p:strVal val="ppt_h"/>
                                          </p:val>
                                        </p:tav>
                                      </p:tavLst>
                                    </p:anim>
                                    <p:set>
                                      <p:cBhvr>
                                        <p:cTn id="20" dur="1" fill="hold">
                                          <p:stCondLst>
                                            <p:cond delay="499"/>
                                          </p:stCondLst>
                                        </p:cTn>
                                        <p:tgtEl>
                                          <p:spTgt spid="30"/>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26"/>
                                        </p:tgtEl>
                                        <p:attrNameLst>
                                          <p:attrName>ppt_w</p:attrName>
                                        </p:attrNameLst>
                                      </p:cBhvr>
                                      <p:tavLst>
                                        <p:tav tm="0">
                                          <p:val>
                                            <p:strVal val="ppt_w"/>
                                          </p:val>
                                        </p:tav>
                                        <p:tav tm="100000">
                                          <p:val>
                                            <p:fltVal val="0"/>
                                          </p:val>
                                        </p:tav>
                                      </p:tavLst>
                                    </p:anim>
                                    <p:anim calcmode="lin" valueType="num">
                                      <p:cBhvr>
                                        <p:cTn id="31" dur="500"/>
                                        <p:tgtEl>
                                          <p:spTgt spid="26"/>
                                        </p:tgtEl>
                                        <p:attrNameLst>
                                          <p:attrName>ppt_h</p:attrName>
                                        </p:attrNameLst>
                                      </p:cBhvr>
                                      <p:tavLst>
                                        <p:tav tm="0">
                                          <p:val>
                                            <p:strVal val="ppt_h"/>
                                          </p:val>
                                        </p:tav>
                                        <p:tav tm="100000">
                                          <p:val>
                                            <p:strVal val="ppt_h"/>
                                          </p:val>
                                        </p:tav>
                                      </p:tavLst>
                                    </p:anim>
                                    <p:set>
                                      <p:cBhvr>
                                        <p:cTn id="32" dur="1" fill="hold">
                                          <p:stCondLst>
                                            <p:cond delay="499"/>
                                          </p:stCondLst>
                                        </p:cTn>
                                        <p:tgtEl>
                                          <p:spTgt spid="26"/>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6"/>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aveikslėlis 19" descr="Paveikslėlis, kuriame yra tekstas, Šriftas, ekrano kopija&#10;&#10;Automatiškai sugeneruotas aprašymas">
            <a:extLst>
              <a:ext uri="{FF2B5EF4-FFF2-40B4-BE49-F238E27FC236}">
                <a16:creationId xmlns:a16="http://schemas.microsoft.com/office/drawing/2014/main" id="{54AC83CB-1C04-854C-13FE-579A3E9A43C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4" name="Paveikslėlis 23">
            <a:extLst>
              <a:ext uri="{FF2B5EF4-FFF2-40B4-BE49-F238E27FC236}">
                <a16:creationId xmlns:a16="http://schemas.microsoft.com/office/drawing/2014/main" id="{5AF2C7D5-3BAC-BAFF-5D83-106BC48A9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635" y="2635206"/>
            <a:ext cx="9610725" cy="805120"/>
          </a:xfrm>
          <a:prstGeom prst="rect">
            <a:avLst/>
          </a:prstGeom>
        </p:spPr>
      </p:pic>
      <p:pic>
        <p:nvPicPr>
          <p:cNvPr id="22" name="Paveikslėlis 21">
            <a:extLst>
              <a:ext uri="{FF2B5EF4-FFF2-40B4-BE49-F238E27FC236}">
                <a16:creationId xmlns:a16="http://schemas.microsoft.com/office/drawing/2014/main" id="{31AE8D36-F866-53A9-4400-FC9B70639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637" y="2637912"/>
            <a:ext cx="9610725" cy="805120"/>
          </a:xfrm>
          <a:prstGeom prst="rect">
            <a:avLst/>
          </a:prstGeom>
        </p:spPr>
      </p:pic>
      <p:pic>
        <p:nvPicPr>
          <p:cNvPr id="28" name="Paveikslėlis 27">
            <a:extLst>
              <a:ext uri="{FF2B5EF4-FFF2-40B4-BE49-F238E27FC236}">
                <a16:creationId xmlns:a16="http://schemas.microsoft.com/office/drawing/2014/main" id="{FDD244DC-86C1-65B0-34AA-5D28CC876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635" y="4576457"/>
            <a:ext cx="9610725" cy="805120"/>
          </a:xfrm>
          <a:prstGeom prst="rect">
            <a:avLst/>
          </a:prstGeom>
        </p:spPr>
      </p:pic>
      <p:pic>
        <p:nvPicPr>
          <p:cNvPr id="26" name="Paveikslėlis 25">
            <a:extLst>
              <a:ext uri="{FF2B5EF4-FFF2-40B4-BE49-F238E27FC236}">
                <a16:creationId xmlns:a16="http://schemas.microsoft.com/office/drawing/2014/main" id="{AE7817B8-8BB9-0B04-DA13-9959E9612D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0637" y="4576457"/>
            <a:ext cx="9610725" cy="805120"/>
          </a:xfrm>
          <a:prstGeom prst="rect">
            <a:avLst/>
          </a:prstGeom>
        </p:spPr>
      </p:pic>
      <p:pic>
        <p:nvPicPr>
          <p:cNvPr id="32" name="Paveikslėlis 31">
            <a:extLst>
              <a:ext uri="{FF2B5EF4-FFF2-40B4-BE49-F238E27FC236}">
                <a16:creationId xmlns:a16="http://schemas.microsoft.com/office/drawing/2014/main" id="{5355EA82-E9DA-270C-296F-52E44B312B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0634" y="3599420"/>
            <a:ext cx="9610725" cy="805120"/>
          </a:xfrm>
          <a:prstGeom prst="rect">
            <a:avLst/>
          </a:prstGeom>
        </p:spPr>
      </p:pic>
      <p:pic>
        <p:nvPicPr>
          <p:cNvPr id="30" name="Paveikslėlis 29">
            <a:extLst>
              <a:ext uri="{FF2B5EF4-FFF2-40B4-BE49-F238E27FC236}">
                <a16:creationId xmlns:a16="http://schemas.microsoft.com/office/drawing/2014/main" id="{9FDBB888-20BC-9757-744E-B61A78DD4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0637" y="3599420"/>
            <a:ext cx="9610725" cy="805120"/>
          </a:xfrm>
          <a:prstGeom prst="rect">
            <a:avLst/>
          </a:prstGeom>
        </p:spPr>
      </p:pic>
    </p:spTree>
    <p:extLst>
      <p:ext uri="{BB962C8B-B14F-4D97-AF65-F5344CB8AC3E}">
        <p14:creationId xmlns:p14="http://schemas.microsoft.com/office/powerpoint/2010/main" val="3412063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strVal val="ppt_h"/>
                                          </p:val>
                                        </p:tav>
                                      </p:tavLst>
                                    </p:anim>
                                    <p:set>
                                      <p:cBhvr>
                                        <p:cTn id="8" dur="1" fill="hold">
                                          <p:stCondLst>
                                            <p:cond delay="499"/>
                                          </p:stCondLst>
                                        </p:cTn>
                                        <p:tgtEl>
                                          <p:spTgt spid="22"/>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30"/>
                                        </p:tgtEl>
                                        <p:attrNameLst>
                                          <p:attrName>ppt_w</p:attrName>
                                        </p:attrNameLst>
                                      </p:cBhvr>
                                      <p:tavLst>
                                        <p:tav tm="0">
                                          <p:val>
                                            <p:strVal val="ppt_w"/>
                                          </p:val>
                                        </p:tav>
                                        <p:tav tm="100000">
                                          <p:val>
                                            <p:fltVal val="0"/>
                                          </p:val>
                                        </p:tav>
                                      </p:tavLst>
                                    </p:anim>
                                    <p:anim calcmode="lin" valueType="num">
                                      <p:cBhvr>
                                        <p:cTn id="19" dur="500"/>
                                        <p:tgtEl>
                                          <p:spTgt spid="30"/>
                                        </p:tgtEl>
                                        <p:attrNameLst>
                                          <p:attrName>ppt_h</p:attrName>
                                        </p:attrNameLst>
                                      </p:cBhvr>
                                      <p:tavLst>
                                        <p:tav tm="0">
                                          <p:val>
                                            <p:strVal val="ppt_h"/>
                                          </p:val>
                                        </p:tav>
                                        <p:tav tm="100000">
                                          <p:val>
                                            <p:strVal val="ppt_h"/>
                                          </p:val>
                                        </p:tav>
                                      </p:tavLst>
                                    </p:anim>
                                    <p:set>
                                      <p:cBhvr>
                                        <p:cTn id="20" dur="1" fill="hold">
                                          <p:stCondLst>
                                            <p:cond delay="499"/>
                                          </p:stCondLst>
                                        </p:cTn>
                                        <p:tgtEl>
                                          <p:spTgt spid="30"/>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26"/>
                                        </p:tgtEl>
                                        <p:attrNameLst>
                                          <p:attrName>ppt_w</p:attrName>
                                        </p:attrNameLst>
                                      </p:cBhvr>
                                      <p:tavLst>
                                        <p:tav tm="0">
                                          <p:val>
                                            <p:strVal val="ppt_w"/>
                                          </p:val>
                                        </p:tav>
                                        <p:tav tm="100000">
                                          <p:val>
                                            <p:fltVal val="0"/>
                                          </p:val>
                                        </p:tav>
                                      </p:tavLst>
                                    </p:anim>
                                    <p:anim calcmode="lin" valueType="num">
                                      <p:cBhvr>
                                        <p:cTn id="31" dur="500"/>
                                        <p:tgtEl>
                                          <p:spTgt spid="26"/>
                                        </p:tgtEl>
                                        <p:attrNameLst>
                                          <p:attrName>ppt_h</p:attrName>
                                        </p:attrNameLst>
                                      </p:cBhvr>
                                      <p:tavLst>
                                        <p:tav tm="0">
                                          <p:val>
                                            <p:strVal val="ppt_h"/>
                                          </p:val>
                                        </p:tav>
                                        <p:tav tm="100000">
                                          <p:val>
                                            <p:strVal val="ppt_h"/>
                                          </p:val>
                                        </p:tav>
                                      </p:tavLst>
                                    </p:anim>
                                    <p:set>
                                      <p:cBhvr>
                                        <p:cTn id="32" dur="1" fill="hold">
                                          <p:stCondLst>
                                            <p:cond delay="499"/>
                                          </p:stCondLst>
                                        </p:cTn>
                                        <p:tgtEl>
                                          <p:spTgt spid="26"/>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107D-88BC-0239-F8CB-85234013A905}"/>
              </a:ext>
            </a:extLst>
          </p:cNvPr>
          <p:cNvSpPr>
            <a:spLocks noGrp="1"/>
          </p:cNvSpPr>
          <p:nvPr>
            <p:ph type="title"/>
          </p:nvPr>
        </p:nvSpPr>
        <p:spPr>
          <a:xfrm>
            <a:off x="1516380" y="741391"/>
            <a:ext cx="7761732" cy="1616203"/>
          </a:xfrm>
        </p:spPr>
        <p:txBody>
          <a:bodyPr anchor="b">
            <a:normAutofit/>
          </a:bodyPr>
          <a:lstStyle/>
          <a:p>
            <a:r>
              <a:rPr lang="lt-LT" sz="3200" b="1" dirty="0"/>
              <a:t>Jonizuojančiosios spinduliuotės šaltiniai ir jų panaudojimas praktikoje</a:t>
            </a:r>
            <a:br>
              <a:rPr lang="lt-LT" sz="3200" b="1" dirty="0"/>
            </a:br>
            <a:endParaRPr lang="lt-LT" sz="3200" dirty="0"/>
          </a:p>
        </p:txBody>
      </p:sp>
      <p:sp>
        <p:nvSpPr>
          <p:cNvPr id="3" name="Content Placeholder 2">
            <a:extLst>
              <a:ext uri="{FF2B5EF4-FFF2-40B4-BE49-F238E27FC236}">
                <a16:creationId xmlns:a16="http://schemas.microsoft.com/office/drawing/2014/main" id="{00F8286B-2E48-A5B3-F0FF-A5F9497EF150}"/>
              </a:ext>
            </a:extLst>
          </p:cNvPr>
          <p:cNvSpPr>
            <a:spLocks noGrp="1"/>
          </p:cNvSpPr>
          <p:nvPr>
            <p:ph idx="1"/>
          </p:nvPr>
        </p:nvSpPr>
        <p:spPr>
          <a:xfrm>
            <a:off x="1516380" y="2823740"/>
            <a:ext cx="6705207" cy="3447832"/>
          </a:xfrm>
        </p:spPr>
        <p:txBody>
          <a:bodyPr anchor="t">
            <a:normAutofit/>
          </a:bodyPr>
          <a:lstStyle/>
          <a:p>
            <a:pPr marL="0" indent="0">
              <a:buNone/>
            </a:pPr>
            <a:r>
              <a:rPr lang="lt-LT" sz="2000" dirty="0"/>
              <a:t>Šiandien jonizuojančioji spinduliuotė plačiai naudojama medicinoje:</a:t>
            </a:r>
          </a:p>
          <a:p>
            <a:pPr>
              <a:buFont typeface="Arial" panose="020B0604020202020204" pitchFamily="34" charset="0"/>
              <a:buChar char="•"/>
            </a:pPr>
            <a:r>
              <a:rPr lang="lt-LT" sz="2000" dirty="0"/>
              <a:t>rentgeno nuotraukoms daryti;</a:t>
            </a:r>
          </a:p>
          <a:p>
            <a:pPr>
              <a:buFont typeface="Arial" panose="020B0604020202020204" pitchFamily="34" charset="0"/>
              <a:buChar char="•"/>
            </a:pPr>
            <a:r>
              <a:rPr lang="lt-LT" sz="2000" dirty="0"/>
              <a:t>vėžiui gydyti;</a:t>
            </a:r>
          </a:p>
          <a:p>
            <a:pPr>
              <a:buFont typeface="Arial" panose="020B0604020202020204" pitchFamily="34" charset="0"/>
              <a:buChar char="•"/>
            </a:pPr>
            <a:r>
              <a:rPr lang="lt-LT" sz="2000" dirty="0"/>
              <a:t>stomatologijos gaminiams bei medicinos priemonėms sterilizuoti.</a:t>
            </a:r>
          </a:p>
          <a:p>
            <a:endParaRPr lang="lt-LT" sz="2000" dirty="0"/>
          </a:p>
        </p:txBody>
      </p:sp>
      <p:grpSp>
        <p:nvGrpSpPr>
          <p:cNvPr id="8" name="Group 7">
            <a:extLst>
              <a:ext uri="{FF2B5EF4-FFF2-40B4-BE49-F238E27FC236}">
                <a16:creationId xmlns:a16="http://schemas.microsoft.com/office/drawing/2014/main" id="{26D12BCC-61D9-328E-F085-BB357865E8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9" name="Rectangle 8">
              <a:extLst>
                <a:ext uri="{FF2B5EF4-FFF2-40B4-BE49-F238E27FC236}">
                  <a16:creationId xmlns:a16="http://schemas.microsoft.com/office/drawing/2014/main" id="{0CE600A4-5138-6E7C-0A6C-3653FBD817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652843-24E8-329C-92EE-9B5CA2D4D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27355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descr="Paveikslėlis, kuriame yra tekstas, ekrano kopija, Šriftas&#10;&#10;Automatiškai sugeneruotas aprašymas">
            <a:extLst>
              <a:ext uri="{FF2B5EF4-FFF2-40B4-BE49-F238E27FC236}">
                <a16:creationId xmlns:a16="http://schemas.microsoft.com/office/drawing/2014/main" id="{A7EEA4CD-92BA-7F81-4953-F8417EF7825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Paveikslėlis 4">
            <a:extLst>
              <a:ext uri="{FF2B5EF4-FFF2-40B4-BE49-F238E27FC236}">
                <a16:creationId xmlns:a16="http://schemas.microsoft.com/office/drawing/2014/main" id="{2599DB0C-0F8C-EDD8-89C2-F35B6B3A7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214" y="2563765"/>
            <a:ext cx="9592408" cy="803586"/>
          </a:xfrm>
          <a:prstGeom prst="rect">
            <a:avLst/>
          </a:prstGeom>
        </p:spPr>
      </p:pic>
      <p:pic>
        <p:nvPicPr>
          <p:cNvPr id="9" name="Paveikslėlis 8">
            <a:extLst>
              <a:ext uri="{FF2B5EF4-FFF2-40B4-BE49-F238E27FC236}">
                <a16:creationId xmlns:a16="http://schemas.microsoft.com/office/drawing/2014/main" id="{143DFEE5-1B3F-66C5-4F36-B8325305D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475" y="3430312"/>
            <a:ext cx="9571528" cy="801837"/>
          </a:xfrm>
          <a:prstGeom prst="rect">
            <a:avLst/>
          </a:prstGeom>
        </p:spPr>
      </p:pic>
      <p:pic>
        <p:nvPicPr>
          <p:cNvPr id="7" name="Paveikslėlis 6">
            <a:extLst>
              <a:ext uri="{FF2B5EF4-FFF2-40B4-BE49-F238E27FC236}">
                <a16:creationId xmlns:a16="http://schemas.microsoft.com/office/drawing/2014/main" id="{EF7A00B9-39AD-4966-4B27-8F7534A878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796" y="3429000"/>
            <a:ext cx="9592408" cy="803586"/>
          </a:xfrm>
          <a:prstGeom prst="rect">
            <a:avLst/>
          </a:prstGeom>
        </p:spPr>
      </p:pic>
      <p:pic>
        <p:nvPicPr>
          <p:cNvPr id="13" name="Paveikslėlis 12">
            <a:extLst>
              <a:ext uri="{FF2B5EF4-FFF2-40B4-BE49-F238E27FC236}">
                <a16:creationId xmlns:a16="http://schemas.microsoft.com/office/drawing/2014/main" id="{9C9B0516-813C-9C43-DA8E-3F60E5EEA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831" y="4299154"/>
            <a:ext cx="9557792" cy="989824"/>
          </a:xfrm>
          <a:prstGeom prst="rect">
            <a:avLst/>
          </a:prstGeom>
        </p:spPr>
      </p:pic>
      <p:pic>
        <p:nvPicPr>
          <p:cNvPr id="11" name="Paveikslėlis 10">
            <a:extLst>
              <a:ext uri="{FF2B5EF4-FFF2-40B4-BE49-F238E27FC236}">
                <a16:creationId xmlns:a16="http://schemas.microsoft.com/office/drawing/2014/main" id="{4BB851E1-1CEA-2931-CC55-0E70F7169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8332" y="4292661"/>
            <a:ext cx="9592408" cy="993409"/>
          </a:xfrm>
          <a:prstGeom prst="rect">
            <a:avLst/>
          </a:prstGeom>
        </p:spPr>
      </p:pic>
      <p:pic>
        <p:nvPicPr>
          <p:cNvPr id="15" name="Paveikslėlis 14">
            <a:extLst>
              <a:ext uri="{FF2B5EF4-FFF2-40B4-BE49-F238E27FC236}">
                <a16:creationId xmlns:a16="http://schemas.microsoft.com/office/drawing/2014/main" id="{229DFEC6-38C1-C4F4-BF2C-4EA5315E5B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214" y="2563765"/>
            <a:ext cx="9592408" cy="803586"/>
          </a:xfrm>
          <a:prstGeom prst="rect">
            <a:avLst/>
          </a:prstGeom>
        </p:spPr>
      </p:pic>
      <p:sp>
        <p:nvSpPr>
          <p:cNvPr id="2" name="Stačiakampis: suapvalinti kampai 1">
            <a:extLst>
              <a:ext uri="{FF2B5EF4-FFF2-40B4-BE49-F238E27FC236}">
                <a16:creationId xmlns:a16="http://schemas.microsoft.com/office/drawing/2014/main" id="{7A94AB47-0120-59D9-52E9-7E70622E77EA}"/>
              </a:ext>
            </a:extLst>
          </p:cNvPr>
          <p:cNvSpPr/>
          <p:nvPr/>
        </p:nvSpPr>
        <p:spPr>
          <a:xfrm>
            <a:off x="1427584" y="671803"/>
            <a:ext cx="9358603" cy="966652"/>
          </a:xfrm>
          <a:prstGeom prst="roundRect">
            <a:avLst/>
          </a:prstGeom>
          <a:solidFill>
            <a:srgbClr val="F1B8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2500" dirty="0">
                <a:solidFill>
                  <a:schemeClr val="bg2">
                    <a:lumMod val="10000"/>
                  </a:schemeClr>
                </a:solidFill>
                <a:latin typeface="Arial" panose="020B0604020202020204" pitchFamily="34" charset="0"/>
                <a:cs typeface="Arial" panose="020B0604020202020204" pitchFamily="34" charset="0"/>
              </a:rPr>
              <a:t>Ką reikia daryti išgirdus kaukiančią sireną ar gavus perspėjimo pranešimą į mobilųjį telefoną?</a:t>
            </a:r>
          </a:p>
        </p:txBody>
      </p:sp>
    </p:spTree>
    <p:extLst>
      <p:ext uri="{BB962C8B-B14F-4D97-AF65-F5344CB8AC3E}">
        <p14:creationId xmlns:p14="http://schemas.microsoft.com/office/powerpoint/2010/main" val="1565646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strVal val="ppt_h"/>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7"/>
                                        </p:tgtEl>
                                        <p:attrNameLst>
                                          <p:attrName>ppt_w</p:attrName>
                                        </p:attrNameLst>
                                      </p:cBhvr>
                                      <p:tavLst>
                                        <p:tav tm="0">
                                          <p:val>
                                            <p:strVal val="ppt_w"/>
                                          </p:val>
                                        </p:tav>
                                        <p:tav tm="100000">
                                          <p:val>
                                            <p:fltVal val="0"/>
                                          </p:val>
                                        </p:tav>
                                      </p:tavLst>
                                    </p:anim>
                                    <p:anim calcmode="lin" valueType="num">
                                      <p:cBhvr>
                                        <p:cTn id="19" dur="500"/>
                                        <p:tgtEl>
                                          <p:spTgt spid="7"/>
                                        </p:tgtEl>
                                        <p:attrNameLst>
                                          <p:attrName>ppt_h</p:attrName>
                                        </p:attrNameLst>
                                      </p:cBhvr>
                                      <p:tavLst>
                                        <p:tav tm="0">
                                          <p:val>
                                            <p:strVal val="ppt_h"/>
                                          </p:val>
                                        </p:tav>
                                        <p:tav tm="100000">
                                          <p:val>
                                            <p:strVal val="ppt_h"/>
                                          </p:val>
                                        </p:tav>
                                      </p:tavLst>
                                    </p:anim>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1000"/>
                            </p:stCondLst>
                            <p:childTnLst>
                              <p:par>
                                <p:cTn id="34" presetID="17" presetClass="entr" presetSubtype="1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03AD89-3556-E02B-1A2E-953D93322E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pic>
        <p:nvPicPr>
          <p:cNvPr id="9" name="Picture 8">
            <a:extLst>
              <a:ext uri="{FF2B5EF4-FFF2-40B4-BE49-F238E27FC236}">
                <a16:creationId xmlns:a16="http://schemas.microsoft.com/office/drawing/2014/main" id="{44999229-44D4-585A-7FDB-F5E37F1B4A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33559" y="2349532"/>
            <a:ext cx="2541794" cy="2730464"/>
          </a:xfrm>
          <a:prstGeom prst="rect">
            <a:avLst/>
          </a:prstGeom>
        </p:spPr>
      </p:pic>
      <p:pic>
        <p:nvPicPr>
          <p:cNvPr id="11" name="Picture 10">
            <a:extLst>
              <a:ext uri="{FF2B5EF4-FFF2-40B4-BE49-F238E27FC236}">
                <a16:creationId xmlns:a16="http://schemas.microsoft.com/office/drawing/2014/main" id="{CE8BE701-ADD1-A902-9360-AD6DC7B83A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15501" y="2352142"/>
            <a:ext cx="2541794" cy="2714030"/>
          </a:xfrm>
          <a:prstGeom prst="rect">
            <a:avLst/>
          </a:prstGeom>
        </p:spPr>
      </p:pic>
      <p:pic>
        <p:nvPicPr>
          <p:cNvPr id="13" name="Picture 12">
            <a:extLst>
              <a:ext uri="{FF2B5EF4-FFF2-40B4-BE49-F238E27FC236}">
                <a16:creationId xmlns:a16="http://schemas.microsoft.com/office/drawing/2014/main" id="{0986CCF9-68D9-C4B9-7C44-57A7DC64543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7442" y="2368574"/>
            <a:ext cx="2541794" cy="2714030"/>
          </a:xfrm>
          <a:prstGeom prst="rect">
            <a:avLst/>
          </a:prstGeom>
        </p:spPr>
      </p:pic>
      <p:pic>
        <p:nvPicPr>
          <p:cNvPr id="17" name="Picture 16">
            <a:extLst>
              <a:ext uri="{FF2B5EF4-FFF2-40B4-BE49-F238E27FC236}">
                <a16:creationId xmlns:a16="http://schemas.microsoft.com/office/drawing/2014/main" id="{FEC77088-9A2A-2468-A665-1642EB4B68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35998" y="2349532"/>
            <a:ext cx="2541794" cy="2730464"/>
          </a:xfrm>
          <a:prstGeom prst="rect">
            <a:avLst/>
          </a:prstGeom>
        </p:spPr>
      </p:pic>
      <p:pic>
        <p:nvPicPr>
          <p:cNvPr id="19" name="Picture 18">
            <a:extLst>
              <a:ext uri="{FF2B5EF4-FFF2-40B4-BE49-F238E27FC236}">
                <a16:creationId xmlns:a16="http://schemas.microsoft.com/office/drawing/2014/main" id="{7061328E-D3EF-BF47-CC09-8EADFF2FC2A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20378" y="2349532"/>
            <a:ext cx="2536916" cy="2714032"/>
          </a:xfrm>
          <a:prstGeom prst="rect">
            <a:avLst/>
          </a:prstGeom>
        </p:spPr>
      </p:pic>
      <p:pic>
        <p:nvPicPr>
          <p:cNvPr id="21" name="Picture 20">
            <a:extLst>
              <a:ext uri="{FF2B5EF4-FFF2-40B4-BE49-F238E27FC236}">
                <a16:creationId xmlns:a16="http://schemas.microsoft.com/office/drawing/2014/main" id="{E4BCB161-5034-D00C-5806-589840E8078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02320" y="2365964"/>
            <a:ext cx="2536916" cy="2714032"/>
          </a:xfrm>
          <a:prstGeom prst="rect">
            <a:avLst/>
          </a:prstGeom>
        </p:spPr>
      </p:pic>
    </p:spTree>
    <p:extLst>
      <p:ext uri="{BB962C8B-B14F-4D97-AF65-F5344CB8AC3E}">
        <p14:creationId xmlns:p14="http://schemas.microsoft.com/office/powerpoint/2010/main" val="2809487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strVal val="ppt_h"/>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strVal val="ppt_h"/>
                                          </p:val>
                                        </p:tav>
                                      </p:tavLst>
                                    </p:anim>
                                    <p:set>
                                      <p:cBhvr>
                                        <p:cTn id="20" dur="1" fill="hold">
                                          <p:stCondLst>
                                            <p:cond delay="499"/>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3"/>
                                        </p:tgtEl>
                                        <p:attrNameLst>
                                          <p:attrName>ppt_w</p:attrName>
                                        </p:attrNameLst>
                                      </p:cBhvr>
                                      <p:tavLst>
                                        <p:tav tm="0">
                                          <p:val>
                                            <p:strVal val="ppt_w"/>
                                          </p:val>
                                        </p:tav>
                                        <p:tav tm="100000">
                                          <p:val>
                                            <p:fltVal val="0"/>
                                          </p:val>
                                        </p:tav>
                                      </p:tavLst>
                                    </p:anim>
                                    <p:anim calcmode="lin" valueType="num">
                                      <p:cBhvr>
                                        <p:cTn id="31" dur="500"/>
                                        <p:tgtEl>
                                          <p:spTgt spid="13"/>
                                        </p:tgtEl>
                                        <p:attrNameLst>
                                          <p:attrName>ppt_h</p:attrName>
                                        </p:attrNameLst>
                                      </p:cBhvr>
                                      <p:tavLst>
                                        <p:tav tm="0">
                                          <p:val>
                                            <p:strVal val="ppt_h"/>
                                          </p:val>
                                        </p:tav>
                                        <p:tav tm="100000">
                                          <p:val>
                                            <p:strVal val="ppt_h"/>
                                          </p:val>
                                        </p:tav>
                                      </p:tavLst>
                                    </p:anim>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1000"/>
                            </p:stCondLst>
                            <p:childTnLst>
                              <p:par>
                                <p:cTn id="34" presetID="17" presetClass="entr" presetSubtype="1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A7EEA4CD-92BA-7F81-4953-F8417EF7825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pic>
        <p:nvPicPr>
          <p:cNvPr id="5" name="Paveikslėlis 4">
            <a:extLst>
              <a:ext uri="{FF2B5EF4-FFF2-40B4-BE49-F238E27FC236}">
                <a16:creationId xmlns:a16="http://schemas.microsoft.com/office/drawing/2014/main" id="{2599DB0C-0F8C-EDD8-89C2-F35B6B3A74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2214" y="2563765"/>
            <a:ext cx="9592408" cy="803585"/>
          </a:xfrm>
          <a:prstGeom prst="rect">
            <a:avLst/>
          </a:prstGeom>
        </p:spPr>
      </p:pic>
      <p:pic>
        <p:nvPicPr>
          <p:cNvPr id="9" name="Paveikslėlis 8">
            <a:extLst>
              <a:ext uri="{FF2B5EF4-FFF2-40B4-BE49-F238E27FC236}">
                <a16:creationId xmlns:a16="http://schemas.microsoft.com/office/drawing/2014/main" id="{143DFEE5-1B3F-66C5-4F36-B8325305D2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5475" y="3430312"/>
            <a:ext cx="9571528" cy="801836"/>
          </a:xfrm>
          <a:prstGeom prst="rect">
            <a:avLst/>
          </a:prstGeom>
        </p:spPr>
      </p:pic>
      <p:pic>
        <p:nvPicPr>
          <p:cNvPr id="7" name="Paveikslėlis 6">
            <a:extLst>
              <a:ext uri="{FF2B5EF4-FFF2-40B4-BE49-F238E27FC236}">
                <a16:creationId xmlns:a16="http://schemas.microsoft.com/office/drawing/2014/main" id="{EF7A00B9-39AD-4966-4B27-8F7534A878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99796" y="3429000"/>
            <a:ext cx="9592408" cy="803585"/>
          </a:xfrm>
          <a:prstGeom prst="rect">
            <a:avLst/>
          </a:prstGeom>
        </p:spPr>
      </p:pic>
      <p:pic>
        <p:nvPicPr>
          <p:cNvPr id="13" name="Paveikslėlis 12">
            <a:extLst>
              <a:ext uri="{FF2B5EF4-FFF2-40B4-BE49-F238E27FC236}">
                <a16:creationId xmlns:a16="http://schemas.microsoft.com/office/drawing/2014/main" id="{9C9B0516-813C-9C43-DA8E-3F60E5EEACA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16831" y="4393723"/>
            <a:ext cx="9557792" cy="800685"/>
          </a:xfrm>
          <a:prstGeom prst="rect">
            <a:avLst/>
          </a:prstGeom>
        </p:spPr>
      </p:pic>
      <p:pic>
        <p:nvPicPr>
          <p:cNvPr id="11" name="Paveikslėlis 10">
            <a:extLst>
              <a:ext uri="{FF2B5EF4-FFF2-40B4-BE49-F238E27FC236}">
                <a16:creationId xmlns:a16="http://schemas.microsoft.com/office/drawing/2014/main" id="{4BB851E1-1CEA-2931-CC55-0E70F716986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8332" y="4387573"/>
            <a:ext cx="9592408" cy="803585"/>
          </a:xfrm>
          <a:prstGeom prst="rect">
            <a:avLst/>
          </a:prstGeom>
        </p:spPr>
      </p:pic>
      <p:pic>
        <p:nvPicPr>
          <p:cNvPr id="15" name="Paveikslėlis 14">
            <a:extLst>
              <a:ext uri="{FF2B5EF4-FFF2-40B4-BE49-F238E27FC236}">
                <a16:creationId xmlns:a16="http://schemas.microsoft.com/office/drawing/2014/main" id="{229DFEC6-38C1-C4F4-BF2C-4EA5315E5BE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82214" y="2563765"/>
            <a:ext cx="9592408" cy="803585"/>
          </a:xfrm>
          <a:prstGeom prst="rect">
            <a:avLst/>
          </a:prstGeom>
        </p:spPr>
      </p:pic>
    </p:spTree>
    <p:extLst>
      <p:ext uri="{BB962C8B-B14F-4D97-AF65-F5344CB8AC3E}">
        <p14:creationId xmlns:p14="http://schemas.microsoft.com/office/powerpoint/2010/main" val="3601807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strVal val="ppt_h"/>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7"/>
                                        </p:tgtEl>
                                        <p:attrNameLst>
                                          <p:attrName>ppt_w</p:attrName>
                                        </p:attrNameLst>
                                      </p:cBhvr>
                                      <p:tavLst>
                                        <p:tav tm="0">
                                          <p:val>
                                            <p:strVal val="ppt_w"/>
                                          </p:val>
                                        </p:tav>
                                        <p:tav tm="100000">
                                          <p:val>
                                            <p:fltVal val="0"/>
                                          </p:val>
                                        </p:tav>
                                      </p:tavLst>
                                    </p:anim>
                                    <p:anim calcmode="lin" valueType="num">
                                      <p:cBhvr>
                                        <p:cTn id="19" dur="500"/>
                                        <p:tgtEl>
                                          <p:spTgt spid="7"/>
                                        </p:tgtEl>
                                        <p:attrNameLst>
                                          <p:attrName>ppt_h</p:attrName>
                                        </p:attrNameLst>
                                      </p:cBhvr>
                                      <p:tavLst>
                                        <p:tav tm="0">
                                          <p:val>
                                            <p:strVal val="ppt_h"/>
                                          </p:val>
                                        </p:tav>
                                        <p:tav tm="100000">
                                          <p:val>
                                            <p:strVal val="ppt_h"/>
                                          </p:val>
                                        </p:tav>
                                      </p:tavLst>
                                    </p:anim>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1000"/>
                            </p:stCondLst>
                            <p:childTnLst>
                              <p:par>
                                <p:cTn id="34" presetID="17" presetClass="entr" presetSubtype="1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veikslėlis 6" descr="Paveikslėlis, kuriame yra tekstas, apranga, vyras, ekrano kopija&#10;&#10;Automatiškai sugeneruotas aprašymas">
            <a:extLst>
              <a:ext uri="{FF2B5EF4-FFF2-40B4-BE49-F238E27FC236}">
                <a16:creationId xmlns:a16="http://schemas.microsoft.com/office/drawing/2014/main" id="{540B268A-D37A-060C-198B-2A7990D03A8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urinio vietos rezervavimo ženklas 2">
            <a:extLst>
              <a:ext uri="{FF2B5EF4-FFF2-40B4-BE49-F238E27FC236}">
                <a16:creationId xmlns:a16="http://schemas.microsoft.com/office/drawing/2014/main" id="{5A00ADEC-E4B8-C5E7-DACD-C50DB502928A}"/>
              </a:ext>
            </a:extLst>
          </p:cNvPr>
          <p:cNvSpPr>
            <a:spLocks noGrp="1"/>
          </p:cNvSpPr>
          <p:nvPr>
            <p:ph idx="1"/>
          </p:nvPr>
        </p:nvSpPr>
        <p:spPr>
          <a:xfrm>
            <a:off x="838200" y="1288455"/>
            <a:ext cx="10515600" cy="3236714"/>
          </a:xfrm>
        </p:spPr>
        <p:txBody>
          <a:bodyPr>
            <a:normAutofit/>
          </a:bodyPr>
          <a:lstStyle/>
          <a:p>
            <a:pPr marL="0" indent="0" algn="ctr">
              <a:buNone/>
            </a:pPr>
            <a:r>
              <a:rPr lang="lt-LT" sz="2000" dirty="0"/>
              <a:t>Dabar žinai apie potencialius pavojus, kuriuos gali sukelti branduolinės ar radiologinės avarijos, šių avarijų galimą poveikį žmonių, patekusių į pavojaus zoną, sveikatai ir gyvybei, turtui bei aplinkai ir būtiniausius veiksmus, joms gresiant.</a:t>
            </a:r>
          </a:p>
        </p:txBody>
      </p:sp>
      <p:sp>
        <p:nvSpPr>
          <p:cNvPr id="4" name="TextBox 3">
            <a:extLst>
              <a:ext uri="{FF2B5EF4-FFF2-40B4-BE49-F238E27FC236}">
                <a16:creationId xmlns:a16="http://schemas.microsoft.com/office/drawing/2014/main" id="{1F67D633-9B55-695F-B09A-5ED0A7AD9F43}"/>
              </a:ext>
            </a:extLst>
          </p:cNvPr>
          <p:cNvSpPr txBox="1"/>
          <p:nvPr/>
        </p:nvSpPr>
        <p:spPr>
          <a:xfrm>
            <a:off x="3048338" y="256802"/>
            <a:ext cx="6095324" cy="923330"/>
          </a:xfrm>
          <a:prstGeom prst="rect">
            <a:avLst/>
          </a:prstGeom>
          <a:noFill/>
        </p:spPr>
        <p:txBody>
          <a:bodyPr wrap="square">
            <a:spAutoFit/>
          </a:bodyPr>
          <a:lstStyle/>
          <a:p>
            <a:pPr algn="ctr"/>
            <a:r>
              <a:rPr lang="lt-LT" sz="5400" b="1" i="0" dirty="0">
                <a:solidFill>
                  <a:srgbClr val="050505"/>
                </a:solidFill>
                <a:effectLst/>
                <a:latin typeface="+mj-lt"/>
              </a:rPr>
              <a:t>Sveikiname</a:t>
            </a:r>
            <a:r>
              <a:rPr lang="en-US" sz="5400" b="1" i="0" dirty="0">
                <a:solidFill>
                  <a:srgbClr val="050505"/>
                </a:solidFill>
                <a:effectLst/>
                <a:latin typeface="+mj-lt"/>
              </a:rPr>
              <a:t>!</a:t>
            </a:r>
            <a:r>
              <a:rPr lang="lt-LT" sz="5400" b="1" i="0" dirty="0">
                <a:solidFill>
                  <a:srgbClr val="050505"/>
                </a:solidFill>
                <a:effectLst/>
                <a:latin typeface="+mj-lt"/>
              </a:rPr>
              <a:t> </a:t>
            </a:r>
          </a:p>
        </p:txBody>
      </p:sp>
      <p:grpSp>
        <p:nvGrpSpPr>
          <p:cNvPr id="11" name="Group 10">
            <a:extLst>
              <a:ext uri="{FF2B5EF4-FFF2-40B4-BE49-F238E27FC236}">
                <a16:creationId xmlns:a16="http://schemas.microsoft.com/office/drawing/2014/main" id="{2BCB79B1-39DE-D70A-FE76-20077228218F}"/>
              </a:ext>
            </a:extLst>
          </p:cNvPr>
          <p:cNvGrpSpPr/>
          <p:nvPr/>
        </p:nvGrpSpPr>
        <p:grpSpPr>
          <a:xfrm>
            <a:off x="371145" y="3481318"/>
            <a:ext cx="2439496" cy="3231062"/>
            <a:chOff x="183576" y="3481318"/>
            <a:chExt cx="2439496" cy="3231062"/>
          </a:xfrm>
        </p:grpSpPr>
        <p:pic>
          <p:nvPicPr>
            <p:cNvPr id="6" name="Picture 5" descr="A red and white emblem with an axe and a red shield&#10;&#10;Description automatically generated">
              <a:extLst>
                <a:ext uri="{FF2B5EF4-FFF2-40B4-BE49-F238E27FC236}">
                  <a16:creationId xmlns:a16="http://schemas.microsoft.com/office/drawing/2014/main" id="{BFFB4DA0-D392-47F8-FC49-CD1663AAD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22" y="3481318"/>
              <a:ext cx="873927" cy="807034"/>
            </a:xfrm>
            <a:prstGeom prst="rect">
              <a:avLst/>
            </a:prstGeom>
          </p:spPr>
        </p:pic>
        <p:pic>
          <p:nvPicPr>
            <p:cNvPr id="8" name="Graphic 7">
              <a:extLst>
                <a:ext uri="{FF2B5EF4-FFF2-40B4-BE49-F238E27FC236}">
                  <a16:creationId xmlns:a16="http://schemas.microsoft.com/office/drawing/2014/main" id="{F251E09D-5704-2190-39F2-652703413A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277" y="4525169"/>
              <a:ext cx="552523" cy="696660"/>
            </a:xfrm>
            <a:prstGeom prst="rect">
              <a:avLst/>
            </a:prstGeom>
          </p:spPr>
        </p:pic>
        <p:pic>
          <p:nvPicPr>
            <p:cNvPr id="9" name="Graphic 8">
              <a:extLst>
                <a:ext uri="{FF2B5EF4-FFF2-40B4-BE49-F238E27FC236}">
                  <a16:creationId xmlns:a16="http://schemas.microsoft.com/office/drawing/2014/main" id="{AE60CB6B-75E3-9FBE-4689-AAED042331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7262" y="5418792"/>
              <a:ext cx="586551" cy="657341"/>
            </a:xfrm>
            <a:prstGeom prst="rect">
              <a:avLst/>
            </a:prstGeom>
          </p:spPr>
        </p:pic>
        <p:pic>
          <p:nvPicPr>
            <p:cNvPr id="10" name="Graphic 9">
              <a:extLst>
                <a:ext uri="{FF2B5EF4-FFF2-40B4-BE49-F238E27FC236}">
                  <a16:creationId xmlns:a16="http://schemas.microsoft.com/office/drawing/2014/main" id="{F08763AE-A334-D669-11F8-EEC20420C6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3576" y="6224482"/>
              <a:ext cx="2439496" cy="487898"/>
            </a:xfrm>
            <a:prstGeom prst="rect">
              <a:avLst/>
            </a:prstGeom>
          </p:spPr>
        </p:pic>
      </p:grpSp>
    </p:spTree>
    <p:extLst>
      <p:ext uri="{BB962C8B-B14F-4D97-AF65-F5344CB8AC3E}">
        <p14:creationId xmlns:p14="http://schemas.microsoft.com/office/powerpoint/2010/main" val="309188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sirinktinis 2">
      <a:majorFont>
        <a:latin typeface="Switzer"/>
        <a:ea typeface=""/>
        <a:cs typeface=""/>
      </a:majorFont>
      <a:minorFont>
        <a:latin typeface="Switz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as" ma:contentTypeID="0x01010060F91A03F2A2FF4AAF399584073C4164" ma:contentTypeVersion="12" ma:contentTypeDescription="Kurkite naują dokumentą." ma:contentTypeScope="" ma:versionID="ac97793b1eb2cca05ffb02c857fef770">
  <xsd:schema xmlns:xsd="http://www.w3.org/2001/XMLSchema" xmlns:xs="http://www.w3.org/2001/XMLSchema" xmlns:p="http://schemas.microsoft.com/office/2006/metadata/properties" xmlns:ns2="df02ddeb-3bdf-4c2e-a9d2-4cd463114a75" xmlns:ns3="47f03760-ebff-411d-923c-67c2a7dfb1f0" targetNamespace="http://schemas.microsoft.com/office/2006/metadata/properties" ma:root="true" ma:fieldsID="7a785f8e1cbb520ebe8e5280cb638fca" ns2:_="" ns3:_="">
    <xsd:import namespace="df02ddeb-3bdf-4c2e-a9d2-4cd463114a75"/>
    <xsd:import namespace="47f03760-ebff-411d-923c-67c2a7dfb1f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2ddeb-3bdf-4c2e-a9d2-4cd463114a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Vaizdų žymės" ma:readOnly="false" ma:fieldId="{5cf76f15-5ced-4ddc-b409-7134ff3c332f}" ma:taxonomyMulti="true" ma:sspId="539bc6e2-b3e8-4bce-a27d-5351b96159c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03760-ebff-411d-923c-67c2a7dfb1f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40b8c3f-4a64-422b-8153-9d94389c8ffa}" ma:internalName="TaxCatchAll" ma:showField="CatchAllData" ma:web="47f03760-ebff-411d-923c-67c2a7dfb1f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Bendrinta su išsamia informacija"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F41190-F6E2-49FA-9401-6DC29CF996C4}">
  <ds:schemaRefs>
    <ds:schemaRef ds:uri="http://schemas.microsoft.com/sharepoint/v3/contenttype/forms"/>
  </ds:schemaRefs>
</ds:datastoreItem>
</file>

<file path=customXml/itemProps2.xml><?xml version="1.0" encoding="utf-8"?>
<ds:datastoreItem xmlns:ds="http://schemas.openxmlformats.org/officeDocument/2006/customXml" ds:itemID="{AD7C9F00-4CF9-4E5D-97FE-A7701079E9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02ddeb-3bdf-4c2e-a9d2-4cd463114a75"/>
    <ds:schemaRef ds:uri="47f03760-ebff-411d-923c-67c2a7dfb1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1087</TotalTime>
  <Words>3630</Words>
  <Application>Microsoft Office PowerPoint</Application>
  <PresentationFormat>Widescreen</PresentationFormat>
  <Paragraphs>244</Paragraphs>
  <Slides>93</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Arial</vt:lpstr>
      <vt:lpstr>Calibri</vt:lpstr>
      <vt:lpstr>Switzer</vt:lpstr>
      <vt:lpstr>Office Theme</vt:lpstr>
      <vt:lpstr>Mokomoji medžiaga 5-8 klasių mokiniams</vt:lpstr>
      <vt:lpstr>Jonizuojančiosios spinduliuotės tipai </vt:lpstr>
      <vt:lpstr>Jonizuojančiosios spinduliuotės tipai </vt:lpstr>
      <vt:lpstr>Jonizuojančiosios spinduliuotės tipai </vt:lpstr>
      <vt:lpstr>Jonizuojančiosios spinduliuotės šaltiniai ir jų panaudojimas praktikoje</vt:lpstr>
      <vt:lpstr>PowerPoint Presentation</vt:lpstr>
      <vt:lpstr>PowerPoint Presentation</vt:lpstr>
      <vt:lpstr>PowerPoint Presentation</vt:lpstr>
      <vt:lpstr>Jonizuojančiosios spinduliuotės šaltiniai ir jų panaudojimas praktikoje </vt:lpstr>
      <vt:lpstr>PowerPoint Presentation</vt:lpstr>
      <vt:lpstr>PowerPoint Presentation</vt:lpstr>
      <vt:lpstr>PowerPoint Presentation</vt:lpstr>
      <vt:lpstr>Paliktieji radioaktyvieji šaltiniai. Kaip elgtis radus paliktąjį radioaktyvųjį šaltinį</vt:lpstr>
      <vt:lpstr>Paliktieji radioaktyvieji šaltiniai. Kaip elgtis radus paliktąjį radioaktyvųjį šaltinį </vt:lpstr>
      <vt:lpstr>Paliktieji radioaktyvieji šaltiniai. Kaip elgtis radus paliktąjį radioaktyvųjį šaltinį </vt:lpstr>
      <vt:lpstr>Paliktieji radioaktyvieji šaltiniai. Kaip elgtis radus paliktąjį radioaktyvųjį šaltinį </vt:lpstr>
      <vt:lpstr>Paliktieji radioaktyvieji šaltiniai. Kaip elgtis radus paliktąjį radioaktyvųjį šaltinį </vt:lpstr>
      <vt:lpstr>Paliktieji radioaktyvieji šaltiniai. Kaip elgtis radus paliktąjį radioaktyvųjį šaltinį </vt:lpstr>
      <vt:lpstr>Paliktieji radioaktyvieji šaltiniai. Kaip elgtis radus paliktąjį radioaktyvųjį šaltinį </vt:lpstr>
      <vt:lpstr>Paliktieji radioaktyvieji šaltiniai. Kaip elgtis radus paliktąjį radioaktyvųjį šaltinį </vt:lpstr>
      <vt:lpstr>Paliktieji radioaktyvieji šaltiniai. Kaip elgtis radus paliktąjį radioaktyvųjį šaltinį </vt:lpstr>
      <vt:lpstr>Paliktieji radioaktyvieji šaltiniai. Kaip elgtis radus paliktąjį radioaktyvųjį šaltinį </vt:lpstr>
      <vt:lpstr>Paliktieji radioaktyvieji šaltiniai. Kaip elgtis radus paliktąjį radioaktyvųjį šaltinį </vt:lpstr>
      <vt:lpstr>Paliktieji radioaktyvieji šaltiniai. Kaip elgtis radus paliktąjį radioaktyvųjį šaltinį </vt:lpstr>
      <vt:lpstr>Radiacinis fonas Lietuvoje </vt:lpstr>
      <vt:lpstr>Radiacinis fonas Lietuvoje </vt:lpstr>
      <vt:lpstr>Radiacinis fonas Lietuvoje </vt:lpstr>
      <vt:lpstr>Radiacinis fonas Lietuvoje </vt:lpstr>
      <vt:lpstr>Branduolinės ar radiologinės avarijos  </vt:lpstr>
      <vt:lpstr>Branduolinės ar radiologinės avarijos  </vt:lpstr>
      <vt:lpstr>Branduolinės ar radiologinės avarijos  </vt:lpstr>
      <vt:lpstr>Branduolinės ar radiologinės avarijos  </vt:lpstr>
      <vt:lpstr>Branduolinės ar radiologinės avarijos  </vt:lpstr>
      <vt:lpstr>Branduolinės ar radiologinės avarijos  </vt:lpstr>
      <vt:lpstr>Branduolinės ar radiologinės avarijos  </vt:lpstr>
      <vt:lpstr>PowerPoint Presentation</vt:lpstr>
      <vt:lpstr>PowerPoint Presentation</vt:lpstr>
      <vt:lpstr>PowerPoint Presentation</vt:lpstr>
      <vt:lpstr>PowerPoint Presentation</vt:lpstr>
      <vt:lpstr>Išvykimo krepšio paruošimas </vt:lpstr>
      <vt:lpstr>PowerPoint Presentation</vt:lpstr>
      <vt:lpstr>Išvykimo krepšio paruošimas </vt:lpstr>
      <vt:lpstr>Išvykimo krepšio paruošimas </vt:lpstr>
      <vt:lpstr>Išvykimo krepšio paruošimas </vt:lpstr>
      <vt:lpstr>Išvykimo krepšio paruošimas </vt:lpstr>
      <vt:lpstr>Išvykimo krepšio paruošimas </vt:lpstr>
      <vt:lpstr>Išvykimo krepšio paruošimas </vt:lpstr>
      <vt:lpstr>Išvykimo krepšio paruošimas </vt:lpstr>
      <vt:lpstr>Išvykimo krepšio paruošimas </vt:lpstr>
      <vt:lpstr>Išvykimo krepšio paruošimas </vt:lpstr>
      <vt:lpstr>Išvykimo krepšio paruošimas </vt:lpstr>
      <vt:lpstr>Gyventojų apsaugomieji veiksmai branduolinės avarijos metu (I) </vt:lpstr>
      <vt:lpstr>Gyventojų apsaugomieji veiksmai branduolinės avarijos metu (I) </vt:lpstr>
      <vt:lpstr>Gyventojų apsaugomieji veiksmai branduolinės avarijos metu (I) </vt:lpstr>
      <vt:lpstr>Gyventojų apsaugomieji veiksmai branduolinės avarijos metu (I) </vt:lpstr>
      <vt:lpstr>Gyventojų apsaugomieji veiksmai branduolinės avarijos metu (I) </vt:lpstr>
      <vt:lpstr>Gyventojų apsaugomieji veiksmai branduolinės avarijos metu (II) </vt:lpstr>
      <vt:lpstr>Gyventojų apsaugomieji veiksmai branduolinės avarijos metu (II) </vt:lpstr>
      <vt:lpstr>Gyventojų apsaugomieji veiksmai branduolinės avarijos metu (II) </vt:lpstr>
      <vt:lpstr>Gyventojų apsaugomieji veiksmai branduolinės avarijos metu (II) </vt:lpstr>
      <vt:lpstr>Gyventojų apsaugomieji veiksmai branduolinės avarijos metu (II) </vt:lpstr>
      <vt:lpstr>Gyventojų apsaugomieji veiksmai branduolinės avarijos metu (II) </vt:lpstr>
      <vt:lpstr>Gyventojų apsaugomieji veiksmai branduolinės avarijos metu (III)</vt:lpstr>
      <vt:lpstr>Gyventojų apsaugomieji veiksmai branduolinės avarijos metu (III)</vt:lpstr>
      <vt:lpstr>Gyventojų apsaugomieji veiksmai branduolinės avarijos metu (III)</vt:lpstr>
      <vt:lpstr>Civilinės saugos signalai</vt:lpstr>
      <vt:lpstr>Civilinės saugos signalai</vt:lpstr>
      <vt:lpstr>Civilinės saugos signalai</vt:lpstr>
      <vt:lpstr>Civilinės saugos signalai</vt:lpstr>
      <vt:lpstr>Civilinės saugos signalai</vt:lpstr>
      <vt:lpstr>Civilinės saugos signalai</vt:lpstr>
      <vt:lpstr>Civilinės saugos signalai</vt:lpstr>
      <vt:lpstr>Civilinės saugos signalai</vt:lpstr>
      <vt:lpstr>Civilinės saugos signalai</vt:lpstr>
      <vt:lpstr>Civilinės saugos signalai</vt:lpstr>
      <vt:lpstr>Civilinės saugos signalai</vt:lpstr>
      <vt:lpstr>Civilinės saugos signalai</vt:lpstr>
      <vt:lpstr>Telefono konfigūravimas gyventojų perspėjimui mobiliuoju telefonu gauti </vt:lpstr>
      <vt:lpstr>Telefono konfigūravimas gyventojų perspėjimui mobiliuoju telefonu gauti </vt:lpstr>
      <vt:lpstr>Telefono konfigūravimas gyventojų perspėjimui mobiliuoju telefonu gauti </vt:lpstr>
      <vt:lpstr>PowerPoint Presentation</vt:lpstr>
      <vt:lpstr>Skydliaukės blokavimas jodu  </vt:lpstr>
      <vt:lpstr>Skydliaukės blokavimas jodu  </vt:lpstr>
      <vt:lpstr>Skydliaukės blokavimas jodu  </vt:lpstr>
      <vt:lpstr>Skydliaukės blokavimas jodu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Rugile Grigaitė</dc:creator>
  <cp:lastModifiedBy>Tatjana Milkamanovič</cp:lastModifiedBy>
  <cp:revision>51</cp:revision>
  <dcterms:created xsi:type="dcterms:W3CDTF">2023-11-02T13:32:36Z</dcterms:created>
  <dcterms:modified xsi:type="dcterms:W3CDTF">2024-09-12T07:24:03Z</dcterms:modified>
</cp:coreProperties>
</file>