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257" r:id="rId3"/>
    <p:sldId id="260" r:id="rId4"/>
    <p:sldId id="258" r:id="rId5"/>
    <p:sldId id="259" r:id="rId6"/>
    <p:sldId id="267" r:id="rId7"/>
    <p:sldId id="261" r:id="rId8"/>
    <p:sldId id="263" r:id="rId9"/>
    <p:sldId id="262" r:id="rId10"/>
    <p:sldId id="268" r:id="rId11"/>
    <p:sldId id="271" r:id="rId12"/>
    <p:sldId id="272" r:id="rId13"/>
    <p:sldId id="269" r:id="rId14"/>
    <p:sldId id="26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5" d="100"/>
          <a:sy n="105" d="100"/>
        </p:scale>
        <p:origin x="-720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77CB2-5915-4FA1-824C-745622F6995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4728D-3465-4B27-A509-27C4164F4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5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https://www.sciencefacts.net/seismic-waves.html</a:t>
            </a:r>
            <a:endParaRPr lang="lt-LT" dirty="0" smtClean="0"/>
          </a:p>
          <a:p>
            <a:r>
              <a:rPr lang="en-US" dirty="0" smtClean="0"/>
              <a:t>https://www.sciencefacts.net/mechanical-waves.html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728D-3465-4B27-A509-27C4164F48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8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https://stickmanphysics.com/stickman-physics-home/unit-10-waves/intro-to-waves/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728D-3465-4B27-A509-27C4164F48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7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https://byjus.com/physics/types-of-waves/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728D-3465-4B27-A509-27C4164F48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0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https://byjus.com/physics/types-of-waves/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728D-3465-4B27-A509-27C4164F48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3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https://www.vle.lt/straipsnis/bangos/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728D-3465-4B27-A509-27C4164F48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69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https://lt.wikipedia.org/wiki/Amplitud%C4%97</a:t>
            </a:r>
            <a:endParaRPr lang="lt-LT" dirty="0" smtClean="0"/>
          </a:p>
          <a:p>
            <a:r>
              <a:rPr lang="en-US" dirty="0" smtClean="0"/>
              <a:t>http://www.etest.lt/fizikos-testai/mechanika-mechniniai-svyravimai-ir-bangos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728D-3465-4B27-A509-27C4164F48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2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Fizika. </a:t>
            </a:r>
            <a:r>
              <a:rPr lang="lt-LT" smtClean="0"/>
              <a:t>Vadovėlis 7 klasei, serija Horizontai +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728D-3465-4B27-A509-27C4164F48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21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Fizika. Vadovėlis 7 klasei, serija Horizontai +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728D-3465-4B27-A509-27C4164F48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9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9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40" y="116229"/>
            <a:ext cx="1208088" cy="8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816" y="262368"/>
            <a:ext cx="2103376" cy="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8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8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5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hysics.bu.edu/~duffy/HTML5/longitudinalwav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eilias.gr/go-lab/html5/longitudinalWaves.plain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watch?v=OQ_XvyB-fa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het.colorado.edu/sims/html/waves-intro/latest/waves-intro_e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790" y="1930364"/>
            <a:ext cx="9071572" cy="2321596"/>
          </a:xfrm>
        </p:spPr>
        <p:txBody>
          <a:bodyPr>
            <a:normAutofit fontScale="90000"/>
          </a:bodyPr>
          <a:lstStyle/>
          <a:p>
            <a:r>
              <a:rPr lang="pt-BR" sz="8000" b="1" dirty="0">
                <a:solidFill>
                  <a:schemeClr val="accent1">
                    <a:lumMod val="50000"/>
                  </a:schemeClr>
                </a:solidFill>
              </a:rPr>
              <a:t>Bangos ir jas apibūdinantys </a:t>
            </a:r>
            <a:r>
              <a:rPr lang="pt-BR" sz="8000" b="1" dirty="0" smtClean="0">
                <a:solidFill>
                  <a:schemeClr val="accent1">
                    <a:lumMod val="50000"/>
                  </a:schemeClr>
                </a:solidFill>
              </a:rPr>
              <a:t>dydžiai</a:t>
            </a:r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IV gimn. klasė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7964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lt-LT" sz="3600" b="1" dirty="0">
                <a:solidFill>
                  <a:schemeClr val="accent1">
                    <a:lumMod val="50000"/>
                  </a:schemeClr>
                </a:solidFill>
              </a:rPr>
              <a:t>BP: </a:t>
            </a:r>
            <a:r>
              <a:rPr lang="lt-LT" sz="3600" dirty="0">
                <a:solidFill>
                  <a:schemeClr val="accent1">
                    <a:lumMod val="50000"/>
                  </a:schemeClr>
                </a:solidFill>
              </a:rPr>
              <a:t>Prisimenamos skersinės ir išilginės bangos bei jas apibūdinantys dydžiai. Garso bangos apibūdinamos kaip išilginės bangos tampriose terpėse: dujose, skysčiuose ir kietuosiuose kūnuose. Analizuojama garso greičio priklausomybė nuo terpės būsenos ir savybių.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57" y="552846"/>
            <a:ext cx="3656215" cy="1047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59" y="253488"/>
            <a:ext cx="2149290" cy="15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7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Patyrinėkime </a:t>
            </a:r>
            <a:r>
              <a:rPr lang="lt-LT" dirty="0"/>
              <a:t>garso bangą:</a:t>
            </a:r>
            <a:br>
              <a:rPr lang="lt-LT" dirty="0"/>
            </a:br>
            <a:r>
              <a:rPr lang="lt-LT" dirty="0">
                <a:hlinkClick r:id="rId2"/>
              </a:rPr>
              <a:t>https://physics.bu.edu/~</a:t>
            </a:r>
            <a:r>
              <a:rPr lang="lt-LT" dirty="0" smtClean="0">
                <a:hlinkClick r:id="rId2"/>
              </a:rPr>
              <a:t>duffy/HTML5/longitudinalwave.html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1829594"/>
            <a:ext cx="63341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54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Keičiantis oro temperatūrai, kinta </a:t>
            </a:r>
            <a:br>
              <a:rPr lang="lt-LT" dirty="0"/>
            </a:br>
            <a:r>
              <a:rPr lang="lt-LT" dirty="0"/>
              <a:t>oro molekulių judėjimo </a:t>
            </a:r>
            <a:r>
              <a:rPr lang="lt-LT" dirty="0" smtClean="0"/>
              <a:t>greitis</a:t>
            </a:r>
            <a:endParaRPr lang="lt-L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14" y="1626449"/>
            <a:ext cx="406421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2495" y="273194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>
                <a:solidFill>
                  <a:schemeClr val="accent1">
                    <a:lumMod val="50000"/>
                  </a:schemeClr>
                </a:solidFill>
              </a:rPr>
              <a:t>Temperatūrai didėjant</a:t>
            </a:r>
            <a:r>
              <a:rPr lang="lt-LT" sz="2800" dirty="0">
                <a:solidFill>
                  <a:schemeClr val="accent1">
                    <a:lumMod val="50000"/>
                  </a:schemeClr>
                </a:solidFill>
              </a:rPr>
              <a:t>, didėja orą sudarančių dalelių judėjimo greitis, jos dažniau susiduria ir energijos perdavimas vyksta sparčiau, vadinasi, </a:t>
            </a:r>
            <a:r>
              <a:rPr lang="lt-LT" sz="2800" b="1" dirty="0">
                <a:solidFill>
                  <a:schemeClr val="accent1">
                    <a:lumMod val="50000"/>
                  </a:schemeClr>
                </a:solidFill>
              </a:rPr>
              <a:t>garso greitis didėja</a:t>
            </a:r>
            <a:r>
              <a:rPr lang="lt-LT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081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62" y="509981"/>
            <a:ext cx="8360121" cy="1325563"/>
          </a:xfrm>
        </p:spPr>
        <p:txBody>
          <a:bodyPr/>
          <a:lstStyle/>
          <a:p>
            <a:r>
              <a:rPr lang="lt-LT" dirty="0" smtClean="0"/>
              <a:t>Kaip kinta garso greitis kylant aukštyn</a:t>
            </a:r>
            <a:endParaRPr lang="lt-L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41" y="1825625"/>
            <a:ext cx="1032251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9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52" y="509980"/>
            <a:ext cx="8622671" cy="205215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Patyrinėkime išilginę bangą </a:t>
            </a:r>
            <a:r>
              <a:rPr lang="lt-LT" dirty="0"/>
              <a:t>spyruoklėje</a:t>
            </a:r>
            <a:r>
              <a:rPr lang="lt-LT" dirty="0" smtClean="0"/>
              <a:t>:</a:t>
            </a:r>
            <a:br>
              <a:rPr lang="lt-LT" dirty="0" smtClean="0"/>
            </a:br>
            <a:r>
              <a:rPr lang="lt-LT" dirty="0" smtClean="0"/>
              <a:t> </a:t>
            </a:r>
            <a:r>
              <a:rPr lang="lt-LT" dirty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seilias.gr/go-lab/html5/longitudinalWaves.plain.html</a:t>
            </a:r>
            <a:r>
              <a:rPr lang="lt-LT" dirty="0" smtClean="0"/>
              <a:t> 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15" y="2269245"/>
            <a:ext cx="744263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3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Apibendriname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Kaip pakis garso bangos ilgis, kai bangų šaltinio virpesių dažnis padidės 2 </a:t>
            </a:r>
            <a:r>
              <a:rPr lang="lt-LT" dirty="0" smtClean="0"/>
              <a:t>kartus?</a:t>
            </a:r>
          </a:p>
          <a:p>
            <a:r>
              <a:rPr lang="lt-LT" dirty="0"/>
              <a:t>Šaltinio virpesių dažnis 0,2 Hz, bangos sklidimo greitis 10 m/s. Koks bangos ilgis</a:t>
            </a:r>
            <a:r>
              <a:rPr lang="lt-LT" dirty="0" smtClean="0"/>
              <a:t>?</a:t>
            </a:r>
          </a:p>
          <a:p>
            <a:r>
              <a:rPr lang="lt-LT" dirty="0"/>
              <a:t>Bangos ilgis 40 m, sklidimo greitis 20 m/s. Koks šaltinio virpesių dažnis?</a:t>
            </a:r>
            <a:endParaRPr lang="lt-LT" dirty="0" smtClean="0"/>
          </a:p>
          <a:p>
            <a:endParaRPr lang="lt-L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03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092" y="546194"/>
            <a:ext cx="8695099" cy="1325563"/>
          </a:xfrm>
        </p:spPr>
        <p:txBody>
          <a:bodyPr>
            <a:normAutofit fontScale="90000"/>
          </a:bodyPr>
          <a:lstStyle/>
          <a:p>
            <a:r>
              <a:rPr lang="lt-LT" dirty="0"/>
              <a:t>Papildomai:</a:t>
            </a:r>
            <a:br>
              <a:rPr lang="lt-LT" dirty="0"/>
            </a:br>
            <a:r>
              <a:rPr lang="lt-LT" dirty="0" smtClean="0">
                <a:hlinkClick r:id="rId2"/>
              </a:rPr>
              <a:t>www.youtube.com/watch?v=OQ_XvyB-fac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33" y="1825625"/>
            <a:ext cx="71255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81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Uždaviniai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Prisiminti skersines </a:t>
            </a:r>
            <a:r>
              <a:rPr lang="lt-LT" dirty="0"/>
              <a:t>ir </a:t>
            </a:r>
            <a:r>
              <a:rPr lang="lt-LT" dirty="0" smtClean="0"/>
              <a:t>išilgines bangas </a:t>
            </a:r>
            <a:r>
              <a:rPr lang="lt-LT" dirty="0"/>
              <a:t>bei jas </a:t>
            </a:r>
            <a:r>
              <a:rPr lang="lt-LT" dirty="0" smtClean="0"/>
              <a:t>apibūdinančius dydžius.</a:t>
            </a:r>
          </a:p>
          <a:p>
            <a:r>
              <a:rPr lang="lt-LT" dirty="0" smtClean="0"/>
              <a:t>Apibūdinti garso bangas kaip išilgines bangas </a:t>
            </a:r>
            <a:r>
              <a:rPr lang="lt-LT" dirty="0"/>
              <a:t>tampriose terpėse: dujose, skysčiuose ir kietuosiuose kūnuose</a:t>
            </a:r>
            <a:r>
              <a:rPr lang="lt-LT" dirty="0" smtClean="0"/>
              <a:t>.</a:t>
            </a:r>
          </a:p>
          <a:p>
            <a:r>
              <a:rPr lang="lt-LT" dirty="0" smtClean="0"/>
              <a:t>Išanalizuoti garso </a:t>
            </a:r>
            <a:r>
              <a:rPr lang="lt-LT" dirty="0"/>
              <a:t>greičio </a:t>
            </a:r>
            <a:r>
              <a:rPr lang="lt-LT" dirty="0" smtClean="0"/>
              <a:t>priklausomybę </a:t>
            </a:r>
            <a:r>
              <a:rPr lang="lt-LT" dirty="0"/>
              <a:t>nuo terpės būsenos ir savybių.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9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„bendro“ turi visos bangos?</a:t>
            </a:r>
            <a:endParaRPr lang="en-US" dirty="0"/>
          </a:p>
        </p:txBody>
      </p:sp>
      <p:pic>
        <p:nvPicPr>
          <p:cNvPr id="1026" name="Picture 2" descr="https://www.sciencefacts.net/wp-content/uploads/2020/03/Examples-of-Mechanical-Wav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99177" y="1962567"/>
            <a:ext cx="6554708" cy="32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4"/>
          <a:srcRect t="15846"/>
          <a:stretch/>
        </p:blipFill>
        <p:spPr>
          <a:xfrm>
            <a:off x="6953061" y="3417856"/>
            <a:ext cx="5062046" cy="2761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303" y="4964290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Bangos vandens paviršiuje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06595" y="4939238"/>
            <a:ext cx="150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Garso bangos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03206" y="3059667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Seisminės bangos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5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Kaip susidaro banga?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Kietų kūnų, skysčių ir dujų dalelės veikia </a:t>
            </a:r>
            <a:r>
              <a:rPr lang="lt-LT" dirty="0" smtClean="0"/>
              <a:t>(stumia ir traukia) viena </a:t>
            </a:r>
            <a:r>
              <a:rPr lang="lt-LT" dirty="0"/>
              <a:t>kitą</a:t>
            </a:r>
            <a:r>
              <a:rPr lang="lt-LT" dirty="0" smtClean="0"/>
              <a:t>. Jei </a:t>
            </a:r>
            <a:r>
              <a:rPr lang="lt-LT" dirty="0"/>
              <a:t>kurią nors dalelę priversime svyruoti, tai ji dėl minėtos sąveikos išjudins gretimą dalelę, ši – tolimesnę ir taip svyravimas persiduos tam tikru greičiu į visas puses</a:t>
            </a:r>
            <a:r>
              <a:rPr lang="lt-LT" dirty="0" smtClean="0"/>
              <a:t>.</a:t>
            </a:r>
          </a:p>
          <a:p>
            <a:endParaRPr lang="lt-LT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97" y="3589693"/>
            <a:ext cx="3973285" cy="2979964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14" y="3517265"/>
            <a:ext cx="3777344" cy="283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Bangų rūšys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02810" y="1427272"/>
            <a:ext cx="10515600" cy="4351338"/>
          </a:xfrm>
        </p:spPr>
        <p:txBody>
          <a:bodyPr>
            <a:normAutofit/>
          </a:bodyPr>
          <a:lstStyle/>
          <a:p>
            <a:r>
              <a:rPr lang="lt-LT" sz="2400" b="1" dirty="0"/>
              <a:t>Skersinė banga</a:t>
            </a:r>
            <a:r>
              <a:rPr lang="lt-LT" sz="2400" dirty="0"/>
              <a:t> – </a:t>
            </a:r>
            <a:r>
              <a:rPr lang="lt-LT" sz="2400" dirty="0" smtClean="0"/>
              <a:t>bangos dalelės svyruoja statmenai bangos sklidimo krypčiai. Bangavimas </a:t>
            </a:r>
            <a:r>
              <a:rPr lang="lt-LT" sz="2400" dirty="0"/>
              <a:t>ant vandens, seisminės </a:t>
            </a:r>
            <a:r>
              <a:rPr lang="lt-LT" sz="2400" i="1" dirty="0"/>
              <a:t>S</a:t>
            </a:r>
            <a:r>
              <a:rPr lang="lt-LT" sz="2400" dirty="0"/>
              <a:t> (antrinės) bangos ir elektromagnetinės </a:t>
            </a:r>
            <a:r>
              <a:rPr lang="lt-LT" sz="2400" dirty="0" smtClean="0"/>
              <a:t>(pavyzdžiui,</a:t>
            </a:r>
            <a:r>
              <a:rPr lang="lt-LT" sz="2400" dirty="0"/>
              <a:t> radijo ir šviesos) bangos yra skersinių bangų pavyzdžiai</a:t>
            </a:r>
            <a:r>
              <a:rPr lang="lt-LT" sz="2400" dirty="0" smtClean="0"/>
              <a:t>.</a:t>
            </a:r>
          </a:p>
          <a:p>
            <a:r>
              <a:rPr lang="lt-LT" sz="2400" b="1" dirty="0" smtClean="0"/>
              <a:t>Išilginė banga  - </a:t>
            </a:r>
            <a:r>
              <a:rPr lang="lt-LT" sz="2400" dirty="0" smtClean="0"/>
              <a:t>bangos dalelės svyruoja  </a:t>
            </a:r>
            <a:r>
              <a:rPr lang="lt-LT" sz="2400" dirty="0"/>
              <a:t>išilgai bangos sklidimo krypties. </a:t>
            </a:r>
            <a:r>
              <a:rPr lang="lt-LT" sz="2400" dirty="0" smtClean="0"/>
              <a:t>Mechanikoje </a:t>
            </a:r>
            <a:r>
              <a:rPr lang="lt-LT" sz="2400" dirty="0"/>
              <a:t>išilginės bangos taip pat yra vadinamos </a:t>
            </a:r>
            <a:r>
              <a:rPr lang="lt-LT" sz="2400" b="1" dirty="0"/>
              <a:t>slėgio bangomis</a:t>
            </a:r>
            <a:r>
              <a:rPr lang="lt-LT" sz="2400" dirty="0"/>
              <a:t>. </a:t>
            </a:r>
            <a:r>
              <a:rPr lang="lt-LT" sz="2400" dirty="0" smtClean="0"/>
              <a:t>Išilginės bangos pavyzdys – garsas.</a:t>
            </a:r>
            <a:endParaRPr lang="lt-LT" sz="2400" b="1" dirty="0" smtClean="0"/>
          </a:p>
          <a:p>
            <a:endParaRPr lang="en-US" sz="2400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026" y="3451760"/>
            <a:ext cx="5763429" cy="3143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5624" y="4276600"/>
            <a:ext cx="158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Skersinė banga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44301" y="5733878"/>
            <a:ext cx="15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Išilginė banga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5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10" y="835905"/>
            <a:ext cx="12774440" cy="1325563"/>
          </a:xfrm>
        </p:spPr>
        <p:txBody>
          <a:bodyPr>
            <a:noAutofit/>
          </a:bodyPr>
          <a:lstStyle/>
          <a:p>
            <a:r>
              <a:rPr lang="lt-LT" sz="2800" dirty="0"/>
              <a:t>Naudojantis interaktyvia </a:t>
            </a:r>
            <a:r>
              <a:rPr lang="lt-LT" sz="2800" dirty="0" smtClean="0"/>
              <a:t>simuliacija</a:t>
            </a:r>
            <a:br>
              <a:rPr lang="lt-LT" sz="2800" dirty="0" smtClean="0"/>
            </a:br>
            <a:r>
              <a:rPr lang="lt-LT" sz="2800" dirty="0">
                <a:hlinkClick r:id="rId2"/>
              </a:rPr>
              <a:t>https://</a:t>
            </a:r>
            <a:r>
              <a:rPr lang="lt-LT" sz="2800" dirty="0" smtClean="0">
                <a:hlinkClick r:id="rId2"/>
              </a:rPr>
              <a:t>phet.colorado.edu/sims/html/waves-intro/latest/waves-intro_en.html</a:t>
            </a:r>
            <a:r>
              <a:rPr lang="lt-LT" sz="2800" dirty="0" smtClean="0"/>
              <a:t> </a:t>
            </a:r>
            <a:br>
              <a:rPr lang="lt-LT" sz="2800" dirty="0" smtClean="0"/>
            </a:br>
            <a:r>
              <a:rPr lang="lt-LT" sz="2800" dirty="0" smtClean="0"/>
              <a:t>prisimenamos </a:t>
            </a:r>
            <a:r>
              <a:rPr lang="lt-LT" sz="2800" dirty="0"/>
              <a:t>skersinės vandens bangos ir išilginės garso bangos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90" y="2142497"/>
            <a:ext cx="412665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12" y="2076169"/>
            <a:ext cx="4137434" cy="440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50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Bangą apibūdinantys dydžiai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Bangos amplitudė A (x</a:t>
            </a:r>
            <a:r>
              <a:rPr lang="lt-LT" baseline="-25000" dirty="0" smtClean="0"/>
              <a:t>m</a:t>
            </a:r>
            <a:r>
              <a:rPr lang="lt-LT" dirty="0" smtClean="0"/>
              <a:t>) (m) - didžiausias bangos dalelių </a:t>
            </a:r>
            <a:r>
              <a:rPr lang="lt-LT" dirty="0"/>
              <a:t>nukrypimas nuo pusiausvyros </a:t>
            </a:r>
            <a:r>
              <a:rPr lang="lt-LT" dirty="0" smtClean="0"/>
              <a:t>padėties</a:t>
            </a:r>
          </a:p>
          <a:p>
            <a:r>
              <a:rPr lang="lt-LT" dirty="0" smtClean="0"/>
              <a:t> </a:t>
            </a:r>
          </a:p>
          <a:p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69" y="2743297"/>
            <a:ext cx="7421011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Bangą apibūdinantys dydžiai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lt-LT" dirty="0" smtClean="0"/>
                  <a:t>Bangos ilgis 𝜆 (m) - tai mažiausias atstumas tarp dviejų tos pačios fazės taškų vienoje bangoje. Vandens bangose šis atstumas matuojamas tarp bangų keterų ar įdubų. </a:t>
                </a:r>
              </a:p>
              <a:p>
                <a:r>
                  <a:rPr lang="lt-LT" dirty="0" smtClean="0"/>
                  <a:t>Bangos ilgis su bangos sklidimo greičiu ir dažniu susietas taip:</a:t>
                </a:r>
              </a:p>
              <a:p>
                <a:pPr marL="0" indent="0">
                  <a:buNone/>
                </a:pPr>
                <a:endParaRPr lang="lt-LT" dirty="0" smtClean="0"/>
              </a:p>
              <a:p>
                <a:pPr marL="0" indent="0">
                  <a:buNone/>
                </a:pPr>
                <a:r>
                  <a:rPr lang="lt-LT" dirty="0" smtClean="0"/>
                  <a:t>                                          𝜆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lt-LT" dirty="0" smtClean="0"/>
              </a:p>
              <a:p>
                <a:pPr marL="0" indent="0">
                  <a:buNone/>
                </a:pPr>
                <a:endParaRPr lang="lt-LT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lt-LT" dirty="0" smtClean="0"/>
                  <a:t>v – bangos sklidimo greitis (m/s),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lt-LT" dirty="0" smtClean="0"/>
                  <a:t>f – bangos dažnis (Hz arba 1/s),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l-GR" dirty="0" smtClean="0"/>
                  <a:t>λ – </a:t>
                </a:r>
                <a:r>
                  <a:rPr lang="lt-LT" dirty="0" smtClean="0"/>
                  <a:t>bangos ilgis (m).</a:t>
                </a:r>
                <a:endParaRPr lang="en-US" dirty="0"/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22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292" y="4001294"/>
            <a:ext cx="4141208" cy="2507566"/>
          </a:xfrm>
          <a:prstGeom prst="rect">
            <a:avLst/>
          </a:prstGeom>
        </p:spPr>
      </p:pic>
      <p:cxnSp>
        <p:nvCxnSpPr>
          <p:cNvPr id="8" name="Tiesioji rodyklės jungtis 7"/>
          <p:cNvCxnSpPr/>
          <p:nvPr/>
        </p:nvCxnSpPr>
        <p:spPr>
          <a:xfrm>
            <a:off x="9086850" y="4082143"/>
            <a:ext cx="1624693" cy="16328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Tiesioji rodyklės jungtis 8"/>
          <p:cNvCxnSpPr/>
          <p:nvPr/>
        </p:nvCxnSpPr>
        <p:spPr>
          <a:xfrm>
            <a:off x="8447315" y="4846864"/>
            <a:ext cx="1624693" cy="16328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805307" y="372913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 𝜆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61614" y="486319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 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6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68" y="120681"/>
            <a:ext cx="7504814" cy="1325563"/>
          </a:xfrm>
        </p:spPr>
        <p:txBody>
          <a:bodyPr/>
          <a:lstStyle/>
          <a:p>
            <a:r>
              <a:rPr lang="lt-LT" dirty="0" smtClean="0"/>
              <a:t>Pasitikrinkime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39024" y="1382005"/>
            <a:ext cx="10515600" cy="4351338"/>
          </a:xfrm>
        </p:spPr>
        <p:txBody>
          <a:bodyPr/>
          <a:lstStyle/>
          <a:p>
            <a:r>
              <a:rPr lang="lt-LT" sz="2400" dirty="0" smtClean="0"/>
              <a:t>Kuriuo skaičiumi pažymėta amplitudė?</a:t>
            </a:r>
          </a:p>
          <a:p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46" y="2205473"/>
            <a:ext cx="3877216" cy="3019846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7164869" y="2075596"/>
            <a:ext cx="4319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lygus</a:t>
            </a:r>
            <a:r>
              <a:rPr lang="en-US" dirty="0" smtClean="0"/>
              <a:t> </a:t>
            </a:r>
            <a:r>
              <a:rPr lang="en-US" dirty="0" err="1" smtClean="0"/>
              <a:t>bangos</a:t>
            </a:r>
            <a:r>
              <a:rPr lang="en-US" dirty="0" smtClean="0"/>
              <a:t> </a:t>
            </a:r>
            <a:r>
              <a:rPr lang="en-US" dirty="0" err="1" smtClean="0"/>
              <a:t>ilgis</a:t>
            </a:r>
            <a:r>
              <a:rPr lang="en-US" dirty="0" smtClean="0"/>
              <a:t>?</a:t>
            </a:r>
            <a:r>
              <a:rPr lang="lt-LT" dirty="0" smtClean="0"/>
              <a:t> Kam lygi amplitudė?</a:t>
            </a:r>
            <a:endParaRPr lang="en-US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543" y="2595231"/>
            <a:ext cx="4048125" cy="1714500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896854" y="54130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 smtClean="0"/>
              <a:t>Brėžinyje pažymėtos tam tikru laiko momentu svyruojančių dalelių padėtys; v - bangos sklidimo greitis. Kurios dalelės momentinio greičio vektorius nukreiptas žemyn?</a:t>
            </a:r>
            <a:endParaRPr lang="en-US" dirty="0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986" y="5098884"/>
            <a:ext cx="38385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32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8" ma:contentTypeDescription="Kurkite naują dokumentą." ma:contentTypeScope="" ma:versionID="26fc5c602d4d596b3cb2a94064e94b74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6bda12bc8914fbe4382e198e6abd87f4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7B6C9A06-A23C-4D18-AD4A-7B85EEA5CD31}"/>
</file>

<file path=customXml/itemProps2.xml><?xml version="1.0" encoding="utf-8"?>
<ds:datastoreItem xmlns:ds="http://schemas.openxmlformats.org/officeDocument/2006/customXml" ds:itemID="{4BB34297-679D-4C28-A74A-5AD36D9B8A40}"/>
</file>

<file path=customXml/itemProps3.xml><?xml version="1.0" encoding="utf-8"?>
<ds:datastoreItem xmlns:ds="http://schemas.openxmlformats.org/officeDocument/2006/customXml" ds:itemID="{41142265-D8B5-4E96-9F0B-E5AF00F77DA4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446</Words>
  <Application>Microsoft Office PowerPoint</Application>
  <PresentationFormat>Custom</PresentationFormat>
  <Paragraphs>64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Bangos ir jas apibūdinantys dydžiai IV gimn. klasė</vt:lpstr>
      <vt:lpstr>Uždaviniai</vt:lpstr>
      <vt:lpstr>Ką „bendro“ turi visos bangos?</vt:lpstr>
      <vt:lpstr>Kaip susidaro banga?</vt:lpstr>
      <vt:lpstr>Bangų rūšys</vt:lpstr>
      <vt:lpstr>Naudojantis interaktyvia simuliacija https://phet.colorado.edu/sims/html/waves-intro/latest/waves-intro_en.html  prisimenamos skersinės vandens bangos ir išilginės garso bangos</vt:lpstr>
      <vt:lpstr>Bangą apibūdinantys dydžiai</vt:lpstr>
      <vt:lpstr>Bangą apibūdinantys dydžiai</vt:lpstr>
      <vt:lpstr>Pasitikrinkime</vt:lpstr>
      <vt:lpstr>Patyrinėkime garso bangą: https://physics.bu.edu/~duffy/HTML5/longitudinalwave.html </vt:lpstr>
      <vt:lpstr>Keičiantis oro temperatūrai, kinta  oro molekulių judėjimo greitis</vt:lpstr>
      <vt:lpstr>Kaip kinta garso greitis kylant aukštyn</vt:lpstr>
      <vt:lpstr>Patyrinėkime išilginę bangą spyruoklėje:  https://seilias.gr/go-lab/html5/longitudinalWaves.plain.html  </vt:lpstr>
      <vt:lpstr>Apibendriname</vt:lpstr>
      <vt:lpstr>Papildomai: www.youtube.com/watch?v=OQ_XvyB-fac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Bangos ir jas apibūdinantys dydžiai</dc:title>
  <dc:creator>Graziene</dc:creator>
  <cp:lastModifiedBy>Windows User</cp:lastModifiedBy>
  <cp:revision>18</cp:revision>
  <dcterms:created xsi:type="dcterms:W3CDTF">2024-07-13T04:30:05Z</dcterms:created>
  <dcterms:modified xsi:type="dcterms:W3CDTF">2024-09-03T17:34:53Z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