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265" r:id="rId4"/>
    <p:sldId id="266" r:id="rId5"/>
    <p:sldId id="260" r:id="rId6"/>
    <p:sldId id="261" r:id="rId7"/>
    <p:sldId id="267" r:id="rId8"/>
    <p:sldId id="268" r:id="rId9"/>
    <p:sldId id="269" r:id="rId10"/>
    <p:sldId id="273" r:id="rId11"/>
    <p:sldId id="270" r:id="rId12"/>
    <p:sldId id="271" r:id="rId13"/>
    <p:sldId id="272" r:id="rId14"/>
    <p:sldId id="262" r:id="rId15"/>
    <p:sldId id="274" r:id="rId16"/>
    <p:sldId id="275" r:id="rId17"/>
  </p:sldIdLst>
  <p:sldSz cx="9144000" cy="5143500" type="screen16x9"/>
  <p:notesSz cx="6858000" cy="9144000"/>
  <p:defaultTextStyle>
    <a:defPPr>
      <a:defRPr lang="lt-LT"/>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96" y="-648"/>
      </p:cViewPr>
      <p:guideLst>
        <p:guide orient="horz" pos="162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96B29-D5BC-4434-A78D-77554902B8EA}" type="datetimeFigureOut">
              <a:rPr lang="lt-LT" smtClean="0"/>
              <a:t>2024-09-04</a:t>
            </a:fld>
            <a:endParaRPr lang="lt-L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C586-EDF4-4CA4-AF8C-8FCF6027CAF2}" type="slidenum">
              <a:rPr lang="lt-LT" smtClean="0"/>
              <a:t>‹#›</a:t>
            </a:fld>
            <a:endParaRPr lang="lt-LT"/>
          </a:p>
        </p:txBody>
      </p:sp>
    </p:spTree>
    <p:extLst>
      <p:ext uri="{BB962C8B-B14F-4D97-AF65-F5344CB8AC3E}">
        <p14:creationId xmlns:p14="http://schemas.microsoft.com/office/powerpoint/2010/main" val="1655979906"/>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tannica.com/science/principle-of-superposition-wave-mo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mtClean="0"/>
              <a:t>https://www.vle.lt/straipsnis/bangu-interferencija/</a:t>
            </a:r>
            <a:endParaRPr lang="lt-LT"/>
          </a:p>
        </p:txBody>
      </p:sp>
      <p:sp>
        <p:nvSpPr>
          <p:cNvPr id="4" name="Slide Number Placeholder 3"/>
          <p:cNvSpPr>
            <a:spLocks noGrp="1"/>
          </p:cNvSpPr>
          <p:nvPr>
            <p:ph type="sldNum" sz="quarter" idx="10"/>
          </p:nvPr>
        </p:nvSpPr>
        <p:spPr/>
        <p:txBody>
          <a:bodyPr/>
          <a:lstStyle/>
          <a:p>
            <a:fld id="{D519C586-EDF4-4CA4-AF8C-8FCF6027CAF2}" type="slidenum">
              <a:rPr lang="lt-LT" smtClean="0"/>
              <a:t>3</a:t>
            </a:fld>
            <a:endParaRPr lang="lt-LT"/>
          </a:p>
        </p:txBody>
      </p:sp>
    </p:spTree>
    <p:extLst>
      <p:ext uri="{BB962C8B-B14F-4D97-AF65-F5344CB8AC3E}">
        <p14:creationId xmlns:p14="http://schemas.microsoft.com/office/powerpoint/2010/main" val="154890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lt-LT" sz="1200" u="sng" kern="1200" dirty="0" smtClean="0">
                <a:solidFill>
                  <a:schemeClr val="tx1"/>
                </a:solidFill>
                <a:effectLst/>
                <a:latin typeface="+mn-lt"/>
                <a:ea typeface="+mn-ea"/>
                <a:cs typeface="+mn-cs"/>
                <a:hlinkClick r:id="rId3"/>
              </a:rPr>
              <a:t>https://www.britannica.com/science/principle-of-superposition-wave-motion</a:t>
            </a:r>
            <a:endParaRPr lang="en-US" sz="1200" kern="1200" dirty="0" smtClean="0">
              <a:solidFill>
                <a:schemeClr val="tx1"/>
              </a:solidFill>
              <a:effectLst/>
              <a:latin typeface="+mn-lt"/>
              <a:ea typeface="+mn-ea"/>
              <a:cs typeface="+mn-cs"/>
            </a:endParaRPr>
          </a:p>
          <a:p>
            <a:endParaRPr lang="en-US" dirty="0"/>
          </a:p>
        </p:txBody>
      </p:sp>
      <p:sp>
        <p:nvSpPr>
          <p:cNvPr id="4" name="Skaidrės numerio vietos rezervavimo ženklas 3"/>
          <p:cNvSpPr>
            <a:spLocks noGrp="1"/>
          </p:cNvSpPr>
          <p:nvPr>
            <p:ph type="sldNum" sz="quarter" idx="10"/>
          </p:nvPr>
        </p:nvSpPr>
        <p:spPr/>
        <p:txBody>
          <a:bodyPr/>
          <a:lstStyle/>
          <a:p>
            <a:fld id="{5D24E9CD-3AF8-46F1-944E-19EF4061250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6768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https://www.vle.lt/straipsnis/bangu-interferencija/</a:t>
            </a:r>
            <a:endParaRPr lang="lt-LT" dirty="0"/>
          </a:p>
        </p:txBody>
      </p:sp>
      <p:sp>
        <p:nvSpPr>
          <p:cNvPr id="4" name="Slide Number Placeholder 3"/>
          <p:cNvSpPr>
            <a:spLocks noGrp="1"/>
          </p:cNvSpPr>
          <p:nvPr>
            <p:ph type="sldNum" sz="quarter" idx="10"/>
          </p:nvPr>
        </p:nvSpPr>
        <p:spPr/>
        <p:txBody>
          <a:bodyPr/>
          <a:lstStyle/>
          <a:p>
            <a:fld id="{D519C586-EDF4-4CA4-AF8C-8FCF6027CAF2}" type="slidenum">
              <a:rPr lang="lt-LT" smtClean="0"/>
              <a:t>14</a:t>
            </a:fld>
            <a:endParaRPr lang="lt-LT"/>
          </a:p>
        </p:txBody>
      </p:sp>
    </p:spTree>
    <p:extLst>
      <p:ext uri="{BB962C8B-B14F-4D97-AF65-F5344CB8AC3E}">
        <p14:creationId xmlns:p14="http://schemas.microsoft.com/office/powerpoint/2010/main" val="241520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143000" y="841772"/>
            <a:ext cx="6858000" cy="1790700"/>
          </a:xfrm>
        </p:spPr>
        <p:txBody>
          <a:bodyPr anchor="b"/>
          <a:lstStyle>
            <a:lvl1pPr algn="ctr">
              <a:defRPr sz="4500"/>
            </a:lvl1pPr>
          </a:lstStyle>
          <a:p>
            <a:r>
              <a:rPr lang="lt-LT" smtClean="0"/>
              <a:t>Spustelėję redag. ruoš. pavad. stilių</a:t>
            </a:r>
            <a:endParaRPr lang="en-US"/>
          </a:p>
        </p:txBody>
      </p:sp>
      <p:sp>
        <p:nvSpPr>
          <p:cNvPr id="3" name="Antrinis pavadinimas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lt-LT" smtClean="0"/>
              <a:t>Spustelėkite norėdami redaguoti šablono paantraštės stilių</a:t>
            </a:r>
            <a:endParaRPr lang="en-US"/>
          </a:p>
        </p:txBody>
      </p:sp>
      <p:sp>
        <p:nvSpPr>
          <p:cNvPr id="4" name="Datos vietos rezervavimo ženklas 3"/>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61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38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543676" y="273845"/>
            <a:ext cx="1971675" cy="4358879"/>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628651" y="273845"/>
            <a:ext cx="5800725" cy="4358879"/>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4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2383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5628611" cy="994172"/>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0" y="87172"/>
            <a:ext cx="906066" cy="63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6611112" y="196777"/>
            <a:ext cx="1577532" cy="452117"/>
          </a:xfrm>
          <a:prstGeom prst="rect">
            <a:avLst/>
          </a:prstGeom>
        </p:spPr>
      </p:pic>
    </p:spTree>
    <p:extLst>
      <p:ext uri="{BB962C8B-B14F-4D97-AF65-F5344CB8AC3E}">
        <p14:creationId xmlns:p14="http://schemas.microsoft.com/office/powerpoint/2010/main" val="26560800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solidFill>
                  <a:prstClr val="black">
                    <a:tint val="75000"/>
                  </a:prstClr>
                </a:solidFill>
              </a:rPr>
              <a:pPr/>
              <a:t>9/4/2024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6193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55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3888" y="1282305"/>
            <a:ext cx="7886700" cy="2139553"/>
          </a:xfrm>
        </p:spPr>
        <p:txBody>
          <a:bodyPr anchor="b"/>
          <a:lstStyle>
            <a:lvl1pPr>
              <a:defRPr sz="4500"/>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5" name="Poraštės vietos rezervavimo ženklas 4"/>
          <p:cNvSpPr>
            <a:spLocks noGrp="1"/>
          </p:cNvSpPr>
          <p:nvPr>
            <p:ph type="ftr" sz="quarter" idx="11"/>
          </p:nvPr>
        </p:nvSpPr>
        <p:spPr/>
        <p:txBody>
          <a:bodyPr/>
          <a:lstStyle/>
          <a:p>
            <a:endParaRPr lang="en-US">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71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628650" y="1369219"/>
            <a:ext cx="3886200" cy="3263504"/>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urinio vietos rezervavimo ženklas 3"/>
          <p:cNvSpPr>
            <a:spLocks noGrp="1"/>
          </p:cNvSpPr>
          <p:nvPr>
            <p:ph sz="half" idx="2"/>
          </p:nvPr>
        </p:nvSpPr>
        <p:spPr>
          <a:xfrm>
            <a:off x="4629150" y="1369219"/>
            <a:ext cx="3886200" cy="3263504"/>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Datos vietos rezervavimo ženklas 4"/>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6" name="Poraštės vietos rezervavimo ženklas 5"/>
          <p:cNvSpPr>
            <a:spLocks noGrp="1"/>
          </p:cNvSpPr>
          <p:nvPr>
            <p:ph type="ftr" sz="quarter" idx="11"/>
          </p:nvPr>
        </p:nvSpPr>
        <p:spPr/>
        <p:txBody>
          <a:bodyPr/>
          <a:lstStyle/>
          <a:p>
            <a:endParaRPr lang="en-US">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08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273844"/>
            <a:ext cx="7886700" cy="994172"/>
          </a:xfrm>
        </p:spPr>
        <p:txBody>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lt-LT" smtClean="0"/>
              <a:t>Redaguoti šablono teksto stilius</a:t>
            </a:r>
          </a:p>
        </p:txBody>
      </p:sp>
      <p:sp>
        <p:nvSpPr>
          <p:cNvPr id="4" name="Turinio vietos rezervavimo ženklas 3"/>
          <p:cNvSpPr>
            <a:spLocks noGrp="1"/>
          </p:cNvSpPr>
          <p:nvPr>
            <p:ph sz="half" idx="2"/>
          </p:nvPr>
        </p:nvSpPr>
        <p:spPr>
          <a:xfrm>
            <a:off x="629842" y="1878806"/>
            <a:ext cx="3868340" cy="2763441"/>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Teksto vietos rezervavimo ženklas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lt-LT" smtClean="0"/>
              <a:t>Redaguoti šablono teksto stilius</a:t>
            </a:r>
          </a:p>
        </p:txBody>
      </p:sp>
      <p:sp>
        <p:nvSpPr>
          <p:cNvPr id="6" name="Turinio vietos rezervavimo ženklas 5"/>
          <p:cNvSpPr>
            <a:spLocks noGrp="1"/>
          </p:cNvSpPr>
          <p:nvPr>
            <p:ph sz="quarter" idx="4"/>
          </p:nvPr>
        </p:nvSpPr>
        <p:spPr>
          <a:xfrm>
            <a:off x="4629151" y="1878806"/>
            <a:ext cx="3887391" cy="2763441"/>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7" name="Datos vietos rezervavimo ženklas 6"/>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8" name="Poraštės vietos rezervavimo ženklas 7"/>
          <p:cNvSpPr>
            <a:spLocks noGrp="1"/>
          </p:cNvSpPr>
          <p:nvPr>
            <p:ph type="ftr" sz="quarter" idx="11"/>
          </p:nvPr>
        </p:nvSpPr>
        <p:spPr/>
        <p:txBody>
          <a:bodyPr/>
          <a:lstStyle/>
          <a:p>
            <a:endParaRPr lang="en-US">
              <a:solidFill>
                <a:prstClr val="black">
                  <a:tint val="75000"/>
                </a:prstClr>
              </a:solidFill>
            </a:endParaRPr>
          </a:p>
        </p:txBody>
      </p:sp>
      <p:sp>
        <p:nvSpPr>
          <p:cNvPr id="9" name="Skaidrės numerio vietos rezervavimo ženklas 8"/>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49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4" name="Poraštės vietos rezervavimo ženklas 3"/>
          <p:cNvSpPr>
            <a:spLocks noGrp="1"/>
          </p:cNvSpPr>
          <p:nvPr>
            <p:ph type="ftr" sz="quarter" idx="11"/>
          </p:nvPr>
        </p:nvSpPr>
        <p:spPr/>
        <p:txBody>
          <a:bodyPr/>
          <a:lstStyle/>
          <a:p>
            <a:endParaRPr lang="en-US">
              <a:solidFill>
                <a:prstClr val="black">
                  <a:tint val="75000"/>
                </a:prstClr>
              </a:solidFill>
            </a:endParaRPr>
          </a:p>
        </p:txBody>
      </p:sp>
      <p:sp>
        <p:nvSpPr>
          <p:cNvPr id="5" name="Skaidrės numerio vietos rezervavimo ženklas 4"/>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75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3" name="Poraštės vietos rezervavimo ženklas 2"/>
          <p:cNvSpPr>
            <a:spLocks noGrp="1"/>
          </p:cNvSpPr>
          <p:nvPr>
            <p:ph type="ftr" sz="quarter" idx="11"/>
          </p:nvPr>
        </p:nvSpPr>
        <p:spPr/>
        <p:txBody>
          <a:bodyPr/>
          <a:lstStyle/>
          <a:p>
            <a:endParaRPr lang="en-US">
              <a:solidFill>
                <a:prstClr val="black">
                  <a:tint val="75000"/>
                </a:prstClr>
              </a:solidFill>
            </a:endParaRPr>
          </a:p>
        </p:txBody>
      </p:sp>
      <p:sp>
        <p:nvSpPr>
          <p:cNvPr id="4" name="Skaidrės numerio vietos rezervavimo ženklas 3"/>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08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342900"/>
            <a:ext cx="2949178" cy="1200150"/>
          </a:xfrm>
        </p:spPr>
        <p:txBody>
          <a:bodyPr anchor="b"/>
          <a:lstStyle>
            <a:lvl1pPr>
              <a:defRPr sz="2400"/>
            </a:lvl1pPr>
          </a:lstStyle>
          <a:p>
            <a:r>
              <a:rPr lang="lt-LT" smtClean="0"/>
              <a:t>Spustelėję redag. ruoš. pavad. stilių</a:t>
            </a:r>
            <a:endParaRPr lang="en-US"/>
          </a:p>
        </p:txBody>
      </p:sp>
      <p:sp>
        <p:nvSpPr>
          <p:cNvPr id="3" name="Turinio vietos rezervavimo ženklas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eksto vietos rezervavimo ženklas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6" name="Poraštės vietos rezervavimo ženklas 5"/>
          <p:cNvSpPr>
            <a:spLocks noGrp="1"/>
          </p:cNvSpPr>
          <p:nvPr>
            <p:ph type="ftr" sz="quarter" idx="11"/>
          </p:nvPr>
        </p:nvSpPr>
        <p:spPr/>
        <p:txBody>
          <a:bodyPr/>
          <a:lstStyle/>
          <a:p>
            <a:endParaRPr lang="en-US">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8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629841" y="342900"/>
            <a:ext cx="2949178" cy="1200150"/>
          </a:xfrm>
        </p:spPr>
        <p:txBody>
          <a:bodyPr anchor="b"/>
          <a:lstStyle>
            <a:lvl1pPr>
              <a:defRPr sz="2400"/>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ksto vietos rezervavimo ženklas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0DBD5C12-E44E-4167-94FD-A6CB85A0FCFC}" type="datetimeFigureOut">
              <a:rPr lang="en-US" smtClean="0">
                <a:solidFill>
                  <a:prstClr val="black">
                    <a:tint val="75000"/>
                  </a:prstClr>
                </a:solidFill>
              </a:rPr>
              <a:pPr/>
              <a:t>9/4/2024</a:t>
            </a:fld>
            <a:endParaRPr lang="en-US">
              <a:solidFill>
                <a:prstClr val="black">
                  <a:tint val="75000"/>
                </a:prstClr>
              </a:solidFill>
            </a:endParaRPr>
          </a:p>
        </p:txBody>
      </p:sp>
      <p:sp>
        <p:nvSpPr>
          <p:cNvPr id="6" name="Poraštės vietos rezervavimo ženklas 5"/>
          <p:cNvSpPr>
            <a:spLocks noGrp="1"/>
          </p:cNvSpPr>
          <p:nvPr>
            <p:ph type="ftr" sz="quarter" idx="11"/>
          </p:nvPr>
        </p:nvSpPr>
        <p:spPr/>
        <p:txBody>
          <a:bodyPr/>
          <a:lstStyle/>
          <a:p>
            <a:endParaRPr lang="en-US">
              <a:solidFill>
                <a:prstClr val="black">
                  <a:tint val="75000"/>
                </a:prstClr>
              </a:solidFill>
            </a:endParaRPr>
          </a:p>
        </p:txBody>
      </p:sp>
      <p:sp>
        <p:nvSpPr>
          <p:cNvPr id="7" name="Skaidrės numerio vietos rezervavimo ženklas 6"/>
          <p:cNvSpPr>
            <a:spLocks noGrp="1"/>
          </p:cNvSpPr>
          <p:nvPr>
            <p:ph type="sldNum" sz="quarter" idx="12"/>
          </p:nvPr>
        </p:nvSpPr>
        <p:spPr/>
        <p:txBody>
          <a:bodyPr/>
          <a:lstStyle/>
          <a:p>
            <a:fld id="{67EB7FA4-7F49-40EF-9B00-4123CF35D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6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fld id="{0DBD5C12-E44E-4167-94FD-A6CB85A0FCFC}" type="datetimeFigureOut">
              <a:rPr lang="en-US" smtClean="0">
                <a:solidFill>
                  <a:prstClr val="black">
                    <a:tint val="75000"/>
                  </a:prstClr>
                </a:solidFill>
              </a:rPr>
              <a:pPr defTabSz="685783"/>
              <a:t>9/4/2024</a:t>
            </a:fld>
            <a:endParaRPr lang="en-US">
              <a:solidFill>
                <a:prstClr val="black">
                  <a:tint val="75000"/>
                </a:prstClr>
              </a:solidFill>
            </a:endParaRPr>
          </a:p>
        </p:txBody>
      </p:sp>
      <p:sp>
        <p:nvSpPr>
          <p:cNvPr id="5" name="Poraštės vietos rezervavimo ženklas 4"/>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kaidrės numerio vietos rezervavimo ženklas 5"/>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67EB7FA4-7F49-40EF-9B00-4123CF35D2FF}"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3472060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070A242F-BF99-4679-8412-C14FF7B1568A}" type="datetimeFigureOut">
              <a:rPr lang="en-US" smtClean="0">
                <a:solidFill>
                  <a:prstClr val="black">
                    <a:tint val="75000"/>
                  </a:prstClr>
                </a:solidFill>
              </a:rPr>
              <a:pPr defTabSz="685800"/>
              <a:t>9/4/2024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B4B775F0-6B15-426F-B554-A3DE9A58122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39611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file:///C:\Documents%20and%20Settings\User.RIGONDA\Desktop\rinkinys2005\FILMAI\2waves%5b1%5d.avi"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het.colorado.edu/sims/html/wave-interference/latest/wave-interference_all.html?locale=lt"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geogebra.org/m/z57naxT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zonalandeducation.com/mstm/physics/waves/interference/waveInterference2/WaveInterference2.html"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alileoandeinstein.phys.virginia.edu/more_stuff/Applets/AddingSineWaves/index.html"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1636" y="1395021"/>
            <a:ext cx="6803679" cy="1400488"/>
          </a:xfrm>
        </p:spPr>
        <p:txBody>
          <a:bodyPr>
            <a:normAutofit/>
          </a:bodyPr>
          <a:lstStyle/>
          <a:p>
            <a:r>
              <a:rPr lang="lt-LT" sz="6000" b="1" dirty="0">
                <a:solidFill>
                  <a:schemeClr val="accent1">
                    <a:lumMod val="50000"/>
                  </a:schemeClr>
                </a:solidFill>
              </a:rPr>
              <a:t>Bangų sudėtis</a:t>
            </a:r>
            <a:r>
              <a:rPr lang="lt-LT" b="1" dirty="0" smtClean="0">
                <a:solidFill>
                  <a:schemeClr val="accent1">
                    <a:lumMod val="50000"/>
                  </a:schemeClr>
                </a:solidFill>
              </a:rPr>
              <a:t/>
            </a:r>
            <a:br>
              <a:rPr lang="lt-LT" b="1" dirty="0" smtClean="0">
                <a:solidFill>
                  <a:schemeClr val="accent1">
                    <a:lumMod val="50000"/>
                  </a:schemeClr>
                </a:solidFill>
              </a:rPr>
            </a:br>
            <a:r>
              <a:rPr lang="lt-LT" sz="2700" b="1" dirty="0">
                <a:solidFill>
                  <a:schemeClr val="accent1">
                    <a:lumMod val="50000"/>
                  </a:schemeClr>
                </a:solidFill>
              </a:rPr>
              <a:t>IV gimn. klasė</a:t>
            </a:r>
            <a:endParaRPr lang="en-US" sz="2700" b="1" dirty="0">
              <a:solidFill>
                <a:schemeClr val="accent1">
                  <a:lumMod val="50000"/>
                </a:schemeClr>
              </a:solidFill>
            </a:endParaRPr>
          </a:p>
        </p:txBody>
      </p:sp>
      <p:sp>
        <p:nvSpPr>
          <p:cNvPr id="3" name="Subtitle 2"/>
          <p:cNvSpPr>
            <a:spLocks noGrp="1"/>
          </p:cNvSpPr>
          <p:nvPr>
            <p:ph type="subTitle" idx="1"/>
          </p:nvPr>
        </p:nvSpPr>
        <p:spPr>
          <a:xfrm>
            <a:off x="1143000" y="3238473"/>
            <a:ext cx="6858000" cy="1241822"/>
          </a:xfrm>
        </p:spPr>
        <p:txBody>
          <a:bodyPr>
            <a:normAutofit/>
          </a:bodyPr>
          <a:lstStyle/>
          <a:p>
            <a:r>
              <a:rPr lang="lt-LT" sz="2700" b="1" dirty="0">
                <a:solidFill>
                  <a:schemeClr val="accent1">
                    <a:lumMod val="50000"/>
                  </a:schemeClr>
                </a:solidFill>
              </a:rPr>
              <a:t>BP: </a:t>
            </a:r>
            <a:r>
              <a:rPr lang="lt-LT" sz="2700" dirty="0">
                <a:solidFill>
                  <a:schemeClr val="accent1">
                    <a:lumMod val="50000"/>
                  </a:schemeClr>
                </a:solidFill>
              </a:rPr>
              <a:t>Apibūdinami ir grafiškai vaizduojami naudojant bangos frontą ir spindulį bangų [...] sudėtis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545" y="414634"/>
            <a:ext cx="2742161" cy="78551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421" y="190116"/>
            <a:ext cx="1611968" cy="114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233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2waves[1].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172308" y="1180351"/>
            <a:ext cx="5947143" cy="334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71366"/>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3379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lt-LT" altLang="lt-LT"/>
              <a:t>Interferenciniai </a:t>
            </a:r>
            <a:r>
              <a:rPr lang="lt-LT" altLang="lt-LT" b="1"/>
              <a:t>maksimumai</a:t>
            </a:r>
          </a:p>
        </p:txBody>
      </p:sp>
      <p:sp>
        <p:nvSpPr>
          <p:cNvPr id="37891" name="Rectangle 3"/>
          <p:cNvSpPr>
            <a:spLocks noGrp="1" noChangeArrowheads="1"/>
          </p:cNvSpPr>
          <p:nvPr>
            <p:ph type="body" idx="1"/>
          </p:nvPr>
        </p:nvSpPr>
        <p:spPr/>
        <p:txBody>
          <a:bodyPr/>
          <a:lstStyle/>
          <a:p>
            <a:r>
              <a:rPr lang="lt-LT" altLang="lt-LT"/>
              <a:t>Interferencijos </a:t>
            </a:r>
            <a:r>
              <a:rPr lang="lt-LT" altLang="lt-LT" b="1"/>
              <a:t>maksimumai</a:t>
            </a:r>
            <a:r>
              <a:rPr lang="lt-LT" altLang="lt-LT"/>
              <a:t> susidaro tose erdvės vietose, kur bangų eigos skirtumas lygus lyginiam pusbangių skaičiui:</a:t>
            </a:r>
          </a:p>
          <a:p>
            <a:endParaRPr lang="lt-LT" altLang="lt-LT"/>
          </a:p>
          <a:p>
            <a:endParaRPr lang="lt-LT" altLang="lt-LT"/>
          </a:p>
          <a:p>
            <a:r>
              <a:rPr lang="lt-LT" altLang="lt-LT"/>
              <a:t>čia k = 0, 1, 2, 3, … </a:t>
            </a:r>
            <a:r>
              <a:rPr lang="lt-LT" altLang="lt-LT">
                <a:sym typeface="Symbol" pitchFamily="18" charset="2"/>
              </a:rPr>
              <a:t></a:t>
            </a:r>
            <a:r>
              <a:rPr lang="lt-LT" altLang="lt-LT"/>
              <a:t> sveikasis  skaičius, </a:t>
            </a:r>
            <a:r>
              <a:rPr lang="el-GR" altLang="lt-LT">
                <a:cs typeface="Arial" charset="0"/>
              </a:rPr>
              <a:t>λ</a:t>
            </a:r>
            <a:r>
              <a:rPr lang="lt-LT" altLang="lt-LT">
                <a:sym typeface="Symbol" pitchFamily="18" charset="2"/>
              </a:rPr>
              <a:t></a:t>
            </a:r>
            <a:r>
              <a:rPr lang="lt-LT" altLang="lt-LT"/>
              <a:t> šviesos bangos ilgis.</a:t>
            </a:r>
          </a:p>
        </p:txBody>
      </p:sp>
      <p:sp>
        <p:nvSpPr>
          <p:cNvPr id="37893"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lt-LT"/>
          </a:p>
        </p:txBody>
      </p:sp>
      <p:graphicFrame>
        <p:nvGraphicFramePr>
          <p:cNvPr id="37892" name="Object 4"/>
          <p:cNvGraphicFramePr>
            <a:graphicFrameLocks noChangeAspect="1"/>
          </p:cNvGraphicFramePr>
          <p:nvPr>
            <p:extLst>
              <p:ext uri="{D42A27DB-BD31-4B8C-83A1-F6EECF244321}">
                <p14:modId xmlns:p14="http://schemas.microsoft.com/office/powerpoint/2010/main" val="1114733602"/>
              </p:ext>
            </p:extLst>
          </p:nvPr>
        </p:nvGraphicFramePr>
        <p:xfrm>
          <a:off x="3346450" y="2026077"/>
          <a:ext cx="1625600" cy="776288"/>
        </p:xfrm>
        <a:graphic>
          <a:graphicData uri="http://schemas.openxmlformats.org/presentationml/2006/ole">
            <mc:AlternateContent xmlns:mc="http://schemas.openxmlformats.org/markup-compatibility/2006">
              <mc:Choice xmlns:v="urn:schemas-microsoft-com:vml" Requires="v">
                <p:oleObj spid="_x0000_s3079" name="Lygtis" r:id="rId3" imgW="622080" imgH="393480" progId="Equation.3">
                  <p:embed/>
                </p:oleObj>
              </mc:Choice>
              <mc:Fallback>
                <p:oleObj name="Lygtis" r:id="rId3" imgW="6220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2026077"/>
                        <a:ext cx="1625600"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5" name="Rectangle 7"/>
          <p:cNvSpPr>
            <a:spLocks noChangeArrowheads="1"/>
          </p:cNvSpPr>
          <p:nvPr/>
        </p:nvSpPr>
        <p:spPr bwMode="auto">
          <a:xfrm>
            <a:off x="0" y="22192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lt-LT"/>
          </a:p>
        </p:txBody>
      </p:sp>
    </p:spTree>
    <p:extLst>
      <p:ext uri="{BB962C8B-B14F-4D97-AF65-F5344CB8AC3E}">
        <p14:creationId xmlns:p14="http://schemas.microsoft.com/office/powerpoint/2010/main" val="212620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lt-LT" altLang="lt-LT"/>
              <a:t>Interferenciniai </a:t>
            </a:r>
            <a:r>
              <a:rPr lang="lt-LT" altLang="lt-LT" b="1"/>
              <a:t>minimumai</a:t>
            </a:r>
          </a:p>
        </p:txBody>
      </p:sp>
      <p:sp>
        <p:nvSpPr>
          <p:cNvPr id="38915" name="Rectangle 3"/>
          <p:cNvSpPr>
            <a:spLocks noGrp="1" noChangeArrowheads="1"/>
          </p:cNvSpPr>
          <p:nvPr>
            <p:ph type="body" idx="1"/>
          </p:nvPr>
        </p:nvSpPr>
        <p:spPr/>
        <p:txBody>
          <a:bodyPr/>
          <a:lstStyle/>
          <a:p>
            <a:r>
              <a:rPr lang="lt-LT" altLang="lt-LT"/>
              <a:t>Interferencijos </a:t>
            </a:r>
            <a:r>
              <a:rPr lang="lt-LT" altLang="lt-LT" b="1"/>
              <a:t>minimumai </a:t>
            </a:r>
            <a:r>
              <a:rPr lang="lt-LT" altLang="lt-LT"/>
              <a:t>yra tose erdvės vietose, kur bangų eigos skirtumas lygus nelyginiam pusbangių skaičiui:</a:t>
            </a:r>
          </a:p>
        </p:txBody>
      </p:sp>
      <p:sp>
        <p:nvSpPr>
          <p:cNvPr id="38917" name="Rectangle 5"/>
          <p:cNvSpPr>
            <a:spLocks noChangeArrowheads="1"/>
          </p:cNvSpPr>
          <p:nvPr/>
        </p:nvSpPr>
        <p:spPr bwMode="auto">
          <a:xfrm>
            <a:off x="0" y="22192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lt-LT"/>
          </a:p>
        </p:txBody>
      </p:sp>
      <p:graphicFrame>
        <p:nvGraphicFramePr>
          <p:cNvPr id="38916" name="Object 4"/>
          <p:cNvGraphicFramePr>
            <a:graphicFrameLocks noChangeAspect="1"/>
          </p:cNvGraphicFramePr>
          <p:nvPr/>
        </p:nvGraphicFramePr>
        <p:xfrm>
          <a:off x="3241676" y="2526507"/>
          <a:ext cx="3019425" cy="984647"/>
        </p:xfrm>
        <a:graphic>
          <a:graphicData uri="http://schemas.openxmlformats.org/presentationml/2006/ole">
            <mc:AlternateContent xmlns:mc="http://schemas.openxmlformats.org/markup-compatibility/2006">
              <mc:Choice xmlns:v="urn:schemas-microsoft-com:vml" Requires="v">
                <p:oleObj spid="_x0000_s1032" name="Lygtis" r:id="rId3" imgW="914400" imgH="393480" progId="Equation.3">
                  <p:embed/>
                </p:oleObj>
              </mc:Choice>
              <mc:Fallback>
                <p:oleObj name="Lygtis" r:id="rId3" imgW="9144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676" y="2526507"/>
                        <a:ext cx="3019425" cy="984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537" y="2450124"/>
            <a:ext cx="1992540" cy="231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39097" y="2787963"/>
            <a:ext cx="1769137" cy="284691"/>
          </a:xfrm>
          <a:prstGeom prst="rect">
            <a:avLst/>
          </a:prstGeom>
          <a:solidFill>
            <a:schemeClr val="bg1"/>
          </a:solidFill>
        </p:spPr>
        <p:txBody>
          <a:bodyPr wrap="none" lIns="68579" tIns="34289" rIns="68579" bIns="34289" rtlCol="0">
            <a:spAutoFit/>
          </a:bodyPr>
          <a:lstStyle/>
          <a:p>
            <a:pPr defTabSz="685783"/>
            <a:r>
              <a:rPr lang="lt-LT" sz="1400" dirty="0">
                <a:solidFill>
                  <a:prstClr val="black"/>
                </a:solidFill>
              </a:rPr>
              <a:t>Bangų eigos </a:t>
            </a:r>
            <a:r>
              <a:rPr lang="lt-LT" sz="1400" dirty="0" smtClean="0">
                <a:solidFill>
                  <a:prstClr val="black"/>
                </a:solidFill>
              </a:rPr>
              <a:t>skirtumas</a:t>
            </a:r>
            <a:endParaRPr lang="en-US" sz="1400" baseline="-25000" dirty="0">
              <a:solidFill>
                <a:prstClr val="black"/>
              </a:solidFill>
            </a:endParaRPr>
          </a:p>
        </p:txBody>
      </p:sp>
    </p:spTree>
    <p:extLst>
      <p:ext uri="{BB962C8B-B14F-4D97-AF65-F5344CB8AC3E}">
        <p14:creationId xmlns:p14="http://schemas.microsoft.com/office/powerpoint/2010/main" val="2184740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sz="2300" dirty="0"/>
              <a:t>Atlikite bangų sudėties virtualų tyrimą</a:t>
            </a:r>
            <a:br>
              <a:rPr lang="lt-LT" sz="2300" dirty="0"/>
            </a:br>
            <a:r>
              <a:rPr lang="en-US" sz="2000" dirty="0">
                <a:hlinkClick r:id="rId2"/>
              </a:rPr>
              <a:t>https://</a:t>
            </a:r>
            <a:r>
              <a:rPr lang="en-US" sz="2000" dirty="0" smtClean="0">
                <a:hlinkClick r:id="rId2"/>
              </a:rPr>
              <a:t>phet.colorado.edu/sims/html/wave-interference/latest/wave-interference_all.html?locale=lt</a:t>
            </a:r>
            <a:endParaRPr lang="en-US" dirty="0"/>
          </a:p>
        </p:txBody>
      </p:sp>
      <p:pic>
        <p:nvPicPr>
          <p:cNvPr id="4" name="Turinio vietos rezervavimo ženklas 3"/>
          <p:cNvPicPr>
            <a:picLocks noGrp="1"/>
          </p:cNvPicPr>
          <p:nvPr>
            <p:ph idx="1"/>
          </p:nvPr>
        </p:nvPicPr>
        <p:blipFill rotWithShape="1">
          <a:blip r:embed="rId3"/>
          <a:srcRect t="12825" b="4913"/>
          <a:stretch/>
        </p:blipFill>
        <p:spPr bwMode="auto">
          <a:xfrm>
            <a:off x="698092" y="1641231"/>
            <a:ext cx="5801784" cy="2684584"/>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642398" y="1447267"/>
            <a:ext cx="541206" cy="253916"/>
          </a:xfrm>
          <a:prstGeom prst="rect">
            <a:avLst/>
          </a:prstGeom>
          <a:noFill/>
        </p:spPr>
        <p:txBody>
          <a:bodyPr wrap="none" lIns="68579" tIns="34289" rIns="68579" bIns="34289" rtlCol="0">
            <a:spAutoFit/>
          </a:bodyPr>
          <a:lstStyle/>
          <a:p>
            <a:pPr defTabSz="685783"/>
            <a:r>
              <a:rPr lang="lt-LT" sz="1200" dirty="0">
                <a:solidFill>
                  <a:prstClr val="black"/>
                </a:solidFill>
              </a:rPr>
              <a:t>Ruletė</a:t>
            </a:r>
            <a:endParaRPr lang="en-US" sz="1200" dirty="0">
              <a:solidFill>
                <a:prstClr val="black"/>
              </a:solidFill>
            </a:endParaRPr>
          </a:p>
        </p:txBody>
      </p:sp>
      <p:sp>
        <p:nvSpPr>
          <p:cNvPr id="15" name="TextBox 14"/>
          <p:cNvSpPr txBox="1"/>
          <p:nvPr/>
        </p:nvSpPr>
        <p:spPr>
          <a:xfrm>
            <a:off x="5604528" y="1958897"/>
            <a:ext cx="1488245" cy="253916"/>
          </a:xfrm>
          <a:prstGeom prst="rect">
            <a:avLst/>
          </a:prstGeom>
          <a:noFill/>
        </p:spPr>
        <p:txBody>
          <a:bodyPr wrap="none" lIns="68579" tIns="34289" rIns="68579" bIns="34289" rtlCol="0">
            <a:spAutoFit/>
          </a:bodyPr>
          <a:lstStyle/>
          <a:p>
            <a:pPr defTabSz="685783"/>
            <a:r>
              <a:rPr lang="lt-LT" sz="1200" dirty="0">
                <a:solidFill>
                  <a:prstClr val="black"/>
                </a:solidFill>
              </a:rPr>
              <a:t>Keičiame bangų dažnį</a:t>
            </a:r>
            <a:endParaRPr lang="en-US" sz="1200" dirty="0">
              <a:solidFill>
                <a:prstClr val="black"/>
              </a:solidFill>
            </a:endParaRPr>
          </a:p>
        </p:txBody>
      </p:sp>
      <p:sp>
        <p:nvSpPr>
          <p:cNvPr id="16" name="TextBox 15"/>
          <p:cNvSpPr txBox="1"/>
          <p:nvPr/>
        </p:nvSpPr>
        <p:spPr>
          <a:xfrm>
            <a:off x="5592805" y="2227494"/>
            <a:ext cx="1828481" cy="253916"/>
          </a:xfrm>
          <a:prstGeom prst="rect">
            <a:avLst/>
          </a:prstGeom>
          <a:noFill/>
        </p:spPr>
        <p:txBody>
          <a:bodyPr wrap="none" lIns="68579" tIns="34289" rIns="68579" bIns="34289" rtlCol="0">
            <a:spAutoFit/>
          </a:bodyPr>
          <a:lstStyle/>
          <a:p>
            <a:pPr defTabSz="685783"/>
            <a:r>
              <a:rPr lang="lt-LT" sz="1200" dirty="0">
                <a:solidFill>
                  <a:prstClr val="black"/>
                </a:solidFill>
              </a:rPr>
              <a:t>Keičiame bangų amplitudę</a:t>
            </a:r>
            <a:endParaRPr lang="en-US" sz="1200" dirty="0">
              <a:solidFill>
                <a:prstClr val="black"/>
              </a:solidFill>
            </a:endParaRPr>
          </a:p>
        </p:txBody>
      </p:sp>
      <p:sp>
        <p:nvSpPr>
          <p:cNvPr id="17" name="TextBox 16"/>
          <p:cNvSpPr txBox="1"/>
          <p:nvPr/>
        </p:nvSpPr>
        <p:spPr>
          <a:xfrm>
            <a:off x="5595430" y="2504883"/>
            <a:ext cx="2084321" cy="253916"/>
          </a:xfrm>
          <a:prstGeom prst="rect">
            <a:avLst/>
          </a:prstGeom>
          <a:noFill/>
        </p:spPr>
        <p:txBody>
          <a:bodyPr wrap="none" lIns="68579" tIns="34289" rIns="68579" bIns="34289" rtlCol="0">
            <a:spAutoFit/>
          </a:bodyPr>
          <a:lstStyle/>
          <a:p>
            <a:pPr defTabSz="685783"/>
            <a:r>
              <a:rPr lang="lt-LT" sz="1200" dirty="0">
                <a:solidFill>
                  <a:prstClr val="black"/>
                </a:solidFill>
              </a:rPr>
              <a:t>Keičiame atstumą tarp šaltinių</a:t>
            </a:r>
            <a:endParaRPr lang="en-US" sz="1200" dirty="0">
              <a:solidFill>
                <a:prstClr val="black"/>
              </a:solidFill>
            </a:endParaRPr>
          </a:p>
        </p:txBody>
      </p:sp>
    </p:spTree>
    <p:extLst>
      <p:ext uri="{BB962C8B-B14F-4D97-AF65-F5344CB8AC3E}">
        <p14:creationId xmlns:p14="http://schemas.microsoft.com/office/powerpoint/2010/main" val="1065383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Bangų superpozicija</a:t>
            </a:r>
            <a:endParaRPr lang="lt-LT"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0953" y="1393113"/>
            <a:ext cx="3143250" cy="80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38" y="2809143"/>
            <a:ext cx="2209067" cy="110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1" y="1169671"/>
            <a:ext cx="2112352" cy="112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2016" y="3149139"/>
            <a:ext cx="2883878" cy="73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84385" y="1664677"/>
            <a:ext cx="228600" cy="369332"/>
          </a:xfrm>
          <a:prstGeom prst="rect">
            <a:avLst/>
          </a:prstGeom>
          <a:noFill/>
        </p:spPr>
        <p:txBody>
          <a:bodyPr wrap="square" rtlCol="0">
            <a:spAutoFit/>
          </a:bodyPr>
          <a:lstStyle/>
          <a:p>
            <a:r>
              <a:rPr lang="lt-LT" dirty="0" smtClean="0"/>
              <a:t>1</a:t>
            </a:r>
            <a:endParaRPr lang="lt-LT" dirty="0"/>
          </a:p>
        </p:txBody>
      </p:sp>
      <p:sp>
        <p:nvSpPr>
          <p:cNvPr id="9" name="TextBox 8"/>
          <p:cNvSpPr txBox="1"/>
          <p:nvPr/>
        </p:nvSpPr>
        <p:spPr>
          <a:xfrm>
            <a:off x="1154723" y="3364523"/>
            <a:ext cx="228600" cy="369332"/>
          </a:xfrm>
          <a:prstGeom prst="rect">
            <a:avLst/>
          </a:prstGeom>
          <a:noFill/>
        </p:spPr>
        <p:txBody>
          <a:bodyPr wrap="square" rtlCol="0">
            <a:spAutoFit/>
          </a:bodyPr>
          <a:lstStyle/>
          <a:p>
            <a:r>
              <a:rPr lang="lt-LT" dirty="0" smtClean="0"/>
              <a:t>2</a:t>
            </a:r>
            <a:endParaRPr lang="lt-LT" dirty="0"/>
          </a:p>
        </p:txBody>
      </p:sp>
      <p:sp>
        <p:nvSpPr>
          <p:cNvPr id="10" name="TextBox 9"/>
          <p:cNvSpPr txBox="1"/>
          <p:nvPr/>
        </p:nvSpPr>
        <p:spPr>
          <a:xfrm>
            <a:off x="5017477" y="1799493"/>
            <a:ext cx="228600" cy="369332"/>
          </a:xfrm>
          <a:prstGeom prst="rect">
            <a:avLst/>
          </a:prstGeom>
          <a:noFill/>
        </p:spPr>
        <p:txBody>
          <a:bodyPr wrap="square" rtlCol="0">
            <a:spAutoFit/>
          </a:bodyPr>
          <a:lstStyle/>
          <a:p>
            <a:r>
              <a:rPr lang="lt-LT" dirty="0" smtClean="0"/>
              <a:t>3</a:t>
            </a:r>
            <a:endParaRPr lang="lt-LT" dirty="0"/>
          </a:p>
        </p:txBody>
      </p:sp>
      <p:sp>
        <p:nvSpPr>
          <p:cNvPr id="11" name="TextBox 10"/>
          <p:cNvSpPr txBox="1"/>
          <p:nvPr/>
        </p:nvSpPr>
        <p:spPr>
          <a:xfrm>
            <a:off x="4554416" y="3323493"/>
            <a:ext cx="228600" cy="369332"/>
          </a:xfrm>
          <a:prstGeom prst="rect">
            <a:avLst/>
          </a:prstGeom>
          <a:noFill/>
        </p:spPr>
        <p:txBody>
          <a:bodyPr wrap="square" rtlCol="0">
            <a:spAutoFit/>
          </a:bodyPr>
          <a:lstStyle/>
          <a:p>
            <a:r>
              <a:rPr lang="lt-LT" dirty="0" smtClean="0"/>
              <a:t>4</a:t>
            </a:r>
            <a:endParaRPr lang="lt-LT" dirty="0"/>
          </a:p>
        </p:txBody>
      </p:sp>
      <p:sp>
        <p:nvSpPr>
          <p:cNvPr id="5" name="Rectangle 4"/>
          <p:cNvSpPr/>
          <p:nvPr/>
        </p:nvSpPr>
        <p:spPr>
          <a:xfrm>
            <a:off x="656492" y="4007717"/>
            <a:ext cx="7344507" cy="923330"/>
          </a:xfrm>
          <a:prstGeom prst="rect">
            <a:avLst/>
          </a:prstGeom>
        </p:spPr>
        <p:txBody>
          <a:bodyPr wrap="square">
            <a:spAutoFit/>
          </a:bodyPr>
          <a:lstStyle/>
          <a:p>
            <a:r>
              <a:rPr lang="lt-LT" dirty="0">
                <a:solidFill>
                  <a:schemeClr val="accent1">
                    <a:lumMod val="50000"/>
                  </a:schemeClr>
                </a:solidFill>
              </a:rPr>
              <a:t>Jei interferuojančių bangų intensyvumas nėra labai didelis, galioja superpozicijos principas (t. y. atstojamasis banginis virpesys bet kuriame taške lygus sumuojamų banginių virpesių geometrinei sumai). </a:t>
            </a:r>
          </a:p>
        </p:txBody>
      </p:sp>
    </p:spTree>
    <p:extLst>
      <p:ext uri="{BB962C8B-B14F-4D97-AF65-F5344CB8AC3E}">
        <p14:creationId xmlns:p14="http://schemas.microsoft.com/office/powerpoint/2010/main" val="109654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4505"/>
            <a:ext cx="6147288" cy="994172"/>
          </a:xfrm>
        </p:spPr>
        <p:txBody>
          <a:bodyPr/>
          <a:lstStyle/>
          <a:p>
            <a:r>
              <a:rPr lang="lt-LT" dirty="0" smtClean="0"/>
              <a:t>Pavaizduokite 3 prasilenkimo etapus</a:t>
            </a:r>
            <a:endParaRPr lang="lt-LT"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9184" y="1758156"/>
            <a:ext cx="4765064" cy="146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311" y="2202473"/>
            <a:ext cx="2638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8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a:t>Banga</a:t>
            </a:r>
          </a:p>
        </p:txBody>
      </p:sp>
      <p:sp>
        <p:nvSpPr>
          <p:cNvPr id="3" name="Content Placeholder 2"/>
          <p:cNvSpPr>
            <a:spLocks noGrp="1"/>
          </p:cNvSpPr>
          <p:nvPr>
            <p:ph idx="1"/>
          </p:nvPr>
        </p:nvSpPr>
        <p:spPr/>
        <p:txBody>
          <a:bodyPr>
            <a:normAutofit fontScale="92500" lnSpcReduction="20000"/>
          </a:bodyPr>
          <a:lstStyle/>
          <a:p>
            <a:r>
              <a:rPr lang="lt-LT" dirty="0" smtClean="0"/>
              <a:t>yra </a:t>
            </a:r>
            <a:r>
              <a:rPr lang="lt-LT" dirty="0"/>
              <a:t>erdvėje ir laike sklindantis </a:t>
            </a:r>
            <a:r>
              <a:rPr lang="lt-LT" dirty="0" smtClean="0"/>
              <a:t>svyravimas, </a:t>
            </a:r>
            <a:r>
              <a:rPr lang="lt-LT" dirty="0"/>
              <a:t>kuris perneša energiją iš vieno taško į kitą. Bangos gali būti įvairių tipų, priklausomai nuo jų pobūdžio ir terpės, kuria </a:t>
            </a:r>
            <a:r>
              <a:rPr lang="lt-LT" dirty="0" smtClean="0"/>
              <a:t>sklinda:</a:t>
            </a:r>
            <a:endParaRPr lang="lt-LT" dirty="0"/>
          </a:p>
          <a:p>
            <a:pPr marL="0" indent="0">
              <a:buNone/>
            </a:pPr>
            <a:r>
              <a:rPr lang="lt-LT" b="1" dirty="0" smtClean="0"/>
              <a:t>Mechaninės </a:t>
            </a:r>
            <a:r>
              <a:rPr lang="lt-LT" b="1" dirty="0"/>
              <a:t>bangos</a:t>
            </a:r>
            <a:r>
              <a:rPr lang="lt-LT" dirty="0"/>
              <a:t>:</a:t>
            </a:r>
          </a:p>
          <a:p>
            <a:pPr marL="400050" indent="-285750"/>
            <a:r>
              <a:rPr lang="lt-LT" b="1" dirty="0"/>
              <a:t>Išilginės bangos</a:t>
            </a:r>
            <a:r>
              <a:rPr lang="lt-LT" dirty="0"/>
              <a:t>: Šiose bangose terpės dalelės svyruoja lygiagrečiai bangos sklidimo krypčiai. Pavyzdys: garso bangos ore.</a:t>
            </a:r>
          </a:p>
          <a:p>
            <a:pPr marL="400050" indent="-285750"/>
            <a:r>
              <a:rPr lang="lt-LT" b="1" dirty="0"/>
              <a:t>Skersinės bangos</a:t>
            </a:r>
            <a:r>
              <a:rPr lang="lt-LT" dirty="0"/>
              <a:t>: Šiose bangose dalelės svyruoja statmenai bangos sklidimo krypčiai. Pavyzdys: bangos vandens paviršiuje.</a:t>
            </a:r>
          </a:p>
          <a:p>
            <a:pPr marL="0" indent="0">
              <a:buNone/>
            </a:pPr>
            <a:r>
              <a:rPr lang="lt-LT" b="1" dirty="0"/>
              <a:t>Elektromagnetinės bangos</a:t>
            </a:r>
            <a:r>
              <a:rPr lang="lt-LT" dirty="0"/>
              <a:t>:</a:t>
            </a:r>
          </a:p>
          <a:p>
            <a:pPr marL="400050" indent="-285750"/>
            <a:r>
              <a:rPr lang="lt-LT" dirty="0"/>
              <a:t>Tai bangos, kurios </a:t>
            </a:r>
            <a:r>
              <a:rPr lang="lt-LT" dirty="0" smtClean="0"/>
              <a:t>sklinda, kintant elektriniam ir magnetiniam laukams, jos </a:t>
            </a:r>
            <a:r>
              <a:rPr lang="lt-LT" dirty="0"/>
              <a:t>gali sklisti </a:t>
            </a:r>
            <a:r>
              <a:rPr lang="lt-LT" dirty="0" smtClean="0"/>
              <a:t>vakuume</a:t>
            </a:r>
            <a:r>
              <a:rPr lang="lt-LT" dirty="0"/>
              <a:t>. Pavyzdžiai: šviesos bangos, radijo bangos, mikrobangos.</a:t>
            </a:r>
          </a:p>
          <a:p>
            <a:endParaRPr lang="lt-LT" dirty="0"/>
          </a:p>
        </p:txBody>
      </p:sp>
    </p:spTree>
    <p:extLst>
      <p:ext uri="{BB962C8B-B14F-4D97-AF65-F5344CB8AC3E}">
        <p14:creationId xmlns:p14="http://schemas.microsoft.com/office/powerpoint/2010/main" val="41243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Palemonas"/>
              </a:rPr>
              <a:t>Bangų </a:t>
            </a:r>
            <a:r>
              <a:rPr lang="lt-LT" dirty="0">
                <a:latin typeface="Palemonas"/>
              </a:rPr>
              <a:t>interferencija</a:t>
            </a:r>
            <a:endParaRPr lang="lt-LT" dirty="0"/>
          </a:p>
        </p:txBody>
      </p:sp>
      <p:sp>
        <p:nvSpPr>
          <p:cNvPr id="3" name="Content Placeholder 2"/>
          <p:cNvSpPr>
            <a:spLocks noGrp="1"/>
          </p:cNvSpPr>
          <p:nvPr>
            <p:ph idx="1"/>
          </p:nvPr>
        </p:nvSpPr>
        <p:spPr/>
        <p:txBody>
          <a:bodyPr/>
          <a:lstStyle/>
          <a:p>
            <a:r>
              <a:rPr lang="lt-LT" dirty="0" smtClean="0">
                <a:latin typeface="Palemonas"/>
              </a:rPr>
              <a:t>dviejų </a:t>
            </a:r>
            <a:r>
              <a:rPr lang="lt-LT" dirty="0">
                <a:latin typeface="Palemonas"/>
              </a:rPr>
              <a:t>ar kelių vienodo ar beveik vienodo dažnio (koherentiškumas) bangų sudėtis</a:t>
            </a:r>
            <a:r>
              <a:rPr lang="lt-LT" dirty="0" smtClean="0">
                <a:latin typeface="Palemonas"/>
              </a:rPr>
              <a:t>.</a:t>
            </a:r>
          </a:p>
          <a:p>
            <a:r>
              <a:rPr lang="lt-LT" dirty="0" smtClean="0">
                <a:latin typeface="Palemonas"/>
              </a:rPr>
              <a:t>Suminės </a:t>
            </a:r>
            <a:r>
              <a:rPr lang="lt-LT" dirty="0">
                <a:latin typeface="Palemonas"/>
              </a:rPr>
              <a:t>bangos amplitudė įvairiuose erdvės (terpės) taškuose sustiprėja ar susilpnėja.</a:t>
            </a:r>
            <a:endParaRPr lang="lt-LT" dirty="0"/>
          </a:p>
        </p:txBody>
      </p:sp>
    </p:spTree>
    <p:extLst>
      <p:ext uri="{BB962C8B-B14F-4D97-AF65-F5344CB8AC3E}">
        <p14:creationId xmlns:p14="http://schemas.microsoft.com/office/powerpoint/2010/main" val="3391309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err="1" smtClean="0"/>
              <a:t>Koherentiniai</a:t>
            </a:r>
            <a:r>
              <a:rPr lang="lt-LT" dirty="0" smtClean="0"/>
              <a:t> bangų šaltiniai</a:t>
            </a:r>
            <a:endParaRPr lang="en-US" dirty="0"/>
          </a:p>
        </p:txBody>
      </p:sp>
      <p:sp>
        <p:nvSpPr>
          <p:cNvPr id="3" name="Turinio vietos rezervavimo ženklas 2"/>
          <p:cNvSpPr>
            <a:spLocks noGrp="1"/>
          </p:cNvSpPr>
          <p:nvPr>
            <p:ph idx="1"/>
          </p:nvPr>
        </p:nvSpPr>
        <p:spPr/>
        <p:txBody>
          <a:bodyPr>
            <a:normAutofit/>
          </a:bodyPr>
          <a:lstStyle/>
          <a:p>
            <a:r>
              <a:rPr lang="lt-LT" dirty="0" smtClean="0"/>
              <a:t>Pastovų </a:t>
            </a:r>
            <a:r>
              <a:rPr lang="lt-LT" dirty="0" err="1"/>
              <a:t>interferencinį</a:t>
            </a:r>
            <a:r>
              <a:rPr lang="lt-LT" dirty="0"/>
              <a:t> vaizdą gauname tik tada, kai bangų šaltinių dažnis yra vienodas, o jų svyravimų fazių skirtumas pastovus. Tokie šaltiniai vadinami </a:t>
            </a:r>
            <a:r>
              <a:rPr lang="lt-LT" b="1" dirty="0" err="1"/>
              <a:t>koherentiniais</a:t>
            </a:r>
            <a:r>
              <a:rPr lang="lt-LT" dirty="0"/>
              <a:t>. Taip pat </a:t>
            </a:r>
            <a:r>
              <a:rPr lang="lt-LT" dirty="0" smtClean="0"/>
              <a:t>vadinamos </a:t>
            </a:r>
            <a:r>
              <a:rPr lang="lt-LT" dirty="0"/>
              <a:t>ir jų sukeliamos bangos.</a:t>
            </a:r>
          </a:p>
          <a:p>
            <a:r>
              <a:rPr lang="lt-LT" dirty="0" smtClean="0"/>
              <a:t>Susidedant bangoms jų energija perskirstoma </a:t>
            </a:r>
            <a:r>
              <a:rPr lang="lt-LT" dirty="0"/>
              <a:t>erdvėje. </a:t>
            </a:r>
            <a:r>
              <a:rPr lang="lt-LT" dirty="0" smtClean="0"/>
              <a:t>Ji </a:t>
            </a:r>
            <a:r>
              <a:rPr lang="lt-LT" dirty="0"/>
              <a:t>koncentruojasi </a:t>
            </a:r>
            <a:r>
              <a:rPr lang="lt-LT" dirty="0" err="1"/>
              <a:t>maksimumuose</a:t>
            </a:r>
            <a:r>
              <a:rPr lang="lt-LT" dirty="0"/>
              <a:t> dėl to, </a:t>
            </a:r>
            <a:r>
              <a:rPr lang="lt-LT" dirty="0" smtClean="0"/>
              <a:t>ir mažiausiai jos yra </a:t>
            </a:r>
            <a:r>
              <a:rPr lang="lt-LT" dirty="0" err="1" smtClean="0"/>
              <a:t>minimumuose</a:t>
            </a:r>
            <a:r>
              <a:rPr lang="lt-LT" dirty="0" smtClean="0"/>
              <a:t>.</a:t>
            </a:r>
            <a:endParaRPr lang="en-US" dirty="0"/>
          </a:p>
        </p:txBody>
      </p:sp>
    </p:spTree>
    <p:extLst>
      <p:ext uri="{BB962C8B-B14F-4D97-AF65-F5344CB8AC3E}">
        <p14:creationId xmlns:p14="http://schemas.microsoft.com/office/powerpoint/2010/main" val="240136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2700" dirty="0"/>
              <a:t>Grafinis bangų sudėties vaizdavimas</a:t>
            </a:r>
            <a:endParaRPr lang="en-US" sz="2700" dirty="0"/>
          </a:p>
        </p:txBody>
      </p:sp>
      <p:pic>
        <p:nvPicPr>
          <p:cNvPr id="4" name="Turinio vietos rezervavimo ženklas 3"/>
          <p:cNvPicPr>
            <a:picLocks noGrp="1"/>
          </p:cNvPicPr>
          <p:nvPr>
            <p:ph idx="1"/>
          </p:nvPr>
        </p:nvPicPr>
        <p:blipFill>
          <a:blip r:embed="rId3"/>
          <a:stretch>
            <a:fillRect/>
          </a:stretch>
        </p:blipFill>
        <p:spPr>
          <a:xfrm>
            <a:off x="838878" y="1205096"/>
            <a:ext cx="2577724" cy="3263504"/>
          </a:xfrm>
          <a:prstGeom prst="rect">
            <a:avLst/>
          </a:prstGeom>
        </p:spPr>
      </p:pic>
      <p:sp>
        <p:nvSpPr>
          <p:cNvPr id="5" name="Stačiakampis 4"/>
          <p:cNvSpPr/>
          <p:nvPr/>
        </p:nvSpPr>
        <p:spPr>
          <a:xfrm>
            <a:off x="3852097" y="1067257"/>
            <a:ext cx="4572000" cy="3300902"/>
          </a:xfrm>
          <a:prstGeom prst="rect">
            <a:avLst/>
          </a:prstGeom>
        </p:spPr>
        <p:txBody>
          <a:bodyPr lIns="68579" tIns="34289" rIns="68579" bIns="34289">
            <a:spAutoFit/>
          </a:bodyPr>
          <a:lstStyle/>
          <a:p>
            <a:pPr marL="214308" indent="-214308" defTabSz="685783">
              <a:buFont typeface="Arial" panose="020B0604020202020204" pitchFamily="34" charset="0"/>
              <a:buChar char="•"/>
            </a:pPr>
            <a:r>
              <a:rPr lang="lt-LT" sz="1400" dirty="0">
                <a:solidFill>
                  <a:schemeClr val="accent1">
                    <a:lumMod val="50000"/>
                  </a:schemeClr>
                </a:solidFill>
              </a:rPr>
              <a:t>Kai dvi vienodo bangos ilgio  (rodomos mėlynai ir geltonai) bangos yra tos pačios svyravimo fazės bet skirtingos amplitudės, jos sudaro naują bangą (rodomą mėlynomis ir geltonomis juostelėmis), kurios amplitudė lygi jų </a:t>
            </a:r>
            <a:r>
              <a:rPr lang="lt-LT" sz="1400" dirty="0" smtClean="0">
                <a:solidFill>
                  <a:schemeClr val="accent1">
                    <a:lumMod val="50000"/>
                  </a:schemeClr>
                </a:solidFill>
              </a:rPr>
              <a:t>amplitudžių </a:t>
            </a:r>
            <a:r>
              <a:rPr lang="lt-LT" sz="1400" dirty="0">
                <a:solidFill>
                  <a:schemeClr val="accent1">
                    <a:lumMod val="50000"/>
                  </a:schemeClr>
                </a:solidFill>
              </a:rPr>
              <a:t>sumai. Vyksta </a:t>
            </a:r>
            <a:r>
              <a:rPr lang="lt-LT" sz="1400" b="1" dirty="0" err="1">
                <a:solidFill>
                  <a:schemeClr val="accent1">
                    <a:lumMod val="50000"/>
                  </a:schemeClr>
                </a:solidFill>
              </a:rPr>
              <a:t>interferencijos</a:t>
            </a:r>
            <a:r>
              <a:rPr lang="lt-LT" sz="1400" b="1" dirty="0">
                <a:solidFill>
                  <a:schemeClr val="accent1">
                    <a:lumMod val="50000"/>
                  </a:schemeClr>
                </a:solidFill>
              </a:rPr>
              <a:t> maksimumas</a:t>
            </a:r>
            <a:r>
              <a:rPr lang="lt-LT" sz="1400" dirty="0">
                <a:solidFill>
                  <a:schemeClr val="accent1">
                    <a:lumMod val="50000"/>
                  </a:schemeClr>
                </a:solidFill>
              </a:rPr>
              <a:t>.</a:t>
            </a:r>
          </a:p>
          <a:p>
            <a:pPr marL="214308" indent="-214308" defTabSz="685783">
              <a:buFont typeface="Arial" panose="020B0604020202020204" pitchFamily="34" charset="0"/>
              <a:buChar char="•"/>
            </a:pPr>
            <a:endParaRPr lang="lt-LT" sz="1400" dirty="0">
              <a:solidFill>
                <a:schemeClr val="accent1">
                  <a:lumMod val="50000"/>
                </a:schemeClr>
              </a:solidFill>
            </a:endParaRPr>
          </a:p>
          <a:p>
            <a:pPr marL="214308" indent="-214308" defTabSz="685783">
              <a:buFont typeface="Arial" panose="020B0604020202020204" pitchFamily="34" charset="0"/>
              <a:buChar char="•"/>
            </a:pPr>
            <a:r>
              <a:rPr lang="lt-LT" sz="1400" dirty="0">
                <a:solidFill>
                  <a:schemeClr val="accent1">
                    <a:lumMod val="50000"/>
                  </a:schemeClr>
                </a:solidFill>
              </a:rPr>
              <a:t>Kai dvi bangos yra priešingų fazių, jos arba sudaro naują sumažintos amplitudės bangą, arba panaikina viena kitą. Stebime </a:t>
            </a:r>
            <a:r>
              <a:rPr lang="lt-LT" sz="1400" b="1" dirty="0" err="1">
                <a:solidFill>
                  <a:schemeClr val="accent1">
                    <a:lumMod val="50000"/>
                  </a:schemeClr>
                </a:solidFill>
              </a:rPr>
              <a:t>interferencijos</a:t>
            </a:r>
            <a:r>
              <a:rPr lang="lt-LT" sz="1400" b="1" dirty="0">
                <a:solidFill>
                  <a:schemeClr val="accent1">
                    <a:lumMod val="50000"/>
                  </a:schemeClr>
                </a:solidFill>
              </a:rPr>
              <a:t> minimumą</a:t>
            </a:r>
            <a:r>
              <a:rPr lang="lt-LT" sz="1400" dirty="0">
                <a:solidFill>
                  <a:schemeClr val="accent1">
                    <a:lumMod val="50000"/>
                  </a:schemeClr>
                </a:solidFill>
              </a:rPr>
              <a:t>. </a:t>
            </a:r>
          </a:p>
          <a:p>
            <a:pPr marL="214308" indent="-214308" defTabSz="685783">
              <a:buFont typeface="Arial" panose="020B0604020202020204" pitchFamily="34" charset="0"/>
              <a:buChar char="•"/>
            </a:pPr>
            <a:endParaRPr lang="lt-LT" sz="1400" dirty="0">
              <a:solidFill>
                <a:schemeClr val="accent1">
                  <a:lumMod val="50000"/>
                </a:schemeClr>
              </a:solidFill>
            </a:endParaRPr>
          </a:p>
          <a:p>
            <a:pPr marL="214308" indent="-214308" defTabSz="685783">
              <a:buFont typeface="Arial" panose="020B0604020202020204" pitchFamily="34" charset="0"/>
              <a:buChar char="•"/>
            </a:pPr>
            <a:r>
              <a:rPr lang="lt-LT" sz="1400" dirty="0">
                <a:solidFill>
                  <a:schemeClr val="accent1">
                    <a:lumMod val="50000"/>
                  </a:schemeClr>
                </a:solidFill>
              </a:rPr>
              <a:t>Daug sudėtingesni modeliai atsiranda, kai sąveikauja skirtingo bangos ilgio bangos.</a:t>
            </a:r>
          </a:p>
          <a:p>
            <a:pPr marL="214308" indent="-214308" defTabSz="685783">
              <a:buFont typeface="Arial" panose="020B0604020202020204" pitchFamily="34" charset="0"/>
              <a:buChar char="•"/>
            </a:pPr>
            <a:r>
              <a:rPr lang="en-US" sz="1400" dirty="0">
                <a:solidFill>
                  <a:schemeClr val="accent1">
                    <a:lumMod val="50000"/>
                  </a:schemeClr>
                </a:solidFill>
                <a:hlinkClick r:id="rId4"/>
              </a:rPr>
              <a:t>https://www.geogebra.org/m/z57naxTr</a:t>
            </a:r>
            <a:endParaRPr lang="lt-LT" sz="1400" dirty="0">
              <a:solidFill>
                <a:schemeClr val="accent1">
                  <a:lumMod val="50000"/>
                </a:schemeClr>
              </a:solidFill>
            </a:endParaRPr>
          </a:p>
          <a:p>
            <a:pPr defTabSz="685783"/>
            <a:endParaRPr lang="lt-LT" sz="1400" dirty="0">
              <a:solidFill>
                <a:schemeClr val="accent1">
                  <a:lumMod val="50000"/>
                </a:schemeClr>
              </a:solidFill>
            </a:endParaRPr>
          </a:p>
          <a:p>
            <a:pPr marL="214308" indent="-214308" defTabSz="685783">
              <a:buFont typeface="Arial" panose="020B0604020202020204" pitchFamily="34" charset="0"/>
              <a:buChar char="•"/>
            </a:pPr>
            <a:endParaRPr lang="en-US" sz="1400" dirty="0">
              <a:solidFill>
                <a:schemeClr val="accent1">
                  <a:lumMod val="50000"/>
                </a:schemeClr>
              </a:solidFill>
            </a:endParaRPr>
          </a:p>
        </p:txBody>
      </p:sp>
    </p:spTree>
    <p:extLst>
      <p:ext uri="{BB962C8B-B14F-4D97-AF65-F5344CB8AC3E}">
        <p14:creationId xmlns:p14="http://schemas.microsoft.com/office/powerpoint/2010/main" val="324381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460" y="1608376"/>
            <a:ext cx="4206387" cy="3058692"/>
          </a:xfrm>
          <a:prstGeom prst="rect">
            <a:avLst/>
          </a:prstGeom>
          <a:noFill/>
          <a:extLst>
            <a:ext uri="{909E8E84-426E-40DD-AFC4-6F175D3DCCD1}">
              <a14:hiddenFill xmlns:a14="http://schemas.microsoft.com/office/drawing/2010/main">
                <a:solidFill>
                  <a:srgbClr val="FFFFFF"/>
                </a:solidFill>
              </a14:hiddenFill>
            </a:ext>
          </a:extLst>
        </p:spPr>
      </p:pic>
      <p:sp>
        <p:nvSpPr>
          <p:cNvPr id="14343" name="Rectangle 7"/>
          <p:cNvSpPr>
            <a:spLocks noGrp="1" noChangeArrowheads="1"/>
          </p:cNvSpPr>
          <p:nvPr>
            <p:ph type="title"/>
          </p:nvPr>
        </p:nvSpPr>
        <p:spPr/>
        <p:txBody>
          <a:bodyPr/>
          <a:lstStyle/>
          <a:p>
            <a:r>
              <a:rPr lang="lt-LT" altLang="lt-LT" sz="5400" dirty="0" smtClean="0"/>
              <a:t>Amplitudė </a:t>
            </a:r>
            <a:r>
              <a:rPr lang="lt-LT" altLang="lt-LT" sz="5400" dirty="0"/>
              <a:t>padidėja</a:t>
            </a:r>
          </a:p>
        </p:txBody>
      </p:sp>
    </p:spTree>
    <p:extLst>
      <p:ext uri="{BB962C8B-B14F-4D97-AF65-F5344CB8AC3E}">
        <p14:creationId xmlns:p14="http://schemas.microsoft.com/office/powerpoint/2010/main" val="4129383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lt-LT" altLang="lt-LT" sz="5400" dirty="0" smtClean="0"/>
              <a:t>Svyravimai </a:t>
            </a:r>
            <a:r>
              <a:rPr lang="lt-LT" altLang="lt-LT" sz="5400" dirty="0"/>
              <a:t>nuslopsta</a:t>
            </a:r>
          </a:p>
        </p:txBody>
      </p:sp>
      <p:pic>
        <p:nvPicPr>
          <p:cNvPr id="16388" name="Picture 4" descr="mi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65105" y="1845713"/>
            <a:ext cx="2899505" cy="23863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6736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normAutofit fontScale="90000"/>
          </a:bodyPr>
          <a:lstStyle/>
          <a:p>
            <a:r>
              <a:rPr lang="lt-LT" altLang="lt-LT" sz="2400" dirty="0">
                <a:hlinkClick r:id="rId3"/>
              </a:rPr>
              <a:t>http://</a:t>
            </a:r>
            <a:r>
              <a:rPr lang="lt-LT" altLang="lt-LT" sz="2400" dirty="0" smtClean="0">
                <a:hlinkClick r:id="rId3"/>
              </a:rPr>
              <a:t>zonalandeducation.com/mstm/physics/waves/interference/waveInterference2/WaveInterference2.html</a:t>
            </a:r>
            <a:r>
              <a:rPr lang="lt-LT" altLang="lt-LT" sz="2400" dirty="0" smtClean="0"/>
              <a:t> </a:t>
            </a:r>
            <a:endParaRPr lang="lt-LT" altLang="lt-LT" dirty="0"/>
          </a:p>
        </p:txBody>
      </p:sp>
      <p:graphicFrame>
        <p:nvGraphicFramePr>
          <p:cNvPr id="3080" name="Object 8"/>
          <p:cNvGraphicFramePr>
            <a:graphicFrameLocks noGrp="1" noChangeAspect="1"/>
          </p:cNvGraphicFramePr>
          <p:nvPr>
            <p:ph idx="1"/>
          </p:nvPr>
        </p:nvGraphicFramePr>
        <p:xfrm>
          <a:off x="2201863" y="1370013"/>
          <a:ext cx="4740275" cy="3262312"/>
        </p:xfrm>
        <a:graphic>
          <a:graphicData uri="http://schemas.openxmlformats.org/presentationml/2006/ole">
            <mc:AlternateContent xmlns:mc="http://schemas.openxmlformats.org/markup-compatibility/2006">
              <mc:Choice xmlns:v="urn:schemas-microsoft-com:vml" Requires="v">
                <p:oleObj spid="_x0000_s2055" name="Bitmap Image" r:id="rId4" imgW="5923810" imgH="4076190" progId="Paint.Picture">
                  <p:embed/>
                </p:oleObj>
              </mc:Choice>
              <mc:Fallback>
                <p:oleObj name="Bitmap Image" r:id="rId4" imgW="5923810" imgH="407619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1863" y="1370013"/>
                        <a:ext cx="4740275"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7564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000" dirty="0">
                <a:hlinkClick r:id="rId2"/>
              </a:rPr>
              <a:t>https://</a:t>
            </a:r>
            <a:r>
              <a:rPr lang="lt-LT" sz="2000" dirty="0" smtClean="0">
                <a:hlinkClick r:id="rId2"/>
              </a:rPr>
              <a:t>galileoandeinstein.phys.virginia.edu/more_stuff/Applets/AddingSineWaves/index.html</a:t>
            </a:r>
            <a:r>
              <a:rPr lang="lt-LT" sz="2000" dirty="0" smtClean="0"/>
              <a:t> </a:t>
            </a:r>
            <a:endParaRPr lang="lt-LT" sz="20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58781" y="1370013"/>
            <a:ext cx="3826438"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93196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8" ma:contentTypeDescription="Kurkite naują dokumentą." ma:contentTypeScope="" ma:versionID="26fc5c602d4d596b3cb2a94064e94b74">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6bda12bc8914fbe4382e198e6abd87f4"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5CDA46B8-E9B8-44EA-8232-2F45DB47C024}"/>
</file>

<file path=customXml/itemProps2.xml><?xml version="1.0" encoding="utf-8"?>
<ds:datastoreItem xmlns:ds="http://schemas.openxmlformats.org/officeDocument/2006/customXml" ds:itemID="{DCF27A74-C52B-4340-90DD-5F084EA8760B}"/>
</file>

<file path=customXml/itemProps3.xml><?xml version="1.0" encoding="utf-8"?>
<ds:datastoreItem xmlns:ds="http://schemas.openxmlformats.org/officeDocument/2006/customXml" ds:itemID="{49A07996-866C-4B00-867F-D559FE2036A5}"/>
</file>

<file path=docProps/app.xml><?xml version="1.0" encoding="utf-8"?>
<Properties xmlns="http://schemas.openxmlformats.org/officeDocument/2006/extended-properties" xmlns:vt="http://schemas.openxmlformats.org/officeDocument/2006/docPropsVTypes">
  <TotalTime>213</TotalTime>
  <Words>427</Words>
  <Application>Microsoft Office PowerPoint</Application>
  <PresentationFormat>On-screen Show (16:9)</PresentationFormat>
  <Paragraphs>53</Paragraphs>
  <Slides>15</Slides>
  <Notes>3</Notes>
  <HiddenSlides>0</HiddenSlides>
  <MMClips>1</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15</vt:i4>
      </vt:variant>
    </vt:vector>
  </HeadingPairs>
  <TitlesOfParts>
    <vt:vector size="19" baseType="lpstr">
      <vt:lpstr>„Office“ tema</vt:lpstr>
      <vt:lpstr>1_Office Theme</vt:lpstr>
      <vt:lpstr>Bitmap Image</vt:lpstr>
      <vt:lpstr>Lygtis</vt:lpstr>
      <vt:lpstr>Bangų sudėtis IV gimn. klasė</vt:lpstr>
      <vt:lpstr>Banga</vt:lpstr>
      <vt:lpstr>Bangų interferencija</vt:lpstr>
      <vt:lpstr>Koherentiniai bangų šaltiniai</vt:lpstr>
      <vt:lpstr>Grafinis bangų sudėties vaizdavimas</vt:lpstr>
      <vt:lpstr>Amplitudė padidėja</vt:lpstr>
      <vt:lpstr>Svyravimai nuslopsta</vt:lpstr>
      <vt:lpstr>http://zonalandeducation.com/mstm/physics/waves/interference/waveInterference2/WaveInterference2.html </vt:lpstr>
      <vt:lpstr>https://galileoandeinstein.phys.virginia.edu/more_stuff/Applets/AddingSineWaves/index.html </vt:lpstr>
      <vt:lpstr>PowerPoint Presentation</vt:lpstr>
      <vt:lpstr>Interferenciniai maksimumai</vt:lpstr>
      <vt:lpstr>Interferenciniai minimumai</vt:lpstr>
      <vt:lpstr>Atlikite bangų sudėties virtualų tyrimą https://phet.colorado.edu/sims/html/wave-interference/latest/wave-interference_all.html?locale=lt</vt:lpstr>
      <vt:lpstr>Bangų superpozicija</vt:lpstr>
      <vt:lpstr>Pavaizduokite 3 prasilenkimo etapus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Bangų sudėtis IV gimn. klasė</dc:title>
  <dc:creator>Windows User</dc:creator>
  <cp:lastModifiedBy>Windows User</cp:lastModifiedBy>
  <cp:revision>9</cp:revision>
  <dcterms:created xsi:type="dcterms:W3CDTF">2024-09-03T14:46:29Z</dcterms:created>
  <dcterms:modified xsi:type="dcterms:W3CDTF">2024-09-04T13:07:54Z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