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1" r:id="rId2"/>
    <p:sldId id="284" r:id="rId3"/>
    <p:sldId id="285" r:id="rId4"/>
    <p:sldId id="286" r:id="rId5"/>
    <p:sldId id="287" r:id="rId6"/>
    <p:sldId id="288" r:id="rId7"/>
    <p:sldId id="289" r:id="rId8"/>
    <p:sldId id="290" r:id="rId9"/>
    <p:sldId id="291" r:id="rId10"/>
    <p:sldId id="297" r:id="rId11"/>
    <p:sldId id="299" r:id="rId12"/>
    <p:sldId id="298" r:id="rId13"/>
    <p:sldId id="293" r:id="rId14"/>
    <p:sldId id="296" r:id="rId15"/>
    <p:sldId id="294" r:id="rId16"/>
    <p:sldId id="295" r:id="rId17"/>
    <p:sldId id="269" r:id="rId18"/>
    <p:sldId id="292" r:id="rId19"/>
    <p:sldId id="300" r:id="rId20"/>
    <p:sldId id="270" r:id="rId21"/>
    <p:sldId id="275" r:id="rId22"/>
    <p:sldId id="271" r:id="rId23"/>
    <p:sldId id="272" r:id="rId24"/>
    <p:sldId id="280" r:id="rId25"/>
    <p:sldId id="276" r:id="rId26"/>
    <p:sldId id="273" r:id="rId27"/>
    <p:sldId id="263" r:id="rId28"/>
  </p:sldIdLst>
  <p:sldSz cx="9144000" cy="5143500" type="screen16x9"/>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5" d="100"/>
          <a:sy n="155" d="100"/>
        </p:scale>
        <p:origin x="-306" y="-76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8DAB3-5277-45DD-9265-C92D812E29BE}" type="datetimeFigureOut">
              <a:rPr lang="lt-LT" smtClean="0"/>
              <a:t>2024-09-03</a:t>
            </a:fld>
            <a:endParaRPr lang="lt-LT"/>
          </a:p>
        </p:txBody>
      </p:sp>
      <p:sp>
        <p:nvSpPr>
          <p:cNvPr id="4" name="Skaidrės vaizdo vietos rezervavimo ženkla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066BE-AD91-4974-B96F-8480393AE197}" type="slidenum">
              <a:rPr lang="lt-LT" smtClean="0"/>
              <a:t>‹#›</a:t>
            </a:fld>
            <a:endParaRPr lang="lt-LT"/>
          </a:p>
        </p:txBody>
      </p:sp>
    </p:spTree>
    <p:extLst>
      <p:ext uri="{BB962C8B-B14F-4D97-AF65-F5344CB8AC3E}">
        <p14:creationId xmlns:p14="http://schemas.microsoft.com/office/powerpoint/2010/main" val="46289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youtube.com/watch?v=GjTssFMEcU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Rigonda Skorulskienė Serija „KOREPETITORIUS“ FIZIKOS PASITIKRINAMIEJI TESTAI 10 KLASEI</a:t>
            </a:r>
            <a:endParaRPr lang="lt-LT" dirty="0"/>
          </a:p>
        </p:txBody>
      </p:sp>
      <p:sp>
        <p:nvSpPr>
          <p:cNvPr id="4" name="Slide Number Placeholder 3"/>
          <p:cNvSpPr>
            <a:spLocks noGrp="1"/>
          </p:cNvSpPr>
          <p:nvPr>
            <p:ph type="sldNum" sz="quarter" idx="10"/>
          </p:nvPr>
        </p:nvSpPr>
        <p:spPr/>
        <p:txBody>
          <a:bodyPr/>
          <a:lstStyle/>
          <a:p>
            <a:fld id="{3A7066BE-AD91-4974-B96F-8480393AE197}" type="slidenum">
              <a:rPr lang="lt-LT" smtClean="0"/>
              <a:t>8</a:t>
            </a:fld>
            <a:endParaRPr lang="lt-LT"/>
          </a:p>
        </p:txBody>
      </p:sp>
    </p:spTree>
    <p:extLst>
      <p:ext uri="{BB962C8B-B14F-4D97-AF65-F5344CB8AC3E}">
        <p14:creationId xmlns:p14="http://schemas.microsoft.com/office/powerpoint/2010/main" val="36921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Rigonda Skorulskienė Serija „KOREPETITORIUS“ FIZIKOS PASITIKRINAMIEJI TESTAI 10 KLASEI</a:t>
            </a:r>
            <a:endParaRPr lang="lt-LT" dirty="0"/>
          </a:p>
        </p:txBody>
      </p:sp>
      <p:sp>
        <p:nvSpPr>
          <p:cNvPr id="4" name="Slide Number Placeholder 3"/>
          <p:cNvSpPr>
            <a:spLocks noGrp="1"/>
          </p:cNvSpPr>
          <p:nvPr>
            <p:ph type="sldNum" sz="quarter" idx="10"/>
          </p:nvPr>
        </p:nvSpPr>
        <p:spPr/>
        <p:txBody>
          <a:bodyPr/>
          <a:lstStyle/>
          <a:p>
            <a:fld id="{3A7066BE-AD91-4974-B96F-8480393AE197}" type="slidenum">
              <a:rPr lang="lt-LT" smtClean="0"/>
              <a:t>9</a:t>
            </a:fld>
            <a:endParaRPr lang="lt-LT"/>
          </a:p>
        </p:txBody>
      </p:sp>
    </p:spTree>
    <p:extLst>
      <p:ext uri="{BB962C8B-B14F-4D97-AF65-F5344CB8AC3E}">
        <p14:creationId xmlns:p14="http://schemas.microsoft.com/office/powerpoint/2010/main" val="175927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en-US" dirty="0" smtClean="0"/>
              <a:t>https://www.shutterstock.com/search/radar?image_type=vector</a:t>
            </a:r>
            <a:r>
              <a:rPr lang="lt-LT" dirty="0" smtClean="0"/>
              <a:t> - illustration-2271463001</a:t>
            </a:r>
            <a:endParaRPr lang="en-US" dirty="0"/>
          </a:p>
        </p:txBody>
      </p:sp>
      <p:sp>
        <p:nvSpPr>
          <p:cNvPr id="4" name="Skaidrės numerio vietos rezervavimo ženklas 3"/>
          <p:cNvSpPr>
            <a:spLocks noGrp="1"/>
          </p:cNvSpPr>
          <p:nvPr>
            <p:ph type="sldNum" sz="quarter" idx="10"/>
          </p:nvPr>
        </p:nvSpPr>
        <p:spPr/>
        <p:txBody>
          <a:bodyPr/>
          <a:lstStyle/>
          <a:p>
            <a:fld id="{3A7066BE-AD91-4974-B96F-8480393AE197}" type="slidenum">
              <a:rPr lang="lt-LT" smtClean="0"/>
              <a:t>17</a:t>
            </a:fld>
            <a:endParaRPr lang="lt-LT"/>
          </a:p>
        </p:txBody>
      </p:sp>
    </p:spTree>
    <p:extLst>
      <p:ext uri="{BB962C8B-B14F-4D97-AF65-F5344CB8AC3E}">
        <p14:creationId xmlns:p14="http://schemas.microsoft.com/office/powerpoint/2010/main" val="312877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err="1" smtClean="0">
                <a:solidFill>
                  <a:schemeClr val="tx1"/>
                </a:solidFill>
                <a:effectLst/>
                <a:latin typeface="+mn-lt"/>
                <a:ea typeface="+mn-ea"/>
                <a:cs typeface="+mn-cs"/>
              </a:rPr>
              <a:t>Pečiuliauskienė</a:t>
            </a:r>
            <a:r>
              <a:rPr lang="lt-LT" sz="1200" kern="1200" dirty="0" smtClean="0">
                <a:solidFill>
                  <a:schemeClr val="tx1"/>
                </a:solidFill>
                <a:effectLst/>
                <a:latin typeface="+mn-lt"/>
                <a:ea typeface="+mn-ea"/>
                <a:cs typeface="+mn-cs"/>
              </a:rPr>
              <a:t> Palmira. Fizika. Svyravimai ir bangos. XI–XII kl. UAB „Šviesa“, 2014. (p. 95-</a:t>
            </a:r>
            <a:r>
              <a:rPr lang="lt-LT" sz="1200" kern="1200" baseline="0" dirty="0" smtClean="0">
                <a:solidFill>
                  <a:schemeClr val="tx1"/>
                </a:solidFill>
                <a:effectLst/>
                <a:latin typeface="+mn-lt"/>
                <a:ea typeface="+mn-ea"/>
                <a:cs typeface="+mn-cs"/>
              </a:rPr>
              <a:t> 96</a:t>
            </a:r>
            <a:r>
              <a:rPr lang="lt-LT" sz="1200" kern="1200" dirty="0" smtClean="0">
                <a:solidFill>
                  <a:schemeClr val="tx1"/>
                </a:solidFill>
                <a:effectLst/>
                <a:latin typeface="+mn-lt"/>
                <a:ea typeface="+mn-ea"/>
                <a:cs typeface="+mn-cs"/>
              </a:rPr>
              <a:t>)</a:t>
            </a:r>
            <a:endParaRPr lang="lt-LT" sz="1000" dirty="0" smtClean="0"/>
          </a:p>
          <a:p>
            <a:endParaRPr lang="en-US" dirty="0"/>
          </a:p>
        </p:txBody>
      </p:sp>
      <p:sp>
        <p:nvSpPr>
          <p:cNvPr id="4" name="Skaidrės numerio vietos rezervavimo ženklas 3"/>
          <p:cNvSpPr>
            <a:spLocks noGrp="1"/>
          </p:cNvSpPr>
          <p:nvPr>
            <p:ph type="sldNum" sz="quarter" idx="10"/>
          </p:nvPr>
        </p:nvSpPr>
        <p:spPr/>
        <p:txBody>
          <a:bodyPr/>
          <a:lstStyle/>
          <a:p>
            <a:fld id="{3A7066BE-AD91-4974-B96F-8480393AE197}" type="slidenum">
              <a:rPr lang="lt-LT" smtClean="0"/>
              <a:t>20</a:t>
            </a:fld>
            <a:endParaRPr lang="lt-LT"/>
          </a:p>
        </p:txBody>
      </p:sp>
    </p:spTree>
    <p:extLst>
      <p:ext uri="{BB962C8B-B14F-4D97-AF65-F5344CB8AC3E}">
        <p14:creationId xmlns:p14="http://schemas.microsoft.com/office/powerpoint/2010/main" val="184599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en-US" dirty="0" smtClean="0"/>
              <a:t>https://www.shutterstock.com/video/clip-3520186721-abstract-radar-icon-aniamtion-typically-features-circular</a:t>
            </a:r>
            <a:endParaRPr lang="lt-LT" dirty="0" smtClean="0"/>
          </a:p>
          <a:p>
            <a:r>
              <a:rPr lang="lt-LT" dirty="0" smtClean="0"/>
              <a:t>https://www.researchgate.net/figure/Figure-1-Original-transmitted-wave-and-echo-signal-Figure-1-The-content-of-noise-in_fig1_354093304</a:t>
            </a:r>
          </a:p>
          <a:p>
            <a:endParaRPr lang="lt-LT" dirty="0" smtClean="0"/>
          </a:p>
          <a:p>
            <a:endParaRPr lang="en-US" dirty="0"/>
          </a:p>
        </p:txBody>
      </p:sp>
      <p:sp>
        <p:nvSpPr>
          <p:cNvPr id="4" name="Skaidrės numerio vietos rezervavimo ženklas 3"/>
          <p:cNvSpPr>
            <a:spLocks noGrp="1"/>
          </p:cNvSpPr>
          <p:nvPr>
            <p:ph type="sldNum" sz="quarter" idx="10"/>
          </p:nvPr>
        </p:nvSpPr>
        <p:spPr/>
        <p:txBody>
          <a:bodyPr/>
          <a:lstStyle/>
          <a:p>
            <a:fld id="{3A7066BE-AD91-4974-B96F-8480393AE197}" type="slidenum">
              <a:rPr lang="lt-LT" smtClean="0"/>
              <a:t>22</a:t>
            </a:fld>
            <a:endParaRPr lang="lt-LT"/>
          </a:p>
        </p:txBody>
      </p:sp>
    </p:spTree>
    <p:extLst>
      <p:ext uri="{BB962C8B-B14F-4D97-AF65-F5344CB8AC3E}">
        <p14:creationId xmlns:p14="http://schemas.microsoft.com/office/powerpoint/2010/main" val="38422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en-US" dirty="0" smtClean="0"/>
              <a:t>https://www.britannica.com/technology/radar/Pulse-radar</a:t>
            </a:r>
            <a:endParaRPr lang="lt-LT" dirty="0" smtClean="0"/>
          </a:p>
          <a:p>
            <a:endParaRPr lang="en-US" dirty="0"/>
          </a:p>
        </p:txBody>
      </p:sp>
      <p:sp>
        <p:nvSpPr>
          <p:cNvPr id="4" name="Skaidrės numerio vietos rezervavimo ženklas 3"/>
          <p:cNvSpPr>
            <a:spLocks noGrp="1"/>
          </p:cNvSpPr>
          <p:nvPr>
            <p:ph type="sldNum" sz="quarter" idx="10"/>
          </p:nvPr>
        </p:nvSpPr>
        <p:spPr/>
        <p:txBody>
          <a:bodyPr/>
          <a:lstStyle/>
          <a:p>
            <a:fld id="{3A7066BE-AD91-4974-B96F-8480393AE197}" type="slidenum">
              <a:rPr lang="lt-LT" smtClean="0"/>
              <a:t>23</a:t>
            </a:fld>
            <a:endParaRPr lang="lt-LT"/>
          </a:p>
        </p:txBody>
      </p:sp>
    </p:spTree>
    <p:extLst>
      <p:ext uri="{BB962C8B-B14F-4D97-AF65-F5344CB8AC3E}">
        <p14:creationId xmlns:p14="http://schemas.microsoft.com/office/powerpoint/2010/main" val="219544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en-US" dirty="0" smtClean="0"/>
              <a:t>https://icampus-cottbus.de/en/mobile-ultra-low-power-radar-system-for-medical-applications/</a:t>
            </a:r>
            <a:endParaRPr lang="lt-LT" dirty="0" smtClean="0"/>
          </a:p>
          <a:p>
            <a:r>
              <a:rPr lang="lt-LT" dirty="0" smtClean="0"/>
              <a:t>https://reidasofficial.lt/straipsniai/greicio-matuokliai/</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https://www.lrt.lt/naujienos/lietuvoje/2/1530149/kam-kariniams-patruliniams-laivams-perkami-navigaciniai-radarai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https://beta.meteo.lt/?pid=radarai</a:t>
            </a:r>
            <a:endParaRPr lang="lt-L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https://elementy.ru/images/news/spin_state_of_venus_4_703.jpg</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lt-LT" dirty="0" smtClean="0"/>
          </a:p>
          <a:p>
            <a:endParaRPr lang="en-US" dirty="0"/>
          </a:p>
        </p:txBody>
      </p:sp>
      <p:sp>
        <p:nvSpPr>
          <p:cNvPr id="4" name="Skaidrės numerio vietos rezervavimo ženklas 3"/>
          <p:cNvSpPr>
            <a:spLocks noGrp="1"/>
          </p:cNvSpPr>
          <p:nvPr>
            <p:ph type="sldNum" sz="quarter" idx="10"/>
          </p:nvPr>
        </p:nvSpPr>
        <p:spPr/>
        <p:txBody>
          <a:bodyPr/>
          <a:lstStyle/>
          <a:p>
            <a:fld id="{3A7066BE-AD91-4974-B96F-8480393AE197}" type="slidenum">
              <a:rPr lang="lt-LT" smtClean="0"/>
              <a:t>25</a:t>
            </a:fld>
            <a:endParaRPr lang="lt-LT"/>
          </a:p>
        </p:txBody>
      </p:sp>
    </p:spTree>
    <p:extLst>
      <p:ext uri="{BB962C8B-B14F-4D97-AF65-F5344CB8AC3E}">
        <p14:creationId xmlns:p14="http://schemas.microsoft.com/office/powerpoint/2010/main" val="285350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Vaizdo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įrašas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hlinkClick r:id="rId3"/>
              </a:rPr>
              <a:t>žemę</a:t>
            </a:r>
            <a:r>
              <a:rPr lang="en-US" sz="1200" b="0" i="0" kern="1200" dirty="0" smtClean="0">
                <a:solidFill>
                  <a:schemeClr val="tx1"/>
                </a:solidFill>
                <a:effectLst/>
                <a:latin typeface="+mn-lt"/>
                <a:ea typeface="+mn-ea"/>
                <a:cs typeface="+mn-cs"/>
                <a:hlinkClick r:id="rId3"/>
              </a:rPr>
              <a:t> </a:t>
            </a:r>
            <a:r>
              <a:rPr lang="en-US" sz="1200" b="0" i="0" kern="1200" dirty="0" err="1" smtClean="0">
                <a:solidFill>
                  <a:schemeClr val="tx1"/>
                </a:solidFill>
                <a:effectLst/>
                <a:latin typeface="+mn-lt"/>
                <a:ea typeface="+mn-ea"/>
                <a:cs typeface="+mn-cs"/>
                <a:hlinkClick r:id="rId3"/>
              </a:rPr>
              <a:t>skverbančio</a:t>
            </a:r>
            <a:r>
              <a:rPr lang="en-US" sz="1200" b="0" i="0" kern="1200" dirty="0" smtClean="0">
                <a:solidFill>
                  <a:schemeClr val="tx1"/>
                </a:solidFill>
                <a:effectLst/>
                <a:latin typeface="+mn-lt"/>
                <a:ea typeface="+mn-ea"/>
                <a:cs typeface="+mn-cs"/>
                <a:hlinkClick r:id="rId3"/>
              </a:rPr>
              <a:t> </a:t>
            </a:r>
            <a:r>
              <a:rPr lang="en-US" sz="1200" b="0" i="0" kern="1200" dirty="0" err="1" smtClean="0">
                <a:solidFill>
                  <a:schemeClr val="tx1"/>
                </a:solidFill>
                <a:effectLst/>
                <a:latin typeface="+mn-lt"/>
                <a:ea typeface="+mn-ea"/>
                <a:cs typeface="+mn-cs"/>
                <a:hlinkClick r:id="rId3"/>
              </a:rPr>
              <a:t>radaro</a:t>
            </a:r>
            <a:r>
              <a:rPr lang="en-US" sz="1200" b="0" i="0" kern="1200" dirty="0" smtClean="0">
                <a:solidFill>
                  <a:schemeClr val="tx1"/>
                </a:solidFill>
                <a:effectLst/>
                <a:latin typeface="+mn-lt"/>
                <a:ea typeface="+mn-ea"/>
                <a:cs typeface="+mn-cs"/>
                <a:hlinkClick r:id="rId3"/>
              </a:rPr>
              <a:t> </a:t>
            </a:r>
            <a:r>
              <a:rPr lang="en-US" sz="1200" b="0" i="0" kern="1200" dirty="0" err="1" smtClean="0">
                <a:solidFill>
                  <a:schemeClr val="tx1"/>
                </a:solidFill>
                <a:effectLst/>
                <a:latin typeface="+mn-lt"/>
                <a:ea typeface="+mn-ea"/>
                <a:cs typeface="+mn-cs"/>
                <a:hlinkClick r:id="rId3"/>
              </a:rPr>
              <a:t>naudojimas</a:t>
            </a:r>
            <a:r>
              <a:rPr lang="en-US" sz="1200" b="0" i="0" kern="1200" dirty="0" smtClean="0">
                <a:solidFill>
                  <a:schemeClr val="tx1"/>
                </a:solidFill>
                <a:effectLst/>
                <a:latin typeface="+mn-lt"/>
                <a:ea typeface="+mn-ea"/>
                <a:cs typeface="+mn-cs"/>
                <a:hlinkClick r:id="rId3"/>
              </a:rPr>
              <a:t> </a:t>
            </a:r>
            <a:r>
              <a:rPr lang="en-US" sz="1200" b="0" i="0" kern="1200" dirty="0" err="1" smtClean="0">
                <a:solidFill>
                  <a:schemeClr val="tx1"/>
                </a:solidFill>
                <a:effectLst/>
                <a:latin typeface="+mn-lt"/>
                <a:ea typeface="+mn-ea"/>
                <a:cs typeface="+mn-cs"/>
                <a:hlinkClick r:id="rId3"/>
              </a:rPr>
              <a:t>dirvožemio</a:t>
            </a:r>
            <a:r>
              <a:rPr lang="en-US" sz="1200" b="0" i="0" kern="1200" dirty="0" smtClean="0">
                <a:solidFill>
                  <a:schemeClr val="tx1"/>
                </a:solidFill>
                <a:effectLst/>
                <a:latin typeface="+mn-lt"/>
                <a:ea typeface="+mn-ea"/>
                <a:cs typeface="+mn-cs"/>
                <a:hlinkClick r:id="rId3"/>
              </a:rPr>
              <a:t> </a:t>
            </a:r>
            <a:r>
              <a:rPr lang="en-US" sz="1200" b="0" i="0" kern="1200" dirty="0" err="1" smtClean="0">
                <a:solidFill>
                  <a:schemeClr val="tx1"/>
                </a:solidFill>
                <a:effectLst/>
                <a:latin typeface="+mn-lt"/>
                <a:ea typeface="+mn-ea"/>
                <a:cs typeface="+mn-cs"/>
                <a:hlinkClick r:id="rId3"/>
              </a:rPr>
              <a:t>tyrimams</a:t>
            </a:r>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https://link.springer.com/article/10.1007/s10236-011-0460-1</a:t>
            </a:r>
          </a:p>
          <a:p>
            <a:r>
              <a:rPr lang="lt-LT" sz="1200" b="0" i="0" kern="1200" dirty="0" smtClean="0">
                <a:solidFill>
                  <a:schemeClr val="tx1"/>
                </a:solidFill>
                <a:effectLst/>
                <a:latin typeface="+mn-lt"/>
                <a:ea typeface="+mn-ea"/>
                <a:cs typeface="+mn-cs"/>
              </a:rPr>
              <a:t>https://lt.wikipedia.org/wiki/Prie%C5%A1l%C4%97ktuvin%C4%97_gynyba</a:t>
            </a:r>
          </a:p>
          <a:p>
            <a:endParaRPr lang="lt-LT" sz="1200" b="0" i="0" kern="1200" dirty="0" smtClean="0">
              <a:solidFill>
                <a:schemeClr val="tx1"/>
              </a:solidFill>
              <a:effectLst/>
              <a:latin typeface="+mn-lt"/>
              <a:ea typeface="+mn-ea"/>
              <a:cs typeface="+mn-cs"/>
            </a:endParaRPr>
          </a:p>
          <a:p>
            <a:endParaRPr lang="lt-LT" sz="1200" b="0" i="0" kern="1200" dirty="0" smtClean="0">
              <a:solidFill>
                <a:schemeClr val="tx1"/>
              </a:solidFill>
              <a:effectLst/>
              <a:latin typeface="+mn-lt"/>
              <a:ea typeface="+mn-ea"/>
              <a:cs typeface="+mn-cs"/>
            </a:endParaRPr>
          </a:p>
          <a:p>
            <a:endParaRPr lang="en-US" dirty="0"/>
          </a:p>
        </p:txBody>
      </p:sp>
      <p:sp>
        <p:nvSpPr>
          <p:cNvPr id="4" name="Skaidrės numerio vietos rezervavimo ženklas 3"/>
          <p:cNvSpPr>
            <a:spLocks noGrp="1"/>
          </p:cNvSpPr>
          <p:nvPr>
            <p:ph type="sldNum" sz="quarter" idx="10"/>
          </p:nvPr>
        </p:nvSpPr>
        <p:spPr/>
        <p:txBody>
          <a:bodyPr/>
          <a:lstStyle/>
          <a:p>
            <a:fld id="{3A7066BE-AD91-4974-B96F-8480393AE197}" type="slidenum">
              <a:rPr lang="lt-LT" smtClean="0"/>
              <a:t>26</a:t>
            </a:fld>
            <a:endParaRPr lang="lt-LT"/>
          </a:p>
        </p:txBody>
      </p:sp>
    </p:spTree>
    <p:extLst>
      <p:ext uri="{BB962C8B-B14F-4D97-AF65-F5344CB8AC3E}">
        <p14:creationId xmlns:p14="http://schemas.microsoft.com/office/powerpoint/2010/main" val="280394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en-US" dirty="0" smtClean="0"/>
              <a:t>https://lt.wikipedia.org/wiki/Radijo_bangos</a:t>
            </a:r>
            <a:endParaRPr lang="en-US" dirty="0"/>
          </a:p>
        </p:txBody>
      </p:sp>
      <p:sp>
        <p:nvSpPr>
          <p:cNvPr id="4" name="Skaidrės numerio vietos rezervavimo ženklas 3"/>
          <p:cNvSpPr>
            <a:spLocks noGrp="1"/>
          </p:cNvSpPr>
          <p:nvPr>
            <p:ph type="sldNum" sz="quarter" idx="10"/>
          </p:nvPr>
        </p:nvSpPr>
        <p:spPr/>
        <p:txBody>
          <a:bodyPr/>
          <a:lstStyle/>
          <a:p>
            <a:fld id="{3A7066BE-AD91-4974-B96F-8480393AE197}" type="slidenum">
              <a:rPr lang="lt-LT" smtClean="0"/>
              <a:t>27</a:t>
            </a:fld>
            <a:endParaRPr lang="lt-LT"/>
          </a:p>
        </p:txBody>
      </p:sp>
    </p:spTree>
    <p:extLst>
      <p:ext uri="{BB962C8B-B14F-4D97-AF65-F5344CB8AC3E}">
        <p14:creationId xmlns:p14="http://schemas.microsoft.com/office/powerpoint/2010/main" val="139016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7515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5"/>
            <a:ext cx="5628611" cy="994172"/>
          </a:xfrm>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0" y="87173"/>
            <a:ext cx="906066" cy="63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6611112" y="196777"/>
            <a:ext cx="1577532" cy="452117"/>
          </a:xfrm>
          <a:prstGeom prst="rect">
            <a:avLst/>
          </a:prstGeom>
        </p:spPr>
      </p:pic>
    </p:spTree>
    <p:extLst>
      <p:ext uri="{BB962C8B-B14F-4D97-AF65-F5344CB8AC3E}">
        <p14:creationId xmlns:p14="http://schemas.microsoft.com/office/powerpoint/2010/main" val="19244287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5119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295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izika9-10.mkp.emokykla.lt/fobjects/view/22/#u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izika.smp.emokykla.lt/grupes/grupe/radiolokacija-1/51/1#scene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fizika9-10.mkp.emokykla.lt/fobjects/view/33/#u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izika9-10.mkp.emokykla.lt/fobjects/view/21/#u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izika9-10.mkp.emokykla.lt/fobjects/view/20/#u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51670"/>
            <a:ext cx="7598089" cy="1741197"/>
          </a:xfrm>
        </p:spPr>
        <p:txBody>
          <a:bodyPr>
            <a:normAutofit fontScale="90000"/>
          </a:bodyPr>
          <a:lstStyle/>
          <a:p>
            <a:r>
              <a:rPr lang="lt-LT" sz="6700" b="1" dirty="0" smtClean="0">
                <a:solidFill>
                  <a:schemeClr val="accent1">
                    <a:lumMod val="50000"/>
                  </a:schemeClr>
                </a:solidFill>
              </a:rPr>
              <a:t>E</a:t>
            </a:r>
            <a:r>
              <a:rPr lang="pt-BR" sz="6700" b="1" dirty="0" smtClean="0">
                <a:solidFill>
                  <a:schemeClr val="accent1">
                    <a:lumMod val="50000"/>
                  </a:schemeClr>
                </a:solidFill>
              </a:rPr>
              <a:t>lektromagnetinio </a:t>
            </a:r>
            <a:r>
              <a:rPr lang="pt-BR" sz="6700" b="1" dirty="0">
                <a:solidFill>
                  <a:schemeClr val="accent1">
                    <a:lumMod val="50000"/>
                  </a:schemeClr>
                </a:solidFill>
              </a:rPr>
              <a:t>ryšio </a:t>
            </a:r>
            <a:r>
              <a:rPr lang="pt-BR" sz="6700" b="1" dirty="0" smtClean="0">
                <a:solidFill>
                  <a:schemeClr val="accent1">
                    <a:lumMod val="50000"/>
                  </a:schemeClr>
                </a:solidFill>
              </a:rPr>
              <a:t>principai</a:t>
            </a:r>
            <a:r>
              <a:rPr lang="lt-LT" b="1" dirty="0" smtClean="0">
                <a:solidFill>
                  <a:schemeClr val="accent1">
                    <a:lumMod val="50000"/>
                  </a:schemeClr>
                </a:solidFill>
              </a:rPr>
              <a:t/>
            </a:r>
            <a:br>
              <a:rPr lang="lt-LT" b="1" dirty="0" smtClean="0">
                <a:solidFill>
                  <a:schemeClr val="accent1">
                    <a:lumMod val="50000"/>
                  </a:schemeClr>
                </a:solidFill>
              </a:rPr>
            </a:br>
            <a:r>
              <a:rPr lang="lt-LT" sz="3600" b="1" dirty="0" smtClean="0">
                <a:solidFill>
                  <a:schemeClr val="accent1">
                    <a:lumMod val="50000"/>
                  </a:schemeClr>
                </a:solidFill>
              </a:rPr>
              <a:t>IV gimn. klasė</a:t>
            </a:r>
            <a:endParaRPr lang="en-US" sz="3600" b="1" dirty="0">
              <a:solidFill>
                <a:schemeClr val="accent1">
                  <a:lumMod val="50000"/>
                </a:schemeClr>
              </a:solidFill>
            </a:endParaRPr>
          </a:p>
        </p:txBody>
      </p:sp>
      <p:sp>
        <p:nvSpPr>
          <p:cNvPr id="3" name="Subtitle 2"/>
          <p:cNvSpPr>
            <a:spLocks noGrp="1"/>
          </p:cNvSpPr>
          <p:nvPr>
            <p:ph type="subTitle" idx="1"/>
          </p:nvPr>
        </p:nvSpPr>
        <p:spPr>
          <a:xfrm>
            <a:off x="1043608" y="3795886"/>
            <a:ext cx="6858000" cy="1241822"/>
          </a:xfrm>
        </p:spPr>
        <p:txBody>
          <a:bodyPr>
            <a:normAutofit fontScale="77500" lnSpcReduction="20000"/>
          </a:bodyPr>
          <a:lstStyle/>
          <a:p>
            <a:r>
              <a:rPr lang="lt-LT" sz="3600" b="1" dirty="0">
                <a:solidFill>
                  <a:schemeClr val="accent1">
                    <a:lumMod val="50000"/>
                  </a:schemeClr>
                </a:solidFill>
              </a:rPr>
              <a:t>BP: </a:t>
            </a:r>
            <a:r>
              <a:rPr lang="lt-LT" sz="3600" dirty="0">
                <a:solidFill>
                  <a:schemeClr val="accent1">
                    <a:lumMod val="50000"/>
                  </a:schemeClr>
                </a:solidFill>
              </a:rPr>
              <a:t>Nagrinėjami elektromagnetinio ryšio principai, jo taikymas šiuolaikinės telekomunikacijos sistemose, radiolokacija.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544" y="414634"/>
            <a:ext cx="2742161" cy="78551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420" y="190116"/>
            <a:ext cx="1611968" cy="114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057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Mobilusis ryšys </a:t>
            </a:r>
          </a:p>
        </p:txBody>
      </p:sp>
      <p:sp>
        <p:nvSpPr>
          <p:cNvPr id="3" name="Content Placeholder 2"/>
          <p:cNvSpPr>
            <a:spLocks noGrp="1"/>
          </p:cNvSpPr>
          <p:nvPr>
            <p:ph idx="1"/>
          </p:nvPr>
        </p:nvSpPr>
        <p:spPr/>
        <p:txBody>
          <a:bodyPr>
            <a:normAutofit fontScale="70000" lnSpcReduction="20000"/>
          </a:bodyPr>
          <a:lstStyle/>
          <a:p>
            <a:r>
              <a:rPr lang="lt-LT" dirty="0"/>
              <a:t>T</a:t>
            </a:r>
            <a:r>
              <a:rPr lang="lt-LT" dirty="0" smtClean="0"/>
              <a:t>echnologija</a:t>
            </a:r>
            <a:r>
              <a:rPr lang="lt-LT" dirty="0"/>
              <a:t>, leidžianti perduoti balsą, tekstinius pranešimus ir duomenis tarp mobiliųjų įrenginių, tokių kaip telefonai, planšetės ir nešiojamieji kompiuteriai, per bevielius radijo ryšio tinklus. </a:t>
            </a:r>
            <a:r>
              <a:rPr lang="lt-LT" dirty="0" smtClean="0"/>
              <a:t>Pagrindiniai </a:t>
            </a:r>
            <a:r>
              <a:rPr lang="lt-LT" dirty="0"/>
              <a:t>mobiliojo ryšio aspektai:</a:t>
            </a:r>
          </a:p>
          <a:p>
            <a:r>
              <a:rPr lang="lt-LT" dirty="0" smtClean="0"/>
              <a:t>Mobilųjį </a:t>
            </a:r>
            <a:r>
              <a:rPr lang="lt-LT" dirty="0"/>
              <a:t>ryšį sudaro mobilieji tinklai, kurie apima bokštus arba bazines stotis, sujungtas su centrine tinklo infrastruktūra. Bazinės stotys siunčia ir priima radijo signalus į ir iš mobiliųjų įrenginių, leisdamos jiems prisijungti prie tinklo ir bendrauti su kitais įrenginiais ar interneto resursais.</a:t>
            </a:r>
          </a:p>
          <a:p>
            <a:r>
              <a:rPr lang="lt-LT" dirty="0" smtClean="0"/>
              <a:t>Mobilieji </a:t>
            </a:r>
            <a:r>
              <a:rPr lang="lt-LT" dirty="0"/>
              <a:t>tinklai naudoja skirtingas radijo dažnių juostas, skirtas įvairiems mobiliojo ryšio standartams, tokiems kaip 2G, 3G, 4G (LTE) ir 5G. Kiekvienas iš šių standartų palaiko tam tikrą duomenų perdavimo greitį ir aprėptį</a:t>
            </a:r>
            <a:r>
              <a:rPr lang="lt-LT" dirty="0" smtClean="0"/>
              <a:t>.</a:t>
            </a:r>
            <a:endParaRPr lang="lt-LT" dirty="0"/>
          </a:p>
        </p:txBody>
      </p:sp>
    </p:spTree>
    <p:extLst>
      <p:ext uri="{BB962C8B-B14F-4D97-AF65-F5344CB8AC3E}">
        <p14:creationId xmlns:p14="http://schemas.microsoft.com/office/powerpoint/2010/main" val="176581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Mobilusis ryšys </a:t>
            </a:r>
          </a:p>
        </p:txBody>
      </p:sp>
      <p:sp>
        <p:nvSpPr>
          <p:cNvPr id="3" name="Content Placeholder 2"/>
          <p:cNvSpPr>
            <a:spLocks noGrp="1"/>
          </p:cNvSpPr>
          <p:nvPr>
            <p:ph idx="1"/>
          </p:nvPr>
        </p:nvSpPr>
        <p:spPr/>
        <p:txBody>
          <a:bodyPr>
            <a:normAutofit fontScale="85000" lnSpcReduction="10000"/>
          </a:bodyPr>
          <a:lstStyle/>
          <a:p>
            <a:r>
              <a:rPr lang="lt-LT" dirty="0" smtClean="0"/>
              <a:t>Mobiliojo </a:t>
            </a:r>
            <a:r>
              <a:rPr lang="lt-LT" dirty="0"/>
              <a:t>ryšio technologijos yra klasifikuojamos į kartas:</a:t>
            </a:r>
          </a:p>
          <a:p>
            <a:pPr lvl="1"/>
            <a:r>
              <a:rPr lang="lt-LT" b="1" dirty="0"/>
              <a:t>1G</a:t>
            </a:r>
            <a:r>
              <a:rPr lang="lt-LT" dirty="0"/>
              <a:t>: Analoginis ryšys, skirtas tik balso perdavimui.</a:t>
            </a:r>
          </a:p>
          <a:p>
            <a:pPr lvl="1"/>
            <a:r>
              <a:rPr lang="lt-LT" b="1" dirty="0"/>
              <a:t>2G</a:t>
            </a:r>
            <a:r>
              <a:rPr lang="lt-LT" dirty="0"/>
              <a:t>: Skaitmeninis ryšys, leidžiantis siųsti tekstinius pranešimus ir ribotus duomenis (pvz., GPRS, EDGE).</a:t>
            </a:r>
          </a:p>
          <a:p>
            <a:pPr lvl="1"/>
            <a:r>
              <a:rPr lang="lt-LT" b="1" dirty="0"/>
              <a:t>3G</a:t>
            </a:r>
            <a:r>
              <a:rPr lang="lt-LT" dirty="0"/>
              <a:t>: Greitesnis duomenų perdavimas, leidžiantis naudotis mobiliaisiais interneto ryšiais, vaizdo skambučiais ir kt.</a:t>
            </a:r>
          </a:p>
          <a:p>
            <a:pPr lvl="1"/>
            <a:r>
              <a:rPr lang="lt-LT" b="1" dirty="0"/>
              <a:t>4G (LTE)</a:t>
            </a:r>
            <a:r>
              <a:rPr lang="lt-LT" dirty="0"/>
              <a:t>: Labai greitas duomenų perdavimas, tinkantis HD vaizdo transliacijai, didelių failų atsisiuntimui, ir kt.</a:t>
            </a:r>
          </a:p>
          <a:p>
            <a:pPr lvl="1"/>
            <a:r>
              <a:rPr lang="lt-LT" b="1" dirty="0"/>
              <a:t>5G</a:t>
            </a:r>
            <a:r>
              <a:rPr lang="lt-LT" dirty="0"/>
              <a:t>: Naujausia technologija, siūlanti itin greitą duomenų perdavimą, labai mažą užlaiką ir galimybę vienu metu prijungti daug įrenginių</a:t>
            </a:r>
            <a:r>
              <a:rPr lang="lt-LT" dirty="0" smtClean="0"/>
              <a:t>.</a:t>
            </a:r>
          </a:p>
        </p:txBody>
      </p:sp>
    </p:spTree>
    <p:extLst>
      <p:ext uri="{BB962C8B-B14F-4D97-AF65-F5344CB8AC3E}">
        <p14:creationId xmlns:p14="http://schemas.microsoft.com/office/powerpoint/2010/main" val="61762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Mobilusis ryšys </a:t>
            </a:r>
          </a:p>
        </p:txBody>
      </p:sp>
      <p:sp>
        <p:nvSpPr>
          <p:cNvPr id="3" name="Content Placeholder 2"/>
          <p:cNvSpPr>
            <a:spLocks noGrp="1"/>
          </p:cNvSpPr>
          <p:nvPr>
            <p:ph idx="1"/>
          </p:nvPr>
        </p:nvSpPr>
        <p:spPr/>
        <p:txBody>
          <a:bodyPr>
            <a:normAutofit fontScale="77500" lnSpcReduction="20000"/>
          </a:bodyPr>
          <a:lstStyle/>
          <a:p>
            <a:r>
              <a:rPr lang="lt-LT" dirty="0" smtClean="0"/>
              <a:t>Mobilusis </a:t>
            </a:r>
            <a:r>
              <a:rPr lang="lt-LT" dirty="0"/>
              <a:t>ryšys apima skirtingus ryšio tipus, įskaitant balso skambučius, SMS (trumpųjų žinučių siuntimas), ir mobiliuosius duomenis, kurie naudojami interneto naršymui, vaizdo įrašų peržiūrai, socialinei žiniasklaidai ir t.t.</a:t>
            </a:r>
          </a:p>
          <a:p>
            <a:r>
              <a:rPr lang="lt-LT" dirty="0" smtClean="0"/>
              <a:t>Mobilusis </a:t>
            </a:r>
            <a:r>
              <a:rPr lang="lt-LT" dirty="0"/>
              <a:t>ryšys reikalauja plačios infrastruktūros, apimančios bazines stotis, pagrindinius tinklo mazgus, palydovus ir duomenų centrus. Ši infrastruktūra užtikrina ryšio aprėptį ir kokybę įvairiose vietovėse, nuo miestų iki kaimo vietovių.</a:t>
            </a:r>
          </a:p>
          <a:p>
            <a:r>
              <a:rPr lang="lt-LT" dirty="0" smtClean="0"/>
              <a:t>Mobiliojo </a:t>
            </a:r>
            <a:r>
              <a:rPr lang="lt-LT" dirty="0"/>
              <a:t>ryšio saugumas yra labai svarbus aspektas. Įvairūs šifravimo metodai ir autentifikavimo protokolai užtikrina, kad duomenys būtų apsaugoti nuo neleistinos prieigos ir įsilaužimų.</a:t>
            </a:r>
          </a:p>
          <a:p>
            <a:endParaRPr lang="lt-LT" dirty="0"/>
          </a:p>
        </p:txBody>
      </p:sp>
    </p:spTree>
    <p:extLst>
      <p:ext uri="{BB962C8B-B14F-4D97-AF65-F5344CB8AC3E}">
        <p14:creationId xmlns:p14="http://schemas.microsoft.com/office/powerpoint/2010/main" val="54829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Infraraudonasis </a:t>
            </a:r>
            <a:r>
              <a:rPr lang="lt-LT" dirty="0"/>
              <a:t>(IR) ryšys </a:t>
            </a:r>
          </a:p>
        </p:txBody>
      </p:sp>
      <p:sp>
        <p:nvSpPr>
          <p:cNvPr id="3" name="Content Placeholder 2"/>
          <p:cNvSpPr>
            <a:spLocks noGrp="1"/>
          </p:cNvSpPr>
          <p:nvPr>
            <p:ph idx="1"/>
          </p:nvPr>
        </p:nvSpPr>
        <p:spPr>
          <a:xfrm>
            <a:off x="628650" y="1369218"/>
            <a:ext cx="7886700" cy="3650803"/>
          </a:xfrm>
        </p:spPr>
        <p:txBody>
          <a:bodyPr>
            <a:normAutofit fontScale="77500" lnSpcReduction="20000"/>
          </a:bodyPr>
          <a:lstStyle/>
          <a:p>
            <a:r>
              <a:rPr lang="lt-LT" dirty="0" smtClean="0"/>
              <a:t>bevielio </a:t>
            </a:r>
            <a:r>
              <a:rPr lang="lt-LT" dirty="0"/>
              <a:t>ryšio forma, kuri naudoja infraraudonąją spinduliuotę (šviesą) duomenų perdavimui. Ši technologija yra dažnai naudojama nuotolinio valdymo pultuose, duomenų perdavimui tarp įvairių prietaisų, pavyzdžiui, televizorių, garso sistemų, kompiuterių ar kitų elektronikos </a:t>
            </a:r>
            <a:r>
              <a:rPr lang="lt-LT" dirty="0" smtClean="0"/>
              <a:t>įrenginių.</a:t>
            </a:r>
          </a:p>
          <a:p>
            <a:r>
              <a:rPr lang="lt-LT" dirty="0" smtClean="0"/>
              <a:t>Infraraudonieji </a:t>
            </a:r>
            <a:r>
              <a:rPr lang="lt-LT" dirty="0"/>
              <a:t>spinduliai yra elektromagnetinės bangos, kurių bangos ilgis yra šiek tiek ilgesnis nei matomos šviesos. Žmogaus akis jų nemato, tačiau specialūs detektoriai (pvz., fotodiodai) gali šiuos spindulius aptikti.</a:t>
            </a:r>
          </a:p>
          <a:p>
            <a:r>
              <a:rPr lang="lt-LT" dirty="0" smtClean="0"/>
              <a:t>Prietaisas</a:t>
            </a:r>
            <a:r>
              <a:rPr lang="lt-LT" dirty="0"/>
              <a:t>, kuris siunčia signalą (pvz., nuotolinio valdymo pultas), turi IR LED diodą, kuris generuoja infraraudonąją šviesą. Šis diodas siunčia signalą tam tikru dažniu, kuris atitinka konkretų duomenų kodavimą.</a:t>
            </a:r>
          </a:p>
          <a:p>
            <a:endParaRPr lang="lt-LT" dirty="0"/>
          </a:p>
        </p:txBody>
      </p:sp>
    </p:spTree>
    <p:extLst>
      <p:ext uri="{BB962C8B-B14F-4D97-AF65-F5344CB8AC3E}">
        <p14:creationId xmlns:p14="http://schemas.microsoft.com/office/powerpoint/2010/main" val="230604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Infraraudonasis </a:t>
            </a:r>
            <a:r>
              <a:rPr lang="lt-LT" dirty="0"/>
              <a:t>(IR) ryšys </a:t>
            </a:r>
          </a:p>
        </p:txBody>
      </p:sp>
      <p:sp>
        <p:nvSpPr>
          <p:cNvPr id="3" name="Content Placeholder 2"/>
          <p:cNvSpPr>
            <a:spLocks noGrp="1"/>
          </p:cNvSpPr>
          <p:nvPr>
            <p:ph idx="1"/>
          </p:nvPr>
        </p:nvSpPr>
        <p:spPr>
          <a:xfrm>
            <a:off x="628650" y="1369218"/>
            <a:ext cx="7886700" cy="3650803"/>
          </a:xfrm>
        </p:spPr>
        <p:txBody>
          <a:bodyPr>
            <a:normAutofit fontScale="85000" lnSpcReduction="20000"/>
          </a:bodyPr>
          <a:lstStyle/>
          <a:p>
            <a:r>
              <a:rPr lang="lt-LT" dirty="0" smtClean="0"/>
              <a:t>Kitas </a:t>
            </a:r>
            <a:r>
              <a:rPr lang="lt-LT" dirty="0"/>
              <a:t>prietaisas (pvz., televizorius) turi IR imtuvą, kuris paprastai yra fotodiodas arba fototransistorius. Jis aptinka IR signalą, kurį siunčia siųstuvas, ir paverčia jį į elektrinį signalą, kurį gali apdoroti prietaiso valdymo sistema.</a:t>
            </a:r>
          </a:p>
          <a:p>
            <a:r>
              <a:rPr lang="lt-LT" dirty="0" smtClean="0"/>
              <a:t>IR </a:t>
            </a:r>
            <a:r>
              <a:rPr lang="lt-LT" dirty="0"/>
              <a:t>signalas paprastai reikalauja tiesioginės matomumo linijos tarp siųstuvo ir imtuvo, nes infraraudonieji spinduliai neprasiskverbia pro sienas ar kitas kliūtis. Todėl nuotolinio valdymo pultą reikia nukreipti tiesiai į prietaisą, kad jis tinkamai veiktų.</a:t>
            </a:r>
          </a:p>
          <a:p>
            <a:r>
              <a:rPr lang="lt-LT" dirty="0" smtClean="0"/>
              <a:t>Duomenys </a:t>
            </a:r>
            <a:r>
              <a:rPr lang="lt-LT" dirty="0"/>
              <a:t>perduodami kaip skirtingų impulsų sekos. Kiekvienas komandas ar duomenis atitinka specifinė impulsų seka, kurią prietaisas dekoduoja ir atitinkamai vykdo.</a:t>
            </a:r>
          </a:p>
          <a:p>
            <a:endParaRPr lang="lt-LT" dirty="0"/>
          </a:p>
        </p:txBody>
      </p:sp>
    </p:spTree>
    <p:extLst>
      <p:ext uri="{BB962C8B-B14F-4D97-AF65-F5344CB8AC3E}">
        <p14:creationId xmlns:p14="http://schemas.microsoft.com/office/powerpoint/2010/main" val="335474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3600" dirty="0"/>
              <a:t>WiFi ryšys yra bevielio ryšio technologija</a:t>
            </a:r>
          </a:p>
        </p:txBody>
      </p:sp>
      <p:sp>
        <p:nvSpPr>
          <p:cNvPr id="3" name="Content Placeholder 2"/>
          <p:cNvSpPr>
            <a:spLocks noGrp="1"/>
          </p:cNvSpPr>
          <p:nvPr>
            <p:ph idx="1"/>
          </p:nvPr>
        </p:nvSpPr>
        <p:spPr>
          <a:xfrm>
            <a:off x="628650" y="1369218"/>
            <a:ext cx="7886700" cy="3578795"/>
          </a:xfrm>
        </p:spPr>
        <p:txBody>
          <a:bodyPr>
            <a:normAutofit fontScale="32500" lnSpcReduction="20000"/>
          </a:bodyPr>
          <a:lstStyle/>
          <a:p>
            <a:endParaRPr lang="lt-LT" dirty="0"/>
          </a:p>
          <a:p>
            <a:r>
              <a:rPr lang="lt-LT" sz="6000" dirty="0" smtClean="0"/>
              <a:t>Leidžia </a:t>
            </a:r>
            <a:r>
              <a:rPr lang="lt-LT" sz="6000" dirty="0"/>
              <a:t>įrenginiams keistis duomenimis per radijo </a:t>
            </a:r>
            <a:r>
              <a:rPr lang="lt-LT" sz="6000" dirty="0" smtClean="0"/>
              <a:t>bangas.</a:t>
            </a:r>
          </a:p>
          <a:p>
            <a:r>
              <a:rPr lang="lt-LT" sz="6000" dirty="0" smtClean="0"/>
              <a:t>WiFi </a:t>
            </a:r>
            <a:r>
              <a:rPr lang="lt-LT" sz="6000" dirty="0"/>
              <a:t>ryšys naudoja radijo bangas duomenims perduoti. Dažniausiai naudojami dažnių juostos yra 2,4 GHz ir 5 GHz, o naujesnės technologijos naudoja ir 6 GHz dažnį.</a:t>
            </a:r>
          </a:p>
          <a:p>
            <a:r>
              <a:rPr lang="lt-LT" sz="6000" dirty="0" smtClean="0"/>
              <a:t>WiFi </a:t>
            </a:r>
            <a:r>
              <a:rPr lang="lt-LT" sz="6000" dirty="0"/>
              <a:t>tinklą paprastai sudaro prieigos taškas (angl. </a:t>
            </a:r>
            <a:r>
              <a:rPr lang="lt-LT" sz="6000" i="1" dirty="0"/>
              <a:t>access point</a:t>
            </a:r>
            <a:r>
              <a:rPr lang="lt-LT" sz="6000" dirty="0"/>
              <a:t>), dažniausiai integruotas į maršrutizatorių. Prieigos taškas veikia kaip centras, prie kurio prisijungia kiti įrenginiai, tokie kaip telefonai, kompiuteriai ar išmanieji įrenginiai.</a:t>
            </a:r>
          </a:p>
          <a:p>
            <a:r>
              <a:rPr lang="lt-LT" sz="6000" dirty="0" smtClean="0"/>
              <a:t>WiFi </a:t>
            </a:r>
            <a:r>
              <a:rPr lang="lt-LT" sz="6000" dirty="0"/>
              <a:t>ryšiui naudojami įvairūs standartai, kuriuos nustato IEEE (Institute of Electrical and Electronics Engineers). Dažniausiai naudojami standartai yra 802.11b, 802.11g, 802.11n, 802.11ac, ir naujausias – 802.11ax (taip pat žinomas kaip WiFi 6). Šie standartai apibrėžia duomenų perdavimo greitį, diapazoną ir kitus techninius parametrus</a:t>
            </a:r>
            <a:r>
              <a:rPr lang="lt-LT" sz="6000" dirty="0" smtClean="0"/>
              <a:t>.</a:t>
            </a:r>
            <a:endParaRPr lang="lt-LT" sz="6000" dirty="0"/>
          </a:p>
        </p:txBody>
      </p:sp>
    </p:spTree>
    <p:extLst>
      <p:ext uri="{BB962C8B-B14F-4D97-AF65-F5344CB8AC3E}">
        <p14:creationId xmlns:p14="http://schemas.microsoft.com/office/powerpoint/2010/main" val="70470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3600" dirty="0"/>
              <a:t>WiFi ryšys yra bevielio ryšio technologija</a:t>
            </a:r>
          </a:p>
        </p:txBody>
      </p:sp>
      <p:sp>
        <p:nvSpPr>
          <p:cNvPr id="3" name="Content Placeholder 2"/>
          <p:cNvSpPr>
            <a:spLocks noGrp="1"/>
          </p:cNvSpPr>
          <p:nvPr>
            <p:ph idx="1"/>
          </p:nvPr>
        </p:nvSpPr>
        <p:spPr>
          <a:xfrm>
            <a:off x="628650" y="1369218"/>
            <a:ext cx="7886700" cy="3578795"/>
          </a:xfrm>
        </p:spPr>
        <p:txBody>
          <a:bodyPr>
            <a:normAutofit fontScale="32500" lnSpcReduction="20000"/>
          </a:bodyPr>
          <a:lstStyle/>
          <a:p>
            <a:endParaRPr lang="lt-LT" dirty="0"/>
          </a:p>
          <a:p>
            <a:r>
              <a:rPr lang="lt-LT" sz="6000" dirty="0" smtClean="0"/>
              <a:t>WiFi </a:t>
            </a:r>
            <a:r>
              <a:rPr lang="lt-LT" sz="6000" dirty="0"/>
              <a:t>ryšys leidžia įrenginiams siųsti ir gauti duomenis, tokie kaip interneto naršymas, failų atsisiuntimas, vaizdo įrašų transliacija ir pan. Duomenų perdavimo greitis priklauso nuo WiFi standarto, atstumo nuo prieigos taško, trukdžių ir kitų veiksnių.</a:t>
            </a:r>
          </a:p>
          <a:p>
            <a:r>
              <a:rPr lang="lt-LT" sz="6000" dirty="0" smtClean="0"/>
              <a:t>WiFi </a:t>
            </a:r>
            <a:r>
              <a:rPr lang="lt-LT" sz="6000" dirty="0"/>
              <a:t>tinkluose naudojamos įvairios saugumo priemonės, siekiant apsaugoti duomenis ir užkirsti kelią neleistinai prieigai. Dažniausiai naudojami saugumo protokolai yra WPA (Wi-Fi Protected Access), WPA2 ir WPA3. Šie protokolai užtikrina duomenų šifravimą ir saugų autentifikavimą.</a:t>
            </a:r>
          </a:p>
          <a:p>
            <a:r>
              <a:rPr lang="lt-LT" sz="6000" dirty="0" smtClean="0"/>
              <a:t>WiFi </a:t>
            </a:r>
            <a:r>
              <a:rPr lang="lt-LT" sz="6000" dirty="0"/>
              <a:t>ryšys leidžia vienu metu prisijungti keliems įrenginiams prie to paties tinklo, todėl jis yra labai patogus namuose, biuruose ir viešose vietose. Tai leidžia vartotojams naudotis internetu, bendrauti ir dalytis duomenimis be laidų.</a:t>
            </a:r>
          </a:p>
          <a:p>
            <a:endParaRPr lang="lt-LT" dirty="0"/>
          </a:p>
        </p:txBody>
      </p:sp>
    </p:spTree>
    <p:extLst>
      <p:ext uri="{BB962C8B-B14F-4D97-AF65-F5344CB8AC3E}">
        <p14:creationId xmlns:p14="http://schemas.microsoft.com/office/powerpoint/2010/main" val="3851807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p:txBody>
          <a:bodyPr>
            <a:normAutofit/>
          </a:bodyPr>
          <a:lstStyle/>
          <a:p>
            <a:r>
              <a:rPr lang="lt-LT" dirty="0" smtClean="0"/>
              <a:t>Radiolokacija</a:t>
            </a:r>
            <a:endParaRPr lang="en-US" dirty="0"/>
          </a:p>
        </p:txBody>
      </p:sp>
      <p:pic>
        <p:nvPicPr>
          <p:cNvPr id="5" name="Turinio vietos rezervavimo ženklas 4"/>
          <p:cNvPicPr>
            <a:picLocks noGrp="1" noChangeAspect="1"/>
          </p:cNvPicPr>
          <p:nvPr>
            <p:ph idx="1"/>
          </p:nvPr>
        </p:nvPicPr>
        <p:blipFill>
          <a:blip r:embed="rId3"/>
          <a:stretch>
            <a:fillRect/>
          </a:stretch>
        </p:blipFill>
        <p:spPr>
          <a:xfrm>
            <a:off x="1993960" y="1370013"/>
            <a:ext cx="5156080" cy="3262312"/>
          </a:xfrm>
          <a:prstGeom prst="rect">
            <a:avLst/>
          </a:prstGeom>
        </p:spPr>
      </p:pic>
    </p:spTree>
    <p:extLst>
      <p:ext uri="{BB962C8B-B14F-4D97-AF65-F5344CB8AC3E}">
        <p14:creationId xmlns:p14="http://schemas.microsoft.com/office/powerpoint/2010/main" val="960698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dirty="0">
                <a:hlinkClick r:id="rId2"/>
              </a:rPr>
              <a:t>https://fizika9-10.mkp.emokykla.lt/fobjects/view/22/#</a:t>
            </a:r>
            <a:r>
              <a:rPr lang="lt-LT" sz="2400" dirty="0" smtClean="0">
                <a:hlinkClick r:id="rId2"/>
              </a:rPr>
              <a:t>up</a:t>
            </a:r>
            <a:r>
              <a:rPr lang="lt-LT" sz="2400" dirty="0" smtClean="0"/>
              <a:t> </a:t>
            </a:r>
            <a:endParaRPr lang="lt-LT" sz="24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1088" y="1370013"/>
            <a:ext cx="4321824"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08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000" dirty="0">
                <a:hlinkClick r:id="rId2"/>
              </a:rPr>
              <a:t>https://</a:t>
            </a:r>
            <a:r>
              <a:rPr lang="lt-LT" sz="2000" dirty="0" smtClean="0">
                <a:hlinkClick r:id="rId2"/>
              </a:rPr>
              <a:t>fizika.smp.emokykla.lt/grupes/grupe/radiolokacija-1/51/1#scene1</a:t>
            </a:r>
            <a:r>
              <a:rPr lang="lt-LT" sz="2000" dirty="0" smtClean="0"/>
              <a:t> </a:t>
            </a:r>
            <a:endParaRPr lang="lt-LT" sz="20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95196" y="1370013"/>
            <a:ext cx="5953608"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93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5"/>
            <a:ext cx="6247605" cy="994172"/>
          </a:xfrm>
        </p:spPr>
        <p:txBody>
          <a:bodyPr>
            <a:normAutofit fontScale="90000"/>
          </a:bodyPr>
          <a:lstStyle/>
          <a:p>
            <a:r>
              <a:rPr lang="lt-LT" dirty="0"/>
              <a:t>Įvadas į elektromagnetinį </a:t>
            </a:r>
            <a:r>
              <a:rPr lang="lt-LT" dirty="0" smtClean="0"/>
              <a:t>ryšį</a:t>
            </a:r>
            <a:endParaRPr lang="lt-LT" dirty="0"/>
          </a:p>
        </p:txBody>
      </p:sp>
      <p:sp>
        <p:nvSpPr>
          <p:cNvPr id="3" name="Content Placeholder 2"/>
          <p:cNvSpPr>
            <a:spLocks noGrp="1"/>
          </p:cNvSpPr>
          <p:nvPr>
            <p:ph idx="1"/>
          </p:nvPr>
        </p:nvSpPr>
        <p:spPr/>
        <p:txBody>
          <a:bodyPr>
            <a:normAutofit fontScale="92500" lnSpcReduction="20000"/>
          </a:bodyPr>
          <a:lstStyle/>
          <a:p>
            <a:r>
              <a:rPr lang="lt-LT" b="1" dirty="0"/>
              <a:t>1. </a:t>
            </a:r>
            <a:r>
              <a:rPr lang="lt-LT" b="1" dirty="0" smtClean="0"/>
              <a:t>Elektromagnetinės </a:t>
            </a:r>
            <a:r>
              <a:rPr lang="lt-LT" b="1" dirty="0"/>
              <a:t>bangos:</a:t>
            </a:r>
            <a:endParaRPr lang="lt-LT" dirty="0"/>
          </a:p>
          <a:p>
            <a:pPr marL="742950" lvl="1" indent="-285750">
              <a:buFont typeface="Arial"/>
              <a:buChar char="•"/>
            </a:pPr>
            <a:r>
              <a:rPr lang="lt-LT" dirty="0"/>
              <a:t>Elektromagnetinio lauko sąvoka.</a:t>
            </a:r>
          </a:p>
          <a:p>
            <a:pPr marL="742950" lvl="1" indent="-285750">
              <a:buFont typeface="Arial"/>
              <a:buChar char="•"/>
            </a:pPr>
            <a:r>
              <a:rPr lang="lt-LT" dirty="0"/>
              <a:t>Elektromagnetinės bangos kaip ryšio priemonė.</a:t>
            </a:r>
          </a:p>
          <a:p>
            <a:pPr>
              <a:buFont typeface="Arial"/>
              <a:buChar char="•"/>
            </a:pPr>
            <a:r>
              <a:rPr lang="lt-LT" b="1" dirty="0"/>
              <a:t>Radijo ryšio principai:</a:t>
            </a:r>
            <a:endParaRPr lang="lt-LT" dirty="0"/>
          </a:p>
          <a:p>
            <a:pPr marL="742950" lvl="1" indent="-285750">
              <a:buFont typeface="Arial"/>
              <a:buChar char="•"/>
            </a:pPr>
            <a:r>
              <a:rPr lang="lt-LT" dirty="0"/>
              <a:t>Moduliacija: signalų moduliavimas, dažninė ir amplitudinė moduliacija.</a:t>
            </a:r>
          </a:p>
          <a:p>
            <a:pPr marL="742950" lvl="1" indent="-285750">
              <a:buFont typeface="Arial"/>
              <a:buChar char="•"/>
            </a:pPr>
            <a:r>
              <a:rPr lang="lt-LT" dirty="0"/>
              <a:t>Detekcija: moduliuotų signalų atkūrimas ir apdorojimas.</a:t>
            </a:r>
          </a:p>
          <a:p>
            <a:pPr>
              <a:buFont typeface="Arial"/>
              <a:buChar char="•"/>
            </a:pPr>
            <a:r>
              <a:rPr lang="lt-LT" b="1" dirty="0"/>
              <a:t>Popovo radijas:</a:t>
            </a:r>
            <a:endParaRPr lang="lt-LT" dirty="0"/>
          </a:p>
          <a:p>
            <a:pPr marL="742950" lvl="1" indent="-285750">
              <a:buFont typeface="Arial"/>
              <a:buChar char="•"/>
            </a:pPr>
            <a:r>
              <a:rPr lang="lt-LT" dirty="0"/>
              <a:t>Radijo ryšio istorija ir pirmųjų radijo siųstuvų veikimo principai.</a:t>
            </a:r>
          </a:p>
          <a:p>
            <a:endParaRPr lang="lt-LT" dirty="0"/>
          </a:p>
        </p:txBody>
      </p:sp>
    </p:spTree>
    <p:extLst>
      <p:ext uri="{BB962C8B-B14F-4D97-AF65-F5344CB8AC3E}">
        <p14:creationId xmlns:p14="http://schemas.microsoft.com/office/powerpoint/2010/main" val="1659975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t>Radiolokacijos apibūdinimas</a:t>
            </a:r>
            <a:endParaRPr lang="en-US" dirty="0"/>
          </a:p>
        </p:txBody>
      </p:sp>
      <p:sp>
        <p:nvSpPr>
          <p:cNvPr id="3" name="Turinio vietos rezervavimo ženklas 2"/>
          <p:cNvSpPr>
            <a:spLocks noGrp="1"/>
          </p:cNvSpPr>
          <p:nvPr>
            <p:ph idx="1"/>
          </p:nvPr>
        </p:nvSpPr>
        <p:spPr/>
        <p:txBody>
          <a:bodyPr>
            <a:normAutofit fontScale="92500" lnSpcReduction="10000"/>
          </a:bodyPr>
          <a:lstStyle/>
          <a:p>
            <a:pPr marL="0" indent="0">
              <a:buNone/>
            </a:pPr>
            <a:r>
              <a:rPr lang="lt-LT" dirty="0"/>
              <a:t>Objektų aptikimas ir jų buvimo vietos tikslus nustatymas radijo bangomis vadinamas </a:t>
            </a:r>
            <a:r>
              <a:rPr lang="lt-LT" dirty="0">
                <a:solidFill>
                  <a:srgbClr val="FF0000"/>
                </a:solidFill>
              </a:rPr>
              <a:t>radiolokacija</a:t>
            </a:r>
            <a:r>
              <a:rPr lang="lt-LT" dirty="0"/>
              <a:t>. </a:t>
            </a:r>
            <a:endParaRPr lang="lt-LT" dirty="0" smtClean="0"/>
          </a:p>
          <a:p>
            <a:r>
              <a:rPr lang="lt-LT" sz="2600" dirty="0" smtClean="0"/>
              <a:t>Radaras siunčia objekto link elektromagnetines bangas ir priima jas, atsispindėjusias nuo objekto.</a:t>
            </a:r>
            <a:endParaRPr lang="lt-LT" sz="2600" dirty="0"/>
          </a:p>
          <a:p>
            <a:r>
              <a:rPr lang="lt-LT" sz="2600" dirty="0" smtClean="0"/>
              <a:t>Radaru </a:t>
            </a:r>
            <a:r>
              <a:rPr lang="lt-LT" sz="2600" dirty="0"/>
              <a:t>nustatomos objektų koordinatės erdvėje, jų judėjimo kryptys ir greičiai. </a:t>
            </a:r>
          </a:p>
          <a:p>
            <a:r>
              <a:rPr lang="lt-LT" sz="2600" dirty="0" smtClean="0"/>
              <a:t>Radarą </a:t>
            </a:r>
            <a:r>
              <a:rPr lang="lt-LT" sz="2600" dirty="0"/>
              <a:t>sudaro galingas ultratrumpųjų radijo bangų siųstuvas ir labai jautrus imtuvas, suderintas to paties dažnio bangoms priimti. </a:t>
            </a:r>
          </a:p>
          <a:p>
            <a:endParaRPr lang="en-US" dirty="0"/>
          </a:p>
        </p:txBody>
      </p:sp>
    </p:spTree>
    <p:extLst>
      <p:ext uri="{BB962C8B-B14F-4D97-AF65-F5344CB8AC3E}">
        <p14:creationId xmlns:p14="http://schemas.microsoft.com/office/powerpoint/2010/main" val="954342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ltLang="lt-LT" dirty="0"/>
              <a:t>Radiolokacijos principai:</a:t>
            </a:r>
            <a:endParaRPr lang="en-US" dirty="0"/>
          </a:p>
        </p:txBody>
      </p:sp>
      <p:sp>
        <p:nvSpPr>
          <p:cNvPr id="3" name="Turinio vietos rezervavimo ženklas 2"/>
          <p:cNvSpPr>
            <a:spLocks noGrp="1"/>
          </p:cNvSpPr>
          <p:nvPr>
            <p:ph idx="1"/>
          </p:nvPr>
        </p:nvSpPr>
        <p:spPr/>
        <p:txBody>
          <a:bodyPr/>
          <a:lstStyle/>
          <a:p>
            <a:pPr>
              <a:lnSpc>
                <a:spcPct val="90000"/>
              </a:lnSpc>
            </a:pPr>
            <a:r>
              <a:rPr lang="lt-LT" altLang="lt-LT" dirty="0"/>
              <a:t>elektromagnetinių bangų atspindys</a:t>
            </a:r>
            <a:r>
              <a:rPr lang="ru-RU" altLang="lt-LT" dirty="0"/>
              <a:t>;</a:t>
            </a:r>
          </a:p>
          <a:p>
            <a:pPr>
              <a:lnSpc>
                <a:spcPct val="90000"/>
              </a:lnSpc>
            </a:pPr>
            <a:r>
              <a:rPr lang="lt-LT" altLang="lt-LT" dirty="0"/>
              <a:t>ultratrumpojo diapazono bangos</a:t>
            </a:r>
            <a:r>
              <a:rPr lang="ru-RU" altLang="lt-LT" dirty="0"/>
              <a:t>;</a:t>
            </a:r>
          </a:p>
          <a:p>
            <a:pPr>
              <a:lnSpc>
                <a:spcPct val="90000"/>
              </a:lnSpc>
            </a:pPr>
            <a:r>
              <a:rPr lang="lt-LT" altLang="lt-LT" dirty="0"/>
              <a:t>impulsinis siųstuvo </a:t>
            </a:r>
            <a:r>
              <a:rPr lang="lt-LT" altLang="lt-LT" dirty="0" smtClean="0"/>
              <a:t>spinduliavimas.</a:t>
            </a:r>
            <a:endParaRPr lang="en-US" dirty="0"/>
          </a:p>
        </p:txBody>
      </p:sp>
    </p:spTree>
    <p:extLst>
      <p:ext uri="{BB962C8B-B14F-4D97-AF65-F5344CB8AC3E}">
        <p14:creationId xmlns:p14="http://schemas.microsoft.com/office/powerpoint/2010/main" val="2011923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Kaip toli yra objektas? </a:t>
            </a:r>
            <a:endParaRPr lang="en-US" dirty="0"/>
          </a:p>
        </p:txBody>
      </p:sp>
      <p:pic>
        <p:nvPicPr>
          <p:cNvPr id="6" name="Turinio vietos rezervavimo ženklas 5"/>
          <p:cNvPicPr>
            <a:picLocks noGrp="1" noChangeAspect="1"/>
          </p:cNvPicPr>
          <p:nvPr>
            <p:ph idx="1"/>
          </p:nvPr>
        </p:nvPicPr>
        <p:blipFill rotWithShape="1">
          <a:blip r:embed="rId3"/>
          <a:stretch/>
        </p:blipFill>
        <p:spPr>
          <a:xfrm>
            <a:off x="4509672" y="987574"/>
            <a:ext cx="4626177" cy="3262312"/>
          </a:xfrm>
          <a:prstGeom prst="rect">
            <a:avLst/>
          </a:prstGeom>
        </p:spPr>
      </p:pic>
      <p:cxnSp>
        <p:nvCxnSpPr>
          <p:cNvPr id="8" name="Tiesioji jungtis 7"/>
          <p:cNvCxnSpPr/>
          <p:nvPr/>
        </p:nvCxnSpPr>
        <p:spPr>
          <a:xfrm flipV="1">
            <a:off x="5148064" y="1779662"/>
            <a:ext cx="2016224"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79712" y="3363838"/>
            <a:ext cx="1835182" cy="369332"/>
          </a:xfrm>
          <a:prstGeom prst="rect">
            <a:avLst/>
          </a:prstGeom>
          <a:noFill/>
        </p:spPr>
        <p:txBody>
          <a:bodyPr wrap="none" rtlCol="0">
            <a:spAutoFit/>
          </a:bodyPr>
          <a:lstStyle/>
          <a:p>
            <a:r>
              <a:rPr lang="lt-LT" dirty="0" smtClean="0"/>
              <a:t>Išsiųstas impulsas</a:t>
            </a:r>
            <a:endParaRPr lang="en-US" dirty="0"/>
          </a:p>
        </p:txBody>
      </p:sp>
      <p:pic>
        <p:nvPicPr>
          <p:cNvPr id="10" name="Paveikslėlis 9"/>
          <p:cNvPicPr>
            <a:picLocks noChangeAspect="1"/>
          </p:cNvPicPr>
          <p:nvPr/>
        </p:nvPicPr>
        <p:blipFill>
          <a:blip r:embed="rId4"/>
          <a:stretch>
            <a:fillRect/>
          </a:stretch>
        </p:blipFill>
        <p:spPr>
          <a:xfrm>
            <a:off x="4572000" y="1995686"/>
            <a:ext cx="559202" cy="393275"/>
          </a:xfrm>
          <a:prstGeom prst="rect">
            <a:avLst/>
          </a:prstGeom>
        </p:spPr>
      </p:pic>
      <p:sp>
        <p:nvSpPr>
          <p:cNvPr id="12" name="TextBox 11"/>
          <p:cNvSpPr txBox="1"/>
          <p:nvPr/>
        </p:nvSpPr>
        <p:spPr>
          <a:xfrm>
            <a:off x="683568" y="1203598"/>
            <a:ext cx="4625241" cy="923330"/>
          </a:xfrm>
          <a:prstGeom prst="rect">
            <a:avLst/>
          </a:prstGeom>
          <a:noFill/>
        </p:spPr>
        <p:txBody>
          <a:bodyPr wrap="none" rtlCol="0">
            <a:spAutoFit/>
          </a:bodyPr>
          <a:lstStyle/>
          <a:p>
            <a:r>
              <a:rPr lang="lt-LT" dirty="0" smtClean="0">
                <a:solidFill>
                  <a:schemeClr val="accent1">
                    <a:lumMod val="50000"/>
                  </a:schemeClr>
                </a:solidFill>
              </a:rPr>
              <a:t>Žinant bangų sklidimo greitį ore c </a:t>
            </a:r>
            <a:r>
              <a:rPr lang="lt-LT" dirty="0" smtClean="0">
                <a:solidFill>
                  <a:schemeClr val="accent1">
                    <a:lumMod val="50000"/>
                  </a:schemeClr>
                </a:solidFill>
                <a:sym typeface="Symbol" panose="05050102010706020507" pitchFamily="18" charset="2"/>
              </a:rPr>
              <a:t> 310</a:t>
            </a:r>
            <a:r>
              <a:rPr lang="lt-LT" baseline="30000" dirty="0" smtClean="0">
                <a:solidFill>
                  <a:schemeClr val="accent1">
                    <a:lumMod val="50000"/>
                  </a:schemeClr>
                </a:solidFill>
                <a:sym typeface="Symbol" panose="05050102010706020507" pitchFamily="18" charset="2"/>
              </a:rPr>
              <a:t>8 </a:t>
            </a:r>
            <a:r>
              <a:rPr lang="lt-LT" dirty="0" smtClean="0">
                <a:solidFill>
                  <a:schemeClr val="accent1">
                    <a:lumMod val="50000"/>
                  </a:schemeClr>
                </a:solidFill>
                <a:sym typeface="Symbol" panose="05050102010706020507" pitchFamily="18" charset="2"/>
              </a:rPr>
              <a:t> m/s, </a:t>
            </a:r>
          </a:p>
          <a:p>
            <a:r>
              <a:rPr lang="lt-LT" dirty="0" smtClean="0">
                <a:solidFill>
                  <a:schemeClr val="accent1">
                    <a:lumMod val="50000"/>
                  </a:schemeClr>
                </a:solidFill>
                <a:sym typeface="Symbol" panose="05050102010706020507" pitchFamily="18" charset="2"/>
              </a:rPr>
              <a:t>laiką t, nuo signalo pasiuntimo iki priėmimo, </a:t>
            </a:r>
          </a:p>
          <a:p>
            <a:r>
              <a:rPr lang="lt-LT" dirty="0" smtClean="0">
                <a:solidFill>
                  <a:schemeClr val="accent1">
                    <a:lumMod val="50000"/>
                  </a:schemeClr>
                </a:solidFill>
                <a:sym typeface="Symbol" panose="05050102010706020507" pitchFamily="18" charset="2"/>
              </a:rPr>
              <a:t>apskaičiuojamas atstumas </a:t>
            </a:r>
            <a:r>
              <a:rPr lang="lt-LT" dirty="0" smtClean="0">
                <a:solidFill>
                  <a:schemeClr val="accent1">
                    <a:lumMod val="50000"/>
                  </a:schemeClr>
                </a:solidFill>
                <a:sym typeface="Symbol" panose="05050102010706020507" pitchFamily="18" charset="2"/>
              </a:rPr>
              <a:t>s </a:t>
            </a:r>
            <a:r>
              <a:rPr lang="lt-LT" dirty="0">
                <a:solidFill>
                  <a:schemeClr val="accent1">
                    <a:lumMod val="50000"/>
                  </a:schemeClr>
                </a:solidFill>
                <a:sym typeface="Symbol" panose="05050102010706020507" pitchFamily="18" charset="2"/>
              </a:rPr>
              <a:t>iki </a:t>
            </a:r>
            <a:r>
              <a:rPr lang="lt-LT" dirty="0" smtClean="0">
                <a:solidFill>
                  <a:schemeClr val="accent1">
                    <a:lumMod val="50000"/>
                  </a:schemeClr>
                </a:solidFill>
                <a:sym typeface="Symbol" panose="05050102010706020507" pitchFamily="18" charset="2"/>
              </a:rPr>
              <a:t>objekto.</a:t>
            </a:r>
          </a:p>
        </p:txBody>
      </p:sp>
      <p:pic>
        <p:nvPicPr>
          <p:cNvPr id="14" name="Paveikslėlis 13"/>
          <p:cNvPicPr>
            <a:picLocks noChangeAspect="1"/>
          </p:cNvPicPr>
          <p:nvPr/>
        </p:nvPicPr>
        <p:blipFill>
          <a:blip r:embed="rId5"/>
          <a:stretch>
            <a:fillRect/>
          </a:stretch>
        </p:blipFill>
        <p:spPr>
          <a:xfrm>
            <a:off x="3510767" y="3147814"/>
            <a:ext cx="5627096" cy="1956986"/>
          </a:xfrm>
          <a:prstGeom prst="rect">
            <a:avLst/>
          </a:prstGeom>
        </p:spPr>
      </p:pic>
      <p:cxnSp>
        <p:nvCxnSpPr>
          <p:cNvPr id="16" name="Tiesioji jungtis 15"/>
          <p:cNvCxnSpPr/>
          <p:nvPr/>
        </p:nvCxnSpPr>
        <p:spPr>
          <a:xfrm>
            <a:off x="2483768" y="3723878"/>
            <a:ext cx="2736304" cy="54006"/>
          </a:xfrm>
          <a:prstGeom prst="line">
            <a:avLst/>
          </a:prstGeom>
        </p:spPr>
        <p:style>
          <a:lnRef idx="1">
            <a:schemeClr val="dk1"/>
          </a:lnRef>
          <a:fillRef idx="0">
            <a:schemeClr val="dk1"/>
          </a:fillRef>
          <a:effectRef idx="0">
            <a:schemeClr val="dk1"/>
          </a:effectRef>
          <a:fontRef idx="minor">
            <a:schemeClr val="tx1"/>
          </a:fontRef>
        </p:style>
      </p:cxnSp>
      <p:cxnSp>
        <p:nvCxnSpPr>
          <p:cNvPr id="17" name="Tiesioji jungtis 16"/>
          <p:cNvCxnSpPr/>
          <p:nvPr/>
        </p:nvCxnSpPr>
        <p:spPr>
          <a:xfrm>
            <a:off x="4211960" y="3219822"/>
            <a:ext cx="2736304" cy="324662"/>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347864" y="2859782"/>
            <a:ext cx="1822807" cy="369332"/>
          </a:xfrm>
          <a:prstGeom prst="rect">
            <a:avLst/>
          </a:prstGeom>
          <a:noFill/>
        </p:spPr>
        <p:txBody>
          <a:bodyPr wrap="none" rtlCol="0">
            <a:spAutoFit/>
          </a:bodyPr>
          <a:lstStyle/>
          <a:p>
            <a:r>
              <a:rPr lang="lt-LT" dirty="0" smtClean="0"/>
              <a:t>Priimtas impulsas</a:t>
            </a:r>
            <a:endParaRPr lang="en-US" dirty="0"/>
          </a:p>
        </p:txBody>
      </p:sp>
      <p:sp>
        <p:nvSpPr>
          <p:cNvPr id="20" name="TextBox 19"/>
          <p:cNvSpPr txBox="1"/>
          <p:nvPr/>
        </p:nvSpPr>
        <p:spPr>
          <a:xfrm>
            <a:off x="107504" y="4083918"/>
            <a:ext cx="3528391" cy="923330"/>
          </a:xfrm>
          <a:prstGeom prst="rect">
            <a:avLst/>
          </a:prstGeom>
          <a:solidFill>
            <a:schemeClr val="bg2"/>
          </a:solidFill>
        </p:spPr>
        <p:txBody>
          <a:bodyPr wrap="square" rtlCol="0">
            <a:spAutoFit/>
          </a:bodyPr>
          <a:lstStyle/>
          <a:p>
            <a:r>
              <a:rPr lang="lt-LT" dirty="0" smtClean="0"/>
              <a:t>Pasinaudodami duomenimis</a:t>
            </a:r>
          </a:p>
          <a:p>
            <a:r>
              <a:rPr lang="lt-LT" dirty="0" smtClean="0"/>
              <a:t>pateiktais paveiksle, apskaičiuokite</a:t>
            </a:r>
          </a:p>
          <a:p>
            <a:r>
              <a:rPr lang="lt-LT" dirty="0" smtClean="0"/>
              <a:t> nuotolį iki objekto.</a:t>
            </a:r>
            <a:endParaRPr lang="en-US" dirty="0"/>
          </a:p>
        </p:txBody>
      </p:sp>
      <p:sp>
        <p:nvSpPr>
          <p:cNvPr id="13" name="TextBox 12"/>
          <p:cNvSpPr txBox="1"/>
          <p:nvPr/>
        </p:nvSpPr>
        <p:spPr>
          <a:xfrm>
            <a:off x="1547664" y="2571750"/>
            <a:ext cx="3740896" cy="369332"/>
          </a:xfrm>
          <a:prstGeom prst="rect">
            <a:avLst/>
          </a:prstGeom>
          <a:noFill/>
        </p:spPr>
        <p:txBody>
          <a:bodyPr wrap="none" rtlCol="0">
            <a:spAutoFit/>
          </a:bodyPr>
          <a:lstStyle/>
          <a:p>
            <a:r>
              <a:rPr lang="lt-LT" dirty="0" smtClean="0"/>
              <a:t>Objekto žymė radiolokatoriaus ekrane</a:t>
            </a:r>
            <a:endParaRPr lang="en-US" dirty="0"/>
          </a:p>
        </p:txBody>
      </p:sp>
    </p:spTree>
    <p:extLst>
      <p:ext uri="{BB962C8B-B14F-4D97-AF65-F5344CB8AC3E}">
        <p14:creationId xmlns:p14="http://schemas.microsoft.com/office/powerpoint/2010/main" val="1305064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3"/>
          <a:stretch>
            <a:fillRect/>
          </a:stretch>
        </p:blipFill>
        <p:spPr>
          <a:xfrm>
            <a:off x="1043608" y="1635646"/>
            <a:ext cx="7553325" cy="2800350"/>
          </a:xfrm>
          <a:prstGeom prst="rect">
            <a:avLst/>
          </a:prstGeom>
        </p:spPr>
      </p:pic>
      <p:sp>
        <p:nvSpPr>
          <p:cNvPr id="3" name="Dešinysis riestinis skliaustas 2"/>
          <p:cNvSpPr/>
          <p:nvPr/>
        </p:nvSpPr>
        <p:spPr>
          <a:xfrm rot="5400000">
            <a:off x="2089805" y="1834956"/>
            <a:ext cx="270030" cy="1368152"/>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p:cNvSpPr txBox="1"/>
          <p:nvPr/>
        </p:nvSpPr>
        <p:spPr>
          <a:xfrm>
            <a:off x="3275856" y="3651870"/>
            <a:ext cx="3310202" cy="338554"/>
          </a:xfrm>
          <a:prstGeom prst="rect">
            <a:avLst/>
          </a:prstGeom>
          <a:noFill/>
        </p:spPr>
        <p:txBody>
          <a:bodyPr wrap="none" rtlCol="0">
            <a:spAutoFit/>
          </a:bodyPr>
          <a:lstStyle/>
          <a:p>
            <a:r>
              <a:rPr lang="lt-LT" sz="1600" dirty="0" smtClean="0"/>
              <a:t>N – virpesių skaičius viename impulse</a:t>
            </a:r>
            <a:endParaRPr lang="en-US" sz="1600" dirty="0"/>
          </a:p>
        </p:txBody>
      </p:sp>
      <p:sp>
        <p:nvSpPr>
          <p:cNvPr id="12" name="TextBox 11"/>
          <p:cNvSpPr txBox="1"/>
          <p:nvPr/>
        </p:nvSpPr>
        <p:spPr>
          <a:xfrm>
            <a:off x="3131840" y="915566"/>
            <a:ext cx="5752762" cy="584775"/>
          </a:xfrm>
          <a:prstGeom prst="rect">
            <a:avLst/>
          </a:prstGeom>
          <a:noFill/>
        </p:spPr>
        <p:txBody>
          <a:bodyPr wrap="square" rtlCol="0">
            <a:spAutoFit/>
          </a:bodyPr>
          <a:lstStyle/>
          <a:p>
            <a:r>
              <a:rPr lang="lt-LT" sz="1600" dirty="0" smtClean="0"/>
              <a:t>Žinant laiką tarp impulsų, </a:t>
            </a:r>
            <a:r>
              <a:rPr lang="lt-LT" sz="1600" dirty="0" smtClean="0"/>
              <a:t>galima apskaičiuoti </a:t>
            </a:r>
            <a:r>
              <a:rPr lang="lt-LT" sz="1600" dirty="0" smtClean="0"/>
              <a:t>didžiausią žvalgymo nuotolį. </a:t>
            </a:r>
            <a:r>
              <a:rPr lang="lt-LT" sz="1600" dirty="0" smtClean="0"/>
              <a:t>t - </a:t>
            </a:r>
            <a:r>
              <a:rPr lang="lt-LT" sz="1600" dirty="0" smtClean="0"/>
              <a:t>laiko tarpas tarp siunčiamų impulsų.</a:t>
            </a:r>
            <a:endParaRPr lang="en-US" sz="1600" dirty="0"/>
          </a:p>
        </p:txBody>
      </p:sp>
      <mc:AlternateContent xmlns:mc="http://schemas.openxmlformats.org/markup-compatibility/2006">
        <mc:Choice xmlns:a14="http://schemas.microsoft.com/office/drawing/2010/main" Requires="a14">
          <p:sp>
            <p:nvSpPr>
              <p:cNvPr id="15" name="TextBox 14"/>
              <p:cNvSpPr txBox="1"/>
              <p:nvPr/>
            </p:nvSpPr>
            <p:spPr>
              <a:xfrm>
                <a:off x="2915816" y="4394705"/>
                <a:ext cx="6084168" cy="748795"/>
              </a:xfrm>
              <a:prstGeom prst="rect">
                <a:avLst/>
              </a:prstGeom>
              <a:noFill/>
            </p:spPr>
            <p:txBody>
              <a:bodyPr wrap="square" rtlCol="0">
                <a:spAutoFit/>
              </a:bodyPr>
              <a:lstStyle/>
              <a:p>
                <a:r>
                  <a:rPr lang="lt-LT" sz="1600" dirty="0" smtClean="0"/>
                  <a:t>Žinant vieno impulso trukmę </a:t>
                </a:r>
                <a:r>
                  <a:rPr lang="lt-LT" sz="1600" dirty="0" smtClean="0">
                    <a:sym typeface="Symbol" panose="05050102010706020507" pitchFamily="18" charset="2"/>
                  </a:rPr>
                  <a:t></a:t>
                </a:r>
                <a:r>
                  <a:rPr lang="lt-LT" sz="1600" dirty="0" smtClean="0"/>
                  <a:t>, </a:t>
                </a:r>
                <a:r>
                  <a:rPr lang="lt-LT" sz="1600" dirty="0" smtClean="0"/>
                  <a:t>galima apskaičiuoti </a:t>
                </a:r>
                <a:r>
                  <a:rPr lang="lt-LT" sz="1600" dirty="0" smtClean="0"/>
                  <a:t>mažiausią atstumą, kur gali </a:t>
                </a:r>
                <a:r>
                  <a:rPr lang="lt-LT" sz="1600" dirty="0" smtClean="0"/>
                  <a:t>būti  </a:t>
                </a:r>
                <a:r>
                  <a:rPr lang="lt-LT" sz="1600" dirty="0" smtClean="0"/>
                  <a:t>aptinkamas objektas</a:t>
                </a:r>
                <a:r>
                  <a:rPr lang="lt-LT" sz="1600" dirty="0" smtClean="0"/>
                  <a:t>. </a:t>
                </a:r>
                <a14:m>
                  <m:oMath xmlns:m="http://schemas.openxmlformats.org/officeDocument/2006/math">
                    <m:sSub>
                      <m:sSubPr>
                        <m:ctrlPr>
                          <a:rPr lang="lt-LT" i="1" smtClean="0">
                            <a:latin typeface="Cambria Math"/>
                          </a:rPr>
                        </m:ctrlPr>
                      </m:sSubPr>
                      <m:e>
                        <m:r>
                          <a:rPr lang="lt-LT" b="0" i="1" smtClean="0">
                            <a:latin typeface="Cambria Math"/>
                          </a:rPr>
                          <m:t>𝑠</m:t>
                        </m:r>
                      </m:e>
                      <m:sub>
                        <m:r>
                          <a:rPr lang="lt-LT" b="0" i="1" smtClean="0">
                            <a:latin typeface="Cambria Math" panose="02040503050406030204" pitchFamily="18" charset="0"/>
                          </a:rPr>
                          <m:t>𝑚𝑖𝑛</m:t>
                        </m:r>
                      </m:sub>
                    </m:sSub>
                  </m:oMath>
                </a14:m>
                <a:r>
                  <a:rPr lang="en-US" dirty="0" smtClean="0">
                    <a:sym typeface="Symbol" panose="05050102010706020507" pitchFamily="18" charset="2"/>
                  </a:rPr>
                  <a:t></a:t>
                </a:r>
                <a:r>
                  <a:rPr lang="lt-LT" dirty="0" smtClean="0">
                    <a:sym typeface="Symbol" panose="05050102010706020507" pitchFamily="18" charset="2"/>
                  </a:rPr>
                  <a:t> </a:t>
                </a:r>
                <a14:m>
                  <m:oMath xmlns:m="http://schemas.openxmlformats.org/officeDocument/2006/math">
                    <m:f>
                      <m:fPr>
                        <m:ctrlPr>
                          <a:rPr lang="lt-LT" sz="2000" i="1" smtClean="0">
                            <a:latin typeface="Cambria Math"/>
                            <a:sym typeface="Symbol" panose="05050102010706020507" pitchFamily="18" charset="2"/>
                          </a:rPr>
                        </m:ctrlPr>
                      </m:fPr>
                      <m:num>
                        <m:r>
                          <a:rPr lang="lt-LT" sz="2000" b="0" i="1" smtClean="0">
                            <a:latin typeface="Cambria Math" panose="02040503050406030204" pitchFamily="18" charset="0"/>
                            <a:sym typeface="Symbol" panose="05050102010706020507" pitchFamily="18" charset="2"/>
                          </a:rPr>
                          <m:t>𝑐</m:t>
                        </m:r>
                        <m:r>
                          <a:rPr lang="lt-LT" sz="2000" b="0" i="1" smtClean="0">
                            <a:latin typeface="Cambria Math" panose="02040503050406030204" pitchFamily="18" charset="0"/>
                            <a:ea typeface="Cambria Math" panose="02040503050406030204" pitchFamily="18" charset="0"/>
                            <a:sym typeface="Symbol" panose="05050102010706020507" pitchFamily="18" charset="2"/>
                          </a:rPr>
                          <m:t>𝜏</m:t>
                        </m:r>
                      </m:num>
                      <m:den>
                        <m:r>
                          <a:rPr lang="lt-LT" sz="2000" b="0" i="1" smtClean="0">
                            <a:latin typeface="Cambria Math" panose="02040503050406030204" pitchFamily="18" charset="0"/>
                            <a:sym typeface="Symbol" panose="05050102010706020507" pitchFamily="18" charset="2"/>
                          </a:rPr>
                          <m:t>2</m:t>
                        </m:r>
                      </m:den>
                    </m:f>
                  </m:oMath>
                </a14:m>
                <a:endParaRPr lang="en-US" sz="2000" dirty="0"/>
              </a:p>
            </p:txBody>
          </p:sp>
        </mc:Choice>
        <mc:Fallback>
          <p:sp>
            <p:nvSpPr>
              <p:cNvPr id="15" name="TextBox 14"/>
              <p:cNvSpPr txBox="1">
                <a:spLocks noRot="1" noChangeAspect="1" noMove="1" noResize="1" noEditPoints="1" noAdjustHandles="1" noChangeArrowheads="1" noChangeShapeType="1" noTextEdit="1"/>
              </p:cNvSpPr>
              <p:nvPr/>
            </p:nvSpPr>
            <p:spPr>
              <a:xfrm>
                <a:off x="2915816" y="4394705"/>
                <a:ext cx="6084168" cy="748795"/>
              </a:xfrm>
              <a:prstGeom prst="rect">
                <a:avLst/>
              </a:prstGeom>
              <a:blipFill rotWithShape="1">
                <a:blip r:embed="rId4"/>
                <a:stretch>
                  <a:fillRect l="-501" t="-4065" b="-1626"/>
                </a:stretch>
              </a:blipFill>
            </p:spPr>
            <p:txBody>
              <a:bodyPr/>
              <a:lstStyle/>
              <a:p>
                <a:r>
                  <a:rPr lang="lt-LT">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179512" y="267494"/>
                <a:ext cx="5472607" cy="995016"/>
              </a:xfrm>
              <a:prstGeom prst="rect">
                <a:avLst/>
              </a:prstGeom>
              <a:noFill/>
            </p:spPr>
            <p:txBody>
              <a:bodyPr wrap="square" rtlCol="0">
                <a:spAutoFit/>
              </a:bodyPr>
              <a:lstStyle/>
              <a:p>
                <a:r>
                  <a:rPr lang="lt-LT" sz="1600" dirty="0" smtClean="0"/>
                  <a:t>Žinant virpesių skaičių </a:t>
                </a:r>
                <a:r>
                  <a:rPr lang="lt-LT" sz="1600" dirty="0" smtClean="0"/>
                  <a:t>viename impulse </a:t>
                </a:r>
                <a:r>
                  <a:rPr lang="lt-LT" sz="1600" dirty="0" smtClean="0"/>
                  <a:t>N ir impulso trukmę </a:t>
                </a:r>
                <a:r>
                  <a:rPr lang="lt-LT" sz="1600" dirty="0" smtClean="0">
                    <a:sym typeface="Symbol" panose="05050102010706020507" pitchFamily="18" charset="2"/>
                  </a:rPr>
                  <a:t></a:t>
                </a:r>
                <a:r>
                  <a:rPr lang="lt-LT" sz="1600" dirty="0" smtClean="0"/>
                  <a:t>, </a:t>
                </a:r>
                <a:r>
                  <a:rPr lang="lt-LT" sz="1600" dirty="0" smtClean="0"/>
                  <a:t>galima apskaičiuoti</a:t>
                </a:r>
                <a:r>
                  <a:rPr lang="lt-LT" sz="1600" dirty="0" smtClean="0"/>
                  <a:t>, kokiu bangos ilgiu dirba </a:t>
                </a:r>
                <a:r>
                  <a:rPr lang="lt-LT" sz="1600" dirty="0" smtClean="0"/>
                  <a:t>radiolokatorius</a:t>
                </a:r>
                <a:r>
                  <a:rPr lang="lt-LT" sz="1600" dirty="0" smtClean="0"/>
                  <a:t>. </a:t>
                </a:r>
              </a:p>
              <a:p>
                <a:r>
                  <a:rPr lang="lt-LT" sz="1600" dirty="0" smtClean="0">
                    <a:sym typeface="Symbol" panose="05050102010706020507" pitchFamily="18" charset="2"/>
                  </a:rPr>
                  <a:t>  </a:t>
                </a:r>
                <a14:m>
                  <m:oMath xmlns:m="http://schemas.openxmlformats.org/officeDocument/2006/math">
                    <m:f>
                      <m:fPr>
                        <m:ctrlPr>
                          <a:rPr lang="lt-LT" sz="2000" i="1" smtClean="0">
                            <a:latin typeface="Cambria Math"/>
                            <a:sym typeface="Symbol" panose="05050102010706020507" pitchFamily="18" charset="2"/>
                          </a:rPr>
                        </m:ctrlPr>
                      </m:fPr>
                      <m:num>
                        <m:r>
                          <a:rPr lang="lt-LT" sz="2000" i="1" smtClean="0">
                            <a:latin typeface="Cambria Math" panose="02040503050406030204" pitchFamily="18" charset="0"/>
                            <a:ea typeface="Cambria Math" panose="02040503050406030204" pitchFamily="18" charset="0"/>
                            <a:sym typeface="Symbol" panose="05050102010706020507" pitchFamily="18" charset="2"/>
                          </a:rPr>
                          <m:t>𝜏</m:t>
                        </m:r>
                        <m:r>
                          <a:rPr lang="lt-LT" sz="2000" b="0" i="1" smtClean="0">
                            <a:latin typeface="Cambria Math" panose="02040503050406030204" pitchFamily="18" charset="0"/>
                            <a:ea typeface="Cambria Math" panose="02040503050406030204" pitchFamily="18" charset="0"/>
                            <a:sym typeface="Symbol" panose="05050102010706020507" pitchFamily="18" charset="2"/>
                          </a:rPr>
                          <m:t>𝑐</m:t>
                        </m:r>
                      </m:num>
                      <m:den>
                        <m:r>
                          <a:rPr lang="lt-LT" sz="2000" b="0" i="1" smtClean="0">
                            <a:latin typeface="Cambria Math" panose="02040503050406030204" pitchFamily="18" charset="0"/>
                            <a:sym typeface="Symbol" panose="05050102010706020507" pitchFamily="18" charset="2"/>
                          </a:rPr>
                          <m:t>𝑁</m:t>
                        </m:r>
                      </m:den>
                    </m:f>
                  </m:oMath>
                </a14:m>
                <a:endParaRPr lang="en-US" sz="2000" dirty="0"/>
              </a:p>
            </p:txBody>
          </p:sp>
        </mc:Choice>
        <mc:Fallback>
          <p:sp>
            <p:nvSpPr>
              <p:cNvPr id="16" name="TextBox 15"/>
              <p:cNvSpPr txBox="1">
                <a:spLocks noRot="1" noChangeAspect="1" noMove="1" noResize="1" noEditPoints="1" noAdjustHandles="1" noChangeArrowheads="1" noChangeShapeType="1" noTextEdit="1"/>
              </p:cNvSpPr>
              <p:nvPr/>
            </p:nvSpPr>
            <p:spPr>
              <a:xfrm>
                <a:off x="179512" y="267494"/>
                <a:ext cx="5472607" cy="995016"/>
              </a:xfrm>
              <a:prstGeom prst="rect">
                <a:avLst/>
              </a:prstGeom>
              <a:blipFill rotWithShape="1">
                <a:blip r:embed="rId5"/>
                <a:stretch>
                  <a:fillRect l="-557" t="-3067" b="-1227"/>
                </a:stretch>
              </a:blipFill>
            </p:spPr>
            <p:txBody>
              <a:bodyPr/>
              <a:lstStyle/>
              <a:p>
                <a:r>
                  <a:rPr lang="lt-LT">
                    <a:noFill/>
                  </a:rPr>
                  <a:t> </a:t>
                </a:r>
              </a:p>
            </p:txBody>
          </p:sp>
        </mc:Fallback>
      </mc:AlternateContent>
    </p:spTree>
    <p:extLst>
      <p:ext uri="{BB962C8B-B14F-4D97-AF65-F5344CB8AC3E}">
        <p14:creationId xmlns:p14="http://schemas.microsoft.com/office/powerpoint/2010/main" val="1993059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Apibendriname</a:t>
            </a:r>
            <a:endParaRPr lang="en-US" dirty="0"/>
          </a:p>
        </p:txBody>
      </p:sp>
      <p:sp>
        <p:nvSpPr>
          <p:cNvPr id="3" name="Turinio vietos rezervavimo ženklas 2"/>
          <p:cNvSpPr>
            <a:spLocks noGrp="1"/>
          </p:cNvSpPr>
          <p:nvPr>
            <p:ph idx="1"/>
          </p:nvPr>
        </p:nvSpPr>
        <p:spPr/>
        <p:txBody>
          <a:bodyPr>
            <a:normAutofit/>
          </a:bodyPr>
          <a:lstStyle/>
          <a:p>
            <a:pPr marL="0" indent="0">
              <a:buNone/>
            </a:pPr>
            <a:r>
              <a:rPr lang="lt-LT" sz="2800" dirty="0" smtClean="0"/>
              <a:t>Radiolokatorius veikia 15 cm ilgio banga ir kas sekunde siunčia 4000 impulsų, kurių kiekvieno trukmė 2 </a:t>
            </a:r>
            <a:r>
              <a:rPr lang="lt-LT" sz="2800" dirty="0" smtClean="0">
                <a:sym typeface="Symbol" panose="05050102010706020507" pitchFamily="18" charset="2"/>
              </a:rPr>
              <a:t>s.</a:t>
            </a:r>
          </a:p>
          <a:p>
            <a:r>
              <a:rPr lang="lt-LT" sz="2800" dirty="0" smtClean="0">
                <a:sym typeface="Symbol" panose="05050102010706020507" pitchFamily="18" charset="2"/>
              </a:rPr>
              <a:t> Kiek virpesių sudaro vieną impulsą?</a:t>
            </a:r>
          </a:p>
          <a:p>
            <a:r>
              <a:rPr lang="lt-LT" sz="2800" dirty="0" smtClean="0">
                <a:sym typeface="Symbol" panose="05050102010706020507" pitchFamily="18" charset="2"/>
              </a:rPr>
              <a:t>Koks gali būti didžiausias ir mažiausias žvalgymo nuotolis?</a:t>
            </a:r>
          </a:p>
          <a:p>
            <a:r>
              <a:rPr lang="lt-LT" sz="2800" dirty="0" smtClean="0">
                <a:sym typeface="Symbol" panose="05050102010706020507" pitchFamily="18" charset="2"/>
              </a:rPr>
              <a:t>Kodėl radiolokatorius signalus </a:t>
            </a:r>
            <a:r>
              <a:rPr lang="lt-LT" sz="2800" smtClean="0">
                <a:sym typeface="Symbol" panose="05050102010706020507" pitchFamily="18" charset="2"/>
              </a:rPr>
              <a:t>siunčia impulsais? </a:t>
            </a:r>
            <a:endParaRPr lang="en-US" sz="2800" dirty="0"/>
          </a:p>
        </p:txBody>
      </p:sp>
    </p:spTree>
    <p:extLst>
      <p:ext uri="{BB962C8B-B14F-4D97-AF65-F5344CB8AC3E}">
        <p14:creationId xmlns:p14="http://schemas.microsoft.com/office/powerpoint/2010/main" val="2073282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Radiolokacijos taikymas</a:t>
            </a:r>
            <a:endParaRPr lang="en-US" dirty="0"/>
          </a:p>
        </p:txBody>
      </p:sp>
      <p:sp>
        <p:nvSpPr>
          <p:cNvPr id="3" name="Turinio vietos rezervavimo ženklas 2"/>
          <p:cNvSpPr>
            <a:spLocks noGrp="1"/>
          </p:cNvSpPr>
          <p:nvPr>
            <p:ph idx="1"/>
          </p:nvPr>
        </p:nvSpPr>
        <p:spPr>
          <a:xfrm>
            <a:off x="611560" y="1347614"/>
            <a:ext cx="7886700" cy="3263504"/>
          </a:xfrm>
        </p:spPr>
        <p:txBody>
          <a:bodyPr>
            <a:normAutofit/>
          </a:bodyPr>
          <a:lstStyle/>
          <a:p>
            <a:pPr fontAlgn="base"/>
            <a:r>
              <a:rPr lang="lt-LT" sz="2400" dirty="0" smtClean="0"/>
              <a:t>Aviacijoje, laivininkystėje</a:t>
            </a:r>
          </a:p>
          <a:p>
            <a:pPr fontAlgn="base"/>
            <a:r>
              <a:rPr lang="lt-LT" sz="2400" dirty="0" smtClean="0"/>
              <a:t>Greičio matuokliai </a:t>
            </a:r>
          </a:p>
          <a:p>
            <a:pPr fontAlgn="base"/>
            <a:r>
              <a:rPr lang="lt-LT" sz="2400" dirty="0" smtClean="0"/>
              <a:t>Mobili </a:t>
            </a:r>
            <a:r>
              <a:rPr lang="lt-LT" sz="2400" dirty="0"/>
              <a:t>itin mažos galios radarų sistema, skirta medicinos </a:t>
            </a:r>
            <a:r>
              <a:rPr lang="lt-LT" sz="2400" dirty="0" smtClean="0"/>
              <a:t>reikmėms</a:t>
            </a:r>
          </a:p>
          <a:p>
            <a:pPr fontAlgn="base"/>
            <a:r>
              <a:rPr lang="lt-LT" sz="2400" dirty="0" smtClean="0"/>
              <a:t>Meteorologijoje</a:t>
            </a:r>
          </a:p>
          <a:p>
            <a:pPr fontAlgn="base"/>
            <a:r>
              <a:rPr lang="lt-LT" sz="2400" dirty="0" smtClean="0"/>
              <a:t>Astronomijoje (radiolokacinė astronomija)</a:t>
            </a:r>
          </a:p>
          <a:p>
            <a:pPr fontAlgn="base"/>
            <a:endParaRPr lang="lt-LT" sz="2400" dirty="0" smtClean="0"/>
          </a:p>
        </p:txBody>
      </p:sp>
      <p:pic>
        <p:nvPicPr>
          <p:cNvPr id="5" name="Paveikslėlis 4"/>
          <p:cNvPicPr>
            <a:picLocks noChangeAspect="1"/>
          </p:cNvPicPr>
          <p:nvPr/>
        </p:nvPicPr>
        <p:blipFill>
          <a:blip r:embed="rId3"/>
          <a:stretch>
            <a:fillRect/>
          </a:stretch>
        </p:blipFill>
        <p:spPr>
          <a:xfrm>
            <a:off x="6444207" y="843558"/>
            <a:ext cx="2462993" cy="1391100"/>
          </a:xfrm>
          <a:prstGeom prst="rect">
            <a:avLst/>
          </a:prstGeom>
        </p:spPr>
      </p:pic>
      <p:pic>
        <p:nvPicPr>
          <p:cNvPr id="7" name="Paveikslėlis 6"/>
          <p:cNvPicPr>
            <a:picLocks noChangeAspect="1"/>
          </p:cNvPicPr>
          <p:nvPr/>
        </p:nvPicPr>
        <p:blipFill>
          <a:blip r:embed="rId4"/>
          <a:stretch>
            <a:fillRect/>
          </a:stretch>
        </p:blipFill>
        <p:spPr>
          <a:xfrm>
            <a:off x="6444208" y="2715766"/>
            <a:ext cx="2604814" cy="1817186"/>
          </a:xfrm>
          <a:prstGeom prst="rect">
            <a:avLst/>
          </a:prstGeom>
        </p:spPr>
      </p:pic>
      <p:sp>
        <p:nvSpPr>
          <p:cNvPr id="8" name="TextBox 7"/>
          <p:cNvSpPr txBox="1"/>
          <p:nvPr/>
        </p:nvSpPr>
        <p:spPr>
          <a:xfrm>
            <a:off x="5796137" y="4785996"/>
            <a:ext cx="184731" cy="369332"/>
          </a:xfrm>
          <a:prstGeom prst="rect">
            <a:avLst/>
          </a:prstGeom>
          <a:noFill/>
        </p:spPr>
        <p:txBody>
          <a:bodyPr wrap="none" rtlCol="0">
            <a:spAutoFit/>
          </a:bodyPr>
          <a:lstStyle/>
          <a:p>
            <a:endParaRPr lang="en-US" dirty="0"/>
          </a:p>
        </p:txBody>
      </p:sp>
      <p:sp>
        <p:nvSpPr>
          <p:cNvPr id="10" name="Rectangle 2"/>
          <p:cNvSpPr>
            <a:spLocks noChangeArrowheads="1"/>
          </p:cNvSpPr>
          <p:nvPr/>
        </p:nvSpPr>
        <p:spPr bwMode="auto">
          <a:xfrm>
            <a:off x="5220072" y="4515966"/>
            <a:ext cx="3845155"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1200" b="0" i="0" u="none" strike="noStrike" cap="none" normalizeH="0" baseline="0" dirty="0" err="1" smtClean="0">
                <a:ln>
                  <a:noFill/>
                </a:ln>
                <a:solidFill>
                  <a:schemeClr val="accent1">
                    <a:lumMod val="50000"/>
                  </a:schemeClr>
                </a:solidFill>
                <a:effectLst/>
                <a:latin typeface="inherit"/>
              </a:rPr>
              <a:t>Maksvelo</a:t>
            </a:r>
            <a:r>
              <a:rPr kumimoji="0" lang="lt-LT" altLang="en-US" sz="1200" b="0" i="0" u="none" strike="noStrike" cap="none" normalizeH="0" baseline="0" dirty="0" smtClean="0">
                <a:ln>
                  <a:noFill/>
                </a:ln>
                <a:solidFill>
                  <a:schemeClr val="accent1">
                    <a:lumMod val="50000"/>
                  </a:schemeClr>
                </a:solidFill>
                <a:effectLst/>
                <a:latin typeface="inherit"/>
              </a:rPr>
              <a:t> kalnų, aukščiausios Veneros paviršiaus vietos,</a:t>
            </a: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1200" b="0" i="0" u="none" strike="noStrike" cap="none" normalizeH="0" baseline="0" dirty="0" smtClean="0">
                <a:ln>
                  <a:noFill/>
                </a:ln>
                <a:solidFill>
                  <a:schemeClr val="accent1">
                    <a:lumMod val="50000"/>
                  </a:schemeClr>
                </a:solidFill>
                <a:effectLst/>
                <a:latin typeface="inherit"/>
              </a:rPr>
              <a:t>radaro vaizdas („</a:t>
            </a:r>
            <a:r>
              <a:rPr kumimoji="0" lang="lt-LT" altLang="en-US" sz="1200" b="0" i="0" u="none" strike="noStrike" cap="none" normalizeH="0" baseline="0" dirty="0" err="1" smtClean="0">
                <a:ln>
                  <a:noFill/>
                </a:ln>
                <a:solidFill>
                  <a:schemeClr val="accent1">
                    <a:lumMod val="50000"/>
                  </a:schemeClr>
                </a:solidFill>
                <a:effectLst/>
                <a:latin typeface="inherit"/>
              </a:rPr>
              <a:t>Megelano</a:t>
            </a:r>
            <a:r>
              <a:rPr kumimoji="0" lang="lt-LT" altLang="en-US" sz="1200" b="0" i="0" u="none" strike="noStrike" cap="none" normalizeH="0" baseline="0" dirty="0" smtClean="0">
                <a:ln>
                  <a:noFill/>
                </a:ln>
                <a:solidFill>
                  <a:schemeClr val="accent1">
                    <a:lumMod val="50000"/>
                  </a:schemeClr>
                </a:solidFill>
                <a:effectLst/>
                <a:latin typeface="inherit"/>
              </a:rPr>
              <a:t>“ erdvėlaivio duomenys)</a:t>
            </a:r>
            <a:r>
              <a:rPr kumimoji="0" lang="lt-LT" altLang="en-US" sz="1200" b="0" i="0" u="none" strike="noStrike" cap="none" normalizeH="0" baseline="0" dirty="0" smtClean="0">
                <a:ln>
                  <a:noFill/>
                </a:ln>
                <a:solidFill>
                  <a:schemeClr val="accent1">
                    <a:lumMod val="50000"/>
                  </a:schemeClr>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en-US" sz="1200" b="0" i="0" u="none" strike="noStrike" cap="none" normalizeH="0" baseline="0" dirty="0" smtClean="0">
              <a:ln>
                <a:noFill/>
              </a:ln>
              <a:solidFill>
                <a:schemeClr val="accent1">
                  <a:lumMod val="50000"/>
                </a:schemeClr>
              </a:solidFill>
              <a:effectLst/>
              <a:latin typeface="Arial" panose="020B0604020202020204" pitchFamily="34" charset="0"/>
            </a:endParaRPr>
          </a:p>
        </p:txBody>
      </p:sp>
    </p:spTree>
    <p:extLst>
      <p:ext uri="{BB962C8B-B14F-4D97-AF65-F5344CB8AC3E}">
        <p14:creationId xmlns:p14="http://schemas.microsoft.com/office/powerpoint/2010/main" val="1133858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Radiolokacijos taikymas</a:t>
            </a:r>
            <a:endParaRPr lang="en-US" dirty="0"/>
          </a:p>
        </p:txBody>
      </p:sp>
      <p:sp>
        <p:nvSpPr>
          <p:cNvPr id="3" name="Turinio vietos rezervavimo ženklas 2"/>
          <p:cNvSpPr>
            <a:spLocks noGrp="1"/>
          </p:cNvSpPr>
          <p:nvPr>
            <p:ph idx="1"/>
          </p:nvPr>
        </p:nvSpPr>
        <p:spPr/>
        <p:txBody>
          <a:bodyPr/>
          <a:lstStyle/>
          <a:p>
            <a:r>
              <a:rPr lang="lt-LT" sz="2400" dirty="0" smtClean="0"/>
              <a:t>Priešlėktuvinė gynyba</a:t>
            </a:r>
            <a:endParaRPr lang="ru-RU" sz="2400" dirty="0" smtClean="0"/>
          </a:p>
          <a:p>
            <a:r>
              <a:rPr lang="lt-LT" sz="2400" dirty="0" smtClean="0"/>
              <a:t>Geologinis radaras</a:t>
            </a:r>
          </a:p>
          <a:p>
            <a:r>
              <a:rPr lang="lt-LT" sz="2400" dirty="0" err="1" smtClean="0"/>
              <a:t>Geomokslams</a:t>
            </a:r>
            <a:r>
              <a:rPr lang="lt-LT" sz="2400" dirty="0" smtClean="0"/>
              <a:t> </a:t>
            </a:r>
            <a:endParaRPr lang="en-US" sz="2400" dirty="0"/>
          </a:p>
        </p:txBody>
      </p:sp>
      <p:pic>
        <p:nvPicPr>
          <p:cNvPr id="6" name="Paveikslėlis 5"/>
          <p:cNvPicPr>
            <a:picLocks noChangeAspect="1"/>
          </p:cNvPicPr>
          <p:nvPr/>
        </p:nvPicPr>
        <p:blipFill>
          <a:blip r:embed="rId3"/>
          <a:stretch>
            <a:fillRect/>
          </a:stretch>
        </p:blipFill>
        <p:spPr>
          <a:xfrm>
            <a:off x="6755918" y="1040210"/>
            <a:ext cx="2008063" cy="1911959"/>
          </a:xfrm>
          <a:prstGeom prst="rect">
            <a:avLst/>
          </a:prstGeom>
        </p:spPr>
      </p:pic>
      <p:sp>
        <p:nvSpPr>
          <p:cNvPr id="7" name="TextBox 6"/>
          <p:cNvSpPr txBox="1"/>
          <p:nvPr/>
        </p:nvSpPr>
        <p:spPr>
          <a:xfrm>
            <a:off x="6222603" y="3221456"/>
            <a:ext cx="2999173" cy="523220"/>
          </a:xfrm>
          <a:prstGeom prst="rect">
            <a:avLst/>
          </a:prstGeom>
          <a:noFill/>
        </p:spPr>
        <p:txBody>
          <a:bodyPr wrap="square" rtlCol="0">
            <a:spAutoFit/>
          </a:bodyPr>
          <a:lstStyle/>
          <a:p>
            <a:r>
              <a:rPr lang="lt-LT" sz="1400" dirty="0">
                <a:solidFill>
                  <a:schemeClr val="accent1">
                    <a:lumMod val="50000"/>
                  </a:schemeClr>
                </a:solidFill>
              </a:rPr>
              <a:t>Nešiojamas priešlėktuvinės </a:t>
            </a:r>
            <a:r>
              <a:rPr lang="lt-LT" sz="1400" dirty="0" smtClean="0">
                <a:solidFill>
                  <a:schemeClr val="accent1">
                    <a:lumMod val="50000"/>
                  </a:schemeClr>
                </a:solidFill>
              </a:rPr>
              <a:t>gynybos</a:t>
            </a:r>
          </a:p>
          <a:p>
            <a:r>
              <a:rPr lang="lt-LT" sz="1400" dirty="0" smtClean="0">
                <a:solidFill>
                  <a:schemeClr val="accent1">
                    <a:lumMod val="50000"/>
                  </a:schemeClr>
                </a:solidFill>
              </a:rPr>
              <a:t> </a:t>
            </a:r>
            <a:r>
              <a:rPr lang="lt-LT" sz="1400" dirty="0">
                <a:solidFill>
                  <a:schemeClr val="accent1">
                    <a:lumMod val="50000"/>
                  </a:schemeClr>
                </a:solidFill>
              </a:rPr>
              <a:t>raketų kompleksas „FIM-92 </a:t>
            </a:r>
            <a:r>
              <a:rPr lang="lt-LT" sz="1400" dirty="0" err="1">
                <a:solidFill>
                  <a:schemeClr val="accent1">
                    <a:lumMod val="50000"/>
                  </a:schemeClr>
                </a:solidFill>
              </a:rPr>
              <a:t>Stinger</a:t>
            </a:r>
            <a:r>
              <a:rPr lang="lt-LT" sz="1400" dirty="0">
                <a:solidFill>
                  <a:schemeClr val="accent1">
                    <a:lumMod val="50000"/>
                  </a:schemeClr>
                </a:solidFill>
              </a:rPr>
              <a:t>“.</a:t>
            </a:r>
            <a:endParaRPr lang="en-US" sz="1400" dirty="0">
              <a:solidFill>
                <a:schemeClr val="accent1">
                  <a:lumMod val="50000"/>
                </a:schemeClr>
              </a:solidFill>
            </a:endParaRPr>
          </a:p>
        </p:txBody>
      </p:sp>
      <p:pic>
        <p:nvPicPr>
          <p:cNvPr id="8" name="Paveikslėlis 7"/>
          <p:cNvPicPr>
            <a:picLocks noChangeAspect="1"/>
          </p:cNvPicPr>
          <p:nvPr/>
        </p:nvPicPr>
        <p:blipFill>
          <a:blip r:embed="rId4"/>
          <a:stretch>
            <a:fillRect/>
          </a:stretch>
        </p:blipFill>
        <p:spPr>
          <a:xfrm>
            <a:off x="4572001" y="1054649"/>
            <a:ext cx="1986537" cy="1887210"/>
          </a:xfrm>
          <a:prstGeom prst="rect">
            <a:avLst/>
          </a:prstGeom>
        </p:spPr>
      </p:pic>
      <p:sp>
        <p:nvSpPr>
          <p:cNvPr id="10" name="TextBox 9"/>
          <p:cNvSpPr txBox="1"/>
          <p:nvPr/>
        </p:nvSpPr>
        <p:spPr>
          <a:xfrm>
            <a:off x="4018690" y="3025248"/>
            <a:ext cx="2524784" cy="523220"/>
          </a:xfrm>
          <a:prstGeom prst="rect">
            <a:avLst/>
          </a:prstGeom>
          <a:noFill/>
        </p:spPr>
        <p:txBody>
          <a:bodyPr wrap="square" rtlCol="0">
            <a:spAutoFit/>
          </a:bodyPr>
          <a:lstStyle/>
          <a:p>
            <a:r>
              <a:rPr lang="lt-LT" sz="1400" dirty="0">
                <a:solidFill>
                  <a:schemeClr val="accent1">
                    <a:lumMod val="50000"/>
                  </a:schemeClr>
                </a:solidFill>
              </a:rPr>
              <a:t>Priešlėktuvinių raketų paleidimo sistema MIM-104 </a:t>
            </a:r>
            <a:r>
              <a:rPr lang="lt-LT" sz="1400" dirty="0" err="1">
                <a:solidFill>
                  <a:schemeClr val="accent1">
                    <a:lumMod val="50000"/>
                  </a:schemeClr>
                </a:solidFill>
              </a:rPr>
              <a:t>Patriot</a:t>
            </a:r>
            <a:endParaRPr lang="en-US" sz="1400" dirty="0">
              <a:solidFill>
                <a:schemeClr val="accent1">
                  <a:lumMod val="50000"/>
                </a:schemeClr>
              </a:solidFill>
            </a:endParaRPr>
          </a:p>
        </p:txBody>
      </p:sp>
      <p:pic>
        <p:nvPicPr>
          <p:cNvPr id="9" name="Paveikslėlis 8"/>
          <p:cNvPicPr>
            <a:picLocks noChangeAspect="1"/>
          </p:cNvPicPr>
          <p:nvPr/>
        </p:nvPicPr>
        <p:blipFill>
          <a:blip r:embed="rId5"/>
          <a:stretch>
            <a:fillRect/>
          </a:stretch>
        </p:blipFill>
        <p:spPr>
          <a:xfrm>
            <a:off x="4355976" y="3795886"/>
            <a:ext cx="2648482" cy="1205675"/>
          </a:xfrm>
          <a:prstGeom prst="rect">
            <a:avLst/>
          </a:prstGeom>
        </p:spPr>
      </p:pic>
      <p:pic>
        <p:nvPicPr>
          <p:cNvPr id="11" name="Paveikslėlis 10"/>
          <p:cNvPicPr>
            <a:picLocks noChangeAspect="1"/>
          </p:cNvPicPr>
          <p:nvPr/>
        </p:nvPicPr>
        <p:blipFill>
          <a:blip r:embed="rId6"/>
          <a:stretch>
            <a:fillRect/>
          </a:stretch>
        </p:blipFill>
        <p:spPr>
          <a:xfrm>
            <a:off x="251520" y="2859782"/>
            <a:ext cx="3692450" cy="1987193"/>
          </a:xfrm>
          <a:prstGeom prst="rect">
            <a:avLst/>
          </a:prstGeom>
        </p:spPr>
      </p:pic>
    </p:spTree>
    <p:extLst>
      <p:ext uri="{BB962C8B-B14F-4D97-AF65-F5344CB8AC3E}">
        <p14:creationId xmlns:p14="http://schemas.microsoft.com/office/powerpoint/2010/main" val="3240924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lt-LT" sz="3200" dirty="0" smtClean="0"/>
              <a:t>Radijo bangos ir jų savybės – skirstymas </a:t>
            </a:r>
            <a:endParaRPr lang="lt-LT" sz="3200" dirty="0"/>
          </a:p>
        </p:txBody>
      </p:sp>
      <p:pic>
        <p:nvPicPr>
          <p:cNvPr id="4" name="Paveikslėlis 3"/>
          <p:cNvPicPr>
            <a:picLocks noChangeAspect="1"/>
          </p:cNvPicPr>
          <p:nvPr/>
        </p:nvPicPr>
        <p:blipFill>
          <a:blip r:embed="rId3"/>
          <a:stretch>
            <a:fillRect/>
          </a:stretch>
        </p:blipFill>
        <p:spPr>
          <a:xfrm>
            <a:off x="2433206" y="915566"/>
            <a:ext cx="6575560" cy="4214432"/>
          </a:xfrm>
          <a:prstGeom prst="rect">
            <a:avLst/>
          </a:prstGeom>
        </p:spPr>
      </p:pic>
      <p:sp>
        <p:nvSpPr>
          <p:cNvPr id="3" name="Content Placeholder 2"/>
          <p:cNvSpPr>
            <a:spLocks noGrp="1"/>
          </p:cNvSpPr>
          <p:nvPr>
            <p:ph idx="1"/>
          </p:nvPr>
        </p:nvSpPr>
        <p:spPr>
          <a:xfrm>
            <a:off x="683568" y="4587974"/>
            <a:ext cx="7255718" cy="482451"/>
          </a:xfrm>
        </p:spPr>
        <p:txBody>
          <a:bodyPr>
            <a:normAutofit/>
          </a:bodyPr>
          <a:lstStyle/>
          <a:p>
            <a:r>
              <a:rPr lang="lt-LT" sz="2000" dirty="0">
                <a:hlinkClick r:id="rId4"/>
              </a:rPr>
              <a:t>https://fizika9-10.mkp.emokykla.lt/fobjects/view/33/#</a:t>
            </a:r>
            <a:r>
              <a:rPr lang="lt-LT" sz="2000" dirty="0" smtClean="0">
                <a:hlinkClick r:id="rId4"/>
              </a:rPr>
              <a:t>up</a:t>
            </a:r>
            <a:r>
              <a:rPr lang="lt-LT" sz="2000" dirty="0" smtClean="0"/>
              <a:t>  </a:t>
            </a:r>
            <a:endParaRPr lang="lt-LT" sz="2000" dirty="0"/>
          </a:p>
        </p:txBody>
      </p:sp>
    </p:spTree>
    <p:extLst>
      <p:ext uri="{BB962C8B-B14F-4D97-AF65-F5344CB8AC3E}">
        <p14:creationId xmlns:p14="http://schemas.microsoft.com/office/powerpoint/2010/main" val="3066323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Elektromagnetinės bangos kaip ryšio </a:t>
            </a:r>
            <a:r>
              <a:rPr lang="lt-LT" dirty="0" smtClean="0"/>
              <a:t>priemonė</a:t>
            </a:r>
            <a:endParaRPr lang="lt-LT" dirty="0"/>
          </a:p>
        </p:txBody>
      </p:sp>
      <p:sp>
        <p:nvSpPr>
          <p:cNvPr id="3" name="Content Placeholder 2"/>
          <p:cNvSpPr>
            <a:spLocks noGrp="1"/>
          </p:cNvSpPr>
          <p:nvPr>
            <p:ph idx="1"/>
          </p:nvPr>
        </p:nvSpPr>
        <p:spPr/>
        <p:txBody>
          <a:bodyPr>
            <a:normAutofit fontScale="77500" lnSpcReduction="20000"/>
          </a:bodyPr>
          <a:lstStyle/>
          <a:p>
            <a:pPr>
              <a:buFont typeface="Arial"/>
              <a:buChar char="•"/>
            </a:pPr>
            <a:r>
              <a:rPr lang="lt-LT" dirty="0" smtClean="0"/>
              <a:t>Elektromagnetinės </a:t>
            </a:r>
            <a:r>
              <a:rPr lang="lt-LT" dirty="0"/>
              <a:t>bangos yra energijos sklidimo forma, kuri susideda iš kintančių elektrinių ir magnetinių laukų, judančių per erdvę šviesos greičiu. Jos gali sklinda tiek vakuume, tiek per medžiagas, nepriklausomai nuo laido ar medžiagos poreikio.</a:t>
            </a:r>
          </a:p>
          <a:p>
            <a:pPr>
              <a:buFont typeface="Arial"/>
              <a:buChar char="•"/>
            </a:pPr>
            <a:r>
              <a:rPr lang="lt-LT" dirty="0" smtClean="0"/>
              <a:t>Elektromagnetinės </a:t>
            </a:r>
            <a:r>
              <a:rPr lang="lt-LT" dirty="0"/>
              <a:t>bangos apima platų dažnių spektrą, nuo mažos energijos radijo bangų iki didelės energijos gama spindulių. Šiam spektrui priklauso radijo bangos, mikrobangos, infraraudonieji spinduliai, regimoji šviesa, ultravioletiniai spinduliai, rentgeno spinduliai ir gama spinduliai.</a:t>
            </a:r>
          </a:p>
          <a:p>
            <a:pPr>
              <a:buFont typeface="Arial"/>
              <a:buChar char="•"/>
            </a:pPr>
            <a:r>
              <a:rPr lang="lt-LT" dirty="0"/>
              <a:t>Skirtingi elektromagnetinių bangų tipai naudojami įvairiems ryšio tikslams: radijo bangos yra naudojamos transliavimui, mikrobangos - bevieliams tinklams, o šviesa - optiniams ryšiams</a:t>
            </a:r>
            <a:r>
              <a:rPr lang="lt-LT" dirty="0" smtClean="0"/>
              <a:t>.</a:t>
            </a:r>
            <a:endParaRPr lang="lt-LT" dirty="0"/>
          </a:p>
        </p:txBody>
      </p:sp>
    </p:spTree>
    <p:extLst>
      <p:ext uri="{BB962C8B-B14F-4D97-AF65-F5344CB8AC3E}">
        <p14:creationId xmlns:p14="http://schemas.microsoft.com/office/powerpoint/2010/main" val="94565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Elektromagnetinių bangų naudojimas </a:t>
            </a:r>
            <a:r>
              <a:rPr lang="lt-LT" dirty="0" smtClean="0"/>
              <a:t>ryšyje</a:t>
            </a:r>
            <a:endParaRPr lang="lt-LT" dirty="0"/>
          </a:p>
        </p:txBody>
      </p:sp>
      <p:sp>
        <p:nvSpPr>
          <p:cNvPr id="3" name="Content Placeholder 2"/>
          <p:cNvSpPr>
            <a:spLocks noGrp="1"/>
          </p:cNvSpPr>
          <p:nvPr>
            <p:ph idx="1"/>
          </p:nvPr>
        </p:nvSpPr>
        <p:spPr/>
        <p:txBody>
          <a:bodyPr>
            <a:normAutofit fontScale="70000" lnSpcReduction="20000"/>
          </a:bodyPr>
          <a:lstStyle/>
          <a:p>
            <a:r>
              <a:rPr lang="lt-LT" dirty="0" smtClean="0"/>
              <a:t>Elektromagnetinės </a:t>
            </a:r>
            <a:r>
              <a:rPr lang="lt-LT" dirty="0"/>
              <a:t>bangos yra pagrindinė technologinė priemonė belaidžiame ryšyje, nes jos gali perduoti informaciją dideliais atstumais, tiek per orą, tiek per kosmosą.</a:t>
            </a:r>
          </a:p>
          <a:p>
            <a:r>
              <a:rPr lang="lt-LT" b="1" dirty="0"/>
              <a:t>Radijo </a:t>
            </a:r>
            <a:r>
              <a:rPr lang="lt-LT" b="1" dirty="0" smtClean="0"/>
              <a:t>ryšys </a:t>
            </a:r>
            <a:r>
              <a:rPr lang="lt-LT" dirty="0" smtClean="0"/>
              <a:t>- pagrindinė </a:t>
            </a:r>
            <a:r>
              <a:rPr lang="lt-LT" dirty="0"/>
              <a:t>ryšio priemonė nuo XX amžiaus pradžios. Radijo bangos naudojamos informacijos perdavimui tarp radijo stočių ir imtuvų.</a:t>
            </a:r>
          </a:p>
          <a:p>
            <a:r>
              <a:rPr lang="lt-LT" b="1" dirty="0"/>
              <a:t>Mikrobangų </a:t>
            </a:r>
            <a:r>
              <a:rPr lang="lt-LT" b="1" dirty="0" smtClean="0"/>
              <a:t>ryšys </a:t>
            </a:r>
            <a:r>
              <a:rPr lang="lt-LT" dirty="0" smtClean="0"/>
              <a:t>naudojamas </a:t>
            </a:r>
            <a:r>
              <a:rPr lang="lt-LT" dirty="0"/>
              <a:t>palydoviniam ryšiui, radarams ir mobiliojo ryšio tinklams. Mikrobangos turi aukštesnį dažnį ir trumpesnį bangos ilgį nei radijo bangos, todėl jos tinkamos tiksliam signalų nukreipimui.</a:t>
            </a:r>
          </a:p>
          <a:p>
            <a:r>
              <a:rPr lang="lt-LT" b="1" dirty="0"/>
              <a:t>Optinis </a:t>
            </a:r>
            <a:r>
              <a:rPr lang="lt-LT" b="1" dirty="0" smtClean="0"/>
              <a:t>ryšys</a:t>
            </a:r>
            <a:r>
              <a:rPr lang="lt-LT" dirty="0" smtClean="0"/>
              <a:t> - šviesos </a:t>
            </a:r>
            <a:r>
              <a:rPr lang="lt-LT" dirty="0"/>
              <a:t>bangos</a:t>
            </a:r>
            <a:r>
              <a:rPr lang="lt-LT" dirty="0" smtClean="0"/>
              <a:t>, naudojamos </a:t>
            </a:r>
            <a:r>
              <a:rPr lang="lt-LT" dirty="0"/>
              <a:t>duomenų perdavimui </a:t>
            </a:r>
            <a:r>
              <a:rPr lang="lt-LT" dirty="0" smtClean="0"/>
              <a:t>optiniais kabeliais, </a:t>
            </a:r>
            <a:r>
              <a:rPr lang="lt-LT" dirty="0"/>
              <a:t>kurios užtikrina itin greitą ir patikimą signalų perdavimą.</a:t>
            </a:r>
          </a:p>
          <a:p>
            <a:endParaRPr lang="lt-LT" dirty="0"/>
          </a:p>
        </p:txBody>
      </p:sp>
    </p:spTree>
    <p:extLst>
      <p:ext uri="{BB962C8B-B14F-4D97-AF65-F5344CB8AC3E}">
        <p14:creationId xmlns:p14="http://schemas.microsoft.com/office/powerpoint/2010/main" val="57690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Moduliacija</a:t>
            </a:r>
          </a:p>
        </p:txBody>
      </p:sp>
      <p:sp>
        <p:nvSpPr>
          <p:cNvPr id="3" name="Content Placeholder 2"/>
          <p:cNvSpPr>
            <a:spLocks noGrp="1"/>
          </p:cNvSpPr>
          <p:nvPr>
            <p:ph idx="1"/>
          </p:nvPr>
        </p:nvSpPr>
        <p:spPr/>
        <p:txBody>
          <a:bodyPr>
            <a:normAutofit/>
          </a:bodyPr>
          <a:lstStyle/>
          <a:p>
            <a:r>
              <a:rPr lang="lt-LT" dirty="0" smtClean="0"/>
              <a:t>Informacijos </a:t>
            </a:r>
            <a:r>
              <a:rPr lang="lt-LT" dirty="0"/>
              <a:t>perdavimui elektromagnetinėmis bangomis naudojama moduliacija – procesas, kurio metu informacija </a:t>
            </a:r>
            <a:r>
              <a:rPr lang="lt-LT" dirty="0" smtClean="0"/>
              <a:t>„uždedama“ ant nešančiosios bangos, </a:t>
            </a:r>
            <a:r>
              <a:rPr lang="lt-LT" dirty="0"/>
              <a:t>keičiant jos parametrus (dažnį, amplitudę ar fazę</a:t>
            </a:r>
            <a:r>
              <a:rPr lang="lt-LT" dirty="0" smtClean="0"/>
              <a:t>).</a:t>
            </a:r>
          </a:p>
          <a:p>
            <a:r>
              <a:rPr lang="lt-LT" dirty="0" smtClean="0"/>
              <a:t>Populiariausi </a:t>
            </a:r>
            <a:r>
              <a:rPr lang="lt-LT" dirty="0"/>
              <a:t>moduliacijos tipai yra amplitudės moduliacija (AM) ir dažnio moduliacija (FM</a:t>
            </a:r>
            <a:r>
              <a:rPr lang="lt-LT" dirty="0" smtClean="0"/>
              <a:t>).</a:t>
            </a:r>
            <a:endParaRPr lang="lt-LT" dirty="0"/>
          </a:p>
        </p:txBody>
      </p:sp>
    </p:spTree>
    <p:extLst>
      <p:ext uri="{BB962C8B-B14F-4D97-AF65-F5344CB8AC3E}">
        <p14:creationId xmlns:p14="http://schemas.microsoft.com/office/powerpoint/2010/main" val="297280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3845"/>
            <a:ext cx="6264696" cy="994172"/>
          </a:xfrm>
        </p:spPr>
        <p:txBody>
          <a:bodyPr>
            <a:noAutofit/>
          </a:bodyPr>
          <a:lstStyle/>
          <a:p>
            <a:r>
              <a:rPr lang="lt-LT" sz="2800" dirty="0">
                <a:hlinkClick r:id="rId2"/>
              </a:rPr>
              <a:t>https://fizika9-10.mkp.emokykla.lt/fobjects/view/21/#</a:t>
            </a:r>
            <a:r>
              <a:rPr lang="lt-LT" sz="2800" dirty="0" smtClean="0">
                <a:hlinkClick r:id="rId2"/>
              </a:rPr>
              <a:t>up</a:t>
            </a:r>
            <a:r>
              <a:rPr lang="lt-LT" sz="2800" dirty="0" smtClean="0"/>
              <a:t>   </a:t>
            </a:r>
            <a:endParaRPr lang="lt-LT" sz="28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0673" y="1370013"/>
            <a:ext cx="4342653"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48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5"/>
            <a:ext cx="6264697" cy="994172"/>
          </a:xfrm>
        </p:spPr>
        <p:txBody>
          <a:bodyPr>
            <a:noAutofit/>
          </a:bodyPr>
          <a:lstStyle/>
          <a:p>
            <a:r>
              <a:rPr lang="lt-LT" sz="2800" dirty="0">
                <a:hlinkClick r:id="rId2"/>
              </a:rPr>
              <a:t>https://fizika9-10.mkp.emokykla.lt/fobjects/view/20/#</a:t>
            </a:r>
            <a:r>
              <a:rPr lang="lt-LT" sz="2800" dirty="0" smtClean="0">
                <a:hlinkClick r:id="rId2"/>
              </a:rPr>
              <a:t>up</a:t>
            </a:r>
            <a:r>
              <a:rPr lang="lt-LT" sz="2800" dirty="0" smtClean="0"/>
              <a:t>  </a:t>
            </a:r>
            <a:endParaRPr lang="lt-LT" sz="28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3334" y="1370013"/>
            <a:ext cx="4337331"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70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4"/>
            <a:ext cx="5628611" cy="1433809"/>
          </a:xfrm>
        </p:spPr>
        <p:txBody>
          <a:bodyPr>
            <a:noAutofit/>
          </a:bodyPr>
          <a:lstStyle/>
          <a:p>
            <a:r>
              <a:rPr lang="lt-LT" sz="2400" dirty="0" smtClean="0"/>
              <a:t>Paveiksle </a:t>
            </a:r>
            <a:r>
              <a:rPr lang="lt-LT" sz="2400" dirty="0"/>
              <a:t>pavaizduota radijo siųstuvo struktūrinė schema. </a:t>
            </a:r>
            <a:r>
              <a:rPr lang="lt-LT" sz="2400" dirty="0" smtClean="0"/>
              <a:t>Įvardykite </a:t>
            </a:r>
            <a:r>
              <a:rPr lang="lt-LT" sz="2400" dirty="0"/>
              <a:t>skaičiais pažymėtus radijo siųstuvo elementus ir šalia nurodykite, kokias funkcijas jie </a:t>
            </a:r>
            <a:r>
              <a:rPr lang="lt-LT" sz="2400" dirty="0" smtClean="0"/>
              <a:t>atlieka.</a:t>
            </a:r>
            <a:endParaRPr lang="lt-LT" sz="24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707654"/>
            <a:ext cx="6602669"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34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4"/>
            <a:ext cx="5628611" cy="1361801"/>
          </a:xfrm>
        </p:spPr>
        <p:txBody>
          <a:bodyPr>
            <a:noAutofit/>
          </a:bodyPr>
          <a:lstStyle/>
          <a:p>
            <a:r>
              <a:rPr lang="lt-LT" sz="2400" dirty="0"/>
              <a:t>Paveiksle pavaizduota radijo imtuvo struktūrinė </a:t>
            </a:r>
            <a:r>
              <a:rPr lang="lt-LT" sz="2400" dirty="0" smtClean="0"/>
              <a:t>schema. Įvardykite </a:t>
            </a:r>
            <a:r>
              <a:rPr lang="lt-LT" sz="2400" dirty="0"/>
              <a:t>skaičiais pažymėtus radijo imtuvo elementus ir šalia nurodykite, kokias funkcijas jie atlieka.</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707654"/>
            <a:ext cx="5297343"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356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8" ma:contentTypeDescription="Kurkite naują dokumentą." ma:contentTypeScope="" ma:versionID="26fc5c602d4d596b3cb2a94064e94b74">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6bda12bc8914fbe4382e198e6abd87f4"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40F7E299-84FB-4A16-B919-8579319AE892}"/>
</file>

<file path=customXml/itemProps2.xml><?xml version="1.0" encoding="utf-8"?>
<ds:datastoreItem xmlns:ds="http://schemas.openxmlformats.org/officeDocument/2006/customXml" ds:itemID="{49703125-CF1C-4AC6-815A-D17D49A9A13F}"/>
</file>

<file path=customXml/itemProps3.xml><?xml version="1.0" encoding="utf-8"?>
<ds:datastoreItem xmlns:ds="http://schemas.openxmlformats.org/officeDocument/2006/customXml" ds:itemID="{F2D68683-268F-4EB6-AD93-8FE865D65BA6}"/>
</file>

<file path=docProps/app.xml><?xml version="1.0" encoding="utf-8"?>
<Properties xmlns="http://schemas.openxmlformats.org/officeDocument/2006/extended-properties" xmlns:vt="http://schemas.openxmlformats.org/officeDocument/2006/docPropsVTypes">
  <TotalTime>2284</TotalTime>
  <Words>1614</Words>
  <Application>Microsoft Office PowerPoint</Application>
  <PresentationFormat>On-screen Show (16:9)</PresentationFormat>
  <Paragraphs>137</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Elektromagnetinio ryšio principai IV gimn. klasė</vt:lpstr>
      <vt:lpstr>Įvadas į elektromagnetinį ryšį</vt:lpstr>
      <vt:lpstr>Elektromagnetinės bangos kaip ryšio priemonė</vt:lpstr>
      <vt:lpstr>Elektromagnetinių bangų naudojimas ryšyje</vt:lpstr>
      <vt:lpstr>Moduliacija</vt:lpstr>
      <vt:lpstr>https://fizika9-10.mkp.emokykla.lt/fobjects/view/21/#up   </vt:lpstr>
      <vt:lpstr>https://fizika9-10.mkp.emokykla.lt/fobjects/view/20/#up  </vt:lpstr>
      <vt:lpstr>Paveiksle pavaizduota radijo siųstuvo struktūrinė schema. Įvardykite skaičiais pažymėtus radijo siųstuvo elementus ir šalia nurodykite, kokias funkcijas jie atlieka.</vt:lpstr>
      <vt:lpstr>Paveiksle pavaizduota radijo imtuvo struktūrinė schema. Įvardykite skaičiais pažymėtus radijo imtuvo elementus ir šalia nurodykite, kokias funkcijas jie atlieka.</vt:lpstr>
      <vt:lpstr>Mobilusis ryšys </vt:lpstr>
      <vt:lpstr>Mobilusis ryšys </vt:lpstr>
      <vt:lpstr>Mobilusis ryšys </vt:lpstr>
      <vt:lpstr>Infraraudonasis (IR) ryšys </vt:lpstr>
      <vt:lpstr>Infraraudonasis (IR) ryšys </vt:lpstr>
      <vt:lpstr>WiFi ryšys yra bevielio ryšio technologija</vt:lpstr>
      <vt:lpstr>WiFi ryšys yra bevielio ryšio technologija</vt:lpstr>
      <vt:lpstr>Radiolokacija</vt:lpstr>
      <vt:lpstr>https://fizika9-10.mkp.emokykla.lt/fobjects/view/22/#up </vt:lpstr>
      <vt:lpstr>https://fizika.smp.emokykla.lt/grupes/grupe/radiolokacija-1/51/1#scene1 </vt:lpstr>
      <vt:lpstr>Radiolokacijos apibūdinimas</vt:lpstr>
      <vt:lpstr>Radiolokacijos principai:</vt:lpstr>
      <vt:lpstr>Kaip toli yra objektas? </vt:lpstr>
      <vt:lpstr>PowerPoint Presentation</vt:lpstr>
      <vt:lpstr>Apibendriname</vt:lpstr>
      <vt:lpstr>Radiolokacijos taikymas</vt:lpstr>
      <vt:lpstr>Radiolokacijos taikymas</vt:lpstr>
      <vt:lpstr>Radijo bangos ir jų savybės – skirstymas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Mano</dc:creator>
  <cp:lastModifiedBy>Windows User</cp:lastModifiedBy>
  <cp:revision>66</cp:revision>
  <dcterms:created xsi:type="dcterms:W3CDTF">2024-07-05T07:02:02Z</dcterms:created>
  <dcterms:modified xsi:type="dcterms:W3CDTF">2024-09-04T11:02:57Z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