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05" r:id="rId2"/>
    <p:sldId id="258" r:id="rId3"/>
    <p:sldId id="306" r:id="rId4"/>
    <p:sldId id="259" r:id="rId5"/>
    <p:sldId id="263" r:id="rId6"/>
    <p:sldId id="308" r:id="rId7"/>
    <p:sldId id="307" r:id="rId8"/>
    <p:sldId id="264" r:id="rId9"/>
    <p:sldId id="266" r:id="rId10"/>
    <p:sldId id="267" r:id="rId11"/>
    <p:sldId id="269" r:id="rId12"/>
    <p:sldId id="309" r:id="rId13"/>
    <p:sldId id="271" r:id="rId14"/>
    <p:sldId id="274" r:id="rId15"/>
    <p:sldId id="277" r:id="rId16"/>
    <p:sldId id="275" r:id="rId17"/>
    <p:sldId id="276" r:id="rId18"/>
    <p:sldId id="278" r:id="rId19"/>
    <p:sldId id="284" r:id="rId20"/>
    <p:sldId id="283" r:id="rId21"/>
    <p:sldId id="279" r:id="rId22"/>
    <p:sldId id="280" r:id="rId23"/>
    <p:sldId id="281" r:id="rId24"/>
    <p:sldId id="287" r:id="rId25"/>
    <p:sldId id="290" r:id="rId26"/>
    <p:sldId id="291" r:id="rId27"/>
    <p:sldId id="293" r:id="rId28"/>
    <p:sldId id="294" r:id="rId29"/>
    <p:sldId id="296" r:id="rId30"/>
    <p:sldId id="297" r:id="rId31"/>
    <p:sldId id="298" r:id="rId32"/>
    <p:sldId id="299" r:id="rId33"/>
    <p:sldId id="300" r:id="rId34"/>
    <p:sldId id="303" r:id="rId35"/>
    <p:sldId id="301" r:id="rId36"/>
    <p:sldId id="30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82987" autoAdjust="0"/>
  </p:normalViewPr>
  <p:slideViewPr>
    <p:cSldViewPr snapToGrid="0">
      <p:cViewPr>
        <p:scale>
          <a:sx n="122" d="100"/>
          <a:sy n="122" d="100"/>
        </p:scale>
        <p:origin x="-108" y="-2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80CED-3874-4DF8-AB7F-BDF8635660C2}" type="datetimeFigureOut">
              <a:rPr lang="en-US" smtClean="0"/>
              <a:t>9/3/2024</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9F7D9-5D78-4E72-AC76-99E9DAA20AAA}" type="slidenum">
              <a:rPr lang="en-US" smtClean="0"/>
              <a:t>‹#›</a:t>
            </a:fld>
            <a:endParaRPr lang="en-US"/>
          </a:p>
        </p:txBody>
      </p:sp>
    </p:spTree>
    <p:extLst>
      <p:ext uri="{BB962C8B-B14F-4D97-AF65-F5344CB8AC3E}">
        <p14:creationId xmlns:p14="http://schemas.microsoft.com/office/powerpoint/2010/main" val="20600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000" b="1" dirty="0" smtClean="0"/>
              <a:t>Šaltiniai</a:t>
            </a:r>
            <a:r>
              <a:rPr lang="lt-LT" sz="1000" dirty="0" smtClean="0"/>
              <a:t>: https://commons.wikimedia.org/wiki/File:EM-Wave.gif</a:t>
            </a:r>
          </a:p>
          <a:p>
            <a:r>
              <a:rPr lang="lt-LT" sz="1000" dirty="0" smtClean="0"/>
              <a:t>https://fizika.smp.emokykla.lt/grupes/grupe/elektromagnetine-banga-3d/51/1#elektromagnetine-banga</a:t>
            </a:r>
          </a:p>
          <a:p>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2</a:t>
            </a:fld>
            <a:endParaRPr lang="en-US"/>
          </a:p>
        </p:txBody>
      </p:sp>
    </p:spTree>
    <p:extLst>
      <p:ext uri="{BB962C8B-B14F-4D97-AF65-F5344CB8AC3E}">
        <p14:creationId xmlns:p14="http://schemas.microsoft.com/office/powerpoint/2010/main" val="97809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Šaltiniai: https://www.everydayhealth.com/healthy-living/green-health/microwave-dangers-urban-myth-frightening-reality/</a:t>
            </a:r>
          </a:p>
          <a:p>
            <a:r>
              <a:rPr lang="en-US" dirty="0" smtClean="0"/>
              <a:t>https://zmones.15min.lt/naujiena/mikrobangos-zalinga-ar-ne-pL5Av4dEBYZ</a:t>
            </a:r>
            <a:endParaRPr lang="lt-LT" dirty="0" smtClean="0"/>
          </a:p>
          <a:p>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16</a:t>
            </a:fld>
            <a:endParaRPr lang="en-US"/>
          </a:p>
        </p:txBody>
      </p:sp>
    </p:spTree>
    <p:extLst>
      <p:ext uri="{BB962C8B-B14F-4D97-AF65-F5344CB8AC3E}">
        <p14:creationId xmlns:p14="http://schemas.microsoft.com/office/powerpoint/2010/main" val="80602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https://www.delfi.lt/gyvenimas/grozis_ir_sveikata/idomus-faktai-apie-mikrobangu-krosnele-54657357</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17</a:t>
            </a:fld>
            <a:endParaRPr lang="en-US"/>
          </a:p>
        </p:txBody>
      </p:sp>
    </p:spTree>
    <p:extLst>
      <p:ext uri="{BB962C8B-B14F-4D97-AF65-F5344CB8AC3E}">
        <p14:creationId xmlns:p14="http://schemas.microsoft.com/office/powerpoint/2010/main" val="204816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1" dirty="0" smtClean="0"/>
              <a:t>Šaltiniai</a:t>
            </a:r>
            <a:r>
              <a:rPr lang="lt-LT" dirty="0" smtClean="0"/>
              <a:t>: https://lt.wikipedia.org/wiki/Infraraudonieji_spinduliai</a:t>
            </a:r>
          </a:p>
          <a:p>
            <a:r>
              <a:rPr lang="lt-LT" dirty="0" smtClean="0"/>
              <a:t>https://www.esa.int/ESA_Multimedia/Images/2021/06/Why_study_the_Universe_in_infrared</a:t>
            </a:r>
          </a:p>
          <a:p>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18</a:t>
            </a:fld>
            <a:endParaRPr lang="en-US"/>
          </a:p>
        </p:txBody>
      </p:sp>
    </p:spTree>
    <p:extLst>
      <p:ext uri="{BB962C8B-B14F-4D97-AF65-F5344CB8AC3E}">
        <p14:creationId xmlns:p14="http://schemas.microsoft.com/office/powerpoint/2010/main" val="75452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19</a:t>
            </a:fld>
            <a:endParaRPr lang="en-US"/>
          </a:p>
        </p:txBody>
      </p:sp>
    </p:spTree>
    <p:extLst>
      <p:ext uri="{BB962C8B-B14F-4D97-AF65-F5344CB8AC3E}">
        <p14:creationId xmlns:p14="http://schemas.microsoft.com/office/powerpoint/2010/main" val="111656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https://alkas.lt/2013/12/24/infraraudonieji-spinduliai-kas-tai/</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22</a:t>
            </a:fld>
            <a:endParaRPr lang="en-US"/>
          </a:p>
        </p:txBody>
      </p:sp>
    </p:spTree>
    <p:extLst>
      <p:ext uri="{BB962C8B-B14F-4D97-AF65-F5344CB8AC3E}">
        <p14:creationId xmlns:p14="http://schemas.microsoft.com/office/powerpoint/2010/main" val="51113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1" dirty="0" smtClean="0"/>
              <a:t>Šaltiniai</a:t>
            </a:r>
            <a:r>
              <a:rPr lang="lt-LT" dirty="0" smtClean="0"/>
              <a:t>: </a:t>
            </a:r>
            <a:r>
              <a:rPr lang="en-US" dirty="0" smtClean="0"/>
              <a:t>https://www.vle.lt/straipsnis/infraraudonoji-spinduliuote/</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23</a:t>
            </a:fld>
            <a:endParaRPr lang="en-US"/>
          </a:p>
        </p:txBody>
      </p:sp>
    </p:spTree>
    <p:extLst>
      <p:ext uri="{BB962C8B-B14F-4D97-AF65-F5344CB8AC3E}">
        <p14:creationId xmlns:p14="http://schemas.microsoft.com/office/powerpoint/2010/main" val="196557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Šaltiniai: </a:t>
            </a:r>
            <a:r>
              <a:rPr lang="en-US" dirty="0" smtClean="0"/>
              <a:t>https://www.vle.lt/straipsnis/ultravioletine-spinduliuote</a:t>
            </a:r>
          </a:p>
          <a:p>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25</a:t>
            </a:fld>
            <a:endParaRPr lang="en-US"/>
          </a:p>
        </p:txBody>
      </p:sp>
    </p:spTree>
    <p:extLst>
      <p:ext uri="{BB962C8B-B14F-4D97-AF65-F5344CB8AC3E}">
        <p14:creationId xmlns:p14="http://schemas.microsoft.com/office/powerpoint/2010/main" val="1003351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https://www.meteo.lt/prognozes/uv-indeksas/</a:t>
            </a:r>
            <a:endParaRPr lang="lt-LT" dirty="0" smtClean="0"/>
          </a:p>
          <a:p>
            <a:r>
              <a:rPr lang="en-US" dirty="0" smtClean="0"/>
              <a:t>https://cancer-code-europe.iarc.fr/index.php/lt/12-budu/saules-ultravioletines-spinduliuotes-poveikis/4787-kas-yra-uv-indeksas</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26</a:t>
            </a:fld>
            <a:endParaRPr lang="en-US"/>
          </a:p>
        </p:txBody>
      </p:sp>
    </p:spTree>
    <p:extLst>
      <p:ext uri="{BB962C8B-B14F-4D97-AF65-F5344CB8AC3E}">
        <p14:creationId xmlns:p14="http://schemas.microsoft.com/office/powerpoint/2010/main" val="369011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https://lt.wikipedia.org/wiki/Rentgeno_spinduliai</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29</a:t>
            </a:fld>
            <a:endParaRPr lang="en-US"/>
          </a:p>
        </p:txBody>
      </p:sp>
    </p:spTree>
    <p:extLst>
      <p:ext uri="{BB962C8B-B14F-4D97-AF65-F5344CB8AC3E}">
        <p14:creationId xmlns:p14="http://schemas.microsoft.com/office/powerpoint/2010/main" val="1730205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https://www.vle.lt/straipsnis/rentgenostrukturine-analize/</a:t>
            </a:r>
            <a:endParaRPr lang="lt-LT" dirty="0" smtClean="0"/>
          </a:p>
          <a:p>
            <a:r>
              <a:rPr lang="en-US" dirty="0" smtClean="0"/>
              <a:t>https://www.vlmedicina.lt/lt/rentgeno-spinduliu-atradimas-ir-reiksme</a:t>
            </a:r>
            <a:endParaRPr lang="lt-LT" dirty="0" smtClean="0"/>
          </a:p>
          <a:p>
            <a:r>
              <a:rPr lang="en-US" dirty="0" smtClean="0"/>
              <a:t>https://macromoltek.medium.com/what-is-x-ray-crystallography-1e186bc3d180</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31</a:t>
            </a:fld>
            <a:endParaRPr lang="en-US"/>
          </a:p>
        </p:txBody>
      </p:sp>
    </p:spTree>
    <p:extLst>
      <p:ext uri="{BB962C8B-B14F-4D97-AF65-F5344CB8AC3E}">
        <p14:creationId xmlns:p14="http://schemas.microsoft.com/office/powerpoint/2010/main" val="41094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000" b="1" dirty="0" smtClean="0"/>
              <a:t>Šaltiniai</a:t>
            </a:r>
            <a:r>
              <a:rPr lang="lt-LT" sz="1000" dirty="0" smtClean="0"/>
              <a:t>: https://fizika.smp.emokykla.lt/grupes/grupe/elektromagnetine-banga-3d/51/1#elektromagnetines-bangos-spektras</a:t>
            </a:r>
          </a:p>
          <a:p>
            <a:r>
              <a:rPr lang="lt-LT" sz="1200" kern="1200" dirty="0" err="1" smtClean="0">
                <a:solidFill>
                  <a:schemeClr val="tx1"/>
                </a:solidFill>
                <a:effectLst/>
                <a:latin typeface="+mn-lt"/>
                <a:ea typeface="+mn-ea"/>
                <a:cs typeface="+mn-cs"/>
              </a:rPr>
              <a:t>Pečiuliauskienė</a:t>
            </a:r>
            <a:r>
              <a:rPr lang="lt-LT" sz="1200" kern="1200" dirty="0" smtClean="0">
                <a:solidFill>
                  <a:schemeClr val="tx1"/>
                </a:solidFill>
                <a:effectLst/>
                <a:latin typeface="+mn-lt"/>
                <a:ea typeface="+mn-ea"/>
                <a:cs typeface="+mn-cs"/>
              </a:rPr>
              <a:t> Palmira. Fizika. Svyravimai ir bangos. XI–XII kl. UAB „Šviesa“, 2014. (p. 82-86)</a:t>
            </a:r>
            <a:endParaRPr lang="lt-LT" sz="1000" dirty="0" smtClean="0"/>
          </a:p>
          <a:p>
            <a:endParaRPr lang="lt-LT" sz="1000" dirty="0" smtClean="0"/>
          </a:p>
          <a:p>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4</a:t>
            </a:fld>
            <a:endParaRPr lang="en-US"/>
          </a:p>
        </p:txBody>
      </p:sp>
    </p:spTree>
    <p:extLst>
      <p:ext uri="{BB962C8B-B14F-4D97-AF65-F5344CB8AC3E}">
        <p14:creationId xmlns:p14="http://schemas.microsoft.com/office/powerpoint/2010/main" val="138650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https://en.wikipedia.org/wiki/X-ray_telescope</a:t>
            </a:r>
            <a:endParaRPr lang="lt-LT" dirty="0" smtClean="0"/>
          </a:p>
          <a:p>
            <a:r>
              <a:rPr lang="en-US" dirty="0" smtClean="0"/>
              <a:t>https://www.esa.int/Science_Exploration/Space_Science/Observing_the_Universe_in_X-ray_light</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32</a:t>
            </a:fld>
            <a:endParaRPr lang="en-US"/>
          </a:p>
        </p:txBody>
      </p:sp>
    </p:spTree>
    <p:extLst>
      <p:ext uri="{BB962C8B-B14F-4D97-AF65-F5344CB8AC3E}">
        <p14:creationId xmlns:p14="http://schemas.microsoft.com/office/powerpoint/2010/main" val="4127282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https://www.zdorovie-klinika.ru/diagnosticheskiy-tsentr/rentgen-zheludka-s-bariem/</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33</a:t>
            </a:fld>
            <a:endParaRPr lang="en-US"/>
          </a:p>
        </p:txBody>
      </p:sp>
    </p:spTree>
    <p:extLst>
      <p:ext uri="{BB962C8B-B14F-4D97-AF65-F5344CB8AC3E}">
        <p14:creationId xmlns:p14="http://schemas.microsoft.com/office/powerpoint/2010/main" val="202108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https://lt.wikipedia.org/wiki/Gama_%C5%Beybsnis</a:t>
            </a:r>
            <a:endParaRPr lang="lt-LT" dirty="0" smtClean="0"/>
          </a:p>
          <a:p>
            <a:r>
              <a:rPr lang="en-US" dirty="0" smtClean="0"/>
              <a:t>https://www.lrytas.lt/it/visata/2024/01/16/news/nasa-aptiko-paslaptinga-signala-sklindanti-is-uz-musu-galaktikos-ribu-30065140</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36</a:t>
            </a:fld>
            <a:endParaRPr lang="en-US"/>
          </a:p>
        </p:txBody>
      </p:sp>
    </p:spTree>
    <p:extLst>
      <p:ext uri="{BB962C8B-B14F-4D97-AF65-F5344CB8AC3E}">
        <p14:creationId xmlns:p14="http://schemas.microsoft.com/office/powerpoint/2010/main" val="424199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Erdvėlaivyje WIND esantis radijo astronomijos instrumentas WAVES užfiksavo radijo bangų pliūpsnius iš Saulės vainiko ir mūsų Saulės sistemos planetų.</a:t>
            </a:r>
            <a:endParaRPr lang="en-US" dirty="0" smtClean="0"/>
          </a:p>
          <a:p>
            <a:endParaRPr lang="lt-LT" dirty="0"/>
          </a:p>
        </p:txBody>
      </p:sp>
      <p:sp>
        <p:nvSpPr>
          <p:cNvPr id="4" name="Slide Number Placeholder 3"/>
          <p:cNvSpPr>
            <a:spLocks noGrp="1"/>
          </p:cNvSpPr>
          <p:nvPr>
            <p:ph type="sldNum" sz="quarter" idx="10"/>
          </p:nvPr>
        </p:nvSpPr>
        <p:spPr/>
        <p:txBody>
          <a:bodyPr/>
          <a:lstStyle/>
          <a:p>
            <a:fld id="{0A99F7D9-5D78-4E72-AC76-99E9DAA20AAA}" type="slidenum">
              <a:rPr lang="en-US" smtClean="0"/>
              <a:t>5</a:t>
            </a:fld>
            <a:endParaRPr lang="en-US"/>
          </a:p>
        </p:txBody>
      </p:sp>
    </p:spTree>
    <p:extLst>
      <p:ext uri="{BB962C8B-B14F-4D97-AF65-F5344CB8AC3E}">
        <p14:creationId xmlns:p14="http://schemas.microsoft.com/office/powerpoint/2010/main" val="240076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Šaltiniai: https://www.quora.com/How-would-we-detect-extremely-long-wavelength-radio-waves-from-extragalactic-sources-if-they-are-so-weak</a:t>
            </a:r>
          </a:p>
          <a:p>
            <a:r>
              <a:rPr lang="lt-LT" dirty="0" smtClean="0"/>
              <a:t>https://www.mathsisfun.com/physics/waves-radio-microwave.html</a:t>
            </a:r>
          </a:p>
          <a:p>
            <a:r>
              <a:rPr lang="lt-LT" dirty="0" smtClean="0"/>
              <a:t>https://www.britannica.com/science/radio-wave</a:t>
            </a:r>
          </a:p>
          <a:p>
            <a:endParaRPr lang="lt-LT" dirty="0"/>
          </a:p>
        </p:txBody>
      </p:sp>
      <p:sp>
        <p:nvSpPr>
          <p:cNvPr id="4" name="Slide Number Placeholder 3"/>
          <p:cNvSpPr>
            <a:spLocks noGrp="1"/>
          </p:cNvSpPr>
          <p:nvPr>
            <p:ph type="sldNum" sz="quarter" idx="10"/>
          </p:nvPr>
        </p:nvSpPr>
        <p:spPr/>
        <p:txBody>
          <a:bodyPr/>
          <a:lstStyle/>
          <a:p>
            <a:fld id="{0A99F7D9-5D78-4E72-AC76-99E9DAA20AAA}" type="slidenum">
              <a:rPr lang="en-US" smtClean="0"/>
              <a:t>6</a:t>
            </a:fld>
            <a:endParaRPr lang="en-US"/>
          </a:p>
        </p:txBody>
      </p:sp>
    </p:spTree>
    <p:extLst>
      <p:ext uri="{BB962C8B-B14F-4D97-AF65-F5344CB8AC3E}">
        <p14:creationId xmlns:p14="http://schemas.microsoft.com/office/powerpoint/2010/main" val="109449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https://science.nasa.gov/ems/05_radiowaves/</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8</a:t>
            </a:fld>
            <a:endParaRPr lang="en-US"/>
          </a:p>
        </p:txBody>
      </p:sp>
    </p:spTree>
    <p:extLst>
      <p:ext uri="{BB962C8B-B14F-4D97-AF65-F5344CB8AC3E}">
        <p14:creationId xmlns:p14="http://schemas.microsoft.com/office/powerpoint/2010/main" val="246001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1" dirty="0" smtClean="0"/>
              <a:t>Šaltiniai: </a:t>
            </a:r>
            <a:r>
              <a:rPr lang="lt-LT" sz="1200" kern="1200" dirty="0" err="1" smtClean="0">
                <a:solidFill>
                  <a:schemeClr val="tx1"/>
                </a:solidFill>
                <a:effectLst/>
                <a:latin typeface="+mn-lt"/>
                <a:ea typeface="+mn-ea"/>
                <a:cs typeface="+mn-cs"/>
              </a:rPr>
              <a:t>Pečiuliauskienė</a:t>
            </a:r>
            <a:r>
              <a:rPr lang="lt-LT" sz="1200" kern="1200" dirty="0" smtClean="0">
                <a:solidFill>
                  <a:schemeClr val="tx1"/>
                </a:solidFill>
                <a:effectLst/>
                <a:latin typeface="+mn-lt"/>
                <a:ea typeface="+mn-ea"/>
                <a:cs typeface="+mn-cs"/>
              </a:rPr>
              <a:t> Palmira. Fizika. Svyravimai ir bangos. XI–XII kl. UAB „Šviesa“, 2014. (p. 93–102)</a:t>
            </a:r>
          </a:p>
          <a:p>
            <a:endParaRPr lang="lt-LT" sz="1200" kern="1200" dirty="0" smtClean="0">
              <a:solidFill>
                <a:schemeClr val="tx1"/>
              </a:solidFill>
              <a:effectLst/>
              <a:latin typeface="+mn-lt"/>
              <a:ea typeface="+mn-ea"/>
              <a:cs typeface="+mn-cs"/>
            </a:endParaRPr>
          </a:p>
          <a:p>
            <a:r>
              <a:rPr lang="en-US" dirty="0" smtClean="0"/>
              <a:t>https://www.mathsisfun.com/physics/diffraction.html</a:t>
            </a:r>
            <a:endParaRPr lang="lt-LT" dirty="0" smtClean="0"/>
          </a:p>
          <a:p>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9</a:t>
            </a:fld>
            <a:endParaRPr lang="en-US"/>
          </a:p>
        </p:txBody>
      </p:sp>
    </p:spTree>
    <p:extLst>
      <p:ext uri="{BB962C8B-B14F-4D97-AF65-F5344CB8AC3E}">
        <p14:creationId xmlns:p14="http://schemas.microsoft.com/office/powerpoint/2010/main" val="67210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Šaltiniai: </a:t>
            </a:r>
            <a:r>
              <a:rPr lang="en-US" dirty="0" smtClean="0"/>
              <a:t>http://mokslolietuva.lt/2021/10/elektromagnetines-bangos-ir-zmogaus-sveikata/</a:t>
            </a:r>
            <a:endParaRPr lang="lt-LT" dirty="0" smtClean="0"/>
          </a:p>
          <a:p>
            <a:r>
              <a:rPr lang="en-US" dirty="0" smtClean="0"/>
              <a:t>https://nvsc.lrv.lt/lt/veiklos-sritys/5g-lietuvoje/elektromagnetinio-lauko-eml-poveikio-sveikatai-duomenys-tarptautiniu-organizaciju-ir-instituciju-pozicija/</a:t>
            </a:r>
            <a:endParaRPr lang="lt-LT" dirty="0" smtClean="0"/>
          </a:p>
          <a:p>
            <a:r>
              <a:rPr lang="en-US" dirty="0" smtClean="0"/>
              <a:t>https://www.lrt.lt/naujienos/sveikata/682/2021407/gyvenimas-su-technologijomis-kokias-spinduliuotes-is-prietaisu-gauname-ir-ar-jos-yra-pavojingos</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10</a:t>
            </a:fld>
            <a:endParaRPr lang="en-US"/>
          </a:p>
        </p:txBody>
      </p:sp>
    </p:spTree>
    <p:extLst>
      <p:ext uri="{BB962C8B-B14F-4D97-AF65-F5344CB8AC3E}">
        <p14:creationId xmlns:p14="http://schemas.microsoft.com/office/powerpoint/2010/main" val="36921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https://www.globalyo.com/lt/exploring-the-evolution-of-cellular-technology-generations-from-1g-to-5g/</a:t>
            </a:r>
            <a:endParaRPr lang="lt-LT" dirty="0" smtClean="0"/>
          </a:p>
          <a:p>
            <a:r>
              <a:rPr lang="en-US" dirty="0" smtClean="0"/>
              <a:t>https://lt.wikipedia.org/wiki/Mobilusis_ry%C5%A1ys</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11</a:t>
            </a:fld>
            <a:endParaRPr lang="en-US"/>
          </a:p>
        </p:txBody>
      </p:sp>
    </p:spTree>
    <p:extLst>
      <p:ext uri="{BB962C8B-B14F-4D97-AF65-F5344CB8AC3E}">
        <p14:creationId xmlns:p14="http://schemas.microsoft.com/office/powerpoint/2010/main" val="201129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https://www.vle.lt/straipsnis/mikrobangos/</a:t>
            </a:r>
            <a:endParaRPr lang="en-US" dirty="0"/>
          </a:p>
        </p:txBody>
      </p:sp>
      <p:sp>
        <p:nvSpPr>
          <p:cNvPr id="4" name="Skaidrės numerio vietos rezervavimo ženklas 3"/>
          <p:cNvSpPr>
            <a:spLocks noGrp="1"/>
          </p:cNvSpPr>
          <p:nvPr>
            <p:ph type="sldNum" sz="quarter" idx="10"/>
          </p:nvPr>
        </p:nvSpPr>
        <p:spPr/>
        <p:txBody>
          <a:bodyPr/>
          <a:lstStyle/>
          <a:p>
            <a:fld id="{0A99F7D9-5D78-4E72-AC76-99E9DAA20AAA}" type="slidenum">
              <a:rPr lang="en-US" smtClean="0"/>
              <a:t>13</a:t>
            </a:fld>
            <a:endParaRPr lang="en-US"/>
          </a:p>
        </p:txBody>
      </p:sp>
    </p:spTree>
    <p:extLst>
      <p:ext uri="{BB962C8B-B14F-4D97-AF65-F5344CB8AC3E}">
        <p14:creationId xmlns:p14="http://schemas.microsoft.com/office/powerpoint/2010/main" val="2787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7234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94276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1765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841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u.wikipedia.org/wiki/%D0%94%D0%B8%D1%81%D1%82%D0%B0%D0%BD%D1%86%D0%B8%D0%BE%D0%BD%D0%BD%D0%BE%D0%B5_%D0%B7%D0%BE%D0%BD%D0%B4%D0%B8%D1%80%D0%BE%D0%B2%D0%B0%D0%BD%D0%B8%D0%B5_%D0%97%D0%B5%D0%BC%D0%BB%D0%B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izika.smp.emokykla.lt/grupes/grupe/elektromagnetine-banga-3d/51/1#elektromagnetine-bang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514" y="1860026"/>
            <a:ext cx="9071572" cy="2321596"/>
          </a:xfrm>
        </p:spPr>
        <p:txBody>
          <a:bodyPr>
            <a:normAutofit fontScale="90000"/>
          </a:bodyPr>
          <a:lstStyle/>
          <a:p>
            <a:r>
              <a:rPr lang="lt-LT" sz="8000" b="1" dirty="0">
                <a:solidFill>
                  <a:schemeClr val="accent1">
                    <a:lumMod val="50000"/>
                  </a:schemeClr>
                </a:solidFill>
              </a:rPr>
              <a:t>Elektromagnetinių bangų </a:t>
            </a:r>
            <a:r>
              <a:rPr lang="lt-LT" sz="8000" b="1" dirty="0" smtClean="0">
                <a:solidFill>
                  <a:schemeClr val="accent1">
                    <a:lumMod val="50000"/>
                  </a:schemeClr>
                </a:solidFill>
              </a:rPr>
              <a:t>rūšys</a:t>
            </a:r>
            <a:r>
              <a:rPr lang="lt-LT" b="1" dirty="0" smtClean="0">
                <a:solidFill>
                  <a:schemeClr val="accent1">
                    <a:lumMod val="50000"/>
                  </a:schemeClr>
                </a:solidFill>
              </a:rPr>
              <a:t/>
            </a:r>
            <a:br>
              <a:rPr lang="lt-LT" b="1" dirty="0" smtClean="0">
                <a:solidFill>
                  <a:schemeClr val="accent1">
                    <a:lumMod val="50000"/>
                  </a:schemeClr>
                </a:solidFill>
              </a:rPr>
            </a:br>
            <a:r>
              <a:rPr lang="lt-LT" sz="3600" b="1" dirty="0" smtClean="0">
                <a:solidFill>
                  <a:schemeClr val="accent1">
                    <a:lumMod val="50000"/>
                  </a:schemeClr>
                </a:solidFill>
              </a:rPr>
              <a:t>IV gimn. 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normAutofit fontScale="92500" lnSpcReduction="20000"/>
          </a:bodyPr>
          <a:lstStyle/>
          <a:p>
            <a:r>
              <a:rPr lang="lt-LT" sz="3600" b="1" dirty="0">
                <a:solidFill>
                  <a:schemeClr val="accent1">
                    <a:lumMod val="50000"/>
                  </a:schemeClr>
                </a:solidFill>
              </a:rPr>
              <a:t>BP: </a:t>
            </a:r>
            <a:r>
              <a:rPr lang="lt-LT" sz="3600" dirty="0" smtClean="0">
                <a:solidFill>
                  <a:schemeClr val="accent1">
                    <a:lumMod val="50000"/>
                  </a:schemeClr>
                </a:solidFill>
              </a:rPr>
              <a:t>Prisimenamas </a:t>
            </a:r>
            <a:r>
              <a:rPr lang="lt-LT" sz="3600" dirty="0">
                <a:solidFill>
                  <a:schemeClr val="accent1">
                    <a:lumMod val="50000"/>
                  </a:schemeClr>
                </a:solidFill>
              </a:rPr>
              <a:t>elektromagnetinių bangų apibūdinimas, rūšys, elektromagnetinių bangų skalė. Analizuojami skirtingų elektromagnetinių bangų sąveikos su medžiaga skirtumai.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12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Radijo bangos</a:t>
            </a:r>
            <a:endParaRPr lang="en-US" dirty="0"/>
          </a:p>
        </p:txBody>
      </p:sp>
      <p:sp>
        <p:nvSpPr>
          <p:cNvPr id="3" name="Turinio vietos rezervavimo ženklas 2"/>
          <p:cNvSpPr>
            <a:spLocks noGrp="1"/>
          </p:cNvSpPr>
          <p:nvPr>
            <p:ph idx="1"/>
          </p:nvPr>
        </p:nvSpPr>
        <p:spPr/>
        <p:txBody>
          <a:bodyPr/>
          <a:lstStyle/>
          <a:p>
            <a:pPr marL="0" indent="0">
              <a:buNone/>
            </a:pPr>
            <a:r>
              <a:rPr lang="lt-LT" b="1" dirty="0" smtClean="0"/>
              <a:t>Radijo bangų poveikis medžiagoms ir žmogui</a:t>
            </a:r>
            <a:endParaRPr lang="lt-LT" b="1" dirty="0"/>
          </a:p>
          <a:p>
            <a:r>
              <a:rPr lang="lt-LT" dirty="0" smtClean="0"/>
              <a:t>Radijo bangos  </a:t>
            </a:r>
            <a:r>
              <a:rPr lang="lt-LT" u="sng" dirty="0" smtClean="0"/>
              <a:t>yra nejonizuojanti spinduliuotė</a:t>
            </a:r>
            <a:r>
              <a:rPr lang="lt-LT" dirty="0" smtClean="0"/>
              <a:t>, o tai reiškia, kad šių bangų  fotonai neturi pakankamai energijos, kad jonizuotų medžiagos molekules arba nutrauktų cheminius ryšius arba pažeistų DNR.</a:t>
            </a:r>
            <a:endParaRPr lang="en-US" b="1" dirty="0"/>
          </a:p>
        </p:txBody>
      </p:sp>
    </p:spTree>
    <p:extLst>
      <p:ext uri="{BB962C8B-B14F-4D97-AF65-F5344CB8AC3E}">
        <p14:creationId xmlns:p14="http://schemas.microsoft.com/office/powerpoint/2010/main" val="254543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pt-BR" dirty="0"/>
              <a:t>Ką reiškia mobilusis ryšys 5G?</a:t>
            </a:r>
          </a:p>
        </p:txBody>
      </p:sp>
      <p:sp>
        <p:nvSpPr>
          <p:cNvPr id="3" name="Turinio vietos rezervavimo ženklas 2"/>
          <p:cNvSpPr>
            <a:spLocks noGrp="1"/>
          </p:cNvSpPr>
          <p:nvPr>
            <p:ph idx="1"/>
          </p:nvPr>
        </p:nvSpPr>
        <p:spPr/>
        <p:txBody>
          <a:bodyPr>
            <a:normAutofit/>
          </a:bodyPr>
          <a:lstStyle/>
          <a:p>
            <a:r>
              <a:rPr lang="lt-LT" sz="2400" dirty="0" smtClean="0"/>
              <a:t>Radė </a:t>
            </a:r>
            <a:r>
              <a:rPr lang="lt-LT" sz="2400" b="1" dirty="0" smtClean="0"/>
              <a:t>G</a:t>
            </a:r>
            <a:r>
              <a:rPr lang="lt-LT" sz="2400" dirty="0" smtClean="0"/>
              <a:t> reiškia mobiliojo </a:t>
            </a:r>
            <a:r>
              <a:rPr lang="lt-LT" sz="2400" dirty="0"/>
              <a:t>ryšio </a:t>
            </a:r>
            <a:r>
              <a:rPr lang="lt-LT" sz="2400" dirty="0" smtClean="0"/>
              <a:t>standartą, o skaičius prieš šią radę (1-5) kartą (5G -  penktoji kartą skaitmeninio mobilaus ryšio)</a:t>
            </a:r>
          </a:p>
          <a:p>
            <a:r>
              <a:rPr lang="lt-LT" sz="2400" dirty="0" smtClean="0"/>
              <a:t>1G mobilaus ryšio standartas yra analoginis. Visi kiti nuo 2G iki 5G – skaitmeniniai.</a:t>
            </a:r>
            <a:endParaRPr lang="en-US" sz="2400" dirty="0" smtClean="0"/>
          </a:p>
          <a:p>
            <a:r>
              <a:rPr lang="lt-LT" sz="2400" dirty="0"/>
              <a:t>Mobilusis ryšys 5G yra penktosios kartos mobiliojo ryšio technologija, skirta užtikrinti greitesnį ir patikimesnį belaidį ryšį, palyginti su ankstesnėmis ryšio kartomis, tokiomis kaip 4G (LTE</a:t>
            </a:r>
            <a:r>
              <a:rPr lang="lt-LT" sz="2400" dirty="0" smtClean="0"/>
              <a:t>).</a:t>
            </a:r>
            <a:endParaRPr lang="lt-LT" sz="2400" dirty="0" smtClean="0"/>
          </a:p>
          <a:p>
            <a:endParaRPr lang="lt-LT" sz="2400" dirty="0"/>
          </a:p>
          <a:p>
            <a:endParaRPr lang="en-US" sz="2400" dirty="0"/>
          </a:p>
        </p:txBody>
      </p:sp>
    </p:spTree>
    <p:extLst>
      <p:ext uri="{BB962C8B-B14F-4D97-AF65-F5344CB8AC3E}">
        <p14:creationId xmlns:p14="http://schemas.microsoft.com/office/powerpoint/2010/main" val="420794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Ką reiškia mobilusis ryšys 5G?</a:t>
            </a:r>
            <a:endParaRPr lang="lt-LT" dirty="0"/>
          </a:p>
        </p:txBody>
      </p:sp>
      <p:sp>
        <p:nvSpPr>
          <p:cNvPr id="3" name="Content Placeholder 2"/>
          <p:cNvSpPr>
            <a:spLocks noGrp="1"/>
          </p:cNvSpPr>
          <p:nvPr>
            <p:ph idx="1"/>
          </p:nvPr>
        </p:nvSpPr>
        <p:spPr>
          <a:xfrm>
            <a:off x="838200" y="1508369"/>
            <a:ext cx="10515600" cy="5056554"/>
          </a:xfrm>
        </p:spPr>
        <p:txBody>
          <a:bodyPr>
            <a:normAutofit fontScale="77500" lnSpcReduction="20000"/>
          </a:bodyPr>
          <a:lstStyle/>
          <a:p>
            <a:r>
              <a:rPr lang="lt-LT" sz="3400" dirty="0" smtClean="0"/>
              <a:t>5G </a:t>
            </a:r>
            <a:r>
              <a:rPr lang="lt-LT" sz="3400" dirty="0"/>
              <a:t>ryšys siūlo žymiai didesnę duomenų perdavimo spartą, leidžiančią pasiekti greičius, kurie gali būti keliasdešimt kartų didesni nei 4G ryšio. Tai leidžia greitai atsisiųsti didelius failus, srautiniu būdu transliuoti aukštos kokybės vaizdo įrašus ir žaisti žaidimus internete be delsos.</a:t>
            </a:r>
          </a:p>
          <a:p>
            <a:r>
              <a:rPr lang="lt-LT" sz="3400" dirty="0" smtClean="0"/>
              <a:t>5G </a:t>
            </a:r>
            <a:r>
              <a:rPr lang="lt-LT" sz="3400" dirty="0"/>
              <a:t>technologija sumažina signalo uždelsimą iki vos kelių milisekundžių. Tai itin svarbu realaus laiko programoms, tokioms kaip autonominės transporto priemonės, nuotolinė chirurgija ar žaidimai internete.</a:t>
            </a:r>
          </a:p>
          <a:p>
            <a:r>
              <a:rPr lang="lt-LT" sz="3400" dirty="0" smtClean="0"/>
              <a:t>5G </a:t>
            </a:r>
            <a:r>
              <a:rPr lang="lt-LT" sz="3400" dirty="0"/>
              <a:t>tinklai gali aptarnauti daug didesnį prietaisų skaičių viename plote, todėl jie idealiai tinka "daiktų internetui" (IoT), kur daugybė prietaisų yra tarpusavyje susieti ir keičiasi informacija.</a:t>
            </a:r>
          </a:p>
          <a:p>
            <a:r>
              <a:rPr lang="lt-LT" sz="3400" dirty="0" smtClean="0"/>
              <a:t>5G </a:t>
            </a:r>
            <a:r>
              <a:rPr lang="lt-LT" sz="3400" dirty="0"/>
              <a:t>tinklai pasižymi didesniu patikimumu ir stabilumu, užtikrinančiu nenutrūkstamą ryšį net ir esant dideliam vartotojų skaičiui, pavyzdžiui, dideliuose renginiuose ar miesto centruose.</a:t>
            </a:r>
          </a:p>
          <a:p>
            <a:r>
              <a:rPr lang="lt-LT" sz="3400" dirty="0" smtClean="0"/>
              <a:t>5G </a:t>
            </a:r>
            <a:r>
              <a:rPr lang="lt-LT" sz="3400" dirty="0"/>
              <a:t>technologija leidžia plėtoti naujas technologijas, tokias kaip virtuali ir papildyta realybė (VR/AR), autonominiai automobiliai, pažangi gamyba (pramonė 4.0) ir išmanieji miestai, kur viskas yra sujungta į vieningą tinklą</a:t>
            </a:r>
            <a:r>
              <a:rPr lang="lt-LT" sz="3400" dirty="0" smtClean="0"/>
              <a:t>.</a:t>
            </a:r>
            <a:endParaRPr lang="lt-LT" sz="3400" dirty="0"/>
          </a:p>
        </p:txBody>
      </p:sp>
    </p:spTree>
    <p:extLst>
      <p:ext uri="{BB962C8B-B14F-4D97-AF65-F5344CB8AC3E}">
        <p14:creationId xmlns:p14="http://schemas.microsoft.com/office/powerpoint/2010/main" val="64440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Mikrobangų </a:t>
            </a:r>
            <a:r>
              <a:rPr lang="lt-LT" dirty="0" smtClean="0"/>
              <a:t>šaltiniai</a:t>
            </a:r>
            <a:endParaRPr lang="en-US" dirty="0"/>
          </a:p>
        </p:txBody>
      </p:sp>
      <p:sp>
        <p:nvSpPr>
          <p:cNvPr id="3" name="Turinio vietos rezervavimo ženklas 2"/>
          <p:cNvSpPr>
            <a:spLocks noGrp="1"/>
          </p:cNvSpPr>
          <p:nvPr>
            <p:ph idx="1"/>
          </p:nvPr>
        </p:nvSpPr>
        <p:spPr/>
        <p:txBody>
          <a:bodyPr>
            <a:normAutofit fontScale="92500"/>
          </a:bodyPr>
          <a:lstStyle/>
          <a:p>
            <a:pPr marL="0" indent="0">
              <a:buNone/>
            </a:pPr>
            <a:r>
              <a:rPr lang="lt-LT" dirty="0" smtClean="0"/>
              <a:t>Dažniausiai </a:t>
            </a:r>
            <a:r>
              <a:rPr lang="lt-LT" dirty="0" smtClean="0"/>
              <a:t>mikrobangomis </a:t>
            </a:r>
            <a:r>
              <a:rPr lang="lt-LT" dirty="0"/>
              <a:t>vadinamos radijo bangos, </a:t>
            </a:r>
            <a:r>
              <a:rPr lang="lt-LT" dirty="0" smtClean="0"/>
              <a:t>kurių dažnis</a:t>
            </a:r>
            <a:r>
              <a:rPr lang="lt-LT" dirty="0"/>
              <a:t> yra maždaug nuo 1 GHz iki 100 </a:t>
            </a:r>
            <a:r>
              <a:rPr lang="lt-LT" dirty="0" smtClean="0"/>
              <a:t>GHz. Jas skleidžia: </a:t>
            </a:r>
            <a:r>
              <a:rPr lang="lt-LT" dirty="0"/>
              <a:t> </a:t>
            </a:r>
            <a:endParaRPr lang="lt-LT" b="1" dirty="0" smtClean="0"/>
          </a:p>
          <a:p>
            <a:r>
              <a:rPr lang="lt-LT" dirty="0" smtClean="0"/>
              <a:t>Dirbtini </a:t>
            </a:r>
            <a:r>
              <a:rPr lang="lt-LT" dirty="0"/>
              <a:t>Žemės </a:t>
            </a:r>
            <a:r>
              <a:rPr lang="lt-LT" dirty="0" smtClean="0"/>
              <a:t>palydovai siunčia </a:t>
            </a:r>
            <a:r>
              <a:rPr lang="lt-LT" dirty="0"/>
              <a:t>televizijos </a:t>
            </a:r>
            <a:r>
              <a:rPr lang="lt-LT" dirty="0" smtClean="0"/>
              <a:t>signalus </a:t>
            </a:r>
            <a:r>
              <a:rPr lang="lt-LT" dirty="0"/>
              <a:t>(„palydovinė televizija“) </a:t>
            </a:r>
            <a:endParaRPr lang="lt-LT" dirty="0" smtClean="0"/>
          </a:p>
          <a:p>
            <a:r>
              <a:rPr lang="lt-LT" dirty="0" smtClean="0"/>
              <a:t>Radarai – nustato kūno padėtį.</a:t>
            </a:r>
          </a:p>
          <a:p>
            <a:r>
              <a:rPr lang="lt-LT" dirty="0" smtClean="0"/>
              <a:t>Mikrobangų krosnelės – greitas maisto šildymas.</a:t>
            </a:r>
          </a:p>
          <a:p>
            <a:r>
              <a:rPr lang="lt-LT" dirty="0" smtClean="0"/>
              <a:t>WIFI maršrutizatoriai - </a:t>
            </a:r>
            <a:r>
              <a:rPr lang="lt-LT" dirty="0"/>
              <a:t>nukreipia ir persiunčia informaciją, filtruoja duomenis ir apriboja jų judėjimą, o taip pat perkoduoja informaciją bei apsaugo tinklą. </a:t>
            </a:r>
            <a:endParaRPr lang="lt-LT" dirty="0" smtClean="0"/>
          </a:p>
          <a:p>
            <a:r>
              <a:rPr lang="lt-LT" dirty="0" smtClean="0"/>
              <a:t>Įvairius įtaisai</a:t>
            </a:r>
            <a:r>
              <a:rPr lang="lt-LT" dirty="0"/>
              <a:t> – </a:t>
            </a:r>
            <a:r>
              <a:rPr lang="lt-LT" dirty="0" err="1" smtClean="0"/>
              <a:t>magnetronas</a:t>
            </a:r>
            <a:r>
              <a:rPr lang="lt-LT" dirty="0"/>
              <a:t>, </a:t>
            </a:r>
            <a:r>
              <a:rPr lang="lt-LT" dirty="0" err="1" smtClean="0"/>
              <a:t>klistronas</a:t>
            </a:r>
            <a:r>
              <a:rPr lang="lt-LT" dirty="0" smtClean="0"/>
              <a:t>, tranzistorinis bei hibridinis </a:t>
            </a:r>
            <a:r>
              <a:rPr lang="lt-LT" dirty="0"/>
              <a:t>mikrobangų </a:t>
            </a:r>
            <a:r>
              <a:rPr lang="lt-LT" dirty="0" smtClean="0"/>
              <a:t>generatorius ir kiti elektronikos prietaisai. </a:t>
            </a:r>
          </a:p>
          <a:p>
            <a:endParaRPr lang="en-US" b="1" dirty="0"/>
          </a:p>
        </p:txBody>
      </p:sp>
    </p:spTree>
    <p:extLst>
      <p:ext uri="{BB962C8B-B14F-4D97-AF65-F5344CB8AC3E}">
        <p14:creationId xmlns:p14="http://schemas.microsoft.com/office/powerpoint/2010/main" val="332150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Mikrobangos</a:t>
            </a:r>
            <a:endParaRPr lang="en-US" dirty="0"/>
          </a:p>
        </p:txBody>
      </p:sp>
      <p:sp>
        <p:nvSpPr>
          <p:cNvPr id="3" name="Turinio vietos rezervavimo ženklas 2"/>
          <p:cNvSpPr>
            <a:spLocks noGrp="1"/>
          </p:cNvSpPr>
          <p:nvPr>
            <p:ph idx="1"/>
          </p:nvPr>
        </p:nvSpPr>
        <p:spPr/>
        <p:txBody>
          <a:bodyPr/>
          <a:lstStyle/>
          <a:p>
            <a:pPr marL="0" indent="0">
              <a:buNone/>
            </a:pPr>
            <a:r>
              <a:rPr lang="lt-LT" b="1" dirty="0" smtClean="0"/>
              <a:t>Mikrobangų rūšys ir savybės</a:t>
            </a:r>
          </a:p>
          <a:p>
            <a:r>
              <a:rPr lang="lt-LT" dirty="0" smtClean="0"/>
              <a:t>Mikrobangos skirstosi į diapazonus pagal naudojimo sritį: radiolokacijoje ar palydoviniame ryšyje.</a:t>
            </a:r>
          </a:p>
          <a:p>
            <a:r>
              <a:rPr lang="lt-LT" dirty="0" smtClean="0"/>
              <a:t>Mikrobangos sklinda matymo zonoje, neatsispindi nuo jonosferos.</a:t>
            </a:r>
          </a:p>
          <a:p>
            <a:r>
              <a:rPr lang="lt-LT" dirty="0" smtClean="0"/>
              <a:t>Mikrobangos absorbuojamos vandens garais, rūku. Kuo didesnis mikrobangų dažnis, tuo labiau jos yra sugeriamos. </a:t>
            </a:r>
          </a:p>
          <a:p>
            <a:r>
              <a:rPr lang="lt-LT" dirty="0" smtClean="0"/>
              <a:t>Metalai </a:t>
            </a:r>
            <a:r>
              <a:rPr lang="lt-LT" dirty="0" smtClean="0"/>
              <a:t>mikrobangų </a:t>
            </a:r>
            <a:r>
              <a:rPr lang="lt-LT" dirty="0" smtClean="0"/>
              <a:t>nepraleidžia.</a:t>
            </a:r>
          </a:p>
          <a:p>
            <a:endParaRPr lang="lt-LT" dirty="0" smtClean="0"/>
          </a:p>
          <a:p>
            <a:pPr marL="0" indent="0">
              <a:buNone/>
            </a:pPr>
            <a:endParaRPr lang="en-US" dirty="0"/>
          </a:p>
        </p:txBody>
      </p:sp>
    </p:spTree>
    <p:extLst>
      <p:ext uri="{BB962C8B-B14F-4D97-AF65-F5344CB8AC3E}">
        <p14:creationId xmlns:p14="http://schemas.microsoft.com/office/powerpoint/2010/main" val="32350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Mikrobangos</a:t>
            </a:r>
            <a:endParaRPr lang="en-US" dirty="0"/>
          </a:p>
        </p:txBody>
      </p:sp>
      <p:sp>
        <p:nvSpPr>
          <p:cNvPr id="3" name="Turinio vietos rezervavimo ženklas 2"/>
          <p:cNvSpPr>
            <a:spLocks noGrp="1"/>
          </p:cNvSpPr>
          <p:nvPr>
            <p:ph idx="1"/>
          </p:nvPr>
        </p:nvSpPr>
        <p:spPr/>
        <p:txBody>
          <a:bodyPr>
            <a:normAutofit fontScale="85000" lnSpcReduction="20000"/>
          </a:bodyPr>
          <a:lstStyle/>
          <a:p>
            <a:pPr marL="0" indent="0">
              <a:buNone/>
            </a:pPr>
            <a:r>
              <a:rPr lang="lt-LT" b="1" dirty="0" smtClean="0"/>
              <a:t>Mikrobangų naudojimas</a:t>
            </a:r>
          </a:p>
          <a:p>
            <a:r>
              <a:rPr lang="lt-LT" dirty="0" smtClean="0"/>
              <a:t>Mikrobangų terapija – fizioterapijos metodas</a:t>
            </a:r>
            <a:r>
              <a:rPr lang="lt-LT" dirty="0"/>
              <a:t> taikoma odos, virškinamojo trakto, judėjimo ir atramos sistemos, lytinių organų ligoms gydyti, ribotam giliųjų audinių </a:t>
            </a:r>
            <a:r>
              <a:rPr lang="lt-LT" dirty="0" smtClean="0"/>
              <a:t>šildymui.</a:t>
            </a:r>
          </a:p>
          <a:p>
            <a:r>
              <a:rPr lang="lt-LT" dirty="0" smtClean="0"/>
              <a:t>Nuotolinis žemės zondavimas.</a:t>
            </a:r>
          </a:p>
          <a:p>
            <a:r>
              <a:rPr lang="lt-LT" dirty="0" smtClean="0"/>
              <a:t>Dalelių greitintuvuose.</a:t>
            </a:r>
          </a:p>
          <a:p>
            <a:r>
              <a:rPr lang="lt-LT" dirty="0" smtClean="0"/>
              <a:t>Automobilių </a:t>
            </a:r>
            <a:r>
              <a:rPr lang="lt-LT" dirty="0" smtClean="0"/>
              <a:t>susidūrimų </a:t>
            </a:r>
            <a:r>
              <a:rPr lang="lt-LT" dirty="0" smtClean="0"/>
              <a:t>prevencijai</a:t>
            </a:r>
            <a:r>
              <a:rPr lang="lt-LT" dirty="0" smtClean="0"/>
              <a:t>.</a:t>
            </a:r>
          </a:p>
          <a:p>
            <a:r>
              <a:rPr lang="lt-LT" dirty="0" smtClean="0"/>
              <a:t>Įėjimo „ be rakto“ sistemose, garažo durų pakėlime.</a:t>
            </a:r>
          </a:p>
          <a:p>
            <a:r>
              <a:rPr lang="lt-LT" dirty="0" smtClean="0"/>
              <a:t>Mikrobangų krosnelėse.</a:t>
            </a:r>
          </a:p>
          <a:p>
            <a:r>
              <a:rPr lang="lt-LT" dirty="0" smtClean="0"/>
              <a:t>WIFI.</a:t>
            </a:r>
          </a:p>
          <a:p>
            <a:r>
              <a:rPr lang="lt-LT" dirty="0" smtClean="0"/>
              <a:t>Mikrobangų radioteleskopai – kosminiam foniniam spinduliavimui registruoti </a:t>
            </a:r>
            <a:r>
              <a:rPr lang="lt-LT" dirty="0" smtClean="0"/>
              <a:t>(reliktinis </a:t>
            </a:r>
            <a:r>
              <a:rPr lang="lt-LT" dirty="0" smtClean="0"/>
              <a:t>spinduliavimas).</a:t>
            </a:r>
          </a:p>
          <a:p>
            <a:endParaRPr lang="lt-LT" dirty="0" smtClean="0"/>
          </a:p>
          <a:p>
            <a:endParaRPr lang="lt-LT" dirty="0">
              <a:hlinkClick r:id="rId2" tooltip="Дистанционное зондирование Земли"/>
            </a:endParaRPr>
          </a:p>
        </p:txBody>
      </p:sp>
    </p:spTree>
    <p:extLst>
      <p:ext uri="{BB962C8B-B14F-4D97-AF65-F5344CB8AC3E}">
        <p14:creationId xmlns:p14="http://schemas.microsoft.com/office/powerpoint/2010/main" val="423060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Mikrobangos</a:t>
            </a:r>
            <a:endParaRPr lang="en-US" dirty="0"/>
          </a:p>
        </p:txBody>
      </p:sp>
      <p:sp>
        <p:nvSpPr>
          <p:cNvPr id="3" name="Turinio vietos rezervavimo ženklas 2"/>
          <p:cNvSpPr>
            <a:spLocks noGrp="1"/>
          </p:cNvSpPr>
          <p:nvPr>
            <p:ph idx="1"/>
          </p:nvPr>
        </p:nvSpPr>
        <p:spPr/>
        <p:txBody>
          <a:bodyPr>
            <a:normAutofit fontScale="92500" lnSpcReduction="20000"/>
          </a:bodyPr>
          <a:lstStyle/>
          <a:p>
            <a:pPr marL="0" indent="0">
              <a:buNone/>
            </a:pPr>
            <a:r>
              <a:rPr lang="lt-LT" b="1" dirty="0" smtClean="0"/>
              <a:t>Mikrobangų poveikis medžiagoms ir žmogui</a:t>
            </a:r>
          </a:p>
          <a:p>
            <a:r>
              <a:rPr lang="lt-LT" dirty="0" smtClean="0"/>
              <a:t>Mikrobangos </a:t>
            </a:r>
            <a:r>
              <a:rPr lang="lt-LT" u="sng" dirty="0" smtClean="0"/>
              <a:t>yra nejonizuojanti spinduliuotė</a:t>
            </a:r>
            <a:r>
              <a:rPr lang="lt-LT" dirty="0" smtClean="0"/>
              <a:t>, o tai reiškia, kad mikrobangų fotonuose nėra pakankamai energijos, kad jonizuotų molekules arba nutrauktų cheminius ryšius arba pažeistų DNR.</a:t>
            </a:r>
          </a:p>
          <a:p>
            <a:r>
              <a:rPr lang="lt-LT" dirty="0" smtClean="0"/>
              <a:t>Mikrobangos turi </a:t>
            </a:r>
            <a:r>
              <a:rPr lang="lt-LT" u="sng" dirty="0" smtClean="0"/>
              <a:t>šiluminį poveikį. </a:t>
            </a:r>
          </a:p>
          <a:p>
            <a:pPr marL="0" indent="0">
              <a:buNone/>
            </a:pPr>
            <a:r>
              <a:rPr lang="lt-LT" dirty="0" smtClean="0"/>
              <a:t>Šios </a:t>
            </a:r>
            <a:r>
              <a:rPr lang="lt-LT" dirty="0"/>
              <a:t>bangos priverčia virpėti maiste esančias vandens, riebalų ar cukraus molekules. Dauguma jų </a:t>
            </a:r>
            <a:r>
              <a:rPr lang="lt-LT" dirty="0" err="1"/>
              <a:t>dipolės</a:t>
            </a:r>
            <a:r>
              <a:rPr lang="lt-LT" dirty="0"/>
              <a:t>, </a:t>
            </a:r>
            <a:r>
              <a:rPr lang="lt-LT" dirty="0" err="1"/>
              <a:t>t.y</a:t>
            </a:r>
            <a:r>
              <a:rPr lang="lt-LT" dirty="0"/>
              <a:t>., viename gale turi dalinį teigiamą, kitame – dalinį neigiamą krūvį. Jos bando pasisukti taip, kad „derėtų“ su mikrobangų elektriniu lauku. Judančios molekulės išjudina kitas, tokiu būdu energija – šiluma – pasklinda. Kadangi krosnelės viduje bangos sklinda atsispindėdamos įvairiomis kryptimis nuo sienelių, maistas sušyla </a:t>
            </a:r>
            <a:r>
              <a:rPr lang="lt-LT" dirty="0" smtClean="0"/>
              <a:t>tolygiai.</a:t>
            </a:r>
            <a:br>
              <a:rPr lang="lt-LT" dirty="0" smtClean="0"/>
            </a:br>
            <a:r>
              <a:rPr lang="lt-LT" dirty="0" smtClean="0"/>
              <a:t/>
            </a:r>
            <a:br>
              <a:rPr lang="lt-LT" dirty="0" smtClean="0"/>
            </a:br>
            <a:endParaRPr lang="lt-LT" dirty="0" smtClean="0"/>
          </a:p>
        </p:txBody>
      </p:sp>
    </p:spTree>
    <p:extLst>
      <p:ext uri="{BB962C8B-B14F-4D97-AF65-F5344CB8AC3E}">
        <p14:creationId xmlns:p14="http://schemas.microsoft.com/office/powerpoint/2010/main" val="348520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Mikrobangos</a:t>
            </a:r>
            <a:endParaRPr lang="en-US" dirty="0"/>
          </a:p>
        </p:txBody>
      </p:sp>
      <p:sp>
        <p:nvSpPr>
          <p:cNvPr id="3" name="Turinio vietos rezervavimo ženklas 2"/>
          <p:cNvSpPr>
            <a:spLocks noGrp="1"/>
          </p:cNvSpPr>
          <p:nvPr>
            <p:ph idx="1"/>
          </p:nvPr>
        </p:nvSpPr>
        <p:spPr/>
        <p:txBody>
          <a:bodyPr/>
          <a:lstStyle/>
          <a:p>
            <a:pPr marL="0" indent="0">
              <a:buNone/>
            </a:pPr>
            <a:r>
              <a:rPr lang="lt-LT" b="1" dirty="0" smtClean="0"/>
              <a:t>Atsakymas į probleminį klausimą</a:t>
            </a:r>
          </a:p>
          <a:p>
            <a:pPr marL="0" indent="0">
              <a:buNone/>
            </a:pPr>
            <a:r>
              <a:rPr lang="lt-LT" dirty="0" smtClean="0"/>
              <a:t>„Ar </a:t>
            </a:r>
            <a:r>
              <a:rPr lang="lt-LT" dirty="0"/>
              <a:t>žmogui </a:t>
            </a:r>
            <a:r>
              <a:rPr lang="lt-LT" dirty="0" smtClean="0"/>
              <a:t>pavojinga veikianti mikrobangų krosnelės ar </a:t>
            </a:r>
            <a:r>
              <a:rPr lang="lt-LT" dirty="0" smtClean="0"/>
              <a:t>maršrutizatoriaus </a:t>
            </a:r>
            <a:r>
              <a:rPr lang="lt-LT" dirty="0"/>
              <a:t>spinduliuotė</a:t>
            </a:r>
            <a:r>
              <a:rPr lang="lt-LT" dirty="0" smtClean="0"/>
              <a:t>?“</a:t>
            </a:r>
            <a:endParaRPr lang="lt-LT" dirty="0"/>
          </a:p>
          <a:p>
            <a:pPr marL="0" indent="0">
              <a:buNone/>
            </a:pPr>
            <a:endParaRPr lang="lt-LT" dirty="0" smtClean="0"/>
          </a:p>
          <a:p>
            <a:pPr marL="0" indent="0">
              <a:buNone/>
            </a:pPr>
            <a:r>
              <a:rPr lang="lt-LT" dirty="0" smtClean="0"/>
              <a:t>Ne. Mikrobangos neturi pakankamai energijos, kad jonizuotų </a:t>
            </a:r>
            <a:r>
              <a:rPr lang="lt-LT" dirty="0" smtClean="0"/>
              <a:t>molekules, </a:t>
            </a:r>
            <a:r>
              <a:rPr lang="lt-LT" dirty="0" smtClean="0"/>
              <a:t>nutrauktų cheminius ryšius arba pažeistų DNR. Jos turi tik šiluminį poveikį.</a:t>
            </a:r>
            <a:endParaRPr lang="en-US" dirty="0"/>
          </a:p>
        </p:txBody>
      </p:sp>
    </p:spTree>
    <p:extLst>
      <p:ext uri="{BB962C8B-B14F-4D97-AF65-F5344CB8AC3E}">
        <p14:creationId xmlns:p14="http://schemas.microsoft.com/office/powerpoint/2010/main" val="315440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Infraraudonieji spinduliai</a:t>
            </a:r>
            <a:endParaRPr lang="en-US" dirty="0"/>
          </a:p>
        </p:txBody>
      </p:sp>
      <p:sp>
        <p:nvSpPr>
          <p:cNvPr id="3" name="Turinio vietos rezervavimo ženklas 2"/>
          <p:cNvSpPr>
            <a:spLocks noGrp="1"/>
          </p:cNvSpPr>
          <p:nvPr>
            <p:ph idx="1"/>
          </p:nvPr>
        </p:nvSpPr>
        <p:spPr/>
        <p:txBody>
          <a:bodyPr/>
          <a:lstStyle/>
          <a:p>
            <a:pPr marL="0" lvl="0" indent="0">
              <a:buNone/>
            </a:pPr>
            <a:r>
              <a:rPr lang="lt-LT" b="1" dirty="0" smtClean="0"/>
              <a:t>Infraraudonųjų spindulių </a:t>
            </a:r>
            <a:r>
              <a:rPr lang="lt-LT" b="1" dirty="0" smtClean="0"/>
              <a:t>šaltiniai (</a:t>
            </a:r>
            <a:r>
              <a:rPr lang="lt-LT" b="1" dirty="0"/>
              <a:t>dirbtiniai ir gamtiniai</a:t>
            </a:r>
            <a:r>
              <a:rPr lang="lt-LT" b="1" dirty="0" smtClean="0"/>
              <a:t>)</a:t>
            </a:r>
          </a:p>
          <a:p>
            <a:r>
              <a:rPr lang="lt-LT" dirty="0" smtClean="0"/>
              <a:t>Tai šiluminė spinduliuotė, ją skleidžia įkaitę kūnai.</a:t>
            </a:r>
          </a:p>
          <a:p>
            <a:r>
              <a:rPr lang="lt-LT" dirty="0" smtClean="0"/>
              <a:t>Ilgosios </a:t>
            </a:r>
            <a:r>
              <a:rPr lang="lt-LT" dirty="0"/>
              <a:t>infraraudonųjų spindulių bangos yra </a:t>
            </a:r>
            <a:r>
              <a:rPr lang="lt-LT" dirty="0" smtClean="0"/>
              <a:t>Saulės </a:t>
            </a:r>
            <a:r>
              <a:rPr lang="lt-LT" dirty="0"/>
              <a:t>spektro dalis, sudaranti 80 proc. saulės spinduliavimo. </a:t>
            </a:r>
            <a:endParaRPr lang="lt-LT" dirty="0" smtClean="0"/>
          </a:p>
          <a:p>
            <a:r>
              <a:rPr lang="lt-LT" dirty="0"/>
              <a:t> </a:t>
            </a:r>
            <a:r>
              <a:rPr lang="lt-LT" dirty="0" smtClean="0"/>
              <a:t>Infraraudonuosius spindulius skleidžia kosmosas: pirmosios žvaigždės </a:t>
            </a:r>
            <a:r>
              <a:rPr lang="lt-LT" dirty="0"/>
              <a:t>ir </a:t>
            </a:r>
            <a:r>
              <a:rPr lang="lt-LT" dirty="0" smtClean="0"/>
              <a:t>galaktikos, susiformavusios po </a:t>
            </a:r>
            <a:r>
              <a:rPr lang="lt-LT" dirty="0"/>
              <a:t>Didžiojo sprogimo. </a:t>
            </a:r>
            <a:endParaRPr lang="lt-LT" dirty="0" smtClean="0"/>
          </a:p>
          <a:p>
            <a:r>
              <a:rPr lang="lt-LT" dirty="0" smtClean="0"/>
              <a:t>Infraraudonųjų </a:t>
            </a:r>
            <a:r>
              <a:rPr lang="lt-LT" dirty="0"/>
              <a:t>spindulių </a:t>
            </a:r>
            <a:r>
              <a:rPr lang="lt-LT" dirty="0" smtClean="0"/>
              <a:t>„matymas“ </a:t>
            </a:r>
            <a:r>
              <a:rPr lang="lt-LT" dirty="0" err="1" smtClean="0"/>
              <a:t>Webb</a:t>
            </a:r>
            <a:r>
              <a:rPr lang="lt-LT" dirty="0" smtClean="0"/>
              <a:t> teleskopu leidžia  tyrinėti </a:t>
            </a:r>
            <a:r>
              <a:rPr lang="lt-LT" dirty="0"/>
              <a:t>žvaigždes ir planetines sistemas, susidarančias storuose dujų ir dulkių debesyse, kurie yra nepermatomi matomai šviesai.</a:t>
            </a:r>
            <a:endParaRPr lang="en-US" dirty="0"/>
          </a:p>
        </p:txBody>
      </p:sp>
    </p:spTree>
    <p:extLst>
      <p:ext uri="{BB962C8B-B14F-4D97-AF65-F5344CB8AC3E}">
        <p14:creationId xmlns:p14="http://schemas.microsoft.com/office/powerpoint/2010/main" val="243006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Infraraudonieji spinduliai</a:t>
            </a:r>
            <a:endParaRPr lang="en-US" dirty="0"/>
          </a:p>
        </p:txBody>
      </p:sp>
      <p:pic>
        <p:nvPicPr>
          <p:cNvPr id="4" name="Turinio vietos rezervavimo ženklas 3"/>
          <p:cNvPicPr>
            <a:picLocks noGrp="1" noChangeAspect="1"/>
          </p:cNvPicPr>
          <p:nvPr>
            <p:ph idx="1"/>
          </p:nvPr>
        </p:nvPicPr>
        <p:blipFill>
          <a:blip r:embed="rId3"/>
          <a:stretch>
            <a:fillRect/>
          </a:stretch>
        </p:blipFill>
        <p:spPr>
          <a:xfrm>
            <a:off x="1924241" y="1825625"/>
            <a:ext cx="8343517" cy="4351338"/>
          </a:xfrm>
          <a:prstGeom prst="rect">
            <a:avLst/>
          </a:prstGeom>
        </p:spPr>
      </p:pic>
      <p:sp>
        <p:nvSpPr>
          <p:cNvPr id="5" name="TextBox 4"/>
          <p:cNvSpPr txBox="1"/>
          <p:nvPr/>
        </p:nvSpPr>
        <p:spPr>
          <a:xfrm>
            <a:off x="984469" y="1410003"/>
            <a:ext cx="3817584" cy="369332"/>
          </a:xfrm>
          <a:prstGeom prst="rect">
            <a:avLst/>
          </a:prstGeom>
          <a:noFill/>
        </p:spPr>
        <p:txBody>
          <a:bodyPr wrap="none" rtlCol="0">
            <a:spAutoFit/>
          </a:bodyPr>
          <a:lstStyle/>
          <a:p>
            <a:r>
              <a:rPr lang="lt-LT" dirty="0" smtClean="0">
                <a:solidFill>
                  <a:schemeClr val="accent1">
                    <a:lumMod val="50000"/>
                  </a:schemeClr>
                </a:solidFill>
              </a:rPr>
              <a:t>Kodėl Visata tyrinėjama IR spinduliais?</a:t>
            </a:r>
            <a:endParaRPr lang="en-US" dirty="0">
              <a:solidFill>
                <a:schemeClr val="accent1">
                  <a:lumMod val="50000"/>
                </a:schemeClr>
              </a:solidFill>
            </a:endParaRPr>
          </a:p>
        </p:txBody>
      </p:sp>
    </p:spTree>
    <p:extLst>
      <p:ext uri="{BB962C8B-B14F-4D97-AF65-F5344CB8AC3E}">
        <p14:creationId xmlns:p14="http://schemas.microsoft.com/office/powerpoint/2010/main" val="102527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23985" y="539262"/>
            <a:ext cx="8063524" cy="1727200"/>
          </a:xfrm>
        </p:spPr>
        <p:txBody>
          <a:bodyPr>
            <a:normAutofit fontScale="90000"/>
          </a:bodyPr>
          <a:lstStyle/>
          <a:p>
            <a:r>
              <a:rPr lang="lt-LT" dirty="0"/>
              <a:t>Elektromagnetinė banga </a:t>
            </a:r>
            <a:r>
              <a:rPr lang="lt-LT" dirty="0" smtClean="0"/>
              <a:t>- tai </a:t>
            </a:r>
            <a:r>
              <a:rPr lang="lt-LT" dirty="0"/>
              <a:t>elektromagnetinio lauko plitimas erdvėje laikui bėgant</a:t>
            </a:r>
            <a:r>
              <a:rPr lang="lt-LT" dirty="0" smtClean="0"/>
              <a:t>.</a:t>
            </a:r>
            <a:endParaRPr lang="en-US" dirty="0"/>
          </a:p>
        </p:txBody>
      </p:sp>
      <p:pic>
        <p:nvPicPr>
          <p:cNvPr id="1026" name="Picture 2" descr="https://upload.wikimedia.org/wikipedia/commons/9/99/EM-Wave.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bwMode="auto">
          <a:xfrm>
            <a:off x="520665" y="2192949"/>
            <a:ext cx="5226607" cy="43513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urinio vietos rezervavimo ženklas 3"/>
              <p:cNvSpPr>
                <a:spLocks noGrp="1"/>
              </p:cNvSpPr>
              <p:nvPr>
                <p:ph sz="half" idx="4294967295"/>
              </p:nvPr>
            </p:nvSpPr>
            <p:spPr>
              <a:xfrm>
                <a:off x="5924061" y="1968988"/>
                <a:ext cx="5799015" cy="4351338"/>
              </a:xfrm>
            </p:spPr>
            <p:txBody>
              <a:bodyPr>
                <a:normAutofit/>
              </a:bodyPr>
              <a:lstStyle/>
              <a:p>
                <a:r>
                  <a:rPr lang="lt-LT" dirty="0" smtClean="0">
                    <a:solidFill>
                      <a:schemeClr val="accent1">
                        <a:lumMod val="50000"/>
                      </a:schemeClr>
                    </a:solidFill>
                  </a:rPr>
                  <a:t>Erdvėje </a:t>
                </a:r>
                <a:r>
                  <a:rPr lang="lt-LT" dirty="0">
                    <a:solidFill>
                      <a:schemeClr val="accent1">
                        <a:lumMod val="50000"/>
                      </a:schemeClr>
                    </a:solidFill>
                  </a:rPr>
                  <a:t>sklindančias elektromagnetines bangas sudaro tarpusavyje susiję elektriniai ir magnetiniai </a:t>
                </a:r>
                <a:r>
                  <a:rPr lang="lt-LT" dirty="0" smtClean="0">
                    <a:solidFill>
                      <a:schemeClr val="accent1">
                        <a:lumMod val="50000"/>
                      </a:schemeClr>
                    </a:solidFill>
                  </a:rPr>
                  <a:t>laukai.</a:t>
                </a:r>
              </a:p>
              <a:p>
                <a:r>
                  <a:rPr lang="lt-LT" dirty="0" smtClean="0">
                    <a:solidFill>
                      <a:schemeClr val="accent1">
                        <a:lumMod val="50000"/>
                      </a:schemeClr>
                    </a:solidFill>
                  </a:rPr>
                  <a:t>Elektrinio </a:t>
                </a:r>
                <a:r>
                  <a:rPr lang="lt-LT" dirty="0">
                    <a:solidFill>
                      <a:schemeClr val="accent1">
                        <a:lumMod val="50000"/>
                      </a:schemeClr>
                    </a:solidFill>
                  </a:rPr>
                  <a:t>lauko stiprio </a:t>
                </a:r>
                <a:r>
                  <a:rPr lang="lt-LT" dirty="0" smtClean="0">
                    <a:solidFill>
                      <a:schemeClr val="accent1">
                        <a:lumMod val="50000"/>
                      </a:schemeClr>
                    </a:solidFill>
                  </a:rPr>
                  <a:t>vektorius </a:t>
                </a:r>
                <a14:m>
                  <m:oMath xmlns:m="http://schemas.openxmlformats.org/officeDocument/2006/math">
                    <m:acc>
                      <m:accPr>
                        <m:chr m:val="⃗"/>
                        <m:ctrlPr>
                          <a:rPr lang="lt-LT" i="1" smtClean="0">
                            <a:solidFill>
                              <a:schemeClr val="accent1">
                                <a:lumMod val="50000"/>
                              </a:schemeClr>
                            </a:solidFill>
                            <a:latin typeface="Cambria Math"/>
                          </a:rPr>
                        </m:ctrlPr>
                      </m:accPr>
                      <m:e>
                        <m:r>
                          <a:rPr lang="lt-LT" b="0" i="1" smtClean="0">
                            <a:solidFill>
                              <a:schemeClr val="accent1">
                                <a:lumMod val="50000"/>
                              </a:schemeClr>
                            </a:solidFill>
                            <a:latin typeface="Cambria Math"/>
                          </a:rPr>
                          <m:t>𝐸</m:t>
                        </m:r>
                      </m:e>
                    </m:acc>
                  </m:oMath>
                </a14:m>
                <a:r>
                  <a:rPr lang="lt-LT" dirty="0" smtClean="0">
                    <a:solidFill>
                      <a:schemeClr val="accent1">
                        <a:lumMod val="50000"/>
                      </a:schemeClr>
                    </a:solidFill>
                  </a:rPr>
                  <a:t> </a:t>
                </a:r>
                <a:r>
                  <a:rPr lang="lt-LT" dirty="0">
                    <a:solidFill>
                      <a:schemeClr val="accent1">
                        <a:lumMod val="50000"/>
                      </a:schemeClr>
                    </a:solidFill>
                  </a:rPr>
                  <a:t>ir magnetinės indukcijos </a:t>
                </a:r>
                <a:r>
                  <a:rPr lang="lt-LT" dirty="0" smtClean="0">
                    <a:solidFill>
                      <a:schemeClr val="accent1">
                        <a:lumMod val="50000"/>
                      </a:schemeClr>
                    </a:solidFill>
                  </a:rPr>
                  <a:t>vektorius</a:t>
                </a:r>
                <a14:m>
                  <m:oMath xmlns:m="http://schemas.openxmlformats.org/officeDocument/2006/math">
                    <m:acc>
                      <m:accPr>
                        <m:chr m:val="⃗"/>
                        <m:ctrlPr>
                          <a:rPr lang="lt-LT" i="1" smtClean="0">
                            <a:solidFill>
                              <a:schemeClr val="accent1">
                                <a:lumMod val="50000"/>
                              </a:schemeClr>
                            </a:solidFill>
                            <a:latin typeface="Cambria Math"/>
                          </a:rPr>
                        </m:ctrlPr>
                      </m:accPr>
                      <m:e>
                        <m:r>
                          <a:rPr lang="lt-LT" b="0" i="1" smtClean="0">
                            <a:solidFill>
                              <a:schemeClr val="accent1">
                                <a:lumMod val="50000"/>
                              </a:schemeClr>
                            </a:solidFill>
                            <a:latin typeface="Cambria Math"/>
                          </a:rPr>
                          <m:t>𝐵</m:t>
                        </m:r>
                      </m:e>
                    </m:acc>
                  </m:oMath>
                </a14:m>
                <a:r>
                  <a:rPr lang="lt-LT" dirty="0" smtClean="0">
                    <a:solidFill>
                      <a:schemeClr val="accent1">
                        <a:lumMod val="50000"/>
                      </a:schemeClr>
                    </a:solidFill>
                  </a:rPr>
                  <a:t> </a:t>
                </a:r>
                <a:r>
                  <a:rPr lang="lt-LT" dirty="0">
                    <a:solidFill>
                      <a:schemeClr val="accent1">
                        <a:lumMod val="50000"/>
                      </a:schemeClr>
                    </a:solidFill>
                  </a:rPr>
                  <a:t>virpa statmenai vienas kitam ir bangos sklidimo krypčiai</a:t>
                </a:r>
                <a:r>
                  <a:rPr lang="lt-LT" dirty="0" smtClean="0">
                    <a:solidFill>
                      <a:schemeClr val="accent1">
                        <a:lumMod val="50000"/>
                      </a:schemeClr>
                    </a:solidFill>
                  </a:rPr>
                  <a:t>.</a:t>
                </a:r>
                <a:endParaRPr lang="en-US" dirty="0">
                  <a:solidFill>
                    <a:schemeClr val="accent1">
                      <a:lumMod val="50000"/>
                    </a:schemeClr>
                  </a:solidFill>
                </a:endParaRPr>
              </a:p>
            </p:txBody>
          </p:sp>
        </mc:Choice>
        <mc:Fallback xmlns="">
          <p:sp>
            <p:nvSpPr>
              <p:cNvPr id="4" name="Turinio vietos rezervavimo ženklas 3"/>
              <p:cNvSpPr>
                <a:spLocks noGrp="1" noRot="1" noChangeAspect="1" noMove="1" noResize="1" noEditPoints="1" noAdjustHandles="1" noChangeArrowheads="1" noChangeShapeType="1" noTextEdit="1"/>
              </p:cNvSpPr>
              <p:nvPr>
                <p:ph sz="half" idx="4294967295"/>
              </p:nvPr>
            </p:nvSpPr>
            <p:spPr>
              <a:xfrm>
                <a:off x="5924061" y="1968988"/>
                <a:ext cx="5799015" cy="4351338"/>
              </a:xfrm>
              <a:blipFill rotWithShape="1">
                <a:blip r:embed="rId4"/>
                <a:stretch>
                  <a:fillRect l="-1893" t="-2241" r="-631"/>
                </a:stretch>
              </a:blipFill>
            </p:spPr>
            <p:txBody>
              <a:bodyPr/>
              <a:lstStyle/>
              <a:p>
                <a:r>
                  <a:rPr lang="lt-LT">
                    <a:noFill/>
                  </a:rPr>
                  <a:t> </a:t>
                </a:r>
              </a:p>
            </p:txBody>
          </p:sp>
        </mc:Fallback>
      </mc:AlternateContent>
    </p:spTree>
    <p:extLst>
      <p:ext uri="{BB962C8B-B14F-4D97-AF65-F5344CB8AC3E}">
        <p14:creationId xmlns:p14="http://schemas.microsoft.com/office/powerpoint/2010/main" val="403543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Infraraudonieji spinduliai</a:t>
            </a:r>
            <a:endParaRPr lang="en-US" dirty="0"/>
          </a:p>
        </p:txBody>
      </p:sp>
      <p:sp>
        <p:nvSpPr>
          <p:cNvPr id="3" name="Turinio vietos rezervavimo ženklas 2"/>
          <p:cNvSpPr>
            <a:spLocks noGrp="1"/>
          </p:cNvSpPr>
          <p:nvPr>
            <p:ph idx="1"/>
          </p:nvPr>
        </p:nvSpPr>
        <p:spPr/>
        <p:txBody>
          <a:bodyPr/>
          <a:lstStyle/>
          <a:p>
            <a:r>
              <a:rPr lang="lt-LT" b="1" dirty="0"/>
              <a:t>Infraraudonoji spinduliuotė </a:t>
            </a:r>
            <a:r>
              <a:rPr lang="lt-LT" b="1" dirty="0" smtClean="0"/>
              <a:t>registruojama:</a:t>
            </a:r>
          </a:p>
          <a:p>
            <a:pPr marL="0" indent="0">
              <a:buNone/>
            </a:pPr>
            <a:r>
              <a:rPr lang="lt-LT" dirty="0" smtClean="0"/>
              <a:t>šiluminiais </a:t>
            </a:r>
            <a:r>
              <a:rPr lang="lt-LT" dirty="0"/>
              <a:t>imtuvais </a:t>
            </a:r>
            <a:r>
              <a:rPr lang="lt-LT" dirty="0" smtClean="0"/>
              <a:t>- </a:t>
            </a:r>
            <a:r>
              <a:rPr lang="lt-LT" dirty="0" err="1" smtClean="0"/>
              <a:t>termopora</a:t>
            </a:r>
            <a:r>
              <a:rPr lang="lt-LT" dirty="0"/>
              <a:t>, </a:t>
            </a:r>
            <a:r>
              <a:rPr lang="lt-LT" dirty="0" err="1"/>
              <a:t>bolometru</a:t>
            </a:r>
            <a:r>
              <a:rPr lang="lt-LT" dirty="0"/>
              <a:t>, </a:t>
            </a:r>
            <a:r>
              <a:rPr lang="lt-LT" dirty="0" err="1" smtClean="0"/>
              <a:t>radiometru</a:t>
            </a:r>
            <a:r>
              <a:rPr lang="lt-LT" dirty="0" smtClean="0"/>
              <a:t>, </a:t>
            </a:r>
            <a:r>
              <a:rPr lang="lt-LT" dirty="0"/>
              <a:t>fotoelektriniais </a:t>
            </a:r>
            <a:r>
              <a:rPr lang="lt-LT" dirty="0" smtClean="0"/>
              <a:t>imtuvais -  </a:t>
            </a:r>
            <a:r>
              <a:rPr lang="lt-LT" dirty="0" err="1" smtClean="0"/>
              <a:t>fotodiodais</a:t>
            </a:r>
            <a:r>
              <a:rPr lang="lt-LT" dirty="0"/>
              <a:t>, </a:t>
            </a:r>
            <a:r>
              <a:rPr lang="lt-LT" dirty="0" err="1"/>
              <a:t>fotorezistorių</a:t>
            </a:r>
            <a:r>
              <a:rPr lang="lt-LT" dirty="0"/>
              <a:t> </a:t>
            </a:r>
            <a:r>
              <a:rPr lang="lt-LT" dirty="0" smtClean="0"/>
              <a:t>matricomis, </a:t>
            </a:r>
          </a:p>
          <a:p>
            <a:pPr marL="0" indent="0">
              <a:buNone/>
            </a:pPr>
            <a:r>
              <a:rPr lang="lt-LT" dirty="0" smtClean="0"/>
              <a:t>fotografinėmis </a:t>
            </a:r>
            <a:r>
              <a:rPr lang="lt-LT" dirty="0"/>
              <a:t>medžiagomis. </a:t>
            </a:r>
            <a:endParaRPr lang="en-US" dirty="0"/>
          </a:p>
        </p:txBody>
      </p:sp>
    </p:spTree>
    <p:extLst>
      <p:ext uri="{BB962C8B-B14F-4D97-AF65-F5344CB8AC3E}">
        <p14:creationId xmlns:p14="http://schemas.microsoft.com/office/powerpoint/2010/main" val="176783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Infraraudonieji spinduliai</a:t>
            </a:r>
            <a:endParaRPr lang="en-US" dirty="0"/>
          </a:p>
        </p:txBody>
      </p:sp>
      <p:sp>
        <p:nvSpPr>
          <p:cNvPr id="3" name="Turinio vietos rezervavimo ženklas 2"/>
          <p:cNvSpPr>
            <a:spLocks noGrp="1"/>
          </p:cNvSpPr>
          <p:nvPr>
            <p:ph idx="1"/>
          </p:nvPr>
        </p:nvSpPr>
        <p:spPr/>
        <p:txBody>
          <a:bodyPr/>
          <a:lstStyle/>
          <a:p>
            <a:pPr marL="0" indent="0">
              <a:buNone/>
            </a:pPr>
            <a:r>
              <a:rPr lang="lt-LT" b="1" dirty="0" smtClean="0"/>
              <a:t>Rūšys ir savybės</a:t>
            </a:r>
          </a:p>
          <a:p>
            <a:r>
              <a:rPr lang="lt-LT" sz="2400" dirty="0" smtClean="0"/>
              <a:t>Nematomi, tačiau energija giliai (nuo 3 iki 7 cm.) įsiskverbia į žmogaus organizmą ir pageriną bendrąją sveikatos būklę.</a:t>
            </a:r>
          </a:p>
          <a:p>
            <a:r>
              <a:rPr lang="lt-LT" sz="2400" dirty="0" smtClean="0"/>
              <a:t>Žemės atmosfera infraraudonąją spinduliuotę išsklaido (azotas </a:t>
            </a:r>
            <a:r>
              <a:rPr lang="lt-LT" sz="2400" dirty="0"/>
              <a:t>ir deguonis, atmosferoje esančios dūmų dalelės, smulkūs vandens lašeliai, dulkės) ir </a:t>
            </a:r>
            <a:r>
              <a:rPr lang="lt-LT" sz="2400" dirty="0" smtClean="0"/>
              <a:t>sugeria(ypač </a:t>
            </a:r>
            <a:r>
              <a:rPr lang="lt-LT" sz="2400" dirty="0"/>
              <a:t>smarkiai sugeria vandens garai, anglies dioksidas, ozonas). </a:t>
            </a:r>
            <a:endParaRPr lang="lt-LT" sz="2400" dirty="0" smtClean="0"/>
          </a:p>
          <a:p>
            <a:endParaRPr lang="en-US" sz="2400" dirty="0"/>
          </a:p>
        </p:txBody>
      </p:sp>
    </p:spTree>
    <p:extLst>
      <p:ext uri="{BB962C8B-B14F-4D97-AF65-F5344CB8AC3E}">
        <p14:creationId xmlns:p14="http://schemas.microsoft.com/office/powerpoint/2010/main" val="68049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Infraraudonieji spinduliai</a:t>
            </a:r>
            <a:endParaRPr lang="en-US" dirty="0"/>
          </a:p>
        </p:txBody>
      </p:sp>
      <p:sp>
        <p:nvSpPr>
          <p:cNvPr id="3" name="Turinio vietos rezervavimo ženklas 2"/>
          <p:cNvSpPr>
            <a:spLocks noGrp="1"/>
          </p:cNvSpPr>
          <p:nvPr>
            <p:ph idx="1"/>
          </p:nvPr>
        </p:nvSpPr>
        <p:spPr/>
        <p:txBody>
          <a:bodyPr>
            <a:normAutofit/>
          </a:bodyPr>
          <a:lstStyle/>
          <a:p>
            <a:pPr marL="0" indent="0">
              <a:buNone/>
            </a:pPr>
            <a:r>
              <a:rPr lang="lt-LT" sz="2400" b="1" dirty="0" smtClean="0"/>
              <a:t>Poveikis medžiagoms ir žmogui</a:t>
            </a:r>
          </a:p>
          <a:p>
            <a:r>
              <a:rPr lang="lt-LT" sz="2400" dirty="0" smtClean="0"/>
              <a:t>IR </a:t>
            </a:r>
            <a:r>
              <a:rPr lang="lt-LT" sz="2400" dirty="0"/>
              <a:t>spinduliai sukelia giluminį šilumos prasiskverbimą į organizmo </a:t>
            </a:r>
            <a:r>
              <a:rPr lang="lt-LT" sz="2400" dirty="0" smtClean="0"/>
              <a:t>audinius. </a:t>
            </a:r>
            <a:r>
              <a:rPr lang="lt-LT" sz="2400" dirty="0"/>
              <a:t>Šiluminis poveikis giliuose audinių sluoksniuose lemia tai, kad kraujagyslės kapiliaruose pradeda plėstis, kas skatina geresnę kraujo apytaką, o tokiu būdu sukurta šiluma padeda atsikratyti organizmo toksinų ir medžiagų apykaitos atliekų prakaitavimo būdu</a:t>
            </a:r>
            <a:r>
              <a:rPr lang="lt-LT" sz="2400" dirty="0" smtClean="0"/>
              <a:t>.</a:t>
            </a:r>
          </a:p>
          <a:p>
            <a:r>
              <a:rPr lang="lt-LT" sz="2400" dirty="0" smtClean="0"/>
              <a:t> infraraudonąja spinduliuote gydomi ūminiai ir lėtiniai uždegimai, neuralgijos, malšinamas skausmas.</a:t>
            </a:r>
            <a:endParaRPr lang="en-US" sz="2400" dirty="0" smtClean="0"/>
          </a:p>
          <a:p>
            <a:pPr marL="0" indent="0">
              <a:buNone/>
            </a:pPr>
            <a:endParaRPr lang="lt-LT" sz="2400" dirty="0" smtClean="0"/>
          </a:p>
          <a:p>
            <a:endParaRPr lang="en-US" sz="2400" b="1" dirty="0"/>
          </a:p>
        </p:txBody>
      </p:sp>
    </p:spTree>
    <p:extLst>
      <p:ext uri="{BB962C8B-B14F-4D97-AF65-F5344CB8AC3E}">
        <p14:creationId xmlns:p14="http://schemas.microsoft.com/office/powerpoint/2010/main" val="2848373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Infraraudonieji spinduliai</a:t>
            </a:r>
            <a:endParaRPr lang="en-US" dirty="0"/>
          </a:p>
        </p:txBody>
      </p:sp>
      <p:sp>
        <p:nvSpPr>
          <p:cNvPr id="3" name="Turinio vietos rezervavimo ženklas 2"/>
          <p:cNvSpPr>
            <a:spLocks noGrp="1"/>
          </p:cNvSpPr>
          <p:nvPr>
            <p:ph idx="1"/>
          </p:nvPr>
        </p:nvSpPr>
        <p:spPr/>
        <p:txBody>
          <a:bodyPr>
            <a:normAutofit fontScale="85000" lnSpcReduction="10000"/>
          </a:bodyPr>
          <a:lstStyle/>
          <a:p>
            <a:pPr marL="0" indent="0">
              <a:buNone/>
            </a:pPr>
            <a:r>
              <a:rPr lang="lt-LT" b="1" dirty="0" smtClean="0"/>
              <a:t>Infraraudonųjų spindulių taikymas:</a:t>
            </a:r>
          </a:p>
          <a:p>
            <a:r>
              <a:rPr lang="lt-LT" sz="2400" dirty="0"/>
              <a:t>IR spindulių šildytuvai, saunos ir kitokie įrengimai</a:t>
            </a:r>
            <a:r>
              <a:rPr lang="lt-LT" sz="2400" dirty="0" smtClean="0"/>
              <a:t>.</a:t>
            </a:r>
          </a:p>
          <a:p>
            <a:r>
              <a:rPr lang="lt-LT" sz="2400" dirty="0"/>
              <a:t>Infraraudonosios spinduliuotės emisijos ir </a:t>
            </a:r>
            <a:r>
              <a:rPr lang="lt-LT" sz="2400" dirty="0" err="1"/>
              <a:t>sugerties</a:t>
            </a:r>
            <a:r>
              <a:rPr lang="lt-LT" sz="2400" dirty="0"/>
              <a:t> spektrai teikia duomenų apie atomų ir molekulių sandarą, todėl šiais spektrais naudojamasi medžiagų kokybinėje ir kiekybinėje spektrinėje analizėje.</a:t>
            </a:r>
            <a:endParaRPr lang="lt-LT" sz="2400" dirty="0" smtClean="0"/>
          </a:p>
          <a:p>
            <a:r>
              <a:rPr lang="lt-LT" sz="2400" dirty="0"/>
              <a:t>Infraraudonosios spinduliuotės elektroninių optinių keitiklių pagrindu sukurta naktinio matymo prietaisų</a:t>
            </a:r>
            <a:r>
              <a:rPr lang="lt-LT" sz="2400" dirty="0" smtClean="0"/>
              <a:t>.</a:t>
            </a:r>
          </a:p>
          <a:p>
            <a:r>
              <a:rPr lang="lt-LT" sz="2400" dirty="0" smtClean="0"/>
              <a:t> </a:t>
            </a:r>
            <a:r>
              <a:rPr lang="lt-LT" sz="2400" dirty="0"/>
              <a:t>Infraraudonoji spinduliuotė naudojama karo technikoje (lokatoriai, tolimačiai), elektroniniuose optiniuose prietaisuose, antžeminiam ir kosminiam ryšiui (infraraudonieji lazeriai), </a:t>
            </a:r>
            <a:endParaRPr lang="lt-LT" sz="2400" dirty="0" smtClean="0"/>
          </a:p>
          <a:p>
            <a:r>
              <a:rPr lang="lt-LT" sz="2400" dirty="0" smtClean="0"/>
              <a:t>apsaugai</a:t>
            </a:r>
            <a:r>
              <a:rPr lang="lt-LT" sz="2400" dirty="0"/>
              <a:t>, </a:t>
            </a:r>
            <a:endParaRPr lang="lt-LT" sz="2400" dirty="0" smtClean="0"/>
          </a:p>
          <a:p>
            <a:r>
              <a:rPr lang="lt-LT" sz="2400" dirty="0" smtClean="0"/>
              <a:t>kriminalistikoje</a:t>
            </a:r>
            <a:r>
              <a:rPr lang="lt-LT" sz="2400" dirty="0"/>
              <a:t>, </a:t>
            </a:r>
            <a:endParaRPr lang="lt-LT" sz="2400" dirty="0" smtClean="0"/>
          </a:p>
          <a:p>
            <a:r>
              <a:rPr lang="lt-LT" sz="2400" dirty="0" smtClean="0"/>
              <a:t>skaičiavimo </a:t>
            </a:r>
            <a:r>
              <a:rPr lang="lt-LT" sz="2400" dirty="0"/>
              <a:t>įrenginiuose, </a:t>
            </a:r>
            <a:endParaRPr lang="lt-LT" sz="2400" dirty="0" smtClean="0"/>
          </a:p>
          <a:p>
            <a:r>
              <a:rPr lang="lt-LT" sz="2400" dirty="0" err="1" smtClean="0"/>
              <a:t>infrafotografijoje</a:t>
            </a:r>
            <a:r>
              <a:rPr lang="lt-LT" sz="2400" dirty="0"/>
              <a:t>, organinių ir biologinių audinių bei kraujagyslių tyrimui</a:t>
            </a:r>
            <a:r>
              <a:rPr lang="lt-LT" sz="2400" dirty="0" smtClean="0"/>
              <a:t>;</a:t>
            </a:r>
          </a:p>
        </p:txBody>
      </p:sp>
    </p:spTree>
    <p:extLst>
      <p:ext uri="{BB962C8B-B14F-4D97-AF65-F5344CB8AC3E}">
        <p14:creationId xmlns:p14="http://schemas.microsoft.com/office/powerpoint/2010/main" val="186371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Ultravioletiniai spinduliai</a:t>
            </a:r>
            <a:endParaRPr lang="en-US" dirty="0"/>
          </a:p>
        </p:txBody>
      </p:sp>
      <p:sp>
        <p:nvSpPr>
          <p:cNvPr id="3" name="Turinio vietos rezervavimo ženklas 2"/>
          <p:cNvSpPr>
            <a:spLocks noGrp="1"/>
          </p:cNvSpPr>
          <p:nvPr>
            <p:ph idx="1"/>
          </p:nvPr>
        </p:nvSpPr>
        <p:spPr/>
        <p:txBody>
          <a:bodyPr/>
          <a:lstStyle/>
          <a:p>
            <a:pPr marL="0" lvl="0" indent="0">
              <a:buNone/>
            </a:pPr>
            <a:r>
              <a:rPr lang="lt-LT" b="1" dirty="0" smtClean="0"/>
              <a:t>UV spindulių </a:t>
            </a:r>
            <a:r>
              <a:rPr lang="lt-LT" b="1" dirty="0"/>
              <a:t>šaltiniai(dirbtiniai ir gamtiniai</a:t>
            </a:r>
            <a:r>
              <a:rPr lang="lt-LT" b="1" dirty="0" smtClean="0"/>
              <a:t>)</a:t>
            </a:r>
          </a:p>
          <a:p>
            <a:pPr marL="0" lvl="0" indent="0">
              <a:buNone/>
            </a:pPr>
            <a:r>
              <a:rPr lang="lt-LT" dirty="0"/>
              <a:t>Ultravioletinės spinduliuotės </a:t>
            </a:r>
            <a:r>
              <a:rPr lang="lt-LT" dirty="0" smtClean="0"/>
              <a:t>šaltiniai</a:t>
            </a:r>
          </a:p>
          <a:p>
            <a:r>
              <a:rPr lang="lt-LT" dirty="0" smtClean="0"/>
              <a:t>iki </a:t>
            </a:r>
            <a:r>
              <a:rPr lang="lt-LT" dirty="0"/>
              <a:t>3000 K įkaitę kietieji kūnai</a:t>
            </a:r>
            <a:r>
              <a:rPr lang="lt-LT" dirty="0" smtClean="0"/>
              <a:t>,</a:t>
            </a:r>
          </a:p>
          <a:p>
            <a:r>
              <a:rPr lang="lt-LT" dirty="0" smtClean="0"/>
              <a:t> </a:t>
            </a:r>
            <a:r>
              <a:rPr lang="lt-LT" dirty="0"/>
              <a:t>elektros išlydžiu sužadinti metalų garai, dujos (ultravioletinei spinduliuotei gauti plačiai naudojamos gyvsidabrio ir kitos dujinio išlydžio lempos</a:t>
            </a:r>
            <a:r>
              <a:rPr lang="lt-LT" dirty="0" smtClean="0"/>
              <a:t>),</a:t>
            </a:r>
          </a:p>
          <a:p>
            <a:r>
              <a:rPr lang="lt-LT" dirty="0" smtClean="0"/>
              <a:t> </a:t>
            </a:r>
            <a:r>
              <a:rPr lang="lt-LT" dirty="0"/>
              <a:t>ultravioletinės spinduliuotės </a:t>
            </a:r>
            <a:r>
              <a:rPr lang="lt-LT" dirty="0" smtClean="0"/>
              <a:t>lazeriai</a:t>
            </a:r>
            <a:r>
              <a:rPr lang="lt-LT" dirty="0"/>
              <a:t>,</a:t>
            </a:r>
            <a:endParaRPr lang="lt-LT" dirty="0" smtClean="0"/>
          </a:p>
          <a:p>
            <a:r>
              <a:rPr lang="lt-LT" dirty="0" smtClean="0"/>
              <a:t>Saulė </a:t>
            </a:r>
            <a:r>
              <a:rPr lang="lt-LT" dirty="0"/>
              <a:t>ir kitos žvaigždės, planetiniai ūkai.</a:t>
            </a:r>
            <a:endParaRPr lang="en-US" b="1" dirty="0"/>
          </a:p>
        </p:txBody>
      </p:sp>
    </p:spTree>
    <p:extLst>
      <p:ext uri="{BB962C8B-B14F-4D97-AF65-F5344CB8AC3E}">
        <p14:creationId xmlns:p14="http://schemas.microsoft.com/office/powerpoint/2010/main" val="276319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Ultravioletiniai spinduliai</a:t>
            </a:r>
            <a:endParaRPr lang="en-US" dirty="0"/>
          </a:p>
        </p:txBody>
      </p:sp>
      <p:sp>
        <p:nvSpPr>
          <p:cNvPr id="3" name="Turinio vietos rezervavimo ženklas 2"/>
          <p:cNvSpPr>
            <a:spLocks noGrp="1"/>
          </p:cNvSpPr>
          <p:nvPr>
            <p:ph idx="1"/>
          </p:nvPr>
        </p:nvSpPr>
        <p:spPr/>
        <p:txBody>
          <a:bodyPr>
            <a:normAutofit/>
          </a:bodyPr>
          <a:lstStyle/>
          <a:p>
            <a:pPr marL="0" lvl="0" indent="0">
              <a:buNone/>
            </a:pPr>
            <a:r>
              <a:rPr lang="lt-LT" sz="2400" b="1" dirty="0" smtClean="0"/>
              <a:t>UV spindulių  rūšys </a:t>
            </a:r>
            <a:r>
              <a:rPr lang="lt-LT" sz="2400" b="1" dirty="0"/>
              <a:t>ir </a:t>
            </a:r>
            <a:r>
              <a:rPr lang="lt-LT" sz="2400" b="1" dirty="0" smtClean="0"/>
              <a:t>savybės</a:t>
            </a:r>
          </a:p>
          <a:p>
            <a:pPr marL="0" lvl="0" indent="0">
              <a:buNone/>
            </a:pPr>
            <a:r>
              <a:rPr lang="lt-LT" sz="2400" dirty="0" smtClean="0"/>
              <a:t>UV spinduliuotė skirstoma į trys sritis</a:t>
            </a:r>
            <a:r>
              <a:rPr lang="lt-LT" sz="2400" b="1" dirty="0" smtClean="0"/>
              <a:t> : </a:t>
            </a:r>
          </a:p>
          <a:p>
            <a:pPr lvl="0"/>
            <a:r>
              <a:rPr lang="en-US" sz="2400" dirty="0" err="1" smtClean="0"/>
              <a:t>artimąją</a:t>
            </a:r>
            <a:r>
              <a:rPr lang="en-US" sz="2400" dirty="0" smtClean="0"/>
              <a:t> </a:t>
            </a:r>
            <a:r>
              <a:rPr lang="en-US" sz="2400" dirty="0"/>
              <a:t>(400–300 nm</a:t>
            </a:r>
            <a:r>
              <a:rPr lang="en-US" sz="2400" dirty="0" smtClean="0"/>
              <a:t>)</a:t>
            </a:r>
            <a:r>
              <a:rPr lang="lt-LT" sz="2400" dirty="0" smtClean="0"/>
              <a:t> - </a:t>
            </a:r>
            <a:r>
              <a:rPr lang="en-US" sz="2400" b="1" dirty="0" smtClean="0"/>
              <a:t>UV–A,</a:t>
            </a:r>
            <a:r>
              <a:rPr lang="en-US" sz="2400" dirty="0" smtClean="0"/>
              <a:t> </a:t>
            </a:r>
            <a:endParaRPr lang="lt-LT" sz="2400" dirty="0" smtClean="0"/>
          </a:p>
          <a:p>
            <a:pPr lvl="0"/>
            <a:r>
              <a:rPr lang="en-US" sz="2400" dirty="0" err="1" smtClean="0"/>
              <a:t>tolimąją</a:t>
            </a:r>
            <a:r>
              <a:rPr lang="en-US" sz="2400" dirty="0" smtClean="0"/>
              <a:t> </a:t>
            </a:r>
            <a:r>
              <a:rPr lang="en-US" sz="2400" dirty="0"/>
              <a:t>(300–200 nm) </a:t>
            </a:r>
            <a:r>
              <a:rPr lang="lt-LT" sz="2400" dirty="0" smtClean="0"/>
              <a:t>-</a:t>
            </a:r>
            <a:r>
              <a:rPr lang="en-US" sz="2400" dirty="0" smtClean="0"/>
              <a:t> </a:t>
            </a:r>
            <a:r>
              <a:rPr lang="en-US" sz="2400" b="1" dirty="0" smtClean="0"/>
              <a:t>UV–B</a:t>
            </a:r>
            <a:r>
              <a:rPr lang="en-US" sz="2400" dirty="0" smtClean="0"/>
              <a:t> </a:t>
            </a:r>
            <a:endParaRPr lang="lt-LT" sz="2400" dirty="0" smtClean="0"/>
          </a:p>
          <a:p>
            <a:pPr lvl="0"/>
            <a:r>
              <a:rPr lang="en-US" sz="2400" dirty="0" err="1" smtClean="0"/>
              <a:t>vakuuminę</a:t>
            </a:r>
            <a:r>
              <a:rPr lang="en-US" sz="2400" dirty="0" smtClean="0"/>
              <a:t> </a:t>
            </a:r>
            <a:r>
              <a:rPr lang="en-US" sz="2400" dirty="0"/>
              <a:t>(200–4 nm) </a:t>
            </a:r>
            <a:r>
              <a:rPr lang="lt-LT" sz="2400" dirty="0" smtClean="0"/>
              <a:t>– </a:t>
            </a:r>
            <a:r>
              <a:rPr lang="lt-LT" sz="2400" b="1" dirty="0" smtClean="0"/>
              <a:t>UV -C.</a:t>
            </a:r>
            <a:endParaRPr lang="en-US" sz="2400" b="1" dirty="0"/>
          </a:p>
        </p:txBody>
      </p:sp>
      <p:pic>
        <p:nvPicPr>
          <p:cNvPr id="4" name="Paveikslėlis 3"/>
          <p:cNvPicPr>
            <a:picLocks noChangeAspect="1"/>
          </p:cNvPicPr>
          <p:nvPr/>
        </p:nvPicPr>
        <p:blipFill>
          <a:blip r:embed="rId3"/>
          <a:stretch>
            <a:fillRect/>
          </a:stretch>
        </p:blipFill>
        <p:spPr>
          <a:xfrm>
            <a:off x="6070151" y="1881055"/>
            <a:ext cx="5182049" cy="3859102"/>
          </a:xfrm>
          <a:prstGeom prst="rect">
            <a:avLst/>
          </a:prstGeom>
        </p:spPr>
      </p:pic>
    </p:spTree>
    <p:extLst>
      <p:ext uri="{BB962C8B-B14F-4D97-AF65-F5344CB8AC3E}">
        <p14:creationId xmlns:p14="http://schemas.microsoft.com/office/powerpoint/2010/main" val="1654443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Ultravioletiniai spinduliai</a:t>
            </a:r>
            <a:endParaRPr lang="en-US" dirty="0"/>
          </a:p>
        </p:txBody>
      </p:sp>
      <p:sp>
        <p:nvSpPr>
          <p:cNvPr id="3" name="Turinio vietos rezervavimo ženklas 2"/>
          <p:cNvSpPr>
            <a:spLocks noGrp="1"/>
          </p:cNvSpPr>
          <p:nvPr>
            <p:ph idx="1"/>
          </p:nvPr>
        </p:nvSpPr>
        <p:spPr/>
        <p:txBody>
          <a:bodyPr/>
          <a:lstStyle/>
          <a:p>
            <a:pPr lvl="0"/>
            <a:r>
              <a:rPr lang="lt-LT" b="1" dirty="0" smtClean="0"/>
              <a:t>UV spindulių poveikis </a:t>
            </a:r>
            <a:r>
              <a:rPr lang="lt-LT" b="1" dirty="0"/>
              <a:t>medžiagoms, žmogui (ekspertų tyrimai</a:t>
            </a:r>
            <a:r>
              <a:rPr lang="lt-LT" b="1" dirty="0" smtClean="0"/>
              <a:t>)</a:t>
            </a:r>
          </a:p>
          <a:p>
            <a:pPr lvl="0"/>
            <a:r>
              <a:rPr lang="lt-LT" sz="2400" dirty="0" smtClean="0"/>
              <a:t>Didelės dozės pavojingos, gali sukelti vėžį, slopina imuninę sistemą.</a:t>
            </a:r>
          </a:p>
          <a:p>
            <a:pPr lvl="0"/>
            <a:r>
              <a:rPr lang="lt-LT" sz="2400" dirty="0" smtClean="0"/>
              <a:t>Mažos dozės teigiamai veikia žmogaus organizmą, naikina bakterijas.</a:t>
            </a:r>
          </a:p>
          <a:p>
            <a:pPr lvl="0"/>
            <a:r>
              <a:rPr lang="lt-LT" sz="2400" dirty="0" smtClean="0"/>
              <a:t>Sidabro tamsėjimas, dažų išblukinimas, pagelsta baltas popierius.</a:t>
            </a:r>
          </a:p>
          <a:p>
            <a:pPr lvl="0"/>
            <a:r>
              <a:rPr lang="lt-LT" sz="2400" dirty="0" smtClean="0"/>
              <a:t>Veikia polimerines medžiagas (pabąla, sudega, pasidaro trapios)</a:t>
            </a:r>
          </a:p>
          <a:p>
            <a:pPr lvl="0"/>
            <a:r>
              <a:rPr lang="lt-LT" sz="2400" dirty="0" smtClean="0"/>
              <a:t>UV registruojami juostiniais indikatoriais (keičia spalva priklausomai nuo gautos UV spindulių dozės), UV matuokliais </a:t>
            </a:r>
          </a:p>
          <a:p>
            <a:pPr lvl="0"/>
            <a:r>
              <a:rPr lang="lt-LT" sz="2400" dirty="0" smtClean="0"/>
              <a:t>UV indeksas skelbiamas meteorologinių stočių informacijose.</a:t>
            </a:r>
          </a:p>
          <a:p>
            <a:pPr lvl="0"/>
            <a:endParaRPr lang="lt-LT" sz="2400" dirty="0" smtClean="0"/>
          </a:p>
          <a:p>
            <a:pPr lvl="0"/>
            <a:endParaRPr lang="lt-LT" sz="2400" dirty="0" smtClean="0"/>
          </a:p>
          <a:p>
            <a:pPr lvl="0"/>
            <a:endParaRPr lang="en-US" sz="2400" dirty="0"/>
          </a:p>
        </p:txBody>
      </p:sp>
      <p:pic>
        <p:nvPicPr>
          <p:cNvPr id="5" name="Turinio vietos rezervavimo ženklas 3"/>
          <p:cNvPicPr>
            <a:picLocks noChangeAspect="1"/>
          </p:cNvPicPr>
          <p:nvPr/>
        </p:nvPicPr>
        <p:blipFill>
          <a:blip r:embed="rId3"/>
          <a:stretch>
            <a:fillRect/>
          </a:stretch>
        </p:blipFill>
        <p:spPr>
          <a:xfrm>
            <a:off x="10270376" y="987416"/>
            <a:ext cx="1921624" cy="3111754"/>
          </a:xfrm>
          <a:prstGeom prst="rect">
            <a:avLst/>
          </a:prstGeom>
        </p:spPr>
      </p:pic>
      <p:pic>
        <p:nvPicPr>
          <p:cNvPr id="6" name="Paveikslėlis 5"/>
          <p:cNvPicPr>
            <a:picLocks noChangeAspect="1"/>
          </p:cNvPicPr>
          <p:nvPr/>
        </p:nvPicPr>
        <p:blipFill>
          <a:blip r:embed="rId4"/>
          <a:stretch>
            <a:fillRect/>
          </a:stretch>
        </p:blipFill>
        <p:spPr>
          <a:xfrm>
            <a:off x="9067947" y="4910486"/>
            <a:ext cx="2876386" cy="1728683"/>
          </a:xfrm>
          <a:prstGeom prst="rect">
            <a:avLst/>
          </a:prstGeom>
        </p:spPr>
      </p:pic>
    </p:spTree>
    <p:extLst>
      <p:ext uri="{BB962C8B-B14F-4D97-AF65-F5344CB8AC3E}">
        <p14:creationId xmlns:p14="http://schemas.microsoft.com/office/powerpoint/2010/main" val="3211039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Ultravioletiniai spinduliai</a:t>
            </a:r>
            <a:endParaRPr lang="en-US" dirty="0"/>
          </a:p>
        </p:txBody>
      </p:sp>
      <p:sp>
        <p:nvSpPr>
          <p:cNvPr id="3" name="Turinio vietos rezervavimo ženklas 2"/>
          <p:cNvSpPr>
            <a:spLocks noGrp="1"/>
          </p:cNvSpPr>
          <p:nvPr>
            <p:ph idx="1"/>
          </p:nvPr>
        </p:nvSpPr>
        <p:spPr/>
        <p:txBody>
          <a:bodyPr>
            <a:normAutofit fontScale="92500" lnSpcReduction="10000"/>
          </a:bodyPr>
          <a:lstStyle/>
          <a:p>
            <a:pPr marL="0" lvl="0" indent="0">
              <a:buNone/>
            </a:pPr>
            <a:r>
              <a:rPr lang="lt-LT" b="1" dirty="0" smtClean="0"/>
              <a:t>UV spindulių  taikymo galimybės</a:t>
            </a:r>
          </a:p>
          <a:p>
            <a:pPr lvl="0"/>
            <a:r>
              <a:rPr lang="lt-LT" dirty="0" smtClean="0"/>
              <a:t>Švytinčių cheminių medžiagų gamyboje. </a:t>
            </a:r>
          </a:p>
          <a:p>
            <a:pPr lvl="0"/>
            <a:r>
              <a:rPr lang="lt-LT" dirty="0" smtClean="0"/>
              <a:t>Renginiuose, specialiuosius efektus scenoje kurti.</a:t>
            </a:r>
          </a:p>
          <a:p>
            <a:pPr lvl="0"/>
            <a:r>
              <a:rPr lang="lt-LT" dirty="0" smtClean="0"/>
              <a:t>Kriminalistikoje</a:t>
            </a:r>
            <a:r>
              <a:rPr lang="lt-LT" dirty="0"/>
              <a:t>, restauravime, </a:t>
            </a:r>
            <a:r>
              <a:rPr lang="lt-LT" dirty="0" smtClean="0"/>
              <a:t>helioterapijoje</a:t>
            </a:r>
          </a:p>
          <a:p>
            <a:pPr lvl="0"/>
            <a:r>
              <a:rPr lang="lt-LT" dirty="0" smtClean="0"/>
              <a:t>Nedidelės dozės teigiamai veikia žmogaus organizmą, skatina vitamino D gamybą.</a:t>
            </a:r>
          </a:p>
          <a:p>
            <a:pPr lvl="0"/>
            <a:r>
              <a:rPr lang="lt-LT" dirty="0" smtClean="0"/>
              <a:t>Patalpų ir įrenginių dezinfekcijai ir sterilizacijai.</a:t>
            </a:r>
          </a:p>
          <a:p>
            <a:pPr lvl="0"/>
            <a:r>
              <a:rPr lang="lt-LT" dirty="0" smtClean="0"/>
              <a:t>UV džiovinimas.</a:t>
            </a:r>
          </a:p>
          <a:p>
            <a:pPr lvl="0"/>
            <a:r>
              <a:rPr lang="lt-LT" dirty="0" smtClean="0"/>
              <a:t>UV naudojamas kaip veiksnys, skatinantis </a:t>
            </a:r>
            <a:r>
              <a:rPr lang="lt-LT" dirty="0" err="1" smtClean="0"/>
              <a:t>mutagenezę</a:t>
            </a:r>
            <a:r>
              <a:rPr lang="lt-LT" dirty="0" smtClean="0"/>
              <a:t>, siekiant gauti įvairių medžiagų naujas savybes</a:t>
            </a:r>
            <a:endParaRPr lang="en-US" dirty="0"/>
          </a:p>
        </p:txBody>
      </p:sp>
    </p:spTree>
    <p:extLst>
      <p:ext uri="{BB962C8B-B14F-4D97-AF65-F5344CB8AC3E}">
        <p14:creationId xmlns:p14="http://schemas.microsoft.com/office/powerpoint/2010/main" val="3930006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Ultravioletiniai spinduliai</a:t>
            </a:r>
            <a:endParaRPr lang="en-US" dirty="0"/>
          </a:p>
        </p:txBody>
      </p:sp>
      <p:sp>
        <p:nvSpPr>
          <p:cNvPr id="3" name="Turinio vietos rezervavimo ženklas 2"/>
          <p:cNvSpPr>
            <a:spLocks noGrp="1"/>
          </p:cNvSpPr>
          <p:nvPr>
            <p:ph idx="1"/>
          </p:nvPr>
        </p:nvSpPr>
        <p:spPr/>
        <p:txBody>
          <a:bodyPr>
            <a:normAutofit/>
          </a:bodyPr>
          <a:lstStyle/>
          <a:p>
            <a:pPr marL="0" lvl="0" indent="0">
              <a:buNone/>
            </a:pPr>
            <a:r>
              <a:rPr lang="lt-LT" sz="2400" dirty="0" smtClean="0"/>
              <a:t>UVB </a:t>
            </a:r>
            <a:r>
              <a:rPr lang="lt-LT" sz="2400" dirty="0"/>
              <a:t>spinduliai veikia odos paviršių ir sukelia nudegimus, tuo tarpu UVA spinduliai pažeidžia giliausius odos sluoksnius, ardo kolageną ir elastiną bei sukelia odos </a:t>
            </a:r>
            <a:r>
              <a:rPr lang="lt-LT" sz="2400" dirty="0" smtClean="0"/>
              <a:t>senėjimą. </a:t>
            </a:r>
          </a:p>
          <a:p>
            <a:pPr marL="0" lvl="0" indent="0">
              <a:buNone/>
            </a:pPr>
            <a:r>
              <a:rPr lang="lt-LT" sz="2400" dirty="0" smtClean="0"/>
              <a:t>Odos apsaugai taikomi kremai SPF (</a:t>
            </a:r>
            <a:r>
              <a:rPr lang="lt-LT" sz="2400" b="1" dirty="0"/>
              <a:t>apsaugos nuo saulės faktorius</a:t>
            </a:r>
            <a:r>
              <a:rPr lang="lt-LT" sz="2400" dirty="0"/>
              <a:t> (angl. </a:t>
            </a:r>
            <a:r>
              <a:rPr lang="lt-LT" sz="2400" i="1" dirty="0" err="1"/>
              <a:t>Sun</a:t>
            </a:r>
            <a:r>
              <a:rPr lang="lt-LT" sz="2400" i="1" dirty="0"/>
              <a:t> </a:t>
            </a:r>
            <a:r>
              <a:rPr lang="lt-LT" sz="2400" i="1" dirty="0" err="1"/>
              <a:t>Protection</a:t>
            </a:r>
            <a:r>
              <a:rPr lang="lt-LT" sz="2400" i="1" dirty="0"/>
              <a:t> </a:t>
            </a:r>
            <a:r>
              <a:rPr lang="lt-LT" sz="2400" i="1" dirty="0" err="1"/>
              <a:t>Factor</a:t>
            </a:r>
            <a:r>
              <a:rPr lang="lt-LT" sz="2400" dirty="0" smtClean="0"/>
              <a:t>). Skaičius prie raidžių  </a:t>
            </a:r>
            <a:r>
              <a:rPr lang="lt-LT" sz="2400" dirty="0"/>
              <a:t>leidžia suprasti, </a:t>
            </a:r>
            <a:r>
              <a:rPr lang="lt-LT" sz="2400" b="1" dirty="0"/>
              <a:t>kiek maždaug laiko </a:t>
            </a:r>
            <a:r>
              <a:rPr lang="lt-LT" sz="2400" dirty="0"/>
              <a:t>šią apsaugą turinti priemonė leis išvengti žalingo saulės spindulių poveikio. </a:t>
            </a:r>
            <a:r>
              <a:rPr lang="en-US" sz="2400" dirty="0"/>
              <a:t>SPF50 – net </a:t>
            </a:r>
            <a:r>
              <a:rPr lang="en-US" sz="2400" dirty="0" smtClean="0"/>
              <a:t>500</a:t>
            </a:r>
            <a:r>
              <a:rPr lang="lt-LT" sz="2400" dirty="0" smtClean="0"/>
              <a:t> min.</a:t>
            </a:r>
          </a:p>
          <a:p>
            <a:pPr marL="0" lvl="0" indent="0">
              <a:buNone/>
            </a:pPr>
            <a:r>
              <a:rPr lang="lt-LT" sz="2400" dirty="0"/>
              <a:t>Pagal šį rodiklį taip pat galima spręsti, </a:t>
            </a:r>
            <a:r>
              <a:rPr lang="lt-LT" sz="2400" b="1" dirty="0"/>
              <a:t>kiek procentų spindulių bus sulaikoma</a:t>
            </a:r>
            <a:r>
              <a:rPr lang="lt-LT" sz="2400" b="1" dirty="0" smtClean="0"/>
              <a:t>:</a:t>
            </a:r>
          </a:p>
          <a:p>
            <a:pPr marL="0" lvl="0" indent="0">
              <a:buNone/>
            </a:pPr>
            <a:r>
              <a:rPr lang="en-US" sz="2400" dirty="0" smtClean="0"/>
              <a:t>SPF50</a:t>
            </a:r>
            <a:r>
              <a:rPr lang="lt-LT" sz="2400" dirty="0" smtClean="0"/>
              <a:t> </a:t>
            </a:r>
            <a:r>
              <a:rPr lang="en-US" sz="2400" dirty="0" smtClean="0"/>
              <a:t>- </a:t>
            </a:r>
            <a:r>
              <a:rPr lang="en-US" sz="2400" dirty="0"/>
              <a:t>98</a:t>
            </a:r>
            <a:r>
              <a:rPr lang="en-US" sz="2400" dirty="0" smtClean="0"/>
              <a:t>%.</a:t>
            </a:r>
            <a:endParaRPr lang="lt-LT" sz="2400" dirty="0" smtClean="0"/>
          </a:p>
          <a:p>
            <a:pPr marL="0" lvl="0" indent="0">
              <a:buNone/>
            </a:pPr>
            <a:r>
              <a:rPr lang="lt-LT" sz="2400" dirty="0" smtClean="0"/>
              <a:t>SPF kremuose </a:t>
            </a:r>
            <a:r>
              <a:rPr lang="lt-LT" sz="2400" dirty="0"/>
              <a:t>nuo saulės sutinkami 2 tipų filtrai: cheminiai arba mineraliniai</a:t>
            </a:r>
            <a:endParaRPr lang="en-US" sz="2400" b="1" dirty="0"/>
          </a:p>
        </p:txBody>
      </p:sp>
    </p:spTree>
    <p:extLst>
      <p:ext uri="{BB962C8B-B14F-4D97-AF65-F5344CB8AC3E}">
        <p14:creationId xmlns:p14="http://schemas.microsoft.com/office/powerpoint/2010/main" val="3112525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Rentgeno spindulių šaltinis ir savybės</a:t>
            </a:r>
            <a:endParaRPr lang="en-US" dirty="0"/>
          </a:p>
        </p:txBody>
      </p:sp>
      <p:pic>
        <p:nvPicPr>
          <p:cNvPr id="1026" name="Picture 2" descr="https://upload.wikimedia.org/wikipedia/commons/thumb/8/89/Roentgen-Roehre.svg/220px-Roentgen-Roehre.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32742" y="1983214"/>
            <a:ext cx="3865205" cy="2283985"/>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838200" y="4659095"/>
            <a:ext cx="6096000" cy="1477328"/>
          </a:xfrm>
          <a:prstGeom prst="rect">
            <a:avLst/>
          </a:prstGeom>
        </p:spPr>
        <p:txBody>
          <a:bodyPr>
            <a:spAutoFit/>
          </a:bodyPr>
          <a:lstStyle/>
          <a:p>
            <a:r>
              <a:rPr lang="lt-LT" dirty="0">
                <a:solidFill>
                  <a:schemeClr val="accent1">
                    <a:lumMod val="50000"/>
                  </a:schemeClr>
                </a:solidFill>
              </a:rPr>
              <a:t>K – katodas (spinduliuoja elektronus, įelektrintas neigiamai)</a:t>
            </a:r>
          </a:p>
          <a:p>
            <a:r>
              <a:rPr lang="lt-LT" dirty="0">
                <a:solidFill>
                  <a:schemeClr val="accent1">
                    <a:lumMod val="50000"/>
                  </a:schemeClr>
                </a:solidFill>
              </a:rPr>
              <a:t>A – anodas (įelektrintas teigiamai)</a:t>
            </a:r>
          </a:p>
          <a:p>
            <a:r>
              <a:rPr lang="lt-LT" dirty="0">
                <a:solidFill>
                  <a:schemeClr val="accent1">
                    <a:lumMod val="50000"/>
                  </a:schemeClr>
                </a:solidFill>
              </a:rPr>
              <a:t>X – rentgeno </a:t>
            </a:r>
            <a:r>
              <a:rPr lang="lt-LT" dirty="0" smtClean="0">
                <a:solidFill>
                  <a:schemeClr val="accent1">
                    <a:lumMod val="50000"/>
                  </a:schemeClr>
                </a:solidFill>
              </a:rPr>
              <a:t>spinduliai</a:t>
            </a:r>
            <a:endParaRPr lang="lt-LT" dirty="0">
              <a:solidFill>
                <a:schemeClr val="accent1">
                  <a:lumMod val="50000"/>
                </a:schemeClr>
              </a:solidFill>
            </a:endParaRPr>
          </a:p>
          <a:p>
            <a:r>
              <a:rPr lang="lt-LT" dirty="0" err="1">
                <a:solidFill>
                  <a:schemeClr val="accent1">
                    <a:lumMod val="50000"/>
                  </a:schemeClr>
                </a:solidFill>
              </a:rPr>
              <a:t>Uh</a:t>
            </a:r>
            <a:r>
              <a:rPr lang="lt-LT" dirty="0">
                <a:solidFill>
                  <a:schemeClr val="accent1">
                    <a:lumMod val="50000"/>
                  </a:schemeClr>
                </a:solidFill>
              </a:rPr>
              <a:t> – katodo kaitinimo </a:t>
            </a:r>
            <a:r>
              <a:rPr lang="lt-LT" dirty="0" smtClean="0">
                <a:solidFill>
                  <a:schemeClr val="accent1">
                    <a:lumMod val="50000"/>
                  </a:schemeClr>
                </a:solidFill>
              </a:rPr>
              <a:t>įtampa                                   </a:t>
            </a:r>
            <a:r>
              <a:rPr lang="lt-LT" dirty="0" smtClean="0">
                <a:solidFill>
                  <a:schemeClr val="accent1">
                    <a:lumMod val="50000"/>
                  </a:schemeClr>
                </a:solidFill>
                <a:sym typeface="Symbol" panose="05050102010706020507" pitchFamily="18" charset="2"/>
              </a:rPr>
              <a:t></a:t>
            </a:r>
            <a:endParaRPr lang="lt-LT" dirty="0">
              <a:solidFill>
                <a:schemeClr val="accent1">
                  <a:lumMod val="50000"/>
                </a:schemeClr>
              </a:solidFill>
            </a:endParaRPr>
          </a:p>
          <a:p>
            <a:r>
              <a:rPr lang="lt-LT" dirty="0" err="1">
                <a:solidFill>
                  <a:schemeClr val="accent1">
                    <a:lumMod val="50000"/>
                  </a:schemeClr>
                </a:solidFill>
              </a:rPr>
              <a:t>Ua</a:t>
            </a:r>
            <a:r>
              <a:rPr lang="lt-LT" dirty="0">
                <a:solidFill>
                  <a:schemeClr val="accent1">
                    <a:lumMod val="50000"/>
                  </a:schemeClr>
                </a:solidFill>
              </a:rPr>
              <a:t> – greitinančioji įtampa</a:t>
            </a:r>
            <a:endParaRPr lang="en-US" dirty="0">
              <a:solidFill>
                <a:schemeClr val="accent1">
                  <a:lumMod val="50000"/>
                </a:schemeClr>
              </a:solidFill>
            </a:endParaRPr>
          </a:p>
        </p:txBody>
      </p:sp>
      <p:sp>
        <p:nvSpPr>
          <p:cNvPr id="5" name="Stačiakampis 4"/>
          <p:cNvSpPr/>
          <p:nvPr/>
        </p:nvSpPr>
        <p:spPr>
          <a:xfrm>
            <a:off x="5257800" y="1251657"/>
            <a:ext cx="6096000" cy="1200329"/>
          </a:xfrm>
          <a:prstGeom prst="rect">
            <a:avLst/>
          </a:prstGeom>
        </p:spPr>
        <p:txBody>
          <a:bodyPr>
            <a:spAutoFit/>
          </a:bodyPr>
          <a:lstStyle/>
          <a:p>
            <a:pPr marL="285750" indent="-285750">
              <a:buFont typeface="Arial" panose="020B0604020202020204" pitchFamily="34" charset="0"/>
              <a:buChar char="•"/>
            </a:pPr>
            <a:r>
              <a:rPr lang="lt-LT" dirty="0">
                <a:solidFill>
                  <a:schemeClr val="accent1">
                    <a:lumMod val="50000"/>
                  </a:schemeClr>
                </a:solidFill>
              </a:rPr>
              <a:t>Rentgeno spinduliai gaunami rentgeno aparatuose panaudojant įgreitintus elektronus. Dideliu greičiu atsitrenkę į anodą, jie savo judėjimo energijos nedidelę dalį (0,1–5 %) išspinduliuoja rentgeno spindulių pavidalu.</a:t>
            </a:r>
            <a:endParaRPr lang="en-US" dirty="0">
              <a:solidFill>
                <a:schemeClr val="accent1">
                  <a:lumMod val="50000"/>
                </a:schemeClr>
              </a:solidFill>
            </a:endParaRPr>
          </a:p>
        </p:txBody>
      </p:sp>
      <p:sp>
        <p:nvSpPr>
          <p:cNvPr id="6" name="Stačiakampis 5"/>
          <p:cNvSpPr/>
          <p:nvPr/>
        </p:nvSpPr>
        <p:spPr>
          <a:xfrm>
            <a:off x="5257800" y="2714597"/>
            <a:ext cx="6096000" cy="1477328"/>
          </a:xfrm>
          <a:prstGeom prst="rect">
            <a:avLst/>
          </a:prstGeom>
        </p:spPr>
        <p:txBody>
          <a:bodyPr>
            <a:spAutoFit/>
          </a:bodyPr>
          <a:lstStyle/>
          <a:p>
            <a:pPr marL="285750" indent="-285750">
              <a:buFont typeface="Arial" panose="020B0604020202020204" pitchFamily="34" charset="0"/>
              <a:buChar char="•"/>
            </a:pPr>
            <a:r>
              <a:rPr lang="lt-LT" dirty="0" smtClean="0">
                <a:solidFill>
                  <a:schemeClr val="accent1">
                    <a:lumMod val="50000"/>
                  </a:schemeClr>
                </a:solidFill>
              </a:rPr>
              <a:t>Visatoje rentgeno </a:t>
            </a:r>
            <a:r>
              <a:rPr lang="lt-LT" dirty="0">
                <a:solidFill>
                  <a:schemeClr val="accent1">
                    <a:lumMod val="50000"/>
                  </a:schemeClr>
                </a:solidFill>
              </a:rPr>
              <a:t>spinduliai susidaro labai aukštos temperatūros (1–100 milijonų K) plazmoje, sąveikaujant didelės energijos elektronams su magnetiniu lauku (</a:t>
            </a:r>
            <a:r>
              <a:rPr lang="lt-LT" dirty="0" err="1">
                <a:solidFill>
                  <a:schemeClr val="accent1">
                    <a:lumMod val="50000"/>
                  </a:schemeClr>
                </a:solidFill>
              </a:rPr>
              <a:t>sinchrotroninis</a:t>
            </a:r>
            <a:r>
              <a:rPr lang="lt-LT" dirty="0">
                <a:solidFill>
                  <a:schemeClr val="accent1">
                    <a:lumMod val="50000"/>
                  </a:schemeClr>
                </a:solidFill>
              </a:rPr>
              <a:t> spinduliavimas) arba didelės energijos elektronams su mažos energijos </a:t>
            </a:r>
            <a:r>
              <a:rPr lang="lt-LT" dirty="0" smtClean="0">
                <a:solidFill>
                  <a:schemeClr val="accent1">
                    <a:lumMod val="50000"/>
                  </a:schemeClr>
                </a:solidFill>
              </a:rPr>
              <a:t>fotonais.</a:t>
            </a:r>
            <a:endParaRPr lang="en-US" dirty="0">
              <a:solidFill>
                <a:schemeClr val="accent1">
                  <a:lumMod val="50000"/>
                </a:schemeClr>
              </a:solidFill>
            </a:endParaRPr>
          </a:p>
        </p:txBody>
      </p:sp>
      <p:sp>
        <p:nvSpPr>
          <p:cNvPr id="7" name="Stačiakampis 6"/>
          <p:cNvSpPr/>
          <p:nvPr/>
        </p:nvSpPr>
        <p:spPr>
          <a:xfrm>
            <a:off x="5595258" y="5475704"/>
            <a:ext cx="6096000" cy="646331"/>
          </a:xfrm>
          <a:prstGeom prst="rect">
            <a:avLst/>
          </a:prstGeom>
        </p:spPr>
        <p:txBody>
          <a:bodyPr>
            <a:spAutoFit/>
          </a:bodyPr>
          <a:lstStyle/>
          <a:p>
            <a:r>
              <a:rPr lang="lt-LT" dirty="0">
                <a:solidFill>
                  <a:schemeClr val="accent1">
                    <a:lumMod val="50000"/>
                  </a:schemeClr>
                </a:solidFill>
              </a:rPr>
              <a:t>Rentgeno spinduliai yra jonizuojančiosios spinduliuotės rūšis, todėl yra kenksmingi žmogui ir elektroniniams prietaisams.</a:t>
            </a:r>
            <a:endParaRPr lang="en-US" dirty="0">
              <a:solidFill>
                <a:schemeClr val="accent1">
                  <a:lumMod val="50000"/>
                </a:schemeClr>
              </a:solidFill>
            </a:endParaRPr>
          </a:p>
        </p:txBody>
      </p:sp>
    </p:spTree>
    <p:extLst>
      <p:ext uri="{BB962C8B-B14F-4D97-AF65-F5344CB8AC3E}">
        <p14:creationId xmlns:p14="http://schemas.microsoft.com/office/powerpoint/2010/main" val="173457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07" y="5639533"/>
            <a:ext cx="10515600" cy="980098"/>
          </a:xfrm>
        </p:spPr>
        <p:txBody>
          <a:bodyPr/>
          <a:lstStyle/>
          <a:p>
            <a:r>
              <a:rPr lang="lt-LT" dirty="0">
                <a:hlinkClick r:id="rId2"/>
              </a:rPr>
              <a:t>https://</a:t>
            </a:r>
            <a:r>
              <a:rPr lang="lt-LT" dirty="0" smtClean="0">
                <a:hlinkClick r:id="rId2"/>
              </a:rPr>
              <a:t>fizika.smp.emokykla.lt/grupes/grupe/elektromagnetine-banga-3d/51/1#elektromagnetine-banga</a:t>
            </a:r>
            <a:r>
              <a:rPr lang="lt-LT" dirty="0" smtClean="0"/>
              <a:t> </a:t>
            </a:r>
            <a:endParaRPr lang="lt-L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138" y="994507"/>
            <a:ext cx="9120554" cy="456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38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Rentgeno spinduliuotės taikymas</a:t>
            </a:r>
            <a:endParaRPr lang="en-US" dirty="0"/>
          </a:p>
        </p:txBody>
      </p:sp>
      <p:sp>
        <p:nvSpPr>
          <p:cNvPr id="3" name="Turinio vietos rezervavimo ženklas 2"/>
          <p:cNvSpPr>
            <a:spLocks noGrp="1"/>
          </p:cNvSpPr>
          <p:nvPr>
            <p:ph idx="1"/>
          </p:nvPr>
        </p:nvSpPr>
        <p:spPr/>
        <p:txBody>
          <a:bodyPr>
            <a:normAutofit/>
          </a:bodyPr>
          <a:lstStyle/>
          <a:p>
            <a:r>
              <a:rPr lang="lt-LT" dirty="0" smtClean="0"/>
              <a:t>Medicinoje rentgeno </a:t>
            </a:r>
            <a:r>
              <a:rPr lang="lt-LT" dirty="0"/>
              <a:t>spinduliai naudojami diagnostikoje ir terapijoje</a:t>
            </a:r>
            <a:r>
              <a:rPr lang="lt-LT" dirty="0" smtClean="0"/>
              <a:t>.</a:t>
            </a:r>
          </a:p>
          <a:p>
            <a:r>
              <a:rPr lang="lt-LT" dirty="0" smtClean="0"/>
              <a:t>Technikoje ir metalurgijoje jie </a:t>
            </a:r>
            <a:r>
              <a:rPr lang="lt-LT" dirty="0"/>
              <a:t>naudojami </a:t>
            </a:r>
            <a:r>
              <a:rPr lang="lt-LT" dirty="0" smtClean="0"/>
              <a:t> kristalinių medžiagų struktūrai  </a:t>
            </a:r>
            <a:r>
              <a:rPr lang="lt-LT" dirty="0"/>
              <a:t>tirti</a:t>
            </a:r>
            <a:r>
              <a:rPr lang="lt-LT" dirty="0" smtClean="0"/>
              <a:t>. </a:t>
            </a:r>
          </a:p>
          <a:p>
            <a:r>
              <a:rPr lang="lt-LT" dirty="0" smtClean="0"/>
              <a:t>Tiriant Visatą, rentgeno diapazonas suteikia informacijos </a:t>
            </a:r>
            <a:r>
              <a:rPr lang="lt-LT" dirty="0"/>
              <a:t>apie didelių energijų procesus, vykstančius aktyvių galaktikų </a:t>
            </a:r>
            <a:r>
              <a:rPr lang="lt-LT" dirty="0" smtClean="0"/>
              <a:t>branduoliuose.</a:t>
            </a:r>
          </a:p>
          <a:p>
            <a:endParaRPr lang="en-US" dirty="0"/>
          </a:p>
        </p:txBody>
      </p:sp>
    </p:spTree>
    <p:extLst>
      <p:ext uri="{BB962C8B-B14F-4D97-AF65-F5344CB8AC3E}">
        <p14:creationId xmlns:p14="http://schemas.microsoft.com/office/powerpoint/2010/main" val="2640416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Rentgeno spinduliuotės </a:t>
            </a:r>
            <a:r>
              <a:rPr lang="lt-LT" dirty="0" smtClean="0"/>
              <a:t>taikymas</a:t>
            </a:r>
            <a:endParaRPr lang="en-US" dirty="0"/>
          </a:p>
        </p:txBody>
      </p:sp>
      <p:sp>
        <p:nvSpPr>
          <p:cNvPr id="3" name="Content Placeholder 2"/>
          <p:cNvSpPr>
            <a:spLocks noGrp="1"/>
          </p:cNvSpPr>
          <p:nvPr>
            <p:ph idx="1"/>
          </p:nvPr>
        </p:nvSpPr>
        <p:spPr/>
        <p:txBody>
          <a:bodyPr/>
          <a:lstStyle/>
          <a:p>
            <a:endParaRPr lang="lt-LT" dirty="0"/>
          </a:p>
        </p:txBody>
      </p:sp>
      <p:sp>
        <p:nvSpPr>
          <p:cNvPr id="6" name="Stačiakampis 5"/>
          <p:cNvSpPr/>
          <p:nvPr/>
        </p:nvSpPr>
        <p:spPr>
          <a:xfrm>
            <a:off x="4392246" y="1894315"/>
            <a:ext cx="6748506" cy="646331"/>
          </a:xfrm>
          <a:prstGeom prst="rect">
            <a:avLst/>
          </a:prstGeom>
        </p:spPr>
        <p:txBody>
          <a:bodyPr wrap="square">
            <a:spAutoFit/>
          </a:bodyPr>
          <a:lstStyle/>
          <a:p>
            <a:r>
              <a:rPr lang="lt-LT" u="sng" dirty="0" err="1" smtClean="0">
                <a:solidFill>
                  <a:schemeClr val="accent1">
                    <a:lumMod val="50000"/>
                  </a:schemeClr>
                </a:solidFill>
              </a:rPr>
              <a:t>Rentgenostruktūrinė</a:t>
            </a:r>
            <a:r>
              <a:rPr lang="lt-LT" u="sng" dirty="0" smtClean="0">
                <a:solidFill>
                  <a:schemeClr val="accent1">
                    <a:lumMod val="50000"/>
                  </a:schemeClr>
                </a:solidFill>
              </a:rPr>
              <a:t> </a:t>
            </a:r>
            <a:r>
              <a:rPr lang="lt-LT" u="sng" dirty="0" err="1" smtClean="0">
                <a:solidFill>
                  <a:schemeClr val="accent1">
                    <a:lumMod val="50000"/>
                  </a:schemeClr>
                </a:solidFill>
              </a:rPr>
              <a:t>anãlizė</a:t>
            </a:r>
            <a:r>
              <a:rPr lang="lt-LT" dirty="0">
                <a:solidFill>
                  <a:schemeClr val="accent1">
                    <a:lumMod val="50000"/>
                  </a:schemeClr>
                </a:solidFill>
              </a:rPr>
              <a:t> </a:t>
            </a:r>
            <a:r>
              <a:rPr lang="lt-LT" dirty="0" smtClean="0">
                <a:solidFill>
                  <a:schemeClr val="accent1">
                    <a:lumMod val="50000"/>
                  </a:schemeClr>
                </a:solidFill>
              </a:rPr>
              <a:t>- </a:t>
            </a:r>
            <a:r>
              <a:rPr lang="lt-LT" dirty="0">
                <a:solidFill>
                  <a:schemeClr val="accent1">
                    <a:lumMod val="50000"/>
                  </a:schemeClr>
                </a:solidFill>
              </a:rPr>
              <a:t>medžiagų sandaros tyrimo metodas, grindžiamas rentgeno spinduliuotės difrakcija bandinyje.</a:t>
            </a:r>
            <a:endParaRPr lang="en-US" dirty="0">
              <a:solidFill>
                <a:schemeClr val="accent1">
                  <a:lumMod val="50000"/>
                </a:schemeClr>
              </a:solidFill>
            </a:endParaRPr>
          </a:p>
        </p:txBody>
      </p:sp>
      <p:pic>
        <p:nvPicPr>
          <p:cNvPr id="2052" name="Picture 4" descr="Rentgeno spindulių atradimas ir reikšm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016" y="1825625"/>
            <a:ext cx="2876831" cy="2297469"/>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7"/>
          <p:cNvPicPr>
            <a:picLocks noChangeAspect="1"/>
          </p:cNvPicPr>
          <p:nvPr/>
        </p:nvPicPr>
        <p:blipFill>
          <a:blip r:embed="rId4"/>
          <a:stretch>
            <a:fillRect/>
          </a:stretch>
        </p:blipFill>
        <p:spPr>
          <a:xfrm>
            <a:off x="4853474" y="2698491"/>
            <a:ext cx="3810000" cy="2095500"/>
          </a:xfrm>
          <a:prstGeom prst="rect">
            <a:avLst/>
          </a:prstGeom>
        </p:spPr>
      </p:pic>
      <p:pic>
        <p:nvPicPr>
          <p:cNvPr id="9" name="Paveikslėlis 8"/>
          <p:cNvPicPr>
            <a:picLocks noChangeAspect="1"/>
          </p:cNvPicPr>
          <p:nvPr/>
        </p:nvPicPr>
        <p:blipFill>
          <a:blip r:embed="rId5"/>
          <a:stretch>
            <a:fillRect/>
          </a:stretch>
        </p:blipFill>
        <p:spPr>
          <a:xfrm>
            <a:off x="9032032" y="3970756"/>
            <a:ext cx="2696741" cy="2678763"/>
          </a:xfrm>
          <a:prstGeom prst="rect">
            <a:avLst/>
          </a:prstGeom>
        </p:spPr>
      </p:pic>
    </p:spTree>
    <p:extLst>
      <p:ext uri="{BB962C8B-B14F-4D97-AF65-F5344CB8AC3E}">
        <p14:creationId xmlns:p14="http://schemas.microsoft.com/office/powerpoint/2010/main" val="808585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Rentgeno spinduliuotės </a:t>
            </a:r>
            <a:r>
              <a:rPr lang="lt-LT" dirty="0" smtClean="0"/>
              <a:t>taikymas</a:t>
            </a:r>
            <a:endParaRPr lang="en-US" dirty="0"/>
          </a:p>
        </p:txBody>
      </p:sp>
      <p:pic>
        <p:nvPicPr>
          <p:cNvPr id="4" name="Turinio vietos rezervavimo ženklas 3"/>
          <p:cNvPicPr>
            <a:picLocks noGrp="1" noChangeAspect="1"/>
          </p:cNvPicPr>
          <p:nvPr>
            <p:ph idx="1"/>
          </p:nvPr>
        </p:nvPicPr>
        <p:blipFill>
          <a:blip r:embed="rId3"/>
          <a:stretch>
            <a:fillRect/>
          </a:stretch>
        </p:blipFill>
        <p:spPr>
          <a:xfrm>
            <a:off x="4985483" y="1821778"/>
            <a:ext cx="3143250" cy="1905000"/>
          </a:xfrm>
          <a:prstGeom prst="rect">
            <a:avLst/>
          </a:prstGeom>
        </p:spPr>
      </p:pic>
      <p:sp>
        <p:nvSpPr>
          <p:cNvPr id="5" name="Stačiakampis 4"/>
          <p:cNvSpPr/>
          <p:nvPr/>
        </p:nvSpPr>
        <p:spPr>
          <a:xfrm>
            <a:off x="342123" y="3293076"/>
            <a:ext cx="4320435" cy="646331"/>
          </a:xfrm>
          <a:prstGeom prst="rect">
            <a:avLst/>
          </a:prstGeom>
        </p:spPr>
        <p:txBody>
          <a:bodyPr wrap="square">
            <a:spAutoFit/>
          </a:bodyPr>
          <a:lstStyle/>
          <a:p>
            <a:r>
              <a:rPr lang="en-US" b="1" dirty="0">
                <a:solidFill>
                  <a:schemeClr val="accent1">
                    <a:lumMod val="50000"/>
                  </a:schemeClr>
                </a:solidFill>
              </a:rPr>
              <a:t>Chandra</a:t>
            </a:r>
            <a:r>
              <a:rPr lang="en-US" dirty="0">
                <a:solidFill>
                  <a:schemeClr val="accent1">
                    <a:lumMod val="50000"/>
                  </a:schemeClr>
                </a:solidFill>
              </a:rPr>
              <a:t> X-ray </a:t>
            </a:r>
            <a:r>
              <a:rPr lang="lt-LT" dirty="0" smtClean="0">
                <a:solidFill>
                  <a:schemeClr val="accent1">
                    <a:lumMod val="50000"/>
                  </a:schemeClr>
                </a:solidFill>
              </a:rPr>
              <a:t>observatorija (NASA) dirbanti 1999 -2024 m.</a:t>
            </a:r>
            <a:endParaRPr lang="en-US" dirty="0">
              <a:solidFill>
                <a:schemeClr val="accent1">
                  <a:lumMod val="50000"/>
                </a:schemeClr>
              </a:solidFill>
            </a:endParaRPr>
          </a:p>
        </p:txBody>
      </p:sp>
      <p:pic>
        <p:nvPicPr>
          <p:cNvPr id="6" name="Paveikslėlis 5"/>
          <p:cNvPicPr>
            <a:picLocks noChangeAspect="1"/>
          </p:cNvPicPr>
          <p:nvPr/>
        </p:nvPicPr>
        <p:blipFill>
          <a:blip r:embed="rId4"/>
          <a:stretch>
            <a:fillRect/>
          </a:stretch>
        </p:blipFill>
        <p:spPr>
          <a:xfrm>
            <a:off x="8614472" y="902123"/>
            <a:ext cx="3384792" cy="3169200"/>
          </a:xfrm>
          <a:prstGeom prst="rect">
            <a:avLst/>
          </a:prstGeom>
        </p:spPr>
      </p:pic>
      <p:sp>
        <p:nvSpPr>
          <p:cNvPr id="7" name="Stačiakampis 6"/>
          <p:cNvSpPr/>
          <p:nvPr/>
        </p:nvSpPr>
        <p:spPr>
          <a:xfrm>
            <a:off x="8794199" y="4147340"/>
            <a:ext cx="3205065" cy="1200329"/>
          </a:xfrm>
          <a:prstGeom prst="rect">
            <a:avLst/>
          </a:prstGeom>
        </p:spPr>
        <p:txBody>
          <a:bodyPr wrap="square">
            <a:spAutoFit/>
          </a:bodyPr>
          <a:lstStyle/>
          <a:p>
            <a:r>
              <a:rPr lang="en-US" dirty="0" err="1">
                <a:solidFill>
                  <a:schemeClr val="accent1">
                    <a:lumMod val="50000"/>
                  </a:schemeClr>
                </a:solidFill>
              </a:rPr>
              <a:t>Supernovos</a:t>
            </a:r>
            <a:r>
              <a:rPr lang="en-US" dirty="0">
                <a:solidFill>
                  <a:schemeClr val="accent1">
                    <a:lumMod val="50000"/>
                  </a:schemeClr>
                </a:solidFill>
              </a:rPr>
              <a:t> </a:t>
            </a:r>
            <a:r>
              <a:rPr lang="en-US" dirty="0" smtClean="0">
                <a:solidFill>
                  <a:schemeClr val="accent1">
                    <a:lumMod val="50000"/>
                  </a:schemeClr>
                </a:solidFill>
              </a:rPr>
              <a:t>Cassiopeia A</a:t>
            </a:r>
            <a:r>
              <a:rPr lang="lt-LT" dirty="0" smtClean="0">
                <a:solidFill>
                  <a:schemeClr val="accent1">
                    <a:lumMod val="50000"/>
                  </a:schemeClr>
                </a:solidFill>
              </a:rPr>
              <a:t> </a:t>
            </a:r>
            <a:r>
              <a:rPr lang="en-US" dirty="0" err="1">
                <a:solidFill>
                  <a:schemeClr val="accent1">
                    <a:lumMod val="50000"/>
                  </a:schemeClr>
                </a:solidFill>
              </a:rPr>
              <a:t>likučio</a:t>
            </a:r>
            <a:r>
              <a:rPr lang="en-US" dirty="0" smtClean="0">
                <a:solidFill>
                  <a:schemeClr val="accent1">
                    <a:lumMod val="50000"/>
                  </a:schemeClr>
                </a:solidFill>
              </a:rPr>
              <a:t> </a:t>
            </a:r>
            <a:r>
              <a:rPr lang="en-US" dirty="0" err="1">
                <a:solidFill>
                  <a:schemeClr val="accent1">
                    <a:lumMod val="50000"/>
                  </a:schemeClr>
                </a:solidFill>
              </a:rPr>
              <a:t>nuotrauka</a:t>
            </a:r>
            <a:r>
              <a:rPr lang="en-US" dirty="0">
                <a:solidFill>
                  <a:schemeClr val="accent1">
                    <a:lumMod val="50000"/>
                  </a:schemeClr>
                </a:solidFill>
              </a:rPr>
              <a:t>, </a:t>
            </a:r>
            <a:r>
              <a:rPr lang="en-US" dirty="0" err="1">
                <a:solidFill>
                  <a:schemeClr val="accent1">
                    <a:lumMod val="50000"/>
                  </a:schemeClr>
                </a:solidFill>
              </a:rPr>
              <a:t>padaryta</a:t>
            </a:r>
            <a:r>
              <a:rPr lang="en-US" dirty="0">
                <a:solidFill>
                  <a:schemeClr val="accent1">
                    <a:lumMod val="50000"/>
                  </a:schemeClr>
                </a:solidFill>
              </a:rPr>
              <a:t> </a:t>
            </a:r>
            <a:r>
              <a:rPr lang="en-US" dirty="0" err="1">
                <a:solidFill>
                  <a:schemeClr val="accent1">
                    <a:lumMod val="50000"/>
                  </a:schemeClr>
                </a:solidFill>
              </a:rPr>
              <a:t>pirmuoju</a:t>
            </a:r>
            <a:r>
              <a:rPr lang="en-US" dirty="0">
                <a:solidFill>
                  <a:schemeClr val="accent1">
                    <a:lumMod val="50000"/>
                  </a:schemeClr>
                </a:solidFill>
              </a:rPr>
              <a:t> </a:t>
            </a:r>
            <a:r>
              <a:rPr lang="en-US" dirty="0" err="1">
                <a:solidFill>
                  <a:schemeClr val="accent1">
                    <a:lumMod val="50000"/>
                  </a:schemeClr>
                </a:solidFill>
              </a:rPr>
              <a:t>rentgeno</a:t>
            </a:r>
            <a:r>
              <a:rPr lang="en-US" dirty="0">
                <a:solidFill>
                  <a:schemeClr val="accent1">
                    <a:lumMod val="50000"/>
                  </a:schemeClr>
                </a:solidFill>
              </a:rPr>
              <a:t> </a:t>
            </a:r>
            <a:r>
              <a:rPr lang="en-US" dirty="0" err="1">
                <a:solidFill>
                  <a:schemeClr val="accent1">
                    <a:lumMod val="50000"/>
                  </a:schemeClr>
                </a:solidFill>
              </a:rPr>
              <a:t>teleskopu</a:t>
            </a:r>
            <a:r>
              <a:rPr lang="en-US" dirty="0">
                <a:solidFill>
                  <a:schemeClr val="accent1">
                    <a:lumMod val="50000"/>
                  </a:schemeClr>
                </a:solidFill>
              </a:rPr>
              <a:t>, </a:t>
            </a:r>
            <a:r>
              <a:rPr lang="en-US" dirty="0" err="1">
                <a:solidFill>
                  <a:schemeClr val="accent1">
                    <a:lumMod val="50000"/>
                  </a:schemeClr>
                </a:solidFill>
              </a:rPr>
              <a:t>Einšteino</a:t>
            </a:r>
            <a:r>
              <a:rPr lang="en-US" dirty="0">
                <a:solidFill>
                  <a:schemeClr val="accent1">
                    <a:lumMod val="50000"/>
                  </a:schemeClr>
                </a:solidFill>
              </a:rPr>
              <a:t> </a:t>
            </a:r>
            <a:r>
              <a:rPr lang="en-US" dirty="0" err="1">
                <a:solidFill>
                  <a:schemeClr val="accent1">
                    <a:lumMod val="50000"/>
                  </a:schemeClr>
                </a:solidFill>
              </a:rPr>
              <a:t>observatorija</a:t>
            </a:r>
            <a:r>
              <a:rPr lang="en-US" dirty="0">
                <a:solidFill>
                  <a:schemeClr val="accent1">
                    <a:lumMod val="50000"/>
                  </a:schemeClr>
                </a:solidFill>
              </a:rPr>
              <a:t>.</a:t>
            </a:r>
          </a:p>
        </p:txBody>
      </p:sp>
      <p:pic>
        <p:nvPicPr>
          <p:cNvPr id="8" name="Paveikslėlis 7"/>
          <p:cNvPicPr>
            <a:picLocks noChangeAspect="1"/>
          </p:cNvPicPr>
          <p:nvPr/>
        </p:nvPicPr>
        <p:blipFill rotWithShape="1">
          <a:blip r:embed="rId5"/>
          <a:srcRect t="36451"/>
          <a:stretch/>
        </p:blipFill>
        <p:spPr>
          <a:xfrm>
            <a:off x="2502340" y="3824491"/>
            <a:ext cx="3176842" cy="2691793"/>
          </a:xfrm>
          <a:prstGeom prst="rect">
            <a:avLst/>
          </a:prstGeom>
        </p:spPr>
      </p:pic>
      <p:sp>
        <p:nvSpPr>
          <p:cNvPr id="10" name="TextBox 9"/>
          <p:cNvSpPr txBox="1"/>
          <p:nvPr/>
        </p:nvSpPr>
        <p:spPr>
          <a:xfrm>
            <a:off x="5922400" y="5962261"/>
            <a:ext cx="2911438" cy="369332"/>
          </a:xfrm>
          <a:prstGeom prst="rect">
            <a:avLst/>
          </a:prstGeom>
          <a:noFill/>
        </p:spPr>
        <p:txBody>
          <a:bodyPr wrap="none" rtlCol="0">
            <a:spAutoFit/>
          </a:bodyPr>
          <a:lstStyle/>
          <a:p>
            <a:r>
              <a:rPr lang="lt-LT" dirty="0" smtClean="0">
                <a:solidFill>
                  <a:schemeClr val="accent1">
                    <a:lumMod val="50000"/>
                  </a:schemeClr>
                </a:solidFill>
              </a:rPr>
              <a:t>Saulės rentgeno spinduliuotė</a:t>
            </a:r>
            <a:endParaRPr lang="en-US" dirty="0">
              <a:solidFill>
                <a:schemeClr val="accent1">
                  <a:lumMod val="50000"/>
                </a:schemeClr>
              </a:solidFill>
            </a:endParaRPr>
          </a:p>
        </p:txBody>
      </p:sp>
    </p:spTree>
    <p:extLst>
      <p:ext uri="{BB962C8B-B14F-4D97-AF65-F5344CB8AC3E}">
        <p14:creationId xmlns:p14="http://schemas.microsoft.com/office/powerpoint/2010/main" val="4238266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Lego laladėlėse yra bario. Kodėl?</a:t>
            </a:r>
            <a:endParaRPr lang="lt-LT" dirty="0"/>
          </a:p>
        </p:txBody>
      </p:sp>
      <p:sp>
        <p:nvSpPr>
          <p:cNvPr id="3" name="Turinio vietos rezervavimo ženklas 2"/>
          <p:cNvSpPr>
            <a:spLocks noGrp="1"/>
          </p:cNvSpPr>
          <p:nvPr>
            <p:ph idx="1"/>
          </p:nvPr>
        </p:nvSpPr>
        <p:spPr/>
        <p:txBody>
          <a:bodyPr/>
          <a:lstStyle/>
          <a:p>
            <a:pPr marL="0" indent="0">
              <a:buNone/>
            </a:pPr>
            <a:r>
              <a:rPr lang="lt-LT" sz="2400" dirty="0" smtClean="0"/>
              <a:t>Lego </a:t>
            </a:r>
            <a:r>
              <a:rPr lang="lt-LT" sz="2400" dirty="0" smtClean="0"/>
              <a:t>kaladėlę gali praryti vaikai, kad ją aptikti, reikia kontrastinės medžiagos. Bario sulfatas lengvai pašalinamas iš organizmo ir neturi jokio poveikio sveikatai.</a:t>
            </a:r>
            <a:endParaRPr lang="en-US" sz="2400" dirty="0"/>
          </a:p>
        </p:txBody>
      </p:sp>
      <p:pic>
        <p:nvPicPr>
          <p:cNvPr id="4" name="Paveikslėlis 3"/>
          <p:cNvPicPr>
            <a:picLocks noChangeAspect="1"/>
          </p:cNvPicPr>
          <p:nvPr/>
        </p:nvPicPr>
        <p:blipFill>
          <a:blip r:embed="rId3"/>
          <a:stretch>
            <a:fillRect/>
          </a:stretch>
        </p:blipFill>
        <p:spPr>
          <a:xfrm>
            <a:off x="8250480" y="2944945"/>
            <a:ext cx="2761727" cy="3145809"/>
          </a:xfrm>
          <a:prstGeom prst="rect">
            <a:avLst/>
          </a:prstGeom>
        </p:spPr>
      </p:pic>
      <p:sp>
        <p:nvSpPr>
          <p:cNvPr id="6" name="Turinio vietos rezervavimo ženklas 2"/>
          <p:cNvSpPr txBox="1">
            <a:spLocks/>
          </p:cNvSpPr>
          <p:nvPr/>
        </p:nvSpPr>
        <p:spPr>
          <a:xfrm>
            <a:off x="1793795" y="5911001"/>
            <a:ext cx="6551645" cy="438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2400" dirty="0" smtClean="0">
                <a:solidFill>
                  <a:schemeClr val="accent1">
                    <a:lumMod val="50000"/>
                  </a:schemeClr>
                </a:solidFill>
              </a:rPr>
              <a:t>Vidinių organų nuotrauka rentgeno spinduliuose</a:t>
            </a:r>
            <a:endParaRPr lang="en-US" sz="2400" dirty="0">
              <a:solidFill>
                <a:schemeClr val="accent1">
                  <a:lumMod val="50000"/>
                </a:schemeClr>
              </a:solidFill>
            </a:endParaRPr>
          </a:p>
        </p:txBody>
      </p:sp>
    </p:spTree>
    <p:extLst>
      <p:ext uri="{BB962C8B-B14F-4D97-AF65-F5344CB8AC3E}">
        <p14:creationId xmlns:p14="http://schemas.microsoft.com/office/powerpoint/2010/main" val="118302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Gama spinduliuotė</a:t>
            </a:r>
            <a:endParaRPr lang="en-US" dirty="0"/>
          </a:p>
        </p:txBody>
      </p:sp>
      <p:sp>
        <p:nvSpPr>
          <p:cNvPr id="3" name="Turinio vietos rezervavimo ženklas 2"/>
          <p:cNvSpPr>
            <a:spLocks noGrp="1"/>
          </p:cNvSpPr>
          <p:nvPr>
            <p:ph idx="1"/>
          </p:nvPr>
        </p:nvSpPr>
        <p:spPr/>
        <p:txBody>
          <a:bodyPr/>
          <a:lstStyle/>
          <a:p>
            <a:r>
              <a:rPr lang="lt-LT" dirty="0" smtClean="0"/>
              <a:t>Probleminis klausimas</a:t>
            </a:r>
            <a:endParaRPr lang="ru-RU" dirty="0" smtClean="0"/>
          </a:p>
          <a:p>
            <a:pPr marL="0" indent="0">
              <a:buNone/>
            </a:pPr>
            <a:r>
              <a:rPr lang="lt-LT" dirty="0"/>
              <a:t>Gama </a:t>
            </a:r>
            <a:r>
              <a:rPr lang="lt-LT" dirty="0" smtClean="0"/>
              <a:t>spinduliai</a:t>
            </a:r>
            <a:r>
              <a:rPr lang="ru-RU" dirty="0" smtClean="0"/>
              <a:t> </a:t>
            </a:r>
            <a:r>
              <a:rPr lang="lt-LT" dirty="0" smtClean="0"/>
              <a:t>lengvai jonizuoja molekules, gyvųjų organizmų ląsteles. Kodėl žmogus ir kitos biologinės būtybės „nebijo“ kosminio gama spinduliavimo</a:t>
            </a:r>
            <a:r>
              <a:rPr lang="lt-LT" smtClean="0"/>
              <a:t>? </a:t>
            </a:r>
            <a:endParaRPr lang="en-US" dirty="0"/>
          </a:p>
        </p:txBody>
      </p:sp>
    </p:spTree>
    <p:extLst>
      <p:ext uri="{BB962C8B-B14F-4D97-AF65-F5344CB8AC3E}">
        <p14:creationId xmlns:p14="http://schemas.microsoft.com/office/powerpoint/2010/main" val="3352502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Gama spinduliuotė</a:t>
            </a:r>
            <a:endParaRPr lang="en-US" dirty="0"/>
          </a:p>
        </p:txBody>
      </p:sp>
      <p:sp>
        <p:nvSpPr>
          <p:cNvPr id="3" name="Turinio vietos rezervavimo ženklas 2"/>
          <p:cNvSpPr>
            <a:spLocks noGrp="1"/>
          </p:cNvSpPr>
          <p:nvPr>
            <p:ph idx="1"/>
          </p:nvPr>
        </p:nvSpPr>
        <p:spPr/>
        <p:txBody>
          <a:bodyPr>
            <a:normAutofit/>
          </a:bodyPr>
          <a:lstStyle/>
          <a:p>
            <a:r>
              <a:rPr lang="lt-LT" dirty="0"/>
              <a:t>Gama spinduliuotė  </a:t>
            </a:r>
            <a:r>
              <a:rPr lang="lt-LT" dirty="0" smtClean="0"/>
              <a:t>-  </a:t>
            </a:r>
            <a:r>
              <a:rPr lang="lt-LT" dirty="0"/>
              <a:t>fotonai, </a:t>
            </a:r>
            <a:r>
              <a:rPr lang="lt-LT" dirty="0" err="1" smtClean="0"/>
              <a:t>t.y</a:t>
            </a:r>
            <a:r>
              <a:rPr lang="lt-LT" dirty="0" smtClean="0"/>
              <a:t>. </a:t>
            </a:r>
            <a:r>
              <a:rPr lang="lt-LT" dirty="0"/>
              <a:t>elektromagnetinė banga, pernešanti energiją. Ore </a:t>
            </a:r>
            <a:r>
              <a:rPr lang="lt-LT" dirty="0" smtClean="0"/>
              <a:t>ji gali </a:t>
            </a:r>
            <a:r>
              <a:rPr lang="lt-LT" dirty="0"/>
              <a:t>nukeliauti didelius </a:t>
            </a:r>
            <a:r>
              <a:rPr lang="lt-LT" dirty="0" err="1"/>
              <a:t>atstumus</a:t>
            </a:r>
            <a:r>
              <a:rPr lang="lt-LT" dirty="0"/>
              <a:t>, palaipsniui </a:t>
            </a:r>
            <a:r>
              <a:rPr lang="lt-LT" dirty="0" smtClean="0"/>
              <a:t>prarasdama </a:t>
            </a:r>
            <a:r>
              <a:rPr lang="lt-LT" dirty="0"/>
              <a:t>energiją dėl susidūrimo su terpės atomais</a:t>
            </a:r>
            <a:r>
              <a:rPr lang="lt-LT" dirty="0" smtClean="0"/>
              <a:t>.</a:t>
            </a:r>
          </a:p>
          <a:p>
            <a:r>
              <a:rPr lang="lt-LT" dirty="0" smtClean="0"/>
              <a:t>Gama spinduliuotę skleidžia branduoliniai </a:t>
            </a:r>
            <a:r>
              <a:rPr lang="lt-LT" dirty="0"/>
              <a:t>reaktoriai arba dalelių greitintuvai veikimo </a:t>
            </a:r>
            <a:r>
              <a:rPr lang="lt-LT" dirty="0" smtClean="0"/>
              <a:t>metu. </a:t>
            </a:r>
            <a:r>
              <a:rPr lang="lt-LT" dirty="0"/>
              <a:t>Radioaktyviosios medžiagos, tokios kaip uranas, toris ir plutonis, gali skleisti gama spindulius, nes jų branduoliai </a:t>
            </a:r>
            <a:r>
              <a:rPr lang="lt-LT" dirty="0" smtClean="0"/>
              <a:t>savaime juos spinduliuoja.</a:t>
            </a:r>
          </a:p>
          <a:p>
            <a:r>
              <a:rPr lang="lt-LT" dirty="0"/>
              <a:t>Gama </a:t>
            </a:r>
            <a:r>
              <a:rPr lang="lt-LT" dirty="0" smtClean="0"/>
              <a:t>spinduliuotę neveikia magnetinis laukas, nes fotonai neturi elektros </a:t>
            </a:r>
            <a:r>
              <a:rPr lang="lt-LT" dirty="0"/>
              <a:t>krūvio. </a:t>
            </a:r>
            <a:r>
              <a:rPr lang="lt-LT" dirty="0" smtClean="0"/>
              <a:t>Šios spinduliuotės dažnis priklauso nuo elektrono šuolių tarp stacionarių atomų lygmenų.</a:t>
            </a:r>
            <a:endParaRPr lang="en-US" dirty="0"/>
          </a:p>
        </p:txBody>
      </p:sp>
    </p:spTree>
    <p:extLst>
      <p:ext uri="{BB962C8B-B14F-4D97-AF65-F5344CB8AC3E}">
        <p14:creationId xmlns:p14="http://schemas.microsoft.com/office/powerpoint/2010/main" val="2917053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Gama spinduliuotė</a:t>
            </a:r>
            <a:endParaRPr lang="en-US" dirty="0"/>
          </a:p>
        </p:txBody>
      </p:sp>
      <p:sp>
        <p:nvSpPr>
          <p:cNvPr id="3" name="Turinio vietos rezervavimo ženklas 2"/>
          <p:cNvSpPr>
            <a:spLocks noGrp="1"/>
          </p:cNvSpPr>
          <p:nvPr>
            <p:ph idx="1"/>
          </p:nvPr>
        </p:nvSpPr>
        <p:spPr>
          <a:xfrm>
            <a:off x="838200" y="1484923"/>
            <a:ext cx="10515600" cy="4692040"/>
          </a:xfrm>
        </p:spPr>
        <p:txBody>
          <a:bodyPr>
            <a:normAutofit/>
          </a:bodyPr>
          <a:lstStyle/>
          <a:p>
            <a:r>
              <a:rPr lang="lt-LT" sz="2400" dirty="0" smtClean="0"/>
              <a:t>Gama spinduliuotė laikoma pavojingiausia žmogui.</a:t>
            </a:r>
          </a:p>
          <a:p>
            <a:r>
              <a:rPr lang="lt-LT" sz="2400" dirty="0" smtClean="0"/>
              <a:t>Norėdami apsisaugoti nuo gama spinduliuotės, turime naudoti specialią įrangą, kurioje yra švino, ketaus ir plieno.</a:t>
            </a:r>
          </a:p>
          <a:p>
            <a:r>
              <a:rPr lang="lt-LT" sz="2400" dirty="0" smtClean="0"/>
              <a:t>Visatoje yra gama spindulių. NASA </a:t>
            </a:r>
            <a:r>
              <a:rPr lang="lt-LT" sz="2400" dirty="0" err="1" smtClean="0"/>
              <a:t>Swift</a:t>
            </a:r>
            <a:r>
              <a:rPr lang="lt-LT" sz="2400" dirty="0" smtClean="0"/>
              <a:t> palydovas, kuris, jautriu gama spindulių detektoriumi užfiksavęs žybsnį, galėdavo pradėti stebėjimus rentgeno ir optiniuose diapazonuose jo kryptimi per mažiau nei minutę. </a:t>
            </a:r>
            <a:endParaRPr lang="en-US" sz="2400" dirty="0"/>
          </a:p>
        </p:txBody>
      </p:sp>
      <p:pic>
        <p:nvPicPr>
          <p:cNvPr id="4" name="Paveikslėlis 3"/>
          <p:cNvPicPr>
            <a:picLocks noChangeAspect="1"/>
          </p:cNvPicPr>
          <p:nvPr/>
        </p:nvPicPr>
        <p:blipFill>
          <a:blip r:embed="rId3"/>
          <a:stretch>
            <a:fillRect/>
          </a:stretch>
        </p:blipFill>
        <p:spPr>
          <a:xfrm>
            <a:off x="2230822" y="4127700"/>
            <a:ext cx="3794840" cy="2136017"/>
          </a:xfrm>
          <a:prstGeom prst="rect">
            <a:avLst/>
          </a:prstGeom>
        </p:spPr>
      </p:pic>
      <p:pic>
        <p:nvPicPr>
          <p:cNvPr id="5" name="Paveikslėlis 4"/>
          <p:cNvPicPr>
            <a:picLocks noChangeAspect="1"/>
          </p:cNvPicPr>
          <p:nvPr/>
        </p:nvPicPr>
        <p:blipFill>
          <a:blip r:embed="rId4"/>
          <a:stretch>
            <a:fillRect/>
          </a:stretch>
        </p:blipFill>
        <p:spPr>
          <a:xfrm>
            <a:off x="7192412" y="4104255"/>
            <a:ext cx="2381250" cy="2143125"/>
          </a:xfrm>
          <a:prstGeom prst="rect">
            <a:avLst/>
          </a:prstGeom>
        </p:spPr>
      </p:pic>
    </p:spTree>
    <p:extLst>
      <p:ext uri="{BB962C8B-B14F-4D97-AF65-F5344CB8AC3E}">
        <p14:creationId xmlns:p14="http://schemas.microsoft.com/office/powerpoint/2010/main" val="426692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a:xfrm>
            <a:off x="838199" y="365125"/>
            <a:ext cx="9564077" cy="1325563"/>
          </a:xfrm>
        </p:spPr>
        <p:txBody>
          <a:bodyPr>
            <a:normAutofit/>
          </a:bodyPr>
          <a:lstStyle/>
          <a:p>
            <a:r>
              <a:rPr lang="lt-LT" dirty="0" smtClean="0"/>
              <a:t>Elektromagnetinių </a:t>
            </a:r>
            <a:r>
              <a:rPr lang="lt-LT" dirty="0"/>
              <a:t>bangų </a:t>
            </a:r>
            <a:r>
              <a:rPr lang="lt-LT" dirty="0" smtClean="0"/>
              <a:t>spektras</a:t>
            </a:r>
            <a:endParaRPr lang="en-US" dirty="0"/>
          </a:p>
        </p:txBody>
      </p:sp>
      <p:pic>
        <p:nvPicPr>
          <p:cNvPr id="7" name="Paveikslėlis 6"/>
          <p:cNvPicPr>
            <a:picLocks noChangeAspect="1"/>
          </p:cNvPicPr>
          <p:nvPr/>
        </p:nvPicPr>
        <p:blipFill>
          <a:blip r:embed="rId3"/>
          <a:stretch>
            <a:fillRect/>
          </a:stretch>
        </p:blipFill>
        <p:spPr>
          <a:xfrm>
            <a:off x="1187937" y="1502775"/>
            <a:ext cx="8693673" cy="5132487"/>
          </a:xfrm>
          <a:prstGeom prst="rect">
            <a:avLst/>
          </a:prstGeom>
        </p:spPr>
      </p:pic>
    </p:spTree>
    <p:extLst>
      <p:ext uri="{BB962C8B-B14F-4D97-AF65-F5344CB8AC3E}">
        <p14:creationId xmlns:p14="http://schemas.microsoft.com/office/powerpoint/2010/main" val="58425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Radijo </a:t>
            </a:r>
            <a:r>
              <a:rPr lang="lt-LT" dirty="0" smtClean="0"/>
              <a:t>bangų šaltiniai</a:t>
            </a:r>
            <a:endParaRPr lang="en-US" dirty="0"/>
          </a:p>
        </p:txBody>
      </p:sp>
      <p:sp>
        <p:nvSpPr>
          <p:cNvPr id="3" name="Turinio vietos rezervavimo ženklas 2"/>
          <p:cNvSpPr>
            <a:spLocks noGrp="1"/>
          </p:cNvSpPr>
          <p:nvPr>
            <p:ph idx="1"/>
          </p:nvPr>
        </p:nvSpPr>
        <p:spPr/>
        <p:txBody>
          <a:bodyPr/>
          <a:lstStyle/>
          <a:p>
            <a:r>
              <a:rPr lang="lt-LT" dirty="0"/>
              <a:t>Dirbtiniai radijo bangų </a:t>
            </a:r>
            <a:r>
              <a:rPr lang="lt-LT" dirty="0" smtClean="0"/>
              <a:t>siųstuvai;</a:t>
            </a:r>
            <a:endParaRPr lang="lt-LT" dirty="0" smtClean="0"/>
          </a:p>
          <a:p>
            <a:r>
              <a:rPr lang="lt-LT" dirty="0"/>
              <a:t>Gamtiniai radijo bangų </a:t>
            </a:r>
            <a:r>
              <a:rPr lang="lt-LT" dirty="0" smtClean="0"/>
              <a:t>šaltiniai;</a:t>
            </a:r>
            <a:endParaRPr lang="en-US" dirty="0"/>
          </a:p>
        </p:txBody>
      </p:sp>
    </p:spTree>
    <p:extLst>
      <p:ext uri="{BB962C8B-B14F-4D97-AF65-F5344CB8AC3E}">
        <p14:creationId xmlns:p14="http://schemas.microsoft.com/office/powerpoint/2010/main" val="198789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7907215" cy="1325563"/>
          </a:xfrm>
        </p:spPr>
        <p:txBody>
          <a:bodyPr>
            <a:noAutofit/>
          </a:bodyPr>
          <a:lstStyle/>
          <a:p>
            <a:r>
              <a:rPr lang="lt-LT" sz="3200" dirty="0"/>
              <a:t>Dirbtiniai radijo bangų siųstuvai yra įrenginiai, specialiai sukurti radijo bangų generavimui ir perdavimui įvairiais </a:t>
            </a:r>
            <a:r>
              <a:rPr lang="lt-LT" sz="3200" dirty="0" smtClean="0"/>
              <a:t>tikslais</a:t>
            </a:r>
            <a:endParaRPr lang="lt-LT" sz="3200" dirty="0"/>
          </a:p>
        </p:txBody>
      </p:sp>
      <p:sp>
        <p:nvSpPr>
          <p:cNvPr id="3" name="Content Placeholder 2"/>
          <p:cNvSpPr>
            <a:spLocks noGrp="1"/>
          </p:cNvSpPr>
          <p:nvPr>
            <p:ph idx="1"/>
          </p:nvPr>
        </p:nvSpPr>
        <p:spPr>
          <a:xfrm>
            <a:off x="578339" y="1825625"/>
            <a:ext cx="10863384" cy="4942498"/>
          </a:xfrm>
        </p:spPr>
        <p:txBody>
          <a:bodyPr>
            <a:normAutofit fontScale="47500" lnSpcReduction="20000"/>
          </a:bodyPr>
          <a:lstStyle/>
          <a:p>
            <a:pPr marL="0" indent="0">
              <a:buNone/>
            </a:pPr>
            <a:r>
              <a:rPr lang="lt-LT" b="1" dirty="0" smtClean="0"/>
              <a:t>Radijo </a:t>
            </a:r>
            <a:r>
              <a:rPr lang="lt-LT" b="1" dirty="0"/>
              <a:t>transliavimo </a:t>
            </a:r>
            <a:r>
              <a:rPr lang="lt-LT" b="1" dirty="0" smtClean="0"/>
              <a:t>siųstuvai:</a:t>
            </a:r>
            <a:endParaRPr lang="lt-LT" dirty="0" smtClean="0"/>
          </a:p>
          <a:p>
            <a:pPr marL="0" indent="0">
              <a:buNone/>
            </a:pPr>
            <a:r>
              <a:rPr lang="lt-LT" dirty="0" smtClean="0"/>
              <a:t>Šie </a:t>
            </a:r>
            <a:r>
              <a:rPr lang="lt-LT" dirty="0"/>
              <a:t>siųstuvai naudojami radijo stočių transliacijoms, perduodant garsą (muziką, kalbą) plačiajai auditorijai per įvairias radijo bangų dažnių juostas (AM, FM).</a:t>
            </a:r>
          </a:p>
          <a:p>
            <a:pPr marL="0" indent="0">
              <a:buNone/>
            </a:pPr>
            <a:r>
              <a:rPr lang="lt-LT" b="1" dirty="0"/>
              <a:t>Televizijos transliavimo siųstuvai:</a:t>
            </a:r>
            <a:endParaRPr lang="lt-LT" dirty="0"/>
          </a:p>
          <a:p>
            <a:pPr marL="0" indent="0">
              <a:buNone/>
            </a:pPr>
            <a:r>
              <a:rPr lang="lt-LT" dirty="0"/>
              <a:t>Skirti televizijos signalų perdavimui per radijo bangas. Jie perduoda vaizdo ir garso signalus, kurie vėliau priimami televizijos imtuvais.</a:t>
            </a:r>
          </a:p>
          <a:p>
            <a:pPr marL="0" indent="0">
              <a:buNone/>
            </a:pPr>
            <a:r>
              <a:rPr lang="lt-LT" b="1" dirty="0"/>
              <a:t>Mobiliojo ryšio siųstuvai:</a:t>
            </a:r>
            <a:endParaRPr lang="lt-LT" dirty="0"/>
          </a:p>
          <a:p>
            <a:pPr marL="0" indent="0">
              <a:buNone/>
            </a:pPr>
            <a:r>
              <a:rPr lang="lt-LT" dirty="0"/>
              <a:t>Naudojami mobiliojo ryšio tinkluose, perduodant balsą, tekstinius pranešimus ir duomenis tarp mobiliųjų telefonų ir bazinių stočių.</a:t>
            </a:r>
          </a:p>
          <a:p>
            <a:pPr marL="0" indent="0">
              <a:buNone/>
            </a:pPr>
            <a:r>
              <a:rPr lang="lt-LT" b="1" dirty="0"/>
              <a:t>Palydoviniai siųstuvai:</a:t>
            </a:r>
            <a:endParaRPr lang="lt-LT" dirty="0"/>
          </a:p>
          <a:p>
            <a:pPr marL="0" indent="0">
              <a:buNone/>
            </a:pPr>
            <a:r>
              <a:rPr lang="lt-LT" dirty="0"/>
              <a:t>Naudojami palydovinėse ryšių sistemose, tokiuose kaip GPS, palydovinė televizija ir interneto ryšys. Šie siųstuvai perduoda signalus tarp palydovų ir Žemės stotelių.</a:t>
            </a:r>
          </a:p>
          <a:p>
            <a:pPr marL="0" indent="0">
              <a:buNone/>
            </a:pPr>
            <a:r>
              <a:rPr lang="lt-LT" b="1" dirty="0"/>
              <a:t>Radarų siųstuvai:</a:t>
            </a:r>
            <a:endParaRPr lang="lt-LT" dirty="0"/>
          </a:p>
          <a:p>
            <a:pPr marL="0" indent="0">
              <a:buNone/>
            </a:pPr>
            <a:r>
              <a:rPr lang="lt-LT" dirty="0"/>
              <a:t>Skirti objektų aptikimui ir stebėjimui naudojant radijo bangų atspindžius. Radarai naudojami aviacijoje, meteorologijoje, jūrinėje navigacijoje ir kariuomenėje.</a:t>
            </a:r>
          </a:p>
          <a:p>
            <a:pPr marL="0" indent="0">
              <a:buNone/>
            </a:pPr>
            <a:r>
              <a:rPr lang="lt-LT" b="1" dirty="0"/>
              <a:t>Wi-Fi ir Bluetooth siųstuvai:</a:t>
            </a:r>
            <a:endParaRPr lang="lt-LT" dirty="0"/>
          </a:p>
          <a:p>
            <a:pPr marL="0" indent="0">
              <a:buNone/>
            </a:pPr>
            <a:r>
              <a:rPr lang="lt-LT" dirty="0"/>
              <a:t>Skirti belaidžiam duomenų perdavimui tarp įrenginių per trumpus atstumus, naudojant specifines radijo bangų dažnių juostas.</a:t>
            </a:r>
          </a:p>
          <a:p>
            <a:pPr marL="0" indent="0">
              <a:buNone/>
            </a:pPr>
            <a:r>
              <a:rPr lang="lt-LT" b="1" dirty="0"/>
              <a:t>Navigacijos ir ryšių įrenginiai:</a:t>
            </a:r>
            <a:endParaRPr lang="lt-LT" dirty="0"/>
          </a:p>
          <a:p>
            <a:pPr marL="0" indent="0">
              <a:buNone/>
            </a:pPr>
            <a:r>
              <a:rPr lang="lt-LT" dirty="0"/>
              <a:t>Įvairūs navigacijos prietaisai (pvz., laivybos ir aviacijos), kurie naudoja radijo bangas komunikacijai ir padėties nustatymui.</a:t>
            </a:r>
          </a:p>
          <a:p>
            <a:pPr marL="0" indent="0">
              <a:buNone/>
            </a:pPr>
            <a:r>
              <a:rPr lang="lt-LT" b="1" dirty="0"/>
              <a:t>Mėgėjiškų radijo stočių siųstuvai:</a:t>
            </a:r>
            <a:endParaRPr lang="lt-LT" dirty="0"/>
          </a:p>
          <a:p>
            <a:pPr marL="0" indent="0">
              <a:buNone/>
            </a:pPr>
            <a:r>
              <a:rPr lang="lt-LT" dirty="0"/>
              <a:t>Naudojami radijo mėgėjų (ham radijo operatorių) pasauliniuose ryšiuose, bendraujant su kitais operatoriais visame pasaulyje</a:t>
            </a:r>
            <a:r>
              <a:rPr lang="lt-LT" dirty="0" smtClean="0"/>
              <a:t>.</a:t>
            </a:r>
            <a:endParaRPr lang="lt-LT" dirty="0"/>
          </a:p>
        </p:txBody>
      </p:sp>
    </p:spTree>
    <p:extLst>
      <p:ext uri="{BB962C8B-B14F-4D97-AF65-F5344CB8AC3E}">
        <p14:creationId xmlns:p14="http://schemas.microsoft.com/office/powerpoint/2010/main" val="185256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Gamtiniai radijo bangų šaltiniai</a:t>
            </a:r>
          </a:p>
        </p:txBody>
      </p:sp>
      <p:sp>
        <p:nvSpPr>
          <p:cNvPr id="3" name="Content Placeholder 2"/>
          <p:cNvSpPr>
            <a:spLocks noGrp="1"/>
          </p:cNvSpPr>
          <p:nvPr>
            <p:ph idx="1"/>
          </p:nvPr>
        </p:nvSpPr>
        <p:spPr>
          <a:xfrm>
            <a:off x="838200" y="1484922"/>
            <a:ext cx="10515600" cy="5150339"/>
          </a:xfrm>
        </p:spPr>
        <p:txBody>
          <a:bodyPr>
            <a:normAutofit fontScale="85000" lnSpcReduction="20000"/>
          </a:bodyPr>
          <a:lstStyle/>
          <a:p>
            <a:r>
              <a:rPr lang="lt-LT" dirty="0"/>
              <a:t>Gamtiniai radijo bangų šaltiniai yra įvairūs objektai ir procesai, kurie natūraliai skleidžia radijo </a:t>
            </a:r>
            <a:r>
              <a:rPr lang="lt-LT" dirty="0" smtClean="0"/>
              <a:t>bangas.</a:t>
            </a:r>
          </a:p>
          <a:p>
            <a:r>
              <a:rPr lang="lt-LT" b="1" dirty="0" smtClean="0"/>
              <a:t>Žaibai</a:t>
            </a:r>
            <a:r>
              <a:rPr lang="lt-LT" b="1" dirty="0"/>
              <a:t>:</a:t>
            </a:r>
            <a:r>
              <a:rPr lang="lt-LT" dirty="0"/>
              <a:t> Žaibų iškrovos sukuria stiprius elektromagnetinius impulsus, kurie apima ir radijo bangas. Šios bangos gali būti fiksuojamos šimtų kilometrų atstumu nuo žaibo vietos.</a:t>
            </a:r>
          </a:p>
          <a:p>
            <a:r>
              <a:rPr lang="lt-LT" b="1" dirty="0"/>
              <a:t>Žvaigždės ir Saulė:</a:t>
            </a:r>
            <a:r>
              <a:rPr lang="lt-LT" dirty="0"/>
              <a:t> Žvaigždės, įskaitant mūsų Saulę, skleidžia radijo bangas kaip dalį savo elektromagnetinės spinduliuotės spektrų. Saulės radijo bangų spinduliuotė ypač stipri dėl jos artumo Žemei.</a:t>
            </a:r>
          </a:p>
          <a:p>
            <a:r>
              <a:rPr lang="lt-LT" b="1" dirty="0"/>
              <a:t>Pulsarai:</a:t>
            </a:r>
            <a:r>
              <a:rPr lang="lt-LT" dirty="0"/>
              <a:t> Pulsarai yra itin greitai besisukančios neutroninės žvaigždės, kurios reguliariai spinduliuoja radijo bangas į Žemę. Šios bangos yra aptinkamos kaip ritmiški signalai, kurie gali būti naudojami astrofizikiniuose tyrimuose.</a:t>
            </a:r>
          </a:p>
          <a:p>
            <a:r>
              <a:rPr lang="lt-LT" b="1" dirty="0"/>
              <a:t>Galaktikos:</a:t>
            </a:r>
            <a:r>
              <a:rPr lang="lt-LT" dirty="0"/>
              <a:t> Kai kurios galaktikos skleidžia radijo bangas dėl jose vykstančių energingų procesų, tokių kaip supermasyvių juodųjų skylių aktyvumas.</a:t>
            </a:r>
          </a:p>
          <a:p>
            <a:r>
              <a:rPr lang="lt-LT" b="1" dirty="0"/>
              <a:t>Kosminė foninė spinduliuotė:</a:t>
            </a:r>
            <a:r>
              <a:rPr lang="lt-LT" dirty="0"/>
              <a:t> Tai silpnos radijo bangos, kurios sklinda iš visos Visatos ir yra laikomos Didžiojo sprogimo liekana. Ši foninė spinduliuotė yra aptinkama visose kryptimis ir yra labai vienoda</a:t>
            </a:r>
            <a:r>
              <a:rPr lang="lt-LT" dirty="0" smtClean="0"/>
              <a:t>.</a:t>
            </a:r>
            <a:endParaRPr lang="lt-LT" dirty="0"/>
          </a:p>
        </p:txBody>
      </p:sp>
    </p:spTree>
    <p:extLst>
      <p:ext uri="{BB962C8B-B14F-4D97-AF65-F5344CB8AC3E}">
        <p14:creationId xmlns:p14="http://schemas.microsoft.com/office/powerpoint/2010/main" val="75669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Gamtiniai radijo bangų šaltiniai</a:t>
            </a:r>
            <a:endParaRPr lang="en-US" dirty="0"/>
          </a:p>
        </p:txBody>
      </p:sp>
      <p:pic>
        <p:nvPicPr>
          <p:cNvPr id="3074" name="Picture 2" descr="Grafikas, rodantis radijo spinduliuotės dažnį per 24 valandas. Dažniai, viršijantys 1000 kHz, yra tie, kurie kyla iš Saulės. 600–1000 kHz dažnių emisija yra iš Jupiterio, o Žemė sukuria 200–400 dažniu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97722" y="1604168"/>
            <a:ext cx="6749562" cy="470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Radijo bangos</a:t>
            </a:r>
            <a:endParaRPr lang="en-US" dirty="0"/>
          </a:p>
        </p:txBody>
      </p:sp>
      <p:sp>
        <p:nvSpPr>
          <p:cNvPr id="3" name="Turinio vietos rezervavimo ženklas 2"/>
          <p:cNvSpPr>
            <a:spLocks noGrp="1"/>
          </p:cNvSpPr>
          <p:nvPr>
            <p:ph idx="1"/>
          </p:nvPr>
        </p:nvSpPr>
        <p:spPr>
          <a:xfrm>
            <a:off x="838200" y="1825625"/>
            <a:ext cx="5531338" cy="4351338"/>
          </a:xfrm>
        </p:spPr>
        <p:txBody>
          <a:bodyPr>
            <a:normAutofit/>
          </a:bodyPr>
          <a:lstStyle/>
          <a:p>
            <a:pPr marL="0" indent="0">
              <a:buNone/>
            </a:pPr>
            <a:r>
              <a:rPr lang="lt-LT" b="1" dirty="0" smtClean="0"/>
              <a:t>Radijo bangų rūšys ir savybės</a:t>
            </a:r>
          </a:p>
          <a:p>
            <a:r>
              <a:rPr lang="lt-LT" sz="2400" dirty="0" smtClean="0"/>
              <a:t>Telegrafo ryšys</a:t>
            </a:r>
          </a:p>
          <a:p>
            <a:r>
              <a:rPr lang="lt-LT" sz="2400" dirty="0" smtClean="0"/>
              <a:t>Telefono ryšys</a:t>
            </a:r>
          </a:p>
          <a:p>
            <a:r>
              <a:rPr lang="lt-LT" sz="2400" dirty="0" smtClean="0"/>
              <a:t>Televizijos ryšys</a:t>
            </a:r>
          </a:p>
          <a:p>
            <a:r>
              <a:rPr lang="lt-LT" sz="2400" dirty="0" smtClean="0"/>
              <a:t>Mobilusis ryšys</a:t>
            </a:r>
          </a:p>
          <a:p>
            <a:r>
              <a:rPr lang="lt-LT" sz="2400" dirty="0" smtClean="0"/>
              <a:t>Radiolokacija</a:t>
            </a:r>
          </a:p>
          <a:p>
            <a:r>
              <a:rPr lang="lt-LT" sz="2400" dirty="0" smtClean="0"/>
              <a:t>Radijo bangų difrakcija - ji leidžia bangoms užlinkti už kalnų ir patekti į slėnius</a:t>
            </a:r>
          </a:p>
          <a:p>
            <a:r>
              <a:rPr lang="lt-LT" sz="2400" dirty="0" smtClean="0"/>
              <a:t>Radijo bangų diapazonai</a:t>
            </a:r>
            <a:endParaRPr lang="en-US" sz="2400" dirty="0"/>
          </a:p>
        </p:txBody>
      </p:sp>
      <p:pic>
        <p:nvPicPr>
          <p:cNvPr id="5" name="Paveikslėlis 4"/>
          <p:cNvPicPr>
            <a:picLocks noChangeAspect="1"/>
          </p:cNvPicPr>
          <p:nvPr/>
        </p:nvPicPr>
        <p:blipFill>
          <a:blip r:embed="rId3"/>
          <a:stretch>
            <a:fillRect/>
          </a:stretch>
        </p:blipFill>
        <p:spPr>
          <a:xfrm>
            <a:off x="6280351" y="1134848"/>
            <a:ext cx="5372100" cy="2619375"/>
          </a:xfrm>
          <a:prstGeom prst="rect">
            <a:avLst/>
          </a:prstGeom>
        </p:spPr>
      </p:pic>
      <p:pic>
        <p:nvPicPr>
          <p:cNvPr id="6" name="Paveikslėlis 5"/>
          <p:cNvPicPr>
            <a:picLocks noChangeAspect="1"/>
          </p:cNvPicPr>
          <p:nvPr/>
        </p:nvPicPr>
        <p:blipFill>
          <a:blip r:embed="rId4"/>
          <a:stretch>
            <a:fillRect/>
          </a:stretch>
        </p:blipFill>
        <p:spPr>
          <a:xfrm>
            <a:off x="6244257" y="4353170"/>
            <a:ext cx="5494163" cy="1815708"/>
          </a:xfrm>
          <a:prstGeom prst="rect">
            <a:avLst/>
          </a:prstGeom>
        </p:spPr>
      </p:pic>
    </p:spTree>
    <p:extLst>
      <p:ext uri="{BB962C8B-B14F-4D97-AF65-F5344CB8AC3E}">
        <p14:creationId xmlns:p14="http://schemas.microsoft.com/office/powerpoint/2010/main" val="2935219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D3A872B0-BC2D-442E-AF38-9236C3FF229A}"/>
</file>

<file path=customXml/itemProps2.xml><?xml version="1.0" encoding="utf-8"?>
<ds:datastoreItem xmlns:ds="http://schemas.openxmlformats.org/officeDocument/2006/customXml" ds:itemID="{61491487-B0A8-4CAA-9DFA-CBDF55D56177}"/>
</file>

<file path=customXml/itemProps3.xml><?xml version="1.0" encoding="utf-8"?>
<ds:datastoreItem xmlns:ds="http://schemas.openxmlformats.org/officeDocument/2006/customXml" ds:itemID="{19415E87-2C51-4DEA-9007-80195D4890F5}"/>
</file>

<file path=docProps/app.xml><?xml version="1.0" encoding="utf-8"?>
<Properties xmlns="http://schemas.openxmlformats.org/officeDocument/2006/extended-properties" xmlns:vt="http://schemas.openxmlformats.org/officeDocument/2006/docPropsVTypes">
  <TotalTime>2649</TotalTime>
  <Words>2123</Words>
  <Application>Microsoft Office PowerPoint</Application>
  <PresentationFormat>Custom</PresentationFormat>
  <Paragraphs>249</Paragraphs>
  <Slides>36</Slides>
  <Notes>22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Elektromagnetinių bangų rūšys IV gimn. klasė</vt:lpstr>
      <vt:lpstr>Elektromagnetinė banga - tai elektromagnetinio lauko plitimas erdvėje laikui bėgant.</vt:lpstr>
      <vt:lpstr>PowerPoint Presentation</vt:lpstr>
      <vt:lpstr>Elektromagnetinių bangų spektras</vt:lpstr>
      <vt:lpstr>Radijo bangų šaltiniai</vt:lpstr>
      <vt:lpstr>Dirbtiniai radijo bangų siųstuvai yra įrenginiai, specialiai sukurti radijo bangų generavimui ir perdavimui įvairiais tikslais</vt:lpstr>
      <vt:lpstr>Gamtiniai radijo bangų šaltiniai</vt:lpstr>
      <vt:lpstr>Gamtiniai radijo bangų šaltiniai</vt:lpstr>
      <vt:lpstr>Radijo bangos</vt:lpstr>
      <vt:lpstr>Radijo bangos</vt:lpstr>
      <vt:lpstr>Ką reiškia mobilusis ryšys 5G?</vt:lpstr>
      <vt:lpstr>Ką reiškia mobilusis ryšys 5G?</vt:lpstr>
      <vt:lpstr>Mikrobangų šaltiniai</vt:lpstr>
      <vt:lpstr>Mikrobangos</vt:lpstr>
      <vt:lpstr>Mikrobangos</vt:lpstr>
      <vt:lpstr>Mikrobangos</vt:lpstr>
      <vt:lpstr>Mikrobangos</vt:lpstr>
      <vt:lpstr>Infraraudonieji spinduliai</vt:lpstr>
      <vt:lpstr>Infraraudonieji spinduliai</vt:lpstr>
      <vt:lpstr>Infraraudonieji spinduliai</vt:lpstr>
      <vt:lpstr>Infraraudonieji spinduliai</vt:lpstr>
      <vt:lpstr>Infraraudonieji spinduliai</vt:lpstr>
      <vt:lpstr>Infraraudonieji spinduliai</vt:lpstr>
      <vt:lpstr>Ultravioletiniai spinduliai</vt:lpstr>
      <vt:lpstr>Ultravioletiniai spinduliai</vt:lpstr>
      <vt:lpstr>Ultravioletiniai spinduliai</vt:lpstr>
      <vt:lpstr>Ultravioletiniai spinduliai</vt:lpstr>
      <vt:lpstr>Ultravioletiniai spinduliai</vt:lpstr>
      <vt:lpstr>Rentgeno spindulių šaltinis ir savybės</vt:lpstr>
      <vt:lpstr>Rentgeno spinduliuotės taikymas</vt:lpstr>
      <vt:lpstr>Rentgeno spinduliuotės taikymas</vt:lpstr>
      <vt:lpstr>Rentgeno spinduliuotės taikymas</vt:lpstr>
      <vt:lpstr>Lego laladėlėse yra bario. Kodėl?</vt:lpstr>
      <vt:lpstr>Gama spinduliuotė</vt:lpstr>
      <vt:lpstr>Gama spinduliuotė</vt:lpstr>
      <vt:lpstr>Gama spinduliuotė</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ELEKTROMAGNETINIŲ BANGŲ RŪŠYS</dc:title>
  <dc:creator>Graziene</dc:creator>
  <cp:lastModifiedBy>Windows User</cp:lastModifiedBy>
  <cp:revision>80</cp:revision>
  <dcterms:created xsi:type="dcterms:W3CDTF">2024-07-04T03:09:59Z</dcterms:created>
  <dcterms:modified xsi:type="dcterms:W3CDTF">2024-09-04T10:08:35Z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