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6" r:id="rId3"/>
    <p:sldId id="267" r:id="rId4"/>
    <p:sldId id="265" r:id="rId5"/>
    <p:sldId id="259" r:id="rId6"/>
    <p:sldId id="260" r:id="rId7"/>
    <p:sldId id="258" r:id="rId8"/>
    <p:sldId id="268" r:id="rId9"/>
    <p:sldId id="264" r:id="rId10"/>
    <p:sldId id="261" r:id="rId11"/>
    <p:sldId id="262" r:id="rId12"/>
    <p:sldId id="263" r:id="rId13"/>
    <p:sldId id="269" r:id="rId14"/>
    <p:sldId id="272" r:id="rId15"/>
    <p:sldId id="270" r:id="rId16"/>
    <p:sldId id="271" r:id="rId17"/>
  </p:sldIdLst>
  <p:sldSz cx="9144000" cy="5143500" type="screen16x9"/>
  <p:notesSz cx="6858000" cy="9144000"/>
  <p:defaultTextStyle>
    <a:defPPr>
      <a:defRPr lang="lt-LT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9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4B22-2B4B-4FC7-B55A-94213375C57B}" type="datetimeFigureOut">
              <a:rPr lang="lt-LT" smtClean="0"/>
              <a:t>2024-09-07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735C-8BC5-465C-A79F-7AF49ECB5B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4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www.vle.lt/straipsnis/saveika-1/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64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Labai paprastas ir vaizdus aiškinimas.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5836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www.vle.lt/straipsnis/gravitonas/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390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www.vle.lt/straipsnis/saveika-1/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00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www.vle.lt/straipsnis/gravitacija/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56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www.vle.lt/straipsnis/elektromagnetine-saveika/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586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www.vle.lt/straipsnis/elektromagnetine-saveika/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580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www.vle.lt/straipsnis/stiprioji-saveika/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298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www.vle.lt/straipsnis/silpnoji-saveika/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659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www.vle.lt/straipsnis/silpnoji-saveika/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424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www.vle.lt/straipsnis/silpnoji-saveika/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894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628611" cy="99417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0" y="87172"/>
            <a:ext cx="906066" cy="6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1112" y="196777"/>
            <a:ext cx="1577532" cy="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FlyU0eG1DE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nytimes.com/www.nytimes.com/interactive/2013/10/08/science/the-higgs-boson.html#/?g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nQjzZjYfzj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28" y="1447773"/>
            <a:ext cx="8499964" cy="1666902"/>
          </a:xfrm>
        </p:spPr>
        <p:txBody>
          <a:bodyPr>
            <a:normAutofit/>
          </a:bodyPr>
          <a:lstStyle/>
          <a:p>
            <a:r>
              <a:rPr lang="lt-LT" sz="6000" b="1" dirty="0">
                <a:solidFill>
                  <a:schemeClr val="accent1">
                    <a:lumMod val="50000"/>
                  </a:schemeClr>
                </a:solidFill>
              </a:rPr>
              <a:t>Fundamentinės </a:t>
            </a:r>
            <a:r>
              <a:rPr lang="lt-LT" sz="6000" b="1" dirty="0" smtClean="0">
                <a:solidFill>
                  <a:schemeClr val="accent1">
                    <a:lumMod val="50000"/>
                  </a:schemeClr>
                </a:solidFill>
              </a:rPr>
              <a:t>jėgos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473"/>
            <a:ext cx="6858000" cy="1241822"/>
          </a:xfrm>
        </p:spPr>
        <p:txBody>
          <a:bodyPr>
            <a:normAutofit fontScale="77500" lnSpcReduction="20000"/>
          </a:bodyPr>
          <a:lstStyle/>
          <a:p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2700" dirty="0" smtClean="0">
                <a:solidFill>
                  <a:schemeClr val="accent1">
                    <a:lumMod val="50000"/>
                  </a:schemeClr>
                </a:solidFill>
              </a:rPr>
              <a:t>Apibendrinamos </a:t>
            </a:r>
            <a:r>
              <a:rPr lang="lt-LT" sz="2700" dirty="0">
                <a:solidFill>
                  <a:schemeClr val="accent1">
                    <a:lumMod val="50000"/>
                  </a:schemeClr>
                </a:solidFill>
              </a:rPr>
              <a:t>keturios fundamentinės sąveikos (gravitacinė, elektromagnetinė, silpnoji ir stiprioji), lyginamas jų veikimo nuotolis, stiprumas ir pasireiškimas, sąveikos perdavimas bozonais. Aptariami Higso bozonas ir gravitono paieškos.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68" y="432107"/>
            <a:ext cx="2742161" cy="785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90116"/>
            <a:ext cx="1611968" cy="11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Silpnoji </a:t>
            </a:r>
            <a:r>
              <a:rPr lang="lt-LT" dirty="0"/>
              <a:t>sąveika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Ji lemia radioaktyviųjų atomų branduolių </a:t>
            </a:r>
            <a:r>
              <a:rPr lang="el-GR" dirty="0"/>
              <a:t>β </a:t>
            </a:r>
            <a:r>
              <a:rPr lang="lt-LT" dirty="0"/>
              <a:t>skilimą ir termabranduolines reakcijas žvaigždėse. </a:t>
            </a:r>
            <a:endParaRPr lang="lt-LT" dirty="0" smtClean="0"/>
          </a:p>
          <a:p>
            <a:r>
              <a:rPr lang="lt-LT" dirty="0" smtClean="0"/>
              <a:t>Silpnoji </a:t>
            </a:r>
            <a:r>
              <a:rPr lang="lt-LT" dirty="0"/>
              <a:t>sąveika yra apie 10</a:t>
            </a:r>
            <a:r>
              <a:rPr lang="lt-LT" baseline="30000" dirty="0"/>
              <a:t>13</a:t>
            </a:r>
            <a:r>
              <a:rPr lang="lt-LT" dirty="0"/>
              <a:t> kartų silpnesnė už stipriąją ir 10</a:t>
            </a:r>
            <a:r>
              <a:rPr lang="lt-LT" baseline="30000" dirty="0"/>
              <a:t>11</a:t>
            </a:r>
            <a:r>
              <a:rPr lang="lt-LT" dirty="0"/>
              <a:t> kartų silpnesnė už elektromagnetinę sąveiką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Jos </a:t>
            </a:r>
            <a:r>
              <a:rPr lang="lt-LT" dirty="0"/>
              <a:t>silpnumą rodo šis pavyzdys: kiekvieną sekundę apie 6,5·10</a:t>
            </a:r>
            <a:r>
              <a:rPr lang="lt-LT" baseline="30000" dirty="0"/>
              <a:t>10</a:t>
            </a:r>
            <a:r>
              <a:rPr lang="lt-LT" dirty="0"/>
              <a:t> iš Saulės atlėkusių neutrinų perskrodžia kiekvieną kvadratinį Žemės paviršiaus centimetrą, bet tik vienas iš jų yra pagaunamas. Kiti nesutrikdyti perskrodžia visą Žemės rutulį</a:t>
            </a:r>
            <a:r>
              <a:rPr lang="lt-LT" dirty="0" smtClean="0"/>
              <a:t>.</a:t>
            </a:r>
          </a:p>
          <a:p>
            <a:r>
              <a:rPr lang="lt-LT" dirty="0" smtClean="0"/>
              <a:t>Silpnoji </a:t>
            </a:r>
            <a:r>
              <a:rPr lang="lt-LT" dirty="0"/>
              <a:t>sąveika yra per silpna, kad dėl jos susidarytų surištųjų dalelių būsenos, tačiau ji lemia dalelių virsmus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04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Silpnoji </a:t>
            </a:r>
            <a:r>
              <a:rPr lang="lt-LT" dirty="0"/>
              <a:t>sąveika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Silpnojoje </a:t>
            </a:r>
            <a:r>
              <a:rPr lang="lt-LT" dirty="0"/>
              <a:t>sąveikoje dalyvauja visi šiuo metu žinomi fermionai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Silpnoji </a:t>
            </a:r>
            <a:r>
              <a:rPr lang="lt-LT" dirty="0"/>
              <a:t>sąveika gali keisti kvarkų, iš kurių sudaryti hadronai, aromatus (rūšis). Pvz., branduoliuose vykstant </a:t>
            </a:r>
            <a:r>
              <a:rPr lang="el-GR" dirty="0"/>
              <a:t>β </a:t>
            </a:r>
            <a:r>
              <a:rPr lang="lt-LT" dirty="0"/>
              <a:t>skilimui neutronas, sudarytas iš u, d, d kvarkų virsta protonu, sudarytu iš u, u, d kvarkų. d kvarkas, keisdamas aromatą, išspinduliuoja sąveikos bozoną W</a:t>
            </a:r>
            <a:r>
              <a:rPr lang="lt-LT" baseline="30000" dirty="0"/>
              <a:t>–</a:t>
            </a:r>
            <a:r>
              <a:rPr lang="lt-LT" dirty="0"/>
              <a:t>, kuris suskyla į elektroną ir elektroninį antineutriną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Silpnoji </a:t>
            </a:r>
            <a:r>
              <a:rPr lang="lt-LT" dirty="0"/>
              <a:t>sąveika iš esmės skiriasi nuo kitų sąveikų, nes pažeidžia kitose sąveikose galiojančius elementariųjų dalelių lyginumo, keistumo ir kai kuriuos kitus tvermės dėsnius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1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Silpnoji </a:t>
            </a:r>
            <a:r>
              <a:rPr lang="lt-LT" dirty="0"/>
              <a:t>sąveika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Pirmąją </a:t>
            </a:r>
            <a:r>
              <a:rPr lang="lt-LT" dirty="0"/>
              <a:t>silpnosios sąveikos teoriją sukūrė E. Fermi 1934. Pasak jos, silpnoji sąveika vyksta viename taške sąveikaujant keturiems fermionams</a:t>
            </a:r>
            <a:r>
              <a:rPr lang="lt-LT" dirty="0" smtClean="0"/>
              <a:t>.</a:t>
            </a:r>
          </a:p>
          <a:p>
            <a:r>
              <a:rPr lang="lt-LT" dirty="0" smtClean="0"/>
              <a:t>Vėliau </a:t>
            </a:r>
            <a:r>
              <a:rPr lang="lt-LT" dirty="0"/>
              <a:t>buvo sukurta elektrosilpnosios sąveikos teorija, sujungusi silpnąją ir elektromagnetinę sąveiką. Pasak šios teorijos, silpnosios sąveikos veikimo siekis yra tik apie 10</a:t>
            </a:r>
            <a:r>
              <a:rPr lang="lt-LT" baseline="30000" dirty="0"/>
              <a:t>–18</a:t>
            </a:r>
            <a:r>
              <a:rPr lang="lt-LT" dirty="0"/>
              <a:t> m, todėl sąveiką pernešantys W</a:t>
            </a:r>
            <a:r>
              <a:rPr lang="lt-LT" baseline="30000" dirty="0"/>
              <a:t>+</a:t>
            </a:r>
            <a:r>
              <a:rPr lang="lt-LT" dirty="0"/>
              <a:t>, W</a:t>
            </a:r>
            <a:r>
              <a:rPr lang="lt-LT" baseline="30000" dirty="0"/>
              <a:t>–</a:t>
            </a:r>
            <a:r>
              <a:rPr lang="lt-LT" dirty="0"/>
              <a:t> ir Z</a:t>
            </a:r>
            <a:r>
              <a:rPr lang="lt-LT" baseline="30000" dirty="0"/>
              <a:t>0</a:t>
            </a:r>
            <a:r>
              <a:rPr lang="lt-LT" dirty="0"/>
              <a:t> bozonai yra didelės masės m</a:t>
            </a:r>
            <a:r>
              <a:rPr lang="lt-LT" baseline="-25000" dirty="0"/>
              <a:t>W</a:t>
            </a:r>
            <a:r>
              <a:rPr lang="lt-LT" dirty="0"/>
              <a:t> = 80 GeV ir m</a:t>
            </a:r>
            <a:r>
              <a:rPr lang="lt-LT" baseline="-25000" dirty="0"/>
              <a:t>Z</a:t>
            </a:r>
            <a:r>
              <a:rPr lang="lt-LT" dirty="0"/>
              <a:t> = 91 GeV</a:t>
            </a:r>
            <a:r>
              <a:rPr lang="lt-LT" dirty="0" smtClean="0"/>
              <a:t>.</a:t>
            </a:r>
          </a:p>
          <a:p>
            <a:r>
              <a:rPr lang="lt-LT" dirty="0" smtClean="0"/>
              <a:t>Kad </a:t>
            </a:r>
            <a:r>
              <a:rPr lang="lt-LT" dirty="0"/>
              <a:t>sąveiką pernešantys bozonai turėtų masę, turi egzistuoti ir Higgso bozonai (atrasti 2012</a:t>
            </a:r>
            <a:r>
              <a:rPr lang="lt-LT" dirty="0" smtClean="0"/>
              <a:t>).</a:t>
            </a:r>
          </a:p>
          <a:p>
            <a:r>
              <a:rPr lang="lt-LT" dirty="0" smtClean="0"/>
              <a:t>Pastaruoju </a:t>
            </a:r>
            <a:r>
              <a:rPr lang="lt-LT" dirty="0"/>
              <a:t>metu eksperimentiškai įrodyta, kad elektroninis, miuoninis ir tauoninis neutrinai turi labai nedideles mases. Šie faktai turėtų pakeisti elektrosilpnųjų sąveikų teoriją.</a:t>
            </a:r>
          </a:p>
        </p:txBody>
      </p:sp>
    </p:spTree>
    <p:extLst>
      <p:ext uri="{BB962C8B-B14F-4D97-AF65-F5344CB8AC3E}">
        <p14:creationId xmlns:p14="http://schemas.microsoft.com/office/powerpoint/2010/main" val="41951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Mokslo sriuba: apie „dieviškosios dalelės" atradimą</a:t>
            </a:r>
            <a:br>
              <a:rPr lang="lt-LT" dirty="0"/>
            </a:br>
            <a:r>
              <a:rPr lang="lt-LT" sz="2700" dirty="0" smtClean="0">
                <a:hlinkClick r:id="rId2"/>
              </a:rPr>
              <a:t>www.youtube.com/watch?v=FlyU0eG1DEM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6" y="1370013"/>
            <a:ext cx="704342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8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Higso bozonas:</a:t>
            </a:r>
            <a:br>
              <a:rPr lang="lt-LT" dirty="0"/>
            </a:br>
            <a:r>
              <a:rPr lang="lt-LT" sz="2000" dirty="0">
                <a:hlinkClick r:id="rId3"/>
              </a:rPr>
              <a:t>https://archive.nytimes.com/www.nytimes.com/interactive/2013/10/08/science/the-higgs-boson.html#/?</a:t>
            </a:r>
            <a:r>
              <a:rPr lang="lt-LT" sz="2000" dirty="0" smtClean="0">
                <a:hlinkClick r:id="rId3"/>
              </a:rPr>
              <a:t>g=true</a:t>
            </a:r>
            <a:r>
              <a:rPr lang="lt-LT" sz="2000" dirty="0" smtClean="0"/>
              <a:t> </a:t>
            </a:r>
            <a:endParaRPr lang="lt-L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370013"/>
            <a:ext cx="4349749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3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Gravitonas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Gravitacijos </a:t>
            </a:r>
            <a:r>
              <a:rPr lang="lt-LT" dirty="0"/>
              <a:t>lauko kvantas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Hipotetinė </a:t>
            </a:r>
            <a:r>
              <a:rPr lang="lt-LT" dirty="0"/>
              <a:t>dalelė, perduodanti gravitacinę sąveiką. </a:t>
            </a:r>
            <a:endParaRPr lang="lt-LT" dirty="0" smtClean="0"/>
          </a:p>
          <a:p>
            <a:r>
              <a:rPr lang="lt-LT" dirty="0" smtClean="0"/>
              <a:t>Tariama</a:t>
            </a:r>
            <a:r>
              <a:rPr lang="lt-LT" dirty="0"/>
              <a:t>, kad tuštumoje juda šviesos greičiu, turi nulinę rimties masę ir sukinį, lygų 2</a:t>
            </a:r>
            <a:r>
              <a:rPr lang="lt-LT" dirty="0" smtClean="0"/>
              <a:t>.</a:t>
            </a:r>
          </a:p>
          <a:p>
            <a:r>
              <a:rPr lang="lt-LT" dirty="0" smtClean="0"/>
              <a:t>Gravitono </a:t>
            </a:r>
            <a:r>
              <a:rPr lang="lt-LT" dirty="0"/>
              <a:t>buvimą įrodo kvantinė gravitacijos silpnojo lauko teorija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Bandymais </a:t>
            </a:r>
            <a:r>
              <a:rPr lang="lt-LT" dirty="0"/>
              <a:t>gravitonas dar nerastas.</a:t>
            </a:r>
          </a:p>
        </p:txBody>
      </p:sp>
    </p:spTree>
    <p:extLst>
      <p:ext uri="{BB962C8B-B14F-4D97-AF65-F5344CB8AC3E}">
        <p14:creationId xmlns:p14="http://schemas.microsoft.com/office/powerpoint/2010/main" val="89718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Gravitonai:</a:t>
            </a:r>
            <a:br>
              <a:rPr lang="lt-LT" dirty="0"/>
            </a:br>
            <a:r>
              <a:rPr lang="lt-LT" sz="2700" dirty="0" smtClean="0">
                <a:hlinkClick r:id="rId2"/>
              </a:rPr>
              <a:t>www.youtube.com/watch?v=nQjzZjYfzjg</a:t>
            </a:r>
            <a:r>
              <a:rPr lang="lt-LT" sz="2700" dirty="0" smtClean="0"/>
              <a:t> </a:t>
            </a:r>
            <a:endParaRPr lang="lt-LT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5" y="1370013"/>
            <a:ext cx="579523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0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Sąveika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Vienų </a:t>
            </a:r>
            <a:r>
              <a:rPr lang="lt-LT" dirty="0"/>
              <a:t>kūnų, dalelių arba laukų poveikis kitiems, keičiantis jų judėjimą arba būseną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Newtono </a:t>
            </a:r>
            <a:r>
              <a:rPr lang="lt-LT" dirty="0"/>
              <a:t>mechanikoje sąveika nusakoma jėga, kuri gali būti perduodama tiesiogiai arba per nuotolį</a:t>
            </a:r>
            <a:r>
              <a:rPr lang="lt-LT" dirty="0" smtClean="0"/>
              <a:t>.</a:t>
            </a:r>
          </a:p>
          <a:p>
            <a:r>
              <a:rPr lang="lt-LT" dirty="0" smtClean="0"/>
              <a:t>Šiuolaikinėse </a:t>
            </a:r>
            <a:r>
              <a:rPr lang="lt-LT" dirty="0"/>
              <a:t>lauko teorijose sąveika apibūdinama potencine energija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Žinomos </a:t>
            </a:r>
            <a:r>
              <a:rPr lang="lt-LT" dirty="0"/>
              <a:t>keturios fundamentaliosios sąveikos: gravitacinė, elektromagnetinė sąveika, silpnoji sąveika, stiprioji sąveika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35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Sąveika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Visos </a:t>
            </a:r>
            <a:r>
              <a:rPr lang="lt-LT" dirty="0"/>
              <a:t>fizikinės sąveikos yra šių keturių fundamentaliųjų sąveikų veikimo rezultatas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Sąveikos </a:t>
            </a:r>
            <a:r>
              <a:rPr lang="lt-LT" dirty="0"/>
              <a:t>stiprumą nusako sąveikos konstanta</a:t>
            </a:r>
            <a:r>
              <a:rPr lang="lt-LT" dirty="0" smtClean="0"/>
              <a:t>.</a:t>
            </a:r>
          </a:p>
          <a:p>
            <a:r>
              <a:rPr lang="lt-LT" dirty="0" smtClean="0"/>
              <a:t>Pagal </a:t>
            </a:r>
            <a:r>
              <a:rPr lang="lt-LT" dirty="0"/>
              <a:t>tam tikras teorines prielaidas stipriosios, elektromagnetinės, silpnosios ir gravitacinės sąveikos stiprumą galima įvertinti santykiu </a:t>
            </a:r>
            <a:r>
              <a:rPr lang="lt-LT" dirty="0" smtClean="0"/>
              <a:t>   1 </a:t>
            </a:r>
            <a:r>
              <a:rPr lang="lt-LT" dirty="0"/>
              <a:t>: 10</a:t>
            </a:r>
            <a:r>
              <a:rPr lang="lt-LT" baseline="30000" dirty="0"/>
              <a:t>–2</a:t>
            </a:r>
            <a:r>
              <a:rPr lang="lt-LT" dirty="0"/>
              <a:t> : 10</a:t>
            </a:r>
            <a:r>
              <a:rPr lang="lt-LT" baseline="30000" dirty="0"/>
              <a:t>–13</a:t>
            </a:r>
            <a:r>
              <a:rPr lang="lt-LT" dirty="0"/>
              <a:t> : 10</a:t>
            </a:r>
            <a:r>
              <a:rPr lang="lt-LT" baseline="30000" dirty="0"/>
              <a:t>–38</a:t>
            </a:r>
            <a:r>
              <a:rPr lang="lt-LT" dirty="0" smtClean="0"/>
              <a:t>.</a:t>
            </a:r>
          </a:p>
          <a:p>
            <a:r>
              <a:rPr lang="lt-LT" dirty="0" smtClean="0"/>
              <a:t>Sąveika </a:t>
            </a:r>
            <a:r>
              <a:rPr lang="lt-LT" dirty="0"/>
              <a:t>negali būti perduodama akimirksniu</a:t>
            </a:r>
            <a:r>
              <a:rPr lang="lt-LT" dirty="0" smtClean="0"/>
              <a:t>.</a:t>
            </a:r>
          </a:p>
          <a:p>
            <a:r>
              <a:rPr lang="lt-LT" dirty="0" smtClean="0"/>
              <a:t>Ją </a:t>
            </a:r>
            <a:r>
              <a:rPr lang="lt-LT" dirty="0"/>
              <a:t>perneša sąveikos bozonai, kurių sklidimo greitis neviršija šviesos greičio vakuume. </a:t>
            </a:r>
          </a:p>
        </p:txBody>
      </p:sp>
    </p:spTree>
    <p:extLst>
      <p:ext uri="{BB962C8B-B14F-4D97-AF65-F5344CB8AC3E}">
        <p14:creationId xmlns:p14="http://schemas.microsoft.com/office/powerpoint/2010/main" val="214275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65" y="385213"/>
            <a:ext cx="6194181" cy="994172"/>
          </a:xfrm>
        </p:spPr>
        <p:txBody>
          <a:bodyPr/>
          <a:lstStyle/>
          <a:p>
            <a:r>
              <a:rPr lang="lt-LT" dirty="0" smtClean="0"/>
              <a:t>Gravitãcija </a:t>
            </a:r>
            <a:r>
              <a:rPr lang="lt-LT" dirty="0"/>
              <a:t>(lot. gravitas – sunkumas</a:t>
            </a:r>
            <a:r>
              <a:rPr lang="lt-LT" dirty="0" smtClean="0"/>
              <a:t>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visúotinė </a:t>
            </a:r>
            <a:r>
              <a:rPr lang="lt-LT" dirty="0"/>
              <a:t>traukà</a:t>
            </a:r>
            <a:r>
              <a:rPr lang="lt-LT" dirty="0" smtClean="0"/>
              <a:t>, </a:t>
            </a:r>
            <a:r>
              <a:rPr lang="lt-LT" dirty="0"/>
              <a:t>viena iš keturių pagrindinių sąveikos rūšių, nulemta sąveikaujančiųjų kūnų masės, jų pasiskirstymo ir judėjimo erdvėje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Gravitacijos </a:t>
            </a:r>
            <a:r>
              <a:rPr lang="lt-LT" dirty="0"/>
              <a:t>klasikinės teorijos pagrindas yra 1687 paskelbtas </a:t>
            </a:r>
            <a:r>
              <a:rPr lang="lt-LT" dirty="0" smtClean="0"/>
              <a:t>I.Newtono </a:t>
            </a:r>
            <a:r>
              <a:rPr lang="lt-LT" dirty="0"/>
              <a:t>visuotinės traukos dėsnis, kuris teigia, kad bet kurie du materialieji taškai veikia (traukia) vienas kitą jėga, proporcinga jų masėms ir atvirkščiai proporcinga atstumo tarp jų </a:t>
            </a:r>
            <a:r>
              <a:rPr lang="lt-LT" dirty="0" smtClean="0"/>
              <a:t>kvadratui.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380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Elektromagnetinė </a:t>
            </a:r>
            <a:r>
              <a:rPr lang="lt-LT" dirty="0"/>
              <a:t>sąveika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Susijusi </a:t>
            </a:r>
            <a:r>
              <a:rPr lang="lt-LT" dirty="0"/>
              <a:t>su elektros krūviais ir elektromagnetiniu lauku</a:t>
            </a:r>
            <a:r>
              <a:rPr lang="lt-LT" dirty="0" smtClean="0"/>
              <a:t>.</a:t>
            </a:r>
          </a:p>
          <a:p>
            <a:r>
              <a:rPr lang="lt-LT" dirty="0" smtClean="0"/>
              <a:t>Elektros </a:t>
            </a:r>
            <a:r>
              <a:rPr lang="lt-LT" dirty="0"/>
              <a:t>krūvį turinčios dalelės aplink save sukuria elektromagnetinį lauką ir sąveikauja keisdamosi elektromagnetinio lauko kvantais (fotonais), juos spinduliuodamos ir sugerdamos</a:t>
            </a:r>
            <a:r>
              <a:rPr lang="lt-LT" dirty="0" smtClean="0"/>
              <a:t>.</a:t>
            </a:r>
          </a:p>
          <a:p>
            <a:r>
              <a:rPr lang="lt-LT" dirty="0" smtClean="0"/>
              <a:t>Fotono </a:t>
            </a:r>
            <a:r>
              <a:rPr lang="lt-LT" dirty="0"/>
              <a:t>rimties masė lygi nuliui, todėl veikimo siekis yra neribotas (sąveika tarp dviejų nejudančių elektros krūvių kinta atvirkščiai proporcingai atstumo tarp jų kvadratui, bet niekada neišnyksta</a:t>
            </a:r>
            <a:r>
              <a:rPr lang="lt-LT" dirty="0" smtClean="0"/>
              <a:t>).</a:t>
            </a:r>
          </a:p>
          <a:p>
            <a:r>
              <a:rPr lang="lt-LT" dirty="0" smtClean="0"/>
              <a:t>Elementariųjų </a:t>
            </a:r>
            <a:r>
              <a:rPr lang="lt-LT" dirty="0"/>
              <a:t>dalelių sąveiką nagrinėja kvantinė elektrodinamika. Ji atskleidė elektromagnetinės sąveikos esmę, padėjo suprasti ir numatyti daugelį reiškinių, pvz., didelės energijos fotono virsmą elektrono ir pozitrono pora ir priešingą vyksmą – tų dalelių anihiliaciją joms virstant gama kvantais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1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Elektromagnetinė </a:t>
            </a:r>
            <a:r>
              <a:rPr lang="lt-LT" dirty="0"/>
              <a:t>sąveika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 smtClean="0"/>
              <a:t>Kai elektromagnetinis laukas silpnas ir kinta lėtai, elektromagnetinei sąveikai nagrinėti tinka klasikinė elektrodinamika ir jos Maxwello lygtys.</a:t>
            </a:r>
          </a:p>
          <a:p>
            <a:r>
              <a:rPr lang="lt-LT" dirty="0" smtClean="0"/>
              <a:t>Kai </a:t>
            </a:r>
            <a:r>
              <a:rPr lang="lt-LT" dirty="0"/>
              <a:t>atstumas tarp saveikaujančiųjų dalelių labai mažas (apie 10</a:t>
            </a:r>
            <a:r>
              <a:rPr lang="lt-LT" baseline="30000" dirty="0"/>
              <a:t>–18</a:t>
            </a:r>
            <a:r>
              <a:rPr lang="lt-LT" dirty="0"/>
              <a:t> m), elektromagnetinė sąveika pasidaro neatskiriama nuo silpnosios sąveikos (panašiai kaip judančios elektringosios dalelės elektrinis ir magnetinis laukas yra neatskiriami</a:t>
            </a:r>
            <a:r>
              <a:rPr lang="lt-LT" dirty="0" smtClean="0"/>
              <a:t>).</a:t>
            </a:r>
          </a:p>
          <a:p>
            <a:r>
              <a:rPr lang="lt-LT" dirty="0" smtClean="0"/>
              <a:t>Tai </a:t>
            </a:r>
            <a:r>
              <a:rPr lang="lt-LT" dirty="0"/>
              <a:t>rodo, kad elektromagnetinė sąveika yra bendros, vadinamos elektrosilpnosios, sąveikos viena apraiškų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Tai </a:t>
            </a:r>
            <a:r>
              <a:rPr lang="lt-LT" dirty="0"/>
              <a:t>patvirtino teoriškai numatytų elektrosilpnosios sąveikos didelės masės lauko kvantų (tarpinių vektorinių bozonų W</a:t>
            </a:r>
            <a:r>
              <a:rPr lang="lt-LT" baseline="30000" dirty="0"/>
              <a:t>+</a:t>
            </a:r>
            <a:r>
              <a:rPr lang="lt-LT" dirty="0"/>
              <a:t>, W</a:t>
            </a:r>
            <a:r>
              <a:rPr lang="lt-LT" baseline="30000" dirty="0"/>
              <a:t>–</a:t>
            </a:r>
            <a:r>
              <a:rPr lang="lt-LT" dirty="0"/>
              <a:t>, Z</a:t>
            </a:r>
            <a:r>
              <a:rPr lang="lt-LT" baseline="30000" dirty="0"/>
              <a:t>0</a:t>
            </a:r>
            <a:r>
              <a:rPr lang="lt-LT" dirty="0"/>
              <a:t>) atradimas 1983 (Europos branduolinių tyrimų centre CERN, Šveicarijoje</a:t>
            </a:r>
            <a:r>
              <a:rPr lang="lt-LT" dirty="0" smtClean="0"/>
              <a:t>).</a:t>
            </a:r>
          </a:p>
          <a:p>
            <a:r>
              <a:rPr lang="lt-LT" dirty="0" smtClean="0"/>
              <a:t>Elektronų </a:t>
            </a:r>
            <a:r>
              <a:rPr lang="lt-LT" dirty="0"/>
              <a:t>ir atomų branduolių elektromagnetinė sąveika lemia atomų ir molekulių, kartu ir viso neorganinio bei organinio pasaulio egzistavimą, medžiagų sandarą ir savybes, daugelį mikropasaulio bei makropasaulio reiškinių.</a:t>
            </a:r>
          </a:p>
        </p:txBody>
      </p:sp>
    </p:spTree>
    <p:extLst>
      <p:ext uri="{BB962C8B-B14F-4D97-AF65-F5344CB8AC3E}">
        <p14:creationId xmlns:p14="http://schemas.microsoft.com/office/powerpoint/2010/main" val="6189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29" y="378680"/>
            <a:ext cx="6331274" cy="994172"/>
          </a:xfrm>
        </p:spPr>
        <p:txBody>
          <a:bodyPr/>
          <a:lstStyle/>
          <a:p>
            <a:r>
              <a:rPr lang="lt-LT" dirty="0" smtClean="0"/>
              <a:t>Stiprioji sąveika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t-LT" sz="3300" dirty="0" smtClean="0"/>
              <a:t>Joje </a:t>
            </a:r>
            <a:r>
              <a:rPr lang="lt-LT" sz="3300" dirty="0"/>
              <a:t>dalyvauja hadronai (leptonai nedalyvauja</a:t>
            </a:r>
            <a:r>
              <a:rPr lang="lt-LT" sz="3300" dirty="0" smtClean="0"/>
              <a:t>).</a:t>
            </a:r>
          </a:p>
          <a:p>
            <a:r>
              <a:rPr lang="lt-LT" sz="3300" dirty="0" smtClean="0"/>
              <a:t>Šios </a:t>
            </a:r>
            <a:r>
              <a:rPr lang="lt-LT" sz="3300" dirty="0"/>
              <a:t>sąveikos jėgos išlaiko protonus ir neutronus branduolyje, todėl dar vadinamos branduolinėmis jėgomis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Stiprioji </a:t>
            </a:r>
            <a:r>
              <a:rPr lang="lt-LT" sz="3300" dirty="0"/>
              <a:t>sąveika yra artiveikė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Atomo </a:t>
            </a:r>
            <a:r>
              <a:rPr lang="lt-LT" sz="3300" dirty="0"/>
              <a:t>branduolių atstumais stiprioji sąveika yra apie 100 kartų stipresnė už elektromagnetinę sąveiką, bet už kelių femtometrų (10–15 m) – beveik lygi nuliui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Stipriosios </a:t>
            </a:r>
            <a:r>
              <a:rPr lang="lt-LT" sz="3300" dirty="0"/>
              <a:t>sąveikos procesų metu gali atsirasti naujų įvairių dalelių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Šių </a:t>
            </a:r>
            <a:r>
              <a:rPr lang="lt-LT" sz="3300" dirty="0"/>
              <a:t>procesų trukmė labai trumpa (10</a:t>
            </a:r>
            <a:r>
              <a:rPr lang="lt-LT" sz="3300" baseline="30000" dirty="0"/>
              <a:t>–24</a:t>
            </a:r>
            <a:r>
              <a:rPr lang="lt-LT" sz="3300" dirty="0"/>
              <a:t>–10</a:t>
            </a:r>
            <a:r>
              <a:rPr lang="lt-LT" sz="3300" baseline="30000" dirty="0"/>
              <a:t>–22</a:t>
            </a:r>
            <a:r>
              <a:rPr lang="lt-LT" sz="3300" dirty="0"/>
              <a:t> s), nes sąveika stipri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Visi </a:t>
            </a:r>
            <a:r>
              <a:rPr lang="lt-LT" sz="3300" dirty="0"/>
              <a:t>hadronai, išskyrus protoną, yra nestabilūs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Pirmąją </a:t>
            </a:r>
            <a:r>
              <a:rPr lang="lt-LT" sz="3300" dirty="0"/>
              <a:t>stipriosios sąveikos teoriją 1935 sukūrė H. Jukava ir apibūdino ją kaip protonų ir neutronų keitimąsi </a:t>
            </a:r>
            <a:r>
              <a:rPr lang="el-GR" sz="3300" dirty="0"/>
              <a:t>π </a:t>
            </a:r>
            <a:r>
              <a:rPr lang="lt-LT" sz="3300" dirty="0"/>
              <a:t>mezonais.</a:t>
            </a:r>
            <a:endParaRPr lang="lt-LT" sz="3300" dirty="0"/>
          </a:p>
        </p:txBody>
      </p:sp>
    </p:spTree>
    <p:extLst>
      <p:ext uri="{BB962C8B-B14F-4D97-AF65-F5344CB8AC3E}">
        <p14:creationId xmlns:p14="http://schemas.microsoft.com/office/powerpoint/2010/main" val="167974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Jėgos branduolyje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88" y="1117966"/>
            <a:ext cx="533136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70" y="1167440"/>
            <a:ext cx="672975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85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Potencinės energijos duobės </a:t>
            </a:r>
            <a:br>
              <a:rPr lang="lt-LT" dirty="0"/>
            </a:br>
            <a:r>
              <a:rPr lang="lt-LT" dirty="0"/>
              <a:t>atomo branduoliui ir </a:t>
            </a:r>
            <a:r>
              <a:rPr lang="lt-LT" dirty="0" smtClean="0"/>
              <a:t>Žemei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77" y="1370013"/>
            <a:ext cx="6287024" cy="348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352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D953D385-094C-4657-B5EE-5B4B6D945F3B}"/>
</file>

<file path=customXml/itemProps2.xml><?xml version="1.0" encoding="utf-8"?>
<ds:datastoreItem xmlns:ds="http://schemas.openxmlformats.org/officeDocument/2006/customXml" ds:itemID="{FE92AD22-10F4-4F60-A8E4-A2CC92E4C58C}"/>
</file>

<file path=customXml/itemProps3.xml><?xml version="1.0" encoding="utf-8"?>
<ds:datastoreItem xmlns:ds="http://schemas.openxmlformats.org/officeDocument/2006/customXml" ds:itemID="{61F6C475-4212-4FB6-BDD5-032153843EE7}"/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968</Words>
  <Application>Microsoft Office PowerPoint</Application>
  <PresentationFormat>On-screen Show (16:9)</PresentationFormat>
  <Paragraphs>83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Fundamentinės jėgos IV gimn. klasė</vt:lpstr>
      <vt:lpstr>Sąveika</vt:lpstr>
      <vt:lpstr>Sąveika</vt:lpstr>
      <vt:lpstr>Gravitãcija (lot. gravitas – sunkumas)</vt:lpstr>
      <vt:lpstr>Elektromagnetinė sąveika</vt:lpstr>
      <vt:lpstr>Elektromagnetinė sąveika</vt:lpstr>
      <vt:lpstr>Stiprioji sąveika</vt:lpstr>
      <vt:lpstr>Jėgos branduolyje</vt:lpstr>
      <vt:lpstr>Potencinės energijos duobės  atomo branduoliui ir Žemei</vt:lpstr>
      <vt:lpstr>Silpnoji sąveika</vt:lpstr>
      <vt:lpstr>Silpnoji sąveika</vt:lpstr>
      <vt:lpstr>Silpnoji sąveika</vt:lpstr>
      <vt:lpstr>Mokslo sriuba: apie „dieviškosios dalelės" atradimą www.youtube.com/watch?v=FlyU0eG1DEM </vt:lpstr>
      <vt:lpstr>Higso bozonas: https://archive.nytimes.com/www.nytimes.com/interactive/2013/10/08/science/the-higgs-boson.html#/?g=true </vt:lpstr>
      <vt:lpstr>Gravitonas</vt:lpstr>
      <vt:lpstr>Gravitonai: www.youtube.com/watch?v=nQjzZjYfzjg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Elementarijųjų dalelių identifikavimas (2) IV gimn. klasė</dc:title>
  <dc:creator>Windows User</dc:creator>
  <cp:lastModifiedBy>Windows User</cp:lastModifiedBy>
  <cp:revision>31</cp:revision>
  <dcterms:created xsi:type="dcterms:W3CDTF">2024-09-07T08:43:07Z</dcterms:created>
  <dcterms:modified xsi:type="dcterms:W3CDTF">2024-09-08T06:56:07Z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