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2" r:id="rId5"/>
    <p:sldId id="261" r:id="rId6"/>
    <p:sldId id="263" r:id="rId7"/>
    <p:sldId id="260" r:id="rId8"/>
    <p:sldId id="271" r:id="rId9"/>
    <p:sldId id="276" r:id="rId10"/>
    <p:sldId id="277" r:id="rId11"/>
    <p:sldId id="278" r:id="rId12"/>
    <p:sldId id="279" r:id="rId13"/>
    <p:sldId id="275" r:id="rId14"/>
    <p:sldId id="268" r:id="rId15"/>
    <p:sldId id="272" r:id="rId16"/>
    <p:sldId id="273" r:id="rId17"/>
    <p:sldId id="274" r:id="rId18"/>
    <p:sldId id="267" r:id="rId19"/>
    <p:sldId id="265" r:id="rId20"/>
    <p:sldId id="266" r:id="rId21"/>
    <p:sldId id="269" r:id="rId22"/>
    <p:sldId id="270" r:id="rId23"/>
    <p:sldId id="280" r:id="rId24"/>
  </p:sldIdLst>
  <p:sldSz cx="9144000" cy="5143500" type="screen16x9"/>
  <p:notesSz cx="6858000" cy="9144000"/>
  <p:defaultTextStyle>
    <a:defPPr>
      <a:defRPr lang="lt-LT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B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1" d="100"/>
          <a:sy n="211" d="100"/>
        </p:scale>
        <p:origin x="-329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14B22-2B4B-4FC7-B55A-94213375C57B}" type="datetimeFigureOut">
              <a:rPr lang="lt-LT" smtClean="0"/>
              <a:t>2024-09-07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735C-8BC5-465C-A79F-7AF49ECB5BE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3945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Rigonda Skorulskienė Ilona Tulabienė FIZIKOS UŽDUOTYS 8 KLASEI Greita pagalba mokiniui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735C-8BC5-465C-A79F-7AF49ECB5BEB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8687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chrome-extension://mhnlakgilnojmhinhkckjpncpbhabphi/pages/pdf/web/viewer.html?file=https%3A%2F%2Fweb.vu.lt%2Fff%2Fa.poskus%2Ffiles%2F2020%2F02%2FAtomo_fizika_pav.pdf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735C-8BC5-465C-A79F-7AF49ECB5BEB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24910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chrome-extension://mhnlakgilnojmhinhkckjpncpbhabphi/pages/pdf/web/viewer.html?file=https%3A%2F%2Fweb.vu.lt%2Fff%2Fa.poskus%2Ffiles%2F2020%2F02%2FAtomo_fizika_pav.pdf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735C-8BC5-465C-A79F-7AF49ECB5BEB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9670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chrome-extension://mhnlakgilnojmhinhkckjpncpbhabphi/pages/pdf/web/viewer.html?file=https%3A%2F%2Fweb.vu.lt%2Fff%2Fa.poskus%2Ffiles%2F2020%2F02%2FAtomo_fizika_pav.pdf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735C-8BC5-465C-A79F-7AF49ECB5BEB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46815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chrome-extension://mhnlakgilnojmhinhkckjpncpbhabphi/pages/pdf/web/viewer.html?file=https%3A%2F%2Fweb.vu.lt%2Fff%2Fa.poskus%2Ffiles%2F2020%2F02%2FAtomo_fizika_pav.pdf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735C-8BC5-465C-A79F-7AF49ECB5BEB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56700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www.vle.lt/straipsnis/spalva-1/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735C-8BC5-465C-A79F-7AF49ECB5BEB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7857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www.vle.lt/straipsnis/keistumas/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735C-8BC5-465C-A79F-7AF49ECB5BEB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98820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mtClean="0"/>
              <a:t>www.vle.lt/straipsnis/keistumas/</a:t>
            </a:r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735C-8BC5-465C-A79F-7AF49ECB5BEB}" type="slidenum">
              <a:rPr lang="lt-LT" smtClean="0"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9882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mtClean="0"/>
              <a:t>chrome-extension://mhnlakgilnojmhinhkckjpncpbhabphi/pages/pdf/web/viewer.html?file=https%3A%2F%2Findico.cern.ch%2Fevent%2F658853%2Fcontributions%2F2996062%2Fattachments%2F1701790%2F2740910%2FG3_particle_detectors_presentation.pdf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6735C-8BC5-465C-A79F-7AF49ECB5BEB}" type="slidenum">
              <a:rPr lang="lt-LT" smtClean="0"/>
              <a:t>23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7878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2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5628611" cy="994172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0" y="87172"/>
            <a:ext cx="906066" cy="63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1112" y="196777"/>
            <a:ext cx="1577532" cy="45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68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6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9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konstanta.lt/2013/12/elementariosios-daleles-paradoksas-mokslo-populiarinimo-konkursa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VsDgKxvmyqM&amp;t=7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828" y="1447773"/>
            <a:ext cx="8499964" cy="1666902"/>
          </a:xfrm>
        </p:spPr>
        <p:txBody>
          <a:bodyPr>
            <a:normAutofit/>
          </a:bodyPr>
          <a:lstStyle/>
          <a:p>
            <a:r>
              <a:rPr lang="lt-LT" sz="6000" b="1" dirty="0">
                <a:solidFill>
                  <a:schemeClr val="accent1">
                    <a:lumMod val="50000"/>
                  </a:schemeClr>
                </a:solidFill>
              </a:rPr>
              <a:t>Standartinis modelis</a:t>
            </a:r>
            <a: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t-LT" sz="2700" b="1" dirty="0">
                <a:solidFill>
                  <a:schemeClr val="accent1">
                    <a:lumMod val="50000"/>
                  </a:schemeClr>
                </a:solidFill>
              </a:rPr>
              <a:t>IV gimn. klasė</a:t>
            </a:r>
            <a:endParaRPr lang="en-US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38473"/>
            <a:ext cx="6858000" cy="1241822"/>
          </a:xfrm>
        </p:spPr>
        <p:txBody>
          <a:bodyPr>
            <a:normAutofit fontScale="62500" lnSpcReduction="20000"/>
          </a:bodyPr>
          <a:lstStyle/>
          <a:p>
            <a:r>
              <a:rPr lang="lt-LT" sz="2700" b="1" dirty="0">
                <a:solidFill>
                  <a:schemeClr val="accent1">
                    <a:lumMod val="50000"/>
                  </a:schemeClr>
                </a:solidFill>
              </a:rPr>
              <a:t>BP: </a:t>
            </a:r>
            <a:r>
              <a:rPr lang="lt-LT" sz="2700" dirty="0">
                <a:solidFill>
                  <a:schemeClr val="accent1">
                    <a:lumMod val="50000"/>
                  </a:schemeClr>
                </a:solidFill>
              </a:rPr>
              <a:t>Aptariamas standartinis modelis ir elementariųjų dalelių klasifikacija akcentuojant dvi pagrindines grupes – fermionus ir bozonus. Nagrinėjamos leptonų ir kvarkų dalelės, jų antidalelės ir aptariami jas charakterizuojantys fizikiniai dydžiai (spalva, elektros krūvis, sukinys, masė, gyvavimo trukmė), aiškinamasi hadronų (mezonų ir barionų) sudėtis.</a:t>
            </a:r>
            <a:endParaRPr lang="en-US" sz="27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44" y="414634"/>
            <a:ext cx="2742161" cy="7855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20" y="190116"/>
            <a:ext cx="1611968" cy="114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3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Fermionai</a:t>
            </a:r>
            <a:endParaRPr lang="lt-LT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151362"/>
            <a:ext cx="7886700" cy="169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454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Leptonai</a:t>
            </a:r>
            <a:endParaRPr lang="lt-LT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15955"/>
            <a:ext cx="7886700" cy="277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809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Kvarkai</a:t>
            </a:r>
            <a:endParaRPr lang="lt-LT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44377"/>
            <a:ext cx="7886700" cy="231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553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2200" b="0" dirty="0">
                <a:hlinkClick r:id="rId2"/>
              </a:rPr>
              <a:t>www.konstanta.lt/2013/12/elementariosios-daleles-paradoksas-mokslo-populiarinimo-konkursas</a:t>
            </a:r>
            <a:r>
              <a:rPr lang="lt-LT" sz="2200" b="0" dirty="0" smtClean="0">
                <a:hlinkClick r:id="rId2"/>
              </a:rPr>
              <a:t>/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2096294"/>
            <a:ext cx="70008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429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Elementariosios dalelės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Elementariąsias daleles </a:t>
            </a:r>
            <a:r>
              <a:rPr lang="lt-LT" dirty="0" smtClean="0"/>
              <a:t>apibūdina masė</a:t>
            </a:r>
            <a:r>
              <a:rPr lang="lt-LT" dirty="0"/>
              <a:t>, sukinys, </a:t>
            </a:r>
            <a:r>
              <a:rPr lang="lt-LT" dirty="0" smtClean="0"/>
              <a:t>elektrinis</a:t>
            </a:r>
            <a:r>
              <a:rPr lang="lt-LT" dirty="0"/>
              <a:t>, leptoninis ir barioninis krūviai, </a:t>
            </a:r>
            <a:r>
              <a:rPr lang="lt-LT" dirty="0" smtClean="0"/>
              <a:t>lyginumas</a:t>
            </a:r>
            <a:r>
              <a:rPr lang="lt-LT" dirty="0"/>
              <a:t>, </a:t>
            </a:r>
            <a:r>
              <a:rPr lang="lt-LT" dirty="0" smtClean="0"/>
              <a:t>keistumas, spalva </a:t>
            </a:r>
            <a:r>
              <a:rPr lang="lt-LT" dirty="0"/>
              <a:t>bei kiti </a:t>
            </a:r>
            <a:r>
              <a:rPr lang="lt-LT" dirty="0" smtClean="0"/>
              <a:t>kvantiniai skaičiai.</a:t>
            </a:r>
          </a:p>
          <a:p>
            <a:r>
              <a:rPr lang="lt-LT" dirty="0" smtClean="0"/>
              <a:t>Šiuo </a:t>
            </a:r>
            <a:r>
              <a:rPr lang="lt-LT" dirty="0"/>
              <a:t>metu žinoma keli šimtai </a:t>
            </a:r>
            <a:r>
              <a:rPr lang="lt-LT" dirty="0" smtClean="0"/>
              <a:t>elementariųjų </a:t>
            </a:r>
            <a:r>
              <a:rPr lang="lt-LT" dirty="0"/>
              <a:t>dalelių, kurių dauguma yra </a:t>
            </a:r>
            <a:r>
              <a:rPr lang="lt-LT" dirty="0" smtClean="0"/>
              <a:t>nestabilios</a:t>
            </a:r>
            <a:r>
              <a:rPr lang="lt-LT" dirty="0"/>
              <a:t>. Jų vidutinė gyvavimo </a:t>
            </a:r>
            <a:r>
              <a:rPr lang="lt-LT" dirty="0" smtClean="0"/>
              <a:t>trukmė labai </a:t>
            </a:r>
            <a:r>
              <a:rPr lang="lt-LT" dirty="0"/>
              <a:t>įvairi, nuo 10</a:t>
            </a:r>
            <a:r>
              <a:rPr lang="lt-LT" baseline="30000" dirty="0"/>
              <a:t>–25</a:t>
            </a:r>
            <a:r>
              <a:rPr lang="lt-LT" dirty="0"/>
              <a:t> s iki 880 s (tiek </a:t>
            </a:r>
            <a:r>
              <a:rPr lang="lt-LT" dirty="0" smtClean="0"/>
              <a:t>gyvuoja </a:t>
            </a:r>
            <a:r>
              <a:rPr lang="lt-LT" dirty="0"/>
              <a:t>laisvasis neutronas</a:t>
            </a:r>
            <a:r>
              <a:rPr lang="lt-LT" dirty="0" smtClean="0"/>
              <a:t>).</a:t>
            </a:r>
          </a:p>
          <a:p>
            <a:r>
              <a:rPr lang="lt-LT" dirty="0" smtClean="0"/>
              <a:t>Žinomos </a:t>
            </a:r>
            <a:r>
              <a:rPr lang="lt-LT" dirty="0"/>
              <a:t>tik </a:t>
            </a:r>
            <a:r>
              <a:rPr lang="lt-LT" dirty="0" smtClean="0"/>
              <a:t>kelios stabiliosios </a:t>
            </a:r>
            <a:r>
              <a:rPr lang="lt-LT" dirty="0"/>
              <a:t>dalelės: elektronas ir </a:t>
            </a:r>
            <a:r>
              <a:rPr lang="lt-LT" dirty="0" smtClean="0"/>
              <a:t>pozitronas</a:t>
            </a:r>
            <a:r>
              <a:rPr lang="lt-LT" dirty="0"/>
              <a:t>, protonas ir antiprotonas bei fotonas. </a:t>
            </a:r>
          </a:p>
        </p:txBody>
      </p:sp>
    </p:spTree>
    <p:extLst>
      <p:ext uri="{BB962C8B-B14F-4D97-AF65-F5344CB8AC3E}">
        <p14:creationId xmlns:p14="http://schemas.microsoft.com/office/powerpoint/2010/main" val="1001760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Spalva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kvantinis skaičius, kuriuo apibūdinamos kvarkų ir gliuonų būsenos</a:t>
            </a:r>
            <a:r>
              <a:rPr lang="lt-LT" dirty="0" smtClean="0"/>
              <a:t>.</a:t>
            </a:r>
          </a:p>
          <a:p>
            <a:r>
              <a:rPr lang="lt-LT" dirty="0" smtClean="0"/>
              <a:t>Kvarkai </a:t>
            </a:r>
            <a:r>
              <a:rPr lang="lt-LT" dirty="0"/>
              <a:t>būna 3 spalvų: raudonos, mėlynos ir </a:t>
            </a:r>
            <a:r>
              <a:rPr lang="lt-LT" dirty="0" smtClean="0"/>
              <a:t>žalios;</a:t>
            </a:r>
          </a:p>
          <a:p>
            <a:r>
              <a:rPr lang="lt-LT" dirty="0" smtClean="0"/>
              <a:t>Antikvarkai </a:t>
            </a:r>
            <a:r>
              <a:rPr lang="lt-LT" dirty="0"/>
              <a:t>– 3 antispalvų: žydros, geltonos ir violetinės</a:t>
            </a:r>
            <a:r>
              <a:rPr lang="lt-LT" dirty="0" smtClean="0"/>
              <a:t>.</a:t>
            </a:r>
          </a:p>
          <a:p>
            <a:r>
              <a:rPr lang="lt-LT" dirty="0" smtClean="0"/>
              <a:t>Gliuonai </a:t>
            </a:r>
            <a:r>
              <a:rPr lang="lt-LT" dirty="0"/>
              <a:t>turi spalvos ir antispalvos kvantinius skaičius. Jų yra 8, nes vienas spalvos ir antispalvos derinys yra </a:t>
            </a:r>
            <a:r>
              <a:rPr lang="lt-LT" dirty="0" smtClean="0"/>
              <a:t>eliminuojamas.</a:t>
            </a:r>
          </a:p>
          <a:p>
            <a:r>
              <a:rPr lang="lt-LT" dirty="0" smtClean="0"/>
              <a:t>Kvarkai </a:t>
            </a:r>
            <a:r>
              <a:rPr lang="lt-LT" dirty="0"/>
              <a:t>apsikeisdami gliuonais keičia spalvas.</a:t>
            </a:r>
          </a:p>
        </p:txBody>
      </p:sp>
    </p:spTree>
    <p:extLst>
      <p:ext uri="{BB962C8B-B14F-4D97-AF65-F5344CB8AC3E}">
        <p14:creationId xmlns:p14="http://schemas.microsoft.com/office/powerpoint/2010/main" val="1976900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Keistumas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Adityvusis </a:t>
            </a:r>
            <a:r>
              <a:rPr lang="lt-LT" dirty="0"/>
              <a:t>kvantinis skaičius, savita hadronų charakteristika</a:t>
            </a:r>
            <a:r>
              <a:rPr lang="lt-LT" dirty="0" smtClean="0"/>
              <a:t>.</a:t>
            </a:r>
          </a:p>
          <a:p>
            <a:r>
              <a:rPr lang="lt-LT" dirty="0" smtClean="0"/>
              <a:t>Visiems </a:t>
            </a:r>
            <a:r>
              <a:rPr lang="lt-LT" dirty="0"/>
              <a:t>hadronams būdinga sveikoji keistumo reikšmė (nulinė, teigiamoji, neigiamoji), be to, |S| ≤ 3</a:t>
            </a:r>
            <a:r>
              <a:rPr lang="lt-LT" dirty="0" smtClean="0"/>
              <a:t>.</a:t>
            </a:r>
          </a:p>
          <a:p>
            <a:r>
              <a:rPr lang="lt-LT" dirty="0" smtClean="0"/>
              <a:t>Antidalelių </a:t>
            </a:r>
            <a:r>
              <a:rPr lang="lt-LT" dirty="0"/>
              <a:t>keistumo ženklas priešingas negu dalelių</a:t>
            </a:r>
            <a:r>
              <a:rPr lang="lt-LT" dirty="0" smtClean="0"/>
              <a:t>.</a:t>
            </a:r>
          </a:p>
          <a:p>
            <a:r>
              <a:rPr lang="lt-LT" dirty="0" smtClean="0"/>
              <a:t>Hadronai</a:t>
            </a:r>
            <a:r>
              <a:rPr lang="lt-LT" dirty="0"/>
              <a:t>, kurių S ≠ 0, o kvantiniai skaičiai žavesys (C) ir gelmiškumas (b) lygūs nuliui, vadinami keistosiomis dalelėmis</a:t>
            </a:r>
            <a:r>
              <a:rPr lang="lt-LT" dirty="0" smtClean="0"/>
              <a:t>.</a:t>
            </a:r>
          </a:p>
          <a:p>
            <a:r>
              <a:rPr lang="lt-LT" dirty="0" smtClean="0"/>
              <a:t>Stipriojoje </a:t>
            </a:r>
            <a:r>
              <a:rPr lang="lt-LT" dirty="0"/>
              <a:t>sąveikoje nedalyvaujančių dalelių (fotonų, leptonų) S = 0</a:t>
            </a:r>
            <a:r>
              <a:rPr lang="lt-L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6273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Keistumas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Per </a:t>
            </a:r>
            <a:r>
              <a:rPr lang="lt-LT" dirty="0"/>
              <a:t>procesus, kuriuos lemia stiprioji ir elektromagnetinė sąveika, galioja keistumo tvermės dėsnis, t. y. dalelių keistumo suma prieš reakciją ir po jos yra ta pati, bet per procesus, nulemtus silpnosios sąveikos, negalioja</a:t>
            </a:r>
            <a:r>
              <a:rPr lang="lt-LT" dirty="0" smtClean="0"/>
              <a:t>.</a:t>
            </a:r>
          </a:p>
          <a:p>
            <a:r>
              <a:rPr lang="lt-LT" dirty="0" smtClean="0"/>
              <a:t>Pagal </a:t>
            </a:r>
            <a:r>
              <a:rPr lang="lt-LT" dirty="0"/>
              <a:t>šiuolaikinį požiūrį, kai kurių hadronų S ≠ 0 todėl, kad į jų sudėtį įeina vienas arba keli keistieji kvarkai, kurių kiekvieno S = –1</a:t>
            </a:r>
            <a:r>
              <a:rPr lang="lt-LT" dirty="0" smtClean="0"/>
              <a:t>.</a:t>
            </a:r>
          </a:p>
          <a:p>
            <a:r>
              <a:rPr lang="lt-LT" dirty="0" smtClean="0"/>
              <a:t>Remiantis </a:t>
            </a:r>
            <a:r>
              <a:rPr lang="lt-LT" dirty="0"/>
              <a:t>keistumo tvermės dėsniu buvo numatytas </a:t>
            </a:r>
            <a:r>
              <a:rPr lang="el-GR" dirty="0"/>
              <a:t>Σ</a:t>
            </a:r>
            <a:r>
              <a:rPr lang="el-GR" baseline="30000" dirty="0"/>
              <a:t>0</a:t>
            </a:r>
            <a:r>
              <a:rPr lang="el-GR" dirty="0"/>
              <a:t> </a:t>
            </a:r>
            <a:r>
              <a:rPr lang="lt-LT" dirty="0"/>
              <a:t>ir </a:t>
            </a:r>
            <a:r>
              <a:rPr lang="el-GR" dirty="0"/>
              <a:t>Ξ</a:t>
            </a:r>
            <a:r>
              <a:rPr lang="el-GR" dirty="0" smtClean="0"/>
              <a:t> </a:t>
            </a:r>
            <a:r>
              <a:rPr lang="lt-LT" dirty="0"/>
              <a:t>hiperonų buvimas</a:t>
            </a:r>
            <a:r>
              <a:rPr lang="lt-LT" dirty="0" smtClean="0"/>
              <a:t>.</a:t>
            </a:r>
          </a:p>
          <a:p>
            <a:r>
              <a:rPr lang="lt-LT" dirty="0" smtClean="0"/>
              <a:t>Keistumo </a:t>
            </a:r>
            <a:r>
              <a:rPr lang="lt-LT" dirty="0"/>
              <a:t>sąvoką pasiūlė vartoti M. Gellis‑Mannas ir Kazuhiko Nišidžima (Japonija).</a:t>
            </a:r>
          </a:p>
        </p:txBody>
      </p:sp>
    </p:spTree>
    <p:extLst>
      <p:ext uri="{BB962C8B-B14F-4D97-AF65-F5344CB8AC3E}">
        <p14:creationId xmlns:p14="http://schemas.microsoft.com/office/powerpoint/2010/main" val="3067888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Elementariosios dalelės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Žinomi </a:t>
            </a:r>
            <a:r>
              <a:rPr lang="lt-LT" dirty="0"/>
              <a:t>keturi elementariųjų dalelių </a:t>
            </a:r>
            <a:r>
              <a:rPr lang="lt-LT" dirty="0" smtClean="0"/>
              <a:t>sąveikos </a:t>
            </a:r>
            <a:r>
              <a:rPr lang="lt-LT" dirty="0"/>
              <a:t>tipai</a:t>
            </a:r>
            <a:r>
              <a:rPr lang="lt-LT" dirty="0" smtClean="0"/>
              <a:t>:</a:t>
            </a:r>
          </a:p>
          <a:p>
            <a:pPr lvl="1"/>
            <a:r>
              <a:rPr lang="lt-LT" dirty="0" smtClean="0"/>
              <a:t>elektromagnetinė </a:t>
            </a:r>
            <a:r>
              <a:rPr lang="lt-LT" dirty="0"/>
              <a:t>(krūvį </a:t>
            </a:r>
            <a:r>
              <a:rPr lang="lt-LT" dirty="0" smtClean="0"/>
              <a:t>turinčios dalelės </a:t>
            </a:r>
            <a:r>
              <a:rPr lang="lt-LT" dirty="0"/>
              <a:t>vienos kitą stumia arba traukia), </a:t>
            </a:r>
          </a:p>
          <a:p>
            <a:pPr lvl="1"/>
            <a:r>
              <a:rPr lang="lt-LT" dirty="0"/>
              <a:t>stiprioji (laiko protonus ir neutronus </a:t>
            </a:r>
            <a:r>
              <a:rPr lang="lt-LT" dirty="0" smtClean="0"/>
              <a:t>branduolyje),</a:t>
            </a:r>
          </a:p>
          <a:p>
            <a:pPr lvl="1"/>
            <a:r>
              <a:rPr lang="lt-LT" dirty="0" smtClean="0"/>
              <a:t>silpnoji </a:t>
            </a:r>
            <a:r>
              <a:rPr lang="lt-LT" dirty="0"/>
              <a:t>(lemia radioaktyviųjų </a:t>
            </a:r>
            <a:r>
              <a:rPr lang="lt-LT" dirty="0" smtClean="0"/>
              <a:t>atomų </a:t>
            </a:r>
            <a:r>
              <a:rPr lang="lt-LT" dirty="0"/>
              <a:t>branduolių </a:t>
            </a:r>
            <a:r>
              <a:rPr lang="el-GR" dirty="0"/>
              <a:t>β </a:t>
            </a:r>
            <a:r>
              <a:rPr lang="lt-LT" dirty="0"/>
              <a:t>skilimą ir </a:t>
            </a:r>
            <a:r>
              <a:rPr lang="lt-LT" dirty="0" smtClean="0"/>
              <a:t>termobranduolines </a:t>
            </a:r>
            <a:r>
              <a:rPr lang="lt-LT" dirty="0"/>
              <a:t>reakcijas žvaigždėse</a:t>
            </a:r>
            <a:r>
              <a:rPr lang="lt-LT" dirty="0" smtClean="0"/>
              <a:t>),</a:t>
            </a:r>
          </a:p>
          <a:p>
            <a:pPr lvl="1"/>
            <a:r>
              <a:rPr lang="lt-LT" dirty="0" smtClean="0"/>
              <a:t>gravitacinė (</a:t>
            </a:r>
            <a:r>
              <a:rPr lang="lt-LT" dirty="0"/>
              <a:t>visi kūnai traukia vienas kitą</a:t>
            </a:r>
            <a:r>
              <a:rPr lang="lt-LT" dirty="0" smtClean="0"/>
              <a:t>).</a:t>
            </a:r>
          </a:p>
          <a:p>
            <a:r>
              <a:rPr lang="lt-LT" dirty="0" smtClean="0"/>
              <a:t>Silpniausioje </a:t>
            </a:r>
            <a:r>
              <a:rPr lang="lt-LT" dirty="0"/>
              <a:t>gravitacinėje sąveikoje dalyvauja visos </a:t>
            </a:r>
            <a:r>
              <a:rPr lang="lt-LT" dirty="0" smtClean="0"/>
              <a:t>dalelės.</a:t>
            </a:r>
          </a:p>
          <a:p>
            <a:r>
              <a:rPr lang="lt-LT" dirty="0" smtClean="0"/>
              <a:t>Pagal </a:t>
            </a:r>
            <a:r>
              <a:rPr lang="lt-LT" dirty="0"/>
              <a:t>dalyvavimą kitose sąveikose </a:t>
            </a:r>
            <a:r>
              <a:rPr lang="lt-LT" dirty="0" smtClean="0"/>
              <a:t>elementariosios </a:t>
            </a:r>
            <a:r>
              <a:rPr lang="lt-LT" dirty="0"/>
              <a:t>dalelės tradiciškai </a:t>
            </a:r>
            <a:r>
              <a:rPr lang="lt-LT" dirty="0" smtClean="0"/>
              <a:t>skirstomos </a:t>
            </a:r>
            <a:r>
              <a:rPr lang="lt-LT" dirty="0"/>
              <a:t>į tris grupes: leptonus, hadronus ir </a:t>
            </a:r>
            <a:r>
              <a:rPr lang="lt-LT" dirty="0" smtClean="0"/>
              <a:t>sąveikos </a:t>
            </a:r>
            <a:r>
              <a:rPr lang="lt-LT" dirty="0"/>
              <a:t>bozonus.</a:t>
            </a:r>
          </a:p>
        </p:txBody>
      </p:sp>
    </p:spTree>
    <p:extLst>
      <p:ext uri="{BB962C8B-B14F-4D97-AF65-F5344CB8AC3E}">
        <p14:creationId xmlns:p14="http://schemas.microsoft.com/office/powerpoint/2010/main" val="1954648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Leptonai ir hadronai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Leptonai nedalyvauja stipriojoje, bet </a:t>
            </a:r>
            <a:r>
              <a:rPr lang="lt-LT" dirty="0" smtClean="0"/>
              <a:t>dalyvauja </a:t>
            </a:r>
            <a:r>
              <a:rPr lang="lt-LT" dirty="0"/>
              <a:t>elektromagnetinėje ir silpnojoje sąveikoje</a:t>
            </a:r>
            <a:r>
              <a:rPr lang="lt-LT" dirty="0" smtClean="0"/>
              <a:t>.</a:t>
            </a:r>
          </a:p>
          <a:p>
            <a:r>
              <a:rPr lang="lt-LT" dirty="0" smtClean="0"/>
              <a:t>Hadronai </a:t>
            </a:r>
            <a:r>
              <a:rPr lang="lt-LT" dirty="0"/>
              <a:t>sąveikauja visomis </a:t>
            </a:r>
            <a:r>
              <a:rPr lang="lt-LT" dirty="0" smtClean="0"/>
              <a:t>sąveikomis</a:t>
            </a:r>
            <a:r>
              <a:rPr lang="lt-LT" dirty="0"/>
              <a:t>. Jie sudaro gausiausią </a:t>
            </a:r>
            <a:r>
              <a:rPr lang="lt-LT" dirty="0" smtClean="0"/>
              <a:t>elementariųjų </a:t>
            </a:r>
            <a:r>
              <a:rPr lang="lt-LT" dirty="0"/>
              <a:t>dalelių grupę, kuri skirstoma į du </a:t>
            </a:r>
            <a:r>
              <a:rPr lang="lt-LT" dirty="0" smtClean="0"/>
              <a:t>pogrupius:</a:t>
            </a:r>
          </a:p>
          <a:p>
            <a:pPr lvl="1"/>
            <a:r>
              <a:rPr lang="lt-LT" dirty="0" smtClean="0"/>
              <a:t>mezonus </a:t>
            </a:r>
            <a:r>
              <a:rPr lang="lt-LT" dirty="0"/>
              <a:t>– daleles, sudarytas iš </a:t>
            </a:r>
            <a:r>
              <a:rPr lang="lt-LT" dirty="0" smtClean="0"/>
              <a:t>kvarko </a:t>
            </a:r>
            <a:r>
              <a:rPr lang="lt-LT" dirty="0"/>
              <a:t>ir antikvarko</a:t>
            </a:r>
            <a:r>
              <a:rPr lang="lt-LT" dirty="0" smtClean="0"/>
              <a:t>,</a:t>
            </a:r>
          </a:p>
          <a:p>
            <a:pPr lvl="1"/>
            <a:r>
              <a:rPr lang="lt-LT" dirty="0" smtClean="0"/>
              <a:t>barionus </a:t>
            </a:r>
            <a:r>
              <a:rPr lang="lt-LT" dirty="0"/>
              <a:t>– daleles, </a:t>
            </a:r>
            <a:r>
              <a:rPr lang="lt-LT" dirty="0" smtClean="0"/>
              <a:t>sudarytas </a:t>
            </a:r>
            <a:r>
              <a:rPr lang="lt-LT" dirty="0"/>
              <a:t>iš trijų kvarkų</a:t>
            </a:r>
          </a:p>
        </p:txBody>
      </p:sp>
    </p:spTree>
    <p:extLst>
      <p:ext uri="{BB962C8B-B14F-4D97-AF65-F5344CB8AC3E}">
        <p14:creationId xmlns:p14="http://schemas.microsoft.com/office/powerpoint/2010/main" val="225312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529" y="378680"/>
            <a:ext cx="6331274" cy="994172"/>
          </a:xfrm>
        </p:spPr>
        <p:txBody>
          <a:bodyPr/>
          <a:lstStyle/>
          <a:p>
            <a:r>
              <a:rPr lang="lt-LT" dirty="0"/>
              <a:t>Elementariosios dalelės 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lt-LT" sz="3300" dirty="0"/>
              <a:t>P</a:t>
            </a:r>
            <a:r>
              <a:rPr lang="lt-LT" sz="3300" dirty="0" smtClean="0"/>
              <a:t>irminės </a:t>
            </a:r>
            <a:r>
              <a:rPr lang="lt-LT" sz="3300" dirty="0"/>
              <a:t>(</a:t>
            </a:r>
            <a:r>
              <a:rPr lang="lt-LT" sz="3300" dirty="0" smtClean="0"/>
              <a:t>paprasčiausios</a:t>
            </a:r>
            <a:r>
              <a:rPr lang="lt-LT" sz="3300" dirty="0"/>
              <a:t>) stabilios ar trumpai gyvuojančios dalelės, iš kurių </a:t>
            </a:r>
            <a:r>
              <a:rPr lang="lt-LT" sz="3300" dirty="0" smtClean="0"/>
              <a:t>sudaryta </a:t>
            </a:r>
            <a:r>
              <a:rPr lang="lt-LT" sz="3300" dirty="0"/>
              <a:t>medžiaga (materija</a:t>
            </a:r>
            <a:r>
              <a:rPr lang="lt-LT" sz="3300" dirty="0" smtClean="0"/>
              <a:t>).</a:t>
            </a:r>
          </a:p>
          <a:p>
            <a:r>
              <a:rPr lang="lt-LT" sz="3300" dirty="0" smtClean="0"/>
              <a:t>Elementariųjų </a:t>
            </a:r>
            <a:r>
              <a:rPr lang="lt-LT" sz="3300" dirty="0"/>
              <a:t>dalelių </a:t>
            </a:r>
            <a:r>
              <a:rPr lang="lt-LT" sz="3300" dirty="0" smtClean="0"/>
              <a:t>sąvoka </a:t>
            </a:r>
            <a:r>
              <a:rPr lang="lt-LT" sz="3300" dirty="0"/>
              <a:t>pradėta vartoti, kai paaiškėjo, kad atomas (</a:t>
            </a:r>
            <a:r>
              <a:rPr lang="lt-LT" sz="3300" dirty="0" smtClean="0"/>
              <a:t>mažiausia medžiagos </a:t>
            </a:r>
            <a:r>
              <a:rPr lang="lt-LT" sz="3300" dirty="0"/>
              <a:t>dalelė) susideda iš atomo </a:t>
            </a:r>
            <a:r>
              <a:rPr lang="lt-LT" sz="3300" dirty="0" smtClean="0"/>
              <a:t>branduolio ir </a:t>
            </a:r>
            <a:r>
              <a:rPr lang="lt-LT" sz="3300" dirty="0"/>
              <a:t>elektronų apvalkalo</a:t>
            </a:r>
            <a:r>
              <a:rPr lang="lt-LT" sz="3300" dirty="0" smtClean="0"/>
              <a:t>.</a:t>
            </a:r>
          </a:p>
          <a:p>
            <a:r>
              <a:rPr lang="lt-LT" sz="3300" dirty="0" smtClean="0"/>
              <a:t>Atomų </a:t>
            </a:r>
            <a:r>
              <a:rPr lang="lt-LT" sz="3300" dirty="0"/>
              <a:t>branduoliai sudaryti iš protonų ir neutronų. Vėliau paaiškėjo, kad protonai </a:t>
            </a:r>
            <a:r>
              <a:rPr lang="lt-LT" sz="3300" dirty="0" smtClean="0"/>
              <a:t>ir </a:t>
            </a:r>
            <a:r>
              <a:rPr lang="lt-LT" sz="3300" dirty="0"/>
              <a:t>neutronai sudaryti iš vadinamųjų fundamentaliųjų </a:t>
            </a:r>
            <a:r>
              <a:rPr lang="lt-LT" sz="3300" dirty="0" smtClean="0"/>
              <a:t>dalelių </a:t>
            </a:r>
            <a:r>
              <a:rPr lang="lt-LT" sz="3300" dirty="0"/>
              <a:t>– kvarkų, kurie laisvi neegzistuoja ir tiesiogiai </a:t>
            </a:r>
            <a:r>
              <a:rPr lang="lt-LT" sz="3300" dirty="0" smtClean="0"/>
              <a:t>eksperimentais </a:t>
            </a:r>
            <a:r>
              <a:rPr lang="lt-LT" sz="3300" dirty="0"/>
              <a:t>neaptikti</a:t>
            </a:r>
            <a:r>
              <a:rPr lang="lt-LT" sz="3300" dirty="0" smtClean="0"/>
              <a:t>.</a:t>
            </a:r>
          </a:p>
          <a:p>
            <a:r>
              <a:rPr lang="lt-LT" sz="3300" dirty="0" smtClean="0"/>
              <a:t>Mažesnės </a:t>
            </a:r>
            <a:r>
              <a:rPr lang="lt-LT" sz="3300" dirty="0"/>
              <a:t>už atomą dalelės </a:t>
            </a:r>
            <a:r>
              <a:rPr lang="lt-LT" sz="3300" dirty="0" smtClean="0"/>
              <a:t>vadinamos </a:t>
            </a:r>
            <a:r>
              <a:rPr lang="lt-LT" sz="3300" dirty="0"/>
              <a:t>subatominėmis </a:t>
            </a:r>
            <a:r>
              <a:rPr lang="lt-LT" sz="3300" dirty="0" smtClean="0"/>
              <a:t>dalelėmis.</a:t>
            </a:r>
            <a:endParaRPr lang="lt-LT" sz="3300" dirty="0"/>
          </a:p>
        </p:txBody>
      </p:sp>
    </p:spTree>
    <p:extLst>
      <p:ext uri="{BB962C8B-B14F-4D97-AF65-F5344CB8AC3E}">
        <p14:creationId xmlns:p14="http://schemas.microsoft.com/office/powerpoint/2010/main" val="1679743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Bozonai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Pagal </a:t>
            </a:r>
            <a:r>
              <a:rPr lang="lt-LT" dirty="0"/>
              <a:t>standartinį modelį yra keturių rūšių elementarieji </a:t>
            </a:r>
            <a:r>
              <a:rPr lang="lt-LT" dirty="0" smtClean="0"/>
              <a:t>sąveikos </a:t>
            </a:r>
            <a:r>
              <a:rPr lang="lt-LT" dirty="0"/>
              <a:t>bozonai</a:t>
            </a:r>
            <a:r>
              <a:rPr lang="lt-LT" dirty="0" smtClean="0"/>
              <a:t>:</a:t>
            </a:r>
          </a:p>
          <a:p>
            <a:r>
              <a:rPr lang="lt-LT" dirty="0" smtClean="0"/>
              <a:t>W </a:t>
            </a:r>
            <a:r>
              <a:rPr lang="lt-LT" dirty="0"/>
              <a:t>– tarpiniai bozonai lemia silpnąją sąveiką, </a:t>
            </a:r>
          </a:p>
          <a:p>
            <a:r>
              <a:rPr lang="lt-LT" dirty="0"/>
              <a:t>gliuonai – stipriąją sąveiką</a:t>
            </a:r>
            <a:r>
              <a:rPr lang="lt-LT" dirty="0" smtClean="0"/>
              <a:t>,</a:t>
            </a:r>
          </a:p>
          <a:p>
            <a:r>
              <a:rPr lang="lt-LT" dirty="0" smtClean="0"/>
              <a:t>fotonai </a:t>
            </a:r>
            <a:r>
              <a:rPr lang="lt-LT" dirty="0"/>
              <a:t>– elektromagnetinę sąveiką, </a:t>
            </a:r>
          </a:p>
          <a:p>
            <a:r>
              <a:rPr lang="lt-LT" dirty="0"/>
              <a:t>gravitonai – gravitacinę sąveiką.</a:t>
            </a:r>
          </a:p>
        </p:txBody>
      </p:sp>
    </p:spTree>
    <p:extLst>
      <p:ext uri="{BB962C8B-B14F-4D97-AF65-F5344CB8AC3E}">
        <p14:creationId xmlns:p14="http://schemas.microsoft.com/office/powerpoint/2010/main" val="4016621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70" y="273844"/>
            <a:ext cx="6078416" cy="994172"/>
          </a:xfrm>
        </p:spPr>
        <p:txBody>
          <a:bodyPr>
            <a:normAutofit fontScale="90000"/>
          </a:bodyPr>
          <a:lstStyle/>
          <a:p>
            <a:r>
              <a:rPr lang="lt-LT" dirty="0"/>
              <a:t>CERN (pranc. Conseil europeen pour la </a:t>
            </a:r>
            <a:r>
              <a:rPr lang="lt-LT" dirty="0" smtClean="0"/>
              <a:t>recherche nucleaire </a:t>
            </a:r>
            <a:r>
              <a:rPr lang="lt-LT" dirty="0"/>
              <a:t>– Europos branduolinių tyrimų </a:t>
            </a:r>
            <a:r>
              <a:rPr lang="lt-LT" dirty="0" smtClean="0"/>
              <a:t>organizacija)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dirty="0" smtClean="0"/>
              <a:t>Viena </a:t>
            </a:r>
            <a:r>
              <a:rPr lang="lt-LT" dirty="0"/>
              <a:t>didžiausių pasaulyje mokslo įstaigų</a:t>
            </a:r>
            <a:r>
              <a:rPr lang="lt-LT" dirty="0" smtClean="0"/>
              <a:t>.</a:t>
            </a:r>
          </a:p>
          <a:p>
            <a:r>
              <a:rPr lang="lt-LT" dirty="0" smtClean="0"/>
              <a:t>CERN’o tikslas </a:t>
            </a:r>
            <a:r>
              <a:rPr lang="lt-LT" dirty="0"/>
              <a:t>– išsiaiškinti gamtos sandaros pagrindus. </a:t>
            </a:r>
          </a:p>
          <a:p>
            <a:r>
              <a:rPr lang="lt-LT" dirty="0"/>
              <a:t>CERN’o laboratorijoje atliekami unikalūs branduolinės </a:t>
            </a:r>
            <a:r>
              <a:rPr lang="lt-LT" dirty="0" smtClean="0"/>
              <a:t>fizikos </a:t>
            </a:r>
            <a:r>
              <a:rPr lang="lt-LT" dirty="0"/>
              <a:t>eksperimentai pažangiausia pasaulyje </a:t>
            </a:r>
            <a:r>
              <a:rPr lang="lt-LT" dirty="0" smtClean="0"/>
              <a:t>moksline </a:t>
            </a:r>
            <a:r>
              <a:rPr lang="lt-LT" dirty="0"/>
              <a:t>įranga</a:t>
            </a:r>
            <a:r>
              <a:rPr lang="lt-LT" dirty="0" smtClean="0"/>
              <a:t>.</a:t>
            </a:r>
          </a:p>
          <a:p>
            <a:r>
              <a:rPr lang="lt-LT" dirty="0" smtClean="0"/>
              <a:t>CERN’o </a:t>
            </a:r>
            <a:r>
              <a:rPr lang="lt-LT" dirty="0"/>
              <a:t>kompleksas įsikūręs Šveicarijos ir </a:t>
            </a:r>
            <a:r>
              <a:rPr lang="lt-LT" dirty="0" smtClean="0"/>
              <a:t>Prancūzijos </a:t>
            </a:r>
            <a:r>
              <a:rPr lang="lt-LT" dirty="0"/>
              <a:t>pasienyje, bet nepriklauso nei vienai iš šių </a:t>
            </a:r>
            <a:r>
              <a:rPr lang="lt-LT" dirty="0" smtClean="0"/>
              <a:t>šalių</a:t>
            </a:r>
            <a:r>
              <a:rPr lang="lt-LT" dirty="0"/>
              <a:t>, nes ji yra tarptautinė organizacija</a:t>
            </a:r>
            <a:r>
              <a:rPr lang="lt-LT" dirty="0" smtClean="0"/>
              <a:t>.</a:t>
            </a:r>
          </a:p>
          <a:p>
            <a:r>
              <a:rPr lang="lt-LT" dirty="0" smtClean="0"/>
              <a:t>Konvencija įsteigti </a:t>
            </a:r>
            <a:r>
              <a:rPr lang="lt-LT" dirty="0"/>
              <a:t>CERN’ą buvo pasirašyta 1954 m.</a:t>
            </a:r>
          </a:p>
          <a:p>
            <a:r>
              <a:rPr lang="lt-LT" dirty="0"/>
              <a:t>1989 m. CERN’e sukurtas pasaulinis informacijos </a:t>
            </a:r>
            <a:r>
              <a:rPr lang="lt-LT" dirty="0" smtClean="0"/>
              <a:t>tinklas </a:t>
            </a:r>
            <a:r>
              <a:rPr lang="lt-LT" dirty="0"/>
              <a:t>(W(orld) W(ide) W(eb), WWW).</a:t>
            </a:r>
          </a:p>
          <a:p>
            <a:r>
              <a:rPr lang="lt-LT" dirty="0"/>
              <a:t>1995 m. sukurti pirmieji vandenilio antimedžiagos </a:t>
            </a:r>
            <a:r>
              <a:rPr lang="lt-LT" dirty="0" smtClean="0"/>
              <a:t>atomai </a:t>
            </a:r>
            <a:r>
              <a:rPr lang="lt-LT" dirty="0"/>
              <a:t>(antivandenilis).</a:t>
            </a:r>
          </a:p>
        </p:txBody>
      </p:sp>
    </p:spTree>
    <p:extLst>
      <p:ext uri="{BB962C8B-B14F-4D97-AF65-F5344CB8AC3E}">
        <p14:creationId xmlns:p14="http://schemas.microsoft.com/office/powerpoint/2010/main" val="3047138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CERN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2008 m. 100 m gylyje pradėjo veikti 27 km ilgio </a:t>
            </a:r>
            <a:r>
              <a:rPr lang="lt-LT" dirty="0" smtClean="0"/>
              <a:t>didžiausias </a:t>
            </a:r>
            <a:r>
              <a:rPr lang="lt-LT" dirty="0"/>
              <a:t>pasaulyje hadronų greitintuvas</a:t>
            </a:r>
            <a:r>
              <a:rPr lang="lt-LT" dirty="0" smtClean="0"/>
              <a:t>.</a:t>
            </a:r>
          </a:p>
          <a:p>
            <a:r>
              <a:rPr lang="lt-LT" dirty="0" smtClean="0"/>
              <a:t>Jis </a:t>
            </a:r>
            <a:r>
              <a:rPr lang="lt-LT" dirty="0"/>
              <a:t>gali </a:t>
            </a:r>
            <a:r>
              <a:rPr lang="lt-LT" dirty="0" smtClean="0"/>
              <a:t>įgreitinti </a:t>
            </a:r>
            <a:r>
              <a:rPr lang="lt-LT" dirty="0"/>
              <a:t>priešpriešinius protonų srautus iki 14 </a:t>
            </a:r>
            <a:r>
              <a:rPr lang="lt-LT" dirty="0" smtClean="0"/>
              <a:t>TeV energijos</a:t>
            </a:r>
            <a:r>
              <a:rPr lang="lt-LT" dirty="0"/>
              <a:t>.</a:t>
            </a:r>
          </a:p>
          <a:p>
            <a:r>
              <a:rPr lang="lt-LT" dirty="0"/>
              <a:t>2012 m. naudojant šį greitintuvą atrastas Higso </a:t>
            </a:r>
            <a:r>
              <a:rPr lang="lt-LT" dirty="0" smtClean="0"/>
              <a:t>bozonas</a:t>
            </a:r>
            <a:r>
              <a:rPr lang="lt-LT" dirty="0"/>
              <a:t>, paaiškinantis daugelio elementariųjų dalelių masės kilmę</a:t>
            </a:r>
            <a:r>
              <a:rPr lang="lt-LT" dirty="0" smtClean="0"/>
              <a:t>.</a:t>
            </a:r>
          </a:p>
          <a:p>
            <a:r>
              <a:rPr lang="lt-LT" dirty="0" smtClean="0"/>
              <a:t>Labai </a:t>
            </a:r>
            <a:r>
              <a:rPr lang="lt-LT" dirty="0"/>
              <a:t>daug eksperimentais gautų </a:t>
            </a:r>
            <a:r>
              <a:rPr lang="lt-LT" dirty="0" smtClean="0"/>
              <a:t>duomenų </a:t>
            </a:r>
            <a:r>
              <a:rPr lang="lt-LT" dirty="0"/>
              <a:t>(apie 35 GB per sekundę) perduodami ir </a:t>
            </a:r>
            <a:r>
              <a:rPr lang="lt-LT" dirty="0" smtClean="0"/>
              <a:t>apdorojami </a:t>
            </a:r>
            <a:r>
              <a:rPr lang="lt-LT" dirty="0"/>
              <a:t>tarptautiniame kompiuterių tinkle GRID, </a:t>
            </a:r>
            <a:r>
              <a:rPr lang="lt-LT" dirty="0" smtClean="0"/>
              <a:t>jungiančiame </a:t>
            </a:r>
            <a:r>
              <a:rPr lang="lt-LT" dirty="0"/>
              <a:t>800 000 kompiuterių, 170 mokslų </a:t>
            </a:r>
            <a:r>
              <a:rPr lang="lt-LT" dirty="0" smtClean="0"/>
              <a:t>centrų </a:t>
            </a:r>
            <a:r>
              <a:rPr lang="lt-LT" dirty="0"/>
              <a:t>42 valstybėse</a:t>
            </a:r>
            <a:r>
              <a:rPr lang="lt-LT" dirty="0" smtClean="0"/>
              <a:t>.</a:t>
            </a:r>
          </a:p>
          <a:p>
            <a:r>
              <a:rPr lang="lt-LT" dirty="0" smtClean="0"/>
              <a:t>2019 </a:t>
            </a:r>
            <a:r>
              <a:rPr lang="lt-LT" dirty="0"/>
              <a:t>m. Vilniuje ir Kaune įsteigti </a:t>
            </a:r>
            <a:r>
              <a:rPr lang="lt-LT" dirty="0" smtClean="0"/>
              <a:t>CERN’o </a:t>
            </a:r>
            <a:r>
              <a:rPr lang="lt-LT" dirty="0"/>
              <a:t>verslo inkubatoriai.</a:t>
            </a:r>
          </a:p>
        </p:txBody>
      </p:sp>
    </p:spTree>
    <p:extLst>
      <p:ext uri="{BB962C8B-B14F-4D97-AF65-F5344CB8AC3E}">
        <p14:creationId xmlns:p14="http://schemas.microsoft.com/office/powerpoint/2010/main" val="1672926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38" y="153870"/>
            <a:ext cx="8589170" cy="485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88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Medžiagos sandara</a:t>
            </a:r>
            <a:endParaRPr lang="lt-L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187351"/>
            <a:ext cx="7886700" cy="162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1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Standartiniu modeliu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Vadinama </a:t>
            </a:r>
            <a:r>
              <a:rPr lang="lt-LT" dirty="0"/>
              <a:t>visų žinomų </a:t>
            </a:r>
            <a:r>
              <a:rPr lang="lt-LT" dirty="0" smtClean="0"/>
              <a:t>elementariųjų </a:t>
            </a:r>
            <a:r>
              <a:rPr lang="lt-LT" dirty="0"/>
              <a:t>dalelių klasifikavimo sistema, paaiškinanti jų sąveiką</a:t>
            </a:r>
            <a:r>
              <a:rPr lang="lt-LT" dirty="0" smtClean="0"/>
              <a:t>.</a:t>
            </a:r>
          </a:p>
          <a:p>
            <a:r>
              <a:rPr lang="lt-LT" dirty="0" smtClean="0"/>
              <a:t>Standartinio </a:t>
            </a:r>
            <a:r>
              <a:rPr lang="lt-LT" dirty="0"/>
              <a:t>modelio struktūra yra tokia: </a:t>
            </a:r>
            <a:r>
              <a:rPr lang="lt-LT" b="1" dirty="0"/>
              <a:t>kvarkai</a:t>
            </a:r>
            <a:r>
              <a:rPr lang="lt-LT" dirty="0"/>
              <a:t> yra tarsi plytos, </a:t>
            </a:r>
            <a:r>
              <a:rPr lang="lt-LT" dirty="0" smtClean="0"/>
              <a:t>iš </a:t>
            </a:r>
            <a:r>
              <a:rPr lang="lt-LT" dirty="0"/>
              <a:t>kurių sudaryta medžiaga</a:t>
            </a:r>
            <a:r>
              <a:rPr lang="lt-LT" dirty="0" smtClean="0"/>
              <a:t>;</a:t>
            </a:r>
          </a:p>
          <a:p>
            <a:r>
              <a:rPr lang="lt-LT" dirty="0" smtClean="0"/>
              <a:t>Juos </a:t>
            </a:r>
            <a:r>
              <a:rPr lang="lt-LT" dirty="0"/>
              <a:t>visus kartu laiko </a:t>
            </a:r>
            <a:r>
              <a:rPr lang="lt-LT" b="1" dirty="0"/>
              <a:t>gliuonai</a:t>
            </a:r>
            <a:r>
              <a:rPr lang="lt-LT" dirty="0" smtClean="0"/>
              <a:t>.</a:t>
            </a:r>
          </a:p>
          <a:p>
            <a:r>
              <a:rPr lang="lt-LT" dirty="0" smtClean="0"/>
              <a:t>Kvarkai </a:t>
            </a:r>
            <a:r>
              <a:rPr lang="lt-LT" dirty="0"/>
              <a:t>ir gliuonai sudaro protonus ir neutronus, atomo branduolį</a:t>
            </a:r>
            <a:r>
              <a:rPr lang="lt-LT" dirty="0" smtClean="0"/>
              <a:t>.</a:t>
            </a:r>
            <a:endParaRPr lang="lt-LT" dirty="0"/>
          </a:p>
          <a:p>
            <a:r>
              <a:rPr lang="lt-LT" b="1" dirty="0"/>
              <a:t>Leptonai</a:t>
            </a:r>
            <a:r>
              <a:rPr lang="lt-LT" dirty="0"/>
              <a:t> yra elektronų ir neutrinų šaltinis</a:t>
            </a:r>
            <a:r>
              <a:rPr lang="lt-L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4182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Standartiniu modeliu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Kvarkai </a:t>
            </a:r>
            <a:r>
              <a:rPr lang="lt-LT" dirty="0"/>
              <a:t>ir leptonai </a:t>
            </a:r>
            <a:r>
              <a:rPr lang="lt-LT" dirty="0" smtClean="0"/>
              <a:t>kartu </a:t>
            </a:r>
            <a:r>
              <a:rPr lang="lt-LT" dirty="0"/>
              <a:t>vadinami </a:t>
            </a:r>
            <a:r>
              <a:rPr lang="lt-LT" b="1" dirty="0"/>
              <a:t>fermionais</a:t>
            </a:r>
            <a:r>
              <a:rPr lang="lt-LT" dirty="0" smtClean="0"/>
              <a:t>.</a:t>
            </a:r>
          </a:p>
          <a:p>
            <a:r>
              <a:rPr lang="lt-LT" b="1" dirty="0" smtClean="0"/>
              <a:t>Bozonai</a:t>
            </a:r>
            <a:r>
              <a:rPr lang="lt-LT" dirty="0" smtClean="0"/>
              <a:t> </a:t>
            </a:r>
            <a:r>
              <a:rPr lang="lt-LT" dirty="0"/>
              <a:t>– tai dalelės, sukeliančios ir </a:t>
            </a:r>
            <a:r>
              <a:rPr lang="lt-LT" dirty="0" smtClean="0"/>
              <a:t> pernešančios </a:t>
            </a:r>
            <a:r>
              <a:rPr lang="lt-LT" dirty="0"/>
              <a:t>jėgą (perduodančios sąveiką).</a:t>
            </a:r>
          </a:p>
          <a:p>
            <a:r>
              <a:rPr lang="lt-LT" dirty="0"/>
              <a:t>Paskutiniu metu fundamentaliąsias daleles – kvarkus, gliuonus, </a:t>
            </a:r>
            <a:r>
              <a:rPr lang="lt-LT" dirty="0" smtClean="0"/>
              <a:t>leptonus </a:t>
            </a:r>
            <a:r>
              <a:rPr lang="lt-LT" dirty="0"/>
              <a:t>ir sąveikos bozonus – linkstama vadinti </a:t>
            </a:r>
            <a:r>
              <a:rPr lang="lt-LT" b="1" dirty="0" smtClean="0"/>
              <a:t>elementariosiomis </a:t>
            </a:r>
            <a:r>
              <a:rPr lang="lt-LT" b="1" dirty="0"/>
              <a:t>dalelėmis</a:t>
            </a:r>
            <a:r>
              <a:rPr lang="lt-LT" dirty="0" smtClean="0"/>
              <a:t>.</a:t>
            </a:r>
          </a:p>
          <a:p>
            <a:r>
              <a:rPr lang="lt-LT" dirty="0" smtClean="0"/>
              <a:t>Pirmąją </a:t>
            </a:r>
            <a:r>
              <a:rPr lang="lt-LT" dirty="0"/>
              <a:t>elementariąją dalelę  – elektroną  – </a:t>
            </a:r>
            <a:r>
              <a:rPr lang="lt-LT" dirty="0" smtClean="0"/>
              <a:t>1897 </a:t>
            </a:r>
            <a:r>
              <a:rPr lang="lt-LT" dirty="0"/>
              <a:t>m. atrado Džozefas Džonas Tomsonas, protoną – 1919 m. </a:t>
            </a:r>
            <a:r>
              <a:rPr lang="lt-LT" dirty="0" smtClean="0"/>
              <a:t>Ernestas </a:t>
            </a:r>
            <a:r>
              <a:rPr lang="lt-LT" dirty="0"/>
              <a:t>Rezerfordas, neutroną – 1932 m. anglų fizikas Džeimsas </a:t>
            </a:r>
            <a:r>
              <a:rPr lang="lt-LT" dirty="0" smtClean="0"/>
              <a:t>Čadvikas </a:t>
            </a:r>
            <a:r>
              <a:rPr lang="lt-LT" dirty="0"/>
              <a:t>(James Chadwick</a:t>
            </a:r>
            <a:r>
              <a:rPr lang="lt-LT" dirty="0" smtClean="0"/>
              <a:t>).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0743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Dalelių paieškos</a:t>
            </a:r>
            <a:endParaRPr lang="lt-L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26" y="1370013"/>
            <a:ext cx="6110748" cy="326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22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Standartinis modelis</a:t>
            </a:r>
            <a:endParaRPr lang="lt-L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498" y="1370013"/>
            <a:ext cx="4339003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22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Standartinis dalelių fizikos modelis ir CERN </a:t>
            </a:r>
            <a:r>
              <a:rPr lang="pt-BR" dirty="0" smtClean="0"/>
              <a:t>laboratorija</a:t>
            </a:r>
            <a:r>
              <a:rPr lang="lt-LT" dirty="0"/>
              <a:t>:</a:t>
            </a:r>
            <a:br>
              <a:rPr lang="lt-LT" dirty="0"/>
            </a:br>
            <a:r>
              <a:rPr lang="lt-LT" sz="2200" dirty="0" smtClean="0">
                <a:hlinkClick r:id="rId2"/>
              </a:rPr>
              <a:t>www.youtube.com/watch?v=VsDgKxvmyqM&amp;t=7s</a:t>
            </a:r>
            <a:r>
              <a:rPr lang="lt-LT" sz="2200" dirty="0" smtClean="0"/>
              <a:t> </a:t>
            </a:r>
            <a:endParaRPr lang="lt-LT" sz="2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731" y="1370013"/>
            <a:ext cx="6206538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74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Bozonai</a:t>
            </a:r>
            <a:endParaRPr lang="lt-LT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39706"/>
            <a:ext cx="7886700" cy="212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4523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7DD360A5AE058E48B608F8E82876A3B4" ma:contentTypeVersion="18" ma:contentTypeDescription="Kurkite naują dokumentą." ma:contentTypeScope="" ma:versionID="26fc5c602d4d596b3cb2a94064e94b74">
  <xsd:schema xmlns:xsd="http://www.w3.org/2001/XMLSchema" xmlns:xs="http://www.w3.org/2001/XMLSchema" xmlns:p="http://schemas.microsoft.com/office/2006/metadata/properties" xmlns:ns2="395fa40d-cb69-404e-8f04-41199545fccc" xmlns:ns3="13393c10-a869-462d-8718-85d3f21a3c08" targetNamespace="http://schemas.microsoft.com/office/2006/metadata/properties" ma:root="true" ma:fieldsID="6bda12bc8914fbe4382e198e6abd87f4" ns2:_="" ns3:_="">
    <xsd:import namespace="395fa40d-cb69-404e-8f04-41199545fccc"/>
    <xsd:import namespace="13393c10-a869-462d-8718-85d3f21a3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fa40d-cb69-404e-8f04-41199545f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dee11391-bdff-4962-ac8c-5d8544a2e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93c10-a869-462d-8718-85d3f21a3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7809e08-a476-480e-839f-f8c568a8ccae}" ma:internalName="TaxCatchAll" ma:showField="CatchAllData" ma:web="13393c10-a869-462d-8718-85d3f21a3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5fa40d-cb69-404e-8f04-41199545fccc">
      <Terms xmlns="http://schemas.microsoft.com/office/infopath/2007/PartnerControls"/>
    </lcf76f155ced4ddcb4097134ff3c332f>
    <TaxCatchAll xmlns="13393c10-a869-462d-8718-85d3f21a3c08" xsi:nil="true"/>
  </documentManagement>
</p:properties>
</file>

<file path=customXml/itemProps1.xml><?xml version="1.0" encoding="utf-8"?>
<ds:datastoreItem xmlns:ds="http://schemas.openxmlformats.org/officeDocument/2006/customXml" ds:itemID="{F99CD43B-C4EC-4652-949B-F07B6C3108E1}"/>
</file>

<file path=customXml/itemProps2.xml><?xml version="1.0" encoding="utf-8"?>
<ds:datastoreItem xmlns:ds="http://schemas.openxmlformats.org/officeDocument/2006/customXml" ds:itemID="{0F7F9504-7DE6-4F70-B38E-7DA2E3786A73}"/>
</file>

<file path=customXml/itemProps3.xml><?xml version="1.0" encoding="utf-8"?>
<ds:datastoreItem xmlns:ds="http://schemas.openxmlformats.org/officeDocument/2006/customXml" ds:itemID="{FEAC246F-2238-40B2-9B0C-C824FA904DDF}"/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987</Words>
  <Application>Microsoft Office PowerPoint</Application>
  <PresentationFormat>On-screen Show (16:9)</PresentationFormat>
  <Paragraphs>99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1_Office Theme</vt:lpstr>
      <vt:lpstr>Standartinis modelis IV gimn. klasė</vt:lpstr>
      <vt:lpstr>Elementariosios dalelės </vt:lpstr>
      <vt:lpstr>Medžiagos sandara</vt:lpstr>
      <vt:lpstr>Standartiniu modeliu </vt:lpstr>
      <vt:lpstr>Standartiniu modeliu </vt:lpstr>
      <vt:lpstr>Dalelių paieškos</vt:lpstr>
      <vt:lpstr>Standartinis modelis</vt:lpstr>
      <vt:lpstr>Standartinis dalelių fizikos modelis ir CERN laboratorija: www.youtube.com/watch?v=VsDgKxvmyqM&amp;t=7s </vt:lpstr>
      <vt:lpstr>Bozonai</vt:lpstr>
      <vt:lpstr>Fermionai</vt:lpstr>
      <vt:lpstr>Leptonai</vt:lpstr>
      <vt:lpstr>Kvarkai</vt:lpstr>
      <vt:lpstr>www.konstanta.lt/2013/12/elementariosios-daleles-paradoksas-mokslo-populiarinimo-konkursas/ </vt:lpstr>
      <vt:lpstr>Elementariosios dalelės</vt:lpstr>
      <vt:lpstr>Spalva</vt:lpstr>
      <vt:lpstr>Keistumas</vt:lpstr>
      <vt:lpstr>Keistumas</vt:lpstr>
      <vt:lpstr>Elementariosios dalelės</vt:lpstr>
      <vt:lpstr>Leptonai ir hadronai</vt:lpstr>
      <vt:lpstr>Bozonai</vt:lpstr>
      <vt:lpstr>CERN (pranc. Conseil europeen pour la recherche nucleaire – Europos branduolinių tyrimų organizacija)</vt:lpstr>
      <vt:lpstr>CERN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Elementarijųjų dalelių identifikavimas (2) IV gimn. klasė</dc:title>
  <dc:creator>Windows User</dc:creator>
  <cp:lastModifiedBy>Windows User</cp:lastModifiedBy>
  <cp:revision>32</cp:revision>
  <dcterms:created xsi:type="dcterms:W3CDTF">2024-09-07T08:43:07Z</dcterms:created>
  <dcterms:modified xsi:type="dcterms:W3CDTF">2024-09-08T07:44:40Z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0x0101007DD360A5AE058E48B608F8E82876A3B4</vt:lpwstr>
  </property>
</Properties>
</file>