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0" r:id="rId3"/>
  </p:sldMasterIdLst>
  <p:notesMasterIdLst>
    <p:notesMasterId r:id="rId30"/>
  </p:notesMasterIdLst>
  <p:sldIdLst>
    <p:sldId id="270" r:id="rId4"/>
    <p:sldId id="283" r:id="rId5"/>
    <p:sldId id="272" r:id="rId6"/>
    <p:sldId id="273" r:id="rId7"/>
    <p:sldId id="274" r:id="rId8"/>
    <p:sldId id="275" r:id="rId9"/>
    <p:sldId id="276" r:id="rId10"/>
    <p:sldId id="277" r:id="rId11"/>
    <p:sldId id="280" r:id="rId12"/>
    <p:sldId id="281" r:id="rId13"/>
    <p:sldId id="282" r:id="rId14"/>
    <p:sldId id="295" r:id="rId15"/>
    <p:sldId id="296" r:id="rId16"/>
    <p:sldId id="287" r:id="rId17"/>
    <p:sldId id="288" r:id="rId18"/>
    <p:sldId id="290" r:id="rId19"/>
    <p:sldId id="291" r:id="rId20"/>
    <p:sldId id="297" r:id="rId21"/>
    <p:sldId id="284" r:id="rId22"/>
    <p:sldId id="298" r:id="rId23"/>
    <p:sldId id="301" r:id="rId24"/>
    <p:sldId id="285" r:id="rId25"/>
    <p:sldId id="299" r:id="rId26"/>
    <p:sldId id="300" r:id="rId27"/>
    <p:sldId id="302" r:id="rId28"/>
    <p:sldId id="30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8" autoAdjust="0"/>
  </p:normalViewPr>
  <p:slideViewPr>
    <p:cSldViewPr snapToGrid="0">
      <p:cViewPr>
        <p:scale>
          <a:sx n="119" d="100"/>
          <a:sy n="119" d="100"/>
        </p:scale>
        <p:origin x="-12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D8EEC-62B3-4A45-BB33-32326D0DD6F1}" type="datetimeFigureOut">
              <a:rPr lang="en-US" smtClean="0"/>
              <a:t>9/8/2024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DF61C-A754-4D91-B2E8-D636120C69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1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Pirmiausia mokiniams užduodamas klausimas ir leidžiama paklausyti tik garso (be vaizdo) www.youtube.com/watch?v=5LpFjxVLtDo</a:t>
            </a:r>
          </a:p>
          <a:p>
            <a:r>
              <a:rPr lang="lt-LT" dirty="0" smtClean="0"/>
              <a:t>Tik mokiniam pateikus savo atsakymus ir padiskutavus, parodomas vaizdas (su garsu). Atsakoma į kylančius klausimus.</a:t>
            </a:r>
          </a:p>
          <a:p>
            <a:r>
              <a:rPr lang="lt-LT" dirty="0" smtClean="0"/>
              <a:t>Pirmiausia mokiniams užduodamas klausimas ir leidžiama paklausyti tik garso  www.youtube.com/shorts/IuMINATuoZo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 smtClean="0"/>
              <a:t>Tik mokiniam pateikus savo atsakymus ir padiskutavus, parodomas vaizdas (su garsu). Atsakoma į kylančius klausimus.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F61C-A754-4D91-B2E8-D636120C69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05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t-LT" dirty="0" smtClean="0"/>
              <a:t>Aptariama, kad Doplerio reiškinys būdingas ne tik garso (ultragarso) bangoms. Aptariama kaip greitį „pamatuoja“ greičio matuokliai. </a:t>
            </a:r>
            <a:r>
              <a:rPr lang="lt-LT" sz="1200" b="0" dirty="0" smtClean="0">
                <a:solidFill>
                  <a:schemeClr val="accent1">
                    <a:lumMod val="50000"/>
                  </a:schemeClr>
                </a:solidFill>
              </a:rPr>
              <a:t>Sumažėjęs dažnis reiškia, kad objektas tolsta;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t-LT" sz="1200" b="0" dirty="0" smtClean="0">
                <a:solidFill>
                  <a:schemeClr val="accent1">
                    <a:lumMod val="50000"/>
                  </a:schemeClr>
                </a:solidFill>
              </a:rPr>
              <a:t>Padidėjęs dažnis reiškia, kad objektas artėja</a:t>
            </a:r>
            <a:r>
              <a:rPr lang="lt-LT" sz="1200" b="0" baseline="0" dirty="0" smtClean="0">
                <a:solidFill>
                  <a:schemeClr val="accent1">
                    <a:lumMod val="50000"/>
                  </a:schemeClr>
                </a:solidFill>
              </a:rPr>
              <a:t>. Pamatavus kiek pasikeičia dažnis, galima paskaičiuoti automobilio greitį.</a:t>
            </a:r>
            <a:endParaRPr lang="lt-LT" sz="1200" b="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11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29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https://cdn1.byjus.com/wp-content/uploads/2020/09/Doppler-Effect-3.png</a:t>
            </a:r>
          </a:p>
          <a:p>
            <a:r>
              <a:rPr lang="lt-LT" dirty="0" smtClean="0"/>
              <a:t>https://news.mit.edu/2010/explained-doppler-0803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F61C-A754-4D91-B2E8-D636120C69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649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 smtClean="0"/>
              <a:t>https://lt.wikipedia.org/wiki/Raudonasis_poslinkis</a:t>
            </a:r>
          </a:p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15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58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https://itu.physics.uiowa.edu/labs/advanced/astronomical-redshift</a:t>
            </a:r>
          </a:p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16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06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https://college.ru/astronomy/course/content/chapter8/section1/paragraph3/theory.html</a:t>
            </a:r>
          </a:p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17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52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https://scitechdaily.com/astronomy-astrophysics-101-what-is-redshift/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F61C-A754-4D91-B2E8-D636120C69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 smtClean="0"/>
              <a:t>Aptariamas garso bangos vaizdavimas ir įprasta situacija, kai garso šaltinis ir stebėtojas stovi vietoje. </a:t>
            </a:r>
            <a:r>
              <a:rPr lang="lt-LT" sz="1200" dirty="0" smtClean="0">
                <a:solidFill>
                  <a:schemeClr val="accent1">
                    <a:lumMod val="50000"/>
                  </a:schemeClr>
                </a:solidFill>
              </a:rPr>
              <a:t>Jei garso šaltinis stovi vietoje – tai visi stovintys stebėtojai girdi vienodo tono aukščio garsą. 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3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0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Aptariama, kas nutinka, kai g</a:t>
            </a:r>
            <a:r>
              <a:rPr lang="pt-BR" dirty="0" smtClean="0"/>
              <a:t>arso šaltinis juda link stebėtojo</a:t>
            </a:r>
            <a:r>
              <a:rPr lang="lt-LT" dirty="0" smtClean="0"/>
              <a:t>:</a:t>
            </a:r>
            <a:r>
              <a:rPr lang="lt-LT" baseline="0" dirty="0" smtClean="0"/>
              <a:t> </a:t>
            </a:r>
            <a:r>
              <a:rPr lang="lt-LT" sz="1200" dirty="0" smtClean="0">
                <a:solidFill>
                  <a:schemeClr val="accent1">
                    <a:lumMod val="50000"/>
                  </a:schemeClr>
                </a:solidFill>
              </a:rPr>
              <a:t>garso šaltinis vejasi garso bangą, bangos ilgis mažėja, o dažnis didėja. Vadinasi, jei automobilis juda link stebėtojo – tai tono aukštis didėja.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4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15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 smtClean="0">
                <a:solidFill>
                  <a:schemeClr val="accent1">
                    <a:lumMod val="50000"/>
                  </a:schemeClr>
                </a:solidFill>
              </a:rPr>
              <a:t>Mokiniams užduodamas klausimas ir leidžiama pagalvoti ir padiskutuoti, kas bus,</a:t>
            </a:r>
            <a:r>
              <a:rPr lang="lt-LT" sz="1200" baseline="0" dirty="0" smtClean="0">
                <a:solidFill>
                  <a:schemeClr val="accent1">
                    <a:lumMod val="50000"/>
                  </a:schemeClr>
                </a:solidFill>
              </a:rPr>
              <a:t> jei garso šaltinis stovės, o stebėtojas judės link šaltinio. Apibendrinant atsakymus ir diskusijas, spustelėjus pelyte, parodomas atsakymo paveiksliukas ir pakomentuojama, kad t</a:t>
            </a:r>
            <a:r>
              <a:rPr lang="lt-LT" sz="1200" dirty="0" smtClean="0">
                <a:solidFill>
                  <a:schemeClr val="accent1">
                    <a:lumMod val="50000"/>
                  </a:schemeClr>
                </a:solidFill>
              </a:rPr>
              <a:t>ono aukštis didėja: stebėtojas „pasitinka“ garso bangą, bangos ilgis mažėja, o dažnis didėja. 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5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55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Aptariama, kas nutinka, kai garso šaltinis juda nuo stebėtojo: </a:t>
            </a:r>
            <a:r>
              <a:rPr lang="lt-LT" sz="1200" dirty="0" smtClean="0">
                <a:solidFill>
                  <a:schemeClr val="accent1">
                    <a:lumMod val="50000"/>
                  </a:schemeClr>
                </a:solidFill>
              </a:rPr>
              <a:t>garso šaltinis pabėga nuo garso bangos, bangos ilgis didėja, o dažnis mažėja</a:t>
            </a:r>
            <a:r>
              <a:rPr lang="lt-LT" dirty="0" smtClean="0"/>
              <a:t>. Vadinasi, jei automobilis juda nuo stebėtojo – tai tono aukštis žemėja.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6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37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1200" dirty="0" smtClean="0">
                <a:solidFill>
                  <a:schemeClr val="accent1">
                    <a:lumMod val="50000"/>
                  </a:schemeClr>
                </a:solidFill>
              </a:rPr>
              <a:t>Mokiniams užduodamas klausimas ir leidžiama pagalvoti ir padiskutuoti, kas bus,</a:t>
            </a:r>
            <a:r>
              <a:rPr lang="lt-LT" sz="1200" baseline="0" dirty="0" smtClean="0">
                <a:solidFill>
                  <a:schemeClr val="accent1">
                    <a:lumMod val="50000"/>
                  </a:schemeClr>
                </a:solidFill>
              </a:rPr>
              <a:t> jei garso šaltinis stovės, o stebėtojas judės nuo šaltinio. Apibendrinant atsakymus ir diskusijas, spustelėjus pelyte, parodomas atsakymo paveiksliukas ir pakomentuojama, kad t</a:t>
            </a:r>
            <a:r>
              <a:rPr lang="lt-LT" sz="1200" dirty="0" smtClean="0">
                <a:solidFill>
                  <a:schemeClr val="accent1">
                    <a:lumMod val="50000"/>
                  </a:schemeClr>
                </a:solidFill>
              </a:rPr>
              <a:t>ono aukštis žemėja: stebėtojas „pabėga“ garso bangą, bangos ilgis didėja, o dažnis mažėja. 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7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55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Mokiniams užduodamas klausimas ir leidžiama pagalvoti ir padiskutuoti, kaip keičias garso</a:t>
            </a:r>
            <a:r>
              <a:rPr lang="lt-LT" baseline="0" dirty="0" smtClean="0"/>
              <a:t> tonas vairuotojui</a:t>
            </a:r>
            <a:r>
              <a:rPr lang="lt-LT" dirty="0" smtClean="0"/>
              <a:t>. Apibendrinant atsakymus ir diskusijas, spustelėjus pelyte, parodomas atsakymas, kad </a:t>
            </a:r>
            <a:r>
              <a:rPr lang="lt-LT" sz="1200" dirty="0" smtClean="0"/>
              <a:t>garso tono aukštis </a:t>
            </a:r>
            <a:r>
              <a:rPr lang="lt-LT" sz="1200" b="0" dirty="0" smtClean="0"/>
              <a:t>nesikeičia, </a:t>
            </a:r>
            <a:r>
              <a:rPr lang="lt-LT" sz="1200" dirty="0" smtClean="0"/>
              <a:t>nes nekinta atstumas tarp jo ir garso šaltinio. 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8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Apibendrinant šį pamokos etapą, akcentuojami</a:t>
            </a:r>
            <a:r>
              <a:rPr lang="lt-LT" baseline="0" dirty="0" smtClean="0"/>
              <a:t> svarbiausi teiginiai. Jei mokiniams kyla klausimų, grįžtama atgal.</a:t>
            </a:r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9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77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 smtClean="0"/>
              <a:t>Vėl pakartojamas Doplerio reiškinys,</a:t>
            </a:r>
            <a:r>
              <a:rPr lang="lt-LT" baseline="0" dirty="0" smtClean="0"/>
              <a:t> kad s</a:t>
            </a:r>
            <a:r>
              <a:rPr lang="lt-LT" dirty="0" smtClean="0"/>
              <a:t>umažėjęs dažnis reiškia, kad objektas tolsta;</a:t>
            </a:r>
          </a:p>
          <a:p>
            <a:r>
              <a:rPr lang="lt-LT" dirty="0" smtClean="0"/>
              <a:t>Padidėjęs dažnis reiškia, kad objektas artėja.</a:t>
            </a:r>
          </a:p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C2447-83BC-48AC-9BFE-F6EA461C6C09}" type="slidenum">
              <a:rPr lang="lt-LT" smtClean="0">
                <a:solidFill>
                  <a:prstClr val="black"/>
                </a:solidFill>
              </a:rPr>
              <a:pPr/>
              <a:t>10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91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7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2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83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0" y="116229"/>
            <a:ext cx="1208088" cy="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816" y="262368"/>
            <a:ext cx="2103376" cy="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7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7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7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0" y="116229"/>
            <a:ext cx="1208088" cy="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816" y="262368"/>
            <a:ext cx="2103376" cy="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6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5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0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4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10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1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2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6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5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8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9/8/2024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youtube.com/watch?v=DHGrs1Q_lJQ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u.physics.uiowa.edu/sites/itu.physics.uiowa.edu/files/2021-08/itu/redshift_dopplershift_RPoggeOSU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LpFjxVLtD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youtube.com/shorts/IuMINATuoZo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37" y="2243185"/>
            <a:ext cx="11333285" cy="1763812"/>
          </a:xfrm>
        </p:spPr>
        <p:txBody>
          <a:bodyPr>
            <a:normAutofit/>
          </a:bodyPr>
          <a:lstStyle/>
          <a:p>
            <a:r>
              <a:rPr lang="lt-LT" sz="6700" b="1" dirty="0" smtClean="0">
                <a:solidFill>
                  <a:schemeClr val="accent1">
                    <a:lumMod val="50000"/>
                  </a:schemeClr>
                </a:solidFill>
              </a:rPr>
              <a:t>Doplerio efektas (reiškinys)</a:t>
            </a:r>
            <a:r>
              <a:rPr lang="lt-LT" sz="8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sz="8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4000" dirty="0" smtClean="0">
                <a:solidFill>
                  <a:schemeClr val="accent1">
                    <a:lumMod val="50000"/>
                  </a:schemeClr>
                </a:solidFill>
              </a:rPr>
              <a:t>IV gimn. kl.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7964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BP: </a:t>
            </a:r>
            <a:r>
              <a:rPr lang="lt-LT" sz="3600" dirty="0">
                <a:solidFill>
                  <a:schemeClr val="accent1">
                    <a:lumMod val="50000"/>
                  </a:schemeClr>
                </a:solidFill>
              </a:rPr>
              <a:t>Prisimenamas garso bangų Doplerio efektas. Aptariamas Doplerio efekto taikymas šviesos reiškiniams. Užrašomos bangos ilgio (dažnio) priklausomybės nuo šviesos šaltinio ir stebėtojo greičio formulės, sprendžiami </a:t>
            </a:r>
            <a:r>
              <a:rPr lang="lt-LT" sz="3600" dirty="0" smtClean="0">
                <a:solidFill>
                  <a:schemeClr val="accent1">
                    <a:lumMod val="50000"/>
                  </a:schemeClr>
                </a:solidFill>
              </a:rPr>
              <a:t>uždaviniai.</a:t>
            </a:r>
            <a:endParaRPr lang="lt-LT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57" y="552846"/>
            <a:ext cx="3656215" cy="1047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253488"/>
            <a:ext cx="2149290" cy="15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9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olidFill>
                  <a:srgbClr val="5B9BD5">
                    <a:lumMod val="50000"/>
                  </a:srgbClr>
                </a:solidFill>
              </a:rPr>
              <a:t>Doplerio </a:t>
            </a:r>
            <a:r>
              <a:rPr lang="lt-LT" dirty="0" smtClean="0">
                <a:solidFill>
                  <a:srgbClr val="5B9BD5">
                    <a:lumMod val="50000"/>
                  </a:srgbClr>
                </a:solidFill>
              </a:rPr>
              <a:t>reiškinys ultragarsui</a:t>
            </a:r>
            <a:endParaRPr lang="lt-LT" dirty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38" y="1981073"/>
            <a:ext cx="629720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45516" y="6371582"/>
            <a:ext cx="18934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800" dirty="0">
                <a:solidFill>
                  <a:prstClr val="black"/>
                </a:solidFill>
              </a:rPr>
              <a:t>https://slideplayer.com/slide/10990379/</a:t>
            </a:r>
          </a:p>
        </p:txBody>
      </p:sp>
      <p:sp>
        <p:nvSpPr>
          <p:cNvPr id="6" name="Rectangle 5"/>
          <p:cNvSpPr/>
          <p:nvPr/>
        </p:nvSpPr>
        <p:spPr>
          <a:xfrm>
            <a:off x="7434072" y="3095351"/>
            <a:ext cx="4535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>
                <a:solidFill>
                  <a:srgbClr val="5B9BD5">
                    <a:lumMod val="50000"/>
                  </a:srgbClr>
                </a:solidFill>
              </a:rPr>
              <a:t>Jeigu objektas juda: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b="1" dirty="0">
                <a:solidFill>
                  <a:srgbClr val="5B9BD5">
                    <a:lumMod val="50000"/>
                  </a:srgbClr>
                </a:solidFill>
              </a:rPr>
              <a:t>Sumažėjęs dažnis </a:t>
            </a:r>
            <a:r>
              <a:rPr lang="lt-LT" sz="2800" dirty="0">
                <a:solidFill>
                  <a:srgbClr val="5B9BD5">
                    <a:lumMod val="50000"/>
                  </a:srgbClr>
                </a:solidFill>
              </a:rPr>
              <a:t>reiškia, kad </a:t>
            </a:r>
            <a:r>
              <a:rPr lang="lt-LT" sz="2800" b="1" dirty="0">
                <a:solidFill>
                  <a:srgbClr val="5B9BD5">
                    <a:lumMod val="50000"/>
                  </a:srgbClr>
                </a:solidFill>
              </a:rPr>
              <a:t>objektas tolsta</a:t>
            </a:r>
            <a:r>
              <a:rPr lang="lt-LT" sz="2800" dirty="0">
                <a:solidFill>
                  <a:srgbClr val="5B9BD5">
                    <a:lumMod val="50000"/>
                  </a:srgbClr>
                </a:solidFill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b="1" dirty="0">
                <a:solidFill>
                  <a:srgbClr val="5B9BD5">
                    <a:lumMod val="50000"/>
                  </a:srgbClr>
                </a:solidFill>
              </a:rPr>
              <a:t>Padidėjęs dažnis </a:t>
            </a:r>
            <a:r>
              <a:rPr lang="lt-LT" sz="2800" dirty="0">
                <a:solidFill>
                  <a:srgbClr val="5B9BD5">
                    <a:lumMod val="50000"/>
                  </a:srgbClr>
                </a:solidFill>
              </a:rPr>
              <a:t>reiškia, kad </a:t>
            </a:r>
            <a:r>
              <a:rPr lang="lt-LT" sz="2800" b="1" dirty="0" smtClean="0">
                <a:solidFill>
                  <a:srgbClr val="5B9BD5">
                    <a:lumMod val="50000"/>
                  </a:srgbClr>
                </a:solidFill>
              </a:rPr>
              <a:t>objektas artėja</a:t>
            </a:r>
            <a:r>
              <a:rPr lang="lt-LT" sz="2800" dirty="0" smtClean="0">
                <a:solidFill>
                  <a:srgbClr val="5B9BD5">
                    <a:lumMod val="50000"/>
                  </a:srgbClr>
                </a:solidFill>
              </a:rPr>
              <a:t>.</a:t>
            </a:r>
            <a:endParaRPr lang="lt-LT" sz="2800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04" y="749173"/>
            <a:ext cx="8881872" cy="1325563"/>
          </a:xfrm>
        </p:spPr>
        <p:txBody>
          <a:bodyPr/>
          <a:lstStyle/>
          <a:p>
            <a:r>
              <a:rPr lang="lt-LT" dirty="0"/>
              <a:t>Doplerio </a:t>
            </a:r>
            <a:r>
              <a:rPr lang="lt-LT" dirty="0" smtClean="0"/>
              <a:t>reiškinys ne tik garso bangoms</a:t>
            </a:r>
            <a:endParaRPr lang="lt-LT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4" y="2091722"/>
            <a:ext cx="9924852" cy="402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9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Doplerio reiškinys </a:t>
            </a:r>
            <a:r>
              <a:rPr lang="lt-LT" dirty="0" smtClean="0"/>
              <a:t>šviesai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42" y="2019091"/>
            <a:ext cx="4383506" cy="357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10" y="2100521"/>
            <a:ext cx="5761622" cy="35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50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Fizika prie kavos: Doplerio </a:t>
            </a:r>
            <a:r>
              <a:rPr lang="pt-BR" dirty="0" smtClean="0"/>
              <a:t>efektas</a:t>
            </a:r>
            <a:r>
              <a:rPr lang="lt-LT" dirty="0"/>
              <a:t>: </a:t>
            </a:r>
            <a:r>
              <a:rPr lang="lt-LT" sz="2700" dirty="0" smtClean="0">
                <a:hlinkClick r:id="rId2"/>
              </a:rPr>
              <a:t>www.youtube.com/watch?v=DHGrs1Q_lJQ</a:t>
            </a:r>
            <a:r>
              <a:rPr lang="lt-LT" sz="2700" dirty="0" smtClean="0"/>
              <a:t> </a:t>
            </a:r>
            <a:endParaRPr lang="lt-LT" sz="2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05" y="1825625"/>
            <a:ext cx="7667789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53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8498305" cy="1062622"/>
          </a:xfrm>
        </p:spPr>
        <p:txBody>
          <a:bodyPr/>
          <a:lstStyle/>
          <a:p>
            <a:r>
              <a:rPr lang="lt-LT" dirty="0"/>
              <a:t>Iš kur žinome, kad Visata plečiasi?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153" y="2090977"/>
            <a:ext cx="2733675" cy="2790825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4397406" y="176781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>
                <a:solidFill>
                  <a:srgbClr val="4472C4">
                    <a:lumMod val="50000"/>
                  </a:srgbClr>
                </a:solidFill>
              </a:rPr>
              <a:t>S</a:t>
            </a:r>
            <a:r>
              <a:rPr lang="lt-LT" dirty="0" smtClean="0">
                <a:solidFill>
                  <a:srgbClr val="4472C4">
                    <a:lumMod val="50000"/>
                  </a:srgbClr>
                </a:solidFill>
              </a:rPr>
              <a:t>pektro </a:t>
            </a:r>
            <a:r>
              <a:rPr lang="lt-LT" dirty="0">
                <a:solidFill>
                  <a:srgbClr val="4472C4">
                    <a:lumMod val="50000"/>
                  </a:srgbClr>
                </a:solidFill>
              </a:rPr>
              <a:t>linijų padėties </a:t>
            </a:r>
            <a:r>
              <a:rPr lang="lt-LT" dirty="0" smtClean="0">
                <a:solidFill>
                  <a:srgbClr val="4472C4">
                    <a:lumMod val="50000"/>
                  </a:srgbClr>
                </a:solidFill>
              </a:rPr>
              <a:t>kitimas, kai </a:t>
            </a:r>
            <a:r>
              <a:rPr lang="lt-LT" dirty="0">
                <a:solidFill>
                  <a:srgbClr val="4472C4">
                    <a:lumMod val="50000"/>
                  </a:srgbClr>
                </a:solidFill>
              </a:rPr>
              <a:t>objektas  artėja </a:t>
            </a:r>
            <a:r>
              <a:rPr lang="lt-LT" dirty="0" smtClean="0">
                <a:solidFill>
                  <a:srgbClr val="4472C4">
                    <a:lumMod val="50000"/>
                  </a:srgbClr>
                </a:solidFill>
              </a:rPr>
              <a:t>ir </a:t>
            </a:r>
            <a:r>
              <a:rPr lang="lt-LT" dirty="0">
                <a:solidFill>
                  <a:srgbClr val="4472C4">
                    <a:lumMod val="50000"/>
                  </a:srgbClr>
                </a:solidFill>
              </a:rPr>
              <a:t>tolsta nuo </a:t>
            </a:r>
            <a:r>
              <a:rPr lang="lt-LT" dirty="0" smtClean="0">
                <a:solidFill>
                  <a:srgbClr val="4472C4">
                    <a:lumMod val="50000"/>
                  </a:srgbClr>
                </a:solidFill>
              </a:rPr>
              <a:t>stebėtojo:</a:t>
            </a:r>
            <a:endParaRPr lang="lt-LT" dirty="0" smtClean="0">
              <a:solidFill>
                <a:prstClr val="black"/>
              </a:solidFill>
              <a:hlinkClick r:id="rId3"/>
            </a:endParaRPr>
          </a:p>
          <a:p>
            <a:r>
              <a:rPr lang="en-US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en-US" dirty="0">
                <a:solidFill>
                  <a:prstClr val="black"/>
                </a:solidFill>
                <a:hlinkClick r:id="rId3"/>
              </a:rPr>
              <a:t>://itu.physics.uiowa.edu/sites/itu.physics.uiowa.edu/files/2021-08/itu/redshift_dopplershift_RPoggeOSU.gif</a:t>
            </a:r>
            <a:endParaRPr lang="lt-LT" dirty="0">
              <a:solidFill>
                <a:prstClr val="black"/>
              </a:solidFill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3986464" y="3151743"/>
            <a:ext cx="76841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4472C4">
                    <a:lumMod val="50000"/>
                  </a:srgbClr>
                </a:solidFill>
              </a:rPr>
              <a:t>Šviesą skleidžiančiam objektui judant </a:t>
            </a:r>
            <a:r>
              <a:rPr lang="lt-LT" b="1" dirty="0">
                <a:solidFill>
                  <a:srgbClr val="4472C4">
                    <a:lumMod val="50000"/>
                  </a:srgbClr>
                </a:solidFill>
              </a:rPr>
              <a:t>link</a:t>
            </a:r>
            <a:r>
              <a:rPr lang="lt-LT" dirty="0">
                <a:solidFill>
                  <a:srgbClr val="4472C4">
                    <a:lumMod val="50000"/>
                  </a:srgbClr>
                </a:solidFill>
              </a:rPr>
              <a:t> stebėtojo (šaltinis artėja), stebėtojas registruos bangos ilgių sumažėjimą šaltinio elektromagnetinių bangų spektre </a:t>
            </a:r>
            <a:r>
              <a:rPr lang="lt-LT" dirty="0" smtClean="0">
                <a:solidFill>
                  <a:srgbClr val="4472C4">
                    <a:lumMod val="50000"/>
                  </a:srgbClr>
                </a:solidFill>
              </a:rPr>
              <a:t>– linijos pasislinks link </a:t>
            </a:r>
            <a:r>
              <a:rPr lang="lt-LT" dirty="0" smtClean="0">
                <a:solidFill>
                  <a:srgbClr val="4472C4">
                    <a:lumMod val="50000"/>
                  </a:srgbClr>
                </a:solidFill>
              </a:rPr>
              <a:t>mėlinų </a:t>
            </a:r>
            <a:r>
              <a:rPr lang="lt-LT" dirty="0" smtClean="0">
                <a:solidFill>
                  <a:srgbClr val="4472C4">
                    <a:lumMod val="50000"/>
                  </a:srgbClr>
                </a:solidFill>
              </a:rPr>
              <a:t>bangų </a:t>
            </a:r>
            <a:r>
              <a:rPr lang="lt-LT" dirty="0" smtClean="0">
                <a:solidFill>
                  <a:srgbClr val="4472C4">
                    <a:lumMod val="50000"/>
                  </a:srgbClr>
                </a:solidFill>
              </a:rPr>
              <a:t>(mėlynasis </a:t>
            </a:r>
            <a:r>
              <a:rPr lang="lt-LT" dirty="0">
                <a:solidFill>
                  <a:srgbClr val="4472C4">
                    <a:lumMod val="50000"/>
                  </a:srgbClr>
                </a:solidFill>
              </a:rPr>
              <a:t>poslinkis </a:t>
            </a:r>
            <a:r>
              <a:rPr lang="lt-LT" i="1" dirty="0" smtClean="0">
                <a:solidFill>
                  <a:srgbClr val="4472C4">
                    <a:lumMod val="50000"/>
                  </a:srgbClr>
                </a:solidFill>
              </a:rPr>
              <a:t>blueshift</a:t>
            </a:r>
            <a:r>
              <a:rPr lang="lt-LT" dirty="0" smtClean="0">
                <a:solidFill>
                  <a:srgbClr val="4472C4">
                    <a:lumMod val="50000"/>
                  </a:srgbClr>
                </a:solidFill>
              </a:rPr>
              <a:t>).</a:t>
            </a:r>
            <a:endParaRPr lang="lt-LT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rgbClr val="4472C4">
                    <a:lumMod val="50000"/>
                  </a:srgbClr>
                </a:solidFill>
              </a:rPr>
              <a:t>Jei </a:t>
            </a:r>
            <a:r>
              <a:rPr lang="lt-LT" dirty="0">
                <a:solidFill>
                  <a:srgbClr val="4472C4">
                    <a:lumMod val="50000"/>
                  </a:srgbClr>
                </a:solidFill>
              </a:rPr>
              <a:t>šviesą skleidžiantis objektas </a:t>
            </a:r>
            <a:r>
              <a:rPr lang="lt-LT" b="1" dirty="0">
                <a:solidFill>
                  <a:srgbClr val="4472C4">
                    <a:lumMod val="50000"/>
                  </a:srgbClr>
                </a:solidFill>
              </a:rPr>
              <a:t>tolsta</a:t>
            </a:r>
            <a:r>
              <a:rPr lang="lt-LT" dirty="0">
                <a:solidFill>
                  <a:srgbClr val="4472C4">
                    <a:lumMod val="50000"/>
                  </a:srgbClr>
                </a:solidFill>
              </a:rPr>
              <a:t> nuo stebėtojo, imtuvas registruos bangos ilgių  padidėjimą elektromagnetinių bangų  šaltinio spektre palyginant su nejudančiu šaltinio spektro linijomis</a:t>
            </a:r>
            <a:r>
              <a:rPr lang="lt-LT" dirty="0" smtClean="0">
                <a:solidFill>
                  <a:srgbClr val="4472C4">
                    <a:lumMod val="50000"/>
                  </a:srgbClr>
                </a:solidFill>
              </a:rPr>
              <a:t>. Spektro linijos slinksis į </a:t>
            </a:r>
            <a:r>
              <a:rPr lang="lt-LT" dirty="0" smtClean="0">
                <a:solidFill>
                  <a:srgbClr val="4472C4">
                    <a:lumMod val="50000"/>
                  </a:srgbClr>
                </a:solidFill>
              </a:rPr>
              <a:t>raudonųjų </a:t>
            </a:r>
            <a:r>
              <a:rPr lang="lt-LT" dirty="0" smtClean="0">
                <a:solidFill>
                  <a:srgbClr val="4472C4">
                    <a:lumMod val="50000"/>
                  </a:srgbClr>
                </a:solidFill>
              </a:rPr>
              <a:t>bangų pusę.  </a:t>
            </a:r>
            <a:r>
              <a:rPr lang="lt-LT" dirty="0">
                <a:solidFill>
                  <a:srgbClr val="4472C4">
                    <a:lumMod val="50000"/>
                  </a:srgbClr>
                </a:solidFill>
              </a:rPr>
              <a:t>Tai vadinama </a:t>
            </a:r>
            <a:r>
              <a:rPr lang="lt-LT" i="1" dirty="0">
                <a:solidFill>
                  <a:srgbClr val="4472C4">
                    <a:lumMod val="50000"/>
                  </a:srgbClr>
                </a:solidFill>
              </a:rPr>
              <a:t>raudonuoju poslinkiu </a:t>
            </a:r>
            <a:r>
              <a:rPr lang="lt-LT" i="1" dirty="0" smtClean="0">
                <a:solidFill>
                  <a:srgbClr val="4472C4">
                    <a:lumMod val="50000"/>
                  </a:srgbClr>
                </a:solidFill>
              </a:rPr>
              <a:t>.</a:t>
            </a:r>
            <a:endParaRPr lang="ru-RU" i="1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dirty="0" smtClean="0">
                <a:solidFill>
                  <a:srgbClr val="002060"/>
                </a:solidFill>
              </a:rPr>
              <a:t>Raudonąjį </a:t>
            </a:r>
            <a:r>
              <a:rPr lang="lt-LT" dirty="0">
                <a:solidFill>
                  <a:srgbClr val="002060"/>
                </a:solidFill>
              </a:rPr>
              <a:t>poslinkį pirmą kartą </a:t>
            </a:r>
            <a:r>
              <a:rPr lang="lt-LT" dirty="0">
                <a:solidFill>
                  <a:srgbClr val="002060"/>
                </a:solidFill>
              </a:rPr>
              <a:t>atrado </a:t>
            </a:r>
            <a:r>
              <a:rPr lang="en-US" dirty="0" err="1">
                <a:solidFill>
                  <a:srgbClr val="002060"/>
                </a:solidFill>
              </a:rPr>
              <a:t>Vesto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Slipher</a:t>
            </a:r>
            <a:r>
              <a:rPr lang="lt-LT" dirty="0">
                <a:solidFill>
                  <a:srgbClr val="002060"/>
                </a:solidFill>
              </a:rPr>
              <a:t> </a:t>
            </a:r>
            <a:r>
              <a:rPr lang="lt-LT" dirty="0">
                <a:solidFill>
                  <a:srgbClr val="002060"/>
                </a:solidFill>
              </a:rPr>
              <a:t>1912–1914 m., tyrinėdamas galaktikų </a:t>
            </a:r>
            <a:r>
              <a:rPr lang="lt-LT" dirty="0" smtClean="0">
                <a:solidFill>
                  <a:srgbClr val="002060"/>
                </a:solidFill>
              </a:rPr>
              <a:t>spektrus.</a:t>
            </a:r>
            <a:endParaRPr lang="lt-LT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16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504814" cy="842238"/>
          </a:xfrm>
        </p:spPr>
        <p:txBody>
          <a:bodyPr>
            <a:noAutofit/>
          </a:bodyPr>
          <a:lstStyle/>
          <a:p>
            <a:r>
              <a:rPr lang="lt-LT" sz="3600" dirty="0" smtClean="0"/>
              <a:t>Stebint tolimus objektus skleidžiamos šviesos bangų ilgis didėja </a:t>
            </a:r>
            <a:endParaRPr lang="en-US" sz="3600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1301" y="1665826"/>
            <a:ext cx="2454600" cy="4351338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4397406" y="236365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dirty="0">
                <a:solidFill>
                  <a:srgbClr val="4472C4">
                    <a:lumMod val="50000"/>
                  </a:srgbClr>
                </a:solidFill>
              </a:rPr>
              <a:t>Absorbcijos linijų palyginimas nuo Žemės nutolusių galaktikų regimajame spektre (dešinėje), lyginant su absorbcijos linijomis Saulės regimajame spektre (kairėje).</a:t>
            </a:r>
          </a:p>
        </p:txBody>
      </p:sp>
      <p:sp>
        <p:nvSpPr>
          <p:cNvPr id="6" name="Stačiakampis 5"/>
          <p:cNvSpPr/>
          <p:nvPr/>
        </p:nvSpPr>
        <p:spPr>
          <a:xfrm>
            <a:off x="4397406" y="413918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dirty="0">
                <a:solidFill>
                  <a:srgbClr val="4472C4">
                    <a:lumMod val="50000"/>
                  </a:srgbClr>
                </a:solidFill>
              </a:rPr>
              <a:t>Spektruose nurodomi bangos ilgiai, priklausantys </a:t>
            </a:r>
            <a:r>
              <a:rPr lang="lt-LT" sz="2400" dirty="0" smtClean="0">
                <a:solidFill>
                  <a:srgbClr val="4472C4">
                    <a:lumMod val="50000"/>
                  </a:srgbClr>
                </a:solidFill>
              </a:rPr>
              <a:t>tiems </a:t>
            </a:r>
            <a:r>
              <a:rPr lang="lt-LT" sz="2400" dirty="0">
                <a:solidFill>
                  <a:srgbClr val="4472C4">
                    <a:lumMod val="50000"/>
                  </a:srgbClr>
                </a:solidFill>
              </a:rPr>
              <a:t>cheminiams elementams, </a:t>
            </a:r>
            <a:r>
              <a:rPr lang="lt-LT" sz="2400" dirty="0" smtClean="0">
                <a:solidFill>
                  <a:srgbClr val="4472C4">
                    <a:lumMod val="50000"/>
                  </a:srgbClr>
                </a:solidFill>
              </a:rPr>
              <a:t>iš kurių didžiąją dalimi sudaryti Visatoje esantys objektai  </a:t>
            </a:r>
            <a:r>
              <a:rPr lang="lt-LT" sz="2400" dirty="0">
                <a:solidFill>
                  <a:srgbClr val="4472C4">
                    <a:lumMod val="50000"/>
                  </a:srgbClr>
                </a:solidFill>
              </a:rPr>
              <a:t>(vandeniliui, heliui).</a:t>
            </a:r>
            <a:endParaRPr lang="en-US" sz="2400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65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Raudonasis poslinkis ir </a:t>
            </a:r>
            <a:r>
              <a:rPr lang="lt-LT" dirty="0" err="1" smtClean="0"/>
              <a:t>Hablio</a:t>
            </a:r>
            <a:r>
              <a:rPr lang="lt-LT" dirty="0" smtClean="0"/>
              <a:t> </a:t>
            </a:r>
            <a:r>
              <a:rPr lang="lt-LT" dirty="0"/>
              <a:t>dėsnis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5222" y="1825625"/>
            <a:ext cx="7409272" cy="4351338"/>
          </a:xfrm>
        </p:spPr>
        <p:txBody>
          <a:bodyPr>
            <a:normAutofit fontScale="85000" lnSpcReduction="10000"/>
          </a:bodyPr>
          <a:lstStyle/>
          <a:p>
            <a:r>
              <a:rPr lang="lt-LT" dirty="0">
                <a:ea typeface="Cambria" panose="02040503050406030204" pitchFamily="18" charset="0"/>
              </a:rPr>
              <a:t>XX amžiaus pradžioje astronomas Edvinas </a:t>
            </a:r>
            <a:r>
              <a:rPr lang="lt-LT" dirty="0" err="1">
                <a:ea typeface="Cambria" panose="02040503050406030204" pitchFamily="18" charset="0"/>
              </a:rPr>
              <a:t>Hablas</a:t>
            </a:r>
            <a:r>
              <a:rPr lang="lt-LT" dirty="0">
                <a:ea typeface="Cambria" panose="02040503050406030204" pitchFamily="18" charset="0"/>
              </a:rPr>
              <a:t> pastebėjo, kad tolimų galaktikų spektrai buvo žymiai pasislinkę į raudonųjų bangų spektro dalį. </a:t>
            </a:r>
            <a:r>
              <a:rPr lang="lt-LT" dirty="0" err="1">
                <a:ea typeface="Cambria" panose="02040503050406030204" pitchFamily="18" charset="0"/>
              </a:rPr>
              <a:t>Hablas</a:t>
            </a:r>
            <a:r>
              <a:rPr lang="lt-LT" dirty="0">
                <a:ea typeface="Cambria" panose="02040503050406030204" pitchFamily="18" charset="0"/>
              </a:rPr>
              <a:t> šį spektro poslinkį interpretavo kaip </a:t>
            </a:r>
            <a:r>
              <a:rPr lang="lt-LT" dirty="0" err="1">
                <a:ea typeface="Cambria" panose="02040503050406030204" pitchFamily="18" charset="0"/>
              </a:rPr>
              <a:t>Doplerio</a:t>
            </a:r>
            <a:r>
              <a:rPr lang="lt-LT" dirty="0">
                <a:ea typeface="Cambria" panose="02040503050406030204" pitchFamily="18" charset="0"/>
              </a:rPr>
              <a:t> poslinkį, teigdamas, kad šios tolimos galaktikos </a:t>
            </a:r>
            <a:r>
              <a:rPr lang="lt-LT" dirty="0" smtClean="0">
                <a:ea typeface="Cambria" panose="02040503050406030204" pitchFamily="18" charset="0"/>
              </a:rPr>
              <a:t>tolsta nuo mūsų.</a:t>
            </a:r>
            <a:endParaRPr lang="lt-LT" dirty="0">
              <a:ea typeface="Cambria" panose="02040503050406030204" pitchFamily="18" charset="0"/>
            </a:endParaRPr>
          </a:p>
          <a:p>
            <a:r>
              <a:rPr lang="lt-LT" dirty="0" smtClean="0">
                <a:ea typeface="Cambria" panose="02040503050406030204" pitchFamily="18" charset="0"/>
              </a:rPr>
              <a:t>Hablas nustatė</a:t>
            </a:r>
            <a:r>
              <a:rPr lang="lt-LT" dirty="0">
                <a:ea typeface="Cambria" panose="02040503050406030204" pitchFamily="18" charset="0"/>
              </a:rPr>
              <a:t>, kad greitis, kuriuo šios galaktikos tolsta, buvo proporcingas jų atstumui; kuo toliau buvo galaktikos, tuo didesnis buvo jų raudonasis poslinkis. </a:t>
            </a:r>
          </a:p>
          <a:p>
            <a:r>
              <a:rPr lang="lt-LT" dirty="0" err="1" smtClean="0">
                <a:ea typeface="Cambria" panose="02040503050406030204" pitchFamily="18" charset="0"/>
              </a:rPr>
              <a:t>Hablio</a:t>
            </a:r>
            <a:r>
              <a:rPr lang="lt-LT" dirty="0" smtClean="0">
                <a:ea typeface="Cambria" panose="02040503050406030204" pitchFamily="18" charset="0"/>
              </a:rPr>
              <a:t> dėsnis užrašomas lygtimi </a:t>
            </a:r>
            <a:r>
              <a:rPr lang="lt-LT" dirty="0">
                <a:ea typeface="Cambria" panose="02040503050406030204" pitchFamily="18" charset="0"/>
              </a:rPr>
              <a:t>v = H</a:t>
            </a:r>
            <a:r>
              <a:rPr lang="lt-LT" baseline="-25000" dirty="0">
                <a:ea typeface="Cambria" panose="02040503050406030204" pitchFamily="18" charset="0"/>
              </a:rPr>
              <a:t>0</a:t>
            </a:r>
            <a:r>
              <a:rPr lang="lt-LT" dirty="0">
                <a:ea typeface="Cambria" panose="02040503050406030204" pitchFamily="18" charset="0"/>
              </a:rPr>
              <a:t> R . </a:t>
            </a:r>
          </a:p>
          <a:p>
            <a:r>
              <a:rPr lang="lt-LT" dirty="0">
                <a:ea typeface="Cambria" panose="02040503050406030204" pitchFamily="18" charset="0"/>
              </a:rPr>
              <a:t>H</a:t>
            </a:r>
            <a:r>
              <a:rPr lang="lt-LT" baseline="-25000" dirty="0">
                <a:ea typeface="Cambria" panose="02040503050406030204" pitchFamily="18" charset="0"/>
              </a:rPr>
              <a:t>0  </a:t>
            </a:r>
            <a:r>
              <a:rPr lang="lt-LT" dirty="0">
                <a:ea typeface="Cambria" panose="02040503050406030204" pitchFamily="18" charset="0"/>
              </a:rPr>
              <a:t>- Hablio konstanta apytiksliai lygi </a:t>
            </a:r>
            <a:r>
              <a:rPr lang="lt-LT" i="1" dirty="0">
                <a:ea typeface="Cambria" panose="02040503050406030204" pitchFamily="18" charset="0"/>
              </a:rPr>
              <a:t>70 km/(s</a:t>
            </a:r>
            <a:r>
              <a:rPr lang="lt-LT" i="1" dirty="0">
                <a:ea typeface="Cambria" panose="02040503050406030204" pitchFamily="18" charset="0"/>
                <a:sym typeface="Symbol" panose="05050102010706020507" pitchFamily="18" charset="2"/>
              </a:rPr>
              <a:t></a:t>
            </a:r>
            <a:r>
              <a:rPr lang="lt-LT" i="1" dirty="0" smtClean="0">
                <a:ea typeface="Cambria" panose="02040503050406030204" pitchFamily="18" charset="0"/>
              </a:rPr>
              <a:t>Mpc</a:t>
            </a:r>
            <a:r>
              <a:rPr lang="lt-LT" dirty="0" smtClean="0">
                <a:ea typeface="Cambria" panose="02040503050406030204" pitchFamily="18" charset="0"/>
              </a:rPr>
              <a:t>), </a:t>
            </a:r>
            <a:r>
              <a:rPr lang="lt-LT" dirty="0">
                <a:ea typeface="Cambria" panose="02040503050406030204" pitchFamily="18" charset="0"/>
              </a:rPr>
              <a:t>R – atstumas iki </a:t>
            </a:r>
            <a:r>
              <a:rPr lang="lt-LT" dirty="0" smtClean="0">
                <a:ea typeface="Cambria" panose="02040503050406030204" pitchFamily="18" charset="0"/>
              </a:rPr>
              <a:t>objekto.</a:t>
            </a:r>
          </a:p>
          <a:p>
            <a:r>
              <a:rPr lang="lt-LT" i="1" dirty="0" smtClean="0">
                <a:ea typeface="Cambria" panose="02040503050406030204" pitchFamily="18" charset="0"/>
              </a:rPr>
              <a:t>Mpc </a:t>
            </a:r>
            <a:r>
              <a:rPr lang="lt-LT" i="1" dirty="0">
                <a:ea typeface="Cambria" panose="02040503050406030204" pitchFamily="18" charset="0"/>
              </a:rPr>
              <a:t>–mega </a:t>
            </a:r>
            <a:r>
              <a:rPr lang="lt-LT" i="1" dirty="0" smtClean="0">
                <a:ea typeface="Cambria" panose="02040503050406030204" pitchFamily="18" charset="0"/>
              </a:rPr>
              <a:t>parsekai, 1 pc – 3,26 šm ( šviesmečiai</a:t>
            </a:r>
            <a:r>
              <a:rPr lang="lt-LT" i="1" dirty="0" smtClean="0">
                <a:ea typeface="Cambria" panose="02040503050406030204" pitchFamily="18" charset="0"/>
              </a:rPr>
              <a:t>).</a:t>
            </a:r>
            <a:endParaRPr lang="en-US" i="1" dirty="0">
              <a:ea typeface="Cambria" panose="02040503050406030204" pitchFamily="18" charset="0"/>
            </a:endParaRPr>
          </a:p>
          <a:p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802" y="1755737"/>
            <a:ext cx="3780036" cy="39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59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549441" y="389188"/>
            <a:ext cx="8009021" cy="1325563"/>
          </a:xfrm>
        </p:spPr>
        <p:txBody>
          <a:bodyPr>
            <a:normAutofit/>
          </a:bodyPr>
          <a:lstStyle/>
          <a:p>
            <a:r>
              <a:rPr lang="lt-LT" dirty="0">
                <a:latin typeface="+mn-lt"/>
                <a:ea typeface="Cambria" panose="02040503050406030204" pitchFamily="18" charset="0"/>
              </a:rPr>
              <a:t>Kuo toliau </a:t>
            </a:r>
            <a:r>
              <a:rPr lang="lt-LT" dirty="0" smtClean="0">
                <a:latin typeface="+mn-lt"/>
                <a:ea typeface="Cambria" panose="02040503050406030204" pitchFamily="18" charset="0"/>
              </a:rPr>
              <a:t>kosminiai kūnai, </a:t>
            </a:r>
            <a:r>
              <a:rPr lang="lt-LT" dirty="0">
                <a:latin typeface="+mn-lt"/>
                <a:ea typeface="Cambria" panose="02040503050406030204" pitchFamily="18" charset="0"/>
              </a:rPr>
              <a:t>tuo didesnis jų raudonasis poslinkis</a:t>
            </a:r>
            <a:endParaRPr lang="en-US" dirty="0">
              <a:latin typeface="+mn-lt"/>
            </a:endParaRPr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2011" y="1732548"/>
            <a:ext cx="6839763" cy="47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55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52" y="24110"/>
            <a:ext cx="8999883" cy="683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23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>
                <a:latin typeface="+mn-lt"/>
                <a:ea typeface="Cambria" panose="02040503050406030204" pitchFamily="18" charset="0"/>
              </a:rPr>
              <a:t>Kaip apskaičiuoti garso bangos dažnį ir ilgį atžvilgiu </a:t>
            </a:r>
            <a:r>
              <a:rPr lang="lt-LT" sz="2400" dirty="0">
                <a:solidFill>
                  <a:srgbClr val="FF0000"/>
                </a:solidFill>
                <a:latin typeface="+mn-lt"/>
                <a:ea typeface="Cambria" panose="02040503050406030204" pitchFamily="18" charset="0"/>
              </a:rPr>
              <a:t>nejudančio stebėtojo</a:t>
            </a:r>
            <a:r>
              <a:rPr lang="lt-LT" sz="2400" dirty="0">
                <a:latin typeface="+mn-lt"/>
                <a:ea typeface="Cambria" panose="02040503050406030204" pitchFamily="18" charset="0"/>
              </a:rPr>
              <a:t>, </a:t>
            </a:r>
            <a:r>
              <a:rPr lang="lt-LT" sz="2400" dirty="0" smtClean="0">
                <a:latin typeface="+mn-lt"/>
                <a:ea typeface="Cambria" panose="02040503050406030204" pitchFamily="18" charset="0"/>
              </a:rPr>
              <a:t>kai: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lt-LT" sz="2400" b="1" dirty="0">
                    <a:ea typeface="Cambria" panose="02040503050406030204" pitchFamily="18" charset="0"/>
                  </a:rPr>
                  <a:t>G</a:t>
                </a:r>
                <a:r>
                  <a:rPr lang="lt-LT" sz="2400" b="1" dirty="0" smtClean="0">
                    <a:ea typeface="Cambria" panose="02040503050406030204" pitchFamily="18" charset="0"/>
                  </a:rPr>
                  <a:t>arso šaltinis </a:t>
                </a:r>
                <a:r>
                  <a:rPr lang="lt-LT" sz="2400" b="1" dirty="0" smtClean="0">
                    <a:solidFill>
                      <a:srgbClr val="FF0000"/>
                    </a:solidFill>
                    <a:ea typeface="Cambria" panose="02040503050406030204" pitchFamily="18" charset="0"/>
                  </a:rPr>
                  <a:t>artėja</a:t>
                </a:r>
                <a:r>
                  <a:rPr lang="lt-LT" sz="2400" b="1" dirty="0" smtClean="0">
                    <a:ea typeface="Cambria" panose="02040503050406030204" pitchFamily="18" charset="0"/>
                  </a:rPr>
                  <a:t> prie stebėtojo:</a:t>
                </a:r>
              </a:p>
              <a:p>
                <a:pPr marL="0" indent="0" algn="ctr">
                  <a:buNone/>
                </a:pPr>
                <a:r>
                  <a:rPr lang="en-US" sz="3200" b="1" i="1" dirty="0" smtClean="0">
                    <a:ea typeface="Cambria" panose="02040503050406030204" pitchFamily="18" charset="0"/>
                  </a:rPr>
                  <a:t>f</a:t>
                </a:r>
                <a:r>
                  <a:rPr lang="en-US" sz="3200" b="1" dirty="0" smtClean="0"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ea typeface="Cambria" panose="02040503050406030204" pitchFamily="18" charset="0"/>
                    <a:sym typeface="Symbol" panose="05050102010706020507" pitchFamily="18" charset="2"/>
                  </a:rPr>
                  <a:t></a:t>
                </a:r>
                <a:r>
                  <a:rPr lang="en-US" sz="3200" b="1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lt-LT" sz="3200" b="1" i="1" smtClean="0"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lt-LT" sz="3200" b="1" i="1" smtClean="0">
                                    <a:latin typeface="Cambria Math"/>
                                  </a:rPr>
                                  <m:t>𝒈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lt-LT" sz="3200" b="1" dirty="0"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lt-LT" sz="2400" dirty="0" smtClean="0">
                    <a:ea typeface="Cambria" panose="02040503050406030204" pitchFamily="18" charset="0"/>
                  </a:rPr>
                  <a:t>f </a:t>
                </a:r>
                <a:r>
                  <a:rPr lang="lt-LT" sz="2400" dirty="0">
                    <a:ea typeface="Cambria" panose="02040503050406030204" pitchFamily="18" charset="0"/>
                  </a:rPr>
                  <a:t>– dažnis, kurį girdi stebėtojas</a:t>
                </a:r>
                <a:r>
                  <a:rPr lang="lt-LT" sz="2400" dirty="0" smtClean="0">
                    <a:ea typeface="Cambria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lt-LT" sz="2400" dirty="0" smtClean="0">
                    <a:ea typeface="Cambria" panose="02040503050406030204" pitchFamily="18" charset="0"/>
                  </a:rPr>
                  <a:t>f</a:t>
                </a:r>
                <a:r>
                  <a:rPr lang="lt-LT" sz="2400" baseline="-25000" dirty="0" smtClean="0">
                    <a:ea typeface="Cambria" panose="02040503050406030204" pitchFamily="18" charset="0"/>
                  </a:rPr>
                  <a:t>0</a:t>
                </a:r>
                <a:r>
                  <a:rPr lang="lt-LT" sz="2400" dirty="0" smtClean="0">
                    <a:ea typeface="Cambria" panose="02040503050406030204" pitchFamily="18" charset="0"/>
                  </a:rPr>
                  <a:t> </a:t>
                </a:r>
                <a:r>
                  <a:rPr lang="lt-LT" sz="2400" dirty="0">
                    <a:ea typeface="Cambria" panose="02040503050406030204" pitchFamily="18" charset="0"/>
                  </a:rPr>
                  <a:t>– garso dažnis, kurį skleidžia šaltinis</a:t>
                </a:r>
                <a:r>
                  <a:rPr lang="lt-LT" sz="2400" dirty="0" smtClean="0">
                    <a:ea typeface="Cambria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lt-LT" sz="2400" dirty="0" smtClean="0">
                    <a:ea typeface="Cambria" panose="02040503050406030204" pitchFamily="18" charset="0"/>
                  </a:rPr>
                  <a:t>v </a:t>
                </a:r>
                <a:r>
                  <a:rPr lang="lt-LT" sz="2400" dirty="0">
                    <a:ea typeface="Cambria" panose="02040503050406030204" pitchFamily="18" charset="0"/>
                  </a:rPr>
                  <a:t>– šaltinio judėjimo greitis</a:t>
                </a:r>
                <a:r>
                  <a:rPr lang="lt-LT" sz="2400" dirty="0" smtClean="0">
                    <a:ea typeface="Cambria" panose="02040503050406030204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lt-LT" sz="2400" dirty="0" smtClean="0">
                    <a:ea typeface="Cambria" panose="02040503050406030204" pitchFamily="18" charset="0"/>
                  </a:rPr>
                  <a:t>v</a:t>
                </a:r>
                <a:r>
                  <a:rPr lang="lt-LT" sz="2400" baseline="-25000" dirty="0" smtClean="0">
                    <a:ea typeface="Cambria" panose="02040503050406030204" pitchFamily="18" charset="0"/>
                  </a:rPr>
                  <a:t>g  </a:t>
                </a:r>
                <a:r>
                  <a:rPr lang="lt-LT" sz="2400" dirty="0">
                    <a:ea typeface="Cambria" panose="02040503050406030204" pitchFamily="18" charset="0"/>
                  </a:rPr>
                  <a:t>-</a:t>
                </a:r>
                <a:r>
                  <a:rPr lang="lt-LT" sz="2400" baseline="-25000" dirty="0">
                    <a:ea typeface="Cambria" panose="02040503050406030204" pitchFamily="18" charset="0"/>
                  </a:rPr>
                  <a:t> </a:t>
                </a:r>
                <a:r>
                  <a:rPr lang="lt-LT" sz="2400" dirty="0">
                    <a:ea typeface="Cambria" panose="02040503050406030204" pitchFamily="18" charset="0"/>
                  </a:rPr>
                  <a:t>garso greitis.</a:t>
                </a:r>
              </a:p>
              <a:p>
                <a:r>
                  <a:rPr lang="lt-LT" sz="2400" b="1" dirty="0">
                    <a:ea typeface="Cambria" panose="02040503050406030204" pitchFamily="18" charset="0"/>
                  </a:rPr>
                  <a:t>G</a:t>
                </a:r>
                <a:r>
                  <a:rPr lang="lt-LT" sz="2400" b="1" dirty="0" smtClean="0">
                    <a:ea typeface="Cambria" panose="02040503050406030204" pitchFamily="18" charset="0"/>
                  </a:rPr>
                  <a:t>arso </a:t>
                </a:r>
                <a:r>
                  <a:rPr lang="lt-LT" sz="2400" b="1" dirty="0">
                    <a:ea typeface="Cambria" panose="02040503050406030204" pitchFamily="18" charset="0"/>
                  </a:rPr>
                  <a:t>šaltinis </a:t>
                </a:r>
                <a:r>
                  <a:rPr lang="lt-LT" sz="2400" b="1" dirty="0">
                    <a:solidFill>
                      <a:srgbClr val="FF0000"/>
                    </a:solidFill>
                    <a:ea typeface="Cambria" panose="02040503050406030204" pitchFamily="18" charset="0"/>
                  </a:rPr>
                  <a:t>tolsta</a:t>
                </a:r>
                <a:r>
                  <a:rPr lang="lt-LT" sz="2400" b="1" dirty="0">
                    <a:ea typeface="Cambria" panose="02040503050406030204" pitchFamily="18" charset="0"/>
                  </a:rPr>
                  <a:t> nuo </a:t>
                </a:r>
                <a:r>
                  <a:rPr lang="lt-LT" sz="2400" b="1" dirty="0" smtClean="0">
                    <a:ea typeface="Cambria" panose="02040503050406030204" pitchFamily="18" charset="0"/>
                  </a:rPr>
                  <a:t>stebėtojo</a:t>
                </a:r>
                <a:r>
                  <a:rPr lang="lt-LT" sz="2400" b="1" dirty="0">
                    <a:ea typeface="Cambria" panose="02040503050406030204" pitchFamily="18" charset="0"/>
                  </a:rPr>
                  <a:t>:</a:t>
                </a:r>
                <a:endParaRPr lang="lt-LT" sz="2400" b="1" dirty="0">
                  <a:ea typeface="Cambria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3200" b="1" i="1" dirty="0" smtClean="0">
                    <a:ea typeface="Cambria" panose="02040503050406030204" pitchFamily="18" charset="0"/>
                  </a:rPr>
                  <a:t>f</a:t>
                </a:r>
                <a:r>
                  <a:rPr lang="en-US" sz="3200" b="1" dirty="0" smtClean="0"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ea typeface="Cambria" panose="02040503050406030204" pitchFamily="18" charset="0"/>
                    <a:sym typeface="Symbol" panose="05050102010706020507" pitchFamily="18" charset="2"/>
                  </a:rPr>
                  <a:t></a:t>
                </a:r>
                <a:r>
                  <a:rPr lang="en-US" sz="3200" b="1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lt-LT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sz="3200" b="1" dirty="0">
                  <a:ea typeface="Cambria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266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363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Prisiminkime Doplerio efektą </a:t>
            </a:r>
            <a:r>
              <a:rPr lang="lt-LT" dirty="0" smtClean="0"/>
              <a:t>garsui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sz="3200" b="1" dirty="0"/>
              <a:t>Kaip juda garso šaltinis stebėtojo atžvilgiu</a:t>
            </a:r>
            <a:r>
              <a:rPr lang="lt-LT" sz="3200" b="1" dirty="0" smtClean="0"/>
              <a:t>?</a:t>
            </a:r>
          </a:p>
          <a:p>
            <a:r>
              <a:rPr lang="lt-LT" dirty="0" smtClean="0">
                <a:hlinkClick r:id="rId3"/>
              </a:rPr>
              <a:t>www.youtube.com/watch?v=5LpFjxVLtDo</a:t>
            </a:r>
            <a:endParaRPr lang="lt-LT" dirty="0" smtClean="0"/>
          </a:p>
          <a:p>
            <a:r>
              <a:rPr lang="lt-LT" sz="3200" b="1" dirty="0"/>
              <a:t>Kaip juda stebėtojas garso šaltinis atžvilgiu</a:t>
            </a:r>
            <a:r>
              <a:rPr lang="lt-LT" sz="3200" b="1" dirty="0" smtClean="0"/>
              <a:t>?</a:t>
            </a:r>
          </a:p>
          <a:p>
            <a:r>
              <a:rPr lang="lt-LT" dirty="0" smtClean="0">
                <a:hlinkClick r:id="rId4"/>
              </a:rPr>
              <a:t>www.youtube.com/shorts/IuMINATuoZo</a:t>
            </a:r>
            <a:r>
              <a:rPr lang="lt-LT" dirty="0" smtClean="0"/>
              <a:t> </a:t>
            </a:r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182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Doplerio efekto formulė </a:t>
            </a:r>
            <a:r>
              <a:rPr lang="lt-LT" dirty="0" smtClean="0"/>
              <a:t>šviesai, kai objektas tolsta</a:t>
            </a:r>
            <a:endParaRPr lang="lt-L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Font typeface="Arial"/>
                  <a:buChar char="•"/>
                </a:pPr>
                <a:r>
                  <a:rPr lang="lt-LT" b="1" dirty="0" smtClean="0"/>
                  <a:t>Doplerio </a:t>
                </a:r>
                <a:r>
                  <a:rPr lang="lt-LT" b="1" dirty="0"/>
                  <a:t>formulė (aproksimacija nedideliems greičiams</a:t>
                </a:r>
                <a:r>
                  <a:rPr lang="lt-LT" b="1" dirty="0" smtClean="0"/>
                  <a:t>):</a:t>
                </a:r>
              </a:p>
              <a:p>
                <a:pPr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lt-LT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lt-LT" b="1" i="1" smtClean="0">
                        <a:latin typeface="Cambria Math"/>
                        <a:ea typeface="Cambria Math"/>
                      </a:rPr>
                      <m:t>𝝀</m:t>
                    </m:r>
                    <m:r>
                      <a:rPr lang="lt-LT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lt-LT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lt-LT" b="1" i="1" smtClean="0">
                            <a:latin typeface="Cambria Math"/>
                            <a:ea typeface="Cambria Math"/>
                          </a:rPr>
                          <m:t>𝝀</m:t>
                        </m:r>
                      </m:e>
                      <m:sub>
                        <m:r>
                          <a:rPr lang="lt-LT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f>
                      <m:fPr>
                        <m:ctrlPr>
                          <a:rPr lang="lt-LT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lt-LT" b="1" i="1" smtClean="0">
                            <a:latin typeface="Cambria Math"/>
                            <a:ea typeface="Cambria Math"/>
                          </a:rPr>
                          <m:t>𝒗</m:t>
                        </m:r>
                      </m:num>
                      <m:den>
                        <m:r>
                          <a:rPr lang="lt-LT" b="1" i="1" smtClean="0">
                            <a:latin typeface="Cambria Math"/>
                            <a:ea typeface="Cambria Math"/>
                          </a:rPr>
                          <m:t>𝒄</m:t>
                        </m:r>
                      </m:den>
                    </m:f>
                  </m:oMath>
                </a14:m>
                <a:endParaRPr lang="lt-LT" b="1" dirty="0"/>
              </a:p>
              <a:p>
                <a:pPr marL="742950" lvl="1" indent="-285750">
                  <a:buFont typeface="Arial"/>
                  <a:buChar char="•"/>
                </a:pPr>
                <a:r>
                  <a:rPr lang="el-GR" dirty="0" smtClean="0"/>
                  <a:t>Δλ </a:t>
                </a:r>
                <a:r>
                  <a:rPr lang="el-GR" dirty="0"/>
                  <a:t>– </a:t>
                </a:r>
                <a:r>
                  <a:rPr lang="lt-LT" dirty="0"/>
                  <a:t>bangos ilgio pokytis,</a:t>
                </a:r>
              </a:p>
              <a:p>
                <a:pPr marL="742950" lvl="1" indent="-285750">
                  <a:buFont typeface="Arial"/>
                  <a:buChar char="•"/>
                </a:pPr>
                <a:r>
                  <a:rPr lang="el-GR" sz="2800" dirty="0">
                    <a:solidFill>
                      <a:srgbClr val="5B9BD5">
                        <a:lumMod val="50000"/>
                      </a:srgbClr>
                    </a:solidFill>
                  </a:rPr>
                  <a:t>λ</a:t>
                </a:r>
                <a:r>
                  <a:rPr lang="el-GR" baseline="-25000" dirty="0" smtClean="0"/>
                  <a:t>0</a:t>
                </a:r>
                <a:r>
                  <a:rPr lang="lt-LT" dirty="0" smtClean="0"/>
                  <a:t> </a:t>
                </a:r>
                <a:r>
                  <a:rPr lang="el-GR" dirty="0" smtClean="0"/>
                  <a:t>– </a:t>
                </a:r>
                <a:r>
                  <a:rPr lang="lt-LT" dirty="0"/>
                  <a:t>pradinė bangos ilgis (kai šaltinis nejuda),</a:t>
                </a:r>
              </a:p>
              <a:p>
                <a:pPr marL="742950" lvl="1" indent="-285750">
                  <a:buFont typeface="Arial"/>
                  <a:buChar char="•"/>
                </a:pPr>
                <a:r>
                  <a:rPr lang="lt-LT" dirty="0" smtClean="0"/>
                  <a:t>v </a:t>
                </a:r>
                <a:r>
                  <a:rPr lang="lt-LT" dirty="0"/>
                  <a:t>– šaltinio greitis stebėtojo atžvilgiu,</a:t>
                </a:r>
              </a:p>
              <a:p>
                <a:pPr marL="742950" lvl="1" indent="-285750">
                  <a:buFont typeface="Arial"/>
                  <a:buChar char="•"/>
                </a:pPr>
                <a:r>
                  <a:rPr lang="lt-LT" dirty="0" smtClean="0"/>
                  <a:t>c </a:t>
                </a:r>
                <a:r>
                  <a:rPr lang="lt-LT" dirty="0"/>
                  <a:t>– šviesos greitis vakuume.</a:t>
                </a:r>
              </a:p>
              <a:p>
                <a:pPr>
                  <a:buFont typeface="Arial"/>
                  <a:buChar char="•"/>
                </a:pPr>
                <a:r>
                  <a:rPr lang="lt-LT" b="1" dirty="0"/>
                  <a:t>Relatyvistinė Doplerio </a:t>
                </a:r>
                <a:r>
                  <a:rPr lang="lt-LT" b="1" dirty="0" smtClean="0"/>
                  <a:t>formulė (greičiai, artimi </a:t>
                </a:r>
                <a:r>
                  <a:rPr lang="lt-LT" b="1" dirty="0"/>
                  <a:t>šviesos </a:t>
                </a:r>
                <a:r>
                  <a:rPr lang="lt-LT" b="1" dirty="0" smtClean="0"/>
                  <a:t>greičiui):</a:t>
                </a:r>
              </a:p>
              <a:p>
                <a:pPr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lt-LT" i="1" smtClean="0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</a:rPr>
                          <m:t>𝑠𝑡𝑒𝑏</m:t>
                        </m:r>
                        <m:r>
                          <a:rPr lang="lt-LT" b="0" i="1" smtClean="0">
                            <a:latin typeface="Cambria Math"/>
                          </a:rPr>
                          <m:t>ė</m:t>
                        </m:r>
                        <m:r>
                          <a:rPr lang="lt-LT" b="0" i="1" smtClean="0">
                            <a:latin typeface="Cambria Math"/>
                          </a:rPr>
                          <m:t>𝑡𝑜𝑗𝑢𝑖</m:t>
                        </m:r>
                      </m:sub>
                    </m:sSub>
                    <m:r>
                      <a:rPr lang="lt-LT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lt-LT" i="1">
                            <a:latin typeface="Cambria Math"/>
                          </a:rPr>
                        </m:ctrlPr>
                      </m:sSubPr>
                      <m:e>
                        <m:r>
                          <a:rPr lang="lt-LT" i="1"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lt-LT" b="0" i="1" smtClean="0">
                            <a:latin typeface="Cambria Math"/>
                          </a:rPr>
                          <m:t>𝑖</m:t>
                        </m:r>
                        <m:r>
                          <a:rPr lang="lt-LT" b="0" i="1" smtClean="0">
                            <a:latin typeface="Cambria Math"/>
                          </a:rPr>
                          <m:t>š</m:t>
                        </m:r>
                        <m:r>
                          <a:rPr lang="lt-LT" b="0" i="1" smtClean="0">
                            <a:latin typeface="Cambria Math"/>
                          </a:rPr>
                          <m:t>𝑠𝑝𝑖𝑛𝑑𝑢𝑙𝑖𝑢𝑜𝑡𝑎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lt-LT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lt-LT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lt-LT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e>
                    </m:rad>
                  </m:oMath>
                </a14:m>
                <a:endParaRPr lang="lt-LT" dirty="0" smtClean="0"/>
              </a:p>
              <a:p>
                <a14:m>
                  <m:oMath xmlns:m="http://schemas.openxmlformats.org/officeDocument/2006/math">
                    <m:r>
                      <a:rPr lang="lt-LT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lt-LT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lt-LT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r>
                          <a:rPr lang="lt-LT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lt-LT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909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>
                  <a:buFont typeface="Arial"/>
                  <a:buChar char="•"/>
                </a:pPr>
                <a:r>
                  <a:rPr lang="lt-LT" sz="2600" b="1" dirty="0" smtClean="0">
                    <a:solidFill>
                      <a:srgbClr val="5B9BD5">
                        <a:lumMod val="50000"/>
                      </a:srgbClr>
                    </a:solidFill>
                  </a:rPr>
                  <a:t>Objektas tolsta:</a:t>
                </a:r>
                <a:endParaRPr lang="lt-LT" sz="2600" b="1" dirty="0">
                  <a:solidFill>
                    <a:srgbClr val="5B9BD5">
                      <a:lumMod val="50000"/>
                    </a:srgbClr>
                  </a:solidFill>
                </a:endParaRPr>
              </a:p>
              <a:p>
                <a:pPr lvl="0"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lt-LT" sz="2600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lt-LT" sz="2600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lt-LT" sz="2600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  <m:t>𝑠𝑡𝑒𝑏</m:t>
                        </m:r>
                        <m:r>
                          <a:rPr lang="lt-LT" sz="2600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  <m:t>ė</m:t>
                        </m:r>
                        <m:r>
                          <a:rPr lang="lt-LT" sz="2600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  <m:t>𝑡𝑜𝑗𝑢𝑖</m:t>
                        </m:r>
                      </m:sub>
                    </m:sSub>
                    <m:r>
                      <a:rPr lang="lt-LT" sz="2600" i="1">
                        <a:solidFill>
                          <a:srgbClr val="5B9BD5">
                            <a:lumMod val="50000"/>
                          </a:srgbClr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lt-LT" sz="2600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lt-LT" sz="2600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lt-LT" sz="2600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lt-LT" sz="2600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  <m:t>š</m:t>
                        </m:r>
                        <m:r>
                          <a:rPr lang="lt-LT" sz="2600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  <m:t>𝑠𝑝𝑖𝑛𝑑𝑢𝑙𝑖𝑢𝑜𝑡𝑎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lt-LT" sz="2600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lt-LT" sz="2600" i="1"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lt-LT" sz="2600" i="1"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1+</m:t>
                            </m:r>
                            <m:r>
                              <a:rPr lang="lt-LT" sz="2600" i="1"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lt-LT" sz="2600" i="1"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>
                              <a:rPr lang="lt-LT" sz="2600" i="1"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e>
                    </m:rad>
                  </m:oMath>
                </a14:m>
                <a:endParaRPr lang="lt-LT" sz="2600" dirty="0">
                  <a:solidFill>
                    <a:srgbClr val="5B9BD5">
                      <a:lumMod val="50000"/>
                    </a:srgb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lt-LT" sz="2600" i="1">
                        <a:solidFill>
                          <a:srgbClr val="5B9BD5">
                            <a:lumMod val="50000"/>
                          </a:srgbClr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lt-LT" sz="2600" i="1">
                        <a:solidFill>
                          <a:srgbClr val="5B9BD5">
                            <a:lumMod val="50000"/>
                          </a:srgbClr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lt-LT" sz="2600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lt-LT" sz="2600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𝑣</m:t>
                        </m:r>
                      </m:num>
                      <m:den>
                        <m:r>
                          <a:rPr lang="lt-LT" sz="2600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den>
                    </m:f>
                  </m:oMath>
                </a14:m>
                <a:endParaRPr lang="lt-LT" sz="2600" dirty="0" smtClean="0">
                  <a:solidFill>
                    <a:srgbClr val="5B9BD5">
                      <a:lumMod val="50000"/>
                    </a:srgbClr>
                  </a:solidFill>
                </a:endParaRPr>
              </a:p>
              <a:p>
                <a:r>
                  <a:rPr lang="lt-LT" sz="2600" b="1" dirty="0">
                    <a:solidFill>
                      <a:srgbClr val="5B9BD5">
                        <a:lumMod val="50000"/>
                      </a:srgbClr>
                    </a:solidFill>
                  </a:rPr>
                  <a:t>Objektas </a:t>
                </a:r>
                <a:r>
                  <a:rPr lang="lt-LT" sz="2600" b="1" dirty="0" smtClean="0">
                    <a:solidFill>
                      <a:srgbClr val="5B9BD5">
                        <a:lumMod val="50000"/>
                      </a:srgbClr>
                    </a:solidFill>
                  </a:rPr>
                  <a:t>artėja:</a:t>
                </a:r>
                <a:endParaRPr lang="lt-LT" sz="2600" b="1" dirty="0">
                  <a:solidFill>
                    <a:srgbClr val="5B9BD5">
                      <a:lumMod val="50000"/>
                    </a:srgbClr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  <m:t>𝑠𝑡𝑒𝑏</m:t>
                        </m:r>
                        <m: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  <m:t>ė</m:t>
                        </m:r>
                        <m: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  <m:t>𝑡𝑜𝑗𝑢𝑖</m:t>
                        </m:r>
                      </m:sub>
                    </m:sSub>
                    <m:r>
                      <a:rPr lang="lt-LT" i="1">
                        <a:solidFill>
                          <a:srgbClr val="5B9BD5">
                            <a:lumMod val="50000"/>
                          </a:srgbClr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  <m:t>š</m:t>
                        </m:r>
                        <m: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</a:rPr>
                          <m:t>𝑠𝑝𝑖𝑛𝑑𝑢𝑙𝑖𝑢𝑜𝑡𝑎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lt-LT" i="1">
                            <a:solidFill>
                              <a:srgbClr val="5B9BD5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lt-LT" i="1"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lt-LT" i="1"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lt-LT" b="0" i="1" smtClean="0"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lt-LT" i="1"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lt-LT" i="1"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lt-LT" b="0" i="1" smtClean="0"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lt-LT" i="1">
                                <a:solidFill>
                                  <a:srgbClr val="5B9BD5">
                                    <a:lumMod val="50000"/>
                                  </a:srgb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e>
                    </m:rad>
                  </m:oMath>
                </a14:m>
                <a:endParaRPr lang="lt-LT" dirty="0">
                  <a:solidFill>
                    <a:srgbClr val="5B9BD5">
                      <a:lumMod val="50000"/>
                    </a:srgbClr>
                  </a:solidFill>
                </a:endParaRPr>
              </a:p>
              <a:p>
                <a:endParaRPr lang="lt-LT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410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886159"/>
          </a:xfrm>
        </p:spPr>
        <p:txBody>
          <a:bodyPr/>
          <a:lstStyle/>
          <a:p>
            <a:r>
              <a:rPr lang="lt-LT" dirty="0"/>
              <a:t>Mokomės spręsti uždavinius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199" y="1429305"/>
            <a:ext cx="11040979" cy="4747658"/>
          </a:xfrm>
        </p:spPr>
        <p:txBody>
          <a:bodyPr>
            <a:normAutofit/>
          </a:bodyPr>
          <a:lstStyle/>
          <a:p>
            <a:r>
              <a:rPr lang="lt-LT" sz="2400" dirty="0"/>
              <a:t>Kokiu greičiu </a:t>
            </a:r>
            <a:r>
              <a:rPr lang="lt-LT" sz="2400" b="1" dirty="0"/>
              <a:t>turėtų</a:t>
            </a:r>
            <a:r>
              <a:rPr lang="lt-LT" sz="2400" dirty="0"/>
              <a:t> judėti automobilis, kad nejudančiam žmogui </a:t>
            </a:r>
            <a:r>
              <a:rPr lang="lt-LT" sz="2400" dirty="0" smtClean="0"/>
              <a:t>girdimas </a:t>
            </a:r>
            <a:r>
              <a:rPr lang="lt-LT" sz="2400" dirty="0"/>
              <a:t>signalo </a:t>
            </a:r>
            <a:r>
              <a:rPr lang="lt-LT" sz="2400" dirty="0" smtClean="0"/>
              <a:t>dažnis </a:t>
            </a:r>
            <a:r>
              <a:rPr lang="lt-LT" sz="2400" dirty="0" smtClean="0"/>
              <a:t>būtų </a:t>
            </a:r>
            <a:r>
              <a:rPr lang="lt-LT" sz="2400" dirty="0"/>
              <a:t>2000 Hz? Automobilio signalo dažnis 1000 Hz, o garso greitis ore 340 m/s.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405" y="2338797"/>
            <a:ext cx="5336420" cy="142363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Stačiakampis 4"/>
              <p:cNvSpPr/>
              <p:nvPr/>
            </p:nvSpPr>
            <p:spPr>
              <a:xfrm>
                <a:off x="1116478" y="3819228"/>
                <a:ext cx="10602280" cy="2145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lt-LT" sz="2400" dirty="0" smtClean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</a:rPr>
                  <a:t>Kai garso šaltinis artėja prie stebėtojo, tai girdimas dažnis</a:t>
                </a:r>
              </a:p>
              <a:p>
                <a:r>
                  <a:rPr lang="lt-LT" sz="2400" i="1" dirty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</a:rPr>
                  <a:t>                  </a:t>
                </a:r>
                <a:r>
                  <a:rPr lang="en-US" sz="2400" i="1" dirty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</a:rPr>
                  <a:t>f </a:t>
                </a:r>
                <a:r>
                  <a:rPr lang="en-US" sz="2400" dirty="0" smtClean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</a:t>
                </a:r>
                <a:r>
                  <a:rPr lang="en-US" sz="2400" dirty="0" smtClean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4472C4">
                                        <a:lumMod val="50000"/>
                                      </a:srgb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4472C4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4472C4">
                                        <a:lumMod val="50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lt-LT" sz="2400" dirty="0">
                  <a:solidFill>
                    <a:srgbClr val="4472C4">
                      <a:lumMod val="50000"/>
                    </a:srgbClr>
                  </a:solidFill>
                  <a:ea typeface="Cambria" panose="02040503050406030204" pitchFamily="18" charset="0"/>
                </a:endParaRPr>
              </a:p>
              <a:p>
                <a:r>
                  <a:rPr lang="lt-LT" sz="2400" dirty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</a:rPr>
                  <a:t>Iš šios formulės išreiškiame </a:t>
                </a:r>
                <a:r>
                  <a:rPr lang="lt-LT" sz="2400" dirty="0" smtClean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</a:rPr>
                  <a:t>v</a:t>
                </a:r>
                <a:endParaRPr lang="lt-LT" sz="2400" dirty="0">
                  <a:solidFill>
                    <a:srgbClr val="4472C4">
                      <a:lumMod val="50000"/>
                    </a:srgbClr>
                  </a:solidFill>
                  <a:ea typeface="Cambria" panose="02040503050406030204" pitchFamily="18" charset="0"/>
                </a:endParaRPr>
              </a:p>
              <a:p>
                <a:r>
                  <a:rPr lang="lt-LT" sz="2400" i="1" dirty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</a:rPr>
                  <a:t>v </a:t>
                </a:r>
                <a:r>
                  <a:rPr lang="lt-LT" sz="2400" i="1" dirty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 v</a:t>
                </a:r>
                <a:r>
                  <a:rPr lang="lt-LT" sz="2400" i="1" baseline="-25000" dirty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g </a:t>
                </a:r>
                <a:r>
                  <a:rPr lang="lt-LT" sz="2400" i="1" dirty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 (1 </a:t>
                </a:r>
                <a:r>
                  <a:rPr lang="lt-LT" sz="2400" i="1" dirty="0" smtClean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400" i="1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lt-LT" sz="2400" i="1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lt-LT" sz="2400" i="1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𝑓</m:t>
                            </m:r>
                          </m:e>
                          <m:sub>
                            <m:r>
                              <a:rPr lang="lt-LT" sz="2400" i="1">
                                <a:solidFill>
                                  <a:srgbClr val="4472C4">
                                    <a:lumMod val="50000"/>
                                  </a:srgbClr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lt-LT" sz="2400" i="1">
                            <a:solidFill>
                              <a:srgbClr val="4472C4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𝑓</m:t>
                        </m:r>
                      </m:den>
                    </m:f>
                  </m:oMath>
                </a14:m>
                <a:r>
                  <a:rPr lang="lt-LT" sz="2400" i="1" dirty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</a:rPr>
                  <a:t>) </a:t>
                </a:r>
                <a:r>
                  <a:rPr lang="lt-LT" sz="2400" i="1" dirty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 340  0,5  </a:t>
                </a:r>
                <a:r>
                  <a:rPr lang="lt-LT" sz="2400" b="1" i="1" dirty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170 m/s</a:t>
                </a:r>
                <a:r>
                  <a:rPr lang="lt-LT" sz="2400" i="1" dirty="0">
                    <a:solidFill>
                      <a:srgbClr val="4472C4">
                        <a:lumMod val="50000"/>
                      </a:srgb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lt-LT" sz="2400" b="1" i="1" dirty="0">
                    <a:solidFill>
                      <a:srgbClr val="FF0000"/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  ( tokiu greičiu </a:t>
                </a:r>
                <a:r>
                  <a:rPr lang="lt-LT" sz="2400" b="1" i="1" dirty="0" smtClean="0">
                    <a:solidFill>
                      <a:srgbClr val="FF0000"/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juda lėktuvas</a:t>
                </a:r>
                <a:r>
                  <a:rPr lang="lt-LT" sz="2400" b="1" i="1" dirty="0">
                    <a:solidFill>
                      <a:srgbClr val="FF0000"/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)</a:t>
                </a:r>
                <a:endParaRPr lang="en-US" sz="2400" b="1" i="1" dirty="0">
                  <a:solidFill>
                    <a:srgbClr val="FF0000"/>
                  </a:solidFill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Stačiakampi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78" y="3819228"/>
                <a:ext cx="10602280" cy="2145908"/>
              </a:xfrm>
              <a:prstGeom prst="rect">
                <a:avLst/>
              </a:prstGeom>
              <a:blipFill rotWithShape="1">
                <a:blip r:embed="rId3"/>
                <a:stretch>
                  <a:fillRect l="-863" t="-227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152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Mokomės spręsti uždavinius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Vandenilio atomai tolimoje galaktikoje spinduliuoja šviesą, kurios bangos ilgis yra 656 nm. Žemėje gaunamos šviesos bangos </a:t>
            </a:r>
            <a:r>
              <a:rPr lang="lt-LT" dirty="0" smtClean="0"/>
              <a:t>išmatuotas ilgis yra </a:t>
            </a:r>
            <a:r>
              <a:rPr lang="lt-LT" dirty="0"/>
              <a:t>689 nm. Pasakykite, ar galaktika artėja prie Žemės ar tolsta nuo jos, ir apskaičiuokite galaktikos greitį</a:t>
            </a:r>
            <a:r>
              <a:rPr lang="lt-LT" dirty="0" smtClean="0"/>
              <a:t>.</a:t>
            </a:r>
          </a:p>
          <a:p>
            <a:endParaRPr lang="lt-LT" dirty="0" smtClean="0"/>
          </a:p>
          <a:p>
            <a:r>
              <a:rPr lang="lt-LT" b="1" dirty="0">
                <a:solidFill>
                  <a:srgbClr val="00B050"/>
                </a:solidFill>
              </a:rPr>
              <a:t>Pastebimas bangos ilgio padidėjimas (nuo 656 nm iki 689 nm)</a:t>
            </a:r>
            <a:r>
              <a:rPr lang="lt-LT" dirty="0">
                <a:solidFill>
                  <a:srgbClr val="00B050"/>
                </a:solidFill>
              </a:rPr>
              <a:t> rodo </a:t>
            </a:r>
            <a:r>
              <a:rPr lang="lt-LT" b="1" dirty="0">
                <a:solidFill>
                  <a:srgbClr val="00B050"/>
                </a:solidFill>
              </a:rPr>
              <a:t>raudonąjį poslinkį</a:t>
            </a:r>
            <a:r>
              <a:rPr lang="lt-LT" dirty="0">
                <a:solidFill>
                  <a:srgbClr val="00B050"/>
                </a:solidFill>
              </a:rPr>
              <a:t>. Tai reiškia, kad galaktika tolsta nuo Žemės.</a:t>
            </a:r>
          </a:p>
        </p:txBody>
      </p:sp>
    </p:spTree>
    <p:extLst>
      <p:ext uri="{BB962C8B-B14F-4D97-AF65-F5344CB8AC3E}">
        <p14:creationId xmlns:p14="http://schemas.microsoft.com/office/powerpoint/2010/main" val="2382413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" y="134147"/>
            <a:ext cx="5526742" cy="649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86865" y="2494093"/>
            <a:ext cx="4515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>
                <a:solidFill>
                  <a:schemeClr val="accent1">
                    <a:lumMod val="50000"/>
                  </a:schemeClr>
                </a:solidFill>
              </a:rPr>
              <a:t>Vandenilio atomai tolimoje galaktikoje spinduliuoja šviesą, kurios bangos ilgis yra 656 nm. Žemėje gaunamos šviesos bangos 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</a:rPr>
              <a:t>išmatuotas ilgis yra </a:t>
            </a:r>
            <a:r>
              <a:rPr lang="lt-LT" sz="2400" dirty="0">
                <a:solidFill>
                  <a:schemeClr val="accent1">
                    <a:lumMod val="50000"/>
                  </a:schemeClr>
                </a:solidFill>
              </a:rPr>
              <a:t>689 nm. </a:t>
            </a:r>
          </a:p>
        </p:txBody>
      </p:sp>
    </p:spTree>
    <p:extLst>
      <p:ext uri="{BB962C8B-B14F-4D97-AF65-F5344CB8AC3E}">
        <p14:creationId xmlns:p14="http://schemas.microsoft.com/office/powerpoint/2010/main" val="1184846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Mokomės spręsti uždavinius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Žvaigždė juda Žemės link greičiu </a:t>
            </a:r>
            <a:r>
              <a:rPr lang="lt-LT" dirty="0" smtClean="0"/>
              <a:t>1,2×10</a:t>
            </a:r>
            <a:r>
              <a:rPr lang="lt-LT" baseline="30000" dirty="0" smtClean="0"/>
              <a:t>7</a:t>
            </a:r>
            <a:r>
              <a:rPr lang="lt-LT" dirty="0" smtClean="0"/>
              <a:t> </a:t>
            </a:r>
            <a:r>
              <a:rPr lang="lt-LT" dirty="0"/>
              <a:t>m/s. Ši žvaigždė spinduliuoja šviesą, kurios bangos ilgis yra 500 nm. Apskaičiuokite stebimą bangos ilgį Žemėje.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83" y="3360320"/>
            <a:ext cx="88106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338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2" y="560631"/>
            <a:ext cx="7280743" cy="571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67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Garso šaltinis ir stebėtojas stovi</a:t>
            </a:r>
            <a:endParaRPr lang="lt-L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22" y="2111452"/>
            <a:ext cx="4062160" cy="354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87568" y="2898649"/>
            <a:ext cx="6062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3200" dirty="0">
                <a:solidFill>
                  <a:srgbClr val="5B9BD5">
                    <a:lumMod val="50000"/>
                  </a:srgbClr>
                </a:solidFill>
              </a:rPr>
              <a:t>Jei garso šaltinis stovi vietoje – tai visi stebėtojai girdi vienodo tono aukščio garsą. </a:t>
            </a:r>
          </a:p>
        </p:txBody>
      </p:sp>
    </p:spTree>
    <p:extLst>
      <p:ext uri="{BB962C8B-B14F-4D97-AF65-F5344CB8AC3E}">
        <p14:creationId xmlns:p14="http://schemas.microsoft.com/office/powerpoint/2010/main" val="30476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Garso šaltinis juda link stebėtojo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72200" y="1862201"/>
            <a:ext cx="5638800" cy="335902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Jei </a:t>
            </a:r>
            <a:r>
              <a:rPr lang="lt-LT" sz="3200" dirty="0">
                <a:solidFill>
                  <a:schemeClr val="accent1">
                    <a:lumMod val="50000"/>
                  </a:schemeClr>
                </a:solidFill>
              </a:rPr>
              <a:t>automobilis juda link stebėtojo – tai </a:t>
            </a:r>
            <a:r>
              <a:rPr lang="lt-LT" sz="3200" b="1" dirty="0">
                <a:solidFill>
                  <a:schemeClr val="accent1">
                    <a:lumMod val="50000"/>
                  </a:schemeClr>
                </a:solidFill>
              </a:rPr>
              <a:t>tono aukštis didėja</a:t>
            </a:r>
            <a:r>
              <a:rPr lang="lt-LT" sz="3200" dirty="0">
                <a:solidFill>
                  <a:schemeClr val="accent1">
                    <a:lumMod val="50000"/>
                  </a:schemeClr>
                </a:solidFill>
              </a:rPr>
              <a:t>: garso šaltinis vejasi garso bangą, bangos ilgis mažėja, o dažnis didėja.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4"/>
          <a:stretch/>
        </p:blipFill>
        <p:spPr bwMode="auto">
          <a:xfrm>
            <a:off x="1261871" y="2069148"/>
            <a:ext cx="4597655" cy="337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55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88" y="968629"/>
            <a:ext cx="10098024" cy="1325563"/>
          </a:xfrm>
        </p:spPr>
        <p:txBody>
          <a:bodyPr>
            <a:normAutofit/>
          </a:bodyPr>
          <a:lstStyle/>
          <a:p>
            <a:r>
              <a:rPr lang="lt-LT" dirty="0" smtClean="0"/>
              <a:t>Kaip keičiasi/nesikeičia garso tonas, jei garso šaltinis stovi, o stebėtojas juda link jo?</a:t>
            </a:r>
            <a:endParaRPr lang="lt-LT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4"/>
          <a:stretch/>
        </p:blipFill>
        <p:spPr bwMode="auto">
          <a:xfrm>
            <a:off x="3813047" y="3033585"/>
            <a:ext cx="5379149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888" y="2706688"/>
            <a:ext cx="5080224" cy="347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8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Garso šaltinis juda nuo stebėtojo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9904" y="2109089"/>
            <a:ext cx="5266944" cy="2810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dirty="0" smtClean="0">
                <a:solidFill>
                  <a:schemeClr val="accent1">
                    <a:lumMod val="50000"/>
                  </a:schemeClr>
                </a:solidFill>
              </a:rPr>
              <a:t>Jei </a:t>
            </a:r>
            <a:r>
              <a:rPr lang="lt-LT" sz="3200" dirty="0">
                <a:solidFill>
                  <a:schemeClr val="accent1">
                    <a:lumMod val="50000"/>
                  </a:schemeClr>
                </a:solidFill>
              </a:rPr>
              <a:t>automobilis juda nuo stebėtojo – tai </a:t>
            </a:r>
            <a:r>
              <a:rPr lang="lt-LT" sz="3200" b="1" dirty="0">
                <a:solidFill>
                  <a:schemeClr val="accent1">
                    <a:lumMod val="50000"/>
                  </a:schemeClr>
                </a:solidFill>
              </a:rPr>
              <a:t>tono aukštis žemėja</a:t>
            </a:r>
            <a:r>
              <a:rPr lang="lt-LT" sz="3200" dirty="0">
                <a:solidFill>
                  <a:schemeClr val="accent1">
                    <a:lumMod val="50000"/>
                  </a:schemeClr>
                </a:solidFill>
              </a:rPr>
              <a:t>: garso šaltinis pabėga nuo garso bangos, bangos ilgis didėja, o dažnis mažėja.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66"/>
          <a:stretch/>
        </p:blipFill>
        <p:spPr bwMode="auto">
          <a:xfrm>
            <a:off x="842899" y="1831404"/>
            <a:ext cx="4812910" cy="359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5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88" y="968629"/>
            <a:ext cx="10098024" cy="1325563"/>
          </a:xfrm>
        </p:spPr>
        <p:txBody>
          <a:bodyPr>
            <a:normAutofit/>
          </a:bodyPr>
          <a:lstStyle/>
          <a:p>
            <a:r>
              <a:rPr lang="lt-LT" dirty="0"/>
              <a:t>Kaip keičiasi/nesikeičia garso tonas, jei garso šaltinis stovi, o stebėtojas juda </a:t>
            </a:r>
            <a:r>
              <a:rPr lang="lt-LT" dirty="0" smtClean="0"/>
              <a:t>nuo </a:t>
            </a:r>
            <a:r>
              <a:rPr lang="lt-LT" dirty="0"/>
              <a:t>jo?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430" y="3017520"/>
            <a:ext cx="6428909" cy="257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60" y="2461871"/>
            <a:ext cx="5721719" cy="368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3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328" y="1105789"/>
            <a:ext cx="11548872" cy="1325563"/>
          </a:xfrm>
        </p:spPr>
        <p:txBody>
          <a:bodyPr>
            <a:normAutofit/>
          </a:bodyPr>
          <a:lstStyle/>
          <a:p>
            <a:r>
              <a:rPr lang="lt-LT" dirty="0" smtClean="0"/>
              <a:t>Motociklas važiuoja gatve. Kaip </a:t>
            </a:r>
            <a:r>
              <a:rPr lang="lt-LT" dirty="0"/>
              <a:t>keičiasi/nesikeičia garso </a:t>
            </a:r>
            <a:r>
              <a:rPr lang="lt-LT" dirty="0" smtClean="0"/>
              <a:t>tonas motociklo vairuotojui?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8856" y="3419855"/>
            <a:ext cx="4230624" cy="24231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3200" dirty="0" smtClean="0"/>
              <a:t>Motociklo </a:t>
            </a:r>
            <a:r>
              <a:rPr lang="lt-LT" sz="3200" dirty="0"/>
              <a:t>vairuotojui garso tono aukštis </a:t>
            </a:r>
            <a:r>
              <a:rPr lang="lt-LT" sz="3200" b="1" dirty="0"/>
              <a:t>nesikeičia</a:t>
            </a:r>
            <a:r>
              <a:rPr lang="lt-LT" sz="3200" dirty="0"/>
              <a:t>, nes nekinta atstumas tarp jo ir garso šaltinio.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2" y="2595189"/>
            <a:ext cx="4729163" cy="3730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6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Doplerio </a:t>
            </a:r>
            <a:r>
              <a:rPr lang="lt-LT" dirty="0" smtClean="0"/>
              <a:t>reiškinys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/>
              <a:t>Doplerio reiškinys </a:t>
            </a:r>
            <a:r>
              <a:rPr lang="lt-LT" b="1" dirty="0">
                <a:solidFill>
                  <a:srgbClr val="00B050"/>
                </a:solidFill>
              </a:rPr>
              <a:t>nusako bangos dažnio ir ilgio kitimą, kai klausytojas arba šaltinis juda vienas kito atžvilgiu</a:t>
            </a:r>
            <a:r>
              <a:rPr lang="lt-LT" dirty="0" smtClean="0">
                <a:solidFill>
                  <a:srgbClr val="00B050"/>
                </a:solidFill>
              </a:rPr>
              <a:t>.</a:t>
            </a:r>
          </a:p>
          <a:p>
            <a:r>
              <a:rPr lang="lt-LT" dirty="0" smtClean="0"/>
              <a:t>Jeigu </a:t>
            </a:r>
            <a:r>
              <a:rPr lang="lt-LT" b="1" dirty="0"/>
              <a:t>atstumas</a:t>
            </a:r>
            <a:r>
              <a:rPr lang="lt-LT" dirty="0"/>
              <a:t> tarp klausytojo ir garso šaltinio </a:t>
            </a:r>
            <a:r>
              <a:rPr lang="lt-LT" b="1" dirty="0"/>
              <a:t>mažėja</a:t>
            </a:r>
            <a:r>
              <a:rPr lang="lt-LT" dirty="0"/>
              <a:t>, tai bangos frontai sutankėja ir girdimas </a:t>
            </a:r>
            <a:r>
              <a:rPr lang="lt-LT" b="1" dirty="0"/>
              <a:t>aukštesnio</a:t>
            </a:r>
            <a:r>
              <a:rPr lang="lt-LT" dirty="0"/>
              <a:t> </a:t>
            </a:r>
            <a:r>
              <a:rPr lang="lt-LT" b="1" dirty="0"/>
              <a:t>dažnio</a:t>
            </a:r>
            <a:r>
              <a:rPr lang="lt-LT" dirty="0"/>
              <a:t> (tono) garsas negu šaltinio iš tikrųjų skleidžiamas garsas</a:t>
            </a:r>
            <a:r>
              <a:rPr lang="lt-LT" dirty="0" smtClean="0"/>
              <a:t>.</a:t>
            </a:r>
          </a:p>
          <a:p>
            <a:r>
              <a:rPr lang="lt-LT" dirty="0" smtClean="0"/>
              <a:t>Jei </a:t>
            </a:r>
            <a:r>
              <a:rPr lang="lt-LT" dirty="0"/>
              <a:t>šis </a:t>
            </a:r>
            <a:r>
              <a:rPr lang="lt-LT" b="1" dirty="0"/>
              <a:t>atstumas didėja</a:t>
            </a:r>
            <a:r>
              <a:rPr lang="lt-LT" dirty="0"/>
              <a:t>, tai bangos frontai retėja ir girdimas </a:t>
            </a:r>
            <a:r>
              <a:rPr lang="lt-LT" b="1" dirty="0"/>
              <a:t>žemesnio dažnio</a:t>
            </a:r>
            <a:r>
              <a:rPr lang="lt-LT" dirty="0"/>
              <a:t> garsas.</a:t>
            </a:r>
          </a:p>
        </p:txBody>
      </p:sp>
    </p:spTree>
    <p:extLst>
      <p:ext uri="{BB962C8B-B14F-4D97-AF65-F5344CB8AC3E}">
        <p14:creationId xmlns:p14="http://schemas.microsoft.com/office/powerpoint/2010/main" val="12998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8" ma:contentTypeDescription="Kurkite naują dokumentą." ma:contentTypeScope="" ma:versionID="26fc5c602d4d596b3cb2a94064e94b74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6bda12bc8914fbe4382e198e6abd87f4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674181E4-BF61-4DB2-9F5E-22CA300922C4}"/>
</file>

<file path=customXml/itemProps2.xml><?xml version="1.0" encoding="utf-8"?>
<ds:datastoreItem xmlns:ds="http://schemas.openxmlformats.org/officeDocument/2006/customXml" ds:itemID="{359BD8EC-998C-41A0-BDFF-11C89D805EE9}"/>
</file>

<file path=customXml/itemProps3.xml><?xml version="1.0" encoding="utf-8"?>
<ds:datastoreItem xmlns:ds="http://schemas.openxmlformats.org/officeDocument/2006/customXml" ds:itemID="{209A422A-5D97-4D22-8FA7-A0FD4FBF1C4C}"/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1485</Words>
  <Application>Microsoft Office PowerPoint</Application>
  <PresentationFormat>Custom</PresentationFormat>
  <Paragraphs>121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1_„Office“ tema</vt:lpstr>
      <vt:lpstr>1_Office Theme</vt:lpstr>
      <vt:lpstr>2_Office Theme</vt:lpstr>
      <vt:lpstr>Doplerio efektas (reiškinys) IV gimn. kl.</vt:lpstr>
      <vt:lpstr>Prisiminkime Doplerio efektą garsui</vt:lpstr>
      <vt:lpstr>Garso šaltinis ir stebėtojas stovi</vt:lpstr>
      <vt:lpstr>Garso šaltinis juda link stebėtojo</vt:lpstr>
      <vt:lpstr>Kaip keičiasi/nesikeičia garso tonas, jei garso šaltinis stovi, o stebėtojas juda link jo?</vt:lpstr>
      <vt:lpstr>Garso šaltinis juda nuo stebėtojo</vt:lpstr>
      <vt:lpstr>Kaip keičiasi/nesikeičia garso tonas, jei garso šaltinis stovi, o stebėtojas juda nuo jo?</vt:lpstr>
      <vt:lpstr>Motociklas važiuoja gatve. Kaip keičiasi/nesikeičia garso tonas motociklo vairuotojui?</vt:lpstr>
      <vt:lpstr>Doplerio reiškinys</vt:lpstr>
      <vt:lpstr>Doplerio reiškinys ultragarsui</vt:lpstr>
      <vt:lpstr>Doplerio reiškinys ne tik garso bangoms</vt:lpstr>
      <vt:lpstr>Doplerio reiškinys šviesai</vt:lpstr>
      <vt:lpstr>Fizika prie kavos: Doplerio efektas: www.youtube.com/watch?v=DHGrs1Q_lJQ </vt:lpstr>
      <vt:lpstr>Iš kur žinome, kad Visata plečiasi?</vt:lpstr>
      <vt:lpstr>Stebint tolimus objektus skleidžiamos šviesos bangų ilgis didėja </vt:lpstr>
      <vt:lpstr>Raudonasis poslinkis ir Hablio dėsnis</vt:lpstr>
      <vt:lpstr>Kuo toliau kosminiai kūnai, tuo didesnis jų raudonasis poslinkis</vt:lpstr>
      <vt:lpstr>PowerPoint Presentation</vt:lpstr>
      <vt:lpstr>Kaip apskaičiuoti garso bangos dažnį ir ilgį atžvilgiu nejudančio stebėtojo, kai:</vt:lpstr>
      <vt:lpstr>Doplerio efekto formulė šviesai, kai objektas tolsta</vt:lpstr>
      <vt:lpstr>PowerPoint Presentation</vt:lpstr>
      <vt:lpstr>Mokomės spręsti uždavinius</vt:lpstr>
      <vt:lpstr>Mokomės spręsti uždavinius</vt:lpstr>
      <vt:lpstr>PowerPoint Presentation</vt:lpstr>
      <vt:lpstr>Mokomės spręsti uždavinius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Doplerio efektas IV gimn. Klasė</dc:title>
  <dc:creator>Graziene</dc:creator>
  <cp:lastModifiedBy>Windows User</cp:lastModifiedBy>
  <cp:revision>34</cp:revision>
  <dcterms:created xsi:type="dcterms:W3CDTF">2024-09-04T06:52:57Z</dcterms:created>
  <dcterms:modified xsi:type="dcterms:W3CDTF">2024-09-08T12:17:50Z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