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autoCompressPictures="0">
  <p:sldMasterIdLst>
    <p:sldMasterId id="2147483648" r:id="rId1"/>
  </p:sldMasterIdLst>
  <p:notesMasterIdLst>
    <p:notesMasterId r:id="rId43"/>
  </p:notesMasterIdLst>
  <p:sldIdLst>
    <p:sldId id="256" r:id="rId3"/>
    <p:sldId id="345" r:id="rId4"/>
    <p:sldId id="359" r:id="rId5"/>
    <p:sldId id="344" r:id="rId6"/>
    <p:sldId id="360" r:id="rId7"/>
    <p:sldId id="367" r:id="rId8"/>
    <p:sldId id="346" r:id="rId9"/>
    <p:sldId id="364" r:id="rId10"/>
    <p:sldId id="365" r:id="rId11"/>
    <p:sldId id="366" r:id="rId12"/>
    <p:sldId id="368" r:id="rId13"/>
    <p:sldId id="374" r:id="rId14"/>
    <p:sldId id="375" r:id="rId15"/>
    <p:sldId id="376" r:id="rId16"/>
    <p:sldId id="347" r:id="rId17"/>
    <p:sldId id="369" r:id="rId18"/>
    <p:sldId id="370" r:id="rId19"/>
    <p:sldId id="371" r:id="rId20"/>
    <p:sldId id="377" r:id="rId21"/>
    <p:sldId id="372" r:id="rId22"/>
    <p:sldId id="373" r:id="rId23"/>
    <p:sldId id="361" r:id="rId24"/>
    <p:sldId id="383" r:id="rId25"/>
    <p:sldId id="378" r:id="rId26"/>
    <p:sldId id="379" r:id="rId27"/>
    <p:sldId id="380" r:id="rId28"/>
    <p:sldId id="381" r:id="rId29"/>
    <p:sldId id="387" r:id="rId30"/>
    <p:sldId id="386" r:id="rId31"/>
    <p:sldId id="384" r:id="rId32"/>
    <p:sldId id="385" r:id="rId33"/>
    <p:sldId id="382" r:id="rId34"/>
    <p:sldId id="362" r:id="rId35"/>
    <p:sldId id="348" r:id="rId36"/>
    <p:sldId id="388" r:id="rId37"/>
    <p:sldId id="389" r:id="rId38"/>
    <p:sldId id="390" r:id="rId39"/>
    <p:sldId id="391" r:id="rId40"/>
    <p:sldId id="395" r:id="rId41"/>
    <p:sldId id="26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lė Vingelienė" initials="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3E"/>
    <a:srgbClr val="00CC00"/>
    <a:srgbClr val="CC0099"/>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612" autoAdjust="0"/>
  </p:normalViewPr>
  <p:slideViewPr>
    <p:cSldViewPr snapToGrid="0">
      <p:cViewPr varScale="1">
        <p:scale>
          <a:sx n="82" d="100"/>
          <a:sy n="82" d="100"/>
        </p:scale>
        <p:origin x="691"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notesMaster" Target="notesMasters/notesMaster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3T22:30:19"/>
    </inkml:context>
    <inkml:brush xml:id="br0">
      <inkml:brushProperty name="width" value="0.2" units="cm"/>
      <inkml:brushProperty name="height" value="0.2" units="cm"/>
      <inkml:brushProperty name="color" value="#008c3a"/>
    </inkml:brush>
  </inkml:definitions>
  <inkml:trace contextRef="#ctx0" brushRef="#br0">478 1033 24575,'-30'28'0,"0"0"0,3 1 0,1 2 0,2-1 0,-23 40 0,20-24 0,3 2 0,2 0 0,-16 59 0,22-43 0,3-1 0,3 2 0,5-2 0,3 2 0,2 0 0,4-2 0,4 2 0,3-1 0,3-1 0,27 67 0,20 33 0,60 186 0,-106-299 0,64 235 0,-29 4 0,-40 386 0,-13-453 0,-1-26 0,12 468 0,30-245 0,-5-63 0,1 37-365,18 309-1062,-73 518-222,-26-915 1649,8-66 0,-40 576 117,66-211 2962,14-481-2834,24 206-245,-18-251 0,8 44 0,8 122 0,-24 300 0,3-523 0,0 0 0,3-1 0,-1 1 0,17 35 0,-13-32 0,0 1 0,7 38 0,-4 26 0,7 57 0,-10 345 0,-9-404 0,1-78 0,0-1 0,0 1 0,1-1 0,1 0 0,-1 1 0,5 9 0,-4-16 0,0 1 0,-1-1 0,0 0 0,1 1 0,-1-2 0,1 2 0,0-1 0,0 1 0,1-1 0,-1 0 0,1 0 0,-1-1 0,1 0 0,-1 1 0,2-1 0,-2 1 0,1-1 0,-1 0 0,1 0 0,1 0 0,0-1 0,4 3 0,24 0 0,0-1 0,1-1 0,49-4 0,-8 1 0,428-32-254,-2-31-268,-117 11 164,-302 45 10,814-93-1376,-642 77 1018,440-38 148,-2 22 584,209 39 834,-813 3-194,21 3 214,121 20-1,87 4 280,-137-21-1159,260 37 0,261 23 0,-344-39 0,787 44-803,6-42-491,549-24-1864,-1034-7 4201,-259-14 1365,-48 0-604,-95 1-1804,-8 1 0,-199 10 0,2-2 0,75-15 0,-74 9 0,-2 3 0,73-3 0,-39 10 0,89-4 0,-141 3 0,0-2 0,65-15 0,429-88 0,-517 105 0,-1-3 0,1 2 0,-2-1 0,2-1 0,13-8 0,20-5 0,-44 16 0,0 1 0,-1-1 0,1 1 0,0-1 0,-1 0 0,-1 0 0,1 0 0,0 0 0,-1-2 0,2 3 0,-2-2 0,1 0 0,-1 1 0,0-1 0,-1 0 0,1 1 0,2-6 0,0-4 0,0 0 0,-1-1 0,4-17 0,-1-7 0,27-75 0,19-88 0,35-571 0,-86 766 0,54-625 0,-29 199 0,-27-5 0,-1 160 0,2-2418-768,-23 2112 768,13 409 0,-39-373 290,-8-216 188,59-1230-478,16 1688 0,-1 60 0,-18 77 0,3-55 0,3 183 0,17-60 0,2-3 0,7-164 0,-11-322 0,-18 550 0,2 0 0,3 0 0,14-46 0,-10 51 0,-4 2 0,-1-2 0,-1 0 0,-2-59 0,-3 87 0,0-1 0,-1 2 0,0-2 0,0 0 0,-1 2 0,-1-1 0,1-1 0,0 1 0,0 1 0,-1-1 0,-6-6 0,7 9 0,-1-1 0,1 1 0,-1 1 0,0-2 0,0 1 0,0 0 0,-1 0 0,1 1 0,-1-1 0,1 1 0,0-1 0,0 2 0,-1-1 0,0 0 0,-1 0 0,2 1 0,0-1 0,-2 1 0,-6 0 0,-7 1 0,-3 1 0,2 0 0,-20 6 0,-11 1 0,-98 17 0,-58 8 0,-825 67-961,-2365 29-4477,572-132 3564,1783-33 1025,572-30 993,52 4 227,-571-4 1714,441 66 2502,223 0-2652,-373 36-1935,6 49 0,377-26 0,-19 2 0,193-41 0,-193 21 0,203-31 0,-173 33 0,74-12 0,88-17 0,70-8 0,47-5 0,0-1 0,-36 9 0,-288 81 0,331-85 0,2 0 0,0 0 0,-16 10 0,-1 1 0,27-14-51,-2 0 0,2 1 0,0 0-1,1 1 1,-1-2 0,-1 2 0,2-1-1,0 1 1,0 0 0,1 0 0,-5 7 0,2-4-700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3T22:30:19"/>
    </inkml:context>
    <inkml:brush xml:id="br0">
      <inkml:brushProperty name="width" value="0.2" units="cm"/>
      <inkml:brushProperty name="height" value="0.2" units="cm"/>
      <inkml:brushProperty name="color" value="#008c3a"/>
    </inkml:brush>
  </inkml:definitions>
  <inkml:trace contextRef="#ctx0" brushRef="#br0">487 888 24575,'-31'23'0,"1"0"0,1 2 0,3 1 0,1-1 0,-23 34 0,20-21 0,3 2 0,3 0 0,-17 50 0,23-36 0,2-2 0,5 2 0,3 0 0,4 0 0,2 0 0,4 0 0,4 0 0,4-1 0,2 0 0,28 56 0,20 27 0,63 157 0,-110-251 0,66 196 0,-29 5 0,-43 322 0,-12-379 0,0-22 0,10 393 0,33-207 0,-6-51 0,1 29-365,17 261-1062,-73 432-222,-27-765 1649,8-56 0,-41 483 117,68-177 2962,14-403-2834,24 172-245,-17-210 0,7 38 0,8 101 0,-24 252 0,3-439 0,0 1 0,4-1 0,-2 0 0,17 30 0,-12-26 0,-2-1 0,9 33 0,-4 21 0,6 49 0,-10 288 0,-9-338 0,1-66 0,0 0 0,0 1 0,1-2 0,1 1 0,-1 0 0,6 9 0,-6-15 0,1 2 0,-1-1 0,0-1 0,1 2 0,-1-2 0,2 1 0,-1 0 0,0 0 0,0 0 0,0 0 0,2-1 0,-2 0 0,1 0 0,-1 1 0,2-1 0,-2 0 0,1 0 0,-1 0 0,2 0 0,0 0 0,-1-1 0,6 2 0,24 1 0,0-2 0,1 0 0,50-3 0,-9 0 0,440-26-254,-2-27-268,-120 10 164,-310 37 10,835-77-1376,-658 64 1018,451-32 148,-2 19 584,214 32 834,-835 3-194,24 2 214,122 17-1,91 4 280,-141-19-1159,265 32 0,270 20 0,-354-34 0,807 38-803,6-36-491,565-21-1864,-1063-4 4201,-265-13 1365,-48 0-604,-98 2-1804,-9 0 0,-203 9 0,1-3 0,78-12 0,-77 8 0,-1 3 0,74-4 0,-40 9 0,92-2 0,-145 0 0,-1 0 0,68-13 0,440-73 0,-530 87 0,-2-2 0,1 1 0,-2 0 0,2-1 0,15-7 0,19-4 0,-45 13 0,0 2 0,-1-2 0,2 1 0,-2-1 0,0 1 0,-1-1 0,2 0 0,-1 0 0,-1-1 0,1 2 0,0-1 0,0 0 0,-1-1 0,0 1 0,-1 0 0,1 0 0,2-5 0,0-3 0,0 0 0,0-1 0,2-14 0,1-6 0,27-63 0,19-73 0,36-479 0,-88 641 0,56-522 0,-31 166 0,-27-4 0,-1 134 0,2-2026-768,-23 1770 768,12 342 0,-39-313 290,-8-179 188,60-1033-478,17 1416 0,-2 50 0,-18 64 0,3-47 0,2 155 0,19-51 0,2-2 0,6-138 0,-10-270 0,-19 461 0,3 1 0,1-1 0,16-38 0,-11 42 0,-3 2 0,-2-2 0,-1 1 0,-2-50 0,-3 72 0,0 1 0,-1 0 0,0-1 0,0 0 0,-2 2 0,1-2 0,0 1 0,0-1 0,0 2 0,-2-1 0,-4-5 0,5 7 0,0 0 0,1 0 0,-1 1 0,0-2 0,0 2 0,0-1 0,-1 0 0,0 1 0,1 0 0,0 0 0,-1 0 0,1 0 0,-1 0 0,0 0 0,-1 1 0,2 0 0,-1-1 0,0 1 0,-8 0 0,-7 1 0,-1 0 0,0 1 0,-21 5 0,-10 1 0,-100 13 0,-61 8 0,-845 56-961,-2426 23-4477,586-110 3564,1829-27 1025,587-25 993,53 2 227,-586-2 1714,453 55 2502,229 0-2652,-382 30-1935,5 41 0,386-22 0,-18 2 0,198-34 0,-200 17 0,210-26 0,-178 28 0,76-10 0,91-15 0,72-6 0,47-4 0,0-1 0,-37 7 0,-294 69 0,338-73 0,3 1 0,-1 0 0,-15 9 0,-2 0 0,27-12-51,0 1 0,0 0 0,1 1-1,1 0 1,-1-2 0,-1 2 0,1 0-1,2 0 1,-1 0 0,0 1 0,-3 5 0,0-3-700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3T22:30:19"/>
    </inkml:context>
    <inkml:brush xml:id="br0">
      <inkml:brushProperty name="width" value="0.2" units="cm"/>
      <inkml:brushProperty name="height" value="0.2" units="cm"/>
      <inkml:brushProperty name="color" value="#008c3a"/>
    </inkml:brush>
  </inkml:definitions>
  <inkml:trace contextRef="#ctx0" brushRef="#br0">511 1049 24575,'-33'28'0,"1"0"0,1 2 0,3 2 0,2-2 0,-26 42 0,22-26 0,4 3 0,2-1 0,-18 62 0,25-45 0,2-2 0,6 3 0,2-1 0,5 1 0,2 0 0,4-1 0,5 1 0,4-2 0,2 1 0,30 67 0,21 33 0,68 191 0,-118-305 0,70 238 0,-30 6 0,-46 391 0,-14-460 0,1-27 0,11 478 0,35-252 0,-7-62 0,1 36-365,19 316-1062,-78 525-222,-30-929 1649,9-68 0,-43 586 117,72-214 2962,15-490-2834,26 209-245,-19-255 0,8 46 0,9 123 0,-26 306 0,3-534 0,0 2 0,4-1 0,-1-1 0,17 37 0,-12-31 0,-3-2 0,10 41 0,-4 25 0,7 59 0,-12 350 0,-9-410 0,1-81 0,0 1 0,0 0 0,1-1 0,1 0 0,-1 1 0,7 10 0,-7-18 0,1 3 0,-1-2 0,0 0 0,1 1 0,-1-1 0,3 0 0,-2 0 0,0 1 0,0-1 0,0 1 0,2-2 0,-1 0 0,0 0 0,-1 2 0,2-2 0,-2 0 0,2 0 0,-2 1 0,2-1 0,0 0 0,-1-1 0,7 2 0,25 2 0,1-3 0,0 1 0,54-5 0,-10 1 0,471-32-254,-2-33-268,-128 12 164,-333 46 10,895-95-1376,-705 79 1018,483-40 148,-3 24 584,230 39 834,-894 3-194,26 3 214,130 20-1,98 5 280,-151-23-1159,283 39 0,289 24 0,-378-41 0,863 46-803,6-43-491,605-27-1864,-1137-4 4201,-284-15 1365,-51-1-604,-105 3-1804,-10-1 0,-217 12 0,1-4 0,83-15 0,-82 10 0,-1 4 0,80-5 0,-44 10 0,99-1 0,-155-1 0,-2 1 0,74-17 0,470-88 0,-567 106 0,-2-3 0,1 1 0,-2 0 0,2 0 0,16-10 0,21-4 0,-49 16 0,0 2 0,-1-3 0,3 2 0,-3-2 0,0 2 0,-1-1 0,3-1 0,-2 1 0,-1-2 0,1 3 0,0-1 0,1-1 0,-2 0 0,0 0 0,-1 1 0,1-1 0,2-5 0,1-4 0,-1 0 0,0-2 0,3-16 0,0-8 0,29-76 0,21-89 0,38-581 0,-93 778 0,58-635 0,-32 203 0,-29-5 0,-1 162 0,2-2460-768,-25 2149 768,14 416 0,-43-380 290,-8-218 188,64-1254-478,19 1720 0,-3 60 0,-19 78 0,3-57 0,2 188 0,21-62 0,2-2 0,6-168 0,-11-328 0,-20 560 0,4 2 0,0-2 0,18-46 0,-13 51 0,-2 2 0,-3-2 0,0 1 0,-3-60 0,-3 87 0,0 1 0,-1 0 0,0-1 0,0 0 0,-2 2 0,0-2 0,1 1 0,0-1 0,0 3 0,-2-2 0,-5-6 0,6 9 0,0-1 0,1 1 0,-2 0 0,1-1 0,0 2 0,0-2 0,-2 1 0,1 1 0,1-1 0,0 1 0,-2 0 0,2 0 0,-1-1 0,0 1 0,-2 1 0,3 0 0,-1-1 0,0 1 0,-9 0 0,-8 1 0,0 0 0,0 2 0,-23 5 0,-11 2 0,-106 16 0,-66 9 0,-904 68-961,-2596 28-4477,627-133 3564,1958-33 1025,627-31 993,57 3 227,-627-3 1714,485 67 2502,245 1-2652,-409 35-1935,5 51 0,413-28 0,-18 4 0,211-42 0,-214 20 0,224-31 0,-189 34 0,80-12 0,98-19 0,77-6 0,50-6 0,0-1 0,-39 9 0,-315 83 0,362-88 0,3 1 0,-1 0 0,-16 11 0,-3 0 0,30-14-51,0 0 0,-1 1 0,2 1-1,0 0 1,0-3 0,-1 3 0,0 0-1,3 0 1,-1 0 0,0 1 0,-4 6 0,1-4-700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028C8-CDFD-1847-9CCE-6853AE41460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D63E2-E488-7F40-92D9-C282DB7967E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BAD4508-5938-4142-8156-F19CE18C8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FE9D-E224-4F05-AA88-FEF9DE7224F6}" type="slidenum">
              <a:rPr lang="en-US" smtClean="0"/>
            </a:fld>
            <a:endParaRPr lang="en-US"/>
          </a:p>
        </p:txBody>
      </p:sp>
      <p:sp>
        <p:nvSpPr>
          <p:cNvPr id="7" name="Rectangle 8"/>
          <p:cNvSpPr/>
          <p:nvPr/>
        </p:nvSpPr>
        <p:spPr>
          <a:xfrm>
            <a:off x="115783" y="136525"/>
            <a:ext cx="11960433" cy="6584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9"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1" name="TextBox 10"/>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BAD4508-5938-4142-8156-F19CE18C8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FE9D-E224-4F05-AA88-FEF9DE7224F6}" type="slidenum">
              <a:rPr lang="en-US" smtClean="0"/>
            </a:fld>
            <a:endParaRPr lang="en-US"/>
          </a:p>
        </p:txBody>
      </p:sp>
      <p:sp>
        <p:nvSpPr>
          <p:cNvPr id="7"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9"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1" name="TextBox 10"/>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BAD4508-5938-4142-8156-F19CE18C8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FE9D-E224-4F05-AA88-FEF9DE7224F6}" type="slidenum">
              <a:rPr lang="en-US" smtClean="0"/>
            </a:fld>
            <a:endParaRPr lang="en-US"/>
          </a:p>
        </p:txBody>
      </p:sp>
      <p:sp>
        <p:nvSpPr>
          <p:cNvPr id="7"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9"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1" name="TextBox 10"/>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BAD4508-5938-4142-8156-F19CE18C8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FE9D-E224-4F05-AA88-FEF9DE7224F6}" type="slidenum">
              <a:rPr lang="en-US" smtClean="0"/>
            </a:fld>
            <a:endParaRPr lang="en-US"/>
          </a:p>
        </p:txBody>
      </p:sp>
      <p:sp>
        <p:nvSpPr>
          <p:cNvPr id="7" name="Rectangle 8"/>
          <p:cNvSpPr/>
          <p:nvPr/>
        </p:nvSpPr>
        <p:spPr>
          <a:xfrm>
            <a:off x="156757" y="136525"/>
            <a:ext cx="11954887" cy="6584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9"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1" name="TextBox 10"/>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5BAD4508-5938-4142-8156-F19CE18C8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FE9D-E224-4F05-AA88-FEF9DE7224F6}" type="slidenum">
              <a:rPr lang="en-US" smtClean="0"/>
            </a:fld>
            <a:endParaRPr lang="en-US"/>
          </a:p>
        </p:txBody>
      </p:sp>
      <p:sp>
        <p:nvSpPr>
          <p:cNvPr id="7"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9"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1" name="TextBox 10"/>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BAD4508-5938-4142-8156-F19CE18C83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9FE9D-E224-4F05-AA88-FEF9DE7224F6}" type="slidenum">
              <a:rPr lang="en-US" smtClean="0"/>
            </a:fld>
            <a:endParaRPr lang="en-US"/>
          </a:p>
        </p:txBody>
      </p:sp>
      <p:sp>
        <p:nvSpPr>
          <p:cNvPr id="8"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10"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1"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2" name="TextBox 11"/>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BAD4508-5938-4142-8156-F19CE18C83B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89FE9D-E224-4F05-AA88-FEF9DE7224F6}" type="slidenum">
              <a:rPr lang="en-US" smtClean="0"/>
            </a:fld>
            <a:endParaRPr lang="en-US"/>
          </a:p>
        </p:txBody>
      </p:sp>
      <p:sp>
        <p:nvSpPr>
          <p:cNvPr id="10"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3"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4" name="TextBox 13"/>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BAD4508-5938-4142-8156-F19CE18C83B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9FE9D-E224-4F05-AA88-FEF9DE7224F6}" type="slidenum">
              <a:rPr lang="en-US" smtClean="0"/>
            </a:fld>
            <a:endParaRPr lang="en-US"/>
          </a:p>
        </p:txBody>
      </p:sp>
      <p:sp>
        <p:nvSpPr>
          <p:cNvPr id="6"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8"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9"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0" name="TextBox 9"/>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D4508-5938-4142-8156-F19CE18C83B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89FE9D-E224-4F05-AA88-FEF9DE7224F6}" type="slidenum">
              <a:rPr lang="en-US" smtClean="0"/>
            </a:fld>
            <a:endParaRPr lang="en-US"/>
          </a:p>
        </p:txBody>
      </p:sp>
      <p:sp>
        <p:nvSpPr>
          <p:cNvPr id="5"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7"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8"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9" name="TextBox 8"/>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BAD4508-5938-4142-8156-F19CE18C83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9FE9D-E224-4F05-AA88-FEF9DE7224F6}" type="slidenum">
              <a:rPr lang="en-US" smtClean="0"/>
            </a:fld>
            <a:endParaRPr lang="en-US"/>
          </a:p>
        </p:txBody>
      </p:sp>
      <p:sp>
        <p:nvSpPr>
          <p:cNvPr id="8"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10"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1"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2" name="TextBox 11"/>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BAD4508-5938-4142-8156-F19CE18C83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9FE9D-E224-4F05-AA88-FEF9DE7224F6}" type="slidenum">
              <a:rPr lang="en-US" smtClean="0"/>
            </a:fld>
            <a:endParaRPr lang="en-US"/>
          </a:p>
        </p:txBody>
      </p:sp>
      <p:sp>
        <p:nvSpPr>
          <p:cNvPr id="8" name="Rectangle 8"/>
          <p:cNvSpPr/>
          <p:nvPr/>
        </p:nvSpPr>
        <p:spPr>
          <a:xfrm>
            <a:off x="156754" y="158931"/>
            <a:ext cx="11878491" cy="654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2829"/>
          <a:stretch>
            <a:fillRect/>
          </a:stretch>
        </p:blipFill>
        <p:spPr>
          <a:xfrm rot="16200000">
            <a:off x="11142420" y="5418250"/>
            <a:ext cx="1296780" cy="488875"/>
          </a:xfrm>
          <a:prstGeom prst="rect">
            <a:avLst/>
          </a:prstGeom>
        </p:spPr>
      </p:pic>
      <p:pic>
        <p:nvPicPr>
          <p:cNvPr id="10"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2988"/>
          <a:stretch>
            <a:fillRect/>
          </a:stretch>
        </p:blipFill>
        <p:spPr>
          <a:xfrm>
            <a:off x="1200264" y="5751829"/>
            <a:ext cx="1296780" cy="953771"/>
          </a:xfrm>
          <a:prstGeom prst="rect">
            <a:avLst/>
          </a:prstGeom>
        </p:spPr>
      </p:pic>
      <p:pic>
        <p:nvPicPr>
          <p:cNvPr id="11"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771" y="574634"/>
            <a:ext cx="710588" cy="662966"/>
          </a:xfrm>
          <a:prstGeom prst="rect">
            <a:avLst/>
          </a:prstGeom>
        </p:spPr>
      </p:pic>
      <p:sp>
        <p:nvSpPr>
          <p:cNvPr id="12" name="TextBox 11"/>
          <p:cNvSpPr txBox="1"/>
          <p:nvPr/>
        </p:nvSpPr>
        <p:spPr>
          <a:xfrm>
            <a:off x="8564437" y="6157189"/>
            <a:ext cx="2922772" cy="307777"/>
          </a:xfrm>
          <a:prstGeom prst="rect">
            <a:avLst/>
          </a:prstGeom>
          <a:noFill/>
        </p:spPr>
        <p:txBody>
          <a:bodyPr wrap="square" rtlCol="0">
            <a:spAutoFit/>
          </a:bodyPr>
          <a:lstStyle/>
          <a:p>
            <a:pPr algn="r"/>
            <a:r>
              <a:rPr lang="en-US" sz="1400" b="1"/>
              <a:t>www.nsa.smm.lt</a:t>
            </a:r>
            <a:endParaRPr lang="en-US" sz="1400" b="1">
              <a:latin typeface="HK Nova" panose="00000500000000000000" pitchFamily="50" charset="-7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5.png"/><Relationship Id="rId12" Type="http://schemas.openxmlformats.org/officeDocument/2006/relationships/image" Target="../media/image4.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D4508-5938-4142-8156-F19CE18C83B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9FE9D-E224-4F05-AA88-FEF9DE7224F6}" type="slidenum">
              <a:rPr lang="en-US" smtClean="0"/>
            </a:fld>
            <a:endParaRPr lang="en-US"/>
          </a:p>
        </p:txBody>
      </p:sp>
      <p:sp>
        <p:nvSpPr>
          <p:cNvPr id="7" name="Rectangle 3"/>
          <p:cNvSpPr/>
          <p:nvPr/>
        </p:nvSpPr>
        <p:spPr>
          <a:xfrm>
            <a:off x="165463" y="148046"/>
            <a:ext cx="11878491" cy="6540137"/>
          </a:xfrm>
          <a:prstGeom prst="rect">
            <a:avLst/>
          </a:prstGeom>
          <a:solidFill>
            <a:srgbClr val="006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27745" y="1310076"/>
            <a:ext cx="2214459" cy="801859"/>
          </a:xfrm>
          <a:prstGeom prst="rect">
            <a:avLst/>
          </a:prstGeom>
        </p:spPr>
      </p:pic>
      <p:pic>
        <p:nvPicPr>
          <p:cNvPr id="9"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19651" y="5667632"/>
            <a:ext cx="1296780" cy="1423295"/>
          </a:xfrm>
          <a:prstGeom prst="rect">
            <a:avLst/>
          </a:prstGeom>
        </p:spPr>
      </p:pic>
      <p:pic>
        <p:nvPicPr>
          <p:cNvPr id="10"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l="61267"/>
          <a:stretch>
            <a:fillRect/>
          </a:stretch>
        </p:blipFill>
        <p:spPr>
          <a:xfrm>
            <a:off x="11677479" y="802656"/>
            <a:ext cx="502279" cy="14232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customXml" Target="../ink/ink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customXml" Target="../ink/ink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customXml" Target="../ink/ink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_ftnref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631" y="172387"/>
            <a:ext cx="11878491" cy="6540137"/>
          </a:xfrm>
          <a:prstGeom prst="rect">
            <a:avLst/>
          </a:prstGeom>
          <a:solidFill>
            <a:srgbClr val="006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27745" y="1310076"/>
            <a:ext cx="2214459" cy="801859"/>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651" y="5472627"/>
            <a:ext cx="1296780" cy="1423295"/>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61267"/>
          <a:stretch>
            <a:fillRect/>
          </a:stretch>
        </p:blipFill>
        <p:spPr>
          <a:xfrm>
            <a:off x="11677479" y="802656"/>
            <a:ext cx="502279" cy="1423295"/>
          </a:xfrm>
          <a:prstGeom prst="rect">
            <a:avLst/>
          </a:prstGeom>
        </p:spPr>
      </p:pic>
      <p:sp>
        <p:nvSpPr>
          <p:cNvPr id="2" name="Title 1"/>
          <p:cNvSpPr>
            <a:spLocks noGrp="1"/>
          </p:cNvSpPr>
          <p:nvPr>
            <p:ph type="ctrTitle"/>
          </p:nvPr>
        </p:nvSpPr>
        <p:spPr>
          <a:xfrm>
            <a:off x="1396369" y="2550001"/>
            <a:ext cx="9688286" cy="2387600"/>
          </a:xfrm>
        </p:spPr>
        <p:txBody>
          <a:bodyPr>
            <a:noAutofit/>
          </a:bodyPr>
          <a:lstStyle/>
          <a:p>
            <a:r>
              <a:rPr lang="lt-LT" sz="4000" dirty="0">
                <a:solidFill>
                  <a:schemeClr val="bg1"/>
                </a:solidFill>
                <a:latin typeface="Arial" panose="020B0604020202020204" pitchFamily="34" charset="0"/>
                <a:cs typeface="Arial" panose="020B0604020202020204" pitchFamily="34" charset="0"/>
              </a:rPr>
              <a:t>Pasiruošimo VBE II daliai konsultacija:</a:t>
            </a:r>
            <a:br>
              <a:rPr lang="lt-LT" sz="4000" dirty="0">
                <a:solidFill>
                  <a:schemeClr val="bg1"/>
                </a:solidFill>
                <a:latin typeface="Arial" panose="020B0604020202020204" pitchFamily="34" charset="0"/>
                <a:cs typeface="Arial" panose="020B0604020202020204" pitchFamily="34" charset="0"/>
              </a:rPr>
            </a:br>
            <a:r>
              <a:rPr lang="lt-LT" sz="4800" b="1" dirty="0">
                <a:solidFill>
                  <a:schemeClr val="bg1"/>
                </a:solidFill>
                <a:latin typeface="Arial" panose="020B0604020202020204" pitchFamily="34" charset="0"/>
                <a:cs typeface="Arial" panose="020B0604020202020204" pitchFamily="34" charset="0"/>
              </a:rPr>
              <a:t>Probleminio klausimo </a:t>
            </a:r>
            <a:r>
              <a:rPr lang="lt-LT" sz="4800" b="1" dirty="0" smtClean="0">
                <a:solidFill>
                  <a:schemeClr val="bg1"/>
                </a:solidFill>
                <a:latin typeface="Arial" panose="020B0604020202020204" pitchFamily="34" charset="0"/>
                <a:cs typeface="Arial" panose="020B0604020202020204" pitchFamily="34" charset="0"/>
              </a:rPr>
              <a:t>svarstymas</a:t>
            </a:r>
            <a:endParaRPr lang="lt-LT" sz="4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554" y="503566"/>
            <a:ext cx="10328987"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graphicFrame>
        <p:nvGraphicFramePr>
          <p:cNvPr id="3" name="Table 2"/>
          <p:cNvGraphicFramePr>
            <a:graphicFrameLocks noGrp="1"/>
          </p:cNvGraphicFramePr>
          <p:nvPr/>
        </p:nvGraphicFramePr>
        <p:xfrm>
          <a:off x="517848" y="1125829"/>
          <a:ext cx="10058398" cy="5090160"/>
        </p:xfrm>
        <a:graphic>
          <a:graphicData uri="http://schemas.openxmlformats.org/drawingml/2006/table">
            <a:tbl>
              <a:tblPr firstRow="1" bandRow="1">
                <a:tableStyleId>{5C22544A-7EE6-4342-B048-85BDC9FD1C3A}</a:tableStyleId>
              </a:tblPr>
              <a:tblGrid>
                <a:gridCol w="1348965"/>
                <a:gridCol w="8709433"/>
              </a:tblGrid>
              <a:tr h="0">
                <a:tc>
                  <a:txBody>
                    <a:bodyPr/>
                    <a:lstStyle/>
                    <a:p>
                      <a:endParaRPr lang="lt-LT" dirty="0"/>
                    </a:p>
                  </a:txBody>
                  <a:tcPr/>
                </a:tc>
                <a:tc>
                  <a:txBody>
                    <a:bodyPr/>
                    <a:lstStyle/>
                    <a:p>
                      <a:pPr algn="ctr"/>
                      <a:r>
                        <a:rPr lang="lt-LT" dirty="0" smtClean="0">
                          <a:latin typeface="Arial" panose="020B0604020202020204" pitchFamily="34" charset="0"/>
                          <a:cs typeface="Arial" panose="020B0604020202020204" pitchFamily="34" charset="0"/>
                        </a:rPr>
                        <a:t>Bendrasis ir</a:t>
                      </a:r>
                      <a:r>
                        <a:rPr lang="lt-LT" baseline="0" dirty="0" smtClean="0">
                          <a:latin typeface="Arial" panose="020B0604020202020204" pitchFamily="34" charset="0"/>
                          <a:cs typeface="Arial" panose="020B0604020202020204" pitchFamily="34" charset="0"/>
                        </a:rPr>
                        <a:t> i</a:t>
                      </a:r>
                      <a:r>
                        <a:rPr lang="lt-LT" dirty="0" smtClean="0">
                          <a:latin typeface="Arial" panose="020B0604020202020204" pitchFamily="34" charset="0"/>
                          <a:cs typeface="Arial" panose="020B0604020202020204" pitchFamily="34" charset="0"/>
                        </a:rPr>
                        <a:t>šplėstinis kursas</a:t>
                      </a:r>
                      <a:endParaRPr lang="lt-LT" dirty="0" smtClean="0">
                        <a:latin typeface="Arial" panose="020B0604020202020204" pitchFamily="34" charset="0"/>
                        <a:cs typeface="Arial" panose="020B0604020202020204" pitchFamily="34" charset="0"/>
                      </a:endParaRPr>
                    </a:p>
                  </a:txBody>
                  <a:tcPr/>
                </a:tc>
              </a:tr>
              <a:tr h="370840">
                <a:tc>
                  <a:txBody>
                    <a:bodyPr/>
                    <a:lstStyle/>
                    <a:p>
                      <a:r>
                        <a:rPr lang="lt-LT" sz="1800" b="1" dirty="0" smtClean="0">
                          <a:solidFill>
                            <a:schemeClr val="bg1"/>
                          </a:solidFill>
                          <a:latin typeface="Arial" panose="020B0604020202020204" pitchFamily="34" charset="0"/>
                          <a:cs typeface="Arial" panose="020B0604020202020204" pitchFamily="34" charset="0"/>
                        </a:rPr>
                        <a:t>Užduoties</a:t>
                      </a:r>
                      <a:r>
                        <a:rPr lang="lt-LT" sz="1800" b="1" baseline="0" dirty="0" smtClean="0">
                          <a:solidFill>
                            <a:schemeClr val="bg1"/>
                          </a:solidFill>
                          <a:latin typeface="Arial" panose="020B0604020202020204" pitchFamily="34" charset="0"/>
                          <a:cs typeface="Arial" panose="020B0604020202020204" pitchFamily="34" charset="0"/>
                        </a:rPr>
                        <a:t> pobūdis</a:t>
                      </a:r>
                      <a:endParaRPr lang="lt-LT" sz="1800" b="1" dirty="0">
                        <a:solidFill>
                          <a:schemeClr val="bg1"/>
                        </a:solidFill>
                        <a:latin typeface="Arial" panose="020B0604020202020204" pitchFamily="34" charset="0"/>
                        <a:cs typeface="Arial" panose="020B0604020202020204" pitchFamily="34" charset="0"/>
                      </a:endParaRPr>
                    </a:p>
                  </a:txBody>
                  <a:tcPr>
                    <a:solidFill>
                      <a:srgbClr val="006B3E"/>
                    </a:solidFill>
                  </a:tcPr>
                </a:tc>
                <a:tc>
                  <a:txBody>
                    <a:bodyPr/>
                    <a:lstStyle/>
                    <a:p>
                      <a:r>
                        <a:rPr lang="lt-LT" sz="1800" b="1" dirty="0" smtClean="0">
                          <a:latin typeface="Arial" panose="020B0604020202020204" pitchFamily="34" charset="0"/>
                          <a:cs typeface="Arial" panose="020B0604020202020204" pitchFamily="34" charset="0"/>
                        </a:rPr>
                        <a:t>Rašymas</a:t>
                      </a:r>
                      <a:r>
                        <a:rPr lang="lt-LT" sz="1800" dirty="0" smtClean="0">
                          <a:latin typeface="Arial" panose="020B0604020202020204" pitchFamily="34" charset="0"/>
                          <a:cs typeface="Arial" panose="020B0604020202020204" pitchFamily="34" charset="0"/>
                        </a:rPr>
                        <a:t> </a:t>
                      </a:r>
                      <a:endParaRPr lang="lt-LT" sz="1800" dirty="0" smtClean="0">
                        <a:latin typeface="Arial" panose="020B0604020202020204" pitchFamily="34" charset="0"/>
                        <a:cs typeface="Arial" panose="020B0604020202020204" pitchFamily="34" charset="0"/>
                      </a:endParaRPr>
                    </a:p>
                    <a:p>
                      <a:endParaRPr lang="lt-LT" sz="1800" dirty="0" smtClean="0">
                        <a:latin typeface="Arial" panose="020B0604020202020204" pitchFamily="34" charset="0"/>
                        <a:cs typeface="Arial" panose="020B0604020202020204" pitchFamily="34" charset="0"/>
                      </a:endParaRPr>
                    </a:p>
                    <a:p>
                      <a:r>
                        <a:rPr lang="lt-LT" sz="2000" b="1" dirty="0" smtClean="0">
                          <a:latin typeface="Arial" panose="020B0604020202020204" pitchFamily="34" charset="0"/>
                          <a:cs typeface="Arial" panose="020B0604020202020204" pitchFamily="34" charset="0"/>
                        </a:rPr>
                        <a:t>Bendrasis kursas</a:t>
                      </a:r>
                      <a:endParaRPr lang="lt-LT" sz="2000" b="1" dirty="0" smtClean="0">
                        <a:latin typeface="Arial" panose="020B0604020202020204" pitchFamily="34" charset="0"/>
                        <a:cs typeface="Arial" panose="020B0604020202020204" pitchFamily="34" charset="0"/>
                      </a:endParaRPr>
                    </a:p>
                    <a:p>
                      <a:endParaRPr lang="lt-LT" sz="1800" b="1" dirty="0" smtClean="0">
                        <a:latin typeface="Arial" panose="020B0604020202020204" pitchFamily="34" charset="0"/>
                        <a:cs typeface="Arial" panose="020B0604020202020204" pitchFamily="34" charset="0"/>
                      </a:endParaRPr>
                    </a:p>
                    <a:p>
                      <a:r>
                        <a:rPr lang="lt-LT" dirty="0" smtClean="0">
                          <a:latin typeface="Arial" panose="020B0604020202020204" pitchFamily="34" charset="0"/>
                          <a:cs typeface="Arial" panose="020B0604020202020204" pitchFamily="34" charset="0"/>
                        </a:rPr>
                        <a:t>Kiekvienoje užduotyje pateikiami nukreipiamieji klausimai.</a:t>
                      </a:r>
                      <a:endParaRPr lang="lt-LT" dirty="0" smtClean="0">
                        <a:latin typeface="Arial" panose="020B0604020202020204" pitchFamily="34" charset="0"/>
                        <a:cs typeface="Arial" panose="020B0604020202020204" pitchFamily="34" charset="0"/>
                      </a:endParaRPr>
                    </a:p>
                    <a:p>
                      <a:endParaRPr lang="lt-LT" sz="1800" b="1" dirty="0" smtClean="0">
                        <a:latin typeface="Arial" panose="020B0604020202020204" pitchFamily="34" charset="0"/>
                        <a:cs typeface="Arial" panose="020B0604020202020204" pitchFamily="34" charset="0"/>
                      </a:endParaRPr>
                    </a:p>
                    <a:p>
                      <a:r>
                        <a:rPr lang="lt-LT" b="1" dirty="0" smtClean="0">
                          <a:solidFill>
                            <a:schemeClr val="accent4">
                              <a:lumMod val="25000"/>
                            </a:schemeClr>
                          </a:solidFill>
                          <a:latin typeface="Arial" panose="020B0604020202020204" pitchFamily="34" charset="0"/>
                          <a:cs typeface="Arial" panose="020B0604020202020204" pitchFamily="34" charset="0"/>
                        </a:rPr>
                        <a:t>Mažiausia</a:t>
                      </a:r>
                      <a:r>
                        <a:rPr lang="lt-LT" dirty="0" smtClean="0">
                          <a:latin typeface="Arial" panose="020B0604020202020204" pitchFamily="34" charset="0"/>
                          <a:cs typeface="Arial" panose="020B0604020202020204" pitchFamily="34" charset="0"/>
                        </a:rPr>
                        <a:t> sukurto teksto apimtis – </a:t>
                      </a:r>
                      <a:r>
                        <a:rPr lang="lt-LT" b="1" dirty="0" smtClean="0">
                          <a:solidFill>
                            <a:schemeClr val="accent4">
                              <a:lumMod val="25000"/>
                            </a:schemeClr>
                          </a:solidFill>
                          <a:latin typeface="Arial" panose="020B0604020202020204" pitchFamily="34" charset="0"/>
                          <a:cs typeface="Arial" panose="020B0604020202020204" pitchFamily="34" charset="0"/>
                        </a:rPr>
                        <a:t>400 žodžių</a:t>
                      </a:r>
                      <a:r>
                        <a:rPr lang="lt-LT" dirty="0" smtClean="0">
                          <a:latin typeface="Arial" panose="020B0604020202020204" pitchFamily="34" charset="0"/>
                          <a:cs typeface="Arial" panose="020B0604020202020204" pitchFamily="34" charset="0"/>
                        </a:rPr>
                        <a:t>. </a:t>
                      </a:r>
                      <a:r>
                        <a:rPr lang="lt-LT" sz="1200" dirty="0" smtClean="0">
                          <a:latin typeface="Arial" panose="020B0604020202020204" pitchFamily="34" charset="0"/>
                          <a:cs typeface="Arial" panose="020B0604020202020204" pitchFamily="34" charset="0"/>
                        </a:rPr>
                        <a:t>(Pakankama</a:t>
                      </a:r>
                      <a:r>
                        <a:rPr lang="lt-LT" sz="1200" baseline="0" dirty="0" smtClean="0">
                          <a:latin typeface="Arial" panose="020B0604020202020204" pitchFamily="34" charset="0"/>
                          <a:cs typeface="Arial" panose="020B0604020202020204" pitchFamily="34" charset="0"/>
                        </a:rPr>
                        <a:t> apimtis aukščiausiems taškams surinkti.)</a:t>
                      </a:r>
                      <a:endParaRPr lang="lt-LT" sz="1200" b="1" dirty="0" smtClean="0">
                        <a:latin typeface="Arial" panose="020B0604020202020204" pitchFamily="34" charset="0"/>
                        <a:cs typeface="Arial" panose="020B0604020202020204" pitchFamily="34" charset="0"/>
                      </a:endParaRPr>
                    </a:p>
                    <a:p>
                      <a:endParaRPr lang="lt-LT" sz="1800" dirty="0" smtClean="0">
                        <a:effectLst/>
                        <a:latin typeface="Arial" panose="020B0604020202020204" pitchFamily="34" charset="0"/>
                        <a:cs typeface="Arial" panose="020B0604020202020204" pitchFamily="34" charset="0"/>
                      </a:endParaRPr>
                    </a:p>
                    <a:p>
                      <a:r>
                        <a:rPr lang="lt-LT" sz="2000" b="1" dirty="0" smtClean="0">
                          <a:effectLst/>
                          <a:latin typeface="Arial" panose="020B0604020202020204" pitchFamily="34" charset="0"/>
                          <a:cs typeface="Arial" panose="020B0604020202020204" pitchFamily="34" charset="0"/>
                        </a:rPr>
                        <a:t>Išplėstinis</a:t>
                      </a:r>
                      <a:r>
                        <a:rPr lang="lt-LT" sz="2000" b="1" baseline="0" dirty="0" smtClean="0">
                          <a:effectLst/>
                          <a:latin typeface="Arial" panose="020B0604020202020204" pitchFamily="34" charset="0"/>
                          <a:cs typeface="Arial" panose="020B0604020202020204" pitchFamily="34" charset="0"/>
                        </a:rPr>
                        <a:t> kursas </a:t>
                      </a:r>
                      <a:endParaRPr lang="lt-LT" sz="2000" b="1" baseline="0" dirty="0" smtClean="0">
                        <a:effectLst/>
                        <a:latin typeface="Arial" panose="020B0604020202020204" pitchFamily="34" charset="0"/>
                        <a:cs typeface="Arial" panose="020B0604020202020204" pitchFamily="34" charset="0"/>
                      </a:endParaRPr>
                    </a:p>
                    <a:p>
                      <a:endParaRPr lang="lt-LT" sz="1800" b="1" baseline="0" dirty="0" smtClean="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lt-LT" b="1" dirty="0" smtClean="0">
                          <a:solidFill>
                            <a:schemeClr val="accent4">
                              <a:lumMod val="25000"/>
                            </a:schemeClr>
                          </a:solidFill>
                          <a:latin typeface="Arial" panose="020B0604020202020204" pitchFamily="34" charset="0"/>
                          <a:cs typeface="Arial" panose="020B0604020202020204" pitchFamily="34" charset="0"/>
                        </a:rPr>
                        <a:t>Mažiausia</a:t>
                      </a:r>
                      <a:r>
                        <a:rPr lang="lt-LT" dirty="0" smtClean="0">
                          <a:latin typeface="Arial" panose="020B0604020202020204" pitchFamily="34" charset="0"/>
                          <a:cs typeface="Arial" panose="020B0604020202020204" pitchFamily="34" charset="0"/>
                        </a:rPr>
                        <a:t> sukurto teksto apimtis – </a:t>
                      </a:r>
                      <a:r>
                        <a:rPr lang="lt-LT" b="1" dirty="0" smtClean="0">
                          <a:solidFill>
                            <a:schemeClr val="accent4">
                              <a:lumMod val="25000"/>
                            </a:schemeClr>
                          </a:solidFill>
                          <a:latin typeface="Arial" panose="020B0604020202020204" pitchFamily="34" charset="0"/>
                          <a:cs typeface="Arial" panose="020B0604020202020204" pitchFamily="34" charset="0"/>
                        </a:rPr>
                        <a:t>450 žodžių</a:t>
                      </a:r>
                      <a:r>
                        <a:rPr lang="lt-LT" dirty="0" smtClean="0">
                          <a:latin typeface="Arial" panose="020B0604020202020204" pitchFamily="34" charset="0"/>
                          <a:cs typeface="Arial" panose="020B0604020202020204" pitchFamily="34" charset="0"/>
                        </a:rPr>
                        <a:t>. </a:t>
                      </a:r>
                      <a:r>
                        <a:rPr kumimoji="0" lang="lt-LT"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(Pakankama apimtis aukščiausiems taškams surinkti.)</a:t>
                      </a:r>
                      <a:endParaRPr kumimoji="0" lang="lt-LT"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lt-LT" dirty="0" smtClean="0">
                        <a:latin typeface="Arial" panose="020B0604020202020204" pitchFamily="34" charset="0"/>
                        <a:cs typeface="Arial" panose="020B0604020202020204" pitchFamily="34" charset="0"/>
                      </a:endParaRPr>
                    </a:p>
                    <a:p>
                      <a:endParaRPr lang="lt-LT" sz="18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lt-LT" sz="1200" dirty="0" smtClean="0">
                          <a:effectLst/>
                          <a:latin typeface="Arial" panose="020B0604020202020204" pitchFamily="34" charset="0"/>
                          <a:ea typeface="Calibri" panose="020F0502020204030204" pitchFamily="34" charset="0"/>
                          <a:cs typeface="Arial" panose="020B0604020202020204" pitchFamily="34" charset="0"/>
                        </a:rPr>
                        <a:t>(</a:t>
                      </a:r>
                      <a:r>
                        <a:rPr lang="lt-LT" sz="1200" i="1" dirty="0" smtClean="0">
                          <a:effectLst/>
                          <a:latin typeface="Arial" panose="020B0604020202020204" pitchFamily="34" charset="0"/>
                          <a:ea typeface="Calibri" panose="020F0502020204030204" pitchFamily="34" charset="0"/>
                          <a:cs typeface="Arial" panose="020B0604020202020204" pitchFamily="34" charset="0"/>
                        </a:rPr>
                        <a:t>VBE rašymo užduočių vertinimo instrukcijos paaiškinimas</a:t>
                      </a:r>
                      <a:r>
                        <a:rPr lang="lt-LT" sz="1200" dirty="0" smtClean="0">
                          <a:effectLst/>
                          <a:latin typeface="Arial" panose="020B0604020202020204" pitchFamily="34" charset="0"/>
                          <a:ea typeface="Calibri" panose="020F0502020204030204" pitchFamily="34" charset="0"/>
                          <a:cs typeface="Arial" panose="020B0604020202020204" pitchFamily="34" charset="0"/>
                        </a:rPr>
                        <a:t>, 2023; </a:t>
                      </a:r>
                      <a:r>
                        <a:rPr lang="lt-LT" sz="1200" i="1" dirty="0" smtClean="0">
                          <a:effectLst/>
                          <a:latin typeface="Arial" panose="020B0604020202020204" pitchFamily="34" charset="0"/>
                          <a:ea typeface="Calibri" panose="020F0502020204030204" pitchFamily="34" charset="0"/>
                          <a:cs typeface="Arial" panose="020B0604020202020204" pitchFamily="34" charset="0"/>
                        </a:rPr>
                        <a:t>Kalbų valstybinių brandos egzaminų užduočių aprašas</a:t>
                      </a:r>
                      <a:r>
                        <a:rPr lang="lt-LT" sz="1200" dirty="0" smtClean="0">
                          <a:effectLst/>
                          <a:latin typeface="Arial" panose="020B0604020202020204" pitchFamily="34" charset="0"/>
                          <a:ea typeface="Calibri" panose="020F0502020204030204" pitchFamily="34" charset="0"/>
                          <a:cs typeface="Arial" panose="020B0604020202020204" pitchFamily="34" charset="0"/>
                        </a:rPr>
                        <a:t>, 2024 (projektas)</a:t>
                      </a:r>
                      <a:endParaRPr lang="lt-LT" sz="1200" dirty="0" smtClean="0">
                        <a:effectLst/>
                        <a:latin typeface="Arial" panose="020B0604020202020204" pitchFamily="34" charset="0"/>
                        <a:ea typeface="Calibri" panose="020F0502020204030204" pitchFamily="34" charset="0"/>
                        <a:cs typeface="Arial" panose="020B0604020202020204" pitchFamily="34" charset="0"/>
                      </a:endParaRPr>
                    </a:p>
                    <a:p>
                      <a:endParaRPr lang="lt-LT" sz="1800" dirty="0">
                        <a:latin typeface="Arial" panose="020B0604020202020204" pitchFamily="34" charset="0"/>
                        <a:cs typeface="Arial" panose="020B0604020202020204" pitchFamily="34" charset="0"/>
                      </a:endParaRPr>
                    </a:p>
                  </a:txBody>
                  <a:tcPr/>
                </a:tc>
              </a:tr>
            </a:tbl>
          </a:graphicData>
        </a:graphic>
      </p:graphicFrame>
      <p:sp>
        <p:nvSpPr>
          <p:cNvPr id="4" name="Rectangle 3"/>
          <p:cNvSpPr/>
          <p:nvPr/>
        </p:nvSpPr>
        <p:spPr>
          <a:xfrm>
            <a:off x="1789704" y="6261171"/>
            <a:ext cx="1409360" cy="230832"/>
          </a:xfrm>
          <a:prstGeom prst="rect">
            <a:avLst/>
          </a:prstGeom>
        </p:spPr>
        <p:txBody>
          <a:bodyPr wrap="none">
            <a:spAutoFit/>
          </a:bodyPr>
          <a:lstStyle/>
          <a:p>
            <a:pPr lvl="0"/>
            <a:r>
              <a:rPr lang="lt-LT" sz="900" dirty="0">
                <a:solidFill>
                  <a:prstClr val="black"/>
                </a:solidFill>
                <a:latin typeface="Arial" panose="020B0604020202020204" pitchFamily="34" charset="0"/>
                <a:cs typeface="Arial" panose="020B0604020202020204" pitchFamily="34" charset="0"/>
              </a:rPr>
              <a:t>2024-10-10 konsultacija</a:t>
            </a:r>
            <a:endParaRPr lang="lt-LT" sz="900"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5816" y="424125"/>
            <a:ext cx="10207690"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a:t>
            </a:r>
            <a:r>
              <a:rPr lang="lt-LT" sz="2400" b="1" i="1" dirty="0" smtClean="0">
                <a:solidFill>
                  <a:prstClr val="black"/>
                </a:solidFill>
                <a:latin typeface="Arial" panose="020B0604020202020204" pitchFamily="34" charset="0"/>
                <a:cs typeface="Arial" panose="020B0604020202020204" pitchFamily="34" charset="0"/>
              </a:rPr>
              <a:t>dalis</a:t>
            </a:r>
            <a:endParaRPr lang="lt-LT" sz="2400" b="1" i="1" dirty="0" smtClean="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709127" y="1859340"/>
            <a:ext cx="10207690" cy="646331"/>
          </a:xfrm>
          <a:prstGeom prst="rect">
            <a:avLst/>
          </a:prstGeom>
        </p:spPr>
        <p:txBody>
          <a:bodyPr wrap="square">
            <a:spAutoFit/>
          </a:bodyPr>
          <a:lstStyle/>
          <a:p>
            <a:endParaRPr lang="lt-LT" dirty="0">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sp>
        <p:nvSpPr>
          <p:cNvPr id="4" name="TextBox 3"/>
          <p:cNvSpPr txBox="1"/>
          <p:nvPr/>
        </p:nvSpPr>
        <p:spPr>
          <a:xfrm flipH="1">
            <a:off x="4669505" y="944918"/>
            <a:ext cx="3947783" cy="707886"/>
          </a:xfrm>
          <a:prstGeom prst="rect">
            <a:avLst/>
          </a:prstGeom>
          <a:noFill/>
        </p:spPr>
        <p:txBody>
          <a:bodyPr wrap="square" rtlCol="0">
            <a:spAutoFit/>
          </a:bodyPr>
          <a:lstStyle/>
          <a:p>
            <a:r>
              <a:rPr lang="lt-LT" sz="2000" b="1" i="1" dirty="0" smtClean="0">
                <a:latin typeface="Arial" panose="020B0604020202020204" pitchFamily="34" charset="0"/>
                <a:cs typeface="Arial" panose="020B0604020202020204" pitchFamily="34" charset="0"/>
              </a:rPr>
              <a:t>Kas dar rūpi?</a:t>
            </a:r>
            <a:endParaRPr lang="lt-LT" sz="2000" b="1" i="1" dirty="0" smtClean="0">
              <a:latin typeface="Arial" panose="020B0604020202020204" pitchFamily="34" charset="0"/>
              <a:cs typeface="Arial" panose="020B0604020202020204" pitchFamily="34" charset="0"/>
            </a:endParaRPr>
          </a:p>
          <a:p>
            <a:endParaRPr lang="lt-LT" sz="2000" b="1" i="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615816" y="1298861"/>
          <a:ext cx="11066110" cy="4745055"/>
        </p:xfrm>
        <a:graphic>
          <a:graphicData uri="http://schemas.openxmlformats.org/drawingml/2006/table">
            <a:tbl>
              <a:tblPr firstRow="1" bandRow="1">
                <a:tableStyleId>{5C22544A-7EE6-4342-B048-85BDC9FD1C3A}</a:tableStyleId>
              </a:tblPr>
              <a:tblGrid>
                <a:gridCol w="5533055"/>
                <a:gridCol w="5533055"/>
              </a:tblGrid>
              <a:tr h="538815">
                <a:tc>
                  <a:txBody>
                    <a:bodyPr/>
                    <a:lstStyle/>
                    <a:p>
                      <a:pPr algn="ctr"/>
                      <a:r>
                        <a:rPr lang="lt-LT" dirty="0" smtClean="0">
                          <a:latin typeface="Arial" panose="020B0604020202020204" pitchFamily="34" charset="0"/>
                          <a:cs typeface="Arial" panose="020B0604020202020204" pitchFamily="34" charset="0"/>
                        </a:rPr>
                        <a:t>Klausimas </a:t>
                      </a:r>
                      <a:endParaRPr lang="lt-LT" dirty="0">
                        <a:latin typeface="Arial" panose="020B0604020202020204" pitchFamily="34" charset="0"/>
                        <a:cs typeface="Arial" panose="020B0604020202020204" pitchFamily="34" charset="0"/>
                      </a:endParaRPr>
                    </a:p>
                  </a:txBody>
                  <a:tcPr/>
                </a:tc>
                <a:tc>
                  <a:txBody>
                    <a:bodyPr/>
                    <a:lstStyle/>
                    <a:p>
                      <a:pPr algn="ctr"/>
                      <a:r>
                        <a:rPr lang="lt-LT" dirty="0" smtClean="0">
                          <a:latin typeface="Arial" panose="020B0604020202020204" pitchFamily="34" charset="0"/>
                          <a:cs typeface="Arial" panose="020B0604020202020204" pitchFamily="34" charset="0"/>
                        </a:rPr>
                        <a:t>Atsakymas</a:t>
                      </a:r>
                      <a:endParaRPr lang="lt-LT" dirty="0">
                        <a:latin typeface="Arial" panose="020B0604020202020204" pitchFamily="34" charset="0"/>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lt-LT" dirty="0" smtClean="0">
                          <a:latin typeface="Arial" panose="020B0604020202020204" pitchFamily="34" charset="0"/>
                          <a:cs typeface="Arial" panose="020B0604020202020204" pitchFamily="34" charset="0"/>
                        </a:rPr>
                        <a:t>Ar per egzaminą galima tikėtis teksto iš užsienio autoriaus kūrinio?</a:t>
                      </a:r>
                      <a:endParaRPr lang="lt-LT" dirty="0" smtClean="0">
                        <a:latin typeface="Arial" panose="020B0604020202020204" pitchFamily="34" charset="0"/>
                        <a:cs typeface="Arial" panose="020B0604020202020204" pitchFamily="34" charset="0"/>
                      </a:endParaRPr>
                    </a:p>
                    <a:p>
                      <a:endParaRPr lang="lt-LT" dirty="0"/>
                    </a:p>
                  </a:txBody>
                  <a:tcPr/>
                </a:tc>
                <a:tc>
                  <a:txBody>
                    <a:bodyPr/>
                    <a:lstStyle/>
                    <a:p>
                      <a:pPr algn="just"/>
                      <a:r>
                        <a:rPr lang="lt-LT" dirty="0" smtClean="0">
                          <a:latin typeface="Arial" panose="020B0604020202020204" pitchFamily="34" charset="0"/>
                          <a:cs typeface="Arial" panose="020B0604020202020204" pitchFamily="34" charset="0"/>
                        </a:rPr>
                        <a:t>Lietuvių kalbos ir literatūros išplėstinio ir bendrojo kurso brandos egzaminų</a:t>
                      </a:r>
                      <a:r>
                        <a:rPr lang="lt-LT" baseline="0" dirty="0" smtClean="0">
                          <a:latin typeface="Arial" panose="020B0604020202020204" pitchFamily="34" charset="0"/>
                          <a:cs typeface="Arial" panose="020B0604020202020204" pitchFamily="34" charset="0"/>
                        </a:rPr>
                        <a:t> užduočių pavyzdžiai leidžia manyti, kad galima tikėtis užsienio autoriaus kūrinio.</a:t>
                      </a:r>
                      <a:endParaRPr lang="lt-LT" baseline="0" dirty="0" smtClean="0">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defRPr/>
                      </a:pPr>
                      <a:r>
                        <a:rPr lang="lt-LT" sz="800" dirty="0" smtClean="0">
                          <a:latin typeface="Arial" panose="020B0604020202020204" pitchFamily="34" charset="0"/>
                          <a:cs typeface="Arial" panose="020B0604020202020204" pitchFamily="34" charset="0"/>
                        </a:rPr>
                        <a:t>https://www.nsa.smm.lt/wp-content/uploads/2023/08/LKL-BE_Uzduotys_isplestiniam_ir_bendrajam_kursui_2023.pdf</a:t>
                      </a:r>
                      <a:endParaRPr lang="lt-LT" sz="800" dirty="0" smtClean="0">
                        <a:latin typeface="Arial" panose="020B0604020202020204" pitchFamily="34" charset="0"/>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lt-LT" sz="1800" kern="1200" dirty="0" smtClean="0">
                          <a:solidFill>
                            <a:schemeClr val="dk1"/>
                          </a:solidFill>
                          <a:effectLst/>
                          <a:latin typeface="Arial" panose="020B0604020202020204" pitchFamily="34" charset="0"/>
                          <a:ea typeface="+mn-ea"/>
                          <a:cs typeface="Arial" panose="020B0604020202020204" pitchFamily="34" charset="0"/>
                        </a:rPr>
                        <a:t>Ar duoti tekstai bus skirtingų literatūros rūšių?</a:t>
                      </a:r>
                      <a:endParaRPr lang="lt-LT" dirty="0">
                        <a:latin typeface="Arial" panose="020B0604020202020204" pitchFamily="34" charset="0"/>
                        <a:cs typeface="Arial" panose="020B0604020202020204" pitchFamily="34" charset="0"/>
                      </a:endParaRPr>
                    </a:p>
                  </a:txBody>
                  <a:tcPr/>
                </a:tc>
                <a:tc>
                  <a:txBody>
                    <a:bodyPr/>
                    <a:lstStyle/>
                    <a:p>
                      <a:pPr algn="just"/>
                      <a:r>
                        <a:rPr lang="lt-LT" dirty="0" smtClean="0">
                          <a:latin typeface="Arial" panose="020B0604020202020204" pitchFamily="34" charset="0"/>
                          <a:cs typeface="Arial" panose="020B0604020202020204" pitchFamily="34" charset="0"/>
                        </a:rPr>
                        <a:t>Lietuvių kalbos ir literatūros išplėstinio ir bendrojo kurso brandos egzaminų</a:t>
                      </a:r>
                      <a:r>
                        <a:rPr lang="lt-LT" baseline="0" dirty="0" smtClean="0">
                          <a:latin typeface="Arial" panose="020B0604020202020204" pitchFamily="34" charset="0"/>
                          <a:cs typeface="Arial" panose="020B0604020202020204" pitchFamily="34" charset="0"/>
                        </a:rPr>
                        <a:t> užduočių pavyzdžiai leidžia manyti, kad galima tikėtis skirtingų literatūros rūšių tekstų.</a:t>
                      </a:r>
                      <a:endParaRPr lang="lt-LT" baseline="0" dirty="0" smtClean="0">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defRPr/>
                      </a:pPr>
                      <a:r>
                        <a:rPr lang="lt-LT" sz="800" dirty="0" smtClean="0">
                          <a:latin typeface="Arial" panose="020B0604020202020204" pitchFamily="34" charset="0"/>
                          <a:cs typeface="Arial" panose="020B0604020202020204" pitchFamily="34" charset="0"/>
                        </a:rPr>
                        <a:t>https://www.nsa.smm.lt/wp-content/uploads/2023/08/LKL-BE_Uzduotys_isplestiniam_ir_bendrajam_kursui_2023.pdf</a:t>
                      </a:r>
                      <a:endParaRPr lang="lt-LT" sz="800" dirty="0" smtClean="0">
                        <a:latin typeface="Arial" panose="020B0604020202020204" pitchFamily="34" charset="0"/>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lt-LT" dirty="0" smtClean="0">
                          <a:latin typeface="Arial" panose="020B0604020202020204" pitchFamily="34" charset="0"/>
                          <a:cs typeface="Arial" panose="020B0604020202020204" pitchFamily="34" charset="0"/>
                        </a:rPr>
                        <a:t>Ar galės mokiniai naudotis privalomu kūriniu</a:t>
                      </a:r>
                      <a:r>
                        <a:rPr lang="lt-LT" baseline="0" dirty="0" smtClean="0">
                          <a:latin typeface="Arial" panose="020B0604020202020204" pitchFamily="34" charset="0"/>
                          <a:cs typeface="Arial" panose="020B0604020202020204" pitchFamily="34" charset="0"/>
                        </a:rPr>
                        <a:t> </a:t>
                      </a:r>
                      <a:r>
                        <a:rPr lang="lt-LT" dirty="0" smtClean="0">
                          <a:latin typeface="Arial" panose="020B0604020202020204" pitchFamily="34" charset="0"/>
                          <a:cs typeface="Arial" panose="020B0604020202020204" pitchFamily="34" charset="0"/>
                        </a:rPr>
                        <a:t>egzamino metu?</a:t>
                      </a:r>
                      <a:endParaRPr lang="lt-LT" dirty="0" smtClean="0">
                        <a:latin typeface="Arial" panose="020B0604020202020204" pitchFamily="34" charset="0"/>
                        <a:cs typeface="Arial" panose="020B0604020202020204" pitchFamily="34" charset="0"/>
                      </a:endParaRPr>
                    </a:p>
                    <a:p>
                      <a:endParaRPr lang="lt-LT" dirty="0"/>
                    </a:p>
                  </a:txBody>
                  <a:tcPr/>
                </a:tc>
                <a:tc>
                  <a:txBody>
                    <a:bodyPr/>
                    <a:lstStyle/>
                    <a:p>
                      <a:pPr algn="just"/>
                      <a:r>
                        <a:rPr lang="lt-LT" sz="1800" b="0" i="0" dirty="0" smtClean="0">
                          <a:solidFill>
                            <a:srgbClr val="000000"/>
                          </a:solidFill>
                          <a:effectLst/>
                          <a:latin typeface="Arial" panose="020B0604020202020204" pitchFamily="34" charset="0"/>
                          <a:cs typeface="Arial" panose="020B0604020202020204" pitchFamily="34" charset="0"/>
                        </a:rPr>
                        <a:t>Lietuvių kalbos ir literatūros &lt;...</a:t>
                      </a:r>
                      <a:r>
                        <a:rPr lang="lt-LT" sz="1800" b="0" i="0" baseline="0" dirty="0" smtClean="0">
                          <a:solidFill>
                            <a:srgbClr val="000000"/>
                          </a:solidFill>
                          <a:effectLst/>
                          <a:latin typeface="Arial" panose="020B0604020202020204" pitchFamily="34" charset="0"/>
                          <a:cs typeface="Arial" panose="020B0604020202020204" pitchFamily="34" charset="0"/>
                        </a:rPr>
                        <a:t>&gt; </a:t>
                      </a:r>
                      <a:r>
                        <a:rPr lang="lt-LT" sz="1800" b="0" i="0" dirty="0" smtClean="0">
                          <a:solidFill>
                            <a:srgbClr val="000000"/>
                          </a:solidFill>
                          <a:effectLst/>
                          <a:latin typeface="Arial" panose="020B0604020202020204" pitchFamily="34" charset="0"/>
                          <a:cs typeface="Arial" panose="020B0604020202020204" pitchFamily="34" charset="0"/>
                        </a:rPr>
                        <a:t>valstybinio brandos egzamino antrosios dalies vykdymo patalpoje &lt;...&gt; pastatomi ne mažiau kaip 2 kompiuteriai su elektronine lietuvių kalbos ir literatūros chrestomatija III–IV gimnazijos klasei ir kitos numatytos priemonės.</a:t>
                      </a:r>
                      <a:endParaRPr lang="lt-LT" sz="1800" b="0" i="0" dirty="0" smtClean="0">
                        <a:solidFill>
                          <a:srgbClr val="000000"/>
                        </a:solidFill>
                        <a:effectLst/>
                        <a:latin typeface="Arial" panose="020B0604020202020204" pitchFamily="34" charset="0"/>
                        <a:cs typeface="Arial" panose="020B0604020202020204" pitchFamily="34" charset="0"/>
                      </a:endParaRPr>
                    </a:p>
                    <a:p>
                      <a:pPr algn="just"/>
                      <a:r>
                        <a:rPr lang="lt-LT" sz="800" dirty="0" smtClean="0">
                          <a:latin typeface="Arial" panose="020B0604020202020204" pitchFamily="34" charset="0"/>
                          <a:cs typeface="Arial" panose="020B0604020202020204" pitchFamily="34" charset="0"/>
                        </a:rPr>
                        <a:t>https://e-seimas.lrs.lt/portal/legalAct/lt/TAD/de2498523ef311efb121d2fe3a0eff27?jfwid=7c17ylzm6</a:t>
                      </a:r>
                      <a:endParaRPr lang="lt-LT" sz="800" dirty="0">
                        <a:latin typeface="Arial" panose="020B0604020202020204" pitchFamily="34" charset="0"/>
                        <a:cs typeface="Arial" panose="020B0604020202020204" pitchFamily="34" charset="0"/>
                      </a:endParaRPr>
                    </a:p>
                  </a:txBody>
                  <a:tcPr/>
                </a:tc>
              </a:tr>
            </a:tbl>
          </a:graphicData>
        </a:graphic>
      </p:graphicFrame>
      <p:sp>
        <p:nvSpPr>
          <p:cNvPr id="6" name="Rectangle 5"/>
          <p:cNvSpPr/>
          <p:nvPr/>
        </p:nvSpPr>
        <p:spPr>
          <a:xfrm>
            <a:off x="1491124" y="6135036"/>
            <a:ext cx="1409360" cy="230832"/>
          </a:xfrm>
          <a:prstGeom prst="rect">
            <a:avLst/>
          </a:prstGeom>
        </p:spPr>
        <p:txBody>
          <a:bodyPr wrap="none">
            <a:spAutoFit/>
          </a:bodyPr>
          <a:lstStyle/>
          <a:p>
            <a:pPr lvl="0"/>
            <a:r>
              <a:rPr lang="lt-LT" sz="900" dirty="0">
                <a:solidFill>
                  <a:prstClr val="black"/>
                </a:solidFill>
                <a:latin typeface="Arial" panose="020B0604020202020204" pitchFamily="34" charset="0"/>
                <a:cs typeface="Arial" panose="020B0604020202020204" pitchFamily="34" charset="0"/>
              </a:rPr>
              <a:t>2024-10-10 konsultacija</a:t>
            </a:r>
            <a:endParaRPr lang="lt-LT" sz="900"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596591"/>
            <a:ext cx="10128069" cy="5058116"/>
          </a:xfrm>
          <a:prstGeom prst="rect">
            <a:avLst/>
          </a:prstGeom>
        </p:spPr>
        <p:txBody>
          <a:bodyPr wrap="square">
            <a:spAutoFit/>
          </a:bodyPr>
          <a:lstStyle/>
          <a:p>
            <a:pPr algn="ctr">
              <a:lnSpc>
                <a:spcPct val="107000"/>
              </a:lnSpc>
              <a:spcAft>
                <a:spcPts val="800"/>
              </a:spcAft>
            </a:pPr>
            <a:r>
              <a:rPr lang="lt-LT" sz="2400" b="1" i="1" dirty="0">
                <a:latin typeface="Arial" panose="020B0604020202020204" pitchFamily="34" charset="0"/>
                <a:ea typeface="Calibri" panose="020F0502020204030204" pitchFamily="34" charset="0"/>
                <a:cs typeface="Arial" panose="020B0604020202020204" pitchFamily="34" charset="0"/>
              </a:rPr>
              <a:t>Lietuvių kalbos ir literatūros valstybinio brandos egzamino II dalis</a:t>
            </a:r>
            <a:endParaRPr lang="lt-LT" sz="2400" b="1" i="1" dirty="0">
              <a:latin typeface="Arial" panose="020B0604020202020204" pitchFamily="34" charset="0"/>
              <a:ea typeface="Calibri" panose="020F0502020204030204" pitchFamily="34" charset="0"/>
              <a:cs typeface="Arial" panose="020B0604020202020204" pitchFamily="34" charset="0"/>
            </a:endParaRPr>
          </a:p>
          <a:p>
            <a:pPr lvl="0"/>
            <a:r>
              <a:rPr lang="lt-LT" sz="2400" b="1" i="1" dirty="0">
                <a:latin typeface="Georgia" panose="02040502050405020303" pitchFamily="18" charset="0"/>
                <a:ea typeface="Calibri" panose="020F0502020204030204" pitchFamily="34" charset="0"/>
                <a:cs typeface="Arial" panose="020B0604020202020204" pitchFamily="34" charset="0"/>
              </a:rPr>
              <a:t> </a:t>
            </a:r>
            <a:r>
              <a:rPr lang="lt-LT" sz="2400" b="1" i="1" dirty="0" smtClean="0">
                <a:latin typeface="Georgia" panose="02040502050405020303" pitchFamily="18" charset="0"/>
                <a:ea typeface="Calibri" panose="020F0502020204030204" pitchFamily="34" charset="0"/>
                <a:cs typeface="Arial" panose="020B0604020202020204" pitchFamily="34" charset="0"/>
              </a:rPr>
              <a:t>           </a:t>
            </a:r>
            <a:r>
              <a:rPr lang="lt-LT" sz="2200" b="1" i="1" dirty="0" smtClean="0">
                <a:solidFill>
                  <a:prstClr val="black"/>
                </a:solidFill>
                <a:latin typeface="Arial" panose="020B0604020202020204" pitchFamily="34" charset="0"/>
                <a:cs typeface="Arial" panose="020B0604020202020204" pitchFamily="34" charset="0"/>
              </a:rPr>
              <a:t>Probleminio </a:t>
            </a:r>
            <a:r>
              <a:rPr lang="lt-LT" sz="2200" b="1" i="1" dirty="0">
                <a:solidFill>
                  <a:prstClr val="black"/>
                </a:solidFill>
                <a:latin typeface="Arial" panose="020B0604020202020204" pitchFamily="34" charset="0"/>
                <a:cs typeface="Arial" panose="020B0604020202020204" pitchFamily="34" charset="0"/>
              </a:rPr>
              <a:t>klausimo svarstymas. </a:t>
            </a:r>
            <a:r>
              <a:rPr lang="lt-LT" sz="2200" b="1" i="1" dirty="0" err="1">
                <a:solidFill>
                  <a:prstClr val="black"/>
                </a:solidFill>
                <a:latin typeface="Arial" panose="020B0604020202020204" pitchFamily="34" charset="0"/>
                <a:cs typeface="Arial" panose="020B0604020202020204" pitchFamily="34" charset="0"/>
              </a:rPr>
              <a:t>Panašumai</a:t>
            </a:r>
            <a:r>
              <a:rPr lang="lt-LT" sz="2200" b="1" i="1" dirty="0">
                <a:solidFill>
                  <a:prstClr val="black"/>
                </a:solidFill>
                <a:latin typeface="Arial" panose="020B0604020202020204" pitchFamily="34" charset="0"/>
                <a:cs typeface="Arial" panose="020B0604020202020204" pitchFamily="34" charset="0"/>
              </a:rPr>
              <a:t> ir skirtumai</a:t>
            </a:r>
            <a:endParaRPr lang="lt-LT" sz="2200" b="1" i="1" dirty="0">
              <a:solidFill>
                <a:prstClr val="black"/>
              </a:solidFill>
              <a:latin typeface="Arial" panose="020B0604020202020204" pitchFamily="34" charset="0"/>
              <a:cs typeface="Arial" panose="020B0604020202020204" pitchFamily="34" charset="0"/>
            </a:endParaRPr>
          </a:p>
          <a:p>
            <a:pPr>
              <a:lnSpc>
                <a:spcPct val="107000"/>
              </a:lnSpc>
              <a:spcAft>
                <a:spcPts val="800"/>
              </a:spcAft>
            </a:pPr>
            <a:endParaRPr lang="lt-LT" sz="2400" b="1" i="1" dirty="0">
              <a:latin typeface="Georgia" panose="02040502050405020303" pitchFamily="18" charset="0"/>
              <a:ea typeface="Calibri" panose="020F0502020204030204" pitchFamily="34" charset="0"/>
              <a:cs typeface="Arial" panose="020B0604020202020204" pitchFamily="34" charset="0"/>
            </a:endParaRPr>
          </a:p>
          <a:p>
            <a:pPr algn="ctr">
              <a:lnSpc>
                <a:spcPct val="107000"/>
              </a:lnSpc>
              <a:spcAft>
                <a:spcPts val="800"/>
              </a:spcAft>
            </a:pPr>
            <a:r>
              <a:rPr lang="lt-LT" sz="2000" b="1" dirty="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rPr>
              <a:t>   </a:t>
            </a:r>
            <a:r>
              <a:rPr lang="lt-LT" sz="2000" b="1" dirty="0">
                <a:solidFill>
                  <a:schemeClr val="accent4">
                    <a:lumMod val="25000"/>
                  </a:schemeClr>
                </a:solidFill>
                <a:latin typeface="Georgia" panose="02040502050405020303" pitchFamily="18" charset="0"/>
                <a:ea typeface="Calibri" panose="020F0502020204030204" pitchFamily="34" charset="0"/>
                <a:cs typeface="Arial" panose="020B0604020202020204" pitchFamily="34" charset="0"/>
              </a:rPr>
              <a:t>Samprotavimo</a:t>
            </a:r>
            <a:r>
              <a:rPr lang="lt-LT" sz="2000" dirty="0">
                <a:latin typeface="Georgia" panose="02040502050405020303" pitchFamily="18" charset="0"/>
                <a:ea typeface="Calibri" panose="020F0502020204030204" pitchFamily="34" charset="0"/>
                <a:cs typeface="Arial" panose="020B0604020202020204" pitchFamily="34" charset="0"/>
              </a:rPr>
              <a:t> rašinys                 probleminio klausimo </a:t>
            </a:r>
            <a:r>
              <a:rPr lang="lt-LT" sz="2000" b="1" dirty="0">
                <a:solidFill>
                  <a:srgbClr val="C00000"/>
                </a:solidFill>
                <a:latin typeface="Georgia" panose="02040502050405020303" pitchFamily="18" charset="0"/>
                <a:ea typeface="Calibri" panose="020F0502020204030204" pitchFamily="34" charset="0"/>
                <a:cs typeface="Arial" panose="020B0604020202020204" pitchFamily="34" charset="0"/>
              </a:rPr>
              <a:t>svarstymas</a:t>
            </a:r>
            <a:endParaRPr lang="lt-LT" sz="2000" dirty="0">
              <a:latin typeface="Georgia" panose="02040502050405020303" pitchFamily="18" charset="0"/>
              <a:ea typeface="Calibri" panose="020F0502020204030204" pitchFamily="34" charset="0"/>
              <a:cs typeface="Arial" panose="020B0604020202020204" pitchFamily="34" charset="0"/>
            </a:endParaRPr>
          </a:p>
          <a:p>
            <a:pPr algn="ctr">
              <a:lnSpc>
                <a:spcPct val="107000"/>
              </a:lnSpc>
              <a:spcAft>
                <a:spcPts val="800"/>
              </a:spcAft>
            </a:pPr>
            <a:r>
              <a:rPr lang="lt-LT" sz="2000" dirty="0">
                <a:latin typeface="Georgia" panose="02040502050405020303" pitchFamily="18" charset="0"/>
                <a:ea typeface="Calibri" panose="020F0502020204030204" pitchFamily="34" charset="0"/>
                <a:cs typeface="Arial" panose="020B0604020202020204" pitchFamily="34" charset="0"/>
              </a:rPr>
              <a:t> </a:t>
            </a:r>
            <a:endParaRPr lang="lt-LT" sz="2000" dirty="0">
              <a:latin typeface="Georgia" panose="02040502050405020303" pitchFamily="18" charset="0"/>
              <a:ea typeface="Calibri" panose="020F0502020204030204" pitchFamily="34" charset="0"/>
              <a:cs typeface="Arial" panose="020B0604020202020204" pitchFamily="34" charset="0"/>
            </a:endParaRPr>
          </a:p>
          <a:p>
            <a:pPr algn="just">
              <a:lnSpc>
                <a:spcPct val="150000"/>
              </a:lnSpc>
              <a:spcAft>
                <a:spcPts val="0"/>
              </a:spcAft>
            </a:pPr>
            <a:r>
              <a:rPr lang="lt-LT" sz="2000" b="1" dirty="0">
                <a:latin typeface="Georgia" panose="02040502050405020303" pitchFamily="18" charset="0"/>
                <a:ea typeface="Calibri" panose="020F0502020204030204" pitchFamily="34" charset="0"/>
                <a:cs typeface="Arial" panose="020B0604020202020204" pitchFamily="34" charset="0"/>
              </a:rPr>
              <a:t>Probleminio klausimo </a:t>
            </a:r>
            <a:r>
              <a:rPr lang="lt-LT" sz="2000" b="1" dirty="0">
                <a:solidFill>
                  <a:srgbClr val="C00000"/>
                </a:solidFill>
                <a:latin typeface="Georgia" panose="02040502050405020303" pitchFamily="18" charset="0"/>
                <a:ea typeface="Calibri" panose="020F0502020204030204" pitchFamily="34" charset="0"/>
                <a:cs typeface="Arial" panose="020B0604020202020204" pitchFamily="34" charset="0"/>
              </a:rPr>
              <a:t>svarstymas</a:t>
            </a:r>
            <a:r>
              <a:rPr lang="lt-LT" sz="2000" b="1" dirty="0">
                <a:latin typeface="Georgia" panose="02040502050405020303" pitchFamily="18" charset="0"/>
                <a:ea typeface="Calibri" panose="020F0502020204030204" pitchFamily="34" charset="0"/>
                <a:cs typeface="Arial" panose="020B0604020202020204" pitchFamily="34" charset="0"/>
              </a:rPr>
              <a:t> remiantis pateiktu tekstu </a:t>
            </a:r>
            <a:r>
              <a:rPr lang="lt-LT" sz="2000" dirty="0">
                <a:latin typeface="Georgia" panose="02040502050405020303" pitchFamily="18" charset="0"/>
                <a:ea typeface="Calibri" panose="020F0502020204030204" pitchFamily="34" charset="0"/>
                <a:cs typeface="Arial" panose="020B0604020202020204" pitchFamily="34" charset="0"/>
              </a:rPr>
              <a:t>– tai </a:t>
            </a:r>
            <a:r>
              <a:rPr lang="lt-LT" sz="2000" b="1" dirty="0">
                <a:solidFill>
                  <a:schemeClr val="accent4">
                    <a:lumMod val="25000"/>
                  </a:schemeClr>
                </a:solidFill>
                <a:latin typeface="Georgia" panose="02040502050405020303" pitchFamily="18" charset="0"/>
                <a:ea typeface="Calibri" panose="020F0502020204030204" pitchFamily="34" charset="0"/>
                <a:cs typeface="Arial" panose="020B0604020202020204" pitchFamily="34" charset="0"/>
              </a:rPr>
              <a:t>samprotavimo</a:t>
            </a:r>
            <a:r>
              <a:rPr lang="lt-LT" sz="2000" dirty="0">
                <a:latin typeface="Georgia" panose="02040502050405020303" pitchFamily="18" charset="0"/>
                <a:ea typeface="Calibri" panose="020F0502020204030204" pitchFamily="34" charset="0"/>
                <a:cs typeface="Arial" panose="020B0604020202020204" pitchFamily="34" charset="0"/>
              </a:rPr>
              <a:t> rašinys, kuriame rašantysis, atsižvelgdamas į pateikto teksto tematiką ir jame keliamas problemas, plačiau svarsto įvairiomis susijusiomis (moralės, istorijos, visuomeninio gyvenimo, politikos, meno) temomis, kritiškai žvelgia į tikrovės reiškinius. Tokiam rašiniui būdingas subjektyvus vertinimas, bet gana </a:t>
            </a:r>
            <a:r>
              <a:rPr lang="lt-LT" sz="2000" b="1" dirty="0">
                <a:solidFill>
                  <a:schemeClr val="accent4">
                    <a:lumMod val="25000"/>
                  </a:schemeClr>
                </a:solidFill>
                <a:latin typeface="Georgia" panose="02040502050405020303" pitchFamily="18" charset="0"/>
                <a:ea typeface="Calibri" panose="020F0502020204030204" pitchFamily="34" charset="0"/>
                <a:cs typeface="Arial" panose="020B0604020202020204" pitchFamily="34" charset="0"/>
              </a:rPr>
              <a:t>formali publicistinio stiliaus raiška</a:t>
            </a:r>
            <a:r>
              <a:rPr lang="lt-LT" sz="2000" dirty="0">
                <a:latin typeface="Georgia" panose="02040502050405020303" pitchFamily="18" charset="0"/>
                <a:ea typeface="Calibri" panose="020F0502020204030204" pitchFamily="34" charset="0"/>
                <a:cs typeface="Arial" panose="020B0604020202020204" pitchFamily="34" charset="0"/>
              </a:rPr>
              <a:t>. </a:t>
            </a:r>
            <a:r>
              <a:rPr lang="lt-LT" sz="1100" dirty="0">
                <a:latin typeface="Arial" panose="020B0604020202020204" pitchFamily="34" charset="0"/>
                <a:ea typeface="Calibri" panose="020F0502020204030204" pitchFamily="34" charset="0"/>
                <a:cs typeface="Arial" panose="020B0604020202020204" pitchFamily="34" charset="0"/>
              </a:rPr>
              <a:t>(</a:t>
            </a:r>
            <a:r>
              <a:rPr lang="lt-LT" sz="1100" i="1" dirty="0">
                <a:latin typeface="Arial" panose="020B0604020202020204" pitchFamily="34" charset="0"/>
                <a:ea typeface="Calibri" panose="020F0502020204030204" pitchFamily="34" charset="0"/>
                <a:cs typeface="Arial" panose="020B0604020202020204" pitchFamily="34" charset="0"/>
              </a:rPr>
              <a:t>VBE rašymo užduočių vertinimo instrukcijos paaiškinimas</a:t>
            </a:r>
            <a:r>
              <a:rPr lang="lt-LT" sz="1100" dirty="0">
                <a:latin typeface="Arial" panose="020B0604020202020204" pitchFamily="34" charset="0"/>
                <a:ea typeface="Calibri" panose="020F0502020204030204" pitchFamily="34" charset="0"/>
                <a:cs typeface="Arial" panose="020B0604020202020204" pitchFamily="34" charset="0"/>
              </a:rPr>
              <a:t>, 2023)</a:t>
            </a:r>
            <a:endParaRPr lang="lt-LT"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Arrow: Striped Right 11"/>
          <p:cNvSpPr/>
          <p:nvPr/>
        </p:nvSpPr>
        <p:spPr>
          <a:xfrm>
            <a:off x="4827970" y="1959428"/>
            <a:ext cx="761067" cy="445345"/>
          </a:xfrm>
          <a:prstGeom prst="stripedRight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TextBox 2"/>
          <p:cNvSpPr txBox="1"/>
          <p:nvPr/>
        </p:nvSpPr>
        <p:spPr>
          <a:xfrm>
            <a:off x="1399592" y="6167534"/>
            <a:ext cx="1996751" cy="215444"/>
          </a:xfrm>
          <a:prstGeom prst="rect">
            <a:avLst/>
          </a:prstGeom>
          <a:noFill/>
        </p:spPr>
        <p:txBody>
          <a:bodyPr wrap="square" rtlCol="0">
            <a:spAutoFit/>
          </a:bodyPr>
          <a:lstStyle/>
          <a:p>
            <a:r>
              <a:rPr lang="lt-LT" sz="800" dirty="0" smtClean="0">
                <a:latin typeface="Arial" panose="020B0604020202020204" pitchFamily="34" charset="0"/>
                <a:cs typeface="Arial" panose="020B0604020202020204" pitchFamily="34" charset="0"/>
              </a:rPr>
              <a:t>2024-09-12 pristatymas</a:t>
            </a:r>
            <a:endParaRPr lang="lt-LT"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0924" y="327109"/>
            <a:ext cx="10380617" cy="1918217"/>
          </a:xfrm>
          <a:prstGeom prst="rect">
            <a:avLst/>
          </a:prstGeom>
        </p:spPr>
        <p:txBody>
          <a:bodyPr wrap="square">
            <a:spAutoFit/>
          </a:bodyPr>
          <a:lstStyle/>
          <a:p>
            <a:pPr lvl="0" algn="ctr">
              <a:lnSpc>
                <a:spcPct val="107000"/>
              </a:lnSpc>
              <a:spcAft>
                <a:spcPts val="800"/>
              </a:spcAft>
            </a:pPr>
            <a:r>
              <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rPr>
              <a:t>Lietuvių kalbos ir literatūros valstybinio brandos egzamino II dalis</a:t>
            </a:r>
            <a:endPar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r>
              <a:rPr lang="lt-LT" sz="2400" b="1" i="1" dirty="0" smtClean="0">
                <a:solidFill>
                  <a:prstClr val="black"/>
                </a:solidFill>
                <a:latin typeface="Arial" panose="020B0604020202020204" pitchFamily="34" charset="0"/>
                <a:cs typeface="Arial" panose="020B0604020202020204" pitchFamily="34" charset="0"/>
              </a:rPr>
              <a:t>          </a:t>
            </a:r>
            <a:r>
              <a:rPr lang="lt-LT" sz="2200" b="1" i="1" dirty="0" smtClean="0">
                <a:solidFill>
                  <a:prstClr val="black"/>
                </a:solidFill>
                <a:latin typeface="Arial" panose="020B0604020202020204" pitchFamily="34" charset="0"/>
                <a:cs typeface="Arial" panose="020B0604020202020204" pitchFamily="34" charset="0"/>
              </a:rPr>
              <a:t>Probleminio </a:t>
            </a:r>
            <a:r>
              <a:rPr lang="lt-LT" sz="2200" b="1" i="1" dirty="0">
                <a:solidFill>
                  <a:prstClr val="black"/>
                </a:solidFill>
                <a:latin typeface="Arial" panose="020B0604020202020204" pitchFamily="34" charset="0"/>
                <a:cs typeface="Arial" panose="020B0604020202020204" pitchFamily="34" charset="0"/>
              </a:rPr>
              <a:t>klausimo svarstymas. </a:t>
            </a:r>
            <a:r>
              <a:rPr lang="lt-LT" sz="2200" b="1" i="1" dirty="0" err="1">
                <a:solidFill>
                  <a:prstClr val="black"/>
                </a:solidFill>
                <a:latin typeface="Arial" panose="020B0604020202020204" pitchFamily="34" charset="0"/>
                <a:cs typeface="Arial" panose="020B0604020202020204" pitchFamily="34" charset="0"/>
              </a:rPr>
              <a:t>Panašumai</a:t>
            </a:r>
            <a:r>
              <a:rPr lang="lt-LT" sz="2200" b="1" i="1" dirty="0">
                <a:solidFill>
                  <a:prstClr val="black"/>
                </a:solidFill>
                <a:latin typeface="Arial" panose="020B0604020202020204" pitchFamily="34" charset="0"/>
                <a:cs typeface="Arial" panose="020B0604020202020204" pitchFamily="34" charset="0"/>
              </a:rPr>
              <a:t> ir skirtumai</a:t>
            </a:r>
            <a:endParaRPr lang="lt-LT" sz="2200" b="1" i="1" dirty="0">
              <a:solidFill>
                <a:prstClr val="black"/>
              </a:solidFill>
              <a:latin typeface="Arial" panose="020B0604020202020204" pitchFamily="34" charset="0"/>
              <a:cs typeface="Arial" panose="020B0604020202020204" pitchFamily="34" charset="0"/>
            </a:endParaRPr>
          </a:p>
          <a:p>
            <a:pPr>
              <a:lnSpc>
                <a:spcPct val="107000"/>
              </a:lnSpc>
              <a:spcAft>
                <a:spcPts val="800"/>
              </a:spcAft>
            </a:pPr>
            <a:endParaRPr lang="lt-LT" sz="2800" b="1" i="1" dirty="0">
              <a:latin typeface="Georgia" panose="02040502050405020303" pitchFamily="18" charset="0"/>
              <a:ea typeface="Calibri" panose="020F0502020204030204" pitchFamily="34" charset="0"/>
              <a:cs typeface="Arial" panose="020B0604020202020204" pitchFamily="34" charset="0"/>
            </a:endParaRPr>
          </a:p>
          <a:p>
            <a:pPr lvl="0" algn="ctr">
              <a:lnSpc>
                <a:spcPct val="107000"/>
              </a:lnSpc>
              <a:spcAft>
                <a:spcPts val="800"/>
              </a:spcAft>
            </a:pPr>
            <a:endParaRPr lang="lt-LT" sz="2400" b="1"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Table 5"/>
          <p:cNvGraphicFramePr>
            <a:graphicFrameLocks noGrp="1"/>
          </p:cNvGraphicFramePr>
          <p:nvPr/>
        </p:nvGraphicFramePr>
        <p:xfrm>
          <a:off x="325950" y="1857917"/>
          <a:ext cx="10824754" cy="4345122"/>
        </p:xfrm>
        <a:graphic>
          <a:graphicData uri="http://schemas.openxmlformats.org/drawingml/2006/table">
            <a:tbl>
              <a:tblPr firstRow="1" firstCol="1" bandRow="1"/>
              <a:tblGrid>
                <a:gridCol w="4895111"/>
                <a:gridCol w="807734"/>
                <a:gridCol w="5121909"/>
              </a:tblGrid>
              <a:tr h="4345122">
                <a:tc>
                  <a:txBody>
                    <a:bodyPr/>
                    <a:lstStyle/>
                    <a:p>
                      <a:pPr algn="just">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Analizę </a:t>
                      </a:r>
                      <a:r>
                        <a:rPr lang="lt-LT" sz="2000" b="1" dirty="0">
                          <a:solidFill>
                            <a:schemeClr val="accent4">
                              <a:lumMod val="25000"/>
                            </a:schemeClr>
                          </a:solidFill>
                          <a:effectLst/>
                          <a:latin typeface="Arial" panose="020B0604020202020204" pitchFamily="34" charset="0"/>
                          <a:ea typeface="Calibri" panose="020F0502020204030204" pitchFamily="34" charset="0"/>
                          <a:cs typeface="Arial" panose="020B0604020202020204" pitchFamily="34" charset="0"/>
                        </a:rPr>
                        <a:t>privalu</a:t>
                      </a:r>
                      <a:r>
                        <a:rPr lang="lt-LT" sz="2000" dirty="0">
                          <a:effectLst/>
                          <a:latin typeface="Arial" panose="020B0604020202020204" pitchFamily="34" charset="0"/>
                          <a:ea typeface="Calibri" panose="020F0502020204030204" pitchFamily="34" charset="0"/>
                          <a:cs typeface="Arial" panose="020B0604020202020204" pitchFamily="34" charset="0"/>
                        </a:rPr>
                        <a:t> susieti </a:t>
                      </a:r>
                      <a:r>
                        <a:rPr lang="lt-LT" sz="2000" dirty="0">
                          <a:solidFill>
                            <a:srgbClr val="00B050"/>
                          </a:solidFill>
                          <a:effectLst/>
                          <a:latin typeface="Arial" panose="020B0604020202020204" pitchFamily="34" charset="0"/>
                          <a:ea typeface="Calibri" panose="020F0502020204030204" pitchFamily="34" charset="0"/>
                          <a:cs typeface="Arial" panose="020B0604020202020204" pitchFamily="34" charset="0"/>
                        </a:rPr>
                        <a:t>su </a:t>
                      </a:r>
                      <a:r>
                        <a:rPr lang="lt-LT" sz="2000" b="0" u="none" dirty="0">
                          <a:solidFill>
                            <a:srgbClr val="00B050"/>
                          </a:solidFill>
                          <a:effectLst/>
                          <a:latin typeface="Arial" panose="020B0604020202020204" pitchFamily="34" charset="0"/>
                          <a:ea typeface="Calibri" panose="020F0502020204030204" pitchFamily="34" charset="0"/>
                          <a:cs typeface="Arial" panose="020B0604020202020204" pitchFamily="34" charset="0"/>
                        </a:rPr>
                        <a:t>vieno iš privalomų autorių kūryba</a:t>
                      </a:r>
                      <a:r>
                        <a:rPr lang="lt-LT" sz="2000" dirty="0">
                          <a:effectLst/>
                          <a:latin typeface="Arial" panose="020B0604020202020204" pitchFamily="34" charset="0"/>
                          <a:ea typeface="Calibri" panose="020F0502020204030204" pitchFamily="34" charset="0"/>
                          <a:cs typeface="Arial" panose="020B0604020202020204" pitchFamily="34" charset="0"/>
                        </a:rPr>
                        <a:t> ir literatūriniais (</a:t>
                      </a:r>
                      <a:r>
                        <a:rPr lang="lt-LT" sz="2000" b="1" dirty="0">
                          <a:solidFill>
                            <a:schemeClr val="accent4">
                              <a:lumMod val="25000"/>
                            </a:schemeClr>
                          </a:solidFill>
                          <a:effectLst/>
                          <a:latin typeface="Arial" panose="020B0604020202020204" pitchFamily="34" charset="0"/>
                          <a:ea typeface="Calibri" panose="020F0502020204030204" pitchFamily="34" charset="0"/>
                          <a:cs typeface="Arial" panose="020B0604020202020204" pitchFamily="34" charset="0"/>
                        </a:rPr>
                        <a:t>kultūriniais</a:t>
                      </a:r>
                      <a:r>
                        <a:rPr lang="lt-LT" sz="2000" dirty="0">
                          <a:effectLst/>
                          <a:latin typeface="Arial" panose="020B0604020202020204" pitchFamily="34" charset="0"/>
                          <a:ea typeface="Calibri" panose="020F0502020204030204" pitchFamily="34" charset="0"/>
                          <a:cs typeface="Arial" panose="020B0604020202020204" pitchFamily="34" charset="0"/>
                        </a:rPr>
                        <a:t>) kontekstais; be to, galima remtis ir asmenine (kultūrine, visuomenine, emocine) patirtimi. </a:t>
                      </a: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lt-LT" sz="1100" dirty="0" smtClean="0">
                          <a:effectLst/>
                          <a:latin typeface="Arial" panose="020B0604020202020204" pitchFamily="34" charset="0"/>
                          <a:ea typeface="Calibri" panose="020F0502020204030204" pitchFamily="34" charset="0"/>
                          <a:cs typeface="Arial" panose="020B0604020202020204" pitchFamily="34" charset="0"/>
                        </a:rPr>
                        <a:t>(</a:t>
                      </a:r>
                      <a:r>
                        <a:rPr lang="lt-LT" sz="1100" i="1" dirty="0">
                          <a:effectLst/>
                          <a:latin typeface="Arial" panose="020B0604020202020204" pitchFamily="34" charset="0"/>
                          <a:ea typeface="Calibri" panose="020F0502020204030204" pitchFamily="34" charset="0"/>
                          <a:cs typeface="Arial" panose="020B0604020202020204" pitchFamily="34" charset="0"/>
                        </a:rPr>
                        <a:t>Lietuvių kalbos ir literatūros brandos egzamino programa</a:t>
                      </a:r>
                      <a:r>
                        <a:rPr lang="lt-LT" sz="1100" dirty="0">
                          <a:effectLst/>
                          <a:latin typeface="Arial" panose="020B0604020202020204" pitchFamily="34" charset="0"/>
                          <a:ea typeface="Calibri" panose="020F0502020204030204" pitchFamily="34" charset="0"/>
                          <a:cs typeface="Arial" panose="020B0604020202020204" pitchFamily="34" charset="0"/>
                        </a:rPr>
                        <a:t>, 2017) </a:t>
                      </a:r>
                      <a:endParaRPr lang="lt-LT" sz="1100" dirty="0">
                        <a:effectLst/>
                        <a:latin typeface="Arial" panose="020B0604020202020204" pitchFamily="34" charset="0"/>
                        <a:ea typeface="Calibri" panose="020F0502020204030204" pitchFamily="34" charset="0"/>
                        <a:cs typeface="Arial" panose="020B0604020202020204" pitchFamily="34" charset="0"/>
                      </a:endParaRPr>
                    </a:p>
                  </a:txBody>
                  <a:tcPr marL="58861" marR="5886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800"/>
                        </a:spcAft>
                      </a:pPr>
                      <a:r>
                        <a:rPr lang="lt-LT" sz="1000" dirty="0">
                          <a:effectLst/>
                          <a:latin typeface="Arial" panose="020B0604020202020204" pitchFamily="34" charset="0"/>
                          <a:ea typeface="Calibri" panose="020F0502020204030204" pitchFamily="34" charset="0"/>
                          <a:cs typeface="Arial" panose="020B0604020202020204" pitchFamily="34" charset="0"/>
                        </a:rPr>
                        <a:t> </a:t>
                      </a:r>
                      <a:endParaRPr lang="lt-LT" sz="1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lt-LT" sz="1000" dirty="0">
                          <a:effectLst/>
                          <a:latin typeface="Arial" panose="020B0604020202020204" pitchFamily="34" charset="0"/>
                          <a:ea typeface="Calibri" panose="020F0502020204030204" pitchFamily="34" charset="0"/>
                          <a:cs typeface="Arial" panose="020B0604020202020204" pitchFamily="34" charset="0"/>
                        </a:rPr>
                        <a:t> </a:t>
                      </a:r>
                      <a:endParaRPr lang="lt-LT" sz="1000" dirty="0">
                        <a:effectLst/>
                        <a:latin typeface="Arial" panose="020B0604020202020204" pitchFamily="34" charset="0"/>
                        <a:ea typeface="Calibri" panose="020F0502020204030204" pitchFamily="34" charset="0"/>
                        <a:cs typeface="Arial" panose="020B0604020202020204" pitchFamily="34" charset="0"/>
                      </a:endParaRPr>
                    </a:p>
                  </a:txBody>
                  <a:tcPr marL="58861" marR="58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Svarstant užduotyje nurodytu probleminiu klausimu, </a:t>
                      </a:r>
                      <a:r>
                        <a:rPr lang="lt-LT" sz="2000" b="1" dirty="0">
                          <a:solidFill>
                            <a:schemeClr val="accent4">
                              <a:lumMod val="25000"/>
                            </a:schemeClr>
                          </a:solidFill>
                          <a:effectLst/>
                          <a:latin typeface="Arial" panose="020B0604020202020204" pitchFamily="34" charset="0"/>
                          <a:ea typeface="Calibri" panose="020F0502020204030204" pitchFamily="34" charset="0"/>
                          <a:cs typeface="Arial" panose="020B0604020202020204" pitchFamily="34" charset="0"/>
                        </a:rPr>
                        <a:t>būtina</a:t>
                      </a:r>
                      <a:r>
                        <a:rPr lang="lt-LT"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lt-LT"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remtis pateiktu tekstu</a:t>
                      </a:r>
                      <a:r>
                        <a:rPr lang="lt-LT" sz="2000" dirty="0">
                          <a:effectLst/>
                          <a:latin typeface="Arial" panose="020B0604020202020204" pitchFamily="34" charset="0"/>
                          <a:ea typeface="Calibri" panose="020F0502020204030204" pitchFamily="34" charset="0"/>
                          <a:cs typeface="Arial" panose="020B0604020202020204" pitchFamily="34" charset="0"/>
                        </a:rPr>
                        <a:t>. </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lt-LT" sz="1100" dirty="0">
                          <a:effectLst/>
                          <a:latin typeface="Arial" panose="020B0604020202020204" pitchFamily="34" charset="0"/>
                          <a:ea typeface="Calibri" panose="020F0502020204030204" pitchFamily="34" charset="0"/>
                          <a:cs typeface="Arial" panose="020B0604020202020204" pitchFamily="34" charset="0"/>
                        </a:rPr>
                        <a:t>(</a:t>
                      </a:r>
                      <a:r>
                        <a:rPr lang="lt-LT" sz="1100" i="1" dirty="0">
                          <a:effectLst/>
                          <a:latin typeface="Arial" panose="020B0604020202020204" pitchFamily="34" charset="0"/>
                          <a:ea typeface="Calibri" panose="020F0502020204030204" pitchFamily="34" charset="0"/>
                          <a:cs typeface="Arial" panose="020B0604020202020204" pitchFamily="34" charset="0"/>
                        </a:rPr>
                        <a:t>VBE rašymo užduočių vertinimo instrukcijos paaiškinimas</a:t>
                      </a:r>
                      <a:r>
                        <a:rPr lang="lt-LT" sz="1100" dirty="0">
                          <a:effectLst/>
                          <a:latin typeface="Arial" panose="020B0604020202020204" pitchFamily="34" charset="0"/>
                          <a:ea typeface="Calibri" panose="020F0502020204030204" pitchFamily="34" charset="0"/>
                          <a:cs typeface="Arial" panose="020B0604020202020204" pitchFamily="34" charset="0"/>
                        </a:rPr>
                        <a:t>, 2023)</a:t>
                      </a:r>
                      <a:endParaRPr lang="lt-LT"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Probleminio klausimo pagal </a:t>
                      </a:r>
                      <a:r>
                        <a:rPr lang="lt-LT"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pateiktą grožinį tekstą</a:t>
                      </a:r>
                      <a:r>
                        <a:rPr lang="lt-LT" sz="2000" dirty="0">
                          <a:effectLst/>
                          <a:latin typeface="Arial" panose="020B0604020202020204" pitchFamily="34" charset="0"/>
                          <a:ea typeface="Calibri" panose="020F0502020204030204" pitchFamily="34" charset="0"/>
                          <a:cs typeface="Arial" panose="020B0604020202020204" pitchFamily="34" charset="0"/>
                        </a:rPr>
                        <a:t> svarstymas, remiantis </a:t>
                      </a:r>
                      <a:r>
                        <a:rPr lang="lt-LT" sz="2000" b="1" dirty="0">
                          <a:solidFill>
                            <a:schemeClr val="accent4">
                              <a:lumMod val="25000"/>
                            </a:schemeClr>
                          </a:solidFill>
                          <a:effectLst/>
                          <a:latin typeface="Arial" panose="020B0604020202020204" pitchFamily="34" charset="0"/>
                          <a:ea typeface="Calibri" panose="020F0502020204030204" pitchFamily="34" charset="0"/>
                          <a:cs typeface="Arial" panose="020B0604020202020204" pitchFamily="34" charset="0"/>
                        </a:rPr>
                        <a:t>kultūrine</a:t>
                      </a:r>
                      <a:r>
                        <a:rPr lang="lt-LT" sz="2000" dirty="0">
                          <a:effectLst/>
                          <a:latin typeface="Arial" panose="020B0604020202020204" pitchFamily="34" charset="0"/>
                          <a:ea typeface="Calibri" panose="020F0502020204030204" pitchFamily="34" charset="0"/>
                          <a:cs typeface="Arial" panose="020B0604020202020204" pitchFamily="34" charset="0"/>
                        </a:rPr>
                        <a:t> patirtimi. </a:t>
                      </a:r>
                      <a:r>
                        <a:rPr lang="lt-LT" sz="1100" dirty="0">
                          <a:effectLst/>
                          <a:latin typeface="Arial" panose="020B0604020202020204" pitchFamily="34" charset="0"/>
                          <a:ea typeface="Calibri" panose="020F0502020204030204" pitchFamily="34" charset="0"/>
                          <a:cs typeface="Arial" panose="020B0604020202020204" pitchFamily="34" charset="0"/>
                        </a:rPr>
                        <a:t>(</a:t>
                      </a:r>
                      <a:r>
                        <a:rPr lang="lt-LT" sz="1100" i="1" dirty="0">
                          <a:effectLst/>
                          <a:latin typeface="Arial" panose="020B0604020202020204" pitchFamily="34" charset="0"/>
                          <a:ea typeface="Calibri" panose="020F0502020204030204" pitchFamily="34" charset="0"/>
                          <a:cs typeface="Arial" panose="020B0604020202020204" pitchFamily="34" charset="0"/>
                        </a:rPr>
                        <a:t>Kalbų valstybinių brandos egzaminų užduočių aprašas</a:t>
                      </a:r>
                      <a:r>
                        <a:rPr lang="lt-LT" sz="1100" dirty="0">
                          <a:effectLst/>
                          <a:latin typeface="Arial" panose="020B0604020202020204" pitchFamily="34" charset="0"/>
                          <a:ea typeface="Calibri" panose="020F0502020204030204" pitchFamily="34" charset="0"/>
                          <a:cs typeface="Arial" panose="020B0604020202020204" pitchFamily="34" charset="0"/>
                        </a:rPr>
                        <a:t>, 2024)</a:t>
                      </a:r>
                      <a:endParaRPr lang="lt-LT"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lt-LT" sz="2000" b="1" dirty="0">
                        <a:solidFill>
                          <a:schemeClr val="accent4">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lt-LT" sz="2000" b="1" dirty="0">
                          <a:solidFill>
                            <a:schemeClr val="accent4">
                              <a:lumMod val="25000"/>
                            </a:schemeClr>
                          </a:solidFill>
                          <a:effectLst/>
                          <a:latin typeface="Arial" panose="020B0604020202020204" pitchFamily="34" charset="0"/>
                          <a:ea typeface="Calibri" panose="020F0502020204030204" pitchFamily="34" charset="0"/>
                          <a:cs typeface="Arial" panose="020B0604020202020204" pitchFamily="34" charset="0"/>
                        </a:rPr>
                        <a:t>Kultūrinė</a:t>
                      </a:r>
                      <a:r>
                        <a:rPr lang="lt-LT"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patirtis </a:t>
                      </a:r>
                      <a:r>
                        <a:rPr lang="lt-LT"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literatūrinis apsiskaitymas, istorijos, visuomenės gyvenimo aktualijų išmanymas.</a:t>
                      </a:r>
                      <a:endParaRPr lang="lt-LT"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lt-LT" sz="1100" dirty="0">
                          <a:effectLst/>
                          <a:latin typeface="Arial" panose="020B0604020202020204" pitchFamily="34" charset="0"/>
                          <a:ea typeface="Calibri" panose="020F0502020204030204" pitchFamily="34" charset="0"/>
                          <a:cs typeface="Arial" panose="020B0604020202020204" pitchFamily="34" charset="0"/>
                        </a:rPr>
                        <a:t>(</a:t>
                      </a:r>
                      <a:r>
                        <a:rPr lang="lt-LT" sz="1100" i="1" dirty="0">
                          <a:effectLst/>
                          <a:latin typeface="Arial" panose="020B0604020202020204" pitchFamily="34" charset="0"/>
                          <a:ea typeface="Calibri" panose="020F0502020204030204" pitchFamily="34" charset="0"/>
                          <a:cs typeface="Arial" panose="020B0604020202020204" pitchFamily="34" charset="0"/>
                        </a:rPr>
                        <a:t>Lietuvių kalbos ir literatūros brandos egzamino (rašymo dalies) vertinimo instrukcija</a:t>
                      </a:r>
                      <a:r>
                        <a:rPr lang="lt-LT" sz="1100" dirty="0">
                          <a:effectLst/>
                          <a:latin typeface="Arial" panose="020B0604020202020204" pitchFamily="34" charset="0"/>
                          <a:ea typeface="Calibri" panose="020F0502020204030204" pitchFamily="34" charset="0"/>
                          <a:cs typeface="Arial" panose="020B0604020202020204" pitchFamily="34" charset="0"/>
                        </a:rPr>
                        <a:t>, 2023)</a:t>
                      </a:r>
                      <a:endParaRPr lang="lt-LT" sz="1100" dirty="0">
                        <a:effectLst/>
                        <a:latin typeface="Arial" panose="020B0604020202020204" pitchFamily="34" charset="0"/>
                        <a:ea typeface="Calibri" panose="020F0502020204030204" pitchFamily="34" charset="0"/>
                        <a:cs typeface="Arial" panose="020B0604020202020204" pitchFamily="34" charset="0"/>
                      </a:endParaRPr>
                    </a:p>
                  </a:txBody>
                  <a:tcPr marL="58861" marR="58861"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5738327" y="1736687"/>
              <a:ext cx="5803640" cy="4571309"/>
            </p14:xfrm>
          </p:contentPart>
        </mc:Choice>
        <mc:Fallback xmlns="">
          <p:pic>
            <p:nvPicPr>
              <p:cNvPr id="2" name="Ink 1"/>
            </p:nvPicPr>
            <p:blipFill>
              <a:blip r:embed="rId2"/>
            </p:blipFill>
            <p:spPr>
              <a:xfrm>
                <a:off x="5738327" y="1736687"/>
                <a:ext cx="5803640" cy="4571309"/>
              </a:xfrm>
              <a:prstGeom prst="rect"/>
            </p:spPr>
          </p:pic>
        </mc:Fallback>
      </mc:AlternateContent>
      <p:sp>
        <p:nvSpPr>
          <p:cNvPr id="8" name="Arrow: Striped Right 11"/>
          <p:cNvSpPr/>
          <p:nvPr/>
        </p:nvSpPr>
        <p:spPr>
          <a:xfrm>
            <a:off x="4890795" y="4627984"/>
            <a:ext cx="847532" cy="513184"/>
          </a:xfrm>
          <a:prstGeom prst="stripedRight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Rectangle 2"/>
          <p:cNvSpPr/>
          <p:nvPr/>
        </p:nvSpPr>
        <p:spPr>
          <a:xfrm>
            <a:off x="1586204" y="6092552"/>
            <a:ext cx="1268296" cy="215444"/>
          </a:xfrm>
          <a:prstGeom prst="rect">
            <a:avLst/>
          </a:prstGeom>
        </p:spPr>
        <p:txBody>
          <a:bodyPr wrap="none">
            <a:spAutoFit/>
          </a:bodyPr>
          <a:lstStyle/>
          <a:p>
            <a:r>
              <a:rPr lang="lt-LT" sz="800" dirty="0">
                <a:latin typeface="Arial" panose="020B0604020202020204" pitchFamily="34" charset="0"/>
                <a:cs typeface="Arial" panose="020B0604020202020204" pitchFamily="34" charset="0"/>
              </a:rPr>
              <a:t>2024-09-12 pristatymas</a:t>
            </a:r>
            <a:endParaRPr lang="lt-LT"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 y="631305"/>
            <a:ext cx="10180320" cy="458780"/>
          </a:xfrm>
          <a:prstGeom prst="rect">
            <a:avLst/>
          </a:prstGeom>
        </p:spPr>
        <p:txBody>
          <a:bodyPr wrap="square">
            <a:spAutoFit/>
          </a:bodyPr>
          <a:lstStyle/>
          <a:p>
            <a:pPr lvl="0" algn="ctr">
              <a:lnSpc>
                <a:spcPct val="107000"/>
              </a:lnSpc>
              <a:spcAft>
                <a:spcPts val="800"/>
              </a:spcAft>
            </a:pPr>
            <a:r>
              <a:rPr lang="lt-LT" sz="2400" b="1" i="1" dirty="0">
                <a:solidFill>
                  <a:prstClr val="black"/>
                </a:solidFill>
                <a:latin typeface="HK Nova SemiBold"/>
                <a:ea typeface="Calibri" panose="020F0502020204030204" pitchFamily="34" charset="0"/>
                <a:cs typeface="Arial" panose="020B0604020202020204" pitchFamily="34" charset="0"/>
              </a:rPr>
              <a:t>Lietuvių kalbos ir literatūros valstybinio brandos egzamino II </a:t>
            </a:r>
            <a:r>
              <a:rPr lang="lt-LT" sz="2400" b="1" i="1" dirty="0" smtClean="0">
                <a:solidFill>
                  <a:prstClr val="black"/>
                </a:solidFill>
                <a:latin typeface="HK Nova SemiBold"/>
                <a:ea typeface="Calibri" panose="020F0502020204030204" pitchFamily="34" charset="0"/>
                <a:cs typeface="Arial" panose="020B0604020202020204" pitchFamily="34" charset="0"/>
              </a:rPr>
              <a:t>dalis</a:t>
            </a:r>
            <a:endParaRPr lang="lt-LT" sz="2400" b="1" i="1" dirty="0">
              <a:solidFill>
                <a:prstClr val="black"/>
              </a:solidFill>
              <a:latin typeface="HK Nova SemiBold"/>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nvGraphicFramePr>
        <p:xfrm>
          <a:off x="723052" y="2439799"/>
          <a:ext cx="10763795" cy="3215640"/>
        </p:xfrm>
        <a:graphic>
          <a:graphicData uri="http://schemas.openxmlformats.org/drawingml/2006/table">
            <a:tbl>
              <a:tblPr firstRow="1" firstCol="1" bandRow="1"/>
              <a:tblGrid>
                <a:gridCol w="4431625"/>
                <a:gridCol w="1042923"/>
                <a:gridCol w="5289247"/>
              </a:tblGrid>
              <a:tr h="0">
                <a:tc>
                  <a:txBody>
                    <a:bodyPr/>
                    <a:lstStyle/>
                    <a:p>
                      <a:pPr>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Privalomo autoriaus kūryba</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lt-LT" sz="1100" dirty="0">
                          <a:effectLst/>
                          <a:latin typeface="Arial" panose="020B0604020202020204" pitchFamily="34" charset="0"/>
                          <a:ea typeface="Calibri" panose="020F0502020204030204" pitchFamily="34" charset="0"/>
                          <a:cs typeface="Arial" panose="020B0604020202020204" pitchFamily="34" charset="0"/>
                        </a:rPr>
                        <a:t>(</a:t>
                      </a:r>
                      <a:r>
                        <a:rPr lang="lt-LT" sz="1100" i="1" dirty="0">
                          <a:effectLst/>
                          <a:latin typeface="Arial" panose="020B0604020202020204" pitchFamily="34" charset="0"/>
                          <a:ea typeface="Calibri" panose="020F0502020204030204" pitchFamily="34" charset="0"/>
                          <a:cs typeface="Arial" panose="020B0604020202020204" pitchFamily="34" charset="0"/>
                        </a:rPr>
                        <a:t>Lietuvių kalbos ir literatūros brandos egzamino programa</a:t>
                      </a:r>
                      <a:r>
                        <a:rPr lang="lt-LT" sz="1100" dirty="0">
                          <a:effectLst/>
                          <a:latin typeface="Arial" panose="020B0604020202020204" pitchFamily="34" charset="0"/>
                          <a:ea typeface="Calibri" panose="020F0502020204030204" pitchFamily="34" charset="0"/>
                          <a:cs typeface="Arial" panose="020B0604020202020204" pitchFamily="34" charset="0"/>
                        </a:rPr>
                        <a:t>, 2017)</a:t>
                      </a:r>
                      <a:endParaRPr lang="lt-LT"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Pateiktas grožinis tekstas (fragmentas)</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 </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Pereinamuoju laikotarpiu (2025 ir 2026 m.) vienas tekstas interpretavimui parenkamas iš privalomų kūrinių. </a:t>
                      </a:r>
                      <a:r>
                        <a:rPr lang="lt-LT" sz="1100" dirty="0">
                          <a:effectLst/>
                          <a:latin typeface="Arial" panose="020B0604020202020204" pitchFamily="34" charset="0"/>
                          <a:ea typeface="Calibri" panose="020F0502020204030204" pitchFamily="34" charset="0"/>
                          <a:cs typeface="Arial" panose="020B0604020202020204" pitchFamily="34" charset="0"/>
                        </a:rPr>
                        <a:t>(</a:t>
                      </a:r>
                      <a:r>
                        <a:rPr lang="lt-LT" sz="1100" i="1" dirty="0">
                          <a:effectLst/>
                          <a:latin typeface="Arial" panose="020B0604020202020204" pitchFamily="34" charset="0"/>
                          <a:ea typeface="Calibri" panose="020F0502020204030204" pitchFamily="34" charset="0"/>
                          <a:cs typeface="Arial" panose="020B0604020202020204" pitchFamily="34" charset="0"/>
                        </a:rPr>
                        <a:t>Kalbų valstybinių brandos egzaminų užduočių aprašas</a:t>
                      </a:r>
                      <a:r>
                        <a:rPr lang="lt-LT" sz="1100" dirty="0">
                          <a:effectLst/>
                          <a:latin typeface="Arial" panose="020B0604020202020204" pitchFamily="34" charset="0"/>
                          <a:ea typeface="Calibri" panose="020F0502020204030204" pitchFamily="34" charset="0"/>
                          <a:cs typeface="Arial" panose="020B0604020202020204" pitchFamily="34" charset="0"/>
                        </a:rPr>
                        <a:t>, 2024</a:t>
                      </a:r>
                      <a:r>
                        <a:rPr lang="lt-LT" sz="1100" baseline="0" dirty="0">
                          <a:effectLst/>
                          <a:latin typeface="Arial" panose="020B0604020202020204" pitchFamily="34" charset="0"/>
                          <a:ea typeface="Calibri" panose="020F0502020204030204" pitchFamily="34" charset="0"/>
                          <a:cs typeface="Arial" panose="020B0604020202020204" pitchFamily="34" charset="0"/>
                        </a:rPr>
                        <a:t>; Lietuvių kalbos ir literatūros bendroji programa, 2022</a:t>
                      </a:r>
                      <a:r>
                        <a:rPr lang="lt-LT" sz="1100" dirty="0">
                          <a:effectLst/>
                          <a:latin typeface="Arial" panose="020B0604020202020204" pitchFamily="34" charset="0"/>
                          <a:ea typeface="Calibri" panose="020F0502020204030204" pitchFamily="34" charset="0"/>
                          <a:cs typeface="Arial" panose="020B0604020202020204" pitchFamily="34" charset="0"/>
                        </a:rPr>
                        <a:t>)</a:t>
                      </a:r>
                      <a:endParaRPr lang="lt-LT"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 </a:t>
                      </a: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5822301" y="2114340"/>
              <a:ext cx="5952931" cy="3829259"/>
            </p14:xfrm>
          </p:contentPart>
        </mc:Choice>
        <mc:Fallback xmlns="">
          <p:pic>
            <p:nvPicPr>
              <p:cNvPr id="5" name="Ink 4"/>
            </p:nvPicPr>
            <p:blipFill>
              <a:blip r:embed="rId2"/>
            </p:blipFill>
            <p:spPr>
              <a:xfrm>
                <a:off x="5822301" y="2114340"/>
                <a:ext cx="5952931" cy="3829259"/>
              </a:xfrm>
              <a:prstGeom prst="rect"/>
            </p:spPr>
          </p:pic>
        </mc:Fallback>
      </mc:AlternateContent>
      <p:sp>
        <p:nvSpPr>
          <p:cNvPr id="6" name="Arrow: Striped Right 11"/>
          <p:cNvSpPr/>
          <p:nvPr/>
        </p:nvSpPr>
        <p:spPr>
          <a:xfrm>
            <a:off x="4967929" y="4180113"/>
            <a:ext cx="854372" cy="541177"/>
          </a:xfrm>
          <a:prstGeom prst="stripedRight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 name="Rectangle 3"/>
          <p:cNvSpPr/>
          <p:nvPr/>
        </p:nvSpPr>
        <p:spPr>
          <a:xfrm>
            <a:off x="1556346" y="1090085"/>
            <a:ext cx="8920065" cy="430887"/>
          </a:xfrm>
          <a:prstGeom prst="rect">
            <a:avLst/>
          </a:prstGeom>
        </p:spPr>
        <p:txBody>
          <a:bodyPr wrap="square">
            <a:spAutoFit/>
          </a:bodyPr>
          <a:lstStyle/>
          <a:p>
            <a:pPr lvl="0"/>
            <a:r>
              <a:rPr lang="lt-LT" sz="2200" b="1" i="1" dirty="0">
                <a:solidFill>
                  <a:prstClr val="black"/>
                </a:solidFill>
                <a:latin typeface="Arial" panose="020B0604020202020204" pitchFamily="34" charset="0"/>
                <a:cs typeface="Arial" panose="020B0604020202020204" pitchFamily="34" charset="0"/>
              </a:rPr>
              <a:t>Probleminio klausimo svarstymas. </a:t>
            </a:r>
            <a:r>
              <a:rPr lang="lt-LT" sz="2200" b="1" i="1" dirty="0" err="1">
                <a:solidFill>
                  <a:prstClr val="black"/>
                </a:solidFill>
                <a:latin typeface="Arial" panose="020B0604020202020204" pitchFamily="34" charset="0"/>
                <a:cs typeface="Arial" panose="020B0604020202020204" pitchFamily="34" charset="0"/>
              </a:rPr>
              <a:t>Panašumai</a:t>
            </a:r>
            <a:r>
              <a:rPr lang="lt-LT" sz="2200" b="1" i="1" dirty="0">
                <a:solidFill>
                  <a:prstClr val="black"/>
                </a:solidFill>
                <a:latin typeface="Arial" panose="020B0604020202020204" pitchFamily="34" charset="0"/>
                <a:cs typeface="Arial" panose="020B0604020202020204" pitchFamily="34" charset="0"/>
              </a:rPr>
              <a:t> ir skirtumai</a:t>
            </a:r>
            <a:endParaRPr lang="lt-LT" sz="2200" b="1" i="1"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1684703" y="5943599"/>
            <a:ext cx="1268296" cy="215444"/>
          </a:xfrm>
          <a:prstGeom prst="rect">
            <a:avLst/>
          </a:prstGeom>
        </p:spPr>
        <p:txBody>
          <a:bodyPr wrap="none">
            <a:spAutoFit/>
          </a:bodyPr>
          <a:lstStyle/>
          <a:p>
            <a:r>
              <a:rPr lang="lt-LT" sz="800" dirty="0">
                <a:latin typeface="Arial" panose="020B0604020202020204" pitchFamily="34" charset="0"/>
                <a:cs typeface="Arial" panose="020B0604020202020204" pitchFamily="34" charset="0"/>
              </a:rPr>
              <a:t>2024-09-12 pristatymas</a:t>
            </a:r>
            <a:endParaRPr lang="lt-LT"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048000" y="2967335"/>
            <a:ext cx="6096000" cy="369332"/>
          </a:xfrm>
          <a:prstGeom prst="rect">
            <a:avLst/>
          </a:prstGeom>
        </p:spPr>
        <p:txBody>
          <a:bodyPr>
            <a:spAutoFit/>
          </a:bodyPr>
          <a:lstStyle/>
          <a:p>
            <a:pPr algn="just"/>
            <a:r>
              <a:rPr lang="lt-LT" dirty="0" smtClean="0">
                <a:solidFill>
                  <a:prstClr val="black"/>
                </a:solidFill>
                <a:latin typeface="Arial" panose="020B0604020202020204" pitchFamily="34" charset="0"/>
                <a:cs typeface="Arial" panose="020B0604020202020204" pitchFamily="34" charset="0"/>
              </a:rPr>
              <a:t>.</a:t>
            </a:r>
            <a:endParaRPr lang="lt-LT" dirty="0"/>
          </a:p>
        </p:txBody>
      </p:sp>
      <p:sp>
        <p:nvSpPr>
          <p:cNvPr id="4" name="TextBox 3"/>
          <p:cNvSpPr txBox="1"/>
          <p:nvPr/>
        </p:nvSpPr>
        <p:spPr>
          <a:xfrm flipH="1">
            <a:off x="1390259" y="1147665"/>
            <a:ext cx="8294916" cy="430887"/>
          </a:xfrm>
          <a:prstGeom prst="rect">
            <a:avLst/>
          </a:prstGeom>
          <a:noFill/>
        </p:spPr>
        <p:txBody>
          <a:bodyPr wrap="square" rtlCol="0">
            <a:spAutoFit/>
          </a:bodyPr>
          <a:lstStyle/>
          <a:p>
            <a:r>
              <a:rPr lang="lt-LT" sz="2200" b="1" i="1" dirty="0" smtClean="0">
                <a:latin typeface="Arial" panose="020B0604020202020204" pitchFamily="34" charset="0"/>
                <a:cs typeface="Arial" panose="020B0604020202020204" pitchFamily="34" charset="0"/>
              </a:rPr>
              <a:t>Probleminio klausimo svarstymas. </a:t>
            </a:r>
            <a:r>
              <a:rPr lang="lt-LT" sz="2200" b="1" i="1" dirty="0" err="1" smtClean="0">
                <a:latin typeface="Arial" panose="020B0604020202020204" pitchFamily="34" charset="0"/>
                <a:cs typeface="Arial" panose="020B0604020202020204" pitchFamily="34" charset="0"/>
              </a:rPr>
              <a:t>Panašumai</a:t>
            </a:r>
            <a:r>
              <a:rPr lang="lt-LT" sz="2200" b="1" i="1" dirty="0" smtClean="0">
                <a:latin typeface="Arial" panose="020B0604020202020204" pitchFamily="34" charset="0"/>
                <a:cs typeface="Arial" panose="020B0604020202020204" pitchFamily="34" charset="0"/>
              </a:rPr>
              <a:t> ir skirtumai</a:t>
            </a:r>
            <a:endParaRPr lang="lt-LT" sz="2200" b="1" i="1" dirty="0">
              <a:latin typeface="Arial" panose="020B0604020202020204" pitchFamily="34" charset="0"/>
              <a:cs typeface="Arial" panose="020B0604020202020204" pitchFamily="34" charset="0"/>
            </a:endParaRPr>
          </a:p>
        </p:txBody>
      </p:sp>
      <p:sp>
        <p:nvSpPr>
          <p:cNvPr id="6" name="Rectangle 5"/>
          <p:cNvSpPr/>
          <p:nvPr/>
        </p:nvSpPr>
        <p:spPr>
          <a:xfrm>
            <a:off x="576943" y="2228671"/>
            <a:ext cx="11038114" cy="2863413"/>
          </a:xfrm>
          <a:prstGeom prst="rect">
            <a:avLst/>
          </a:prstGeom>
        </p:spPr>
        <p:txBody>
          <a:bodyPr wrap="square">
            <a:spAutoFit/>
          </a:bodyPr>
          <a:lstStyle/>
          <a:p>
            <a:pPr marL="342900" lvl="0" indent="-342900" algn="just">
              <a:lnSpc>
                <a:spcPct val="150000"/>
              </a:lnSpc>
              <a:buFont typeface="Symbol" panose="05050102010706020507" pitchFamily="18" charset="2"/>
              <a:buChar char=""/>
            </a:pPr>
            <a:r>
              <a:rPr lang="lt-LT" sz="2000" dirty="0">
                <a:solidFill>
                  <a:prstClr val="black"/>
                </a:solidFill>
                <a:latin typeface="Arial" panose="020B0604020202020204" pitchFamily="34" charset="0"/>
                <a:ea typeface="Calibri" panose="020F0502020204030204" pitchFamily="34" charset="0"/>
                <a:cs typeface="Arial" panose="020B0604020202020204" pitchFamily="34" charset="0"/>
              </a:rPr>
              <a:t>Užduotyje pateikiamas literatūros tekstas (fragmentas) ir suformuluotas probleminis klausimas, kurį teksto kūrėjas turi svarstyti savo rašinyje. </a:t>
            </a:r>
            <a:r>
              <a:rPr lang="lt-LT" sz="2400" b="1" dirty="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rPr>
              <a:t>Rašinio pavadinimas turi būti užduotyje suformuluotas probleminis klausimas</a:t>
            </a:r>
            <a:r>
              <a:rPr lang="lt-LT" sz="2400" b="1" dirty="0" smtClean="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rPr>
              <a:t>.</a:t>
            </a:r>
            <a:endParaRPr lang="lt-LT" sz="2400" b="1" dirty="0" smtClean="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endParaRPr lang="lt-LT" sz="2400" b="1" dirty="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lt-LT" sz="2400" b="1" dirty="0" smtClean="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rPr>
              <a:t>Užduotyje suformuluotas probleminis klausimas </a:t>
            </a:r>
            <a:r>
              <a:rPr lang="lt-LT" sz="3200" b="1" dirty="0" smtClean="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rPr>
              <a:t>nekeičiamas</a:t>
            </a:r>
            <a:r>
              <a:rPr lang="lt-LT" sz="2400" b="1" dirty="0" smtClean="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rPr>
              <a:t>.</a:t>
            </a:r>
            <a:endParaRPr lang="lt-LT" sz="2400" b="1" dirty="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048000" y="2967335"/>
            <a:ext cx="6096000" cy="369332"/>
          </a:xfrm>
          <a:prstGeom prst="rect">
            <a:avLst/>
          </a:prstGeom>
        </p:spPr>
        <p:txBody>
          <a:bodyPr>
            <a:spAutoFit/>
          </a:bodyPr>
          <a:lstStyle/>
          <a:p>
            <a:pPr algn="just"/>
            <a:r>
              <a:rPr lang="lt-LT" dirty="0" smtClean="0">
                <a:solidFill>
                  <a:prstClr val="black"/>
                </a:solidFill>
                <a:latin typeface="Arial" panose="020B0604020202020204" pitchFamily="34" charset="0"/>
                <a:cs typeface="Arial" panose="020B0604020202020204" pitchFamily="34" charset="0"/>
              </a:rPr>
              <a:t>.</a:t>
            </a:r>
            <a:endParaRPr lang="lt-LT" dirty="0"/>
          </a:p>
        </p:txBody>
      </p:sp>
      <p:sp>
        <p:nvSpPr>
          <p:cNvPr id="4" name="TextBox 3"/>
          <p:cNvSpPr txBox="1"/>
          <p:nvPr/>
        </p:nvSpPr>
        <p:spPr>
          <a:xfrm flipH="1">
            <a:off x="2090055" y="1127802"/>
            <a:ext cx="8294916" cy="430887"/>
          </a:xfrm>
          <a:prstGeom prst="rect">
            <a:avLst/>
          </a:prstGeom>
          <a:noFill/>
        </p:spPr>
        <p:txBody>
          <a:bodyPr wrap="square" rtlCol="0">
            <a:spAutoFit/>
          </a:bodyPr>
          <a:lstStyle/>
          <a:p>
            <a:r>
              <a:rPr lang="lt-LT" sz="2200" b="1" i="1" dirty="0" smtClean="0">
                <a:latin typeface="Arial" panose="020B0604020202020204" pitchFamily="34" charset="0"/>
                <a:cs typeface="Arial" panose="020B0604020202020204" pitchFamily="34" charset="0"/>
              </a:rPr>
              <a:t>Probleminio klausimo svarstymas. </a:t>
            </a:r>
            <a:r>
              <a:rPr lang="lt-LT" sz="2200" b="1" i="1" dirty="0">
                <a:latin typeface="Arial" panose="020B0604020202020204" pitchFamily="34" charset="0"/>
                <a:cs typeface="Arial" panose="020B0604020202020204" pitchFamily="34" charset="0"/>
              </a:rPr>
              <a:t>S</a:t>
            </a:r>
            <a:r>
              <a:rPr lang="lt-LT" sz="2200" b="1" i="1" dirty="0" smtClean="0">
                <a:latin typeface="Arial" panose="020B0604020202020204" pitchFamily="34" charset="0"/>
                <a:cs typeface="Arial" panose="020B0604020202020204" pitchFamily="34" charset="0"/>
              </a:rPr>
              <a:t>kirtumai</a:t>
            </a:r>
            <a:endParaRPr lang="lt-LT" sz="2200" b="1" i="1" dirty="0">
              <a:latin typeface="Arial" panose="020B0604020202020204" pitchFamily="34" charset="0"/>
              <a:cs typeface="Arial" panose="020B0604020202020204" pitchFamily="34" charset="0"/>
            </a:endParaRPr>
          </a:p>
        </p:txBody>
      </p:sp>
      <p:sp>
        <p:nvSpPr>
          <p:cNvPr id="5" name="Rectangle 4"/>
          <p:cNvSpPr/>
          <p:nvPr/>
        </p:nvSpPr>
        <p:spPr>
          <a:xfrm>
            <a:off x="618930" y="2133485"/>
            <a:ext cx="10954139" cy="646331"/>
          </a:xfrm>
          <a:prstGeom prst="rect">
            <a:avLst/>
          </a:prstGeom>
        </p:spPr>
        <p:txBody>
          <a:bodyPr wrap="square">
            <a:spAutoFit/>
          </a:bodyPr>
          <a:lstStyle/>
          <a:p>
            <a:pPr lvl="0" algn="just">
              <a:lnSpc>
                <a:spcPct val="150000"/>
              </a:lnSpc>
            </a:pPr>
            <a:r>
              <a:rPr lang="lt-LT" sz="2400" b="1" dirty="0">
                <a:solidFill>
                  <a:srgbClr val="CDE8C0">
                    <a:lumMod val="25000"/>
                  </a:srgbClr>
                </a:solidFill>
                <a:latin typeface="Arial" panose="020B0604020202020204" pitchFamily="34" charset="0"/>
                <a:ea typeface="Calibri" panose="020F0502020204030204" pitchFamily="34" charset="0"/>
                <a:cs typeface="Arial" panose="020B0604020202020204" pitchFamily="34" charset="0"/>
              </a:rPr>
              <a:t>Rašinio pavadinimas </a:t>
            </a:r>
            <a:r>
              <a:rPr lang="lt-LT" sz="2400" b="1" dirty="0" smtClean="0">
                <a:solidFill>
                  <a:srgbClr val="CDE8C0">
                    <a:lumMod val="25000"/>
                  </a:srgbClr>
                </a:solidFill>
                <a:latin typeface="Arial" panose="020B0604020202020204" pitchFamily="34" charset="0"/>
                <a:ea typeface="Calibri" panose="020F0502020204030204" pitchFamily="34" charset="0"/>
                <a:cs typeface="Arial" panose="020B0604020202020204" pitchFamily="34" charset="0"/>
              </a:rPr>
              <a:t>yra užduotyje </a:t>
            </a:r>
            <a:r>
              <a:rPr lang="lt-LT" sz="2400" b="1" dirty="0">
                <a:solidFill>
                  <a:srgbClr val="CDE8C0">
                    <a:lumMod val="25000"/>
                  </a:srgbClr>
                </a:solidFill>
                <a:latin typeface="Arial" panose="020B0604020202020204" pitchFamily="34" charset="0"/>
                <a:ea typeface="Calibri" panose="020F0502020204030204" pitchFamily="34" charset="0"/>
                <a:cs typeface="Arial" panose="020B0604020202020204" pitchFamily="34" charset="0"/>
              </a:rPr>
              <a:t>suformuluotas probleminis </a:t>
            </a:r>
            <a:r>
              <a:rPr lang="lt-LT" sz="2400" b="1" dirty="0" smtClean="0">
                <a:solidFill>
                  <a:srgbClr val="CDE8C0">
                    <a:lumMod val="25000"/>
                  </a:srgbClr>
                </a:solidFill>
                <a:latin typeface="Arial" panose="020B0604020202020204" pitchFamily="34" charset="0"/>
                <a:ea typeface="Calibri" panose="020F0502020204030204" pitchFamily="34" charset="0"/>
                <a:cs typeface="Arial" panose="020B0604020202020204" pitchFamily="34" charset="0"/>
              </a:rPr>
              <a:t>klausimas.</a:t>
            </a:r>
            <a:endParaRPr lang="lt-LT" sz="2400" b="1" dirty="0">
              <a:solidFill>
                <a:srgbClr val="CDE8C0">
                  <a:lumMod val="25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6" name="Oval 5"/>
          <p:cNvSpPr/>
          <p:nvPr/>
        </p:nvSpPr>
        <p:spPr>
          <a:xfrm>
            <a:off x="3853544" y="3966732"/>
            <a:ext cx="4124131" cy="17728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lt-LT" sz="2200" b="1" dirty="0" smtClean="0">
                <a:latin typeface="Arial" panose="020B0604020202020204" pitchFamily="34" charset="0"/>
                <a:cs typeface="Arial" panose="020B0604020202020204" pitchFamily="34" charset="0"/>
              </a:rPr>
              <a:t>Pateiktas grožinis tekstas (fragmentas)</a:t>
            </a:r>
            <a:endParaRPr lang="lt-LT" sz="2200" b="1" dirty="0">
              <a:latin typeface="Arial" panose="020B0604020202020204" pitchFamily="34" charset="0"/>
              <a:cs typeface="Arial" panose="020B0604020202020204" pitchFamily="34" charset="0"/>
            </a:endParaRPr>
          </a:p>
        </p:txBody>
      </p:sp>
      <p:sp>
        <p:nvSpPr>
          <p:cNvPr id="7" name="Down Arrow 6"/>
          <p:cNvSpPr/>
          <p:nvPr/>
        </p:nvSpPr>
        <p:spPr>
          <a:xfrm>
            <a:off x="5694006" y="2907401"/>
            <a:ext cx="443205" cy="8546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829" y="279631"/>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048000" y="2967335"/>
            <a:ext cx="6096000" cy="369332"/>
          </a:xfrm>
          <a:prstGeom prst="rect">
            <a:avLst/>
          </a:prstGeom>
        </p:spPr>
        <p:txBody>
          <a:bodyPr>
            <a:spAutoFit/>
          </a:bodyPr>
          <a:lstStyle/>
          <a:p>
            <a:pPr algn="just"/>
            <a:r>
              <a:rPr lang="lt-LT" dirty="0" smtClean="0">
                <a:solidFill>
                  <a:prstClr val="black"/>
                </a:solidFill>
                <a:latin typeface="Arial" panose="020B0604020202020204" pitchFamily="34" charset="0"/>
                <a:cs typeface="Arial" panose="020B0604020202020204" pitchFamily="34" charset="0"/>
              </a:rPr>
              <a:t>.</a:t>
            </a:r>
            <a:endParaRPr lang="lt-LT" dirty="0"/>
          </a:p>
        </p:txBody>
      </p:sp>
      <p:sp>
        <p:nvSpPr>
          <p:cNvPr id="4" name="TextBox 3"/>
          <p:cNvSpPr txBox="1"/>
          <p:nvPr/>
        </p:nvSpPr>
        <p:spPr>
          <a:xfrm flipH="1">
            <a:off x="1390259" y="755778"/>
            <a:ext cx="8294916" cy="430887"/>
          </a:xfrm>
          <a:prstGeom prst="rect">
            <a:avLst/>
          </a:prstGeom>
          <a:noFill/>
        </p:spPr>
        <p:txBody>
          <a:bodyPr wrap="square" rtlCol="0">
            <a:spAutoFit/>
          </a:bodyPr>
          <a:lstStyle/>
          <a:p>
            <a:r>
              <a:rPr lang="lt-LT" sz="2200" b="1" i="1" dirty="0" smtClean="0">
                <a:latin typeface="Arial" panose="020B0604020202020204" pitchFamily="34" charset="0"/>
                <a:cs typeface="Arial" panose="020B0604020202020204" pitchFamily="34" charset="0"/>
              </a:rPr>
              <a:t>Probleminio klausimo svarstymas. </a:t>
            </a:r>
            <a:r>
              <a:rPr lang="lt-LT" sz="2200" b="1" i="1" dirty="0" err="1" smtClean="0">
                <a:latin typeface="Arial" panose="020B0604020202020204" pitchFamily="34" charset="0"/>
                <a:cs typeface="Arial" panose="020B0604020202020204" pitchFamily="34" charset="0"/>
              </a:rPr>
              <a:t>Panašumai</a:t>
            </a:r>
            <a:r>
              <a:rPr lang="lt-LT" sz="2200" b="1" i="1" dirty="0" smtClean="0">
                <a:latin typeface="Arial" panose="020B0604020202020204" pitchFamily="34" charset="0"/>
                <a:cs typeface="Arial" panose="020B0604020202020204" pitchFamily="34" charset="0"/>
              </a:rPr>
              <a:t> ir skirtumai</a:t>
            </a:r>
            <a:endParaRPr lang="lt-LT" sz="2200" b="1" i="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3872" y="1296134"/>
            <a:ext cx="8894569" cy="498071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048000" y="2967335"/>
            <a:ext cx="6096000" cy="369332"/>
          </a:xfrm>
          <a:prstGeom prst="rect">
            <a:avLst/>
          </a:prstGeom>
        </p:spPr>
        <p:txBody>
          <a:bodyPr>
            <a:spAutoFit/>
          </a:bodyPr>
          <a:lstStyle/>
          <a:p>
            <a:pPr algn="just"/>
            <a:r>
              <a:rPr lang="lt-LT" dirty="0" smtClean="0">
                <a:solidFill>
                  <a:prstClr val="black"/>
                </a:solidFill>
                <a:latin typeface="Arial" panose="020B0604020202020204" pitchFamily="34" charset="0"/>
                <a:cs typeface="Arial" panose="020B0604020202020204" pitchFamily="34" charset="0"/>
              </a:rPr>
              <a:t>.</a:t>
            </a:r>
            <a:endParaRPr lang="lt-LT" dirty="0"/>
          </a:p>
        </p:txBody>
      </p:sp>
      <p:sp>
        <p:nvSpPr>
          <p:cNvPr id="4" name="TextBox 3"/>
          <p:cNvSpPr txBox="1"/>
          <p:nvPr/>
        </p:nvSpPr>
        <p:spPr>
          <a:xfrm flipH="1">
            <a:off x="1390259" y="1147665"/>
            <a:ext cx="8294916" cy="430887"/>
          </a:xfrm>
          <a:prstGeom prst="rect">
            <a:avLst/>
          </a:prstGeom>
          <a:noFill/>
        </p:spPr>
        <p:txBody>
          <a:bodyPr wrap="square" rtlCol="0">
            <a:spAutoFit/>
          </a:bodyPr>
          <a:lstStyle/>
          <a:p>
            <a:r>
              <a:rPr lang="lt-LT" sz="2200" b="1" i="1" dirty="0" smtClean="0">
                <a:latin typeface="Arial" panose="020B0604020202020204" pitchFamily="34" charset="0"/>
                <a:cs typeface="Arial" panose="020B0604020202020204" pitchFamily="34" charset="0"/>
              </a:rPr>
              <a:t>Probleminio klausimo svarstymas. </a:t>
            </a:r>
            <a:r>
              <a:rPr lang="lt-LT" sz="2200" b="1" i="1" dirty="0">
                <a:latin typeface="Arial" panose="020B0604020202020204" pitchFamily="34" charset="0"/>
                <a:cs typeface="Arial" panose="020B0604020202020204" pitchFamily="34" charset="0"/>
              </a:rPr>
              <a:t>S</a:t>
            </a:r>
            <a:r>
              <a:rPr lang="lt-LT" sz="2200" b="1" i="1" dirty="0" smtClean="0">
                <a:latin typeface="Arial" panose="020B0604020202020204" pitchFamily="34" charset="0"/>
                <a:cs typeface="Arial" panose="020B0604020202020204" pitchFamily="34" charset="0"/>
              </a:rPr>
              <a:t>kirtumai</a:t>
            </a:r>
            <a:endParaRPr lang="lt-LT" sz="2200" b="1" i="1" dirty="0">
              <a:latin typeface="Arial" panose="020B0604020202020204" pitchFamily="34" charset="0"/>
              <a:cs typeface="Arial" panose="020B0604020202020204" pitchFamily="34" charset="0"/>
            </a:endParaRPr>
          </a:p>
        </p:txBody>
      </p:sp>
      <p:sp>
        <p:nvSpPr>
          <p:cNvPr id="5" name="Oval 4"/>
          <p:cNvSpPr/>
          <p:nvPr/>
        </p:nvSpPr>
        <p:spPr>
          <a:xfrm>
            <a:off x="3694923" y="3574846"/>
            <a:ext cx="4124131" cy="17728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lt-LT" sz="2200" b="1" dirty="0" smtClean="0">
                <a:latin typeface="Arial" panose="020B0604020202020204" pitchFamily="34" charset="0"/>
                <a:cs typeface="Arial" panose="020B0604020202020204" pitchFamily="34" charset="0"/>
              </a:rPr>
              <a:t>Pateiktas grožinis tekstas (fragmentas)</a:t>
            </a:r>
            <a:endParaRPr lang="lt-LT" sz="2200" b="1" dirty="0">
              <a:latin typeface="Arial" panose="020B0604020202020204" pitchFamily="34" charset="0"/>
              <a:cs typeface="Arial" panose="020B0604020202020204" pitchFamily="34" charset="0"/>
            </a:endParaRPr>
          </a:p>
        </p:txBody>
      </p:sp>
      <p:sp>
        <p:nvSpPr>
          <p:cNvPr id="6" name="TextBox 5"/>
          <p:cNvSpPr txBox="1"/>
          <p:nvPr/>
        </p:nvSpPr>
        <p:spPr>
          <a:xfrm flipH="1">
            <a:off x="3946849" y="1898159"/>
            <a:ext cx="3424334" cy="830997"/>
          </a:xfrm>
          <a:prstGeom prst="rect">
            <a:avLst/>
          </a:prstGeom>
          <a:noFill/>
        </p:spPr>
        <p:txBody>
          <a:bodyPr wrap="square" rtlCol="0">
            <a:spAutoFit/>
          </a:bodyPr>
          <a:lstStyle/>
          <a:p>
            <a:r>
              <a:rPr lang="lt-LT" sz="2400" b="1" dirty="0" smtClean="0">
                <a:latin typeface="Arial" panose="020B0604020202020204" pitchFamily="34" charset="0"/>
                <a:cs typeface="Arial" panose="020B0604020202020204" pitchFamily="34" charset="0"/>
              </a:rPr>
              <a:t>  Atidusis skaitymas</a:t>
            </a:r>
            <a:endParaRPr lang="lt-LT" sz="2400" b="1" dirty="0" smtClean="0">
              <a:latin typeface="Arial" panose="020B0604020202020204" pitchFamily="34" charset="0"/>
              <a:cs typeface="Arial" panose="020B0604020202020204" pitchFamily="34" charset="0"/>
            </a:endParaRPr>
          </a:p>
          <a:p>
            <a:r>
              <a:rPr lang="lt-LT" sz="2400" b="1" dirty="0" smtClean="0">
                <a:latin typeface="Arial" panose="020B0604020202020204" pitchFamily="34" charset="0"/>
                <a:cs typeface="Arial" panose="020B0604020202020204" pitchFamily="34" charset="0"/>
              </a:rPr>
              <a:t>(angl. </a:t>
            </a:r>
            <a:r>
              <a:rPr lang="lt-LT" sz="2400" b="1" i="1" dirty="0" err="1" smtClean="0">
                <a:latin typeface="Arial" panose="020B0604020202020204" pitchFamily="34" charset="0"/>
                <a:cs typeface="Arial" panose="020B0604020202020204" pitchFamily="34" charset="0"/>
              </a:rPr>
              <a:t>close</a:t>
            </a:r>
            <a:r>
              <a:rPr lang="lt-LT" sz="2400" b="1" i="1" dirty="0" smtClean="0">
                <a:latin typeface="Arial" panose="020B0604020202020204" pitchFamily="34" charset="0"/>
                <a:cs typeface="Arial" panose="020B0604020202020204" pitchFamily="34" charset="0"/>
              </a:rPr>
              <a:t> </a:t>
            </a:r>
            <a:r>
              <a:rPr lang="lt-LT" sz="2400" b="1" i="1" dirty="0" err="1" smtClean="0">
                <a:latin typeface="Arial" panose="020B0604020202020204" pitchFamily="34" charset="0"/>
                <a:cs typeface="Arial" panose="020B0604020202020204" pitchFamily="34" charset="0"/>
              </a:rPr>
              <a:t>reading</a:t>
            </a:r>
            <a:r>
              <a:rPr lang="lt-LT" sz="2400" b="1" dirty="0" smtClean="0">
                <a:latin typeface="Arial" panose="020B0604020202020204" pitchFamily="34" charset="0"/>
                <a:cs typeface="Arial" panose="020B0604020202020204" pitchFamily="34" charset="0"/>
              </a:rPr>
              <a:t>) </a:t>
            </a:r>
            <a:endParaRPr lang="lt-LT" sz="2400" b="1" dirty="0">
              <a:latin typeface="Arial" panose="020B0604020202020204" pitchFamily="34" charset="0"/>
              <a:cs typeface="Arial" panose="020B0604020202020204" pitchFamily="34" charset="0"/>
            </a:endParaRPr>
          </a:p>
        </p:txBody>
      </p:sp>
      <p:sp>
        <p:nvSpPr>
          <p:cNvPr id="9" name="Right Bracket 8"/>
          <p:cNvSpPr/>
          <p:nvPr/>
        </p:nvSpPr>
        <p:spPr>
          <a:xfrm>
            <a:off x="6186195" y="3153748"/>
            <a:ext cx="1894115" cy="2575248"/>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lt-LT"/>
          </a:p>
        </p:txBody>
      </p:sp>
      <p:sp>
        <p:nvSpPr>
          <p:cNvPr id="10" name="Left Bracket 9"/>
          <p:cNvSpPr/>
          <p:nvPr/>
        </p:nvSpPr>
        <p:spPr>
          <a:xfrm>
            <a:off x="3340359" y="3153749"/>
            <a:ext cx="2286000" cy="2575248"/>
          </a:xfrm>
          <a:prstGeom prst="lef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lt-LT"/>
          </a:p>
        </p:txBody>
      </p:sp>
      <p:sp>
        <p:nvSpPr>
          <p:cNvPr id="11" name="TextBox 10"/>
          <p:cNvSpPr txBox="1"/>
          <p:nvPr/>
        </p:nvSpPr>
        <p:spPr>
          <a:xfrm flipH="1">
            <a:off x="9144000" y="3135658"/>
            <a:ext cx="2425958" cy="523220"/>
          </a:xfrm>
          <a:prstGeom prst="rect">
            <a:avLst/>
          </a:prstGeom>
          <a:noFill/>
        </p:spPr>
        <p:txBody>
          <a:bodyPr wrap="square" rtlCol="0">
            <a:spAutoFit/>
          </a:bodyPr>
          <a:lstStyle/>
          <a:p>
            <a:r>
              <a:rPr lang="lt-LT" sz="1400" dirty="0" smtClean="0">
                <a:latin typeface="Arial" panose="020B0604020202020204" pitchFamily="34" charset="0"/>
                <a:cs typeface="Arial" panose="020B0604020202020204" pitchFamily="34" charset="0"/>
              </a:rPr>
              <a:t>Pvz., išankstinės nuostatos apie autorių</a:t>
            </a:r>
            <a:endParaRPr lang="lt-LT" sz="1400" dirty="0">
              <a:latin typeface="Arial" panose="020B0604020202020204" pitchFamily="34" charset="0"/>
              <a:cs typeface="Arial" panose="020B0604020202020204" pitchFamily="34" charset="0"/>
            </a:endParaRPr>
          </a:p>
        </p:txBody>
      </p:sp>
      <p:sp>
        <p:nvSpPr>
          <p:cNvPr id="12" name="Rectangle 11"/>
          <p:cNvSpPr/>
          <p:nvPr/>
        </p:nvSpPr>
        <p:spPr>
          <a:xfrm>
            <a:off x="339364" y="3397268"/>
            <a:ext cx="2441159" cy="523220"/>
          </a:xfrm>
          <a:prstGeom prst="rect">
            <a:avLst/>
          </a:prstGeom>
        </p:spPr>
        <p:txBody>
          <a:bodyPr wrap="square">
            <a:spAutoFit/>
          </a:bodyPr>
          <a:lstStyle/>
          <a:p>
            <a:pPr lvl="0"/>
            <a:r>
              <a:rPr lang="lt-LT" sz="1400" dirty="0" smtClean="0">
                <a:solidFill>
                  <a:prstClr val="black"/>
                </a:solidFill>
                <a:latin typeface="Arial" panose="020B0604020202020204" pitchFamily="34" charset="0"/>
                <a:cs typeface="Arial" panose="020B0604020202020204" pitchFamily="34" charset="0"/>
              </a:rPr>
              <a:t>Pvz., išankstinės </a:t>
            </a:r>
            <a:r>
              <a:rPr lang="lt-LT" sz="1400" dirty="0">
                <a:solidFill>
                  <a:prstClr val="black"/>
                </a:solidFill>
                <a:latin typeface="Arial" panose="020B0604020202020204" pitchFamily="34" charset="0"/>
                <a:cs typeface="Arial" panose="020B0604020202020204" pitchFamily="34" charset="0"/>
              </a:rPr>
              <a:t>nuostatos apie </a:t>
            </a:r>
            <a:r>
              <a:rPr lang="lt-LT" sz="1400" dirty="0" smtClean="0">
                <a:solidFill>
                  <a:prstClr val="black"/>
                </a:solidFill>
                <a:latin typeface="Arial" panose="020B0604020202020204" pitchFamily="34" charset="0"/>
                <a:cs typeface="Arial" panose="020B0604020202020204" pitchFamily="34" charset="0"/>
              </a:rPr>
              <a:t>kūrinį</a:t>
            </a:r>
            <a:endParaRPr lang="lt-LT" sz="1400"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630343" y="4608998"/>
            <a:ext cx="2000890" cy="738664"/>
          </a:xfrm>
          <a:prstGeom prst="rect">
            <a:avLst/>
          </a:prstGeom>
        </p:spPr>
        <p:txBody>
          <a:bodyPr wrap="square">
            <a:spAutoFit/>
          </a:bodyPr>
          <a:lstStyle/>
          <a:p>
            <a:pPr lvl="0"/>
            <a:r>
              <a:rPr lang="lt-LT" sz="1400" dirty="0" smtClean="0">
                <a:solidFill>
                  <a:prstClr val="black"/>
                </a:solidFill>
                <a:latin typeface="Arial" panose="020B0604020202020204" pitchFamily="34" charset="0"/>
                <a:cs typeface="Arial" panose="020B0604020202020204" pitchFamily="34" charset="0"/>
              </a:rPr>
              <a:t>Pvz., išankstinės </a:t>
            </a:r>
            <a:r>
              <a:rPr lang="lt-LT" sz="1400" dirty="0">
                <a:solidFill>
                  <a:prstClr val="black"/>
                </a:solidFill>
                <a:latin typeface="Arial" panose="020B0604020202020204" pitchFamily="34" charset="0"/>
                <a:cs typeface="Arial" panose="020B0604020202020204" pitchFamily="34" charset="0"/>
              </a:rPr>
              <a:t>nuostatos apie </a:t>
            </a:r>
            <a:r>
              <a:rPr lang="lt-LT" sz="1400" dirty="0" smtClean="0">
                <a:solidFill>
                  <a:prstClr val="black"/>
                </a:solidFill>
                <a:latin typeface="Arial" panose="020B0604020202020204" pitchFamily="34" charset="0"/>
                <a:cs typeface="Arial" panose="020B0604020202020204" pitchFamily="34" charset="0"/>
              </a:rPr>
              <a:t>amžiaus tarpsnius</a:t>
            </a:r>
            <a:endParaRPr lang="lt-LT" sz="14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8801876" y="4893773"/>
            <a:ext cx="2481944" cy="523220"/>
          </a:xfrm>
          <a:prstGeom prst="rect">
            <a:avLst/>
          </a:prstGeom>
        </p:spPr>
        <p:txBody>
          <a:bodyPr wrap="square">
            <a:spAutoFit/>
          </a:bodyPr>
          <a:lstStyle/>
          <a:p>
            <a:pPr lvl="0"/>
            <a:r>
              <a:rPr lang="lt-LT" sz="1400" dirty="0">
                <a:solidFill>
                  <a:prstClr val="black"/>
                </a:solidFill>
                <a:latin typeface="Arial" panose="020B0604020202020204" pitchFamily="34" charset="0"/>
                <a:cs typeface="Arial" panose="020B0604020202020204" pitchFamily="34" charset="0"/>
              </a:rPr>
              <a:t>Pvz., išankstinės nuostatos </a:t>
            </a:r>
            <a:r>
              <a:rPr lang="lt-LT" sz="1400" dirty="0" smtClean="0">
                <a:solidFill>
                  <a:prstClr val="black"/>
                </a:solidFill>
                <a:latin typeface="Arial" panose="020B0604020202020204" pitchFamily="34" charset="0"/>
                <a:cs typeface="Arial" panose="020B0604020202020204" pitchFamily="34" charset="0"/>
              </a:rPr>
              <a:t>apie...</a:t>
            </a:r>
            <a:endParaRPr lang="lt-LT" sz="1400"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048000" y="2967335"/>
            <a:ext cx="6096000" cy="369332"/>
          </a:xfrm>
          <a:prstGeom prst="rect">
            <a:avLst/>
          </a:prstGeom>
        </p:spPr>
        <p:txBody>
          <a:bodyPr>
            <a:spAutoFit/>
          </a:bodyPr>
          <a:lstStyle/>
          <a:p>
            <a:pPr algn="just"/>
            <a:r>
              <a:rPr lang="lt-LT" dirty="0" smtClean="0">
                <a:solidFill>
                  <a:prstClr val="black"/>
                </a:solidFill>
                <a:latin typeface="Arial" panose="020B0604020202020204" pitchFamily="34" charset="0"/>
                <a:cs typeface="Arial" panose="020B0604020202020204" pitchFamily="34" charset="0"/>
              </a:rPr>
              <a:t>.</a:t>
            </a:r>
            <a:endParaRPr lang="lt-LT" dirty="0"/>
          </a:p>
        </p:txBody>
      </p:sp>
      <p:sp>
        <p:nvSpPr>
          <p:cNvPr id="4" name="TextBox 3"/>
          <p:cNvSpPr txBox="1"/>
          <p:nvPr/>
        </p:nvSpPr>
        <p:spPr>
          <a:xfrm flipH="1">
            <a:off x="1390259" y="1147665"/>
            <a:ext cx="8294916" cy="430887"/>
          </a:xfrm>
          <a:prstGeom prst="rect">
            <a:avLst/>
          </a:prstGeom>
          <a:noFill/>
        </p:spPr>
        <p:txBody>
          <a:bodyPr wrap="square" rtlCol="0">
            <a:spAutoFit/>
          </a:bodyPr>
          <a:lstStyle/>
          <a:p>
            <a:r>
              <a:rPr lang="lt-LT" sz="2200" b="1" i="1" dirty="0" smtClean="0">
                <a:latin typeface="Arial" panose="020B0604020202020204" pitchFamily="34" charset="0"/>
                <a:cs typeface="Arial" panose="020B0604020202020204" pitchFamily="34" charset="0"/>
              </a:rPr>
              <a:t>Probleminio klausimo svarstymas. Skirtumai</a:t>
            </a:r>
            <a:endParaRPr lang="lt-LT" sz="2200" b="1" i="1" dirty="0">
              <a:latin typeface="Arial" panose="020B0604020202020204" pitchFamily="34" charset="0"/>
              <a:cs typeface="Arial" panose="020B0604020202020204" pitchFamily="34" charset="0"/>
            </a:endParaRPr>
          </a:p>
        </p:txBody>
      </p:sp>
      <p:sp>
        <p:nvSpPr>
          <p:cNvPr id="5" name="Rectangle 4"/>
          <p:cNvSpPr/>
          <p:nvPr/>
        </p:nvSpPr>
        <p:spPr>
          <a:xfrm>
            <a:off x="2700435" y="2069587"/>
            <a:ext cx="6873552" cy="415498"/>
          </a:xfrm>
          <a:prstGeom prst="rect">
            <a:avLst/>
          </a:prstGeom>
        </p:spPr>
        <p:txBody>
          <a:bodyPr wrap="square">
            <a:spAutoFit/>
          </a:bodyPr>
          <a:lstStyle/>
          <a:p>
            <a:pPr lvl="0" algn="just">
              <a:lnSpc>
                <a:spcPct val="150000"/>
              </a:lnSpc>
            </a:pPr>
            <a:r>
              <a:rPr lang="lt-LT" sz="1400" b="1" dirty="0">
                <a:solidFill>
                  <a:srgbClr val="CDE8C0">
                    <a:lumMod val="25000"/>
                  </a:srgbClr>
                </a:solidFill>
                <a:latin typeface="Arial" panose="020B0604020202020204" pitchFamily="34" charset="0"/>
                <a:ea typeface="Calibri" panose="020F0502020204030204" pitchFamily="34" charset="0"/>
                <a:cs typeface="Arial" panose="020B0604020202020204" pitchFamily="34" charset="0"/>
              </a:rPr>
              <a:t>Rašinio pavadinimas </a:t>
            </a:r>
            <a:r>
              <a:rPr lang="lt-LT" sz="1400" b="1" dirty="0" smtClean="0">
                <a:solidFill>
                  <a:srgbClr val="CDE8C0">
                    <a:lumMod val="25000"/>
                  </a:srgbClr>
                </a:solidFill>
                <a:latin typeface="Arial" panose="020B0604020202020204" pitchFamily="34" charset="0"/>
                <a:ea typeface="Calibri" panose="020F0502020204030204" pitchFamily="34" charset="0"/>
                <a:cs typeface="Arial" panose="020B0604020202020204" pitchFamily="34" charset="0"/>
              </a:rPr>
              <a:t>yra užduotyje </a:t>
            </a:r>
            <a:r>
              <a:rPr lang="lt-LT" sz="1400" b="1" dirty="0">
                <a:solidFill>
                  <a:srgbClr val="CDE8C0">
                    <a:lumMod val="25000"/>
                  </a:srgbClr>
                </a:solidFill>
                <a:latin typeface="Arial" panose="020B0604020202020204" pitchFamily="34" charset="0"/>
                <a:ea typeface="Calibri" panose="020F0502020204030204" pitchFamily="34" charset="0"/>
                <a:cs typeface="Arial" panose="020B0604020202020204" pitchFamily="34" charset="0"/>
              </a:rPr>
              <a:t>suformuluotas probleminis </a:t>
            </a:r>
            <a:r>
              <a:rPr lang="lt-LT" sz="1400" b="1" dirty="0" smtClean="0">
                <a:solidFill>
                  <a:srgbClr val="CDE8C0">
                    <a:lumMod val="25000"/>
                  </a:srgbClr>
                </a:solidFill>
                <a:latin typeface="Arial" panose="020B0604020202020204" pitchFamily="34" charset="0"/>
                <a:ea typeface="Calibri" panose="020F0502020204030204" pitchFamily="34" charset="0"/>
                <a:cs typeface="Arial" panose="020B0604020202020204" pitchFamily="34" charset="0"/>
              </a:rPr>
              <a:t>klausimas.</a:t>
            </a:r>
            <a:endParaRPr lang="lt-LT" sz="1400" b="1" dirty="0">
              <a:solidFill>
                <a:srgbClr val="CDE8C0">
                  <a:lumMod val="25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6" name="Oval 5"/>
          <p:cNvSpPr/>
          <p:nvPr/>
        </p:nvSpPr>
        <p:spPr>
          <a:xfrm>
            <a:off x="4126463" y="3060292"/>
            <a:ext cx="3228391" cy="15172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lt-LT" sz="2200" b="1" dirty="0" smtClean="0">
                <a:latin typeface="Arial" panose="020B0604020202020204" pitchFamily="34" charset="0"/>
                <a:cs typeface="Arial" panose="020B0604020202020204" pitchFamily="34" charset="0"/>
              </a:rPr>
              <a:t>Pateiktas grožinis tekstas (fragmentas)</a:t>
            </a:r>
            <a:endParaRPr lang="lt-LT" sz="2200" b="1" dirty="0">
              <a:latin typeface="Arial" panose="020B0604020202020204" pitchFamily="34" charset="0"/>
              <a:cs typeface="Arial" panose="020B0604020202020204" pitchFamily="34" charset="0"/>
            </a:endParaRPr>
          </a:p>
        </p:txBody>
      </p:sp>
      <p:sp>
        <p:nvSpPr>
          <p:cNvPr id="7" name="Down Arrow 6"/>
          <p:cNvSpPr/>
          <p:nvPr/>
        </p:nvSpPr>
        <p:spPr>
          <a:xfrm>
            <a:off x="5649686" y="2485085"/>
            <a:ext cx="181946" cy="400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Rectangle 7"/>
          <p:cNvSpPr/>
          <p:nvPr/>
        </p:nvSpPr>
        <p:spPr>
          <a:xfrm>
            <a:off x="755781" y="4745494"/>
            <a:ext cx="10954138" cy="1287532"/>
          </a:xfrm>
          <a:prstGeom prst="rect">
            <a:avLst/>
          </a:prstGeom>
        </p:spPr>
        <p:txBody>
          <a:bodyPr wrap="square">
            <a:spAutoFit/>
          </a:bodyPr>
          <a:lstStyle/>
          <a:p>
            <a:pPr algn="just">
              <a:lnSpc>
                <a:spcPct val="150000"/>
              </a:lnSpc>
            </a:pPr>
            <a:r>
              <a:rPr lang="lt-LT" dirty="0">
                <a:latin typeface="Arial" panose="020B0604020202020204" pitchFamily="34" charset="0"/>
                <a:cs typeface="Arial" panose="020B0604020202020204" pitchFamily="34" charset="0"/>
              </a:rPr>
              <a:t>Tam reikalinga teksto suvokimo kompetencija – t. y. </a:t>
            </a:r>
            <a:r>
              <a:rPr lang="lt-LT" b="1" dirty="0">
                <a:solidFill>
                  <a:schemeClr val="accent4">
                    <a:lumMod val="25000"/>
                  </a:schemeClr>
                </a:solidFill>
                <a:latin typeface="Arial" panose="020B0604020202020204" pitchFamily="34" charset="0"/>
                <a:cs typeface="Arial" panose="020B0604020202020204" pitchFamily="34" charset="0"/>
              </a:rPr>
              <a:t>gebėjimas atidžiai perskaityti ir suvokti teksto prasmes, jame keliamas problemas, įžvelgti užduotyje suformuluoto klausimo ir pateikto teksto ryšį.</a:t>
            </a:r>
            <a:endParaRPr lang="lt-LT" b="1" dirty="0">
              <a:solidFill>
                <a:schemeClr val="accent4">
                  <a:lumMod val="25000"/>
                </a:schemeClr>
              </a:solidFill>
              <a:latin typeface="Arial" panose="020B0604020202020204" pitchFamily="34" charset="0"/>
              <a:cs typeface="Arial" panose="020B0604020202020204" pitchFamily="34" charset="0"/>
            </a:endParaRPr>
          </a:p>
        </p:txBody>
      </p:sp>
      <p:sp>
        <p:nvSpPr>
          <p:cNvPr id="9" name="Rectangle 8"/>
          <p:cNvSpPr/>
          <p:nvPr/>
        </p:nvSpPr>
        <p:spPr>
          <a:xfrm>
            <a:off x="1320281" y="6424842"/>
            <a:ext cx="8658809" cy="276999"/>
          </a:xfrm>
          <a:prstGeom prst="rect">
            <a:avLst/>
          </a:prstGeom>
        </p:spPr>
        <p:txBody>
          <a:bodyPr wrap="square">
            <a:spAutoFit/>
          </a:bodyPr>
          <a:lstStyle/>
          <a:p>
            <a:pPr lvl="0"/>
            <a:r>
              <a:rPr lang="lt-LT" sz="1200" dirty="0">
                <a:solidFill>
                  <a:prstClr val="black"/>
                </a:solidFill>
                <a:latin typeface="Arial" panose="020B0604020202020204" pitchFamily="34" charset="0"/>
                <a:cs typeface="Arial" panose="020B0604020202020204" pitchFamily="34" charset="0"/>
              </a:rPr>
              <a:t>https://www.nsa.smm.lt/wp-content/uploads/2023/12/VBE-rasymo-uzduociu-vertinimo-instrukcijos-paaiskinimas_20231117.pdf</a:t>
            </a:r>
            <a:endParaRPr lang="lt-LT" sz="1200"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126" y="559551"/>
            <a:ext cx="10254343"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1888671" y="983641"/>
            <a:ext cx="7895252" cy="430887"/>
          </a:xfrm>
          <a:prstGeom prst="rect">
            <a:avLst/>
          </a:prstGeom>
        </p:spPr>
        <p:txBody>
          <a:bodyPr wrap="square">
            <a:spAutoFit/>
          </a:bodyPr>
          <a:lstStyle/>
          <a:p>
            <a:pPr lvl="0"/>
            <a:r>
              <a:rPr lang="lt-LT" sz="2200" b="1" i="1" dirty="0">
                <a:solidFill>
                  <a:prstClr val="black"/>
                </a:solidFill>
                <a:latin typeface="Arial" panose="020B0604020202020204" pitchFamily="34" charset="0"/>
                <a:cs typeface="Arial" panose="020B0604020202020204" pitchFamily="34" charset="0"/>
              </a:rPr>
              <a:t>Grožinio teksto interpretavimas. </a:t>
            </a:r>
            <a:r>
              <a:rPr lang="lt-LT" sz="2200" b="1" i="1" dirty="0" smtClean="0">
                <a:solidFill>
                  <a:prstClr val="black"/>
                </a:solidFill>
                <a:latin typeface="Arial" panose="020B0604020202020204" pitchFamily="34" charset="0"/>
                <a:cs typeface="Arial" panose="020B0604020202020204" pitchFamily="34" charset="0"/>
              </a:rPr>
              <a:t>Pavadinimas</a:t>
            </a:r>
            <a:endParaRPr lang="lt-LT" sz="2200" b="1" i="1"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503852" y="2954167"/>
            <a:ext cx="11094098" cy="2381101"/>
          </a:xfrm>
          <a:prstGeom prst="rect">
            <a:avLst/>
          </a:prstGeom>
        </p:spPr>
        <p:txBody>
          <a:bodyPr wrap="square">
            <a:spAutoFit/>
          </a:bodyPr>
          <a:lstStyle/>
          <a:p>
            <a:pPr algn="just">
              <a:lnSpc>
                <a:spcPct val="107000"/>
              </a:lnSpc>
            </a:pPr>
            <a:r>
              <a:rPr lang="lt-LT" sz="2000" dirty="0">
                <a:solidFill>
                  <a:prstClr val="black"/>
                </a:solidFill>
                <a:latin typeface="Arial" panose="020B0604020202020204" pitchFamily="34" charset="0"/>
                <a:ea typeface="Calibri" panose="020F0502020204030204" pitchFamily="34" charset="0"/>
                <a:cs typeface="Arial" panose="020B0604020202020204" pitchFamily="34" charset="0"/>
              </a:rPr>
              <a:t>Rašinio pavadinimas gali būti </a:t>
            </a:r>
            <a:r>
              <a:rPr lang="lt-LT" sz="2400" b="1" dirty="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rPr>
              <a:t>arba</a:t>
            </a:r>
            <a:r>
              <a:rPr lang="lt-LT" sz="2000" dirty="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rPr>
              <a:t> </a:t>
            </a:r>
            <a:r>
              <a:rPr lang="lt-LT" sz="2000" b="1" dirty="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rPr>
              <a:t>užduotyje suformuluotas</a:t>
            </a:r>
            <a:r>
              <a:rPr lang="lt-LT" sz="2000" dirty="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rPr>
              <a:t> </a:t>
            </a:r>
            <a:r>
              <a:rPr lang="lt-LT" sz="2000" dirty="0" smtClean="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rPr>
              <a:t>(1) </a:t>
            </a:r>
            <a:r>
              <a:rPr lang="lt-LT"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interpretacinis </a:t>
            </a:r>
            <a:r>
              <a:rPr lang="lt-LT" sz="2000" dirty="0">
                <a:solidFill>
                  <a:prstClr val="black"/>
                </a:solidFill>
                <a:latin typeface="Arial" panose="020B0604020202020204" pitchFamily="34" charset="0"/>
                <a:ea typeface="Calibri" panose="020F0502020204030204" pitchFamily="34" charset="0"/>
                <a:cs typeface="Arial" panose="020B0604020202020204" pitchFamily="34" charset="0"/>
              </a:rPr>
              <a:t>aspektas, </a:t>
            </a:r>
            <a:r>
              <a:rPr lang="lt-LT" sz="2400" b="1" dirty="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rPr>
              <a:t>arba</a:t>
            </a:r>
            <a:r>
              <a:rPr lang="lt-LT" sz="2000" dirty="0">
                <a:solidFill>
                  <a:prstClr val="black"/>
                </a:solidFill>
                <a:latin typeface="Arial" panose="020B0604020202020204" pitchFamily="34" charset="0"/>
                <a:ea typeface="Calibri" panose="020F0502020204030204" pitchFamily="34" charset="0"/>
                <a:cs typeface="Arial" panose="020B0604020202020204" pitchFamily="34" charset="0"/>
              </a:rPr>
              <a:t> mokinio (-ės) </a:t>
            </a:r>
            <a:r>
              <a:rPr lang="lt-LT" sz="2000" b="1" dirty="0">
                <a:solidFill>
                  <a:schemeClr val="accent4">
                    <a:lumMod val="25000"/>
                  </a:schemeClr>
                </a:solidFill>
                <a:latin typeface="Arial" panose="020B0604020202020204" pitchFamily="34" charset="0"/>
                <a:ea typeface="Calibri" panose="020F0502020204030204" pitchFamily="34" charset="0"/>
                <a:cs typeface="Arial" panose="020B0604020202020204" pitchFamily="34" charset="0"/>
              </a:rPr>
              <a:t>pasirinktas</a:t>
            </a:r>
            <a:r>
              <a:rPr lang="lt-LT"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lt-LT"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(2) interpretacinis </a:t>
            </a:r>
            <a:r>
              <a:rPr lang="lt-LT" sz="2000" dirty="0">
                <a:solidFill>
                  <a:prstClr val="black"/>
                </a:solidFill>
                <a:latin typeface="Arial" panose="020B0604020202020204" pitchFamily="34" charset="0"/>
                <a:ea typeface="Calibri" panose="020F0502020204030204" pitchFamily="34" charset="0"/>
                <a:cs typeface="Arial" panose="020B0604020202020204" pitchFamily="34" charset="0"/>
              </a:rPr>
              <a:t>aspektas</a:t>
            </a:r>
            <a:r>
              <a:rPr lang="lt-LT"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lt-LT" sz="2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endParaRPr lang="lt-LT"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endParaRPr lang="lt-LT" sz="2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endParaRPr lang="lt-LT" sz="1100" dirty="0" smtClean="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endParaRPr lang="lt-LT"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endParaRPr lang="lt-LT"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671961" y="5945986"/>
            <a:ext cx="9730047" cy="355738"/>
          </a:xfrm>
          <a:prstGeom prst="rect">
            <a:avLst/>
          </a:prstGeom>
        </p:spPr>
        <p:txBody>
          <a:bodyPr wrap="square">
            <a:spAutoFit/>
          </a:bodyPr>
          <a:lstStyle/>
          <a:p>
            <a:pPr algn="just">
              <a:lnSpc>
                <a:spcPct val="107000"/>
              </a:lnSpc>
            </a:pPr>
            <a:r>
              <a:rPr lang="lt-LT" sz="800" dirty="0">
                <a:latin typeface="Arial" panose="020B0604020202020204" pitchFamily="34" charset="0"/>
                <a:ea typeface="Calibri" panose="020F0502020204030204" pitchFamily="34" charset="0"/>
                <a:cs typeface="Arial" panose="020B0604020202020204" pitchFamily="34" charset="0"/>
              </a:rPr>
              <a:t>(</a:t>
            </a:r>
            <a:r>
              <a:rPr lang="lt-LT" sz="800" i="1" dirty="0">
                <a:latin typeface="Arial" panose="020B0604020202020204" pitchFamily="34" charset="0"/>
                <a:ea typeface="Calibri" panose="020F0502020204030204" pitchFamily="34" charset="0"/>
                <a:cs typeface="Arial" panose="020B0604020202020204" pitchFamily="34" charset="0"/>
              </a:rPr>
              <a:t>VBE rašymo užduočių vertinimo instrukcijos paaiškinimas</a:t>
            </a:r>
            <a:r>
              <a:rPr lang="lt-LT" sz="800" dirty="0">
                <a:latin typeface="Arial" panose="020B0604020202020204" pitchFamily="34" charset="0"/>
                <a:ea typeface="Calibri" panose="020F0502020204030204" pitchFamily="34" charset="0"/>
                <a:cs typeface="Arial" panose="020B0604020202020204" pitchFamily="34" charset="0"/>
              </a:rPr>
              <a:t>, 2023)</a:t>
            </a:r>
            <a:endParaRPr lang="lt-LT" sz="8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endParaRPr lang="lt-LT" sz="8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5693" y="4013423"/>
            <a:ext cx="5959356" cy="1425063"/>
          </a:xfrm>
          <a:prstGeom prst="rect">
            <a:avLst/>
          </a:prstGeom>
        </p:spPr>
      </p:pic>
      <p:sp>
        <p:nvSpPr>
          <p:cNvPr id="7" name="Rectangle 6"/>
          <p:cNvSpPr/>
          <p:nvPr/>
        </p:nvSpPr>
        <p:spPr>
          <a:xfrm>
            <a:off x="1671961" y="6123855"/>
            <a:ext cx="6096000" cy="215444"/>
          </a:xfrm>
          <a:prstGeom prst="rect">
            <a:avLst/>
          </a:prstGeom>
        </p:spPr>
        <p:txBody>
          <a:bodyPr>
            <a:spAutoFit/>
          </a:bodyPr>
          <a:lstStyle/>
          <a:p>
            <a:r>
              <a:rPr lang="lt-LT" sz="800" dirty="0">
                <a:latin typeface="Arial" panose="020B0604020202020204" pitchFamily="34" charset="0"/>
                <a:cs typeface="Arial" panose="020B0604020202020204" pitchFamily="34" charset="0"/>
              </a:rPr>
              <a:t>https://www.nsa.smm.lt/wp-content/uploads/2024/09/GROZINIO-TEKSTO-INTERPRETAVIMAS.Uzduotis-ir-paaiskinimas.pdf</a:t>
            </a:r>
            <a:endParaRPr lang="lt-LT"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048000" y="2967335"/>
            <a:ext cx="6096000" cy="369332"/>
          </a:xfrm>
          <a:prstGeom prst="rect">
            <a:avLst/>
          </a:prstGeom>
        </p:spPr>
        <p:txBody>
          <a:bodyPr>
            <a:spAutoFit/>
          </a:bodyPr>
          <a:lstStyle/>
          <a:p>
            <a:pPr algn="just"/>
            <a:r>
              <a:rPr lang="lt-LT" dirty="0" smtClean="0">
                <a:solidFill>
                  <a:prstClr val="black"/>
                </a:solidFill>
                <a:latin typeface="Arial" panose="020B0604020202020204" pitchFamily="34" charset="0"/>
                <a:cs typeface="Arial" panose="020B0604020202020204" pitchFamily="34" charset="0"/>
              </a:rPr>
              <a:t>.</a:t>
            </a:r>
            <a:endParaRPr lang="lt-LT" dirty="0"/>
          </a:p>
        </p:txBody>
      </p:sp>
      <p:sp>
        <p:nvSpPr>
          <p:cNvPr id="4" name="TextBox 3"/>
          <p:cNvSpPr txBox="1"/>
          <p:nvPr/>
        </p:nvSpPr>
        <p:spPr>
          <a:xfrm flipH="1">
            <a:off x="1390259" y="1147665"/>
            <a:ext cx="8294916" cy="430887"/>
          </a:xfrm>
          <a:prstGeom prst="rect">
            <a:avLst/>
          </a:prstGeom>
          <a:noFill/>
        </p:spPr>
        <p:txBody>
          <a:bodyPr wrap="square" rtlCol="0">
            <a:spAutoFit/>
          </a:bodyPr>
          <a:lstStyle/>
          <a:p>
            <a:r>
              <a:rPr lang="lt-LT" sz="2200" b="1" i="1" dirty="0" smtClean="0">
                <a:latin typeface="Arial" panose="020B0604020202020204" pitchFamily="34" charset="0"/>
                <a:cs typeface="Arial" panose="020B0604020202020204" pitchFamily="34" charset="0"/>
              </a:rPr>
              <a:t>Probleminio klausimo svarstymas. </a:t>
            </a:r>
            <a:r>
              <a:rPr lang="lt-LT" sz="2200" b="1" i="1" dirty="0">
                <a:latin typeface="Arial" panose="020B0604020202020204" pitchFamily="34" charset="0"/>
                <a:cs typeface="Arial" panose="020B0604020202020204" pitchFamily="34" charset="0"/>
              </a:rPr>
              <a:t>S</a:t>
            </a:r>
            <a:r>
              <a:rPr lang="lt-LT" sz="2200" b="1" i="1" dirty="0" smtClean="0">
                <a:latin typeface="Arial" panose="020B0604020202020204" pitchFamily="34" charset="0"/>
                <a:cs typeface="Arial" panose="020B0604020202020204" pitchFamily="34" charset="0"/>
              </a:rPr>
              <a:t>kirtumai</a:t>
            </a:r>
            <a:endParaRPr lang="lt-LT" sz="2200" b="1" i="1" dirty="0">
              <a:latin typeface="Arial" panose="020B0604020202020204" pitchFamily="34" charset="0"/>
              <a:cs typeface="Arial" panose="020B0604020202020204" pitchFamily="34" charset="0"/>
            </a:endParaRPr>
          </a:p>
        </p:txBody>
      </p:sp>
      <p:sp>
        <p:nvSpPr>
          <p:cNvPr id="5" name="Rectangle 4"/>
          <p:cNvSpPr/>
          <p:nvPr/>
        </p:nvSpPr>
        <p:spPr>
          <a:xfrm>
            <a:off x="2771192" y="1718945"/>
            <a:ext cx="8742784" cy="369332"/>
          </a:xfrm>
          <a:prstGeom prst="rect">
            <a:avLst/>
          </a:prstGeom>
        </p:spPr>
        <p:txBody>
          <a:bodyPr wrap="square">
            <a:spAutoFit/>
          </a:bodyPr>
          <a:lstStyle/>
          <a:p>
            <a:r>
              <a:rPr lang="lt-LT" b="1" dirty="0">
                <a:latin typeface="Arial" panose="020B0604020202020204" pitchFamily="34" charset="0"/>
                <a:cs typeface="Arial" panose="020B0604020202020204" pitchFamily="34" charset="0"/>
              </a:rPr>
              <a:t>Kaip išlikti autentiškam </a:t>
            </a:r>
            <a:r>
              <a:rPr lang="lt-LT" b="1" dirty="0">
                <a:solidFill>
                  <a:srgbClr val="00CC00"/>
                </a:solidFill>
                <a:latin typeface="Arial" panose="020B0604020202020204" pitchFamily="34" charset="0"/>
                <a:cs typeface="Arial" panose="020B0604020202020204" pitchFamily="34" charset="0"/>
              </a:rPr>
              <a:t>vartotojiškame</a:t>
            </a:r>
            <a:r>
              <a:rPr lang="lt-LT" b="1" dirty="0">
                <a:latin typeface="Arial" panose="020B0604020202020204" pitchFamily="34" charset="0"/>
                <a:cs typeface="Arial" panose="020B0604020202020204" pitchFamily="34" charset="0"/>
              </a:rPr>
              <a:t> pasaulyje?</a:t>
            </a:r>
            <a:endParaRPr lang="lt-LT" b="1" dirty="0">
              <a:latin typeface="Arial" panose="020B0604020202020204" pitchFamily="34" charset="0"/>
              <a:cs typeface="Arial" panose="020B0604020202020204" pitchFamily="34" charset="0"/>
            </a:endParaRPr>
          </a:p>
        </p:txBody>
      </p:sp>
      <p:sp>
        <p:nvSpPr>
          <p:cNvPr id="6" name="Rectangle 5"/>
          <p:cNvSpPr/>
          <p:nvPr/>
        </p:nvSpPr>
        <p:spPr>
          <a:xfrm>
            <a:off x="371668" y="2059644"/>
            <a:ext cx="11448661" cy="4247317"/>
          </a:xfrm>
          <a:prstGeom prst="rect">
            <a:avLst/>
          </a:prstGeom>
        </p:spPr>
        <p:txBody>
          <a:bodyPr wrap="square">
            <a:spAutoFit/>
          </a:bodyPr>
          <a:lstStyle/>
          <a:p>
            <a:pPr indent="270510" algn="just">
              <a:lnSpc>
                <a:spcPct val="150000"/>
              </a:lnSpc>
              <a:spcAft>
                <a:spcPts val="0"/>
              </a:spcAft>
            </a:pPr>
            <a:r>
              <a:rPr lang="lt-LT" sz="1200" dirty="0" smtClean="0">
                <a:latin typeface="Times New Roman" panose="02020603050405020304" pitchFamily="18" charset="0"/>
                <a:ea typeface="Calibri" panose="020F0502020204030204" pitchFamily="34" charset="0"/>
                <a:cs typeface="Times New Roman" panose="02020603050405020304" pitchFamily="18" charset="0"/>
              </a:rPr>
              <a:t>Keltuvas </a:t>
            </a:r>
            <a:r>
              <a:rPr lang="lt-LT" sz="1200" dirty="0">
                <a:latin typeface="Times New Roman" panose="02020603050405020304" pitchFamily="18" charset="0"/>
                <a:ea typeface="Calibri" panose="020F0502020204030204" pitchFamily="34" charset="0"/>
                <a:cs typeface="Times New Roman" panose="02020603050405020304" pitchFamily="18" charset="0"/>
              </a:rPr>
              <a:t>kyla, keltuvas sminga. </a:t>
            </a:r>
            <a:r>
              <a:rPr lang="lt-LT" sz="12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Švarūs, solidūs </a:t>
            </a:r>
            <a:r>
              <a:rPr lang="lt-LT" sz="1200"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biznieriškai</a:t>
            </a:r>
            <a:r>
              <a:rPr lang="lt-LT" sz="12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išsikvėpinę masonai </a:t>
            </a:r>
            <a:r>
              <a:rPr lang="lt-LT" sz="1200" dirty="0">
                <a:latin typeface="Times New Roman" panose="02020603050405020304" pitchFamily="18" charset="0"/>
                <a:ea typeface="Calibri" panose="020F0502020204030204" pitchFamily="34" charset="0"/>
                <a:cs typeface="Times New Roman" panose="02020603050405020304" pitchFamily="18" charset="0"/>
              </a:rPr>
              <a:t>(mezzanine</a:t>
            </a:r>
            <a:r>
              <a:rPr lang="lt-LT" sz="1200" baseline="30000" dirty="0">
                <a:latin typeface="Times New Roman" panose="02020603050405020304" pitchFamily="18" charset="0"/>
                <a:ea typeface="Calibri" panose="020F0502020204030204" pitchFamily="34" charset="0"/>
                <a:cs typeface="Times New Roman" panose="02020603050405020304" pitchFamily="18" charset="0"/>
              </a:rPr>
              <a:t>7</a:t>
            </a:r>
            <a:r>
              <a:rPr lang="lt-LT" sz="1200" dirty="0">
                <a:latin typeface="Times New Roman" panose="02020603050405020304" pitchFamily="18" charset="0"/>
                <a:ea typeface="Calibri" panose="020F0502020204030204" pitchFamily="34" charset="0"/>
                <a:cs typeface="Times New Roman" panose="02020603050405020304" pitchFamily="18" charset="0"/>
              </a:rPr>
              <a:t> stabteli ir ekspresas</a:t>
            </a:r>
            <a:r>
              <a:rPr lang="lt-LT" sz="1200" baseline="30000" dirty="0">
                <a:latin typeface="Times New Roman" panose="02020603050405020304" pitchFamily="18" charset="0"/>
                <a:ea typeface="Calibri" panose="020F0502020204030204" pitchFamily="34" charset="0"/>
                <a:cs typeface="Times New Roman" panose="02020603050405020304" pitchFamily="18" charset="0"/>
              </a:rPr>
              <a:t>8</a:t>
            </a:r>
            <a:r>
              <a:rPr lang="lt-LT" sz="1200" dirty="0">
                <a:latin typeface="Times New Roman" panose="02020603050405020304" pitchFamily="18" charset="0"/>
                <a:ea typeface="Calibri" panose="020F0502020204030204" pitchFamily="34" charset="0"/>
                <a:cs typeface="Times New Roman" panose="02020603050405020304" pitchFamily="18" charset="0"/>
              </a:rPr>
              <a:t>) išeina. </a:t>
            </a:r>
            <a:r>
              <a:rPr lang="lt-LT" sz="12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Keturi Čankaišeko</a:t>
            </a:r>
            <a:r>
              <a:rPr lang="lt-LT" sz="1200" baseline="300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9</a:t>
            </a:r>
            <a:r>
              <a:rPr lang="lt-LT" sz="12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karininkai su įraudusiais nuo kokteilių skruostikauliais, pabrėžtai malonūs ir vikrūs</a:t>
            </a:r>
            <a:r>
              <a:rPr lang="lt-LT" sz="1200" dirty="0">
                <a:latin typeface="Times New Roman" panose="02020603050405020304" pitchFamily="18" charset="0"/>
                <a:ea typeface="Calibri" panose="020F0502020204030204" pitchFamily="34" charset="0"/>
                <a:cs typeface="Times New Roman" panose="02020603050405020304" pitchFamily="18" charset="0"/>
              </a:rPr>
              <a:t>, palieka keltuvą vienuoliktajame. Susiglaudę stovi keturi lenkų dvasiškiai. Antanas Garšva išleidžia juos paskutiniame aukšte.</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„Aštuonioliktas“, sako jis lenkiškai.</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„O sūnau!“, maloniai nustemba vienas ir iškelia ranką, lyg laimindamas. Maloni </a:t>
            </a:r>
            <a:r>
              <a:rPr lang="lt-LT" sz="12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senutė</a:t>
            </a:r>
            <a:r>
              <a:rPr lang="lt-LT" sz="1200" dirty="0">
                <a:latin typeface="Times New Roman" panose="02020603050405020304" pitchFamily="18" charset="0"/>
                <a:ea typeface="Calibri" panose="020F0502020204030204" pitchFamily="34" charset="0"/>
                <a:cs typeface="Times New Roman" panose="02020603050405020304" pitchFamily="18" charset="0"/>
              </a:rPr>
              <a:t> skaito poeziją. [...] Ji skaito poeziją po Antrojo pasaulinio karo. </a:t>
            </a:r>
            <a:r>
              <a:rPr lang="lt-LT" sz="12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Ji nedirba, ji gyvena iš kapitalo, o man belieka būti rato dantimi keltuve. Mano veidas, mano ranka baltoje pirštinėje, mano povyza, mano išieškotas kalbėjimas – esu sąžiningas rato dantis.</a:t>
            </a:r>
            <a:endParaRPr lang="lt-LT" sz="12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Vieną kartą augalas pasistiebė, šaknys išsirovė iš žemės, marga plaštakė skrenda virš pievos.</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Vieną kartą – – – </a:t>
            </a:r>
            <a:r>
              <a:rPr lang="lt-LT" sz="1200" dirty="0" err="1">
                <a:latin typeface="Times New Roman" panose="02020603050405020304" pitchFamily="18" charset="0"/>
                <a:ea typeface="Calibri" panose="020F0502020204030204" pitchFamily="34" charset="0"/>
                <a:cs typeface="Times New Roman" panose="02020603050405020304" pitchFamily="18" charset="0"/>
              </a:rPr>
              <a:t>zauras</a:t>
            </a:r>
            <a:r>
              <a:rPr lang="lt-LT" sz="1200" dirty="0">
                <a:latin typeface="Times New Roman" panose="02020603050405020304" pitchFamily="18" charset="0"/>
                <a:ea typeface="Calibri" panose="020F0502020204030204" pitchFamily="34" charset="0"/>
                <a:cs typeface="Times New Roman" panose="02020603050405020304" pitchFamily="18" charset="0"/>
              </a:rPr>
              <a:t> išsižiojo, ir laksto plunksna gaidas berašant. Vieną kartą susiglaudė minkštakūniai, ir apie meilę dainuoja poetai. Vieną kartą laiko ratas pasisuko atgal, ir </a:t>
            </a:r>
            <a:r>
              <a:rPr lang="lt-LT" sz="12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aš pavirtau į rato dantį</a:t>
            </a:r>
            <a:r>
              <a:rPr lang="lt-LT" sz="1200" dirty="0">
                <a:latin typeface="Times New Roman" panose="02020603050405020304" pitchFamily="18" charset="0"/>
                <a:ea typeface="Calibri" panose="020F0502020204030204" pitchFamily="34" charset="0"/>
                <a:cs typeface="Times New Roman" panose="02020603050405020304" pitchFamily="18" charset="0"/>
              </a:rPr>
              <a:t>. Ir aš nenustebsiu, jei mano ainiai pavirs asilais, pelargonijomis ir pagaliau akmenimis. Koks nemalonumas! Du akmenys gulės šalia ir nepajėgs plepėti. [...]</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Norėčiau būti akmeniu, vandeniu, mėnuliu, žvaigžde. Su akimis ir aplinkos pajutimu. </a:t>
            </a:r>
            <a:r>
              <a:rPr lang="lt-LT" sz="1200" dirty="0" err="1">
                <a:latin typeface="Times New Roman" panose="02020603050405020304" pitchFamily="18" charset="0"/>
                <a:ea typeface="Calibri" panose="020F0502020204030204" pitchFamily="34" charset="0"/>
                <a:cs typeface="Times New Roman" panose="02020603050405020304" pitchFamily="18" charset="0"/>
              </a:rPr>
              <a:t>Tenoriu</a:t>
            </a:r>
            <a:r>
              <a:rPr lang="lt-LT" sz="1200" dirty="0">
                <a:latin typeface="Times New Roman" panose="02020603050405020304" pitchFamily="18" charset="0"/>
                <a:ea typeface="Calibri" panose="020F0502020204030204" pitchFamily="34" charset="0"/>
                <a:cs typeface="Times New Roman" panose="02020603050405020304" pitchFamily="18" charset="0"/>
              </a:rPr>
              <a:t> stebėti ir žinoti stebėjimą. Bet </a:t>
            </a:r>
            <a:r>
              <a:rPr lang="lt-LT" sz="12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man sunku pavirsti mašinos sraigtu</a:t>
            </a:r>
            <a:r>
              <a:rPr lang="lt-LT" sz="1200" dirty="0">
                <a:latin typeface="Times New Roman" panose="02020603050405020304" pitchFamily="18" charset="0"/>
                <a:ea typeface="Calibri" panose="020F0502020204030204" pitchFamily="34" charset="0"/>
                <a:cs typeface="Times New Roman" panose="02020603050405020304" pitchFamily="18" charset="0"/>
              </a:rPr>
              <a:t>, nes tebeprisimenu Elenos kumščių dūžius į mano kambario duris. Aš neįleidau jos. Girdėjau, kaip ji šaukė mano vardą ir kūkčiojo, ir pyko, ir lėtais žingsniais stabtelėdama nulipo laiptais. Ir pro langą mačiau ją einančią gatve. Jos veidą, ji kelis kartus žvilgterėjo į viršų. Ir man sunku, nes tebenoriu rašyti. Elena padės man parašyti?</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Kraštutinis individualizmas? Senas, egoistinis savo artimo išnaudojimas? [...] Specialiai suorganizuoti kentėjimą ir medžiagą, kad laimėtum padorų eilėraštį?</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Pasisamdyti tarną?</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Jis eis paskui mane, išskleidęs skėtį virš mano galvos, ir aš galėsiu stebėti ir analizuoti lietų, kuris manęs nesušlapina. Bet aš noriu eiti vienas, neapdengta galva, ir te niekas man nepadeda. Up ir </a:t>
            </a:r>
            <a:r>
              <a:rPr lang="lt-LT" sz="1200" dirty="0" err="1">
                <a:latin typeface="Times New Roman" panose="02020603050405020304" pitchFamily="18" charset="0"/>
                <a:ea typeface="Calibri" panose="020F0502020204030204" pitchFamily="34" charset="0"/>
                <a:cs typeface="Times New Roman" panose="02020603050405020304" pitchFamily="18" charset="0"/>
              </a:rPr>
              <a:t>down</a:t>
            </a:r>
            <a:r>
              <a:rPr lang="lt-LT" sz="1200" dirty="0">
                <a:latin typeface="Times New Roman" panose="02020603050405020304" pitchFamily="18" charset="0"/>
                <a:ea typeface="Calibri" panose="020F0502020204030204" pitchFamily="34" charset="0"/>
                <a:cs typeface="Times New Roman" panose="02020603050405020304" pitchFamily="18" charset="0"/>
              </a:rPr>
              <a:t>, </a:t>
            </a:r>
            <a:r>
              <a:rPr lang="lt-LT" sz="1200" dirty="0" err="1">
                <a:latin typeface="Times New Roman" panose="02020603050405020304" pitchFamily="18" charset="0"/>
                <a:ea typeface="Calibri" panose="020F0502020204030204" pitchFamily="34" charset="0"/>
                <a:cs typeface="Times New Roman" panose="02020603050405020304" pitchFamily="18" charset="0"/>
              </a:rPr>
              <a:t>up</a:t>
            </a:r>
            <a:r>
              <a:rPr lang="lt-LT" sz="1200" dirty="0">
                <a:latin typeface="Times New Roman" panose="02020603050405020304" pitchFamily="18" charset="0"/>
                <a:ea typeface="Calibri" panose="020F0502020204030204" pitchFamily="34" charset="0"/>
                <a:cs typeface="Times New Roman" panose="02020603050405020304" pitchFamily="18" charset="0"/>
              </a:rPr>
              <a:t> ir </a:t>
            </a:r>
            <a:r>
              <a:rPr lang="lt-LT" sz="1200" dirty="0" err="1">
                <a:latin typeface="Times New Roman" panose="02020603050405020304" pitchFamily="18" charset="0"/>
                <a:ea typeface="Calibri" panose="020F0502020204030204" pitchFamily="34" charset="0"/>
                <a:cs typeface="Times New Roman" panose="02020603050405020304" pitchFamily="18" charset="0"/>
              </a:rPr>
              <a:t>down</a:t>
            </a:r>
            <a:r>
              <a:rPr lang="lt-LT" sz="1200" dirty="0">
                <a:latin typeface="Times New Roman" panose="02020603050405020304" pitchFamily="18" charset="0"/>
                <a:ea typeface="Calibri" panose="020F0502020204030204" pitchFamily="34" charset="0"/>
                <a:cs typeface="Times New Roman" panose="02020603050405020304" pitchFamily="18" charset="0"/>
              </a:rPr>
              <a:t>. Senos legendos nežūsta. Sizifo beprasmiškume glūdi tiesa. Kai </a:t>
            </a:r>
            <a:r>
              <a:rPr lang="lt-LT" sz="1200" dirty="0" err="1">
                <a:latin typeface="Times New Roman" panose="02020603050405020304" pitchFamily="18" charset="0"/>
                <a:ea typeface="Calibri" panose="020F0502020204030204" pitchFamily="34" charset="0"/>
                <a:cs typeface="Times New Roman" panose="02020603050405020304" pitchFamily="18" charset="0"/>
              </a:rPr>
              <a:t>Sifizas</a:t>
            </a:r>
            <a:r>
              <a:rPr lang="lt-LT" sz="1200" dirty="0">
                <a:latin typeface="Times New Roman" panose="02020603050405020304" pitchFamily="18" charset="0"/>
                <a:ea typeface="Calibri" panose="020F0502020204030204" pitchFamily="34" charset="0"/>
                <a:cs typeface="Times New Roman" panose="02020603050405020304" pitchFamily="18" charset="0"/>
              </a:rPr>
              <a:t> pargrius, kitas atsirems į akmenį.</a:t>
            </a:r>
            <a:endParaRPr lang="lt-LT"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390259" y="6308441"/>
            <a:ext cx="6096000" cy="215444"/>
          </a:xfrm>
          <a:prstGeom prst="rect">
            <a:avLst/>
          </a:prstGeom>
        </p:spPr>
        <p:txBody>
          <a:bodyPr>
            <a:spAutoFit/>
          </a:bodyPr>
          <a:lstStyle/>
          <a:p>
            <a:r>
              <a:rPr lang="lt-LT" sz="800" dirty="0">
                <a:latin typeface="Arial" panose="020B0604020202020204" pitchFamily="34" charset="0"/>
                <a:cs typeface="Arial" panose="020B0604020202020204" pitchFamily="34" charset="0"/>
              </a:rPr>
              <a:t>(Antanas Škėma, „Balta drobulė“, </a:t>
            </a:r>
            <a:r>
              <a:rPr lang="lt-LT" sz="800" i="1" dirty="0">
                <a:latin typeface="Arial" panose="020B0604020202020204" pitchFamily="34" charset="0"/>
                <a:cs typeface="Arial" panose="020B0604020202020204" pitchFamily="34" charset="0"/>
              </a:rPr>
              <a:t>Rinktiniai raštai I, </a:t>
            </a:r>
            <a:r>
              <a:rPr lang="lt-LT" sz="800" dirty="0">
                <a:latin typeface="Arial" panose="020B0604020202020204" pitchFamily="34" charset="0"/>
                <a:cs typeface="Arial" panose="020B0604020202020204" pitchFamily="34" charset="0"/>
              </a:rPr>
              <a:t>parengė Algirdas Landsbergis, Vilnius: Vaga, 1994, p. 305–306.)</a:t>
            </a:r>
            <a:endParaRPr lang="lt-LT" sz="800" dirty="0">
              <a:latin typeface="Arial" panose="020B0604020202020204" pitchFamily="34" charset="0"/>
              <a:cs typeface="Arial" panose="020B0604020202020204" pitchFamily="34" charset="0"/>
            </a:endParaRPr>
          </a:p>
        </p:txBody>
      </p:sp>
      <p:sp>
        <p:nvSpPr>
          <p:cNvPr id="9" name="Left Bracket 8"/>
          <p:cNvSpPr/>
          <p:nvPr/>
        </p:nvSpPr>
        <p:spPr>
          <a:xfrm>
            <a:off x="303242" y="2049039"/>
            <a:ext cx="5724334" cy="4327886"/>
          </a:xfrm>
          <a:prstGeom prst="lef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lt-LT"/>
          </a:p>
        </p:txBody>
      </p:sp>
      <p:sp>
        <p:nvSpPr>
          <p:cNvPr id="10" name="Right Bracket 9"/>
          <p:cNvSpPr/>
          <p:nvPr/>
        </p:nvSpPr>
        <p:spPr>
          <a:xfrm>
            <a:off x="6802016" y="2018927"/>
            <a:ext cx="5018313" cy="4357998"/>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048000" y="2967335"/>
            <a:ext cx="6096000" cy="369332"/>
          </a:xfrm>
          <a:prstGeom prst="rect">
            <a:avLst/>
          </a:prstGeom>
        </p:spPr>
        <p:txBody>
          <a:bodyPr>
            <a:spAutoFit/>
          </a:bodyPr>
          <a:lstStyle/>
          <a:p>
            <a:pPr algn="just"/>
            <a:r>
              <a:rPr lang="lt-LT" dirty="0" smtClean="0">
                <a:solidFill>
                  <a:prstClr val="black"/>
                </a:solidFill>
                <a:latin typeface="Arial" panose="020B0604020202020204" pitchFamily="34" charset="0"/>
                <a:cs typeface="Arial" panose="020B0604020202020204" pitchFamily="34" charset="0"/>
              </a:rPr>
              <a:t>.</a:t>
            </a:r>
            <a:endParaRPr lang="lt-LT" dirty="0"/>
          </a:p>
        </p:txBody>
      </p:sp>
      <p:sp>
        <p:nvSpPr>
          <p:cNvPr id="4" name="TextBox 3"/>
          <p:cNvSpPr txBox="1"/>
          <p:nvPr/>
        </p:nvSpPr>
        <p:spPr>
          <a:xfrm flipH="1">
            <a:off x="2351312" y="1102301"/>
            <a:ext cx="8294916" cy="430887"/>
          </a:xfrm>
          <a:prstGeom prst="rect">
            <a:avLst/>
          </a:prstGeom>
          <a:noFill/>
        </p:spPr>
        <p:txBody>
          <a:bodyPr wrap="square" rtlCol="0">
            <a:spAutoFit/>
          </a:bodyPr>
          <a:lstStyle/>
          <a:p>
            <a:r>
              <a:rPr lang="lt-LT" sz="2200" b="1" i="1" dirty="0" smtClean="0">
                <a:latin typeface="Arial" panose="020B0604020202020204" pitchFamily="34" charset="0"/>
                <a:cs typeface="Arial" panose="020B0604020202020204" pitchFamily="34" charset="0"/>
              </a:rPr>
              <a:t>Probleminio klausimo svarstymas. </a:t>
            </a:r>
            <a:r>
              <a:rPr lang="lt-LT" sz="2200" b="1" i="1" dirty="0">
                <a:latin typeface="Arial" panose="020B0604020202020204" pitchFamily="34" charset="0"/>
                <a:cs typeface="Arial" panose="020B0604020202020204" pitchFamily="34" charset="0"/>
              </a:rPr>
              <a:t>S</a:t>
            </a:r>
            <a:r>
              <a:rPr lang="lt-LT" sz="2200" b="1" i="1" dirty="0" smtClean="0">
                <a:latin typeface="Arial" panose="020B0604020202020204" pitchFamily="34" charset="0"/>
                <a:cs typeface="Arial" panose="020B0604020202020204" pitchFamily="34" charset="0"/>
              </a:rPr>
              <a:t>kirtumai</a:t>
            </a:r>
            <a:endParaRPr lang="lt-LT" sz="2200" b="1" i="1" dirty="0">
              <a:latin typeface="Arial" panose="020B0604020202020204" pitchFamily="34" charset="0"/>
              <a:cs typeface="Arial" panose="020B0604020202020204" pitchFamily="34" charset="0"/>
            </a:endParaRPr>
          </a:p>
        </p:txBody>
      </p:sp>
      <p:sp>
        <p:nvSpPr>
          <p:cNvPr id="6" name="TextBox 5"/>
          <p:cNvSpPr txBox="1"/>
          <p:nvPr/>
        </p:nvSpPr>
        <p:spPr>
          <a:xfrm>
            <a:off x="1119673" y="1851868"/>
            <a:ext cx="9311951" cy="2554545"/>
          </a:xfrm>
          <a:prstGeom prst="rect">
            <a:avLst/>
          </a:prstGeom>
          <a:noFill/>
        </p:spPr>
        <p:txBody>
          <a:bodyPr wrap="square" rtlCol="0">
            <a:spAutoFit/>
          </a:bodyPr>
          <a:lstStyle/>
          <a:p>
            <a:pPr algn="ctr"/>
            <a:r>
              <a:rPr lang="lt-LT" sz="2000" dirty="0" smtClean="0">
                <a:latin typeface="Arial" panose="020B0604020202020204" pitchFamily="34" charset="0"/>
                <a:cs typeface="Arial" panose="020B0604020202020204" pitchFamily="34" charset="0"/>
              </a:rPr>
              <a:t>Perskaito  atidžiai (angl. </a:t>
            </a:r>
            <a:r>
              <a:rPr lang="lt-LT" sz="2000" i="1" dirty="0" err="1" smtClean="0">
                <a:latin typeface="Arial" panose="020B0604020202020204" pitchFamily="34" charset="0"/>
                <a:cs typeface="Arial" panose="020B0604020202020204" pitchFamily="34" charset="0"/>
              </a:rPr>
              <a:t>close</a:t>
            </a:r>
            <a:r>
              <a:rPr lang="lt-LT" sz="2000" i="1" dirty="0" smtClean="0">
                <a:latin typeface="Arial" panose="020B0604020202020204" pitchFamily="34" charset="0"/>
                <a:cs typeface="Arial" panose="020B0604020202020204" pitchFamily="34" charset="0"/>
              </a:rPr>
              <a:t> </a:t>
            </a:r>
            <a:r>
              <a:rPr lang="lt-LT" sz="2000" i="1" dirty="0" err="1" smtClean="0">
                <a:latin typeface="Arial" panose="020B0604020202020204" pitchFamily="34" charset="0"/>
                <a:cs typeface="Arial" panose="020B0604020202020204" pitchFamily="34" charset="0"/>
              </a:rPr>
              <a:t>reading</a:t>
            </a:r>
            <a:r>
              <a:rPr lang="lt-LT" sz="2000" dirty="0" smtClean="0">
                <a:latin typeface="Arial" panose="020B0604020202020204" pitchFamily="34" charset="0"/>
                <a:cs typeface="Arial" panose="020B0604020202020204" pitchFamily="34" charset="0"/>
              </a:rPr>
              <a:t>) pateiktą tekstą (fragmentą), siedami su užduotyje suformuluotu probleminiu</a:t>
            </a:r>
            <a:endParaRPr lang="lt-LT" sz="2000" dirty="0" smtClean="0">
              <a:latin typeface="Arial" panose="020B0604020202020204" pitchFamily="34" charset="0"/>
              <a:cs typeface="Arial" panose="020B0604020202020204" pitchFamily="34" charset="0"/>
            </a:endParaRPr>
          </a:p>
          <a:p>
            <a:pPr algn="ctr"/>
            <a:endParaRPr lang="lt-LT" sz="2000" dirty="0" smtClean="0">
              <a:latin typeface="Arial" panose="020B0604020202020204" pitchFamily="34" charset="0"/>
              <a:cs typeface="Arial" panose="020B0604020202020204" pitchFamily="34" charset="0"/>
            </a:endParaRPr>
          </a:p>
          <a:p>
            <a:pPr algn="ctr"/>
            <a:endParaRPr lang="lt-LT" sz="2000" dirty="0">
              <a:latin typeface="Arial" panose="020B0604020202020204" pitchFamily="34" charset="0"/>
              <a:cs typeface="Arial" panose="020B0604020202020204" pitchFamily="34" charset="0"/>
            </a:endParaRPr>
          </a:p>
          <a:p>
            <a:pPr algn="ctr"/>
            <a:r>
              <a:rPr lang="lt-LT" sz="2000" dirty="0" smtClean="0">
                <a:latin typeface="Arial" panose="020B0604020202020204" pitchFamily="34" charset="0"/>
                <a:cs typeface="Arial" panose="020B0604020202020204" pitchFamily="34" charset="0"/>
              </a:rPr>
              <a:t>          Formuluoja temą (tekste kalbama apie...)</a:t>
            </a:r>
            <a:endParaRPr lang="lt-LT" sz="2000" dirty="0" smtClean="0">
              <a:latin typeface="Arial" panose="020B0604020202020204" pitchFamily="34" charset="0"/>
              <a:cs typeface="Arial" panose="020B0604020202020204" pitchFamily="34" charset="0"/>
            </a:endParaRPr>
          </a:p>
          <a:p>
            <a:pPr algn="ctr"/>
            <a:endParaRPr lang="lt-LT" sz="2000" dirty="0" smtClean="0">
              <a:latin typeface="Arial" panose="020B0604020202020204" pitchFamily="34" charset="0"/>
              <a:cs typeface="Arial" panose="020B0604020202020204" pitchFamily="34" charset="0"/>
            </a:endParaRPr>
          </a:p>
          <a:p>
            <a:pPr algn="ctr"/>
            <a:endParaRPr lang="lt-LT" sz="2000" dirty="0">
              <a:latin typeface="Arial" panose="020B0604020202020204" pitchFamily="34" charset="0"/>
              <a:cs typeface="Arial" panose="020B0604020202020204" pitchFamily="34" charset="0"/>
            </a:endParaRPr>
          </a:p>
          <a:p>
            <a:pPr algn="ctr"/>
            <a:r>
              <a:rPr lang="lt-LT" sz="2000" dirty="0" smtClean="0">
                <a:latin typeface="Arial" panose="020B0604020202020204" pitchFamily="34" charset="0"/>
                <a:cs typeface="Arial" panose="020B0604020202020204" pitchFamily="34" charset="0"/>
              </a:rPr>
              <a:t>Atlieka teksto (fragmento) problemos analizę</a:t>
            </a:r>
            <a:endParaRPr lang="lt-LT" sz="2000" dirty="0">
              <a:latin typeface="Arial" panose="020B0604020202020204" pitchFamily="34" charset="0"/>
              <a:cs typeface="Arial" panose="020B0604020202020204" pitchFamily="34" charset="0"/>
            </a:endParaRPr>
          </a:p>
        </p:txBody>
      </p:sp>
      <p:sp>
        <p:nvSpPr>
          <p:cNvPr id="7" name="Down Arrow 6"/>
          <p:cNvSpPr/>
          <p:nvPr/>
        </p:nvSpPr>
        <p:spPr>
          <a:xfrm>
            <a:off x="5742992" y="2552284"/>
            <a:ext cx="65314" cy="415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Down Arrow 7"/>
          <p:cNvSpPr/>
          <p:nvPr/>
        </p:nvSpPr>
        <p:spPr>
          <a:xfrm>
            <a:off x="5742991" y="3543809"/>
            <a:ext cx="65314" cy="415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81224" y="4404914"/>
            <a:ext cx="3454159" cy="2109930"/>
          </a:xfrm>
          <a:prstGeom prst="rect">
            <a:avLst/>
          </a:prstGeom>
        </p:spPr>
      </p:pic>
      <p:sp>
        <p:nvSpPr>
          <p:cNvPr id="10" name="Rectangle 9"/>
          <p:cNvSpPr/>
          <p:nvPr/>
        </p:nvSpPr>
        <p:spPr>
          <a:xfrm>
            <a:off x="2760304" y="6529625"/>
            <a:ext cx="6096000" cy="215444"/>
          </a:xfrm>
          <a:prstGeom prst="rect">
            <a:avLst/>
          </a:prstGeom>
        </p:spPr>
        <p:txBody>
          <a:bodyPr>
            <a:spAutoFit/>
          </a:bodyPr>
          <a:lstStyle/>
          <a:p>
            <a:r>
              <a:rPr lang="lt-LT" sz="800" dirty="0">
                <a:latin typeface="Arial" panose="020B0604020202020204" pitchFamily="34" charset="0"/>
                <a:cs typeface="Arial" panose="020B0604020202020204" pitchFamily="34" charset="0"/>
              </a:rPr>
              <a:t>https://www.nsa.smm.lt/wp-content/uploads/2024/09/PROBLEMINIO-KLAUSIMO-SVARSTYMAS.Uzduotis-ir-paaiskinimas.pdf</a:t>
            </a:r>
            <a:endParaRPr lang="lt-LT"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048000" y="2967335"/>
            <a:ext cx="6096000" cy="369332"/>
          </a:xfrm>
          <a:prstGeom prst="rect">
            <a:avLst/>
          </a:prstGeom>
        </p:spPr>
        <p:txBody>
          <a:bodyPr>
            <a:spAutoFit/>
          </a:bodyPr>
          <a:lstStyle/>
          <a:p>
            <a:pPr algn="just"/>
            <a:r>
              <a:rPr lang="lt-LT" dirty="0" smtClean="0">
                <a:solidFill>
                  <a:prstClr val="black"/>
                </a:solidFill>
                <a:latin typeface="Arial" panose="020B0604020202020204" pitchFamily="34" charset="0"/>
                <a:cs typeface="Arial" panose="020B0604020202020204" pitchFamily="34" charset="0"/>
              </a:rPr>
              <a:t>.</a:t>
            </a:r>
            <a:endParaRPr lang="lt-LT" dirty="0"/>
          </a:p>
        </p:txBody>
      </p:sp>
      <p:sp>
        <p:nvSpPr>
          <p:cNvPr id="4" name="Rectangle 3"/>
          <p:cNvSpPr/>
          <p:nvPr/>
        </p:nvSpPr>
        <p:spPr>
          <a:xfrm>
            <a:off x="2233126" y="1150166"/>
            <a:ext cx="7725747" cy="430887"/>
          </a:xfrm>
          <a:prstGeom prst="rect">
            <a:avLst/>
          </a:prstGeom>
        </p:spPr>
        <p:txBody>
          <a:bodyPr wrap="square">
            <a:spAutoFit/>
          </a:bodyPr>
          <a:lstStyle/>
          <a:p>
            <a:pPr lvl="0"/>
            <a:r>
              <a:rPr lang="lt-LT" sz="2200" b="1" i="1" dirty="0">
                <a:solidFill>
                  <a:prstClr val="black"/>
                </a:solidFill>
                <a:latin typeface="Arial" panose="020B0604020202020204" pitchFamily="34" charset="0"/>
                <a:cs typeface="Arial" panose="020B0604020202020204" pitchFamily="34" charset="0"/>
              </a:rPr>
              <a:t>Probleminio klausimo svarstymas. Skirtumai</a:t>
            </a:r>
            <a:endParaRPr lang="lt-LT" sz="2200" b="1" i="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flipH="1">
            <a:off x="1138335" y="2183363"/>
            <a:ext cx="10067730" cy="2554545"/>
          </a:xfrm>
          <a:prstGeom prst="rect">
            <a:avLst/>
          </a:prstGeom>
          <a:noFill/>
        </p:spPr>
        <p:txBody>
          <a:bodyPr wrap="square" rtlCol="0">
            <a:spAutoFit/>
          </a:bodyPr>
          <a:lstStyle/>
          <a:p>
            <a:pPr algn="ctr"/>
            <a:r>
              <a:rPr lang="lt-LT" sz="2000" dirty="0" smtClean="0">
                <a:latin typeface="Arial" panose="020B0604020202020204" pitchFamily="34" charset="0"/>
                <a:cs typeface="Arial" panose="020B0604020202020204" pitchFamily="34" charset="0"/>
              </a:rPr>
              <a:t>Formuluoja teksto (fragmento) problemą. </a:t>
            </a:r>
            <a:r>
              <a:rPr lang="lt-LT" sz="2000" b="1" dirty="0" smtClean="0">
                <a:solidFill>
                  <a:schemeClr val="accent3">
                    <a:lumMod val="75000"/>
                  </a:schemeClr>
                </a:solidFill>
                <a:latin typeface="Arial" panose="020B0604020202020204" pitchFamily="34" charset="0"/>
                <a:cs typeface="Arial" panose="020B0604020202020204" pitchFamily="34" charset="0"/>
              </a:rPr>
              <a:t>NB</a:t>
            </a:r>
            <a:r>
              <a:rPr lang="en-US" sz="2000" b="1" dirty="0" smtClean="0">
                <a:solidFill>
                  <a:schemeClr val="accent3">
                    <a:lumMod val="75000"/>
                  </a:schemeClr>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Neu</a:t>
            </a:r>
            <a:r>
              <a:rPr lang="lt-LT" sz="2000" dirty="0" err="1" smtClean="0">
                <a:latin typeface="Arial" panose="020B0604020202020204" pitchFamily="34" charset="0"/>
                <a:cs typeface="Arial" panose="020B0604020202020204" pitchFamily="34" charset="0"/>
              </a:rPr>
              <a:t>žmiršti</a:t>
            </a:r>
            <a:r>
              <a:rPr lang="lt-LT" sz="2000" dirty="0" smtClean="0">
                <a:latin typeface="Arial" panose="020B0604020202020204" pitchFamily="34" charset="0"/>
                <a:cs typeface="Arial" panose="020B0604020202020204" pitchFamily="34" charset="0"/>
              </a:rPr>
              <a:t> užduotyje </a:t>
            </a:r>
            <a:r>
              <a:rPr lang="lt-LT" sz="2000" dirty="0" err="1" smtClean="0">
                <a:latin typeface="Arial" panose="020B0604020202020204" pitchFamily="34" charset="0"/>
                <a:cs typeface="Arial" panose="020B0604020202020204" pitchFamily="34" charset="0"/>
              </a:rPr>
              <a:t>suformuloto</a:t>
            </a:r>
            <a:r>
              <a:rPr lang="lt-LT" sz="2000" dirty="0" smtClean="0">
                <a:latin typeface="Arial" panose="020B0604020202020204" pitchFamily="34" charset="0"/>
                <a:cs typeface="Arial" panose="020B0604020202020204" pitchFamily="34" charset="0"/>
              </a:rPr>
              <a:t> probleminio klausimo</a:t>
            </a:r>
            <a:endParaRPr lang="lt-LT" sz="2000" dirty="0" smtClean="0">
              <a:latin typeface="Arial" panose="020B0604020202020204" pitchFamily="34" charset="0"/>
              <a:cs typeface="Arial" panose="020B0604020202020204" pitchFamily="34" charset="0"/>
            </a:endParaRPr>
          </a:p>
          <a:p>
            <a:pPr algn="ctr"/>
            <a:endParaRPr lang="lt-LT" sz="2000" dirty="0" smtClean="0">
              <a:latin typeface="Arial" panose="020B0604020202020204" pitchFamily="34" charset="0"/>
              <a:cs typeface="Arial" panose="020B0604020202020204" pitchFamily="34" charset="0"/>
            </a:endParaRPr>
          </a:p>
          <a:p>
            <a:pPr algn="ctr"/>
            <a:endParaRPr lang="lt-LT" sz="2000" dirty="0">
              <a:latin typeface="Arial" panose="020B0604020202020204" pitchFamily="34" charset="0"/>
              <a:cs typeface="Arial" panose="020B0604020202020204" pitchFamily="34" charset="0"/>
            </a:endParaRPr>
          </a:p>
          <a:p>
            <a:pPr algn="ctr"/>
            <a:r>
              <a:rPr lang="lt-LT" sz="2000" dirty="0" smtClean="0">
                <a:latin typeface="Arial" panose="020B0604020202020204" pitchFamily="34" charset="0"/>
                <a:cs typeface="Arial" panose="020B0604020202020204" pitchFamily="34" charset="0"/>
              </a:rPr>
              <a:t>Formuluoja teksto (fragmento) pagrindinę mintį</a:t>
            </a:r>
            <a:endParaRPr lang="lt-LT" sz="2000" dirty="0" smtClean="0">
              <a:latin typeface="Arial" panose="020B0604020202020204" pitchFamily="34" charset="0"/>
              <a:cs typeface="Arial" panose="020B0604020202020204" pitchFamily="34" charset="0"/>
            </a:endParaRPr>
          </a:p>
          <a:p>
            <a:pPr algn="ctr"/>
            <a:endParaRPr lang="lt-LT" sz="2000" dirty="0" smtClean="0">
              <a:latin typeface="Arial" panose="020B0604020202020204" pitchFamily="34" charset="0"/>
              <a:cs typeface="Arial" panose="020B0604020202020204" pitchFamily="34" charset="0"/>
            </a:endParaRPr>
          </a:p>
          <a:p>
            <a:pPr algn="ctr"/>
            <a:endParaRPr lang="lt-LT" sz="2000" dirty="0">
              <a:latin typeface="Arial" panose="020B0604020202020204" pitchFamily="34" charset="0"/>
              <a:cs typeface="Arial" panose="020B0604020202020204" pitchFamily="34" charset="0"/>
            </a:endParaRPr>
          </a:p>
          <a:p>
            <a:pPr algn="ctr"/>
            <a:r>
              <a:rPr lang="lt-LT" sz="2000" dirty="0" smtClean="0">
                <a:latin typeface="Arial" panose="020B0604020202020204" pitchFamily="34" charset="0"/>
                <a:cs typeface="Arial" panose="020B0604020202020204" pitchFamily="34" charset="0"/>
              </a:rPr>
              <a:t>Ir taip toliau...</a:t>
            </a:r>
            <a:endParaRPr lang="lt-LT" sz="2000" dirty="0">
              <a:latin typeface="Arial" panose="020B0604020202020204" pitchFamily="34" charset="0"/>
              <a:cs typeface="Arial" panose="020B0604020202020204" pitchFamily="34" charset="0"/>
            </a:endParaRPr>
          </a:p>
        </p:txBody>
      </p:sp>
      <p:sp>
        <p:nvSpPr>
          <p:cNvPr id="6" name="Down Arrow 5"/>
          <p:cNvSpPr/>
          <p:nvPr/>
        </p:nvSpPr>
        <p:spPr>
          <a:xfrm>
            <a:off x="5918718" y="2902221"/>
            <a:ext cx="65314" cy="415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Down Arrow 6"/>
          <p:cNvSpPr/>
          <p:nvPr/>
        </p:nvSpPr>
        <p:spPr>
          <a:xfrm>
            <a:off x="5918718" y="3829762"/>
            <a:ext cx="65314" cy="415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 y="631305"/>
            <a:ext cx="10180320" cy="458780"/>
          </a:xfrm>
          <a:prstGeom prst="rect">
            <a:avLst/>
          </a:prstGeom>
        </p:spPr>
        <p:txBody>
          <a:bodyPr wrap="square">
            <a:spAutoFit/>
          </a:bodyPr>
          <a:lstStyle/>
          <a:p>
            <a:pPr lvl="0" algn="ctr">
              <a:lnSpc>
                <a:spcPct val="107000"/>
              </a:lnSpc>
              <a:spcAft>
                <a:spcPts val="800"/>
              </a:spcAft>
            </a:pPr>
            <a:r>
              <a:rPr lang="lt-LT" sz="2400" b="1" i="1" dirty="0">
                <a:solidFill>
                  <a:prstClr val="black"/>
                </a:solidFill>
                <a:latin typeface="HK Nova SemiBold"/>
                <a:ea typeface="Calibri" panose="020F0502020204030204" pitchFamily="34" charset="0"/>
                <a:cs typeface="Arial" panose="020B0604020202020204" pitchFamily="34" charset="0"/>
              </a:rPr>
              <a:t>Lietuvių kalbos ir literatūros valstybinio brandos egzamino II </a:t>
            </a:r>
            <a:r>
              <a:rPr lang="lt-LT" sz="2400" b="1" i="1" dirty="0" smtClean="0">
                <a:solidFill>
                  <a:prstClr val="black"/>
                </a:solidFill>
                <a:latin typeface="HK Nova SemiBold"/>
                <a:ea typeface="Calibri" panose="020F0502020204030204" pitchFamily="34" charset="0"/>
                <a:cs typeface="Arial" panose="020B0604020202020204" pitchFamily="34" charset="0"/>
              </a:rPr>
              <a:t>dalis</a:t>
            </a:r>
            <a:endParaRPr lang="lt-LT" sz="2400" b="1" i="1" dirty="0">
              <a:solidFill>
                <a:prstClr val="black"/>
              </a:solidFill>
              <a:latin typeface="HK Nova SemiBold"/>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nvGraphicFramePr>
        <p:xfrm>
          <a:off x="634480" y="1970313"/>
          <a:ext cx="10763795" cy="4419600"/>
        </p:xfrm>
        <a:graphic>
          <a:graphicData uri="http://schemas.openxmlformats.org/drawingml/2006/table">
            <a:tbl>
              <a:tblPr firstRow="1" firstCol="1" bandRow="1"/>
              <a:tblGrid>
                <a:gridCol w="4431625"/>
                <a:gridCol w="1042923"/>
                <a:gridCol w="5289247"/>
              </a:tblGrid>
              <a:tr h="0">
                <a:tc>
                  <a:txBody>
                    <a:bodyPr/>
                    <a:lstStyle/>
                    <a:p>
                      <a:pPr algn="ctr">
                        <a:lnSpc>
                          <a:spcPct val="100000"/>
                        </a:lnSpc>
                        <a:spcAft>
                          <a:spcPts val="0"/>
                        </a:spcAft>
                      </a:pP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lt-LT" sz="2000" dirty="0" smtClean="0">
                          <a:effectLst/>
                          <a:latin typeface="Arial" panose="020B0604020202020204" pitchFamily="34" charset="0"/>
                          <a:ea typeface="Calibri" panose="020F0502020204030204" pitchFamily="34" charset="0"/>
                          <a:cs typeface="Arial" panose="020B0604020202020204" pitchFamily="34" charset="0"/>
                        </a:rPr>
                        <a:t>Tema</a:t>
                      </a: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lt-LT" sz="2000" baseline="0" dirty="0" smtClean="0">
                          <a:effectLst/>
                          <a:latin typeface="Arial" panose="020B0604020202020204" pitchFamily="34" charset="0"/>
                          <a:ea typeface="Calibri" panose="020F0502020204030204" pitchFamily="34" charset="0"/>
                          <a:cs typeface="Arial" panose="020B0604020202020204" pitchFamily="34" charset="0"/>
                        </a:rPr>
                        <a:t>   Autorių pavardės (užkoduota idėja)</a:t>
                      </a:r>
                      <a:endParaRPr lang="lt-LT" sz="2000" baseline="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endParaRPr lang="lt-LT" sz="2000" baseline="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endParaRPr lang="lt-LT" sz="2000" baseline="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lt-LT" sz="2000" baseline="0" dirty="0" smtClean="0">
                          <a:effectLst/>
                          <a:latin typeface="Arial" panose="020B0604020202020204" pitchFamily="34" charset="0"/>
                          <a:ea typeface="Calibri" panose="020F0502020204030204" pitchFamily="34" charset="0"/>
                          <a:cs typeface="Arial" panose="020B0604020202020204" pitchFamily="34" charset="0"/>
                        </a:rPr>
                        <a:t>Aptarti (analizuoti) kūrinį, jo fragmentus</a:t>
                      </a:r>
                      <a:endParaRPr lang="lt-LT" sz="2000" baseline="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endParaRPr lang="lt-LT" sz="2000" baseline="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endParaRPr lang="lt-LT" sz="2000" baseline="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lt-LT" sz="2000" baseline="0" dirty="0" smtClean="0">
                          <a:effectLst/>
                          <a:latin typeface="Arial" panose="020B0604020202020204" pitchFamily="34" charset="0"/>
                          <a:ea typeface="Calibri" panose="020F0502020204030204" pitchFamily="34" charset="0"/>
                          <a:cs typeface="Arial" panose="020B0604020202020204" pitchFamily="34" charset="0"/>
                        </a:rPr>
                        <a:t>Teigti</a:t>
                      </a:r>
                      <a:endParaRPr lang="lt-LT" sz="2000" baseline="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lt-LT" sz="2000" dirty="0" smtClean="0">
                          <a:effectLst/>
                          <a:latin typeface="Arial" panose="020B0604020202020204" pitchFamily="34" charset="0"/>
                          <a:ea typeface="Calibri" panose="020F0502020204030204" pitchFamily="34" charset="0"/>
                          <a:cs typeface="Arial" panose="020B0604020202020204" pitchFamily="34" charset="0"/>
                        </a:rPr>
                        <a:t>    </a:t>
                      </a:r>
                      <a:endParaRPr lang="lt-LT" sz="2000" baseline="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lt-LT" sz="2000" dirty="0" smtClean="0">
                          <a:effectLst/>
                          <a:latin typeface="Arial" panose="020B0604020202020204" pitchFamily="34" charset="0"/>
                          <a:ea typeface="Calibri" panose="020F0502020204030204" pitchFamily="34" charset="0"/>
                          <a:cs typeface="Arial" panose="020B0604020202020204" pitchFamily="34" charset="0"/>
                        </a:rPr>
                        <a:t>Užduotyje suformuluotas probleminis klausimas</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defRPr/>
                      </a:pPr>
                      <a:r>
                        <a:rPr lang="lt-LT" sz="2000" dirty="0">
                          <a:effectLst/>
                          <a:latin typeface="Arial" panose="020B0604020202020204" pitchFamily="34" charset="0"/>
                          <a:ea typeface="Calibri" panose="020F0502020204030204" pitchFamily="34" charset="0"/>
                          <a:cs typeface="Arial" panose="020B0604020202020204" pitchFamily="34" charset="0"/>
                        </a:rPr>
                        <a:t> </a:t>
                      </a:r>
                      <a:r>
                        <a:rPr lang="lt-LT" sz="2000" dirty="0" smtClean="0">
                          <a:effectLst/>
                          <a:latin typeface="Arial" panose="020B0604020202020204" pitchFamily="34" charset="0"/>
                          <a:ea typeface="Calibri" panose="020F0502020204030204" pitchFamily="34" charset="0"/>
                          <a:cs typeface="Arial" panose="020B0604020202020204" pitchFamily="34" charset="0"/>
                        </a:rPr>
                        <a:t>Pateiktas grožinis tekstas (fragmentas) ir nuoroda, kaip jį skaityti</a:t>
                      </a: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lt-LT" sz="2000" dirty="0" smtClean="0">
                          <a:effectLst/>
                          <a:latin typeface="Arial" panose="020B0604020202020204" pitchFamily="34" charset="0"/>
                          <a:ea typeface="Calibri" panose="020F0502020204030204" pitchFamily="34" charset="0"/>
                          <a:cs typeface="Arial" panose="020B0604020202020204" pitchFamily="34" charset="0"/>
                        </a:rPr>
                        <a:t> Analizuoti ir</a:t>
                      </a:r>
                      <a:r>
                        <a:rPr lang="lt-LT" sz="2000" baseline="0" dirty="0" smtClean="0">
                          <a:effectLst/>
                          <a:latin typeface="Arial" panose="020B0604020202020204" pitchFamily="34" charset="0"/>
                          <a:ea typeface="Calibri" panose="020F0502020204030204" pitchFamily="34" charset="0"/>
                          <a:cs typeface="Arial" panose="020B0604020202020204" pitchFamily="34" charset="0"/>
                        </a:rPr>
                        <a:t> interpretuoti pateiktą            grožinį tekstą (fragmentą)</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lt-LT" sz="2000" dirty="0" smtClean="0">
                          <a:effectLst/>
                          <a:latin typeface="Arial" panose="020B0604020202020204" pitchFamily="34" charset="0"/>
                          <a:ea typeface="Calibri" panose="020F0502020204030204" pitchFamily="34" charset="0"/>
                          <a:cs typeface="Arial" panose="020B0604020202020204" pitchFamily="34" charset="0"/>
                        </a:rPr>
                        <a:t>Apsvarstyti,</a:t>
                      </a:r>
                      <a:r>
                        <a:rPr lang="lt-LT" sz="2000" baseline="0" dirty="0" smtClean="0">
                          <a:effectLst/>
                          <a:latin typeface="Arial" panose="020B0604020202020204" pitchFamily="34" charset="0"/>
                          <a:ea typeface="Calibri" panose="020F0502020204030204" pitchFamily="34" charset="0"/>
                          <a:cs typeface="Arial" panose="020B0604020202020204" pitchFamily="34" charset="0"/>
                        </a:rPr>
                        <a:t> apmąstyti </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lt-LT" sz="1000" dirty="0">
                          <a:effectLst/>
                          <a:latin typeface="Arial" panose="020B0604020202020204" pitchFamily="34" charset="0"/>
                          <a:ea typeface="Calibri" panose="020F0502020204030204" pitchFamily="34" charset="0"/>
                          <a:cs typeface="Arial" panose="020B0604020202020204" pitchFamily="34" charset="0"/>
                        </a:rPr>
                        <a:t>Pereinamuoju laikotarpiu (2025 ir 2026 m.) vienas tekstas interpretavimui parenkamas iš privalomų kūrinių. (</a:t>
                      </a:r>
                      <a:r>
                        <a:rPr lang="lt-LT" sz="1000" i="1" dirty="0">
                          <a:effectLst/>
                          <a:latin typeface="Arial" panose="020B0604020202020204" pitchFamily="34" charset="0"/>
                          <a:ea typeface="Calibri" panose="020F0502020204030204" pitchFamily="34" charset="0"/>
                          <a:cs typeface="Arial" panose="020B0604020202020204" pitchFamily="34" charset="0"/>
                        </a:rPr>
                        <a:t>Kalbų valstybinių brandos egzaminų užduočių aprašas</a:t>
                      </a:r>
                      <a:r>
                        <a:rPr lang="lt-LT" sz="1000" dirty="0">
                          <a:effectLst/>
                          <a:latin typeface="Arial" panose="020B0604020202020204" pitchFamily="34" charset="0"/>
                          <a:ea typeface="Calibri" panose="020F0502020204030204" pitchFamily="34" charset="0"/>
                          <a:cs typeface="Arial" panose="020B0604020202020204" pitchFamily="34" charset="0"/>
                        </a:rPr>
                        <a:t>, 2024</a:t>
                      </a:r>
                      <a:r>
                        <a:rPr lang="lt-LT" sz="1000" baseline="0" dirty="0">
                          <a:effectLst/>
                          <a:latin typeface="Arial" panose="020B0604020202020204" pitchFamily="34" charset="0"/>
                          <a:ea typeface="Calibri" panose="020F0502020204030204" pitchFamily="34" charset="0"/>
                          <a:cs typeface="Arial" panose="020B0604020202020204" pitchFamily="34" charset="0"/>
                        </a:rPr>
                        <a:t>; Lietuvių kalbos ir literatūros bendroji programa, 2022</a:t>
                      </a:r>
                      <a:r>
                        <a:rPr lang="lt-LT" sz="1000" dirty="0">
                          <a:effectLst/>
                          <a:latin typeface="Arial" panose="020B0604020202020204" pitchFamily="34" charset="0"/>
                          <a:ea typeface="Calibri" panose="020F0502020204030204" pitchFamily="34" charset="0"/>
                          <a:cs typeface="Arial" panose="020B0604020202020204" pitchFamily="34" charset="0"/>
                        </a:rPr>
                        <a:t>)</a:t>
                      </a:r>
                      <a:endParaRPr lang="lt-LT" sz="1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 </a:t>
                      </a: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5708468" y="1646252"/>
              <a:ext cx="6369699" cy="4650354"/>
            </p14:xfrm>
          </p:contentPart>
        </mc:Choice>
        <mc:Fallback xmlns="">
          <p:pic>
            <p:nvPicPr>
              <p:cNvPr id="5" name="Ink 4"/>
            </p:nvPicPr>
            <p:blipFill>
              <a:blip r:embed="rId2"/>
            </p:blipFill>
            <p:spPr>
              <a:xfrm>
                <a:off x="5708468" y="1646252"/>
                <a:ext cx="6369699" cy="4650354"/>
              </a:xfrm>
              <a:prstGeom prst="rect"/>
            </p:spPr>
          </p:pic>
        </mc:Fallback>
      </mc:AlternateContent>
      <p:sp>
        <p:nvSpPr>
          <p:cNvPr id="6" name="Arrow: Striped Right 11"/>
          <p:cNvSpPr/>
          <p:nvPr/>
        </p:nvSpPr>
        <p:spPr>
          <a:xfrm>
            <a:off x="4967929" y="4180113"/>
            <a:ext cx="854372" cy="541177"/>
          </a:xfrm>
          <a:prstGeom prst="stripedRight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 name="Rectangle 3"/>
          <p:cNvSpPr/>
          <p:nvPr/>
        </p:nvSpPr>
        <p:spPr>
          <a:xfrm>
            <a:off x="1556346" y="1090085"/>
            <a:ext cx="8920065" cy="430887"/>
          </a:xfrm>
          <a:prstGeom prst="rect">
            <a:avLst/>
          </a:prstGeom>
        </p:spPr>
        <p:txBody>
          <a:bodyPr wrap="square">
            <a:spAutoFit/>
          </a:bodyPr>
          <a:lstStyle/>
          <a:p>
            <a:pPr lvl="0"/>
            <a:r>
              <a:rPr lang="lt-LT" sz="2200" b="1" i="1" dirty="0">
                <a:solidFill>
                  <a:prstClr val="black"/>
                </a:solidFill>
                <a:latin typeface="Arial" panose="020B0604020202020204" pitchFamily="34" charset="0"/>
                <a:cs typeface="Arial" panose="020B0604020202020204" pitchFamily="34" charset="0"/>
              </a:rPr>
              <a:t>Probleminio klausimo svarstymas. S</a:t>
            </a:r>
            <a:r>
              <a:rPr lang="lt-LT" sz="2200" b="1" i="1" dirty="0" smtClean="0">
                <a:solidFill>
                  <a:prstClr val="black"/>
                </a:solidFill>
                <a:latin typeface="Arial" panose="020B0604020202020204" pitchFamily="34" charset="0"/>
                <a:cs typeface="Arial" panose="020B0604020202020204" pitchFamily="34" charset="0"/>
              </a:rPr>
              <a:t>kirtumai</a:t>
            </a:r>
            <a:endParaRPr lang="lt-LT" sz="2200" b="1" i="1"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10668000" y="4264090"/>
            <a:ext cx="1150775" cy="1384995"/>
          </a:xfrm>
          <a:prstGeom prst="rect">
            <a:avLst/>
          </a:prstGeom>
          <a:noFill/>
        </p:spPr>
        <p:txBody>
          <a:bodyPr wrap="square" rtlCol="0">
            <a:spAutoFit/>
          </a:bodyPr>
          <a:lstStyle/>
          <a:p>
            <a:r>
              <a:rPr lang="lt-LT" sz="2400" b="1" dirty="0" smtClean="0">
                <a:solidFill>
                  <a:schemeClr val="accent3">
                    <a:lumMod val="50000"/>
                  </a:schemeClr>
                </a:solidFill>
                <a:latin typeface="Arial" panose="020B0604020202020204" pitchFamily="34" charset="0"/>
                <a:cs typeface="Arial" panose="020B0604020202020204" pitchFamily="34" charset="0"/>
              </a:rPr>
              <a:t>50 </a:t>
            </a:r>
            <a:r>
              <a:rPr lang="en-US" sz="2400" b="1" dirty="0" smtClean="0">
                <a:solidFill>
                  <a:schemeClr val="accent3">
                    <a:lumMod val="50000"/>
                  </a:schemeClr>
                </a:solidFill>
                <a:latin typeface="Arial" panose="020B0604020202020204" pitchFamily="34" charset="0"/>
                <a:cs typeface="Arial" panose="020B0604020202020204" pitchFamily="34" charset="0"/>
              </a:rPr>
              <a:t>%</a:t>
            </a:r>
            <a:r>
              <a:rPr lang="en-US" sz="2000" b="1" dirty="0" smtClean="0">
                <a:solidFill>
                  <a:schemeClr val="accent3">
                    <a:lumMod val="50000"/>
                  </a:schemeClr>
                </a:solidFill>
                <a:latin typeface="Arial" panose="020B0604020202020204" pitchFamily="34" charset="0"/>
                <a:cs typeface="Arial" panose="020B0604020202020204" pitchFamily="34" charset="0"/>
              </a:rPr>
              <a:t> b</a:t>
            </a:r>
            <a:r>
              <a:rPr lang="lt-LT" sz="2000" b="1" dirty="0" err="1" smtClean="0">
                <a:solidFill>
                  <a:schemeClr val="accent3">
                    <a:lumMod val="50000"/>
                  </a:schemeClr>
                </a:solidFill>
                <a:latin typeface="Arial" panose="020B0604020202020204" pitchFamily="34" charset="0"/>
                <a:cs typeface="Arial" panose="020B0604020202020204" pitchFamily="34" charset="0"/>
              </a:rPr>
              <a:t>ūsimo</a:t>
            </a:r>
            <a:r>
              <a:rPr lang="lt-LT" sz="2000" b="1" dirty="0" smtClean="0">
                <a:solidFill>
                  <a:schemeClr val="accent3">
                    <a:lumMod val="50000"/>
                  </a:schemeClr>
                </a:solidFill>
                <a:latin typeface="Arial" panose="020B0604020202020204" pitchFamily="34" charset="0"/>
                <a:cs typeface="Arial" panose="020B0604020202020204" pitchFamily="34" charset="0"/>
              </a:rPr>
              <a:t> teksto duota</a:t>
            </a:r>
            <a:endParaRPr lang="lt-LT" sz="2000" b="1" dirty="0">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048000" y="2967335"/>
            <a:ext cx="6096000" cy="369332"/>
          </a:xfrm>
          <a:prstGeom prst="rect">
            <a:avLst/>
          </a:prstGeom>
        </p:spPr>
        <p:txBody>
          <a:bodyPr>
            <a:spAutoFit/>
          </a:bodyPr>
          <a:lstStyle/>
          <a:p>
            <a:pPr algn="just"/>
            <a:r>
              <a:rPr lang="lt-LT" dirty="0" smtClean="0">
                <a:solidFill>
                  <a:prstClr val="black"/>
                </a:solidFill>
                <a:latin typeface="Arial" panose="020B0604020202020204" pitchFamily="34" charset="0"/>
                <a:cs typeface="Arial" panose="020B0604020202020204" pitchFamily="34" charset="0"/>
              </a:rPr>
              <a:t>.</a:t>
            </a:r>
            <a:endParaRPr lang="lt-LT" dirty="0"/>
          </a:p>
        </p:txBody>
      </p:sp>
      <p:graphicFrame>
        <p:nvGraphicFramePr>
          <p:cNvPr id="5" name="Table 4"/>
          <p:cNvGraphicFramePr>
            <a:graphicFrameLocks noGrp="1"/>
          </p:cNvGraphicFramePr>
          <p:nvPr/>
        </p:nvGraphicFramePr>
        <p:xfrm>
          <a:off x="553617" y="1747018"/>
          <a:ext cx="11084766" cy="4058349"/>
        </p:xfrm>
        <a:graphic>
          <a:graphicData uri="http://schemas.openxmlformats.org/drawingml/2006/table">
            <a:tbl>
              <a:tblPr firstRow="1" firstCol="1" bandRow="1"/>
              <a:tblGrid>
                <a:gridCol w="4798195"/>
                <a:gridCol w="1104972"/>
                <a:gridCol w="5181599"/>
              </a:tblGrid>
              <a:tr h="0">
                <a:tc>
                  <a:txBody>
                    <a:bodyPr/>
                    <a:lstStyle/>
                    <a:p>
                      <a:pPr algn="ctr">
                        <a:lnSpc>
                          <a:spcPct val="150000"/>
                        </a:lnSpc>
                        <a:spcAft>
                          <a:spcPts val="0"/>
                        </a:spcAft>
                      </a:pPr>
                      <a:r>
                        <a:rPr lang="lt-LT" sz="2000" b="1" u="none" dirty="0" smtClean="0">
                          <a:latin typeface="Arial" panose="020B0604020202020204" pitchFamily="34" charset="0"/>
                          <a:cs typeface="Arial" panose="020B0604020202020204" pitchFamily="34" charset="0"/>
                        </a:rPr>
                        <a:t>Grožinio teksto interpretavimas </a:t>
                      </a:r>
                      <a:endParaRPr lang="lt-LT" sz="2000" b="1" u="none" dirty="0" smtClean="0">
                        <a:latin typeface="Arial" panose="020B0604020202020204" pitchFamily="34" charset="0"/>
                        <a:cs typeface="Arial" panose="020B0604020202020204" pitchFamily="34" charset="0"/>
                      </a:endParaRPr>
                    </a:p>
                    <a:p>
                      <a:pPr algn="ctr">
                        <a:lnSpc>
                          <a:spcPct val="150000"/>
                        </a:lnSpc>
                        <a:spcAft>
                          <a:spcPts val="0"/>
                        </a:spcAft>
                      </a:pPr>
                      <a:endParaRPr lang="lt-LT" sz="2000" b="1" u="none"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endParaRPr lang="lt-LT" sz="2000" b="1" u="none"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endParaRPr lang="lt-LT" sz="2000" b="1" u="none"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lt-LT" sz="2000" dirty="0" smtClean="0">
                          <a:latin typeface="Arial" panose="020B0604020202020204" pitchFamily="34" charset="0"/>
                          <a:cs typeface="Arial" panose="020B0604020202020204" pitchFamily="34" charset="0"/>
                        </a:rPr>
                        <a:t>Teksto interpretacijai reikalinga teksto suvokimo kompetencija – </a:t>
                      </a:r>
                      <a:r>
                        <a:rPr lang="lt-LT" sz="2000" b="1" dirty="0" smtClean="0">
                          <a:solidFill>
                            <a:schemeClr val="accent3">
                              <a:lumMod val="50000"/>
                            </a:schemeClr>
                          </a:solidFill>
                          <a:latin typeface="Arial" panose="020B0604020202020204" pitchFamily="34" charset="0"/>
                          <a:cs typeface="Arial" panose="020B0604020202020204" pitchFamily="34" charset="0"/>
                        </a:rPr>
                        <a:t>t. y. gebėjimas atidžiai perskaityti ir suvokti teksto prasmes, jame keliamas problemas.</a:t>
                      </a:r>
                      <a:endParaRPr lang="lt-LT" sz="2000" b="1" u="none"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lt-LT" sz="2800" dirty="0" smtClean="0">
                          <a:effectLst/>
                          <a:latin typeface="Arial" panose="020B0604020202020204" pitchFamily="34" charset="0"/>
                          <a:ea typeface="Calibri" panose="020F0502020204030204" pitchFamily="34" charset="0"/>
                          <a:cs typeface="Arial" panose="020B0604020202020204" pitchFamily="34" charset="0"/>
                        </a:rPr>
                        <a:t>=</a:t>
                      </a:r>
                      <a:endParaRPr lang="lt-LT"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lt-LT" sz="2000" b="1" dirty="0" smtClean="0">
                          <a:latin typeface="Arial" panose="020B0604020202020204" pitchFamily="34" charset="0"/>
                          <a:cs typeface="Arial" panose="020B0604020202020204" pitchFamily="34" charset="0"/>
                        </a:rPr>
                        <a:t>Probleminio</a:t>
                      </a:r>
                      <a:r>
                        <a:rPr lang="lt-LT" sz="2000" b="1" baseline="0" dirty="0" smtClean="0">
                          <a:latin typeface="Arial" panose="020B0604020202020204" pitchFamily="34" charset="0"/>
                          <a:cs typeface="Arial" panose="020B0604020202020204" pitchFamily="34" charset="0"/>
                        </a:rPr>
                        <a:t> </a:t>
                      </a:r>
                      <a:r>
                        <a:rPr lang="lt-LT" sz="2000" b="1" dirty="0" smtClean="0">
                          <a:latin typeface="Arial" panose="020B0604020202020204" pitchFamily="34" charset="0"/>
                          <a:cs typeface="Arial" panose="020B0604020202020204" pitchFamily="34" charset="0"/>
                        </a:rPr>
                        <a:t>klausimo pagal pateiktą </a:t>
                      </a:r>
                      <a:r>
                        <a:rPr lang="lt-LT" sz="2000" b="1" u="none" dirty="0" smtClean="0">
                          <a:latin typeface="Arial" panose="020B0604020202020204" pitchFamily="34" charset="0"/>
                          <a:cs typeface="Arial" panose="020B0604020202020204" pitchFamily="34" charset="0"/>
                        </a:rPr>
                        <a:t>grožinį t</a:t>
                      </a:r>
                      <a:r>
                        <a:rPr lang="lt-LT" sz="2000" b="1" dirty="0" smtClean="0">
                          <a:latin typeface="Arial" panose="020B0604020202020204" pitchFamily="34" charset="0"/>
                          <a:cs typeface="Arial" panose="020B0604020202020204" pitchFamily="34" charset="0"/>
                        </a:rPr>
                        <a:t>ekstą svarstymas, remiantis kultūrine patirtimi </a:t>
                      </a:r>
                      <a:endParaRPr lang="lt-LT" sz="2000" b="1"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lt-LT" sz="2000" dirty="0" smtClean="0">
                          <a:latin typeface="Arial" panose="020B0604020202020204" pitchFamily="34" charset="0"/>
                          <a:cs typeface="Arial" panose="020B0604020202020204" pitchFamily="34" charset="0"/>
                        </a:rPr>
                        <a:t>Reikalinga teksto suvokimo kompetencija – </a:t>
                      </a:r>
                      <a:r>
                        <a:rPr lang="lt-LT" sz="2000" b="1" dirty="0" smtClean="0">
                          <a:solidFill>
                            <a:schemeClr val="accent3">
                              <a:lumMod val="50000"/>
                            </a:schemeClr>
                          </a:solidFill>
                          <a:latin typeface="Arial" panose="020B0604020202020204" pitchFamily="34" charset="0"/>
                          <a:cs typeface="Arial" panose="020B0604020202020204" pitchFamily="34" charset="0"/>
                        </a:rPr>
                        <a:t>t. y. gebėjimas atidžiai perskaityti ir suvokti teksto prasmes, jame keliamas problemas</a:t>
                      </a:r>
                      <a:r>
                        <a:rPr lang="lt-LT" sz="2000" dirty="0" smtClean="0">
                          <a:latin typeface="Arial" panose="020B0604020202020204" pitchFamily="34" charset="0"/>
                          <a:cs typeface="Arial" panose="020B0604020202020204" pitchFamily="34" charset="0"/>
                        </a:rPr>
                        <a:t>, įžvelgti užduotyje suformuluoto klausimo ir pateikto teksto ryšį.</a:t>
                      </a: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5"/>
          <p:cNvSpPr/>
          <p:nvPr/>
        </p:nvSpPr>
        <p:spPr>
          <a:xfrm>
            <a:off x="2051180" y="6269073"/>
            <a:ext cx="6096000" cy="215444"/>
          </a:xfrm>
          <a:prstGeom prst="rect">
            <a:avLst/>
          </a:prstGeom>
        </p:spPr>
        <p:txBody>
          <a:bodyPr>
            <a:spAutoFit/>
          </a:bodyPr>
          <a:lstStyle/>
          <a:p>
            <a:r>
              <a:rPr lang="lt-LT" sz="800" dirty="0">
                <a:latin typeface="Arial" panose="020B0604020202020204" pitchFamily="34" charset="0"/>
                <a:cs typeface="Arial" panose="020B0604020202020204" pitchFamily="34" charset="0"/>
              </a:rPr>
              <a:t>https://www.nsa.smm.lt/wp-content/uploads/2023/12/VBE-rasymo-uzduociu-vertinimo-instrukcijos-paaiskinimas_20231117.pdf</a:t>
            </a:r>
            <a:endParaRPr lang="lt-LT"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4" name="Rectangle 3"/>
          <p:cNvSpPr/>
          <p:nvPr/>
        </p:nvSpPr>
        <p:spPr>
          <a:xfrm>
            <a:off x="2233126" y="1150166"/>
            <a:ext cx="7725747" cy="430887"/>
          </a:xfrm>
          <a:prstGeom prst="rect">
            <a:avLst/>
          </a:prstGeom>
        </p:spPr>
        <p:txBody>
          <a:bodyPr wrap="square">
            <a:spAutoFit/>
          </a:bodyPr>
          <a:lstStyle/>
          <a:p>
            <a:pPr lvl="0"/>
            <a:r>
              <a:rPr lang="lt-LT" sz="2200" b="1" i="1" dirty="0">
                <a:solidFill>
                  <a:prstClr val="black"/>
                </a:solidFill>
                <a:latin typeface="Arial" panose="020B0604020202020204" pitchFamily="34" charset="0"/>
                <a:cs typeface="Arial" panose="020B0604020202020204" pitchFamily="34" charset="0"/>
              </a:rPr>
              <a:t>Probleminio klausimo svarstymas. Skirtumai</a:t>
            </a:r>
            <a:endParaRPr lang="lt-LT" sz="2200" b="1" i="1"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2642207" y="2905778"/>
            <a:ext cx="1122605" cy="1384995"/>
          </a:xfrm>
          <a:prstGeom prst="rect">
            <a:avLst/>
          </a:prstGeom>
        </p:spPr>
        <p:txBody>
          <a:bodyPr wrap="square">
            <a:spAutoFit/>
          </a:bodyPr>
          <a:lstStyle/>
          <a:p>
            <a:pPr lvl="0"/>
            <a:r>
              <a:rPr lang="lt-LT" sz="2400" b="1" dirty="0">
                <a:solidFill>
                  <a:srgbClr val="82C561">
                    <a:lumMod val="50000"/>
                  </a:srgbClr>
                </a:solidFill>
                <a:latin typeface="Arial" panose="020B0604020202020204" pitchFamily="34" charset="0"/>
                <a:cs typeface="Arial" panose="020B0604020202020204" pitchFamily="34" charset="0"/>
              </a:rPr>
              <a:t>50 </a:t>
            </a:r>
            <a:r>
              <a:rPr lang="en-US" sz="2400" b="1" dirty="0">
                <a:solidFill>
                  <a:srgbClr val="82C561">
                    <a:lumMod val="50000"/>
                  </a:srgbClr>
                </a:solidFill>
                <a:latin typeface="Arial" panose="020B0604020202020204" pitchFamily="34" charset="0"/>
                <a:cs typeface="Arial" panose="020B0604020202020204" pitchFamily="34" charset="0"/>
              </a:rPr>
              <a:t>%</a:t>
            </a:r>
            <a:r>
              <a:rPr lang="en-US" sz="2000" b="1" dirty="0">
                <a:solidFill>
                  <a:srgbClr val="82C561">
                    <a:lumMod val="50000"/>
                  </a:srgbClr>
                </a:solidFill>
                <a:latin typeface="Arial" panose="020B0604020202020204" pitchFamily="34" charset="0"/>
                <a:cs typeface="Arial" panose="020B0604020202020204" pitchFamily="34" charset="0"/>
              </a:rPr>
              <a:t> b</a:t>
            </a:r>
            <a:r>
              <a:rPr lang="lt-LT" sz="2000" b="1" dirty="0" err="1">
                <a:solidFill>
                  <a:srgbClr val="82C561">
                    <a:lumMod val="50000"/>
                  </a:srgbClr>
                </a:solidFill>
                <a:latin typeface="Arial" panose="020B0604020202020204" pitchFamily="34" charset="0"/>
                <a:cs typeface="Arial" panose="020B0604020202020204" pitchFamily="34" charset="0"/>
              </a:rPr>
              <a:t>ūsimo</a:t>
            </a:r>
            <a:r>
              <a:rPr lang="lt-LT" sz="2000" b="1" dirty="0">
                <a:solidFill>
                  <a:srgbClr val="82C561">
                    <a:lumMod val="50000"/>
                  </a:srgbClr>
                </a:solidFill>
                <a:latin typeface="Arial" panose="020B0604020202020204" pitchFamily="34" charset="0"/>
                <a:cs typeface="Arial" panose="020B0604020202020204" pitchFamily="34" charset="0"/>
              </a:rPr>
              <a:t> teksto duota</a:t>
            </a:r>
            <a:endParaRPr lang="lt-LT" sz="2000" b="1" dirty="0">
              <a:solidFill>
                <a:srgbClr val="82C561">
                  <a:lumMod val="50000"/>
                </a:srgbClr>
              </a:solidFill>
              <a:latin typeface="Arial" panose="020B0604020202020204" pitchFamily="34" charset="0"/>
              <a:cs typeface="Arial" panose="020B0604020202020204" pitchFamily="34" charset="0"/>
            </a:endParaRPr>
          </a:p>
        </p:txBody>
      </p:sp>
      <p:sp>
        <p:nvSpPr>
          <p:cNvPr id="6" name="TextBox 5"/>
          <p:cNvSpPr txBox="1"/>
          <p:nvPr/>
        </p:nvSpPr>
        <p:spPr>
          <a:xfrm>
            <a:off x="5094514" y="3075057"/>
            <a:ext cx="914400" cy="523220"/>
          </a:xfrm>
          <a:prstGeom prst="rect">
            <a:avLst/>
          </a:prstGeom>
          <a:noFill/>
        </p:spPr>
        <p:txBody>
          <a:bodyPr wrap="square" rtlCol="0">
            <a:spAutoFit/>
          </a:bodyPr>
          <a:lstStyle/>
          <a:p>
            <a:r>
              <a:rPr lang="lt-LT" sz="2800" dirty="0" smtClean="0">
                <a:solidFill>
                  <a:schemeClr val="accent3">
                    <a:lumMod val="50000"/>
                  </a:schemeClr>
                </a:solidFill>
                <a:latin typeface="Arial" panose="020B0604020202020204" pitchFamily="34" charset="0"/>
                <a:cs typeface="Arial" panose="020B0604020202020204" pitchFamily="34" charset="0"/>
              </a:rPr>
              <a:t>+</a:t>
            </a:r>
            <a:endParaRPr lang="lt-LT" sz="2800"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6774022" y="2120949"/>
            <a:ext cx="4161453" cy="2954655"/>
          </a:xfrm>
          <a:prstGeom prst="rect">
            <a:avLst/>
          </a:prstGeom>
          <a:noFill/>
        </p:spPr>
        <p:txBody>
          <a:bodyPr wrap="square" rtlCol="0">
            <a:spAutoFit/>
          </a:bodyPr>
          <a:lstStyle/>
          <a:p>
            <a:pPr algn="ctr"/>
            <a:r>
              <a:rPr lang="lt-LT" sz="2400" b="1" dirty="0">
                <a:solidFill>
                  <a:srgbClr val="82C561">
                    <a:lumMod val="50000"/>
                  </a:srgbClr>
                </a:solidFill>
                <a:latin typeface="Arial" panose="020B0604020202020204" pitchFamily="34" charset="0"/>
                <a:cs typeface="Arial" panose="020B0604020202020204" pitchFamily="34" charset="0"/>
              </a:rPr>
              <a:t>50 </a:t>
            </a:r>
            <a:r>
              <a:rPr lang="en-US" sz="2400" b="1" dirty="0">
                <a:solidFill>
                  <a:srgbClr val="82C561">
                    <a:lumMod val="50000"/>
                  </a:srgbClr>
                </a:solidFill>
                <a:latin typeface="Arial" panose="020B0604020202020204" pitchFamily="34" charset="0"/>
                <a:cs typeface="Arial" panose="020B0604020202020204" pitchFamily="34" charset="0"/>
              </a:rPr>
              <a:t>%</a:t>
            </a:r>
            <a:endParaRPr lang="lt-LT" sz="2400" dirty="0" smtClean="0">
              <a:latin typeface="Arial" panose="020B0604020202020204" pitchFamily="34" charset="0"/>
              <a:cs typeface="Arial" panose="020B0604020202020204" pitchFamily="34" charset="0"/>
            </a:endParaRPr>
          </a:p>
          <a:p>
            <a:pPr algn="just"/>
            <a:endParaRPr lang="lt-LT" dirty="0">
              <a:latin typeface="Arial" panose="020B0604020202020204" pitchFamily="34" charset="0"/>
              <a:cs typeface="Arial" panose="020B0604020202020204" pitchFamily="34" charset="0"/>
            </a:endParaRPr>
          </a:p>
          <a:p>
            <a:pPr algn="just"/>
            <a:r>
              <a:rPr lang="lt-LT" b="1" dirty="0" smtClean="0">
                <a:solidFill>
                  <a:schemeClr val="accent3">
                    <a:lumMod val="50000"/>
                  </a:schemeClr>
                </a:solidFill>
                <a:latin typeface="Arial" panose="020B0604020202020204" pitchFamily="34" charset="0"/>
                <a:cs typeface="Arial" panose="020B0604020202020204" pitchFamily="34" charset="0"/>
              </a:rPr>
              <a:t>„</a:t>
            </a:r>
            <a:r>
              <a:rPr lang="lt-LT" b="1" dirty="0">
                <a:solidFill>
                  <a:schemeClr val="accent3">
                    <a:lumMod val="50000"/>
                  </a:schemeClr>
                </a:solidFill>
                <a:latin typeface="Arial" panose="020B0604020202020204" pitchFamily="34" charset="0"/>
                <a:cs typeface="Arial" panose="020B0604020202020204" pitchFamily="34" charset="0"/>
              </a:rPr>
              <a:t>Asmeninė patirtis“</a:t>
            </a:r>
            <a:r>
              <a:rPr lang="lt-LT" dirty="0">
                <a:latin typeface="Arial" panose="020B0604020202020204" pitchFamily="34" charset="0"/>
                <a:cs typeface="Arial" panose="020B0604020202020204" pitchFamily="34" charset="0"/>
              </a:rPr>
              <a:t> suprantama kaip subjektyviai patiriama gyvenimo kasdienybė, asmens akistata su tikrovės reiškiniais ir aktualijomis. </a:t>
            </a:r>
            <a:r>
              <a:rPr lang="lt-LT" b="1" dirty="0">
                <a:solidFill>
                  <a:schemeClr val="accent3">
                    <a:lumMod val="50000"/>
                  </a:schemeClr>
                </a:solidFill>
                <a:latin typeface="Arial" panose="020B0604020202020204" pitchFamily="34" charset="0"/>
                <a:cs typeface="Arial" panose="020B0604020202020204" pitchFamily="34" charset="0"/>
              </a:rPr>
              <a:t>„Kultūrinė patirtis“</a:t>
            </a:r>
            <a:r>
              <a:rPr lang="lt-LT" dirty="0">
                <a:latin typeface="Arial" panose="020B0604020202020204" pitchFamily="34" charset="0"/>
                <a:cs typeface="Arial" panose="020B0604020202020204" pitchFamily="34" charset="0"/>
              </a:rPr>
              <a:t> yra asmens literatūrinis apsiskaitymas, meno pažinimas, istorijos bei visuomenės gyvenimo aktualijų išmanymas. </a:t>
            </a:r>
            <a:endParaRPr lang="lt-LT" dirty="0">
              <a:latin typeface="Arial" panose="020B0604020202020204" pitchFamily="34" charset="0"/>
              <a:cs typeface="Arial" panose="020B0604020202020204" pitchFamily="34" charset="0"/>
            </a:endParaRPr>
          </a:p>
        </p:txBody>
      </p:sp>
      <p:sp>
        <p:nvSpPr>
          <p:cNvPr id="8" name="Rectangle 7"/>
          <p:cNvSpPr/>
          <p:nvPr/>
        </p:nvSpPr>
        <p:spPr>
          <a:xfrm>
            <a:off x="2233126" y="6128685"/>
            <a:ext cx="9579429" cy="215444"/>
          </a:xfrm>
          <a:prstGeom prst="rect">
            <a:avLst/>
          </a:prstGeom>
        </p:spPr>
        <p:txBody>
          <a:bodyPr wrap="square">
            <a:spAutoFit/>
          </a:bodyPr>
          <a:lstStyle/>
          <a:p>
            <a:r>
              <a:rPr lang="lt-LT" sz="800" dirty="0">
                <a:latin typeface="Arial" panose="020B0604020202020204" pitchFamily="34" charset="0"/>
                <a:cs typeface="Arial" panose="020B0604020202020204" pitchFamily="34" charset="0"/>
              </a:rPr>
              <a:t>https://www.nsa.smm.lt/wp-content/uploads/2023/12/VBE-rasymo-uzduociu-vertinimo-instrukcijos-paaiskinimas_20231117.pdf</a:t>
            </a:r>
            <a:endParaRPr lang="lt-LT"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4" name="Rectangle 3"/>
          <p:cNvSpPr/>
          <p:nvPr/>
        </p:nvSpPr>
        <p:spPr>
          <a:xfrm>
            <a:off x="2233126" y="1150166"/>
            <a:ext cx="7725747" cy="430887"/>
          </a:xfrm>
          <a:prstGeom prst="rect">
            <a:avLst/>
          </a:prstGeom>
        </p:spPr>
        <p:txBody>
          <a:bodyPr wrap="square">
            <a:spAutoFit/>
          </a:bodyPr>
          <a:lstStyle/>
          <a:p>
            <a:pPr lvl="0"/>
            <a:r>
              <a:rPr lang="lt-LT" sz="2200" b="1" i="1" dirty="0">
                <a:solidFill>
                  <a:prstClr val="black"/>
                </a:solidFill>
                <a:latin typeface="Arial" panose="020B0604020202020204" pitchFamily="34" charset="0"/>
                <a:cs typeface="Arial" panose="020B0604020202020204" pitchFamily="34" charset="0"/>
              </a:rPr>
              <a:t>Probleminio klausimo svarstymas. </a:t>
            </a:r>
            <a:r>
              <a:rPr lang="lt-LT" sz="2200" b="1" i="1" dirty="0" smtClean="0">
                <a:solidFill>
                  <a:prstClr val="black"/>
                </a:solidFill>
                <a:latin typeface="Arial" panose="020B0604020202020204" pitchFamily="34" charset="0"/>
                <a:cs typeface="Arial" panose="020B0604020202020204" pitchFamily="34" charset="0"/>
              </a:rPr>
              <a:t>Aspektai</a:t>
            </a:r>
            <a:endParaRPr lang="lt-LT" sz="2200" b="1" i="1"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1038807" y="2147857"/>
            <a:ext cx="10114384" cy="3170099"/>
          </a:xfrm>
          <a:prstGeom prst="rect">
            <a:avLst/>
          </a:prstGeom>
        </p:spPr>
        <p:txBody>
          <a:bodyPr wrap="square">
            <a:spAutoFit/>
          </a:bodyPr>
          <a:lstStyle/>
          <a:p>
            <a:pPr algn="just"/>
            <a:r>
              <a:rPr lang="lt-LT" sz="2000" dirty="0">
                <a:latin typeface="Arial" panose="020B0604020202020204" pitchFamily="34" charset="0"/>
                <a:cs typeface="Arial" panose="020B0604020202020204" pitchFamily="34" charset="0"/>
              </a:rPr>
              <a:t>Vertinant pirmąjį </a:t>
            </a:r>
            <a:r>
              <a:rPr lang="lt-LT" sz="2000" dirty="0" smtClean="0">
                <a:latin typeface="Arial" panose="020B0604020202020204" pitchFamily="34" charset="0"/>
                <a:cs typeface="Arial" panose="020B0604020202020204" pitchFamily="34" charset="0"/>
              </a:rPr>
              <a:t>kriterijų (temos, problemos supratimas), </a:t>
            </a:r>
            <a:r>
              <a:rPr lang="lt-LT" sz="2000" dirty="0">
                <a:latin typeface="Arial" panose="020B0604020202020204" pitchFamily="34" charset="0"/>
                <a:cs typeface="Arial" panose="020B0604020202020204" pitchFamily="34" charset="0"/>
              </a:rPr>
              <a:t>svarbu atkreipti dėmesį, ar rašinio </a:t>
            </a:r>
            <a:r>
              <a:rPr lang="lt-LT" sz="2000" dirty="0" smtClean="0">
                <a:latin typeface="Arial" panose="020B0604020202020204" pitchFamily="34" charset="0"/>
                <a:cs typeface="Arial" panose="020B0604020202020204" pitchFamily="34" charset="0"/>
              </a:rPr>
              <a:t>autorius </a:t>
            </a:r>
            <a:r>
              <a:rPr lang="lt-LT" sz="2000" b="1" dirty="0" smtClean="0">
                <a:solidFill>
                  <a:srgbClr val="006B3E"/>
                </a:solidFill>
                <a:latin typeface="Arial" panose="020B0604020202020204" pitchFamily="34" charset="0"/>
                <a:cs typeface="Arial" panose="020B0604020202020204" pitchFamily="34" charset="0"/>
              </a:rPr>
              <a:t>geba išskirti kelis (du, tris ar daugiau) svarstomos temos aspektus</a:t>
            </a:r>
            <a:r>
              <a:rPr lang="lt-LT" sz="2000" dirty="0" smtClean="0">
                <a:latin typeface="Arial" panose="020B0604020202020204" pitchFamily="34" charset="0"/>
                <a:cs typeface="Arial" panose="020B0604020202020204" pitchFamily="34" charset="0"/>
              </a:rPr>
              <a:t>, </a:t>
            </a:r>
            <a:r>
              <a:rPr lang="lt-LT" sz="2000" dirty="0">
                <a:latin typeface="Arial" panose="020B0604020202020204" pitchFamily="34" charset="0"/>
                <a:cs typeface="Arial" panose="020B0604020202020204" pitchFamily="34" charset="0"/>
              </a:rPr>
              <a:t>atskleisti jų sąsajas</a:t>
            </a:r>
            <a:r>
              <a:rPr lang="lt-LT" sz="2000" dirty="0" smtClean="0">
                <a:latin typeface="Arial" panose="020B0604020202020204" pitchFamily="34" charset="0"/>
                <a:cs typeface="Arial" panose="020B0604020202020204" pitchFamily="34" charset="0"/>
              </a:rPr>
              <a:t>.</a:t>
            </a:r>
            <a:endParaRPr lang="lt-LT" sz="2000" dirty="0" smtClean="0">
              <a:latin typeface="Arial" panose="020B0604020202020204" pitchFamily="34" charset="0"/>
              <a:cs typeface="Arial" panose="020B0604020202020204" pitchFamily="34" charset="0"/>
            </a:endParaRPr>
          </a:p>
          <a:p>
            <a:pPr algn="just"/>
            <a:endParaRPr lang="lt-LT" sz="2000" dirty="0">
              <a:latin typeface="Arial" panose="020B0604020202020204" pitchFamily="34" charset="0"/>
              <a:cs typeface="Arial" panose="020B0604020202020204" pitchFamily="34" charset="0"/>
            </a:endParaRPr>
          </a:p>
          <a:p>
            <a:pPr algn="just">
              <a:lnSpc>
                <a:spcPct val="150000"/>
              </a:lnSpc>
            </a:pPr>
            <a:r>
              <a:rPr lang="lt-LT" sz="2000" dirty="0">
                <a:latin typeface="Arial" panose="020B0604020202020204" pitchFamily="34" charset="0"/>
                <a:cs typeface="Arial" panose="020B0604020202020204" pitchFamily="34" charset="0"/>
              </a:rPr>
              <a:t>SOLO taksonomijoje išskiriami keli kognityvinių procesų lygiai: </a:t>
            </a:r>
            <a:r>
              <a:rPr lang="lt-LT" sz="2000" i="1" dirty="0" err="1">
                <a:latin typeface="Arial" panose="020B0604020202020204" pitchFamily="34" charset="0"/>
                <a:cs typeface="Arial" panose="020B0604020202020204" pitchFamily="34" charset="0"/>
              </a:rPr>
              <a:t>ikistruktūrinis</a:t>
            </a:r>
            <a:r>
              <a:rPr lang="lt-LT" sz="2000" dirty="0">
                <a:latin typeface="Arial" panose="020B0604020202020204" pitchFamily="34" charset="0"/>
                <a:cs typeface="Arial" panose="020B0604020202020204" pitchFamily="34" charset="0"/>
              </a:rPr>
              <a:t> (neatsakyta į temą), </a:t>
            </a:r>
            <a:r>
              <a:rPr lang="lt-LT" sz="2000" i="1" dirty="0" err="1">
                <a:latin typeface="Arial" panose="020B0604020202020204" pitchFamily="34" charset="0"/>
                <a:cs typeface="Arial" panose="020B0604020202020204" pitchFamily="34" charset="0"/>
              </a:rPr>
              <a:t>vienstruktūris</a:t>
            </a:r>
            <a:r>
              <a:rPr lang="lt-LT" sz="2000" dirty="0">
                <a:latin typeface="Arial" panose="020B0604020202020204" pitchFamily="34" charset="0"/>
                <a:cs typeface="Arial" panose="020B0604020202020204" pitchFamily="34" charset="0"/>
              </a:rPr>
              <a:t> (išskirtas vienas aspektas), </a:t>
            </a:r>
            <a:r>
              <a:rPr lang="lt-LT" sz="2000" i="1" dirty="0" err="1">
                <a:latin typeface="Arial" panose="020B0604020202020204" pitchFamily="34" charset="0"/>
                <a:cs typeface="Arial" panose="020B0604020202020204" pitchFamily="34" charset="0"/>
              </a:rPr>
              <a:t>daugiastruktūris</a:t>
            </a:r>
            <a:r>
              <a:rPr lang="lt-LT" sz="2000" dirty="0">
                <a:latin typeface="Arial" panose="020B0604020202020204" pitchFamily="34" charset="0"/>
                <a:cs typeface="Arial" panose="020B0604020202020204" pitchFamily="34" charset="0"/>
              </a:rPr>
              <a:t> (</a:t>
            </a:r>
            <a:r>
              <a:rPr lang="lt-LT" sz="2000" b="1" dirty="0">
                <a:solidFill>
                  <a:srgbClr val="006B3E"/>
                </a:solidFill>
                <a:latin typeface="Arial" panose="020B0604020202020204" pitchFamily="34" charset="0"/>
                <a:cs typeface="Arial" panose="020B0604020202020204" pitchFamily="34" charset="0"/>
              </a:rPr>
              <a:t>išskirta du ar daugiau aspektų</a:t>
            </a:r>
            <a:r>
              <a:rPr lang="lt-LT" sz="2000" dirty="0">
                <a:latin typeface="Arial" panose="020B0604020202020204" pitchFamily="34" charset="0"/>
                <a:cs typeface="Arial" panose="020B0604020202020204" pitchFamily="34" charset="0"/>
              </a:rPr>
              <a:t> – be sąryšingumo), </a:t>
            </a:r>
            <a:r>
              <a:rPr lang="lt-LT" sz="2000" i="1" dirty="0" err="1">
                <a:latin typeface="Arial" panose="020B0604020202020204" pitchFamily="34" charset="0"/>
                <a:cs typeface="Arial" panose="020B0604020202020204" pitchFamily="34" charset="0"/>
              </a:rPr>
              <a:t>sąryšinis</a:t>
            </a:r>
            <a:r>
              <a:rPr lang="lt-LT" sz="2000" dirty="0">
                <a:latin typeface="Arial" panose="020B0604020202020204" pitchFamily="34" charset="0"/>
                <a:cs typeface="Arial" panose="020B0604020202020204" pitchFamily="34" charset="0"/>
              </a:rPr>
              <a:t> (</a:t>
            </a:r>
            <a:r>
              <a:rPr lang="lt-LT" sz="2000" b="1" dirty="0">
                <a:solidFill>
                  <a:srgbClr val="006B3E"/>
                </a:solidFill>
                <a:latin typeface="Arial" panose="020B0604020202020204" pitchFamily="34" charset="0"/>
                <a:cs typeface="Arial" panose="020B0604020202020204" pitchFamily="34" charset="0"/>
              </a:rPr>
              <a:t>keletas aspektų</a:t>
            </a:r>
            <a:r>
              <a:rPr lang="lt-LT" sz="2000" dirty="0">
                <a:latin typeface="Arial" panose="020B0604020202020204" pitchFamily="34" charset="0"/>
                <a:cs typeface="Arial" panose="020B0604020202020204" pitchFamily="34" charset="0"/>
              </a:rPr>
              <a:t> susiejami į visumą), </a:t>
            </a:r>
            <a:r>
              <a:rPr lang="lt-LT" sz="2000" i="1" dirty="0">
                <a:latin typeface="Arial" panose="020B0604020202020204" pitchFamily="34" charset="0"/>
                <a:cs typeface="Arial" panose="020B0604020202020204" pitchFamily="34" charset="0"/>
              </a:rPr>
              <a:t>išplėstinis abstraktusis </a:t>
            </a:r>
            <a:r>
              <a:rPr lang="lt-LT" sz="2000" dirty="0">
                <a:latin typeface="Arial" panose="020B0604020202020204" pitchFamily="34" charset="0"/>
                <a:cs typeface="Arial" panose="020B0604020202020204" pitchFamily="34" charset="0"/>
              </a:rPr>
              <a:t>(</a:t>
            </a:r>
            <a:r>
              <a:rPr lang="lt-LT" sz="2000" b="1" dirty="0" err="1">
                <a:solidFill>
                  <a:srgbClr val="006B3E"/>
                </a:solidFill>
                <a:latin typeface="Arial" panose="020B0604020202020204" pitchFamily="34" charset="0"/>
                <a:cs typeface="Arial" panose="020B0604020202020204" pitchFamily="34" charset="0"/>
              </a:rPr>
              <a:t>sąryšinga</a:t>
            </a:r>
            <a:r>
              <a:rPr lang="lt-LT" sz="2000" b="1" dirty="0">
                <a:solidFill>
                  <a:srgbClr val="006B3E"/>
                </a:solidFill>
                <a:latin typeface="Arial" panose="020B0604020202020204" pitchFamily="34" charset="0"/>
                <a:cs typeface="Arial" panose="020B0604020202020204" pitchFamily="34" charset="0"/>
              </a:rPr>
              <a:t> visuma </a:t>
            </a:r>
            <a:r>
              <a:rPr lang="lt-LT" sz="2000" dirty="0">
                <a:latin typeface="Arial" panose="020B0604020202020204" pitchFamily="34" charset="0"/>
                <a:cs typeface="Arial" panose="020B0604020202020204" pitchFamily="34" charset="0"/>
              </a:rPr>
              <a:t>generuojama į aukštesnį abstrakcijos lygį</a:t>
            </a:r>
            <a:r>
              <a:rPr lang="lt-LT" sz="2000" dirty="0" smtClean="0">
                <a:latin typeface="Arial" panose="020B0604020202020204" pitchFamily="34" charset="0"/>
                <a:cs typeface="Arial" panose="020B0604020202020204" pitchFamily="34" charset="0"/>
              </a:rPr>
              <a:t>).</a:t>
            </a:r>
            <a:endParaRPr lang="lt-LT" sz="2000" dirty="0">
              <a:latin typeface="Arial" panose="020B0604020202020204" pitchFamily="34" charset="0"/>
              <a:cs typeface="Arial" panose="020B0604020202020204" pitchFamily="34" charset="0"/>
            </a:endParaRPr>
          </a:p>
        </p:txBody>
      </p:sp>
      <p:sp>
        <p:nvSpPr>
          <p:cNvPr id="7" name="Rectangle 6"/>
          <p:cNvSpPr/>
          <p:nvPr/>
        </p:nvSpPr>
        <p:spPr>
          <a:xfrm>
            <a:off x="2233126" y="5995650"/>
            <a:ext cx="6096000" cy="215444"/>
          </a:xfrm>
          <a:prstGeom prst="rect">
            <a:avLst/>
          </a:prstGeom>
        </p:spPr>
        <p:txBody>
          <a:bodyPr>
            <a:spAutoFit/>
          </a:bodyPr>
          <a:lstStyle/>
          <a:p>
            <a:pPr lvl="0"/>
            <a:r>
              <a:rPr lang="lt-LT" sz="800" dirty="0">
                <a:solidFill>
                  <a:prstClr val="black"/>
                </a:solidFill>
                <a:latin typeface="Arial" panose="020B0604020202020204" pitchFamily="34" charset="0"/>
                <a:cs typeface="Arial" panose="020B0604020202020204" pitchFamily="34" charset="0"/>
              </a:rPr>
              <a:t>https://www.nsa.smm.lt/wp-content/uploads/2023/12/VBE-rasymo-uzduociu-vertinimo-instrukcijos-paaiskinimas_20231117.pdf</a:t>
            </a:r>
            <a:endParaRPr lang="lt-LT" sz="800"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048000" y="2967335"/>
            <a:ext cx="6096000" cy="369332"/>
          </a:xfrm>
          <a:prstGeom prst="rect">
            <a:avLst/>
          </a:prstGeom>
        </p:spPr>
        <p:txBody>
          <a:bodyPr>
            <a:spAutoFit/>
          </a:bodyPr>
          <a:lstStyle/>
          <a:p>
            <a:pPr algn="just"/>
            <a:r>
              <a:rPr lang="lt-LT" dirty="0" smtClean="0">
                <a:solidFill>
                  <a:prstClr val="black"/>
                </a:solidFill>
                <a:latin typeface="Arial" panose="020B0604020202020204" pitchFamily="34" charset="0"/>
                <a:cs typeface="Arial" panose="020B0604020202020204" pitchFamily="34" charset="0"/>
              </a:rPr>
              <a:t>.</a:t>
            </a:r>
            <a:endParaRPr lang="lt-LT" dirty="0"/>
          </a:p>
        </p:txBody>
      </p:sp>
      <p:sp>
        <p:nvSpPr>
          <p:cNvPr id="4" name="Rectangle 3"/>
          <p:cNvSpPr/>
          <p:nvPr/>
        </p:nvSpPr>
        <p:spPr>
          <a:xfrm>
            <a:off x="2233126" y="1150166"/>
            <a:ext cx="7725747" cy="430887"/>
          </a:xfrm>
          <a:prstGeom prst="rect">
            <a:avLst/>
          </a:prstGeom>
        </p:spPr>
        <p:txBody>
          <a:bodyPr wrap="square">
            <a:spAutoFit/>
          </a:bodyPr>
          <a:lstStyle/>
          <a:p>
            <a:pPr lvl="0"/>
            <a:r>
              <a:rPr lang="lt-LT" sz="2200" b="1" i="1" dirty="0">
                <a:solidFill>
                  <a:prstClr val="black"/>
                </a:solidFill>
                <a:latin typeface="Arial" panose="020B0604020202020204" pitchFamily="34" charset="0"/>
                <a:cs typeface="Arial" panose="020B0604020202020204" pitchFamily="34" charset="0"/>
              </a:rPr>
              <a:t>Probleminio klausimo svarstymas. </a:t>
            </a:r>
            <a:r>
              <a:rPr lang="lt-LT" sz="2200" b="1" i="1" dirty="0" smtClean="0">
                <a:solidFill>
                  <a:prstClr val="black"/>
                </a:solidFill>
                <a:latin typeface="Arial" panose="020B0604020202020204" pitchFamily="34" charset="0"/>
                <a:cs typeface="Arial" panose="020B0604020202020204" pitchFamily="34" charset="0"/>
              </a:rPr>
              <a:t>Aspektai</a:t>
            </a:r>
            <a:endParaRPr lang="lt-LT" sz="2200" b="1" i="1" dirty="0">
              <a:solidFill>
                <a:prstClr val="black"/>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494523" y="1663351"/>
          <a:ext cx="11097401" cy="4587526"/>
        </p:xfrm>
        <a:graphic>
          <a:graphicData uri="http://schemas.openxmlformats.org/drawingml/2006/table">
            <a:tbl>
              <a:tblPr firstRow="1" firstCol="1" bandRow="1"/>
              <a:tblGrid>
                <a:gridCol w="1352600"/>
                <a:gridCol w="9744801"/>
              </a:tblGrid>
              <a:tr h="119220">
                <a:tc>
                  <a:txBody>
                    <a:bodyPr/>
                    <a:lstStyle/>
                    <a:p>
                      <a:pPr algn="just">
                        <a:lnSpc>
                          <a:spcPct val="95000"/>
                        </a:lnSpc>
                        <a:spcAft>
                          <a:spcPts val="0"/>
                        </a:spcAft>
                      </a:pPr>
                      <a:r>
                        <a:rPr lang="lt-LT" sz="1800" b="1" spc="-10" dirty="0">
                          <a:effectLst/>
                          <a:latin typeface="Times New Roman" panose="02020603050405020304" pitchFamily="18" charset="0"/>
                          <a:ea typeface="Times New Roman" panose="02020603050405020304" pitchFamily="18" charset="0"/>
                          <a:cs typeface="Arial" panose="020B0604020202020204" pitchFamily="34" charset="0"/>
                        </a:rPr>
                        <a:t>Taškai</a:t>
                      </a:r>
                      <a:endParaRPr lang="lt-LT"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95000"/>
                        </a:lnSpc>
                        <a:spcAft>
                          <a:spcPts val="0"/>
                        </a:spcAft>
                      </a:pPr>
                      <a:r>
                        <a:rPr lang="lt-LT" sz="1800" b="1" cap="small" spc="-10">
                          <a:effectLst/>
                          <a:latin typeface="Times New Roman" panose="02020603050405020304" pitchFamily="18" charset="0"/>
                          <a:ea typeface="Times New Roman" panose="02020603050405020304" pitchFamily="18" charset="0"/>
                          <a:cs typeface="Arial" panose="020B0604020202020204" pitchFamily="34" charset="0"/>
                        </a:rPr>
                        <a:t>Temos, problemos supratimas </a:t>
                      </a:r>
                      <a:endParaRPr lang="lt-LT"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34231">
                <a:tc>
                  <a:txBody>
                    <a:bodyPr/>
                    <a:lstStyle/>
                    <a:p>
                      <a:pPr algn="just">
                        <a:lnSpc>
                          <a:spcPct val="95000"/>
                        </a:lnSpc>
                        <a:spcAft>
                          <a:spcPts val="0"/>
                        </a:spcAft>
                      </a:pPr>
                      <a:r>
                        <a:rPr lang="lt-LT" sz="1800" b="1" spc="-10">
                          <a:effectLst/>
                          <a:latin typeface="Times New Roman" panose="02020603050405020304" pitchFamily="18" charset="0"/>
                          <a:ea typeface="Times New Roman" panose="02020603050405020304" pitchFamily="18" charset="0"/>
                          <a:cs typeface="Arial" panose="020B0604020202020204" pitchFamily="34" charset="0"/>
                        </a:rPr>
                        <a:t>7</a:t>
                      </a:r>
                      <a:endParaRPr lang="lt-LT"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5000"/>
                        </a:lnSpc>
                        <a:spcAft>
                          <a:spcPts val="0"/>
                        </a:spcAft>
                      </a:pPr>
                      <a:r>
                        <a:rPr lang="lt-LT" sz="1800" dirty="0">
                          <a:effectLst/>
                          <a:latin typeface="Times New Roman" panose="02020603050405020304" pitchFamily="18" charset="0"/>
                          <a:ea typeface="Times New Roman" panose="02020603050405020304" pitchFamily="18" charset="0"/>
                          <a:cs typeface="Arial" panose="020B0604020202020204" pitchFamily="34" charset="0"/>
                        </a:rPr>
                        <a:t>Teksto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tema</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ir užduotyje keliama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problema suprastos,</a:t>
                      </a:r>
                      <a:r>
                        <a:rPr lang="lt-LT" sz="1800" b="1" spc="-2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analizuojamos,</a:t>
                      </a:r>
                      <a:r>
                        <a:rPr lang="lt-LT" sz="1800" b="1" spc="-3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apibendrinamos,</a:t>
                      </a:r>
                      <a:r>
                        <a:rPr lang="lt-LT" sz="1800" b="1" spc="-3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vertinamos</a:t>
                      </a:r>
                      <a:r>
                        <a:rPr lang="lt-LT" sz="1800" spc="-3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platesniame kultūriniame, literatūriniame, istoriniame ar socialiniame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kontekste</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Motyvuotai išskirti ir išnagrinėti</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temos / problemos </a:t>
                      </a:r>
                      <a:r>
                        <a:rPr lang="lt-LT" sz="2000" b="1" dirty="0">
                          <a:solidFill>
                            <a:srgbClr val="006B3E"/>
                          </a:solidFill>
                          <a:effectLst/>
                          <a:latin typeface="Times New Roman" panose="02020603050405020304" pitchFamily="18" charset="0"/>
                          <a:ea typeface="Times New Roman" panose="02020603050405020304" pitchFamily="18" charset="0"/>
                          <a:cs typeface="Arial" panose="020B0604020202020204" pitchFamily="34" charset="0"/>
                        </a:rPr>
                        <a:t>aspektai</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atskleidžiamos</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 jų sąsajos</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spc="-15" dirty="0">
                          <a:effectLst/>
                          <a:latin typeface="Times New Roman" panose="02020603050405020304" pitchFamily="18" charset="0"/>
                          <a:ea typeface="Times New Roman" panose="02020603050405020304" pitchFamily="18" charset="0"/>
                          <a:cs typeface="Arial" panose="020B0604020202020204" pitchFamily="34" charset="0"/>
                        </a:rPr>
                        <a:t>Ne</a:t>
                      </a:r>
                      <a:r>
                        <a:rPr lang="lt-LT" sz="1800" spc="-2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daugiau</a:t>
                      </a:r>
                      <a:r>
                        <a:rPr lang="lt-LT" sz="1800" spc="-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nei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1</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fakto</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(F1)</a:t>
                      </a:r>
                      <a:r>
                        <a:rPr lang="lt-LT" sz="18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klaida</a:t>
                      </a:r>
                      <a:r>
                        <a:rPr lang="lt-LT" sz="1800" spc="-10" dirty="0">
                          <a:effectLst/>
                          <a:latin typeface="Times New Roman" panose="02020603050405020304" pitchFamily="18" charset="0"/>
                          <a:ea typeface="Times New Roman" panose="02020603050405020304" pitchFamily="18" charset="0"/>
                          <a:cs typeface="Arial" panose="020B0604020202020204" pitchFamily="34" charset="0"/>
                        </a:rPr>
                        <a:t>.</a:t>
                      </a:r>
                      <a:endParaRPr lang="lt-LT"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4231">
                <a:tc>
                  <a:txBody>
                    <a:bodyPr/>
                    <a:lstStyle/>
                    <a:p>
                      <a:pPr algn="just">
                        <a:lnSpc>
                          <a:spcPct val="95000"/>
                        </a:lnSpc>
                        <a:spcAft>
                          <a:spcPts val="0"/>
                        </a:spcAft>
                      </a:pPr>
                      <a:r>
                        <a:rPr lang="lt-LT" sz="1800" b="1" spc="-10">
                          <a:effectLst/>
                          <a:latin typeface="Times New Roman" panose="02020603050405020304" pitchFamily="18" charset="0"/>
                          <a:ea typeface="Times New Roman" panose="02020603050405020304" pitchFamily="18" charset="0"/>
                          <a:cs typeface="Arial" panose="020B0604020202020204" pitchFamily="34" charset="0"/>
                        </a:rPr>
                        <a:t>6</a:t>
                      </a:r>
                      <a:endParaRPr lang="lt-LT"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5000"/>
                        </a:lnSpc>
                        <a:spcAft>
                          <a:spcPts val="0"/>
                        </a:spcAft>
                      </a:pPr>
                      <a:r>
                        <a:rPr lang="lt-LT" sz="1800" dirty="0">
                          <a:effectLst/>
                          <a:latin typeface="Times New Roman" panose="02020603050405020304" pitchFamily="18" charset="0"/>
                          <a:ea typeface="Times New Roman" panose="02020603050405020304" pitchFamily="18" charset="0"/>
                          <a:cs typeface="Arial" panose="020B0604020202020204" pitchFamily="34" charset="0"/>
                        </a:rPr>
                        <a:t>Teksto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tema</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ir užduotyje keliama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problema suprastos,</a:t>
                      </a:r>
                      <a:r>
                        <a:rPr lang="lt-LT" sz="1800" b="1" spc="-2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analizuojamos,</a:t>
                      </a:r>
                      <a:r>
                        <a:rPr lang="lt-LT" sz="1800" b="1" spc="-3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apibendrinamos,</a:t>
                      </a:r>
                      <a:r>
                        <a:rPr lang="lt-LT" sz="1800" b="1" spc="-3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vertinamos</a:t>
                      </a:r>
                      <a:r>
                        <a:rPr lang="lt-LT" sz="1800" spc="-3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platesniame kultūriniame, literatūriniame, istoriniame ar socialiniame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kontekste.</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Motyvuotai išskirti ir išnagrinėti</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temos / problemos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aspektai</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atskleidžiamos</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 jų sąsajos</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spc="-15" dirty="0">
                          <a:effectLst/>
                          <a:latin typeface="Times New Roman" panose="02020603050405020304" pitchFamily="18" charset="0"/>
                          <a:ea typeface="Times New Roman" panose="02020603050405020304" pitchFamily="18" charset="0"/>
                          <a:cs typeface="Arial" panose="020B0604020202020204" pitchFamily="34" charset="0"/>
                        </a:rPr>
                        <a:t>Ne</a:t>
                      </a:r>
                      <a:r>
                        <a:rPr lang="lt-LT" sz="1800" spc="-2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daugiau</a:t>
                      </a:r>
                      <a:r>
                        <a:rPr lang="lt-LT" sz="1800" spc="-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nei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2</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fakto (F1)</a:t>
                      </a:r>
                      <a:r>
                        <a:rPr lang="lt-LT" sz="18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klaidos</a:t>
                      </a:r>
                      <a:r>
                        <a:rPr lang="lt-LT" sz="1800" spc="-10" dirty="0">
                          <a:effectLst/>
                          <a:latin typeface="Times New Roman" panose="02020603050405020304" pitchFamily="18" charset="0"/>
                          <a:ea typeface="Times New Roman" panose="02020603050405020304" pitchFamily="18" charset="0"/>
                          <a:cs typeface="Arial" panose="020B0604020202020204" pitchFamily="34" charset="0"/>
                        </a:rPr>
                        <a:t>.</a:t>
                      </a:r>
                      <a:endParaRPr lang="lt-LT"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693">
                <a:tc>
                  <a:txBody>
                    <a:bodyPr/>
                    <a:lstStyle/>
                    <a:p>
                      <a:pPr algn="just">
                        <a:lnSpc>
                          <a:spcPct val="95000"/>
                        </a:lnSpc>
                        <a:spcAft>
                          <a:spcPts val="0"/>
                        </a:spcAft>
                      </a:pPr>
                      <a:r>
                        <a:rPr lang="lt-LT" sz="1800" b="1" spc="-10">
                          <a:effectLst/>
                          <a:latin typeface="Times New Roman" panose="02020603050405020304" pitchFamily="18" charset="0"/>
                          <a:ea typeface="Times New Roman" panose="02020603050405020304" pitchFamily="18" charset="0"/>
                          <a:cs typeface="Arial" panose="020B0604020202020204" pitchFamily="34" charset="0"/>
                        </a:rPr>
                        <a:t>5</a:t>
                      </a:r>
                      <a:endParaRPr lang="lt-LT"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5000"/>
                        </a:lnSpc>
                        <a:spcAft>
                          <a:spcPts val="0"/>
                        </a:spcAft>
                      </a:pPr>
                      <a:r>
                        <a:rPr lang="lt-LT" sz="1800" dirty="0">
                          <a:effectLst/>
                          <a:latin typeface="Times New Roman" panose="02020603050405020304" pitchFamily="18" charset="0"/>
                          <a:ea typeface="Times New Roman" panose="02020603050405020304" pitchFamily="18" charset="0"/>
                          <a:cs typeface="Arial" panose="020B0604020202020204" pitchFamily="34" charset="0"/>
                        </a:rPr>
                        <a:t>Teksto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tema</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ir užduotyje keliama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problema suprastos, analizuojamos</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Motyvuotai išskirti</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temos / problemos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aspektai</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bet</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 nesiejami</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lt-LT"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693">
                <a:tc>
                  <a:txBody>
                    <a:bodyPr/>
                    <a:lstStyle/>
                    <a:p>
                      <a:pPr algn="just">
                        <a:lnSpc>
                          <a:spcPct val="95000"/>
                        </a:lnSpc>
                        <a:spcAft>
                          <a:spcPts val="0"/>
                        </a:spcAft>
                      </a:pPr>
                      <a:r>
                        <a:rPr lang="lt-LT" sz="1800" b="1" spc="-10">
                          <a:effectLst/>
                          <a:latin typeface="Times New Roman" panose="02020603050405020304" pitchFamily="18" charset="0"/>
                          <a:ea typeface="Times New Roman" panose="02020603050405020304" pitchFamily="18" charset="0"/>
                          <a:cs typeface="Arial" panose="020B0604020202020204" pitchFamily="34" charset="0"/>
                        </a:rPr>
                        <a:t>4</a:t>
                      </a:r>
                      <a:endParaRPr lang="lt-LT"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5000"/>
                        </a:lnSpc>
                        <a:spcAft>
                          <a:spcPts val="0"/>
                        </a:spcAft>
                      </a:pPr>
                      <a:r>
                        <a:rPr lang="lt-LT" sz="1800" dirty="0">
                          <a:effectLst/>
                          <a:latin typeface="Times New Roman" panose="02020603050405020304" pitchFamily="18" charset="0"/>
                          <a:ea typeface="Times New Roman" panose="02020603050405020304" pitchFamily="18" charset="0"/>
                          <a:cs typeface="Arial" panose="020B0604020202020204" pitchFamily="34" charset="0"/>
                        </a:rPr>
                        <a:t>Teksto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tema</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ir užduotyje keliama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problema suprastos, analizuojamos</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Motyvuotai išskirti</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temos / problemos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aspektai</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bet</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 ne visi išnagrinėti</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lt-LT"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693">
                <a:tc>
                  <a:txBody>
                    <a:bodyPr/>
                    <a:lstStyle/>
                    <a:p>
                      <a:pPr algn="just">
                        <a:lnSpc>
                          <a:spcPct val="95000"/>
                        </a:lnSpc>
                        <a:spcAft>
                          <a:spcPts val="0"/>
                        </a:spcAft>
                      </a:pPr>
                      <a:r>
                        <a:rPr lang="lt-LT" sz="1800" b="1" spc="-10">
                          <a:effectLst/>
                          <a:latin typeface="Times New Roman" panose="02020603050405020304" pitchFamily="18" charset="0"/>
                          <a:ea typeface="Times New Roman" panose="02020603050405020304" pitchFamily="18" charset="0"/>
                          <a:cs typeface="Arial" panose="020B0604020202020204" pitchFamily="34" charset="0"/>
                        </a:rPr>
                        <a:t>3</a:t>
                      </a:r>
                      <a:endParaRPr lang="lt-LT"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5000"/>
                        </a:lnSpc>
                        <a:spcAft>
                          <a:spcPts val="0"/>
                        </a:spcAft>
                      </a:pP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Tema</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ir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ar užduotyje keliama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problema suprastos</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iš dalies</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(per siaurai / per plačiai / akivaizdžiai išskirtas </a:t>
                      </a:r>
                      <a:r>
                        <a:rPr lang="lt-LT" sz="1800" b="1" dirty="0">
                          <a:solidFill>
                            <a:srgbClr val="006B3E"/>
                          </a:solidFill>
                          <a:effectLst/>
                          <a:latin typeface="Times New Roman" panose="02020603050405020304" pitchFamily="18" charset="0"/>
                          <a:ea typeface="Times New Roman" panose="02020603050405020304" pitchFamily="18" charset="0"/>
                          <a:cs typeface="Arial" panose="020B0604020202020204" pitchFamily="34" charset="0"/>
                        </a:rPr>
                        <a:t>tik 1 aspektas</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lt-LT"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693">
                <a:tc>
                  <a:txBody>
                    <a:bodyPr/>
                    <a:lstStyle/>
                    <a:p>
                      <a:pPr algn="just">
                        <a:lnSpc>
                          <a:spcPct val="95000"/>
                        </a:lnSpc>
                        <a:spcAft>
                          <a:spcPts val="0"/>
                        </a:spcAft>
                      </a:pPr>
                      <a:r>
                        <a:rPr lang="lt-LT" sz="1800" b="1" spc="-10">
                          <a:effectLst/>
                          <a:latin typeface="Times New Roman" panose="02020603050405020304" pitchFamily="18" charset="0"/>
                          <a:ea typeface="Times New Roman" panose="02020603050405020304" pitchFamily="18" charset="0"/>
                          <a:cs typeface="Arial" panose="020B0604020202020204" pitchFamily="34" charset="0"/>
                        </a:rPr>
                        <a:t>2</a:t>
                      </a:r>
                      <a:endParaRPr lang="lt-LT"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5000"/>
                        </a:lnSpc>
                        <a:spcAft>
                          <a:spcPts val="0"/>
                        </a:spcAft>
                      </a:pP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Tema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ir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ar užduotyje keliama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problema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suprastos</a:t>
                      </a:r>
                      <a:r>
                        <a:rPr lang="lt-LT" sz="1800" spc="-10" dirty="0">
                          <a:effectLst/>
                          <a:latin typeface="Times New Roman" panose="02020603050405020304" pitchFamily="18" charset="0"/>
                          <a:ea typeface="Times New Roman" panose="02020603050405020304" pitchFamily="18" charset="0"/>
                          <a:cs typeface="Arial" panose="020B0604020202020204" pitchFamily="34" charset="0"/>
                        </a:rPr>
                        <a:t> ir nagrinėjamos </a:t>
                      </a:r>
                      <a:r>
                        <a:rPr lang="lt-LT" sz="1800" b="1" spc="-10" dirty="0">
                          <a:effectLst/>
                          <a:latin typeface="Times New Roman" panose="02020603050405020304" pitchFamily="18" charset="0"/>
                          <a:ea typeface="Times New Roman" panose="02020603050405020304" pitchFamily="18" charset="0"/>
                          <a:cs typeface="Arial" panose="020B0604020202020204" pitchFamily="34" charset="0"/>
                        </a:rPr>
                        <a:t>menkai.</a:t>
                      </a:r>
                      <a:endParaRPr lang="lt-LT"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693">
                <a:tc>
                  <a:txBody>
                    <a:bodyPr/>
                    <a:lstStyle/>
                    <a:p>
                      <a:pPr algn="just">
                        <a:lnSpc>
                          <a:spcPct val="95000"/>
                        </a:lnSpc>
                        <a:spcAft>
                          <a:spcPts val="0"/>
                        </a:spcAft>
                      </a:pPr>
                      <a:r>
                        <a:rPr lang="lt-LT" sz="1800" b="1" spc="-10">
                          <a:effectLst/>
                          <a:latin typeface="Times New Roman" panose="02020603050405020304" pitchFamily="18" charset="0"/>
                          <a:ea typeface="Times New Roman" panose="02020603050405020304" pitchFamily="18" charset="0"/>
                          <a:cs typeface="Arial" panose="020B0604020202020204" pitchFamily="34" charset="0"/>
                        </a:rPr>
                        <a:t>1</a:t>
                      </a:r>
                      <a:endParaRPr lang="lt-LT"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5000"/>
                        </a:lnSpc>
                        <a:spcAft>
                          <a:spcPts val="0"/>
                        </a:spcAft>
                      </a:pP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Tik</a:t>
                      </a:r>
                      <a:r>
                        <a:rPr lang="lt-LT" sz="1800" b="1"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rašinio</a:t>
                      </a:r>
                      <a:r>
                        <a:rPr lang="lt-LT" sz="18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fragmentai</a:t>
                      </a:r>
                      <a:r>
                        <a:rPr lang="lt-LT" sz="1800" b="1" spc="-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susiję</a:t>
                      </a:r>
                      <a:r>
                        <a:rPr lang="lt-LT" sz="18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su</a:t>
                      </a:r>
                      <a:r>
                        <a:rPr lang="lt-LT" sz="1800" spc="-5" dirty="0">
                          <a:effectLst/>
                          <a:latin typeface="Times New Roman" panose="02020603050405020304" pitchFamily="18" charset="0"/>
                          <a:ea typeface="Times New Roman" panose="02020603050405020304" pitchFamily="18" charset="0"/>
                          <a:cs typeface="Arial" panose="020B0604020202020204" pitchFamily="34" charset="0"/>
                        </a:rPr>
                        <a:t> tema ir / ar užduotyje keliama problema.</a:t>
                      </a:r>
                      <a:endParaRPr lang="lt-LT"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846">
                <a:tc>
                  <a:txBody>
                    <a:bodyPr/>
                    <a:lstStyle/>
                    <a:p>
                      <a:pPr algn="just">
                        <a:lnSpc>
                          <a:spcPct val="95000"/>
                        </a:lnSpc>
                        <a:spcAft>
                          <a:spcPts val="0"/>
                        </a:spcAft>
                      </a:pPr>
                      <a:r>
                        <a:rPr lang="lt-LT" sz="1800" b="1" spc="-10">
                          <a:effectLst/>
                          <a:latin typeface="Times New Roman" panose="02020603050405020304" pitchFamily="18" charset="0"/>
                          <a:ea typeface="Times New Roman" panose="02020603050405020304" pitchFamily="18" charset="0"/>
                          <a:cs typeface="Arial" panose="020B0604020202020204" pitchFamily="34" charset="0"/>
                        </a:rPr>
                        <a:t>0</a:t>
                      </a:r>
                      <a:endParaRPr lang="lt-LT"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5000"/>
                        </a:lnSpc>
                        <a:spcAft>
                          <a:spcPts val="0"/>
                        </a:spcAft>
                      </a:pPr>
                      <a:r>
                        <a:rPr lang="lt-LT" sz="1800" dirty="0">
                          <a:effectLst/>
                          <a:latin typeface="Times New Roman" panose="02020603050405020304" pitchFamily="18" charset="0"/>
                          <a:ea typeface="Times New Roman" panose="02020603050405020304" pitchFamily="18" charset="0"/>
                          <a:cs typeface="Arial" panose="020B0604020202020204" pitchFamily="34" charset="0"/>
                        </a:rPr>
                        <a:t>Teksto tema ir keliama problema </a:t>
                      </a:r>
                      <a:r>
                        <a:rPr lang="lt-LT" sz="1800" b="1" dirty="0">
                          <a:effectLst/>
                          <a:latin typeface="Times New Roman" panose="02020603050405020304" pitchFamily="18" charset="0"/>
                          <a:ea typeface="Times New Roman" panose="02020603050405020304" pitchFamily="18" charset="0"/>
                          <a:cs typeface="Arial" panose="020B0604020202020204" pitchFamily="34" charset="0"/>
                        </a:rPr>
                        <a:t>nesuprastos, neanalizuojamos.</a:t>
                      </a:r>
                      <a:endParaRPr lang="lt-LT"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846">
                <a:tc>
                  <a:txBody>
                    <a:bodyPr/>
                    <a:lstStyle/>
                    <a:p>
                      <a:pPr algn="just">
                        <a:lnSpc>
                          <a:spcPct val="95000"/>
                        </a:lnSpc>
                        <a:spcAft>
                          <a:spcPts val="0"/>
                        </a:spcAft>
                      </a:pPr>
                      <a:r>
                        <a:rPr lang="lt-LT" sz="1000" b="1" spc="-10">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95000"/>
                        </a:lnSpc>
                        <a:spcAft>
                          <a:spcPts val="0"/>
                        </a:spcAft>
                      </a:pPr>
                      <a:r>
                        <a:rPr lang="lt-LT" sz="1000" dirty="0">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6" name="Rectangle 1"/>
          <p:cNvSpPr>
            <a:spLocks noChangeArrowheads="1"/>
          </p:cNvSpPr>
          <p:nvPr/>
        </p:nvSpPr>
        <p:spPr bwMode="auto">
          <a:xfrm>
            <a:off x="3892550" y="233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lt-LT" altLang="lt-LT" sz="1800" b="0" i="0" u="none" strike="noStrike" cap="none" normalizeH="0" baseline="0" smtClean="0">
                <a:ln>
                  <a:noFill/>
                </a:ln>
                <a:solidFill>
                  <a:schemeClr val="tx1"/>
                </a:solidFill>
                <a:effectLst/>
                <a:latin typeface="Arial" panose="020B0604020202020204" pitchFamily="34" charset="0"/>
              </a:rPr>
            </a:br>
            <a:endParaRPr kumimoji="0" lang="lt-LT" altLang="lt-LT"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p:nvPr/>
        </p:nvSpPr>
        <p:spPr>
          <a:xfrm>
            <a:off x="2233126" y="6291952"/>
            <a:ext cx="8916956" cy="215444"/>
          </a:xfrm>
          <a:prstGeom prst="rect">
            <a:avLst/>
          </a:prstGeom>
        </p:spPr>
        <p:txBody>
          <a:bodyPr wrap="square">
            <a:spAutoFit/>
          </a:bodyPr>
          <a:lstStyle/>
          <a:p>
            <a:r>
              <a:rPr lang="lt-LT" sz="800" dirty="0">
                <a:latin typeface="Arial" panose="020B0604020202020204" pitchFamily="34" charset="0"/>
                <a:cs typeface="Arial" panose="020B0604020202020204" pitchFamily="34" charset="0"/>
              </a:rPr>
              <a:t>https://www.nsa.smm.lt/wp-content/uploads/2024/10/VBE-rasymo-uzduociu-turinio-ir-kalbos-taisyklingumo-vertinimo-instrukcija-lenteles_20242025.docx</a:t>
            </a:r>
            <a:endParaRPr lang="lt-LT" sz="800" dirty="0">
              <a:latin typeface="Arial" panose="020B0604020202020204" pitchFamily="34" charset="0"/>
              <a:cs typeface="Arial" panose="020B0604020202020204" pitchFamily="34" charset="0"/>
            </a:endParaRPr>
          </a:p>
        </p:txBody>
      </p:sp>
      <p:sp>
        <p:nvSpPr>
          <p:cNvPr id="11" name="Oval 10"/>
          <p:cNvSpPr/>
          <p:nvPr/>
        </p:nvSpPr>
        <p:spPr>
          <a:xfrm>
            <a:off x="4702629" y="2336799"/>
            <a:ext cx="1045029" cy="548237"/>
          </a:xfrm>
          <a:prstGeom prst="ellipse">
            <a:avLst/>
          </a:prstGeom>
          <a:noFill/>
          <a:ln w="38100">
            <a:solidFill>
              <a:srgbClr val="006B3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lt-LT">
              <a:noFill/>
            </a:endParaRPr>
          </a:p>
        </p:txBody>
      </p:sp>
      <p:sp>
        <p:nvSpPr>
          <p:cNvPr id="12" name="Oval 11"/>
          <p:cNvSpPr/>
          <p:nvPr/>
        </p:nvSpPr>
        <p:spPr>
          <a:xfrm>
            <a:off x="2649894" y="4777273"/>
            <a:ext cx="1492898" cy="485192"/>
          </a:xfrm>
          <a:prstGeom prst="ellipse">
            <a:avLst/>
          </a:prstGeom>
          <a:noFill/>
          <a:ln w="38100">
            <a:solidFill>
              <a:srgbClr val="006B3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lt-LT">
              <a:no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4" name="Rectangle 3"/>
          <p:cNvSpPr/>
          <p:nvPr/>
        </p:nvSpPr>
        <p:spPr>
          <a:xfrm>
            <a:off x="494523" y="1150166"/>
            <a:ext cx="10161035" cy="430887"/>
          </a:xfrm>
          <a:prstGeom prst="rect">
            <a:avLst/>
          </a:prstGeom>
        </p:spPr>
        <p:txBody>
          <a:bodyPr wrap="square">
            <a:spAutoFit/>
          </a:bodyPr>
          <a:lstStyle/>
          <a:p>
            <a:pPr lvl="0"/>
            <a:r>
              <a:rPr lang="lt-LT" sz="2200" b="1" i="1" dirty="0">
                <a:solidFill>
                  <a:prstClr val="black"/>
                </a:solidFill>
                <a:latin typeface="Arial" panose="020B0604020202020204" pitchFamily="34" charset="0"/>
                <a:cs typeface="Arial" panose="020B0604020202020204" pitchFamily="34" charset="0"/>
              </a:rPr>
              <a:t>Probleminio klausimo svarstymas. </a:t>
            </a:r>
            <a:r>
              <a:rPr lang="lt-LT" sz="2200" b="1" i="1" dirty="0" smtClean="0">
                <a:solidFill>
                  <a:prstClr val="black"/>
                </a:solidFill>
                <a:latin typeface="Arial" panose="020B0604020202020204" pitchFamily="34" charset="0"/>
                <a:cs typeface="Arial" panose="020B0604020202020204" pitchFamily="34" charset="0"/>
              </a:rPr>
              <a:t>Aspektai, argumentavimas, struktūra </a:t>
            </a:r>
            <a:endParaRPr lang="lt-LT" sz="2200" b="1" i="1"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2223795" y="6359543"/>
            <a:ext cx="6096000" cy="215444"/>
          </a:xfrm>
          <a:prstGeom prst="rect">
            <a:avLst/>
          </a:prstGeom>
        </p:spPr>
        <p:txBody>
          <a:bodyPr>
            <a:spAutoFit/>
          </a:bodyPr>
          <a:lstStyle/>
          <a:p>
            <a:pPr lvl="0"/>
            <a:r>
              <a:rPr lang="lt-LT" sz="800" dirty="0">
                <a:solidFill>
                  <a:prstClr val="black"/>
                </a:solidFill>
                <a:latin typeface="Arial" panose="020B0604020202020204" pitchFamily="34" charset="0"/>
                <a:cs typeface="Arial" panose="020B0604020202020204" pitchFamily="34" charset="0"/>
              </a:rPr>
              <a:t>https://www.nsa.smm.lt/wp-content/uploads/2023/12/VBE-rasymo-uzduociu-vertinimo-instrukcijos-paaiskinimas_20231117.pdf</a:t>
            </a:r>
            <a:endParaRPr lang="lt-LT" sz="800"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1408922" y="1680196"/>
            <a:ext cx="10087753" cy="769441"/>
          </a:xfrm>
          <a:prstGeom prst="rect">
            <a:avLst/>
          </a:prstGeom>
        </p:spPr>
        <p:txBody>
          <a:bodyPr wrap="square">
            <a:spAutoFit/>
          </a:bodyPr>
          <a:lstStyle/>
          <a:p>
            <a:pPr lvl="0" algn="ctr"/>
            <a:r>
              <a:rPr lang="lt-LT" sz="2000" dirty="0">
                <a:solidFill>
                  <a:prstClr val="black"/>
                </a:solidFill>
                <a:latin typeface="Arial" panose="020B0604020202020204" pitchFamily="34" charset="0"/>
                <a:cs typeface="Arial" panose="020B0604020202020204" pitchFamily="34" charset="0"/>
              </a:rPr>
              <a:t>Vienam aspektui bent vienas </a:t>
            </a:r>
            <a:r>
              <a:rPr lang="lt-LT" sz="2000" dirty="0" smtClean="0">
                <a:solidFill>
                  <a:prstClr val="black"/>
                </a:solidFill>
                <a:latin typeface="Arial" panose="020B0604020202020204" pitchFamily="34" charset="0"/>
                <a:cs typeface="Arial" panose="020B0604020202020204" pitchFamily="34" charset="0"/>
              </a:rPr>
              <a:t>argumentas (klasikinis modelis)</a:t>
            </a:r>
            <a:endParaRPr lang="lt-LT" sz="2000" dirty="0" smtClean="0">
              <a:solidFill>
                <a:prstClr val="black"/>
              </a:solidFill>
              <a:latin typeface="Arial" panose="020B0604020202020204" pitchFamily="34" charset="0"/>
              <a:cs typeface="Arial" panose="020B0604020202020204" pitchFamily="34" charset="0"/>
            </a:endParaRPr>
          </a:p>
          <a:p>
            <a:pPr lvl="0" algn="just"/>
            <a:r>
              <a:rPr lang="lt-LT" sz="1200" dirty="0">
                <a:solidFill>
                  <a:prstClr val="black"/>
                </a:solidFill>
                <a:latin typeface="Arial" panose="020B0604020202020204" pitchFamily="34" charset="0"/>
                <a:cs typeface="Arial" panose="020B0604020202020204" pitchFamily="34" charset="0"/>
              </a:rPr>
              <a:t>Tikimasi, kad rašantysis gebės pateiktu tekstu </a:t>
            </a:r>
            <a:r>
              <a:rPr lang="lt-LT" sz="1200" b="1" dirty="0">
                <a:solidFill>
                  <a:srgbClr val="006B3E"/>
                </a:solidFill>
                <a:latin typeface="Arial" panose="020B0604020202020204" pitchFamily="34" charset="0"/>
                <a:cs typeface="Arial" panose="020B0604020202020204" pitchFamily="34" charset="0"/>
              </a:rPr>
              <a:t>pasinaudoti</a:t>
            </a:r>
            <a:r>
              <a:rPr lang="lt-LT" sz="1200" dirty="0">
                <a:solidFill>
                  <a:prstClr val="black"/>
                </a:solidFill>
                <a:latin typeface="Arial" panose="020B0604020202020204" pitchFamily="34" charset="0"/>
                <a:cs typeface="Arial" panose="020B0604020202020204" pitchFamily="34" charset="0"/>
              </a:rPr>
              <a:t> kaip </a:t>
            </a:r>
            <a:r>
              <a:rPr lang="lt-LT" sz="1200" i="1" dirty="0">
                <a:solidFill>
                  <a:prstClr val="black"/>
                </a:solidFill>
                <a:latin typeface="Arial" panose="020B0604020202020204" pitchFamily="34" charset="0"/>
                <a:cs typeface="Arial" panose="020B0604020202020204" pitchFamily="34" charset="0"/>
              </a:rPr>
              <a:t>pretekstu</a:t>
            </a:r>
            <a:r>
              <a:rPr lang="lt-LT" sz="1200" dirty="0">
                <a:solidFill>
                  <a:prstClr val="black"/>
                </a:solidFill>
                <a:latin typeface="Arial" panose="020B0604020202020204" pitchFamily="34" charset="0"/>
                <a:cs typeface="Arial" panose="020B0604020202020204" pitchFamily="34" charset="0"/>
              </a:rPr>
              <a:t> toliau samprotauti arba </a:t>
            </a:r>
            <a:r>
              <a:rPr lang="lt-LT" sz="1200" b="1" dirty="0">
                <a:solidFill>
                  <a:srgbClr val="006B3E"/>
                </a:solidFill>
                <a:latin typeface="Arial" panose="020B0604020202020204" pitchFamily="34" charset="0"/>
                <a:cs typeface="Arial" panose="020B0604020202020204" pitchFamily="34" charset="0"/>
              </a:rPr>
              <a:t>kaip argumentavimui reikalinga </a:t>
            </a:r>
            <a:r>
              <a:rPr lang="lt-LT" sz="1200" b="1" i="1" dirty="0">
                <a:solidFill>
                  <a:srgbClr val="006B3E"/>
                </a:solidFill>
                <a:latin typeface="Arial" panose="020B0604020202020204" pitchFamily="34" charset="0"/>
                <a:cs typeface="Arial" panose="020B0604020202020204" pitchFamily="34" charset="0"/>
              </a:rPr>
              <a:t>medžiaga</a:t>
            </a:r>
            <a:r>
              <a:rPr lang="lt-LT" sz="1200" dirty="0">
                <a:solidFill>
                  <a:prstClr val="black"/>
                </a:solidFill>
                <a:latin typeface="Arial" panose="020B0604020202020204" pitchFamily="34" charset="0"/>
                <a:cs typeface="Arial" panose="020B0604020202020204" pitchFamily="34" charset="0"/>
              </a:rPr>
              <a:t>. </a:t>
            </a:r>
            <a:endParaRPr lang="lt-LT" sz="1200" dirty="0">
              <a:solidFill>
                <a:prstClr val="black"/>
              </a:solidFill>
              <a:latin typeface="Arial" panose="020B0604020202020204" pitchFamily="34" charset="0"/>
              <a:cs typeface="Arial" panose="020B0604020202020204" pitchFamily="34" charset="0"/>
            </a:endParaRPr>
          </a:p>
          <a:p>
            <a:pPr lvl="0" algn="ctr"/>
            <a:endParaRPr lang="lt-LT" sz="1200" dirty="0">
              <a:solidFill>
                <a:prstClr val="black"/>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nvGraphicFramePr>
        <p:xfrm>
          <a:off x="494523" y="2451966"/>
          <a:ext cx="11280712" cy="3479800"/>
        </p:xfrm>
        <a:graphic>
          <a:graphicData uri="http://schemas.openxmlformats.org/drawingml/2006/table">
            <a:tbl>
              <a:tblPr firstRow="1" bandRow="1">
                <a:tableStyleId>{5C22544A-7EE6-4342-B048-85BDC9FD1C3A}</a:tableStyleId>
              </a:tblPr>
              <a:tblGrid>
                <a:gridCol w="5640356"/>
                <a:gridCol w="5640356"/>
              </a:tblGrid>
              <a:tr h="370840">
                <a:tc>
                  <a:txBody>
                    <a:bodyPr/>
                    <a:lstStyle/>
                    <a:p>
                      <a:pPr algn="ctr"/>
                      <a:r>
                        <a:rPr lang="lt-LT" dirty="0" smtClean="0">
                          <a:latin typeface="Arial" panose="020B0604020202020204" pitchFamily="34" charset="0"/>
                          <a:cs typeface="Arial" panose="020B0604020202020204" pitchFamily="34" charset="0"/>
                        </a:rPr>
                        <a:t>      Vienas aspektas </a:t>
                      </a:r>
                      <a:r>
                        <a:rPr lang="lt-LT" sz="1200" dirty="0" smtClean="0">
                          <a:latin typeface="Arial" panose="020B0604020202020204" pitchFamily="34" charset="0"/>
                          <a:cs typeface="Arial" panose="020B0604020202020204" pitchFamily="34" charset="0"/>
                        </a:rPr>
                        <a:t>(viena dėstymo pastraipa)</a:t>
                      </a:r>
                      <a:endParaRPr lang="lt-LT" sz="1200" dirty="0">
                        <a:latin typeface="Arial" panose="020B0604020202020204" pitchFamily="34" charset="0"/>
                        <a:cs typeface="Arial" panose="020B0604020202020204" pitchFamily="34" charset="0"/>
                      </a:endParaRPr>
                    </a:p>
                  </a:txBody>
                  <a:tcPr/>
                </a:tc>
                <a:tc>
                  <a:txBody>
                    <a:bodyPr/>
                    <a:lstStyle/>
                    <a:p>
                      <a:pPr algn="ctr"/>
                      <a:r>
                        <a:rPr lang="lt-LT" dirty="0" smtClean="0">
                          <a:latin typeface="Arial" panose="020B0604020202020204" pitchFamily="34" charset="0"/>
                          <a:cs typeface="Arial" panose="020B0604020202020204" pitchFamily="34" charset="0"/>
                        </a:rPr>
                        <a:t>Antras aspektas </a:t>
                      </a:r>
                      <a:r>
                        <a:rPr lang="lt-LT" sz="1200" dirty="0" smtClean="0">
                          <a:latin typeface="Arial" panose="020B0604020202020204" pitchFamily="34" charset="0"/>
                          <a:cs typeface="Arial" panose="020B0604020202020204" pitchFamily="34" charset="0"/>
                        </a:rPr>
                        <a:t>(antra</a:t>
                      </a:r>
                      <a:r>
                        <a:rPr lang="lt-LT" sz="1200" baseline="0" dirty="0" smtClean="0">
                          <a:latin typeface="Arial" panose="020B0604020202020204" pitchFamily="34" charset="0"/>
                          <a:cs typeface="Arial" panose="020B0604020202020204" pitchFamily="34" charset="0"/>
                        </a:rPr>
                        <a:t> dėstymo pastraipa)</a:t>
                      </a:r>
                      <a:endParaRPr lang="lt-LT" sz="1200" dirty="0">
                        <a:latin typeface="Arial" panose="020B0604020202020204" pitchFamily="34" charset="0"/>
                        <a:cs typeface="Arial" panose="020B0604020202020204" pitchFamily="34" charset="0"/>
                      </a:endParaRPr>
                    </a:p>
                  </a:txBody>
                  <a:tcPr/>
                </a:tc>
              </a:tr>
              <a:tr h="370840">
                <a:tc>
                  <a:txBody>
                    <a:bodyPr/>
                    <a:lstStyle/>
                    <a:p>
                      <a:r>
                        <a:rPr lang="lt-LT" dirty="0" smtClean="0">
                          <a:latin typeface="Arial" panose="020B0604020202020204" pitchFamily="34" charset="0"/>
                          <a:cs typeface="Arial" panose="020B0604020202020204" pitchFamily="34" charset="0"/>
                        </a:rPr>
                        <a:t>Argumentas</a:t>
                      </a:r>
                      <a:r>
                        <a:rPr lang="lt-LT" baseline="0" dirty="0" smtClean="0">
                          <a:latin typeface="Arial" panose="020B0604020202020204" pitchFamily="34" charset="0"/>
                          <a:cs typeface="Arial" panose="020B0604020202020204" pitchFamily="34" charset="0"/>
                        </a:rPr>
                        <a:t> iš pateikto teksto.</a:t>
                      </a:r>
                      <a:endParaRPr lang="lt-LT" dirty="0" smtClean="0">
                        <a:latin typeface="Arial" panose="020B0604020202020204" pitchFamily="34" charset="0"/>
                        <a:cs typeface="Arial" panose="020B0604020202020204" pitchFamily="34" charset="0"/>
                      </a:endParaRPr>
                    </a:p>
                    <a:p>
                      <a:endParaRPr lang="lt-LT" dirty="0" smtClean="0"/>
                    </a:p>
                    <a:p>
                      <a:pPr marL="0" marR="0" lvl="0" indent="0" algn="ctr" defTabSz="914400" rtl="0" eaLnBrk="1" fontAlgn="auto" latinLnBrk="0" hangingPunct="1">
                        <a:lnSpc>
                          <a:spcPct val="100000"/>
                        </a:lnSpc>
                        <a:spcBef>
                          <a:spcPts val="0"/>
                        </a:spcBef>
                        <a:spcAft>
                          <a:spcPts val="0"/>
                        </a:spcAft>
                        <a:buClrTx/>
                        <a:buSzTx/>
                        <a:buFontTx/>
                        <a:buNone/>
                        <a:defRPr/>
                      </a:pPr>
                      <a:r>
                        <a:rPr lang="lt-LT" sz="1800" b="1" dirty="0" smtClean="0">
                          <a:solidFill>
                            <a:srgbClr val="82C561">
                              <a:lumMod val="50000"/>
                            </a:srgbClr>
                          </a:solidFill>
                          <a:latin typeface="Arial" panose="020B0604020202020204" pitchFamily="34" charset="0"/>
                          <a:cs typeface="Arial" panose="020B0604020202020204" pitchFamily="34" charset="0"/>
                        </a:rPr>
                        <a:t>50 </a:t>
                      </a:r>
                      <a:r>
                        <a:rPr lang="en-US" sz="1800" b="1" dirty="0" smtClean="0">
                          <a:solidFill>
                            <a:srgbClr val="82C561">
                              <a:lumMod val="50000"/>
                            </a:srgbClr>
                          </a:solidFill>
                          <a:latin typeface="Arial" panose="020B0604020202020204" pitchFamily="34" charset="0"/>
                          <a:cs typeface="Arial" panose="020B0604020202020204" pitchFamily="34" charset="0"/>
                        </a:rPr>
                        <a:t>%</a:t>
                      </a:r>
                      <a:r>
                        <a:rPr lang="lt-LT" sz="1800" b="1" baseline="0" dirty="0" smtClean="0">
                          <a:solidFill>
                            <a:srgbClr val="82C561">
                              <a:lumMod val="50000"/>
                            </a:srgbClr>
                          </a:solidFill>
                          <a:latin typeface="Arial" panose="020B0604020202020204" pitchFamily="34" charset="0"/>
                          <a:cs typeface="Arial" panose="020B0604020202020204" pitchFamily="34" charset="0"/>
                        </a:rPr>
                        <a:t> </a:t>
                      </a:r>
                      <a:endParaRPr lang="lt-LT" sz="1800" b="1" baseline="0" dirty="0" smtClean="0">
                        <a:solidFill>
                          <a:srgbClr val="82C561">
                            <a:lumMod val="50000"/>
                          </a:srgb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lang="lt-LT" sz="1800" b="1" dirty="0" smtClean="0">
                        <a:solidFill>
                          <a:srgbClr val="82C561">
                            <a:lumMod val="50000"/>
                          </a:srgbClr>
                        </a:solidFill>
                        <a:latin typeface="Arial" panose="020B0604020202020204" pitchFamily="34" charset="0"/>
                        <a:cs typeface="Arial" panose="020B0604020202020204" pitchFamily="34" charset="0"/>
                      </a:endParaRPr>
                    </a:p>
                    <a:p>
                      <a:pPr algn="just"/>
                      <a:r>
                        <a:rPr lang="lt-LT" dirty="0" smtClean="0">
                          <a:latin typeface="Arial" panose="020B0604020202020204" pitchFamily="34" charset="0"/>
                          <a:cs typeface="Arial" panose="020B0604020202020204" pitchFamily="34" charset="0"/>
                        </a:rPr>
                        <a:t>Svarstant užduotyje nurodytu probleminiu klausimu, būtina remtis pateiktu tekstu.</a:t>
                      </a:r>
                      <a:endParaRPr lang="lt-LT" dirty="0">
                        <a:latin typeface="Arial" panose="020B0604020202020204" pitchFamily="34" charset="0"/>
                        <a:cs typeface="Arial" panose="020B0604020202020204" pitchFamily="34" charset="0"/>
                      </a:endParaRPr>
                    </a:p>
                  </a:txBody>
                  <a:tcPr/>
                </a:tc>
                <a:tc>
                  <a:txBody>
                    <a:bodyPr/>
                    <a:lstStyle/>
                    <a:p>
                      <a:r>
                        <a:rPr lang="lt-LT" dirty="0" smtClean="0">
                          <a:latin typeface="Arial" panose="020B0604020202020204" pitchFamily="34" charset="0"/>
                          <a:cs typeface="Arial" panose="020B0604020202020204" pitchFamily="34" charset="0"/>
                        </a:rPr>
                        <a:t>Argumentas.</a:t>
                      </a:r>
                      <a:r>
                        <a:rPr lang="lt-LT" baseline="0" dirty="0" smtClean="0">
                          <a:latin typeface="Arial" panose="020B0604020202020204" pitchFamily="34" charset="0"/>
                          <a:cs typeface="Arial" panose="020B0604020202020204" pitchFamily="34" charset="0"/>
                        </a:rPr>
                        <a:t> Rašančiojo asmeninis pasirinkimas.</a:t>
                      </a:r>
                      <a:r>
                        <a:rPr lang="lt-LT" dirty="0" smtClean="0">
                          <a:latin typeface="Arial" panose="020B0604020202020204" pitchFamily="34" charset="0"/>
                          <a:cs typeface="Arial" panose="020B0604020202020204" pitchFamily="34" charset="0"/>
                        </a:rPr>
                        <a:t> </a:t>
                      </a:r>
                      <a:endParaRPr lang="lt-LT" dirty="0" smtClean="0">
                        <a:latin typeface="Arial" panose="020B0604020202020204" pitchFamily="34" charset="0"/>
                        <a:cs typeface="Arial" panose="020B0604020202020204" pitchFamily="34" charset="0"/>
                      </a:endParaRPr>
                    </a:p>
                    <a:p>
                      <a:endParaRPr lang="lt-LT" dirty="0" smtClean="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lt-LT" sz="1800" b="1" i="0" u="none" strike="noStrike" kern="1200" cap="none" spc="0" normalizeH="0" baseline="0" noProof="0" dirty="0" smtClean="0">
                          <a:ln>
                            <a:noFill/>
                          </a:ln>
                          <a:solidFill>
                            <a:srgbClr val="82C561">
                              <a:lumMod val="50000"/>
                            </a:srgbClr>
                          </a:solidFill>
                          <a:effectLst/>
                          <a:uLnTx/>
                          <a:uFillTx/>
                          <a:latin typeface="Arial" panose="020B0604020202020204" pitchFamily="34" charset="0"/>
                          <a:ea typeface="+mn-ea"/>
                          <a:cs typeface="Arial" panose="020B0604020202020204" pitchFamily="34" charset="0"/>
                        </a:rPr>
                        <a:t>50 </a:t>
                      </a:r>
                      <a:r>
                        <a:rPr kumimoji="0" lang="en-US" sz="1800" b="1" i="0" u="none" strike="noStrike" kern="1200" cap="none" spc="0" normalizeH="0" baseline="0" noProof="0" dirty="0" smtClean="0">
                          <a:ln>
                            <a:noFill/>
                          </a:ln>
                          <a:solidFill>
                            <a:srgbClr val="82C561">
                              <a:lumMod val="50000"/>
                            </a:srgbClr>
                          </a:solidFill>
                          <a:effectLst/>
                          <a:uLnTx/>
                          <a:uFillTx/>
                          <a:latin typeface="Arial" panose="020B0604020202020204" pitchFamily="34" charset="0"/>
                          <a:ea typeface="+mn-ea"/>
                          <a:cs typeface="Arial" panose="020B0604020202020204" pitchFamily="34" charset="0"/>
                        </a:rPr>
                        <a:t>%</a:t>
                      </a:r>
                      <a:endParaRPr kumimoji="0" lang="lt-L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lt-L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lt-LT" sz="1800" b="1" i="0" u="none" strike="noStrike" kern="1200" cap="none" spc="0" normalizeH="0" baseline="0" noProof="0" dirty="0" smtClean="0">
                          <a:ln>
                            <a:noFill/>
                          </a:ln>
                          <a:solidFill>
                            <a:srgbClr val="82C561">
                              <a:lumMod val="50000"/>
                            </a:srgbClr>
                          </a:solidFill>
                          <a:effectLst/>
                          <a:uLnTx/>
                          <a:uFillTx/>
                          <a:latin typeface="Arial" panose="020B0604020202020204" pitchFamily="34" charset="0"/>
                          <a:ea typeface="+mn-ea"/>
                          <a:cs typeface="Arial" panose="020B0604020202020204" pitchFamily="34" charset="0"/>
                        </a:rPr>
                        <a:t>„Asmeninė patirtis“</a:t>
                      </a:r>
                      <a:r>
                        <a:rPr kumimoji="0" lang="lt-L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suprantama kaip subjektyviai patiriama gyvenimo kasdienybė, asmens akistata su tikrovės reiškiniais ir aktualijomis. </a:t>
                      </a:r>
                      <a:r>
                        <a:rPr kumimoji="0" lang="lt-LT" sz="1800" b="1" i="0" u="none" strike="noStrike" kern="1200" cap="none" spc="0" normalizeH="0" baseline="0" noProof="0" dirty="0" smtClean="0">
                          <a:ln>
                            <a:noFill/>
                          </a:ln>
                          <a:solidFill>
                            <a:srgbClr val="82C561">
                              <a:lumMod val="50000"/>
                            </a:srgbClr>
                          </a:solidFill>
                          <a:effectLst/>
                          <a:uLnTx/>
                          <a:uFillTx/>
                          <a:latin typeface="Arial" panose="020B0604020202020204" pitchFamily="34" charset="0"/>
                          <a:ea typeface="+mn-ea"/>
                          <a:cs typeface="Arial" panose="020B0604020202020204" pitchFamily="34" charset="0"/>
                        </a:rPr>
                        <a:t>„Kultūrinė patirtis“</a:t>
                      </a:r>
                      <a:r>
                        <a:rPr kumimoji="0" lang="lt-L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yra asmens literatūrinis apsiskaitymas, meno pažinimas, istorijos bei visuomenės gyvenimo aktualijų išmanymas. </a:t>
                      </a:r>
                      <a:endParaRPr kumimoji="0" lang="lt-L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lt-LT" sz="18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048000" y="2967335"/>
            <a:ext cx="6096000" cy="369332"/>
          </a:xfrm>
          <a:prstGeom prst="rect">
            <a:avLst/>
          </a:prstGeom>
        </p:spPr>
        <p:txBody>
          <a:bodyPr>
            <a:spAutoFit/>
          </a:bodyPr>
          <a:lstStyle/>
          <a:p>
            <a:pPr algn="just"/>
            <a:r>
              <a:rPr lang="lt-LT" dirty="0" smtClean="0">
                <a:solidFill>
                  <a:prstClr val="black"/>
                </a:solidFill>
                <a:latin typeface="Arial" panose="020B0604020202020204" pitchFamily="34" charset="0"/>
                <a:cs typeface="Arial" panose="020B0604020202020204" pitchFamily="34" charset="0"/>
              </a:rPr>
              <a:t>.</a:t>
            </a:r>
            <a:endParaRPr lang="lt-LT" dirty="0"/>
          </a:p>
        </p:txBody>
      </p:sp>
      <p:sp>
        <p:nvSpPr>
          <p:cNvPr id="4" name="Rectangle 3"/>
          <p:cNvSpPr/>
          <p:nvPr/>
        </p:nvSpPr>
        <p:spPr>
          <a:xfrm>
            <a:off x="858416" y="1150166"/>
            <a:ext cx="9100457" cy="430887"/>
          </a:xfrm>
          <a:prstGeom prst="rect">
            <a:avLst/>
          </a:prstGeom>
        </p:spPr>
        <p:txBody>
          <a:bodyPr wrap="square">
            <a:spAutoFit/>
          </a:bodyPr>
          <a:lstStyle/>
          <a:p>
            <a:pPr lvl="0"/>
            <a:r>
              <a:rPr lang="lt-LT" sz="2200" b="1" i="1" dirty="0">
                <a:solidFill>
                  <a:prstClr val="black"/>
                </a:solidFill>
                <a:latin typeface="Arial" panose="020B0604020202020204" pitchFamily="34" charset="0"/>
                <a:cs typeface="Arial" panose="020B0604020202020204" pitchFamily="34" charset="0"/>
              </a:rPr>
              <a:t>Probleminio klausimo svarstymas. </a:t>
            </a:r>
            <a:r>
              <a:rPr lang="lt-LT" sz="2200" b="1" i="1" dirty="0" smtClean="0">
                <a:solidFill>
                  <a:prstClr val="black"/>
                </a:solidFill>
                <a:latin typeface="Arial" panose="020B0604020202020204" pitchFamily="34" charset="0"/>
                <a:cs typeface="Arial" panose="020B0604020202020204" pitchFamily="34" charset="0"/>
              </a:rPr>
              <a:t>Aspektai ir argumentavimas </a:t>
            </a:r>
            <a:endParaRPr lang="lt-LT" sz="2200" b="1" i="1"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858416" y="1587804"/>
            <a:ext cx="10635343" cy="4339650"/>
          </a:xfrm>
          <a:prstGeom prst="rect">
            <a:avLst/>
          </a:prstGeom>
        </p:spPr>
        <p:txBody>
          <a:bodyPr wrap="square">
            <a:spAutoFit/>
          </a:bodyPr>
          <a:lstStyle/>
          <a:p>
            <a:pPr algn="just"/>
            <a:endParaRPr lang="lt-LT" sz="2000" dirty="0" smtClean="0">
              <a:latin typeface="Arial" panose="020B0604020202020204" pitchFamily="34" charset="0"/>
              <a:cs typeface="Arial" panose="020B0604020202020204" pitchFamily="34" charset="0"/>
            </a:endParaRPr>
          </a:p>
          <a:p>
            <a:pPr algn="just"/>
            <a:r>
              <a:rPr lang="lt-LT" dirty="0" smtClean="0">
                <a:latin typeface="Arial" panose="020B0604020202020204" pitchFamily="34" charset="0"/>
                <a:cs typeface="Arial" panose="020B0604020202020204" pitchFamily="34" charset="0"/>
              </a:rPr>
              <a:t>Tikimasi</a:t>
            </a:r>
            <a:r>
              <a:rPr lang="lt-LT" dirty="0">
                <a:latin typeface="Arial" panose="020B0604020202020204" pitchFamily="34" charset="0"/>
                <a:cs typeface="Arial" panose="020B0604020202020204" pitchFamily="34" charset="0"/>
              </a:rPr>
              <a:t>, kad rašantysis gebės </a:t>
            </a:r>
            <a:r>
              <a:rPr lang="lt-LT" b="1" dirty="0">
                <a:solidFill>
                  <a:srgbClr val="006B3E"/>
                </a:solidFill>
                <a:latin typeface="Arial" panose="020B0604020202020204" pitchFamily="34" charset="0"/>
                <a:cs typeface="Arial" panose="020B0604020202020204" pitchFamily="34" charset="0"/>
              </a:rPr>
              <a:t>pateiktu tekstu pasinaudoti kaip </a:t>
            </a:r>
            <a:r>
              <a:rPr lang="lt-LT" b="1" i="1" dirty="0">
                <a:solidFill>
                  <a:srgbClr val="006B3E"/>
                </a:solidFill>
                <a:latin typeface="Arial" panose="020B0604020202020204" pitchFamily="34" charset="0"/>
                <a:cs typeface="Arial" panose="020B0604020202020204" pitchFamily="34" charset="0"/>
              </a:rPr>
              <a:t>pretekstu</a:t>
            </a:r>
            <a:r>
              <a:rPr lang="lt-LT" b="1" dirty="0">
                <a:solidFill>
                  <a:srgbClr val="006B3E"/>
                </a:solidFill>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toliau samprotauti arba kaip argumentavimui reikalinga </a:t>
            </a:r>
            <a:r>
              <a:rPr lang="lt-LT" i="1" dirty="0">
                <a:latin typeface="Arial" panose="020B0604020202020204" pitchFamily="34" charset="0"/>
                <a:cs typeface="Arial" panose="020B0604020202020204" pitchFamily="34" charset="0"/>
              </a:rPr>
              <a:t>medžiaga</a:t>
            </a:r>
            <a:r>
              <a:rPr lang="lt-LT" dirty="0" smtClean="0">
                <a:latin typeface="Arial" panose="020B0604020202020204" pitchFamily="34" charset="0"/>
                <a:cs typeface="Arial" panose="020B0604020202020204" pitchFamily="34" charset="0"/>
              </a:rPr>
              <a:t>.</a:t>
            </a:r>
            <a:endParaRPr lang="lt-LT" dirty="0" smtClean="0">
              <a:latin typeface="Arial" panose="020B0604020202020204" pitchFamily="34" charset="0"/>
              <a:cs typeface="Arial" panose="020B0604020202020204" pitchFamily="34" charset="0"/>
            </a:endParaRPr>
          </a:p>
          <a:p>
            <a:pPr algn="just"/>
            <a:endParaRPr lang="lt-LT" dirty="0">
              <a:latin typeface="Arial" panose="020B0604020202020204" pitchFamily="34" charset="0"/>
              <a:cs typeface="Arial" panose="020B0604020202020204" pitchFamily="34" charset="0"/>
            </a:endParaRPr>
          </a:p>
          <a:p>
            <a:pPr algn="just"/>
            <a:endParaRPr lang="lt-LT" dirty="0" smtClean="0">
              <a:latin typeface="Arial" panose="020B0604020202020204" pitchFamily="34" charset="0"/>
              <a:cs typeface="Arial" panose="020B0604020202020204" pitchFamily="34" charset="0"/>
            </a:endParaRPr>
          </a:p>
          <a:p>
            <a:pPr algn="just"/>
            <a:r>
              <a:rPr lang="lt-LT" dirty="0">
                <a:latin typeface="Arial" panose="020B0604020202020204" pitchFamily="34" charset="0"/>
                <a:cs typeface="Arial" panose="020B0604020202020204" pitchFamily="34" charset="0"/>
              </a:rPr>
              <a:t>SOLO taksonomijoje išskiriami keli kognityvinių procesų lygiai: </a:t>
            </a:r>
            <a:r>
              <a:rPr lang="lt-LT" i="1" dirty="0" err="1">
                <a:latin typeface="Arial" panose="020B0604020202020204" pitchFamily="34" charset="0"/>
                <a:cs typeface="Arial" panose="020B0604020202020204" pitchFamily="34" charset="0"/>
              </a:rPr>
              <a:t>ikistruktūrinis</a:t>
            </a:r>
            <a:r>
              <a:rPr lang="lt-LT" dirty="0">
                <a:latin typeface="Arial" panose="020B0604020202020204" pitchFamily="34" charset="0"/>
                <a:cs typeface="Arial" panose="020B0604020202020204" pitchFamily="34" charset="0"/>
              </a:rPr>
              <a:t> (neatsakyta į temą), </a:t>
            </a:r>
            <a:r>
              <a:rPr lang="lt-LT" i="1" dirty="0" err="1">
                <a:latin typeface="Arial" panose="020B0604020202020204" pitchFamily="34" charset="0"/>
                <a:cs typeface="Arial" panose="020B0604020202020204" pitchFamily="34" charset="0"/>
              </a:rPr>
              <a:t>vienstruktūris</a:t>
            </a:r>
            <a:r>
              <a:rPr lang="lt-LT" dirty="0">
                <a:latin typeface="Arial" panose="020B0604020202020204" pitchFamily="34" charset="0"/>
                <a:cs typeface="Arial" panose="020B0604020202020204" pitchFamily="34" charset="0"/>
              </a:rPr>
              <a:t> (išskirtas vienas aspektas), </a:t>
            </a:r>
            <a:r>
              <a:rPr lang="lt-LT" i="1" dirty="0" err="1">
                <a:latin typeface="Arial" panose="020B0604020202020204" pitchFamily="34" charset="0"/>
                <a:cs typeface="Arial" panose="020B0604020202020204" pitchFamily="34" charset="0"/>
              </a:rPr>
              <a:t>daugiastruktūris</a:t>
            </a:r>
            <a:r>
              <a:rPr lang="lt-LT" dirty="0">
                <a:latin typeface="Arial" panose="020B0604020202020204" pitchFamily="34" charset="0"/>
                <a:cs typeface="Arial" panose="020B0604020202020204" pitchFamily="34" charset="0"/>
              </a:rPr>
              <a:t> (išskirta du ar daugiau aspektų – be sąryšingumo), </a:t>
            </a:r>
            <a:r>
              <a:rPr lang="lt-LT" i="1" dirty="0" err="1">
                <a:latin typeface="Arial" panose="020B0604020202020204" pitchFamily="34" charset="0"/>
                <a:cs typeface="Arial" panose="020B0604020202020204" pitchFamily="34" charset="0"/>
              </a:rPr>
              <a:t>sąryšinis</a:t>
            </a:r>
            <a:r>
              <a:rPr lang="lt-LT" dirty="0">
                <a:latin typeface="Arial" panose="020B0604020202020204" pitchFamily="34" charset="0"/>
                <a:cs typeface="Arial" panose="020B0604020202020204" pitchFamily="34" charset="0"/>
              </a:rPr>
              <a:t> (keletas aspektų susiejami į visumą), </a:t>
            </a:r>
            <a:r>
              <a:rPr lang="lt-LT" sz="2400" b="1" i="1" dirty="0">
                <a:solidFill>
                  <a:srgbClr val="006B3E"/>
                </a:solidFill>
                <a:latin typeface="Arial" panose="020B0604020202020204" pitchFamily="34" charset="0"/>
                <a:cs typeface="Arial" panose="020B0604020202020204" pitchFamily="34" charset="0"/>
              </a:rPr>
              <a:t>išplėstinis abstraktusis </a:t>
            </a:r>
            <a:r>
              <a:rPr lang="lt-LT" sz="2400" b="1" dirty="0">
                <a:solidFill>
                  <a:srgbClr val="006B3E"/>
                </a:solidFill>
                <a:latin typeface="Arial" panose="020B0604020202020204" pitchFamily="34" charset="0"/>
                <a:cs typeface="Arial" panose="020B0604020202020204" pitchFamily="34" charset="0"/>
              </a:rPr>
              <a:t>(</a:t>
            </a:r>
            <a:r>
              <a:rPr lang="lt-LT" sz="2400" b="1" dirty="0" err="1">
                <a:solidFill>
                  <a:srgbClr val="006B3E"/>
                </a:solidFill>
                <a:latin typeface="Arial" panose="020B0604020202020204" pitchFamily="34" charset="0"/>
                <a:cs typeface="Arial" panose="020B0604020202020204" pitchFamily="34" charset="0"/>
              </a:rPr>
              <a:t>sąryšinga</a:t>
            </a:r>
            <a:r>
              <a:rPr lang="lt-LT" sz="2400" b="1" dirty="0">
                <a:solidFill>
                  <a:srgbClr val="006B3E"/>
                </a:solidFill>
                <a:latin typeface="Arial" panose="020B0604020202020204" pitchFamily="34" charset="0"/>
                <a:cs typeface="Arial" panose="020B0604020202020204" pitchFamily="34" charset="0"/>
              </a:rPr>
              <a:t> visuma generuojama į aukštesnį abstrakcijos lygį</a:t>
            </a:r>
            <a:r>
              <a:rPr lang="lt-LT" sz="2400" b="1" dirty="0" smtClean="0">
                <a:solidFill>
                  <a:srgbClr val="006B3E"/>
                </a:solidFill>
                <a:latin typeface="Arial" panose="020B0604020202020204" pitchFamily="34" charset="0"/>
                <a:cs typeface="Arial" panose="020B0604020202020204" pitchFamily="34" charset="0"/>
              </a:rPr>
              <a:t>).</a:t>
            </a:r>
            <a:endParaRPr lang="lt-LT" sz="2400" b="1" dirty="0" smtClean="0">
              <a:solidFill>
                <a:srgbClr val="006B3E"/>
              </a:solidFill>
              <a:latin typeface="Arial" panose="020B0604020202020204" pitchFamily="34" charset="0"/>
              <a:cs typeface="Arial" panose="020B0604020202020204" pitchFamily="34" charset="0"/>
            </a:endParaRPr>
          </a:p>
          <a:p>
            <a:pPr algn="just"/>
            <a:endParaRPr lang="lt-LT" sz="2000" b="1" dirty="0">
              <a:solidFill>
                <a:srgbClr val="006B3E"/>
              </a:solidFill>
              <a:latin typeface="Arial" panose="020B0604020202020204" pitchFamily="34" charset="0"/>
              <a:cs typeface="Arial" panose="020B0604020202020204" pitchFamily="34" charset="0"/>
            </a:endParaRPr>
          </a:p>
          <a:p>
            <a:pPr algn="ctr"/>
            <a:r>
              <a:rPr lang="lt-LT" sz="2000" b="1" dirty="0" err="1" smtClean="0">
                <a:solidFill>
                  <a:srgbClr val="006B3E"/>
                </a:solidFill>
                <a:latin typeface="Arial" panose="020B0604020202020204" pitchFamily="34" charset="0"/>
                <a:cs typeface="Arial" panose="020B0604020202020204" pitchFamily="34" charset="0"/>
              </a:rPr>
              <a:t>Esė</a:t>
            </a:r>
            <a:r>
              <a:rPr lang="lt-LT" sz="2000" b="1" dirty="0" smtClean="0">
                <a:solidFill>
                  <a:srgbClr val="006B3E"/>
                </a:solidFill>
                <a:latin typeface="Arial" panose="020B0604020202020204" pitchFamily="34" charset="0"/>
                <a:cs typeface="Arial" panose="020B0604020202020204" pitchFamily="34" charset="0"/>
              </a:rPr>
              <a:t>, eseistinis rašinys </a:t>
            </a:r>
            <a:endParaRPr lang="lt-LT" sz="2000" b="1" dirty="0" smtClean="0">
              <a:solidFill>
                <a:srgbClr val="006B3E"/>
              </a:solidFill>
              <a:latin typeface="Arial" panose="020B0604020202020204" pitchFamily="34" charset="0"/>
              <a:cs typeface="Arial" panose="020B0604020202020204" pitchFamily="34" charset="0"/>
            </a:endParaRPr>
          </a:p>
          <a:p>
            <a:pPr algn="ctr"/>
            <a:endParaRPr lang="lt-LT" sz="2000" b="1" dirty="0">
              <a:solidFill>
                <a:srgbClr val="006B3E"/>
              </a:solidFill>
              <a:latin typeface="Arial" panose="020B0604020202020204" pitchFamily="34" charset="0"/>
              <a:cs typeface="Arial" panose="020B0604020202020204" pitchFamily="34" charset="0"/>
            </a:endParaRPr>
          </a:p>
          <a:p>
            <a:pPr algn="ctr"/>
            <a:r>
              <a:rPr lang="lt-LT" sz="2000" b="1" dirty="0" smtClean="0">
                <a:solidFill>
                  <a:srgbClr val="006B3E"/>
                </a:solidFill>
                <a:latin typeface="Arial" panose="020B0604020202020204" pitchFamily="34" charset="0"/>
                <a:cs typeface="Arial" panose="020B0604020202020204" pitchFamily="34" charset="0"/>
              </a:rPr>
              <a:t>Pateiktas tekstas yra kaip atskaitos taškas, net jei juo remiasi kaip pretekstu.</a:t>
            </a:r>
            <a:endParaRPr lang="lt-LT" sz="2000" b="1" dirty="0" smtClean="0">
              <a:solidFill>
                <a:srgbClr val="006B3E"/>
              </a:solidFill>
              <a:latin typeface="Arial" panose="020B0604020202020204" pitchFamily="34" charset="0"/>
              <a:cs typeface="Arial" panose="020B0604020202020204" pitchFamily="34" charset="0"/>
            </a:endParaRPr>
          </a:p>
          <a:p>
            <a:pPr algn="ctr"/>
            <a:endParaRPr lang="lt-LT" sz="2000" b="1" dirty="0">
              <a:solidFill>
                <a:srgbClr val="006B3E"/>
              </a:solidFill>
              <a:latin typeface="Arial" panose="020B0604020202020204" pitchFamily="34" charset="0"/>
              <a:cs typeface="Arial" panose="020B0604020202020204" pitchFamily="34" charset="0"/>
            </a:endParaRPr>
          </a:p>
        </p:txBody>
      </p:sp>
      <p:sp>
        <p:nvSpPr>
          <p:cNvPr id="6" name="Rectangle 5"/>
          <p:cNvSpPr/>
          <p:nvPr/>
        </p:nvSpPr>
        <p:spPr>
          <a:xfrm>
            <a:off x="2233126" y="5995650"/>
            <a:ext cx="6096000" cy="215444"/>
          </a:xfrm>
          <a:prstGeom prst="rect">
            <a:avLst/>
          </a:prstGeom>
        </p:spPr>
        <p:txBody>
          <a:bodyPr>
            <a:spAutoFit/>
          </a:bodyPr>
          <a:lstStyle/>
          <a:p>
            <a:pPr lvl="0"/>
            <a:r>
              <a:rPr lang="lt-LT" sz="800" dirty="0">
                <a:solidFill>
                  <a:prstClr val="black"/>
                </a:solidFill>
                <a:latin typeface="Arial" panose="020B0604020202020204" pitchFamily="34" charset="0"/>
                <a:cs typeface="Arial" panose="020B0604020202020204" pitchFamily="34" charset="0"/>
              </a:rPr>
              <a:t>https://www.nsa.smm.lt/wp-content/uploads/2023/12/VBE-rasymo-uzduociu-vertinimo-instrukcijos-paaiskinimas_20231117.pdf</a:t>
            </a:r>
            <a:endParaRPr lang="lt-LT" sz="800"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126" y="559551"/>
            <a:ext cx="102543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lt-LT"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Lietuvių kalbos ir literatūros valstybinio brandos egzamino II dalis</a:t>
            </a:r>
            <a:endParaRPr kumimoji="0" lang="lt-LT" sz="1800" b="0" i="0" u="none" strike="noStrike" kern="1200" cap="none" spc="0" normalizeH="0" baseline="0" noProof="0" dirty="0">
              <a:ln>
                <a:noFill/>
              </a:ln>
              <a:solidFill>
                <a:prstClr val="black"/>
              </a:solidFill>
              <a:effectLst/>
              <a:uLnTx/>
              <a:uFillTx/>
              <a:latin typeface="HK Nova"/>
              <a:ea typeface="+mn-ea"/>
              <a:cs typeface="+mn-cs"/>
            </a:endParaRPr>
          </a:p>
        </p:txBody>
      </p:sp>
      <p:sp>
        <p:nvSpPr>
          <p:cNvPr id="3" name="Rectangle 2"/>
          <p:cNvSpPr/>
          <p:nvPr/>
        </p:nvSpPr>
        <p:spPr>
          <a:xfrm>
            <a:off x="1763486" y="1021216"/>
            <a:ext cx="789525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lt-LT"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Grožinio teksto interpretavimas. </a:t>
            </a:r>
            <a:r>
              <a:rPr kumimoji="0" lang="lt-LT" sz="22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Pavadinimas</a:t>
            </a:r>
            <a:endParaRPr kumimoji="0" lang="lt-LT"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709126" y="1699399"/>
            <a:ext cx="11094098" cy="1409617"/>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defRPr/>
            </a:pPr>
            <a:r>
              <a:rPr kumimoji="0" lang="lt-LT"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PAVADINIMAS</a:t>
            </a:r>
            <a:endParaRPr kumimoji="0" lang="lt-LT"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defRPr/>
            </a:pPr>
            <a:endParaRPr lang="lt-LT" sz="20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defRPr/>
            </a:pPr>
            <a:endParaRPr kumimoji="0" lang="lt-LT"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0"/>
              </a:spcAft>
              <a:buClrTx/>
              <a:buSzTx/>
              <a:buFontTx/>
              <a:buNone/>
              <a:defRPr/>
            </a:pPr>
            <a:endParaRPr kumimoji="0" lang="lt-L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e 4"/>
          <p:cNvGraphicFramePr>
            <a:graphicFrameLocks noGrp="1"/>
          </p:cNvGraphicFramePr>
          <p:nvPr/>
        </p:nvGraphicFramePr>
        <p:xfrm>
          <a:off x="743339" y="2623277"/>
          <a:ext cx="10963469" cy="3314725"/>
        </p:xfrm>
        <a:graphic>
          <a:graphicData uri="http://schemas.openxmlformats.org/drawingml/2006/table">
            <a:tbl>
              <a:tblPr firstRow="1" bandRow="1">
                <a:tableStyleId>{2D5ABB26-0587-4C30-8999-92F81FD0307C}</a:tableStyleId>
              </a:tblPr>
              <a:tblGrid>
                <a:gridCol w="4367910"/>
                <a:gridCol w="1948915"/>
                <a:gridCol w="4646644"/>
              </a:tblGrid>
              <a:tr h="754405">
                <a:tc>
                  <a:txBody>
                    <a:bodyPr/>
                    <a:lstStyle/>
                    <a:p>
                      <a:pPr algn="ctr"/>
                      <a:r>
                        <a:rPr kumimoji="0" lang="lt-LT" sz="2000" b="1" u="none" strike="noStrike" kern="1200" cap="none" spc="0" normalizeH="0" baseline="0" noProof="0" dirty="0" smtClean="0">
                          <a:ln>
                            <a:noFill/>
                          </a:ln>
                          <a:solidFill>
                            <a:schemeClr val="accent4">
                              <a:lumMod val="25000"/>
                            </a:schemeClr>
                          </a:solidFill>
                          <a:effectLst/>
                          <a:uLnTx/>
                          <a:uFillTx/>
                          <a:latin typeface="Arial" panose="020B0604020202020204" pitchFamily="34" charset="0"/>
                          <a:cs typeface="Arial" panose="020B0604020202020204" pitchFamily="34" charset="0"/>
                        </a:rPr>
                        <a:t>Užduotyje suformuluotas</a:t>
                      </a:r>
                      <a:r>
                        <a:rPr kumimoji="0" lang="lt-LT" sz="20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interpretacinis aspektas</a:t>
                      </a:r>
                      <a:endParaRPr lang="lt-LT" dirty="0">
                        <a:latin typeface="Arial" panose="020B0604020202020204" pitchFamily="34" charset="0"/>
                        <a:cs typeface="Arial" panose="020B0604020202020204" pitchFamily="34" charset="0"/>
                      </a:endParaRPr>
                    </a:p>
                  </a:txBody>
                  <a:tcPr/>
                </a:tc>
                <a:tc>
                  <a:txBody>
                    <a:bodyPr/>
                    <a:lstStyle/>
                    <a:p>
                      <a:endParaRPr lang="lt-LT" dirty="0">
                        <a:latin typeface="Arial" panose="020B0604020202020204" pitchFamily="34" charset="0"/>
                        <a:cs typeface="Arial" panose="020B0604020202020204" pitchFamily="34" charset="0"/>
                      </a:endParaRPr>
                    </a:p>
                  </a:txBody>
                  <a:tcPr/>
                </a:tc>
                <a:tc>
                  <a:txBody>
                    <a:bodyPr/>
                    <a:lstStyle/>
                    <a:p>
                      <a:pPr algn="ctr"/>
                      <a:r>
                        <a:rPr kumimoji="0" lang="lt-LT" sz="2000" b="1" u="none" strike="noStrike" kern="1200" cap="none" spc="0" normalizeH="0" baseline="0" noProof="0" dirty="0" smtClean="0">
                          <a:ln>
                            <a:noFill/>
                          </a:ln>
                          <a:solidFill>
                            <a:schemeClr val="accent4">
                              <a:lumMod val="25000"/>
                            </a:schemeClr>
                          </a:solidFill>
                          <a:effectLst/>
                          <a:uLnTx/>
                          <a:uFillTx/>
                          <a:latin typeface="Arial" panose="020B0604020202020204" pitchFamily="34" charset="0"/>
                          <a:cs typeface="Arial" panose="020B0604020202020204" pitchFamily="34" charset="0"/>
                        </a:rPr>
                        <a:t>Mokinio (-ės) pasirinktas</a:t>
                      </a:r>
                      <a:r>
                        <a:rPr kumimoji="0" lang="lt-LT" sz="20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interpretacinis aspektas</a:t>
                      </a:r>
                      <a:endParaRPr lang="lt-LT" dirty="0">
                        <a:latin typeface="Arial" panose="020B0604020202020204" pitchFamily="34" charset="0"/>
                        <a:cs typeface="Arial" panose="020B0604020202020204" pitchFamily="34" charset="0"/>
                      </a:endParaRPr>
                    </a:p>
                  </a:txBody>
                  <a:tcPr/>
                </a:tc>
              </a:tr>
              <a:tr h="370840">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lt-LT" dirty="0" smtClean="0">
                          <a:latin typeface="Arial" panose="020B0604020202020204" pitchFamily="34" charset="0"/>
                          <a:cs typeface="Arial" panose="020B0604020202020204" pitchFamily="34" charset="0"/>
                        </a:rPr>
                        <a:t>Didmiesčio vaizdavimas (ištrauka iš Jurgio Savickio novelės „Velnio </a:t>
                      </a:r>
                      <a:r>
                        <a:rPr lang="lt-LT" dirty="0" err="1" smtClean="0">
                          <a:latin typeface="Arial" panose="020B0604020202020204" pitchFamily="34" charset="0"/>
                          <a:cs typeface="Arial" panose="020B0604020202020204" pitchFamily="34" charset="0"/>
                        </a:rPr>
                        <a:t>šeinė</a:t>
                      </a:r>
                      <a:r>
                        <a:rPr lang="lt-LT" dirty="0" smtClean="0">
                          <a:latin typeface="Arial" panose="020B0604020202020204" pitchFamily="34" charset="0"/>
                          <a:cs typeface="Arial" panose="020B0604020202020204" pitchFamily="34" charset="0"/>
                        </a:rPr>
                        <a:t> </a:t>
                      </a:r>
                      <a:r>
                        <a:rPr lang="lt-LT" dirty="0" err="1" smtClean="0">
                          <a:latin typeface="Arial" panose="020B0604020202020204" pitchFamily="34" charset="0"/>
                          <a:cs typeface="Arial" panose="020B0604020202020204" pitchFamily="34" charset="0"/>
                        </a:rPr>
                        <a:t>katarinka</a:t>
                      </a:r>
                      <a:r>
                        <a:rPr lang="lt-LT" dirty="0" smtClean="0">
                          <a:latin typeface="Arial" panose="020B0604020202020204" pitchFamily="34" charset="0"/>
                          <a:cs typeface="Arial" panose="020B0604020202020204" pitchFamily="34" charset="0"/>
                        </a:rPr>
                        <a:t>“) </a:t>
                      </a:r>
                      <a:endParaRPr lang="lt-LT"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t-LT" dirty="0" smtClean="0">
                          <a:latin typeface="Arial" panose="020B0604020202020204" pitchFamily="34" charset="0"/>
                          <a:cs typeface="Arial" panose="020B0604020202020204" pitchFamily="34" charset="0"/>
                        </a:rPr>
                        <a:t>Įtampa tarp viešumo ir anonimiškumo (Ramunės </a:t>
                      </a:r>
                      <a:r>
                        <a:rPr lang="lt-LT" dirty="0" err="1" smtClean="0">
                          <a:latin typeface="Arial" panose="020B0604020202020204" pitchFamily="34" charset="0"/>
                          <a:cs typeface="Arial" panose="020B0604020202020204" pitchFamily="34" charset="0"/>
                        </a:rPr>
                        <a:t>Brundzaitės</a:t>
                      </a:r>
                      <a:r>
                        <a:rPr lang="lt-LT" dirty="0" smtClean="0">
                          <a:latin typeface="Arial" panose="020B0604020202020204" pitchFamily="34" charset="0"/>
                          <a:cs typeface="Arial" panose="020B0604020202020204" pitchFamily="34" charset="0"/>
                        </a:rPr>
                        <a:t> eilėraštis „Slėpynės“) </a:t>
                      </a:r>
                      <a:endParaRPr lang="lt-LT"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t-LT" dirty="0" smtClean="0">
                          <a:latin typeface="Arial" panose="020B0604020202020204" pitchFamily="34" charset="0"/>
                          <a:cs typeface="Arial" panose="020B0604020202020204" pitchFamily="34" charset="0"/>
                        </a:rPr>
                        <a:t>Žmogaus ir gamtos ryšys (ištrauka iš Vinco Mykolaičio-Putino romano „Altorių šešėly“)</a:t>
                      </a:r>
                      <a:endParaRPr lang="lt-LT" dirty="0">
                        <a:latin typeface="Arial" panose="020B0604020202020204" pitchFamily="34" charset="0"/>
                        <a:cs typeface="Arial" panose="020B0604020202020204" pitchFamily="34" charset="0"/>
                      </a:endParaRPr>
                    </a:p>
                  </a:txBody>
                  <a:tcPr/>
                </a:tc>
                <a:tc>
                  <a:txBody>
                    <a:bodyPr/>
                    <a:lstStyle/>
                    <a:p>
                      <a:endParaRPr lang="lt-LT" dirty="0">
                        <a:latin typeface="Arial" panose="020B0604020202020204" pitchFamily="34" charset="0"/>
                        <a:cs typeface="Arial" panose="020B0604020202020204" pitchFamily="34" charset="0"/>
                      </a:endParaRPr>
                    </a:p>
                  </a:txBody>
                  <a:tcPr/>
                </a:tc>
                <a:tc>
                  <a:txBody>
                    <a:bodyPr/>
                    <a:lstStyle/>
                    <a:p>
                      <a:pPr marL="342900" indent="-342900" algn="just">
                        <a:buFont typeface="Arial" panose="020B0604020202020204" pitchFamily="34" charset="0"/>
                        <a:buChar char="•"/>
                      </a:pPr>
                      <a:r>
                        <a:rPr lang="lt-LT" dirty="0" smtClean="0">
                          <a:latin typeface="Arial" panose="020B0604020202020204" pitchFamily="34" charset="0"/>
                          <a:cs typeface="Arial" panose="020B0604020202020204" pitchFamily="34" charset="0"/>
                        </a:rPr>
                        <a:t>Žmogaus tuštybės tema (ištrauka iš Jurgio Savickio novelės „Velnio </a:t>
                      </a:r>
                      <a:r>
                        <a:rPr lang="lt-LT" dirty="0" err="1" smtClean="0">
                          <a:latin typeface="Arial" panose="020B0604020202020204" pitchFamily="34" charset="0"/>
                          <a:cs typeface="Arial" panose="020B0604020202020204" pitchFamily="34" charset="0"/>
                        </a:rPr>
                        <a:t>šeinė</a:t>
                      </a:r>
                      <a:r>
                        <a:rPr lang="lt-LT" dirty="0" smtClean="0">
                          <a:latin typeface="Arial" panose="020B0604020202020204" pitchFamily="34" charset="0"/>
                          <a:cs typeface="Arial" panose="020B0604020202020204" pitchFamily="34" charset="0"/>
                        </a:rPr>
                        <a:t> </a:t>
                      </a:r>
                      <a:r>
                        <a:rPr lang="lt-LT" dirty="0" err="1" smtClean="0">
                          <a:latin typeface="Arial" panose="020B0604020202020204" pitchFamily="34" charset="0"/>
                          <a:cs typeface="Arial" panose="020B0604020202020204" pitchFamily="34" charset="0"/>
                        </a:rPr>
                        <a:t>katarinka</a:t>
                      </a:r>
                      <a:r>
                        <a:rPr lang="lt-LT" dirty="0" smtClean="0">
                          <a:latin typeface="Arial" panose="020B0604020202020204" pitchFamily="34" charset="0"/>
                          <a:cs typeface="Arial" panose="020B0604020202020204" pitchFamily="34" charset="0"/>
                        </a:rPr>
                        <a:t>“)</a:t>
                      </a:r>
                      <a:endParaRPr lang="lt-LT" sz="1800" dirty="0">
                        <a:latin typeface="Arial" panose="020B0604020202020204" pitchFamily="34" charset="0"/>
                        <a:cs typeface="Arial" panose="020B0604020202020204" pitchFamily="34" charset="0"/>
                      </a:endParaRPr>
                    </a:p>
                  </a:txBody>
                  <a:tcPr/>
                </a:tc>
              </a:tr>
            </a:tbl>
          </a:graphicData>
        </a:graphic>
      </p:graphicFrame>
      <p:cxnSp>
        <p:nvCxnSpPr>
          <p:cNvPr id="7" name="Straight Arrow Connector 6"/>
          <p:cNvCxnSpPr/>
          <p:nvPr/>
        </p:nvCxnSpPr>
        <p:spPr>
          <a:xfrm flipH="1">
            <a:off x="4254759" y="2062065"/>
            <a:ext cx="1073021" cy="494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119257" y="2062065"/>
            <a:ext cx="1007706" cy="561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349828" y="6075890"/>
            <a:ext cx="6096000" cy="215444"/>
          </a:xfrm>
          <a:prstGeom prst="rect">
            <a:avLst/>
          </a:prstGeom>
        </p:spPr>
        <p:txBody>
          <a:bodyPr>
            <a:spAutoFit/>
          </a:bodyPr>
          <a:lstStyle/>
          <a:p>
            <a:r>
              <a:rPr lang="lt-LT" sz="800" dirty="0">
                <a:latin typeface="Arial" panose="020B0604020202020204" pitchFamily="34" charset="0"/>
                <a:cs typeface="Arial" panose="020B0604020202020204" pitchFamily="34" charset="0"/>
              </a:rPr>
              <a:t>https://www.nsa.smm.lt/wp-content/uploads/2024/09/GROZINIO-TEKSTO-INTERPRETAVIMAS.Uzduotis-ir-paaiskinimas.pdf</a:t>
            </a:r>
            <a:endParaRPr lang="lt-LT"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878" y="690180"/>
            <a:ext cx="1021702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lt-LT"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Lietuvių kalbos ir literatūros valstybinio brandos egzamino II dalis</a:t>
            </a:r>
            <a:endParaRPr kumimoji="0" lang="lt-LT" sz="1800" b="0" i="0" u="none" strike="noStrike" kern="1200" cap="none" spc="0" normalizeH="0" baseline="0" noProof="0" dirty="0">
              <a:ln>
                <a:noFill/>
              </a:ln>
              <a:solidFill>
                <a:prstClr val="black"/>
              </a:solidFill>
              <a:effectLst/>
              <a:uLnTx/>
              <a:uFillTx/>
              <a:latin typeface="HK Nova"/>
              <a:ea typeface="+mn-ea"/>
              <a:cs typeface="+mn-cs"/>
            </a:endParaRPr>
          </a:p>
        </p:txBody>
      </p:sp>
      <p:sp>
        <p:nvSpPr>
          <p:cNvPr id="4" name="TextBox 3"/>
          <p:cNvSpPr txBox="1"/>
          <p:nvPr/>
        </p:nvSpPr>
        <p:spPr>
          <a:xfrm>
            <a:off x="2275497" y="1151845"/>
            <a:ext cx="7324531" cy="430887"/>
          </a:xfrm>
          <a:prstGeom prst="rect">
            <a:avLst/>
          </a:prstGeom>
          <a:noFill/>
        </p:spPr>
        <p:txBody>
          <a:bodyPr wrap="square" rtlCol="0">
            <a:spAutoFit/>
          </a:bodyPr>
          <a:lstStyle/>
          <a:p>
            <a:pPr lvl="0"/>
            <a:r>
              <a:rPr lang="lt-LT" sz="2200" b="1" i="1" dirty="0">
                <a:solidFill>
                  <a:prstClr val="black"/>
                </a:solidFill>
                <a:latin typeface="Arial" panose="020B0604020202020204" pitchFamily="34" charset="0"/>
                <a:cs typeface="Arial" panose="020B0604020202020204" pitchFamily="34" charset="0"/>
              </a:rPr>
              <a:t>Probleminio klausimo svarstymas. </a:t>
            </a:r>
            <a:r>
              <a:rPr kumimoji="0" lang="lt-LT" sz="22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Kontekstas</a:t>
            </a:r>
            <a:endParaRPr kumimoji="0" lang="lt-LT"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Oval 5"/>
          <p:cNvSpPr/>
          <p:nvPr/>
        </p:nvSpPr>
        <p:spPr>
          <a:xfrm>
            <a:off x="4142792" y="4581331"/>
            <a:ext cx="2771191" cy="102636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dirty="0"/>
          </a:p>
        </p:txBody>
      </p:sp>
      <p:cxnSp>
        <p:nvCxnSpPr>
          <p:cNvPr id="11" name="Straight Arrow Connector 10"/>
          <p:cNvCxnSpPr/>
          <p:nvPr/>
        </p:nvCxnSpPr>
        <p:spPr>
          <a:xfrm flipH="1" flipV="1">
            <a:off x="5601477" y="3485982"/>
            <a:ext cx="15553" cy="1757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739951" y="4119666"/>
            <a:ext cx="18661" cy="76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985657" y="4369159"/>
            <a:ext cx="18661" cy="76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937762" y="4457800"/>
            <a:ext cx="18661" cy="76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278711" y="4264090"/>
            <a:ext cx="18661" cy="76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69498" y="2530615"/>
            <a:ext cx="7775" cy="671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075853" y="2808514"/>
            <a:ext cx="9331" cy="747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752323" y="2763951"/>
            <a:ext cx="7775" cy="671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60234" y="2397967"/>
            <a:ext cx="7775" cy="884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374433" y="2530615"/>
            <a:ext cx="9331" cy="1792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142792" y="1819669"/>
            <a:ext cx="2705878" cy="10543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lt-LT" sz="1400" b="1" dirty="0" smtClean="0">
                <a:latin typeface="Arial" panose="020B0604020202020204" pitchFamily="34" charset="0"/>
                <a:cs typeface="Arial" panose="020B0604020202020204" pitchFamily="34" charset="0"/>
              </a:rPr>
              <a:t>UŽDUOTYJE SUFORMULUOTAS PROBLEMINIS KLAUSIMAS</a:t>
            </a:r>
            <a:endParaRPr lang="lt-LT" sz="1400" b="1" dirty="0">
              <a:latin typeface="Arial" panose="020B0604020202020204" pitchFamily="34" charset="0"/>
              <a:cs typeface="Arial" panose="020B0604020202020204" pitchFamily="34" charset="0"/>
            </a:endParaRPr>
          </a:p>
        </p:txBody>
      </p:sp>
      <p:sp>
        <p:nvSpPr>
          <p:cNvPr id="32" name="TextBox 31"/>
          <p:cNvSpPr txBox="1"/>
          <p:nvPr/>
        </p:nvSpPr>
        <p:spPr>
          <a:xfrm flipH="1">
            <a:off x="5060303" y="5227375"/>
            <a:ext cx="1144554" cy="307777"/>
          </a:xfrm>
          <a:prstGeom prst="rect">
            <a:avLst/>
          </a:prstGeom>
          <a:noFill/>
        </p:spPr>
        <p:txBody>
          <a:bodyPr wrap="square" rtlCol="0">
            <a:spAutoFit/>
          </a:bodyPr>
          <a:lstStyle/>
          <a:p>
            <a:r>
              <a:rPr lang="lt-LT" sz="1400" b="1" dirty="0" smtClean="0">
                <a:solidFill>
                  <a:schemeClr val="bg1"/>
                </a:solidFill>
                <a:latin typeface="Arial" panose="020B0604020202020204" pitchFamily="34" charset="0"/>
                <a:cs typeface="Arial" panose="020B0604020202020204" pitchFamily="34" charset="0"/>
              </a:rPr>
              <a:t>TEKSTAS</a:t>
            </a:r>
            <a:endParaRPr lang="lt-LT" sz="1400" b="1" dirty="0">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4610877" y="3618158"/>
            <a:ext cx="1835020" cy="369332"/>
          </a:xfrm>
          <a:prstGeom prst="rect">
            <a:avLst/>
          </a:prstGeom>
          <a:noFill/>
        </p:spPr>
        <p:txBody>
          <a:bodyPr wrap="square" rtlCol="0">
            <a:spAutoFit/>
          </a:bodyPr>
          <a:lstStyle/>
          <a:p>
            <a:r>
              <a:rPr lang="lt-LT" b="1" dirty="0" smtClean="0">
                <a:solidFill>
                  <a:schemeClr val="bg1"/>
                </a:solidFill>
                <a:latin typeface="Arial" panose="020B0604020202020204" pitchFamily="34" charset="0"/>
                <a:cs typeface="Arial" panose="020B0604020202020204" pitchFamily="34" charset="0"/>
              </a:rPr>
              <a:t>KONTEKSTAS</a:t>
            </a:r>
            <a:endParaRPr lang="lt-LT" b="1" dirty="0">
              <a:solidFill>
                <a:schemeClr val="bg1"/>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4460032" y="5412372"/>
            <a:ext cx="1" cy="58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64359" y="5548243"/>
            <a:ext cx="6221" cy="293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366656" y="5614326"/>
            <a:ext cx="1" cy="58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853787" y="5607697"/>
            <a:ext cx="0" cy="432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204857" y="5545755"/>
            <a:ext cx="0" cy="317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610877" y="6069362"/>
            <a:ext cx="1757725" cy="369332"/>
          </a:xfrm>
          <a:prstGeom prst="rect">
            <a:avLst/>
          </a:prstGeom>
        </p:spPr>
        <p:txBody>
          <a:bodyPr wrap="none">
            <a:spAutoFit/>
          </a:bodyPr>
          <a:lstStyle/>
          <a:p>
            <a:r>
              <a:rPr lang="lt-LT" b="1" dirty="0">
                <a:solidFill>
                  <a:schemeClr val="bg1"/>
                </a:solidFill>
                <a:latin typeface="Arial" panose="020B0604020202020204" pitchFamily="34" charset="0"/>
                <a:cs typeface="Arial" panose="020B0604020202020204" pitchFamily="34" charset="0"/>
              </a:rPr>
              <a:t>KONTEKSTAS</a:t>
            </a:r>
            <a:endParaRPr lang="lt-LT"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048000" y="2967335"/>
            <a:ext cx="6096000" cy="369332"/>
          </a:xfrm>
          <a:prstGeom prst="rect">
            <a:avLst/>
          </a:prstGeom>
        </p:spPr>
        <p:txBody>
          <a:bodyPr>
            <a:spAutoFit/>
          </a:bodyPr>
          <a:lstStyle/>
          <a:p>
            <a:pPr algn="just"/>
            <a:r>
              <a:rPr lang="lt-LT" dirty="0" smtClean="0">
                <a:solidFill>
                  <a:prstClr val="black"/>
                </a:solidFill>
                <a:latin typeface="Arial" panose="020B0604020202020204" pitchFamily="34" charset="0"/>
                <a:cs typeface="Arial" panose="020B0604020202020204" pitchFamily="34" charset="0"/>
              </a:rPr>
              <a:t>.</a:t>
            </a:r>
            <a:endParaRPr lang="lt-LT" dirty="0"/>
          </a:p>
        </p:txBody>
      </p:sp>
      <p:sp>
        <p:nvSpPr>
          <p:cNvPr id="4" name="TextBox 3"/>
          <p:cNvSpPr txBox="1"/>
          <p:nvPr/>
        </p:nvSpPr>
        <p:spPr>
          <a:xfrm flipH="1">
            <a:off x="2108716" y="1117708"/>
            <a:ext cx="7184574" cy="430887"/>
          </a:xfrm>
          <a:prstGeom prst="rect">
            <a:avLst/>
          </a:prstGeom>
          <a:noFill/>
        </p:spPr>
        <p:txBody>
          <a:bodyPr wrap="square" rtlCol="0">
            <a:spAutoFit/>
          </a:bodyPr>
          <a:lstStyle/>
          <a:p>
            <a:r>
              <a:rPr lang="lt-LT" sz="2200" b="1" i="1" dirty="0" smtClean="0">
                <a:latin typeface="Arial" panose="020B0604020202020204" pitchFamily="34" charset="0"/>
                <a:cs typeface="Arial" panose="020B0604020202020204" pitchFamily="34" charset="0"/>
              </a:rPr>
              <a:t>Probleminio klausimo svarstymas. Kontekstas</a:t>
            </a:r>
            <a:endParaRPr lang="lt-LT" sz="2200" b="1" i="1" dirty="0">
              <a:latin typeface="Arial" panose="020B0604020202020204" pitchFamily="34" charset="0"/>
              <a:cs typeface="Arial" panose="020B0604020202020204" pitchFamily="34" charset="0"/>
            </a:endParaRPr>
          </a:p>
        </p:txBody>
      </p:sp>
      <p:sp>
        <p:nvSpPr>
          <p:cNvPr id="5" name="Rectangle 4"/>
          <p:cNvSpPr/>
          <p:nvPr/>
        </p:nvSpPr>
        <p:spPr>
          <a:xfrm>
            <a:off x="2771192" y="1718945"/>
            <a:ext cx="8742784" cy="369332"/>
          </a:xfrm>
          <a:prstGeom prst="rect">
            <a:avLst/>
          </a:prstGeom>
        </p:spPr>
        <p:txBody>
          <a:bodyPr wrap="square">
            <a:spAutoFit/>
          </a:bodyPr>
          <a:lstStyle/>
          <a:p>
            <a:r>
              <a:rPr lang="lt-LT" b="1" dirty="0">
                <a:latin typeface="Arial" panose="020B0604020202020204" pitchFamily="34" charset="0"/>
                <a:cs typeface="Arial" panose="020B0604020202020204" pitchFamily="34" charset="0"/>
              </a:rPr>
              <a:t>Kaip išlikti autentiškam vartotojiškame pasaulyje?</a:t>
            </a:r>
            <a:endParaRPr lang="lt-LT" b="1" dirty="0">
              <a:latin typeface="Arial" panose="020B0604020202020204" pitchFamily="34" charset="0"/>
              <a:cs typeface="Arial" panose="020B0604020202020204" pitchFamily="34" charset="0"/>
            </a:endParaRPr>
          </a:p>
        </p:txBody>
      </p:sp>
      <p:sp>
        <p:nvSpPr>
          <p:cNvPr id="6" name="Rectangle 5"/>
          <p:cNvSpPr/>
          <p:nvPr/>
        </p:nvSpPr>
        <p:spPr>
          <a:xfrm>
            <a:off x="371668" y="2059644"/>
            <a:ext cx="11448661" cy="4247317"/>
          </a:xfrm>
          <a:prstGeom prst="rect">
            <a:avLst/>
          </a:prstGeom>
        </p:spPr>
        <p:txBody>
          <a:bodyPr wrap="square">
            <a:spAutoFit/>
          </a:bodyPr>
          <a:lstStyle/>
          <a:p>
            <a:pPr indent="270510" algn="just">
              <a:lnSpc>
                <a:spcPct val="150000"/>
              </a:lnSpc>
              <a:spcAft>
                <a:spcPts val="0"/>
              </a:spcAft>
            </a:pPr>
            <a:r>
              <a:rPr lang="lt-LT" sz="1200" dirty="0" smtClean="0">
                <a:latin typeface="Times New Roman" panose="02020603050405020304" pitchFamily="18" charset="0"/>
                <a:ea typeface="Calibri" panose="020F0502020204030204" pitchFamily="34" charset="0"/>
                <a:cs typeface="Times New Roman" panose="02020603050405020304" pitchFamily="18" charset="0"/>
              </a:rPr>
              <a:t>Keltuvas </a:t>
            </a:r>
            <a:r>
              <a:rPr lang="lt-LT" sz="1200" dirty="0">
                <a:latin typeface="Times New Roman" panose="02020603050405020304" pitchFamily="18" charset="0"/>
                <a:ea typeface="Calibri" panose="020F0502020204030204" pitchFamily="34" charset="0"/>
                <a:cs typeface="Times New Roman" panose="02020603050405020304" pitchFamily="18" charset="0"/>
              </a:rPr>
              <a:t>kyla, keltuvas sminga. Švarūs, solidūs </a:t>
            </a:r>
            <a:r>
              <a:rPr lang="lt-LT" sz="1200" dirty="0" err="1">
                <a:latin typeface="Times New Roman" panose="02020603050405020304" pitchFamily="18" charset="0"/>
                <a:ea typeface="Calibri" panose="020F0502020204030204" pitchFamily="34" charset="0"/>
                <a:cs typeface="Times New Roman" panose="02020603050405020304" pitchFamily="18" charset="0"/>
              </a:rPr>
              <a:t>biznieriškai</a:t>
            </a:r>
            <a:r>
              <a:rPr lang="lt-LT" sz="1200" dirty="0">
                <a:latin typeface="Times New Roman" panose="02020603050405020304" pitchFamily="18" charset="0"/>
                <a:ea typeface="Calibri" panose="020F0502020204030204" pitchFamily="34" charset="0"/>
                <a:cs typeface="Times New Roman" panose="02020603050405020304" pitchFamily="18" charset="0"/>
              </a:rPr>
              <a:t> išsikvėpinę masonai (mezzanine</a:t>
            </a:r>
            <a:r>
              <a:rPr lang="lt-LT" sz="1200" baseline="30000" dirty="0">
                <a:latin typeface="Times New Roman" panose="02020603050405020304" pitchFamily="18" charset="0"/>
                <a:ea typeface="Calibri" panose="020F0502020204030204" pitchFamily="34" charset="0"/>
                <a:cs typeface="Times New Roman" panose="02020603050405020304" pitchFamily="18" charset="0"/>
              </a:rPr>
              <a:t>7</a:t>
            </a:r>
            <a:r>
              <a:rPr lang="lt-LT" sz="1200" dirty="0">
                <a:latin typeface="Times New Roman" panose="02020603050405020304" pitchFamily="18" charset="0"/>
                <a:ea typeface="Calibri" panose="020F0502020204030204" pitchFamily="34" charset="0"/>
                <a:cs typeface="Times New Roman" panose="02020603050405020304" pitchFamily="18" charset="0"/>
              </a:rPr>
              <a:t> stabteli ir ekspresas</a:t>
            </a:r>
            <a:r>
              <a:rPr lang="lt-LT" sz="1200" baseline="30000" dirty="0">
                <a:latin typeface="Times New Roman" panose="02020603050405020304" pitchFamily="18" charset="0"/>
                <a:ea typeface="Calibri" panose="020F0502020204030204" pitchFamily="34" charset="0"/>
                <a:cs typeface="Times New Roman" panose="02020603050405020304" pitchFamily="18" charset="0"/>
              </a:rPr>
              <a:t>8</a:t>
            </a:r>
            <a:r>
              <a:rPr lang="lt-LT" sz="1200" dirty="0">
                <a:latin typeface="Times New Roman" panose="02020603050405020304" pitchFamily="18" charset="0"/>
                <a:ea typeface="Calibri" panose="020F0502020204030204" pitchFamily="34" charset="0"/>
                <a:cs typeface="Times New Roman" panose="02020603050405020304" pitchFamily="18" charset="0"/>
              </a:rPr>
              <a:t>) išeina. Keturi Čankaišeko</a:t>
            </a:r>
            <a:r>
              <a:rPr lang="lt-LT" sz="1200" baseline="30000" dirty="0">
                <a:latin typeface="Times New Roman" panose="02020603050405020304" pitchFamily="18" charset="0"/>
                <a:ea typeface="Calibri" panose="020F0502020204030204" pitchFamily="34" charset="0"/>
                <a:cs typeface="Times New Roman" panose="02020603050405020304" pitchFamily="18" charset="0"/>
              </a:rPr>
              <a:t>9</a:t>
            </a:r>
            <a:r>
              <a:rPr lang="lt-LT" sz="1200" dirty="0">
                <a:latin typeface="Times New Roman" panose="02020603050405020304" pitchFamily="18" charset="0"/>
                <a:ea typeface="Calibri" panose="020F0502020204030204" pitchFamily="34" charset="0"/>
                <a:cs typeface="Times New Roman" panose="02020603050405020304" pitchFamily="18" charset="0"/>
              </a:rPr>
              <a:t> karininkai su įraudusiais nuo kokteilių skruostikauliais, pabrėžtai malonūs ir vikrūs, palieka keltuvą vienuoliktajame. Susiglaudę stovi keturi lenkų dvasiškiai. Antanas Garšva išleidžia juos paskutiniame aukšte.</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„Aštuonioliktas“, sako jis lenkiškai.</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„O sūnau!“, maloniai nustemba vienas ir iškelia ranką, lyg laimindamas. Maloni senutė skaito poeziją. [...] Ji skaito poeziją </a:t>
            </a:r>
            <a:r>
              <a:rPr lang="lt-LT" sz="1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po Antrojo pasaulinio karo</a:t>
            </a:r>
            <a:r>
              <a:rPr lang="lt-LT" sz="1200" dirty="0">
                <a:latin typeface="Times New Roman" panose="02020603050405020304" pitchFamily="18" charset="0"/>
                <a:ea typeface="Calibri" panose="020F0502020204030204" pitchFamily="34" charset="0"/>
                <a:cs typeface="Times New Roman" panose="02020603050405020304" pitchFamily="18" charset="0"/>
              </a:rPr>
              <a:t>. Ji nedirba, ji gyvena iš kapitalo, o man belieka būti rato dantimi keltuve. Mano veidas, mano ranka baltoje pirštinėje, mano povyza, mano išieškotas kalbėjimas – esu sąžiningas rato dantis.</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Vieną kartą augalas pasistiebė, šaknys išsirovė iš žemės, marga plaštakė skrenda virš pievos.</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Vieną kartą – – – </a:t>
            </a:r>
            <a:r>
              <a:rPr lang="lt-LT" sz="1200" dirty="0" err="1">
                <a:latin typeface="Times New Roman" panose="02020603050405020304" pitchFamily="18" charset="0"/>
                <a:ea typeface="Calibri" panose="020F0502020204030204" pitchFamily="34" charset="0"/>
                <a:cs typeface="Times New Roman" panose="02020603050405020304" pitchFamily="18" charset="0"/>
              </a:rPr>
              <a:t>zauras</a:t>
            </a:r>
            <a:r>
              <a:rPr lang="lt-LT" sz="1200" dirty="0">
                <a:latin typeface="Times New Roman" panose="02020603050405020304" pitchFamily="18" charset="0"/>
                <a:ea typeface="Calibri" panose="020F0502020204030204" pitchFamily="34" charset="0"/>
                <a:cs typeface="Times New Roman" panose="02020603050405020304" pitchFamily="18" charset="0"/>
              </a:rPr>
              <a:t> išsižiojo, ir laksto plunksna gaidas berašant. Vieną kartą susiglaudė minkštakūniai, ir apie meilę dainuoja poetai. Vieną kartą laiko ratas pasisuko atgal, ir aš pavirtau į rato dantį. Ir aš nenustebsiu, jei mano ainiai pavirs asilais, pelargonijomis ir pagaliau akmenimis. Koks nemalonumas! Du akmenys gulės šalia ir nepajėgs plepėti. [...]</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Norėčiau būti akmeniu, vandeniu, mėnuliu, žvaigžde. Su akimis ir aplinkos pajutimu. </a:t>
            </a:r>
            <a:r>
              <a:rPr lang="lt-LT" sz="1200" dirty="0" err="1">
                <a:latin typeface="Times New Roman" panose="02020603050405020304" pitchFamily="18" charset="0"/>
                <a:ea typeface="Calibri" panose="020F0502020204030204" pitchFamily="34" charset="0"/>
                <a:cs typeface="Times New Roman" panose="02020603050405020304" pitchFamily="18" charset="0"/>
              </a:rPr>
              <a:t>Tenoriu</a:t>
            </a:r>
            <a:r>
              <a:rPr lang="lt-LT" sz="1200" dirty="0">
                <a:latin typeface="Times New Roman" panose="02020603050405020304" pitchFamily="18" charset="0"/>
                <a:ea typeface="Calibri" panose="020F0502020204030204" pitchFamily="34" charset="0"/>
                <a:cs typeface="Times New Roman" panose="02020603050405020304" pitchFamily="18" charset="0"/>
              </a:rPr>
              <a:t> stebėti ir žinoti stebėjimą. Bet man sunku pavirsti mašinos sraigtu, nes tebeprisimenu Elenos kumščių dūžius į mano kambario duris. Aš neįleidau jos. Girdėjau, kaip ji šaukė mano vardą ir kūkčiojo, ir pyko, ir lėtais žingsniais stabtelėdama nulipo laiptais. Ir pro langą mačiau ją einančią gatve. Jos veidą, ji kelis kartus žvilgterėjo į viršų. Ir man sunku, nes tebenoriu rašyti. Elena padės man parašyti?</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Kraštutinis individualizmas? Senas, egoistinis savo artimo išnaudojimas? [...] Specialiai suorganizuoti kentėjimą ir medžiagą, kad laimėtum padorų eilėraštį?</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Pasisamdyti tarną?</a:t>
            </a:r>
            <a:endParaRPr lang="lt-LT" sz="1200"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lt-LT" sz="1200" dirty="0">
                <a:latin typeface="Times New Roman" panose="02020603050405020304" pitchFamily="18" charset="0"/>
                <a:ea typeface="Calibri" panose="020F0502020204030204" pitchFamily="34" charset="0"/>
                <a:cs typeface="Times New Roman" panose="02020603050405020304" pitchFamily="18" charset="0"/>
              </a:rPr>
              <a:t>Jis eis paskui mane, išskleidęs skėtį virš mano galvos, ir aš galėsiu stebėti ir analizuoti lietų, kuris manęs nesušlapina. Bet aš noriu eiti vienas, neapdengta galva, ir te niekas man nepadeda. Up ir </a:t>
            </a:r>
            <a:r>
              <a:rPr lang="lt-LT" sz="1200" dirty="0" err="1">
                <a:latin typeface="Times New Roman" panose="02020603050405020304" pitchFamily="18" charset="0"/>
                <a:ea typeface="Calibri" panose="020F0502020204030204" pitchFamily="34" charset="0"/>
                <a:cs typeface="Times New Roman" panose="02020603050405020304" pitchFamily="18" charset="0"/>
              </a:rPr>
              <a:t>down</a:t>
            </a:r>
            <a:r>
              <a:rPr lang="lt-LT" sz="1200" dirty="0">
                <a:latin typeface="Times New Roman" panose="02020603050405020304" pitchFamily="18" charset="0"/>
                <a:ea typeface="Calibri" panose="020F0502020204030204" pitchFamily="34" charset="0"/>
                <a:cs typeface="Times New Roman" panose="02020603050405020304" pitchFamily="18" charset="0"/>
              </a:rPr>
              <a:t>, </a:t>
            </a:r>
            <a:r>
              <a:rPr lang="lt-LT" sz="1200" dirty="0" err="1">
                <a:latin typeface="Times New Roman" panose="02020603050405020304" pitchFamily="18" charset="0"/>
                <a:ea typeface="Calibri" panose="020F0502020204030204" pitchFamily="34" charset="0"/>
                <a:cs typeface="Times New Roman" panose="02020603050405020304" pitchFamily="18" charset="0"/>
              </a:rPr>
              <a:t>up</a:t>
            </a:r>
            <a:r>
              <a:rPr lang="lt-LT" sz="1200" dirty="0">
                <a:latin typeface="Times New Roman" panose="02020603050405020304" pitchFamily="18" charset="0"/>
                <a:ea typeface="Calibri" panose="020F0502020204030204" pitchFamily="34" charset="0"/>
                <a:cs typeface="Times New Roman" panose="02020603050405020304" pitchFamily="18" charset="0"/>
              </a:rPr>
              <a:t> ir </a:t>
            </a:r>
            <a:r>
              <a:rPr lang="lt-LT" sz="1200" dirty="0" err="1">
                <a:latin typeface="Times New Roman" panose="02020603050405020304" pitchFamily="18" charset="0"/>
                <a:ea typeface="Calibri" panose="020F0502020204030204" pitchFamily="34" charset="0"/>
                <a:cs typeface="Times New Roman" panose="02020603050405020304" pitchFamily="18" charset="0"/>
              </a:rPr>
              <a:t>down</a:t>
            </a:r>
            <a:r>
              <a:rPr lang="lt-LT" sz="1200" dirty="0">
                <a:latin typeface="Times New Roman" panose="02020603050405020304" pitchFamily="18" charset="0"/>
                <a:ea typeface="Calibri" panose="020F0502020204030204" pitchFamily="34" charset="0"/>
                <a:cs typeface="Times New Roman" panose="02020603050405020304" pitchFamily="18" charset="0"/>
              </a:rPr>
              <a:t>. Senos legendos nežūsta. </a:t>
            </a:r>
            <a:r>
              <a:rPr lang="lt-LT" sz="1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Sizifo</a:t>
            </a:r>
            <a:r>
              <a:rPr lang="lt-LT" sz="1200" dirty="0">
                <a:latin typeface="Times New Roman" panose="02020603050405020304" pitchFamily="18" charset="0"/>
                <a:ea typeface="Calibri" panose="020F0502020204030204" pitchFamily="34" charset="0"/>
                <a:cs typeface="Times New Roman" panose="02020603050405020304" pitchFamily="18" charset="0"/>
              </a:rPr>
              <a:t> beprasmiškume glūdi tiesa. Kai </a:t>
            </a:r>
            <a:r>
              <a:rPr lang="lt-LT" sz="1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Sifizas</a:t>
            </a:r>
            <a:r>
              <a:rPr lang="lt-LT" sz="1200" dirty="0">
                <a:latin typeface="Times New Roman" panose="02020603050405020304" pitchFamily="18" charset="0"/>
                <a:ea typeface="Calibri" panose="020F0502020204030204" pitchFamily="34" charset="0"/>
                <a:cs typeface="Times New Roman" panose="02020603050405020304" pitchFamily="18" charset="0"/>
              </a:rPr>
              <a:t> pargrius, kitas atsirems į akmenį.</a:t>
            </a:r>
            <a:endParaRPr lang="lt-LT"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390259" y="6308441"/>
            <a:ext cx="6096000" cy="215444"/>
          </a:xfrm>
          <a:prstGeom prst="rect">
            <a:avLst/>
          </a:prstGeom>
        </p:spPr>
        <p:txBody>
          <a:bodyPr>
            <a:spAutoFit/>
          </a:bodyPr>
          <a:lstStyle/>
          <a:p>
            <a:r>
              <a:rPr lang="lt-LT" sz="800" dirty="0">
                <a:latin typeface="Arial" panose="020B0604020202020204" pitchFamily="34" charset="0"/>
                <a:cs typeface="Arial" panose="020B0604020202020204" pitchFamily="34" charset="0"/>
              </a:rPr>
              <a:t>(Antanas Škėma, „Balta drobulė“, </a:t>
            </a:r>
            <a:r>
              <a:rPr lang="lt-LT" sz="800" i="1" dirty="0">
                <a:latin typeface="Arial" panose="020B0604020202020204" pitchFamily="34" charset="0"/>
                <a:cs typeface="Arial" panose="020B0604020202020204" pitchFamily="34" charset="0"/>
              </a:rPr>
              <a:t>Rinktiniai raštai I, </a:t>
            </a:r>
            <a:r>
              <a:rPr lang="lt-LT" sz="800" dirty="0">
                <a:latin typeface="Arial" panose="020B0604020202020204" pitchFamily="34" charset="0"/>
                <a:cs typeface="Arial" panose="020B0604020202020204" pitchFamily="34" charset="0"/>
              </a:rPr>
              <a:t>parengė Algirdas Landsbergis, Vilnius: Vaga, 1994, p. 305–306.)</a:t>
            </a:r>
            <a:endParaRPr lang="lt-LT" sz="800" dirty="0">
              <a:latin typeface="Arial" panose="020B0604020202020204" pitchFamily="34" charset="0"/>
              <a:cs typeface="Arial" panose="020B0604020202020204" pitchFamily="34" charset="0"/>
            </a:endParaRPr>
          </a:p>
        </p:txBody>
      </p:sp>
      <p:sp>
        <p:nvSpPr>
          <p:cNvPr id="9" name="Left Bracket 8"/>
          <p:cNvSpPr/>
          <p:nvPr/>
        </p:nvSpPr>
        <p:spPr>
          <a:xfrm>
            <a:off x="303242" y="2049039"/>
            <a:ext cx="5724334" cy="4327886"/>
          </a:xfrm>
          <a:prstGeom prst="lef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lt-LT"/>
          </a:p>
        </p:txBody>
      </p:sp>
      <p:sp>
        <p:nvSpPr>
          <p:cNvPr id="10" name="Right Bracket 9"/>
          <p:cNvSpPr/>
          <p:nvPr/>
        </p:nvSpPr>
        <p:spPr>
          <a:xfrm>
            <a:off x="6802016" y="2018927"/>
            <a:ext cx="5018313" cy="4357998"/>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4" name="Rectangle 3"/>
          <p:cNvSpPr/>
          <p:nvPr/>
        </p:nvSpPr>
        <p:spPr>
          <a:xfrm>
            <a:off x="2233126" y="1150166"/>
            <a:ext cx="7725747" cy="430887"/>
          </a:xfrm>
          <a:prstGeom prst="rect">
            <a:avLst/>
          </a:prstGeom>
        </p:spPr>
        <p:txBody>
          <a:bodyPr wrap="square">
            <a:spAutoFit/>
          </a:bodyPr>
          <a:lstStyle/>
          <a:p>
            <a:pPr lvl="0"/>
            <a:r>
              <a:rPr lang="lt-LT" sz="2200" b="1" i="1" dirty="0">
                <a:solidFill>
                  <a:prstClr val="black"/>
                </a:solidFill>
                <a:latin typeface="Arial" panose="020B0604020202020204" pitchFamily="34" charset="0"/>
                <a:cs typeface="Arial" panose="020B0604020202020204" pitchFamily="34" charset="0"/>
              </a:rPr>
              <a:t>Probleminio klausimo svarstymas. </a:t>
            </a:r>
            <a:r>
              <a:rPr lang="lt-LT" sz="2200" b="1" i="1" dirty="0" smtClean="0">
                <a:solidFill>
                  <a:prstClr val="black"/>
                </a:solidFill>
                <a:latin typeface="Arial" panose="020B0604020202020204" pitchFamily="34" charset="0"/>
                <a:cs typeface="Arial" panose="020B0604020202020204" pitchFamily="34" charset="0"/>
              </a:rPr>
              <a:t>Polemika</a:t>
            </a:r>
            <a:endParaRPr lang="lt-LT" sz="2200" b="1" i="1" dirty="0">
              <a:solidFill>
                <a:prstClr val="black"/>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566089" y="1570887"/>
          <a:ext cx="11101095" cy="4525419"/>
        </p:xfrm>
        <a:graphic>
          <a:graphicData uri="http://schemas.openxmlformats.org/drawingml/2006/table">
            <a:tbl>
              <a:tblPr firstRow="1" firstCol="1" bandRow="1"/>
              <a:tblGrid>
                <a:gridCol w="1348505"/>
                <a:gridCol w="9752590"/>
              </a:tblGrid>
              <a:tr h="262462">
                <a:tc>
                  <a:txBody>
                    <a:bodyPr/>
                    <a:lstStyle/>
                    <a:p>
                      <a:pPr algn="just">
                        <a:lnSpc>
                          <a:spcPct val="95000"/>
                        </a:lnSpc>
                        <a:spcAft>
                          <a:spcPts val="0"/>
                        </a:spcAft>
                      </a:pPr>
                      <a:r>
                        <a:rPr lang="lt-LT" sz="1500" b="1" spc="-10" dirty="0">
                          <a:effectLst/>
                          <a:latin typeface="Times New Roman" panose="02020603050405020304" pitchFamily="18" charset="0"/>
                          <a:ea typeface="Times New Roman" panose="02020603050405020304" pitchFamily="18" charset="0"/>
                          <a:cs typeface="Arial" panose="020B0604020202020204" pitchFamily="34" charset="0"/>
                        </a:rPr>
                        <a:t>Taškai</a:t>
                      </a:r>
                      <a:endParaRPr lang="lt-LT" sz="1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95000"/>
                        </a:lnSpc>
                        <a:spcAft>
                          <a:spcPts val="0"/>
                        </a:spcAft>
                      </a:pPr>
                      <a:r>
                        <a:rPr lang="lt-LT" sz="1500" b="1" cap="small" spc="-10">
                          <a:effectLst/>
                          <a:latin typeface="Times New Roman" panose="02020603050405020304" pitchFamily="18" charset="0"/>
                          <a:ea typeface="Times New Roman" panose="02020603050405020304" pitchFamily="18" charset="0"/>
                          <a:cs typeface="Arial" panose="020B0604020202020204" pitchFamily="34" charset="0"/>
                        </a:rPr>
                        <a:t>Argumentavimas, rėmimasis pateiktu tekstu ir kultūrine patirtimi</a:t>
                      </a:r>
                      <a:endParaRPr lang="lt-LT"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90689">
                <a:tc>
                  <a:txBody>
                    <a:bodyPr/>
                    <a:lstStyle/>
                    <a:p>
                      <a:pPr algn="just">
                        <a:lnSpc>
                          <a:spcPct val="95000"/>
                        </a:lnSpc>
                        <a:spcAft>
                          <a:spcPts val="0"/>
                        </a:spcAft>
                      </a:pPr>
                      <a:r>
                        <a:rPr lang="lt-LT" sz="1500" b="1" spc="-10" dirty="0">
                          <a:effectLst/>
                          <a:latin typeface="Times New Roman" panose="02020603050405020304" pitchFamily="18" charset="0"/>
                          <a:ea typeface="Times New Roman" panose="02020603050405020304" pitchFamily="18" charset="0"/>
                          <a:cs typeface="Arial" panose="020B0604020202020204" pitchFamily="34" charset="0"/>
                        </a:rPr>
                        <a:t>7</a:t>
                      </a:r>
                      <a:endParaRPr lang="lt-LT" sz="1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Argumentai</a:t>
                      </a:r>
                      <a:r>
                        <a:rPr lang="lt-LT" sz="1500" b="1"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tinkami</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svarūs</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a:t>
                      </a:r>
                      <a:r>
                        <a:rPr lang="lt-LT" sz="1500" spc="-15" dirty="0">
                          <a:effectLst/>
                          <a:latin typeface="Times New Roman" panose="02020603050405020304" pitchFamily="18" charset="0"/>
                          <a:ea typeface="Times New Roman" panose="02020603050405020304" pitchFamily="18" charset="0"/>
                          <a:cs typeface="Arial" panose="020B0604020202020204" pitchFamily="34" charset="0"/>
                        </a:rPr>
                        <a:t> Argumentuojant </a:t>
                      </a:r>
                      <a:r>
                        <a:rPr lang="lt-LT" sz="1500" b="1" spc="-15" dirty="0">
                          <a:effectLst/>
                          <a:latin typeface="Times New Roman" panose="02020603050405020304" pitchFamily="18" charset="0"/>
                          <a:ea typeface="Times New Roman" panose="02020603050405020304" pitchFamily="18" charset="0"/>
                          <a:cs typeface="Arial" panose="020B0604020202020204" pitchFamily="34" charset="0"/>
                        </a:rPr>
                        <a:t>tikslingai remiamasi kultūrine patirtimi</a:t>
                      </a:r>
                      <a:r>
                        <a:rPr lang="lt-LT" sz="1500" spc="-15" dirty="0">
                          <a:effectLst/>
                          <a:latin typeface="Times New Roman" panose="02020603050405020304" pitchFamily="18" charset="0"/>
                          <a:ea typeface="Times New Roman" panose="02020603050405020304" pitchFamily="18" charset="0"/>
                          <a:cs typeface="Arial" panose="020B0604020202020204" pitchFamily="34" charset="0"/>
                        </a:rPr>
                        <a:t> bei </a:t>
                      </a:r>
                      <a:r>
                        <a:rPr lang="lt-LT" sz="1500" b="1" spc="-15" dirty="0">
                          <a:effectLst/>
                          <a:latin typeface="Times New Roman" panose="02020603050405020304" pitchFamily="18" charset="0"/>
                          <a:ea typeface="Times New Roman" panose="02020603050405020304" pitchFamily="18" charset="0"/>
                          <a:cs typeface="Arial" panose="020B0604020202020204" pitchFamily="34" charset="0"/>
                        </a:rPr>
                        <a:t>tinkamai </a:t>
                      </a:r>
                      <a:r>
                        <a:rPr lang="lt-LT" sz="1500" spc="-15" dirty="0">
                          <a:effectLst/>
                          <a:latin typeface="Times New Roman" panose="02020603050405020304" pitchFamily="18" charset="0"/>
                          <a:ea typeface="Times New Roman" panose="02020603050405020304" pitchFamily="18" charset="0"/>
                          <a:cs typeface="Arial" panose="020B0604020202020204" pitchFamily="34" charset="0"/>
                        </a:rPr>
                        <a:t>remiamasi </a:t>
                      </a:r>
                      <a:r>
                        <a:rPr lang="lt-LT" sz="1500" b="1" spc="-15" dirty="0">
                          <a:effectLst/>
                          <a:latin typeface="Times New Roman" panose="02020603050405020304" pitchFamily="18" charset="0"/>
                          <a:ea typeface="Times New Roman" panose="02020603050405020304" pitchFamily="18" charset="0"/>
                          <a:cs typeface="Arial" panose="020B0604020202020204" pitchFamily="34" charset="0"/>
                        </a:rPr>
                        <a:t>pateiktu tekstu</a:t>
                      </a:r>
                      <a:r>
                        <a:rPr lang="lt-LT" sz="1500" spc="-15" dirty="0">
                          <a:effectLst/>
                          <a:latin typeface="Times New Roman" panose="02020603050405020304" pitchFamily="18" charset="0"/>
                          <a:ea typeface="Times New Roman" panose="02020603050405020304" pitchFamily="18" charset="0"/>
                          <a:cs typeface="Arial" panose="020B0604020202020204" pitchFamily="34" charset="0"/>
                        </a:rPr>
                        <a:t>,</a:t>
                      </a:r>
                      <a:r>
                        <a:rPr lang="lt-LT" sz="1500" b="1" spc="-1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800" b="1" spc="-15" dirty="0">
                          <a:solidFill>
                            <a:srgbClr val="006B3E"/>
                          </a:solidFill>
                          <a:effectLst/>
                          <a:latin typeface="Times New Roman" panose="02020603050405020304" pitchFamily="18" charset="0"/>
                          <a:ea typeface="Times New Roman" panose="02020603050405020304" pitchFamily="18" charset="0"/>
                          <a:cs typeface="Arial" panose="020B0604020202020204" pitchFamily="34" charset="0"/>
                        </a:rPr>
                        <a:t>polemizuojama</a:t>
                      </a:r>
                      <a:r>
                        <a:rPr lang="lt-LT" sz="1500" spc="-15" dirty="0">
                          <a:effectLst/>
                          <a:latin typeface="Times New Roman" panose="02020603050405020304" pitchFamily="18" charset="0"/>
                          <a:ea typeface="Times New Roman" panose="02020603050405020304" pitchFamily="18" charset="0"/>
                          <a:cs typeface="Arial" panose="020B0604020202020204" pitchFamily="34" charset="0"/>
                        </a:rPr>
                        <a:t>. Išlaikomas tinkamas idėjų ir pagrindimo santykis </a:t>
                      </a:r>
                      <a:r>
                        <a:rPr lang="lt-LT" sz="1500" i="1" spc="-15" dirty="0">
                          <a:effectLst/>
                          <a:latin typeface="Times New Roman" panose="02020603050405020304" pitchFamily="18" charset="0"/>
                          <a:ea typeface="Times New Roman" panose="02020603050405020304" pitchFamily="18" charset="0"/>
                          <a:cs typeface="Arial" panose="020B0604020202020204" pitchFamily="34" charset="0"/>
                        </a:rPr>
                        <a:t>arba </a:t>
                      </a:r>
                      <a:r>
                        <a:rPr lang="lt-LT" sz="1500" spc="-15" dirty="0">
                          <a:effectLst/>
                          <a:latin typeface="Times New Roman" panose="02020603050405020304" pitchFamily="18" charset="0"/>
                          <a:ea typeface="Times New Roman" panose="02020603050405020304" pitchFamily="18" charset="0"/>
                          <a:cs typeface="Arial" panose="020B0604020202020204" pitchFamily="34" charset="0"/>
                        </a:rPr>
                        <a:t>ne</a:t>
                      </a:r>
                      <a:r>
                        <a:rPr lang="lt-LT" sz="1500" spc="-2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daugiau</a:t>
                      </a:r>
                      <a:r>
                        <a:rPr lang="lt-LT" sz="1500" spc="-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nei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1</a:t>
                      </a:r>
                      <a:r>
                        <a:rPr lang="lt-LT" sz="1500" spc="-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argumentavimo</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trūkumas /</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fakto</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(F2)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klaida,</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nenaikinanti argumento </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svarumo.</a:t>
                      </a:r>
                      <a:endParaRPr lang="lt-LT" sz="1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689">
                <a:tc>
                  <a:txBody>
                    <a:bodyPr/>
                    <a:lstStyle/>
                    <a:p>
                      <a:pPr algn="just">
                        <a:lnSpc>
                          <a:spcPct val="95000"/>
                        </a:lnSpc>
                        <a:spcAft>
                          <a:spcPts val="0"/>
                        </a:spcAft>
                      </a:pPr>
                      <a:r>
                        <a:rPr lang="lt-LT" sz="1500" b="1" spc="-10">
                          <a:effectLst/>
                          <a:latin typeface="Times New Roman" panose="02020603050405020304" pitchFamily="18" charset="0"/>
                          <a:ea typeface="Times New Roman" panose="02020603050405020304" pitchFamily="18" charset="0"/>
                          <a:cs typeface="Arial" panose="020B0604020202020204" pitchFamily="34" charset="0"/>
                        </a:rPr>
                        <a:t>6</a:t>
                      </a:r>
                      <a:endParaRPr lang="lt-LT"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Argumentai</a:t>
                      </a:r>
                      <a:r>
                        <a:rPr lang="lt-LT" sz="1500" b="1" spc="-3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tinkami, svarūs</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 Argumentuojant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tikslingai r</a:t>
                      </a:r>
                      <a:r>
                        <a:rPr lang="lt-LT" sz="1500" b="1" spc="-15" dirty="0">
                          <a:effectLst/>
                          <a:latin typeface="Times New Roman" panose="02020603050405020304" pitchFamily="18" charset="0"/>
                          <a:ea typeface="Times New Roman" panose="02020603050405020304" pitchFamily="18" charset="0"/>
                          <a:cs typeface="Arial" panose="020B0604020202020204" pitchFamily="34" charset="0"/>
                        </a:rPr>
                        <a:t>emiamasi kultūrine patirtimi</a:t>
                      </a:r>
                      <a:r>
                        <a:rPr lang="lt-LT" sz="1500" spc="-15" dirty="0">
                          <a:effectLst/>
                          <a:latin typeface="Times New Roman" panose="02020603050405020304" pitchFamily="18" charset="0"/>
                          <a:ea typeface="Times New Roman" panose="02020603050405020304" pitchFamily="18" charset="0"/>
                          <a:cs typeface="Arial" panose="020B0604020202020204" pitchFamily="34" charset="0"/>
                        </a:rPr>
                        <a:t> bei </a:t>
                      </a:r>
                      <a:r>
                        <a:rPr lang="lt-LT" sz="1500" b="1" spc="-15" dirty="0">
                          <a:effectLst/>
                          <a:latin typeface="Times New Roman" panose="02020603050405020304" pitchFamily="18" charset="0"/>
                          <a:ea typeface="Times New Roman" panose="02020603050405020304" pitchFamily="18" charset="0"/>
                          <a:cs typeface="Arial" panose="020B0604020202020204" pitchFamily="34" charset="0"/>
                        </a:rPr>
                        <a:t>tinkamai </a:t>
                      </a:r>
                      <a:r>
                        <a:rPr lang="lt-LT" sz="1500" spc="-15" dirty="0">
                          <a:effectLst/>
                          <a:latin typeface="Times New Roman" panose="02020603050405020304" pitchFamily="18" charset="0"/>
                          <a:ea typeface="Times New Roman" panose="02020603050405020304" pitchFamily="18" charset="0"/>
                          <a:cs typeface="Arial" panose="020B0604020202020204" pitchFamily="34" charset="0"/>
                        </a:rPr>
                        <a:t>remiamasi </a:t>
                      </a:r>
                      <a:r>
                        <a:rPr lang="lt-LT" sz="1500" b="1" spc="-15" dirty="0">
                          <a:effectLst/>
                          <a:latin typeface="Times New Roman" panose="02020603050405020304" pitchFamily="18" charset="0"/>
                          <a:ea typeface="Times New Roman" panose="02020603050405020304" pitchFamily="18" charset="0"/>
                          <a:cs typeface="Arial" panose="020B0604020202020204" pitchFamily="34" charset="0"/>
                        </a:rPr>
                        <a:t>pateiktu tekstu</a:t>
                      </a:r>
                      <a:r>
                        <a:rPr lang="lt-LT" sz="1500" spc="-15" dirty="0">
                          <a:effectLst/>
                          <a:latin typeface="Times New Roman" panose="02020603050405020304" pitchFamily="18" charset="0"/>
                          <a:ea typeface="Times New Roman" panose="02020603050405020304" pitchFamily="18" charset="0"/>
                          <a:cs typeface="Arial" panose="020B0604020202020204" pitchFamily="34" charset="0"/>
                        </a:rPr>
                        <a:t>. Išlaikomas tinkamas idėjų ir pagrindimo santykis </a:t>
                      </a:r>
                      <a:r>
                        <a:rPr lang="lt-LT" sz="1500" i="1" spc="-15" dirty="0">
                          <a:effectLst/>
                          <a:latin typeface="Times New Roman" panose="02020603050405020304" pitchFamily="18" charset="0"/>
                          <a:ea typeface="Times New Roman" panose="02020603050405020304" pitchFamily="18" charset="0"/>
                          <a:cs typeface="Arial" panose="020B0604020202020204" pitchFamily="34" charset="0"/>
                        </a:rPr>
                        <a:t>arba</a:t>
                      </a:r>
                      <a:r>
                        <a:rPr lang="lt-LT" sz="1500" spc="-15" dirty="0">
                          <a:effectLst/>
                          <a:latin typeface="Times New Roman" panose="02020603050405020304" pitchFamily="18" charset="0"/>
                          <a:ea typeface="Times New Roman" panose="02020603050405020304" pitchFamily="18" charset="0"/>
                          <a:cs typeface="Arial" panose="020B0604020202020204" pitchFamily="34" charset="0"/>
                        </a:rPr>
                        <a:t> n</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e</a:t>
                      </a:r>
                      <a:r>
                        <a:rPr lang="lt-LT" sz="1500" spc="-2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daugiau</a:t>
                      </a:r>
                      <a:r>
                        <a:rPr lang="lt-LT" sz="1500" spc="-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kaip</a:t>
                      </a:r>
                      <a:r>
                        <a:rPr lang="lt-LT" sz="1500" spc="-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b="1" spc="-5" dirty="0">
                          <a:effectLst/>
                          <a:latin typeface="Times New Roman" panose="02020603050405020304" pitchFamily="18" charset="0"/>
                          <a:ea typeface="Times New Roman" panose="02020603050405020304" pitchFamily="18" charset="0"/>
                          <a:cs typeface="Arial" panose="020B0604020202020204" pitchFamily="34" charset="0"/>
                        </a:rPr>
                        <a:t>3</a:t>
                      </a:r>
                      <a:r>
                        <a:rPr lang="lt-LT" sz="1500" spc="-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argumentavimo</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trūkumai /</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fakto</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(F2)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klaidos,</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nenaikinančios argumento </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svarumo. </a:t>
                      </a:r>
                      <a:endParaRPr lang="lt-LT" sz="1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551">
                <a:tc>
                  <a:txBody>
                    <a:bodyPr/>
                    <a:lstStyle/>
                    <a:p>
                      <a:pPr algn="just">
                        <a:lnSpc>
                          <a:spcPct val="95000"/>
                        </a:lnSpc>
                        <a:spcAft>
                          <a:spcPts val="0"/>
                        </a:spcAft>
                      </a:pPr>
                      <a:r>
                        <a:rPr lang="lt-LT" sz="1500" b="1" spc="-10">
                          <a:effectLst/>
                          <a:latin typeface="Times New Roman" panose="02020603050405020304" pitchFamily="18" charset="0"/>
                          <a:ea typeface="Times New Roman" panose="02020603050405020304" pitchFamily="18" charset="0"/>
                          <a:cs typeface="Arial" panose="020B0604020202020204" pitchFamily="34" charset="0"/>
                        </a:rPr>
                        <a:t>5</a:t>
                      </a:r>
                      <a:endParaRPr lang="lt-LT"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Argumentai</a:t>
                      </a:r>
                      <a:r>
                        <a:rPr lang="lt-LT" sz="1500" b="1" spc="-3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tinkami, bet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ne visi svarūs</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Argumentuojant </a:t>
                      </a:r>
                      <a:r>
                        <a:rPr lang="lt-LT" sz="1500" b="1" spc="-10" dirty="0">
                          <a:effectLst/>
                          <a:latin typeface="Times New Roman" panose="02020603050405020304" pitchFamily="18" charset="0"/>
                          <a:ea typeface="Times New Roman" panose="02020603050405020304" pitchFamily="18" charset="0"/>
                          <a:cs typeface="Arial" panose="020B0604020202020204" pitchFamily="34" charset="0"/>
                        </a:rPr>
                        <a:t>remiamasi k</a:t>
                      </a:r>
                      <a:r>
                        <a:rPr lang="lt-LT" sz="1500" b="1" spc="-15" dirty="0">
                          <a:effectLst/>
                          <a:latin typeface="Times New Roman" panose="02020603050405020304" pitchFamily="18" charset="0"/>
                          <a:ea typeface="Times New Roman" panose="02020603050405020304" pitchFamily="18" charset="0"/>
                          <a:cs typeface="Arial" panose="020B0604020202020204" pitchFamily="34" charset="0"/>
                        </a:rPr>
                        <a:t>ultūrine arba asmenine patirtimi ir pateiktu tekstu</a:t>
                      </a:r>
                      <a:r>
                        <a:rPr lang="lt-LT" sz="15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Išlaikomas tinkamas idėjų ir pagrindimo santykis </a:t>
                      </a:r>
                      <a:r>
                        <a:rPr lang="lt-LT" sz="1500" i="1" dirty="0">
                          <a:effectLst/>
                          <a:latin typeface="Times New Roman" panose="02020603050405020304" pitchFamily="18" charset="0"/>
                          <a:ea typeface="Times New Roman" panose="02020603050405020304" pitchFamily="18" charset="0"/>
                          <a:cs typeface="Arial" panose="020B0604020202020204" pitchFamily="34" charset="0"/>
                        </a:rPr>
                        <a:t>arba</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 ne daugiau kaip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4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argumentavimo trūkumai / fakto </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(F2)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klaidos.</a:t>
                      </a:r>
                      <a:endParaRPr lang="lt-LT" sz="1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062">
                <a:tc>
                  <a:txBody>
                    <a:bodyPr/>
                    <a:lstStyle/>
                    <a:p>
                      <a:pPr algn="just">
                        <a:lnSpc>
                          <a:spcPct val="95000"/>
                        </a:lnSpc>
                        <a:spcAft>
                          <a:spcPts val="0"/>
                        </a:spcAft>
                      </a:pPr>
                      <a:r>
                        <a:rPr lang="lt-LT" sz="1500" b="1" spc="-10">
                          <a:effectLst/>
                          <a:latin typeface="Times New Roman" panose="02020603050405020304" pitchFamily="18" charset="0"/>
                          <a:ea typeface="Times New Roman" panose="02020603050405020304" pitchFamily="18" charset="0"/>
                          <a:cs typeface="Arial" panose="020B0604020202020204" pitchFamily="34" charset="0"/>
                        </a:rPr>
                        <a:t>4</a:t>
                      </a:r>
                      <a:endParaRPr lang="lt-LT"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Argumentai</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 tinkami, bet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ne visi svarūs</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 Argumentuojant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remiamasi kultūrine arba asmenine patirtimi ir pateiktu tekstu</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Ne visai tinkamas</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 idėjų ir pagrindimo santykis </a:t>
                      </a:r>
                      <a:r>
                        <a:rPr lang="lt-LT" sz="1500" i="1" dirty="0">
                          <a:effectLst/>
                          <a:latin typeface="Times New Roman" panose="02020603050405020304" pitchFamily="18" charset="0"/>
                          <a:ea typeface="Times New Roman" panose="02020603050405020304" pitchFamily="18" charset="0"/>
                          <a:cs typeface="Arial" panose="020B0604020202020204" pitchFamily="34" charset="0"/>
                        </a:rPr>
                        <a:t>arba</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 ne daugiau kaip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5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argumentavimo trūkumai / fakto </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(F2)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klaidos.</a:t>
                      </a:r>
                      <a:endParaRPr lang="lt-LT" sz="1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331">
                <a:tc>
                  <a:txBody>
                    <a:bodyPr/>
                    <a:lstStyle/>
                    <a:p>
                      <a:pPr algn="just">
                        <a:lnSpc>
                          <a:spcPct val="95000"/>
                        </a:lnSpc>
                        <a:spcAft>
                          <a:spcPts val="0"/>
                        </a:spcAft>
                      </a:pPr>
                      <a:r>
                        <a:rPr lang="lt-LT" sz="1500" b="1" spc="-10">
                          <a:effectLst/>
                          <a:latin typeface="Times New Roman" panose="02020603050405020304" pitchFamily="18" charset="0"/>
                          <a:ea typeface="Times New Roman" panose="02020603050405020304" pitchFamily="18" charset="0"/>
                          <a:cs typeface="Arial" panose="020B0604020202020204" pitchFamily="34" charset="0"/>
                        </a:rPr>
                        <a:t>3</a:t>
                      </a:r>
                      <a:endParaRPr lang="lt-LT"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Ne visi argumentai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tinkami ir svarūs. Argumentuojant</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 remiamasi asmenine patirtimi ir</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bandoma remtis pateiktu tekstu</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i="1" dirty="0">
                          <a:effectLst/>
                          <a:latin typeface="Times New Roman" panose="02020603050405020304" pitchFamily="18" charset="0"/>
                          <a:ea typeface="Times New Roman" panose="02020603050405020304" pitchFamily="18" charset="0"/>
                          <a:cs typeface="Arial" panose="020B0604020202020204" pitchFamily="34" charset="0"/>
                        </a:rPr>
                        <a:t>arba</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 ne daugiau kaip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6</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 argumentavimo trūkumai / fakto </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(F2)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klaidos.</a:t>
                      </a:r>
                      <a:endParaRPr lang="lt-LT" sz="1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551">
                <a:tc>
                  <a:txBody>
                    <a:bodyPr/>
                    <a:lstStyle/>
                    <a:p>
                      <a:pPr algn="just">
                        <a:lnSpc>
                          <a:spcPct val="95000"/>
                        </a:lnSpc>
                        <a:spcAft>
                          <a:spcPts val="0"/>
                        </a:spcAft>
                      </a:pPr>
                      <a:r>
                        <a:rPr lang="lt-LT" sz="1500" b="1" spc="-10">
                          <a:effectLst/>
                          <a:latin typeface="Times New Roman" panose="02020603050405020304" pitchFamily="18" charset="0"/>
                          <a:ea typeface="Times New Roman" panose="02020603050405020304" pitchFamily="18" charset="0"/>
                          <a:cs typeface="Arial" panose="020B0604020202020204" pitchFamily="34" charset="0"/>
                        </a:rPr>
                        <a:t>2</a:t>
                      </a:r>
                      <a:endParaRPr lang="lt-LT"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500" b="1" spc="-10" dirty="0">
                          <a:effectLst/>
                          <a:latin typeface="Times New Roman" panose="02020603050405020304" pitchFamily="18" charset="0"/>
                          <a:ea typeface="Times New Roman" panose="02020603050405020304" pitchFamily="18" charset="0"/>
                          <a:cs typeface="Arial" panose="020B0604020202020204" pitchFamily="34" charset="0"/>
                        </a:rPr>
                        <a:t>Bandoma argumentuoti remiantis asmenine patirtimi</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i="1" spc="-10" dirty="0">
                          <a:effectLst/>
                          <a:latin typeface="Times New Roman" panose="02020603050405020304" pitchFamily="18" charset="0"/>
                          <a:ea typeface="Times New Roman" panose="02020603050405020304" pitchFamily="18" charset="0"/>
                          <a:cs typeface="Arial" panose="020B0604020202020204" pitchFamily="34" charset="0"/>
                        </a:rPr>
                        <a:t>arba</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b="1" spc="-10" dirty="0">
                          <a:effectLst/>
                          <a:latin typeface="Times New Roman" panose="02020603050405020304" pitchFamily="18" charset="0"/>
                          <a:ea typeface="Times New Roman" panose="02020603050405020304" pitchFamily="18" charset="0"/>
                          <a:cs typeface="Arial" panose="020B0604020202020204" pitchFamily="34" charset="0"/>
                        </a:rPr>
                        <a:t>pateiktu tekstu / argumentuojama remiantis kultūrine </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ar </a:t>
                      </a:r>
                      <a:r>
                        <a:rPr lang="lt-LT" sz="1500" b="1" spc="-10" dirty="0">
                          <a:effectLst/>
                          <a:latin typeface="Times New Roman" panose="02020603050405020304" pitchFamily="18" charset="0"/>
                          <a:ea typeface="Times New Roman" panose="02020603050405020304" pitchFamily="18" charset="0"/>
                          <a:cs typeface="Arial" panose="020B0604020202020204" pitchFamily="34" charset="0"/>
                        </a:rPr>
                        <a:t>asmenine patirtimi, </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tačiau</a:t>
                      </a:r>
                      <a:r>
                        <a:rPr lang="lt-LT" sz="1500" b="1" spc="-10" dirty="0">
                          <a:effectLst/>
                          <a:latin typeface="Times New Roman" panose="02020603050405020304" pitchFamily="18" charset="0"/>
                          <a:ea typeface="Times New Roman" panose="02020603050405020304" pitchFamily="18" charset="0"/>
                          <a:cs typeface="Arial" panose="020B0604020202020204" pitchFamily="34" charset="0"/>
                        </a:rPr>
                        <a:t> pateiktu tekstu visai nesiremiama </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i="1" spc="-10" dirty="0">
                          <a:effectLst/>
                          <a:latin typeface="Times New Roman" panose="02020603050405020304" pitchFamily="18" charset="0"/>
                          <a:ea typeface="Times New Roman" panose="02020603050405020304" pitchFamily="18" charset="0"/>
                          <a:cs typeface="Arial" panose="020B0604020202020204" pitchFamily="34" charset="0"/>
                        </a:rPr>
                        <a:t>arba</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ne daugiau kaip 7 argumentavimo trūkumai / fakto (F2) klaidos.</a:t>
                      </a:r>
                      <a:endParaRPr lang="lt-LT" sz="1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729">
                <a:tc>
                  <a:txBody>
                    <a:bodyPr/>
                    <a:lstStyle/>
                    <a:p>
                      <a:pPr algn="just">
                        <a:lnSpc>
                          <a:spcPct val="95000"/>
                        </a:lnSpc>
                        <a:spcAft>
                          <a:spcPts val="0"/>
                        </a:spcAft>
                      </a:pPr>
                      <a:r>
                        <a:rPr lang="lt-LT" sz="1500" b="1" spc="-10">
                          <a:effectLst/>
                          <a:latin typeface="Times New Roman" panose="02020603050405020304" pitchFamily="18" charset="0"/>
                          <a:ea typeface="Times New Roman" panose="02020603050405020304" pitchFamily="18" charset="0"/>
                          <a:cs typeface="Arial" panose="020B0604020202020204" pitchFamily="34" charset="0"/>
                        </a:rPr>
                        <a:t>1</a:t>
                      </a:r>
                      <a:endParaRPr lang="lt-LT"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500" dirty="0">
                          <a:effectLst/>
                          <a:latin typeface="Times New Roman" panose="02020603050405020304" pitchFamily="18" charset="0"/>
                          <a:ea typeface="Times New Roman" panose="02020603050405020304" pitchFamily="18" charset="0"/>
                          <a:cs typeface="Arial" panose="020B0604020202020204" pitchFamily="34" charset="0"/>
                        </a:rPr>
                        <a:t>Bandoma</a:t>
                      </a:r>
                      <a:r>
                        <a:rPr lang="lt-LT" sz="1500" spc="-2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argumentuoti,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bet tik paviršutiniškai</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i="1" spc="-15" dirty="0">
                          <a:effectLst/>
                          <a:latin typeface="Times New Roman" panose="02020603050405020304" pitchFamily="18" charset="0"/>
                          <a:ea typeface="Times New Roman" panose="02020603050405020304" pitchFamily="18" charset="0"/>
                          <a:cs typeface="Arial" panose="020B0604020202020204" pitchFamily="34" charset="0"/>
                        </a:rPr>
                        <a:t>arba</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 ne daugiau kaip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8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argumentavimo trūkumai / fakto </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(F2)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klaidos</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a:t>
                      </a:r>
                      <a:endParaRPr lang="lt-LT" sz="1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75">
                <a:tc>
                  <a:txBody>
                    <a:bodyPr/>
                    <a:lstStyle/>
                    <a:p>
                      <a:pPr algn="just">
                        <a:lnSpc>
                          <a:spcPct val="95000"/>
                        </a:lnSpc>
                        <a:spcAft>
                          <a:spcPts val="0"/>
                        </a:spcAft>
                      </a:pPr>
                      <a:r>
                        <a:rPr lang="lt-LT" sz="1500" b="1" spc="-10">
                          <a:effectLst/>
                          <a:latin typeface="Times New Roman" panose="02020603050405020304" pitchFamily="18" charset="0"/>
                          <a:ea typeface="Times New Roman" panose="02020603050405020304" pitchFamily="18" charset="0"/>
                          <a:cs typeface="Arial" panose="020B0604020202020204" pitchFamily="34" charset="0"/>
                        </a:rPr>
                        <a:t>0</a:t>
                      </a:r>
                      <a:endParaRPr lang="lt-LT"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Argumentai</a:t>
                      </a:r>
                      <a:r>
                        <a:rPr lang="lt-LT" sz="1500" b="1" spc="-2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netinkami</a:t>
                      </a:r>
                      <a:r>
                        <a:rPr lang="lt-LT" sz="1500" b="1" spc="-2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b="1" dirty="0">
                          <a:effectLst/>
                          <a:latin typeface="Times New Roman" panose="02020603050405020304" pitchFamily="18" charset="0"/>
                          <a:ea typeface="Times New Roman" panose="02020603050405020304" pitchFamily="18" charset="0"/>
                          <a:cs typeface="Arial" panose="020B0604020202020204" pitchFamily="34" charset="0"/>
                        </a:rPr>
                        <a:t>/</a:t>
                      </a:r>
                      <a:r>
                        <a:rPr lang="lt-LT" sz="1500" b="1" spc="-2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b="1" spc="-10" dirty="0">
                          <a:effectLst/>
                          <a:latin typeface="Times New Roman" panose="02020603050405020304" pitchFamily="18" charset="0"/>
                          <a:ea typeface="Times New Roman" panose="02020603050405020304" pitchFamily="18" charset="0"/>
                          <a:cs typeface="Arial" panose="020B0604020202020204" pitchFamily="34" charset="0"/>
                        </a:rPr>
                        <a:t>neargumentuojama</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i="1" spc="-15" dirty="0">
                          <a:effectLst/>
                          <a:latin typeface="Times New Roman" panose="02020603050405020304" pitchFamily="18" charset="0"/>
                          <a:ea typeface="Times New Roman" panose="02020603050405020304" pitchFamily="18" charset="0"/>
                          <a:cs typeface="Arial" panose="020B0604020202020204" pitchFamily="34" charset="0"/>
                        </a:rPr>
                        <a:t>arba</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b="1" spc="-10" dirty="0">
                          <a:effectLst/>
                          <a:latin typeface="Times New Roman" panose="02020603050405020304" pitchFamily="18" charset="0"/>
                          <a:ea typeface="Times New Roman" panose="02020603050405020304" pitchFamily="18" charset="0"/>
                          <a:cs typeface="Arial" panose="020B0604020202020204" pitchFamily="34" charset="0"/>
                        </a:rPr>
                        <a:t>9</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ir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daugiau</a:t>
                      </a:r>
                      <a:r>
                        <a:rPr lang="lt-LT" sz="1500" spc="-2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argumentavimo</a:t>
                      </a:r>
                      <a:r>
                        <a:rPr lang="lt-LT" sz="1500" spc="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trūkumai</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dirty="0">
                          <a:effectLst/>
                          <a:latin typeface="Times New Roman" panose="02020603050405020304" pitchFamily="18" charset="0"/>
                          <a:ea typeface="Times New Roman" panose="02020603050405020304" pitchFamily="18" charset="0"/>
                          <a:cs typeface="Arial" panose="020B0604020202020204" pitchFamily="34" charset="0"/>
                        </a:rPr>
                        <a:t>fakto</a:t>
                      </a:r>
                      <a:r>
                        <a:rPr lang="lt-LT" sz="1500" spc="-5"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(F2) </a:t>
                      </a:r>
                      <a:r>
                        <a:rPr lang="lt-LT" sz="1500" spc="-10" dirty="0">
                          <a:effectLst/>
                          <a:latin typeface="Times New Roman" panose="02020603050405020304" pitchFamily="18" charset="0"/>
                          <a:ea typeface="Times New Roman" panose="02020603050405020304" pitchFamily="18" charset="0"/>
                          <a:cs typeface="Arial" panose="020B0604020202020204" pitchFamily="34" charset="0"/>
                        </a:rPr>
                        <a:t>klaidos.</a:t>
                      </a:r>
                      <a:endParaRPr lang="lt-LT" sz="15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410527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lt-LT" altLang="lt-LT" sz="1800" b="0" i="0" u="none" strike="noStrike" cap="none" normalizeH="0" baseline="0" smtClean="0">
                <a:ln>
                  <a:noFill/>
                </a:ln>
                <a:solidFill>
                  <a:schemeClr val="tx1"/>
                </a:solidFill>
                <a:effectLst/>
                <a:latin typeface="Arial" panose="020B0604020202020204" pitchFamily="34" charset="0"/>
              </a:rPr>
            </a:br>
            <a:endParaRPr kumimoji="0" lang="lt-LT" altLang="lt-LT" sz="1800" b="0" i="0" u="none" strike="noStrike" cap="none" normalizeH="0" baseline="0" smtClean="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4105275" y="1825625"/>
            <a:ext cx="4022725" cy="6350"/>
          </a:xfrm>
          <a:prstGeom prst="rect">
            <a:avLst/>
          </a:prstGeom>
          <a:solidFill>
            <a:srgbClr val="000000"/>
          </a:solidFill>
          <a:ln w="9525">
            <a:solidFill>
              <a:schemeClr val="tx1"/>
            </a:solidFill>
            <a:prstDash val="solid"/>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lt-LT"/>
          </a:p>
        </p:txBody>
      </p:sp>
      <p:sp>
        <p:nvSpPr>
          <p:cNvPr id="8" name="Rectangle 3"/>
          <p:cNvSpPr>
            <a:spLocks noChangeArrowheads="1"/>
          </p:cNvSpPr>
          <p:nvPr/>
        </p:nvSpPr>
        <p:spPr bwMode="auto">
          <a:xfrm>
            <a:off x="10305482" y="6742584"/>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lt-LT" altLang="lt-LT" sz="9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1"/>
              </a:rPr>
              <a:t>[</a:t>
            </a:r>
            <a:r>
              <a:rPr kumimoji="0" lang="lt-LT" altLang="lt-LT" sz="9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1"/>
              </a:rPr>
              <a:t>1</a:t>
            </a:r>
            <a:endParaRPr kumimoji="0" lang="lt-LT" altLang="lt-LT" sz="1800" b="0" i="0" u="none" strike="noStrike" cap="none" normalizeH="0" baseline="0" dirty="0" smtClean="0">
              <a:ln>
                <a:noFill/>
              </a:ln>
              <a:solidFill>
                <a:schemeClr val="tx1"/>
              </a:solidFill>
              <a:effectLst/>
              <a:latin typeface="Arial" panose="020B0604020202020204" pitchFamily="34" charset="0"/>
            </a:endParaRPr>
          </a:p>
        </p:txBody>
      </p:sp>
      <p:sp>
        <p:nvSpPr>
          <p:cNvPr id="9" name="Oval 8"/>
          <p:cNvSpPr/>
          <p:nvPr/>
        </p:nvSpPr>
        <p:spPr>
          <a:xfrm flipH="1">
            <a:off x="2500603" y="1933829"/>
            <a:ext cx="1604671" cy="585436"/>
          </a:xfrm>
          <a:prstGeom prst="ellipse">
            <a:avLst/>
          </a:prstGeom>
          <a:noFill/>
          <a:ln w="38100">
            <a:solidFill>
              <a:srgbClr val="006B3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lt-LT">
              <a:no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06203"/>
            <a:ext cx="1031032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048000" y="2967335"/>
            <a:ext cx="6096000" cy="369332"/>
          </a:xfrm>
          <a:prstGeom prst="rect">
            <a:avLst/>
          </a:prstGeom>
        </p:spPr>
        <p:txBody>
          <a:bodyPr>
            <a:spAutoFit/>
          </a:bodyPr>
          <a:lstStyle/>
          <a:p>
            <a:pPr algn="just"/>
            <a:r>
              <a:rPr lang="lt-LT" dirty="0" smtClean="0">
                <a:solidFill>
                  <a:prstClr val="black"/>
                </a:solidFill>
                <a:latin typeface="Arial" panose="020B0604020202020204" pitchFamily="34" charset="0"/>
                <a:cs typeface="Arial" panose="020B0604020202020204" pitchFamily="34" charset="0"/>
              </a:rPr>
              <a:t>.</a:t>
            </a:r>
            <a:endParaRPr lang="lt-LT" dirty="0"/>
          </a:p>
        </p:txBody>
      </p:sp>
      <p:sp>
        <p:nvSpPr>
          <p:cNvPr id="4" name="Rectangle 3"/>
          <p:cNvSpPr/>
          <p:nvPr/>
        </p:nvSpPr>
        <p:spPr>
          <a:xfrm>
            <a:off x="2658188" y="1160822"/>
            <a:ext cx="6147837" cy="430887"/>
          </a:xfrm>
          <a:prstGeom prst="rect">
            <a:avLst/>
          </a:prstGeom>
        </p:spPr>
        <p:txBody>
          <a:bodyPr wrap="none">
            <a:spAutoFit/>
          </a:bodyPr>
          <a:lstStyle/>
          <a:p>
            <a:pPr lvl="0"/>
            <a:r>
              <a:rPr lang="lt-LT" sz="2200" b="1" i="1" dirty="0">
                <a:solidFill>
                  <a:prstClr val="black"/>
                </a:solidFill>
                <a:latin typeface="Arial" panose="020B0604020202020204" pitchFamily="34" charset="0"/>
                <a:cs typeface="Arial" panose="020B0604020202020204" pitchFamily="34" charset="0"/>
              </a:rPr>
              <a:t>Probleminio klausimo svarstymas. Polemika</a:t>
            </a:r>
            <a:endParaRPr lang="lt-LT" sz="2200" b="1" i="1"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494523" y="1764744"/>
            <a:ext cx="11430001" cy="4001224"/>
          </a:xfrm>
          <a:prstGeom prst="rect">
            <a:avLst/>
          </a:prstGeom>
        </p:spPr>
        <p:txBody>
          <a:bodyPr wrap="square">
            <a:spAutoFit/>
          </a:bodyPr>
          <a:lstStyle/>
          <a:p>
            <a:pPr algn="just">
              <a:lnSpc>
                <a:spcPct val="107000"/>
              </a:lnSpc>
              <a:spcAft>
                <a:spcPts val="800"/>
              </a:spcAft>
            </a:pPr>
            <a:r>
              <a:rPr lang="lt-LT" sz="1600" dirty="0" err="1">
                <a:latin typeface="Arial" panose="020B0604020202020204" pitchFamily="34" charset="0"/>
                <a:ea typeface="Calibri" panose="020F0502020204030204" pitchFamily="34" charset="0"/>
                <a:cs typeface="Arial" panose="020B0604020202020204" pitchFamily="34" charset="0"/>
              </a:rPr>
              <a:t>polèmika</a:t>
            </a:r>
            <a:r>
              <a:rPr lang="lt-LT" sz="1600" dirty="0">
                <a:latin typeface="Arial" panose="020B0604020202020204" pitchFamily="34" charset="0"/>
                <a:ea typeface="Calibri" panose="020F0502020204030204" pitchFamily="34" charset="0"/>
                <a:cs typeface="Arial" panose="020B0604020202020204" pitchFamily="34" charset="0"/>
              </a:rPr>
              <a:t> (1) viešas ginčas kuriuo nors klausimu: </a:t>
            </a:r>
            <a:r>
              <a:rPr lang="lt-LT" sz="1600" dirty="0" err="1">
                <a:latin typeface="Arial" panose="020B0604020202020204" pitchFamily="34" charset="0"/>
                <a:ea typeface="Calibri" panose="020F0502020204030204" pitchFamily="34" charset="0"/>
                <a:cs typeface="Arial" panose="020B0604020202020204" pitchFamily="34" charset="0"/>
              </a:rPr>
              <a:t>Literatū̃rinė</a:t>
            </a:r>
            <a:r>
              <a:rPr lang="lt-LT" sz="1600" dirty="0">
                <a:latin typeface="Arial" panose="020B0604020202020204" pitchFamily="34" charset="0"/>
                <a:ea typeface="Calibri" panose="020F0502020204030204" pitchFamily="34" charset="0"/>
                <a:cs typeface="Arial" panose="020B0604020202020204" pitchFamily="34" charset="0"/>
              </a:rPr>
              <a:t> p.</a:t>
            </a:r>
            <a:endParaRPr lang="lt-LT"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lt-LT" sz="1600" dirty="0" err="1">
                <a:latin typeface="Arial" panose="020B0604020202020204" pitchFamily="34" charset="0"/>
                <a:ea typeface="Calibri" panose="020F0502020204030204" pitchFamily="34" charset="0"/>
                <a:cs typeface="Arial" panose="020B0604020202020204" pitchFamily="34" charset="0"/>
              </a:rPr>
              <a:t>polemiz‖úoti</a:t>
            </a: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err="1">
                <a:latin typeface="Arial" panose="020B0604020202020204" pitchFamily="34" charset="0"/>
                <a:ea typeface="Calibri" panose="020F0502020204030204" pitchFamily="34" charset="0"/>
                <a:cs typeface="Arial" panose="020B0604020202020204" pitchFamily="34" charset="0"/>
              </a:rPr>
              <a:t>úoja</a:t>
            </a: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err="1">
                <a:latin typeface="Arial" panose="020B0604020202020204" pitchFamily="34" charset="0"/>
                <a:ea typeface="Calibri" panose="020F0502020204030204" pitchFamily="34" charset="0"/>
                <a:cs typeface="Arial" panose="020B0604020202020204" pitchFamily="34" charset="0"/>
              </a:rPr>
              <a:t>ãvo</a:t>
            </a:r>
            <a:r>
              <a:rPr lang="lt-LT" sz="1600" dirty="0">
                <a:latin typeface="Arial" panose="020B0604020202020204" pitchFamily="34" charset="0"/>
                <a:ea typeface="Calibri" panose="020F0502020204030204" pitchFamily="34" charset="0"/>
                <a:cs typeface="Arial" panose="020B0604020202020204" pitchFamily="34" charset="0"/>
              </a:rPr>
              <a:t> ginčytis. ~</a:t>
            </a:r>
            <a:r>
              <a:rPr lang="lt-LT" sz="1600" dirty="0" err="1">
                <a:latin typeface="Arial" panose="020B0604020202020204" pitchFamily="34" charset="0"/>
                <a:ea typeface="Calibri" panose="020F0502020204030204" pitchFamily="34" charset="0"/>
                <a:cs typeface="Arial" panose="020B0604020202020204" pitchFamily="34" charset="0"/>
              </a:rPr>
              <a:t>ãvimas</a:t>
            </a:r>
            <a:r>
              <a:rPr lang="lt-LT" sz="1600" dirty="0">
                <a:latin typeface="Arial" panose="020B0604020202020204" pitchFamily="34" charset="0"/>
                <a:ea typeface="Calibri" panose="020F0502020204030204" pitchFamily="34" charset="0"/>
                <a:cs typeface="Arial" panose="020B0604020202020204" pitchFamily="34" charset="0"/>
              </a:rPr>
              <a:t> (1)</a:t>
            </a:r>
            <a:endParaRPr lang="lt-LT"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lt-LT" sz="1600" dirty="0" err="1">
                <a:latin typeface="Arial" panose="020B0604020202020204" pitchFamily="34" charset="0"/>
                <a:ea typeface="Calibri" panose="020F0502020204030204" pitchFamily="34" charset="0"/>
                <a:cs typeface="Arial" panose="020B0604020202020204" pitchFamily="34" charset="0"/>
              </a:rPr>
              <a:t>giñč‖as</a:t>
            </a:r>
            <a:r>
              <a:rPr lang="lt-LT" sz="1600" dirty="0">
                <a:latin typeface="Arial" panose="020B0604020202020204" pitchFamily="34" charset="0"/>
                <a:ea typeface="Calibri" panose="020F0502020204030204" pitchFamily="34" charset="0"/>
                <a:cs typeface="Arial" panose="020B0604020202020204" pitchFamily="34" charset="0"/>
              </a:rPr>
              <a:t> (2) 1. savo nuomonės bei reikalo gynimas žodžiu, disputas: Dėl tos knygos buvo daug ~ų. Tarp jų vyko smarkūs ~ai. Mokslinis g.</a:t>
            </a:r>
            <a:endParaRPr lang="lt-LT"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lt-LT" sz="1600" dirty="0">
                <a:latin typeface="Arial" panose="020B0604020202020204" pitchFamily="34" charset="0"/>
                <a:ea typeface="Calibri" panose="020F0502020204030204" pitchFamily="34" charset="0"/>
                <a:cs typeface="Arial" panose="020B0604020202020204" pitchFamily="34" charset="0"/>
              </a:rPr>
              <a:t>di̇̀</a:t>
            </a:r>
            <a:r>
              <a:rPr lang="lt-LT" sz="1600" dirty="0" err="1">
                <a:latin typeface="Arial" panose="020B0604020202020204" pitchFamily="34" charset="0"/>
                <a:ea typeface="Calibri" panose="020F0502020204030204" pitchFamily="34" charset="0"/>
                <a:cs typeface="Arial" panose="020B0604020202020204" pitchFamily="34" charset="0"/>
              </a:rPr>
              <a:t>sputas</a:t>
            </a:r>
            <a:r>
              <a:rPr lang="lt-LT" sz="1600" dirty="0">
                <a:latin typeface="Arial" panose="020B0604020202020204" pitchFamily="34" charset="0"/>
                <a:ea typeface="Calibri" panose="020F0502020204030204" pitchFamily="34" charset="0"/>
                <a:cs typeface="Arial" panose="020B0604020202020204" pitchFamily="34" charset="0"/>
              </a:rPr>
              <a:t> (1) viešas mokslo, meno dalykų svarstymas: Teologiniai </a:t>
            </a:r>
            <a:r>
              <a:rPr lang="lt-LT" sz="1600" dirty="0" smtClean="0">
                <a:latin typeface="Arial" panose="020B0604020202020204" pitchFamily="34" charset="0"/>
                <a:ea typeface="Calibri" panose="020F0502020204030204" pitchFamily="34" charset="0"/>
                <a:cs typeface="Arial" panose="020B0604020202020204" pitchFamily="34" charset="0"/>
              </a:rPr>
              <a:t>d.; viešas </a:t>
            </a:r>
            <a:r>
              <a:rPr lang="lt-LT" sz="1600" dirty="0">
                <a:latin typeface="Arial" panose="020B0604020202020204" pitchFamily="34" charset="0"/>
                <a:ea typeface="Calibri" panose="020F0502020204030204" pitchFamily="34" charset="0"/>
                <a:cs typeface="Arial" panose="020B0604020202020204" pitchFamily="34" charset="0"/>
              </a:rPr>
              <a:t>mokslo, meno klausimų svarstymas, kuriuo įrodinėjamos dvi skirtingos tezės ir randama tiesa, daroma teisinga išvada, formuluojama teorema, formulė ir pan. </a:t>
            </a:r>
            <a:r>
              <a:rPr lang="lt-LT" sz="800" dirty="0" smtClean="0">
                <a:latin typeface="Arial" panose="020B0604020202020204" pitchFamily="34" charset="0"/>
                <a:ea typeface="Calibri" panose="020F0502020204030204" pitchFamily="34" charset="0"/>
                <a:cs typeface="Arial" panose="020B0604020202020204" pitchFamily="34" charset="0"/>
              </a:rPr>
              <a:t>(https</a:t>
            </a:r>
            <a:r>
              <a:rPr lang="lt-LT" sz="800" dirty="0">
                <a:latin typeface="Arial" panose="020B0604020202020204" pitchFamily="34" charset="0"/>
                <a:ea typeface="Calibri" panose="020F0502020204030204" pitchFamily="34" charset="0"/>
                <a:cs typeface="Arial" panose="020B0604020202020204" pitchFamily="34" charset="0"/>
              </a:rPr>
              <a:t>://ekalba.lt/zodziu-prasmiu-tinklas/leksinis-irasas/NET.577d0beb-a5c1-4e9f-91b5-794615d2fb14.LexicalEntry/?</a:t>
            </a:r>
            <a:r>
              <a:rPr lang="lt-LT" sz="800" dirty="0" smtClean="0">
                <a:latin typeface="Arial" panose="020B0604020202020204" pitchFamily="34" charset="0"/>
                <a:ea typeface="Calibri" panose="020F0502020204030204" pitchFamily="34" charset="0"/>
                <a:cs typeface="Arial" panose="020B0604020202020204" pitchFamily="34" charset="0"/>
              </a:rPr>
              <a:t>reiksme=1)</a:t>
            </a:r>
            <a:endParaRPr lang="lt-LT" sz="8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lt-LT" sz="1600" dirty="0">
                <a:latin typeface="Arial" panose="020B0604020202020204" pitchFamily="34" charset="0"/>
                <a:ea typeface="Calibri" panose="020F0502020204030204" pitchFamily="34" charset="0"/>
                <a:cs typeface="Arial" panose="020B0604020202020204" pitchFamily="34" charset="0"/>
              </a:rPr>
              <a:t>svarstý‖</a:t>
            </a:r>
            <a:r>
              <a:rPr lang="lt-LT" sz="1600" dirty="0" err="1">
                <a:latin typeface="Arial" panose="020B0604020202020204" pitchFamily="34" charset="0"/>
                <a:ea typeface="Calibri" panose="020F0502020204030204" pitchFamily="34" charset="0"/>
                <a:cs typeface="Arial" panose="020B0604020202020204" pitchFamily="34" charset="0"/>
              </a:rPr>
              <a:t>ti</a:t>
            </a: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err="1">
                <a:latin typeface="Arial" panose="020B0604020202020204" pitchFamily="34" charset="0"/>
                <a:ea typeface="Calibri" panose="020F0502020204030204" pitchFamily="34" charset="0"/>
                <a:cs typeface="Arial" panose="020B0604020202020204" pitchFamily="34" charset="0"/>
              </a:rPr>
              <a:t>svar̃sto</a:t>
            </a: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err="1">
                <a:latin typeface="Arial" panose="020B0604020202020204" pitchFamily="34" charset="0"/>
                <a:ea typeface="Calibri" panose="020F0502020204030204" pitchFamily="34" charset="0"/>
                <a:cs typeface="Arial" panose="020B0604020202020204" pitchFamily="34" charset="0"/>
              </a:rPr>
              <a:t>svar̃stė</a:t>
            </a:r>
            <a:r>
              <a:rPr lang="lt-LT" sz="1600" dirty="0">
                <a:latin typeface="Arial" panose="020B0604020202020204" pitchFamily="34" charset="0"/>
                <a:ea typeface="Calibri" panose="020F0502020204030204" pitchFamily="34" charset="0"/>
                <a:cs typeface="Arial" panose="020B0604020202020204" pitchFamily="34" charset="0"/>
              </a:rPr>
              <a:t> 1. </a:t>
            </a:r>
            <a:r>
              <a:rPr lang="lt-LT" sz="1600" dirty="0" err="1">
                <a:latin typeface="Arial" panose="020B0604020202020204" pitchFamily="34" charset="0"/>
                <a:ea typeface="Calibri" panose="020F0502020204030204" pitchFamily="34" charset="0"/>
                <a:cs typeface="Arial" panose="020B0604020202020204" pitchFamily="34" charset="0"/>
              </a:rPr>
              <a:t>džn</a:t>
            </a:r>
            <a:r>
              <a:rPr lang="lt-LT" sz="1600" dirty="0">
                <a:latin typeface="Arial" panose="020B0604020202020204" pitchFamily="34" charset="0"/>
                <a:ea typeface="Calibri" panose="020F0502020204030204" pitchFamily="34" charset="0"/>
                <a:cs typeface="Arial" panose="020B0604020202020204" pitchFamily="34" charset="0"/>
              </a:rPr>
              <a:t>. sverti 1: Cukrų, druską s. 2. </a:t>
            </a:r>
            <a:r>
              <a:rPr lang="lt-LT" sz="1600" b="1" dirty="0">
                <a:solidFill>
                  <a:srgbClr val="006B3E"/>
                </a:solidFill>
                <a:latin typeface="Arial" panose="020B0604020202020204" pitchFamily="34" charset="0"/>
                <a:ea typeface="Calibri" panose="020F0502020204030204" pitchFamily="34" charset="0"/>
                <a:cs typeface="Arial" panose="020B0604020202020204" pitchFamily="34" charset="0"/>
              </a:rPr>
              <a:t>vertinti turimus duomenis, siekiant padaryti išvadą</a:t>
            </a:r>
            <a:r>
              <a:rPr lang="lt-LT" sz="1600" dirty="0">
                <a:latin typeface="Arial" panose="020B0604020202020204" pitchFamily="34" charset="0"/>
                <a:ea typeface="Calibri" panose="020F0502020204030204" pitchFamily="34" charset="0"/>
                <a:cs typeface="Arial" panose="020B0604020202020204" pitchFamily="34" charset="0"/>
              </a:rPr>
              <a:t>: Ilgai svarsčiaũ, ką daryti. S. skundą. S. straipsnį, disertaciją.</a:t>
            </a:r>
            <a:endParaRPr lang="lt-LT"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lt-LT" sz="1600" dirty="0" err="1">
                <a:latin typeface="Arial" panose="020B0604020202020204" pitchFamily="34" charset="0"/>
                <a:ea typeface="Calibri" panose="020F0502020204030204" pitchFamily="34" charset="0"/>
                <a:cs typeface="Arial" panose="020B0604020202020204" pitchFamily="34" charset="0"/>
              </a:rPr>
              <a:t>vértin‖ti</a:t>
            </a:r>
            <a:r>
              <a:rPr lang="lt-LT" sz="1600" dirty="0">
                <a:latin typeface="Arial" panose="020B0604020202020204" pitchFamily="34" charset="0"/>
                <a:ea typeface="Calibri" panose="020F0502020204030204" pitchFamily="34" charset="0"/>
                <a:cs typeface="Arial" panose="020B0604020202020204" pitchFamily="34" charset="0"/>
              </a:rPr>
              <a:t>, ~a, ~o 1. pripažinti vertę, reikšmę, branginti: Teisingą žmogų visur ~a. Jei laimę rastum be niekur nieko, jos v. nemokėtum. 2. spręsti, ko vertas: Nešališkai ką v. Reikia v. pagal nuopelnus. ~</a:t>
            </a:r>
            <a:r>
              <a:rPr lang="lt-LT" sz="1600" dirty="0" err="1">
                <a:latin typeface="Arial" panose="020B0604020202020204" pitchFamily="34" charset="0"/>
                <a:ea typeface="Calibri" panose="020F0502020204030204" pitchFamily="34" charset="0"/>
                <a:cs typeface="Arial" panose="020B0604020202020204" pitchFamily="34" charset="0"/>
              </a:rPr>
              <a:t>imas</a:t>
            </a:r>
            <a:r>
              <a:rPr lang="lt-LT" sz="1600" dirty="0">
                <a:latin typeface="Arial" panose="020B0604020202020204" pitchFamily="34" charset="0"/>
                <a:ea typeface="Calibri" panose="020F0502020204030204" pitchFamily="34" charset="0"/>
                <a:cs typeface="Arial" panose="020B0604020202020204" pitchFamily="34" charset="0"/>
              </a:rPr>
              <a:t> (1), ~</a:t>
            </a:r>
            <a:r>
              <a:rPr lang="lt-LT" sz="1600" dirty="0" err="1">
                <a:latin typeface="Arial" panose="020B0604020202020204" pitchFamily="34" charset="0"/>
                <a:ea typeface="Calibri" panose="020F0502020204030204" pitchFamily="34" charset="0"/>
                <a:cs typeface="Arial" panose="020B0604020202020204" pitchFamily="34" charset="0"/>
              </a:rPr>
              <a:t>tojas</a:t>
            </a: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err="1">
                <a:latin typeface="Arial" panose="020B0604020202020204" pitchFamily="34" charset="0"/>
                <a:ea typeface="Calibri" panose="020F0502020204030204" pitchFamily="34" charset="0"/>
                <a:cs typeface="Arial" panose="020B0604020202020204" pitchFamily="34" charset="0"/>
              </a:rPr>
              <a:t>toja</a:t>
            </a: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err="1">
                <a:latin typeface="Arial" panose="020B0604020202020204" pitchFamily="34" charset="0"/>
                <a:ea typeface="Calibri" panose="020F0502020204030204" pitchFamily="34" charset="0"/>
                <a:cs typeface="Arial" panose="020B0604020202020204" pitchFamily="34" charset="0"/>
              </a:rPr>
              <a:t>dkt</a:t>
            </a:r>
            <a:r>
              <a:rPr lang="lt-LT" sz="1600" dirty="0">
                <a:latin typeface="Arial" panose="020B0604020202020204" pitchFamily="34" charset="0"/>
                <a:ea typeface="Calibri" panose="020F0502020204030204" pitchFamily="34" charset="0"/>
                <a:cs typeface="Arial" panose="020B0604020202020204" pitchFamily="34" charset="0"/>
              </a:rPr>
              <a:t>. (1)</a:t>
            </a:r>
            <a:endParaRPr lang="lt-LT"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lt-LT" sz="1600" dirty="0" err="1">
                <a:latin typeface="Arial" panose="020B0604020202020204" pitchFamily="34" charset="0"/>
                <a:ea typeface="Calibri" panose="020F0502020204030204" pitchFamily="34" charset="0"/>
                <a:cs typeface="Arial" panose="020B0604020202020204" pitchFamily="34" charset="0"/>
              </a:rPr>
              <a:t>samprot‖áuti</a:t>
            </a: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err="1">
                <a:latin typeface="Arial" panose="020B0604020202020204" pitchFamily="34" charset="0"/>
                <a:ea typeface="Calibri" panose="020F0502020204030204" pitchFamily="34" charset="0"/>
                <a:cs typeface="Arial" panose="020B0604020202020204" pitchFamily="34" charset="0"/>
              </a:rPr>
              <a:t>áuja</a:t>
            </a: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err="1">
                <a:latin typeface="Arial" panose="020B0604020202020204" pitchFamily="34" charset="0"/>
                <a:ea typeface="Calibri" panose="020F0502020204030204" pitchFamily="34" charset="0"/>
                <a:cs typeface="Arial" panose="020B0604020202020204" pitchFamily="34" charset="0"/>
              </a:rPr>
              <a:t>ãvo</a:t>
            </a: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err="1">
                <a:latin typeface="Arial" panose="020B0604020202020204" pitchFamily="34" charset="0"/>
                <a:ea typeface="Calibri" panose="020F0502020204030204" pitchFamily="34" charset="0"/>
                <a:cs typeface="Arial" panose="020B0604020202020204" pitchFamily="34" charset="0"/>
              </a:rPr>
              <a:t>sámprot‖auti</a:t>
            </a: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err="1">
                <a:latin typeface="Arial" panose="020B0604020202020204" pitchFamily="34" charset="0"/>
                <a:ea typeface="Calibri" panose="020F0502020204030204" pitchFamily="34" charset="0"/>
                <a:cs typeface="Arial" panose="020B0604020202020204" pitchFamily="34" charset="0"/>
              </a:rPr>
              <a:t>auja</a:t>
            </a: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err="1">
                <a:latin typeface="Arial" panose="020B0604020202020204" pitchFamily="34" charset="0"/>
                <a:ea typeface="Calibri" panose="020F0502020204030204" pitchFamily="34" charset="0"/>
                <a:cs typeface="Arial" panose="020B0604020202020204" pitchFamily="34" charset="0"/>
              </a:rPr>
              <a:t>avo</a:t>
            </a:r>
            <a:r>
              <a:rPr lang="lt-LT" sz="1600" dirty="0">
                <a:latin typeface="Arial" panose="020B0604020202020204" pitchFamily="34" charset="0"/>
                <a:ea typeface="Calibri" panose="020F0502020204030204" pitchFamily="34" charset="0"/>
                <a:cs typeface="Arial" panose="020B0604020202020204" pitchFamily="34" charset="0"/>
              </a:rPr>
              <a:t> iš prielaidų daryti išvadą, protauti, galvoti, spręsti: Rimtai, teisingai s. ~</a:t>
            </a:r>
            <a:r>
              <a:rPr lang="lt-LT" sz="1600" dirty="0" err="1">
                <a:latin typeface="Arial" panose="020B0604020202020204" pitchFamily="34" charset="0"/>
                <a:ea typeface="Calibri" panose="020F0502020204030204" pitchFamily="34" charset="0"/>
                <a:cs typeface="Arial" panose="020B0604020202020204" pitchFamily="34" charset="0"/>
              </a:rPr>
              <a:t>ãvimas</a:t>
            </a:r>
            <a:r>
              <a:rPr lang="lt-LT" sz="1600" dirty="0">
                <a:latin typeface="Arial" panose="020B0604020202020204" pitchFamily="34" charset="0"/>
                <a:ea typeface="Calibri" panose="020F0502020204030204" pitchFamily="34" charset="0"/>
                <a:cs typeface="Arial" panose="020B0604020202020204" pitchFamily="34" charset="0"/>
              </a:rPr>
              <a:t> (1), ~avimas (1)</a:t>
            </a:r>
            <a:endParaRPr lang="lt-LT" sz="16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488" y="624865"/>
            <a:ext cx="10151707"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570899" y="1207475"/>
            <a:ext cx="4751622" cy="430887"/>
          </a:xfrm>
          <a:prstGeom prst="rect">
            <a:avLst/>
          </a:prstGeom>
        </p:spPr>
        <p:txBody>
          <a:bodyPr wrap="none">
            <a:spAutoFit/>
          </a:bodyPr>
          <a:lstStyle/>
          <a:p>
            <a:r>
              <a:rPr lang="lt-LT" sz="2200" b="1" i="1" dirty="0">
                <a:solidFill>
                  <a:prstClr val="black"/>
                </a:solidFill>
                <a:latin typeface="Arial" panose="020B0604020202020204" pitchFamily="34" charset="0"/>
                <a:cs typeface="Arial" panose="020B0604020202020204" pitchFamily="34" charset="0"/>
              </a:rPr>
              <a:t>Probleminio klausimo svarstymas</a:t>
            </a:r>
            <a:endParaRPr lang="lt-LT" dirty="0"/>
          </a:p>
        </p:txBody>
      </p:sp>
      <p:sp>
        <p:nvSpPr>
          <p:cNvPr id="4" name="TextBox 3"/>
          <p:cNvSpPr txBox="1"/>
          <p:nvPr/>
        </p:nvSpPr>
        <p:spPr>
          <a:xfrm>
            <a:off x="1968760" y="3480319"/>
            <a:ext cx="7921689" cy="461665"/>
          </a:xfrm>
          <a:prstGeom prst="rect">
            <a:avLst/>
          </a:prstGeom>
          <a:noFill/>
        </p:spPr>
        <p:txBody>
          <a:bodyPr wrap="square" rtlCol="0">
            <a:spAutoFit/>
          </a:bodyPr>
          <a:lstStyle/>
          <a:p>
            <a:r>
              <a:rPr lang="lt-LT" sz="2400" dirty="0" smtClean="0">
                <a:latin typeface="Arial" panose="020B0604020202020204" pitchFamily="34" charset="0"/>
                <a:cs typeface="Arial" panose="020B0604020202020204" pitchFamily="34" charset="0"/>
              </a:rPr>
              <a:t>Lieka svarbi  teksto visuma. Ji ir rodo ... gylį ar ... stoką.</a:t>
            </a:r>
            <a:endParaRPr lang="lt-LT"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488" y="624865"/>
            <a:ext cx="10151707" cy="398780"/>
          </a:xfrm>
          <a:prstGeom prst="rect">
            <a:avLst/>
          </a:prstGeom>
        </p:spPr>
        <p:txBody>
          <a:bodyPr wrap="square">
            <a:spAutoFit/>
          </a:bodyPr>
          <a:lstStyle/>
          <a:p>
            <a:pPr lvl="0"/>
            <a:r>
              <a:rPr lang="lt-LT" sz="20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sz="2000" dirty="0">
              <a:solidFill>
                <a:prstClr val="black"/>
              </a:solidFill>
            </a:endParaRPr>
          </a:p>
        </p:txBody>
      </p:sp>
      <p:pic>
        <p:nvPicPr>
          <p:cNvPr id="5" name="Picture 4" descr="image_123650291-35"/>
          <p:cNvPicPr>
            <a:picLocks noChangeAspect="1"/>
          </p:cNvPicPr>
          <p:nvPr/>
        </p:nvPicPr>
        <p:blipFill>
          <a:blip r:embed="rId1"/>
          <a:stretch>
            <a:fillRect/>
          </a:stretch>
        </p:blipFill>
        <p:spPr>
          <a:xfrm>
            <a:off x="323215" y="1165860"/>
            <a:ext cx="9686290" cy="502158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488" y="624865"/>
            <a:ext cx="10151707" cy="398780"/>
          </a:xfrm>
          <a:prstGeom prst="rect">
            <a:avLst/>
          </a:prstGeom>
        </p:spPr>
        <p:txBody>
          <a:bodyPr wrap="square">
            <a:spAutoFit/>
          </a:bodyPr>
          <a:lstStyle/>
          <a:p>
            <a:pPr lvl="0"/>
            <a:r>
              <a:rPr lang="lt-LT" sz="20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sz="2000" dirty="0">
              <a:solidFill>
                <a:prstClr val="black"/>
              </a:solidFill>
            </a:endParaRPr>
          </a:p>
        </p:txBody>
      </p:sp>
      <p:pic>
        <p:nvPicPr>
          <p:cNvPr id="6" name="Picture 5" descr="image_123650291-32"/>
          <p:cNvPicPr>
            <a:picLocks noChangeAspect="1"/>
          </p:cNvPicPr>
          <p:nvPr/>
        </p:nvPicPr>
        <p:blipFill>
          <a:blip r:embed="rId1"/>
          <a:stretch>
            <a:fillRect/>
          </a:stretch>
        </p:blipFill>
        <p:spPr>
          <a:xfrm>
            <a:off x="232410" y="1198245"/>
            <a:ext cx="9748520" cy="533527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488" y="624865"/>
            <a:ext cx="10151707" cy="398780"/>
          </a:xfrm>
          <a:prstGeom prst="rect">
            <a:avLst/>
          </a:prstGeom>
        </p:spPr>
        <p:txBody>
          <a:bodyPr wrap="square">
            <a:spAutoFit/>
          </a:bodyPr>
          <a:lstStyle/>
          <a:p>
            <a:pPr lvl="0"/>
            <a:r>
              <a:rPr lang="lt-LT" sz="20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sz="2000" dirty="0">
              <a:solidFill>
                <a:prstClr val="black"/>
              </a:solidFill>
            </a:endParaRPr>
          </a:p>
        </p:txBody>
      </p:sp>
      <p:sp>
        <p:nvSpPr>
          <p:cNvPr id="4" name="Text Box 3"/>
          <p:cNvSpPr txBox="1"/>
          <p:nvPr/>
        </p:nvSpPr>
        <p:spPr>
          <a:xfrm>
            <a:off x="10285095" y="835025"/>
            <a:ext cx="309880" cy="368300"/>
          </a:xfrm>
          <a:prstGeom prst="rect">
            <a:avLst/>
          </a:prstGeom>
          <a:noFill/>
        </p:spPr>
        <p:txBody>
          <a:bodyPr wrap="none" rtlCol="0">
            <a:spAutoFit/>
          </a:bodyPr>
          <a:p>
            <a:endParaRPr lang="en-US"/>
          </a:p>
        </p:txBody>
      </p:sp>
      <p:pic>
        <p:nvPicPr>
          <p:cNvPr id="8" name="Picture 7" descr="image_123650291-33"/>
          <p:cNvPicPr>
            <a:picLocks noChangeAspect="1"/>
          </p:cNvPicPr>
          <p:nvPr/>
        </p:nvPicPr>
        <p:blipFill>
          <a:blip r:embed="rId1"/>
          <a:stretch>
            <a:fillRect/>
          </a:stretch>
        </p:blipFill>
        <p:spPr>
          <a:xfrm>
            <a:off x="261620" y="1203325"/>
            <a:ext cx="9574530" cy="506920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488" y="624865"/>
            <a:ext cx="10151707" cy="398780"/>
          </a:xfrm>
          <a:prstGeom prst="rect">
            <a:avLst/>
          </a:prstGeom>
        </p:spPr>
        <p:txBody>
          <a:bodyPr wrap="square">
            <a:spAutoFit/>
          </a:bodyPr>
          <a:lstStyle/>
          <a:p>
            <a:pPr lvl="0"/>
            <a:r>
              <a:rPr lang="lt-LT" sz="20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sz="2000" dirty="0">
              <a:solidFill>
                <a:prstClr val="black"/>
              </a:solidFill>
            </a:endParaRPr>
          </a:p>
        </p:txBody>
      </p:sp>
      <p:pic>
        <p:nvPicPr>
          <p:cNvPr id="4" name="Picture 3" descr="image_123650291-34"/>
          <p:cNvPicPr>
            <a:picLocks noChangeAspect="1"/>
          </p:cNvPicPr>
          <p:nvPr/>
        </p:nvPicPr>
        <p:blipFill>
          <a:blip r:embed="rId1"/>
          <a:stretch>
            <a:fillRect/>
          </a:stretch>
        </p:blipFill>
        <p:spPr>
          <a:xfrm>
            <a:off x="440690" y="1064895"/>
            <a:ext cx="9427845" cy="540702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488" y="624865"/>
            <a:ext cx="10151707"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3570899" y="1207475"/>
            <a:ext cx="4751622" cy="430887"/>
          </a:xfrm>
          <a:prstGeom prst="rect">
            <a:avLst/>
          </a:prstGeom>
        </p:spPr>
        <p:txBody>
          <a:bodyPr wrap="none">
            <a:spAutoFit/>
          </a:bodyPr>
          <a:lstStyle/>
          <a:p>
            <a:r>
              <a:rPr lang="lt-LT" sz="2200" b="1" i="1" dirty="0">
                <a:solidFill>
                  <a:prstClr val="black"/>
                </a:solidFill>
                <a:latin typeface="Arial" panose="020B0604020202020204" pitchFamily="34" charset="0"/>
                <a:cs typeface="Arial" panose="020B0604020202020204" pitchFamily="34" charset="0"/>
              </a:rPr>
              <a:t>Probleminio klausimo svarstymas</a:t>
            </a:r>
            <a:endParaRPr lang="lt-LT" dirty="0"/>
          </a:p>
        </p:txBody>
      </p:sp>
      <p:sp>
        <p:nvSpPr>
          <p:cNvPr id="4" name="TextBox 3"/>
          <p:cNvSpPr txBox="1"/>
          <p:nvPr/>
        </p:nvSpPr>
        <p:spPr>
          <a:xfrm>
            <a:off x="1810138" y="3480319"/>
            <a:ext cx="9349274" cy="461665"/>
          </a:xfrm>
          <a:prstGeom prst="rect">
            <a:avLst/>
          </a:prstGeom>
          <a:noFill/>
        </p:spPr>
        <p:txBody>
          <a:bodyPr wrap="square" rtlCol="0">
            <a:spAutoFit/>
          </a:bodyPr>
          <a:lstStyle/>
          <a:p>
            <a:r>
              <a:rPr lang="lt-LT" sz="2400" b="1" dirty="0" smtClean="0">
                <a:solidFill>
                  <a:srgbClr val="006B3E"/>
                </a:solidFill>
                <a:latin typeface="Arial" panose="020B0604020202020204" pitchFamily="34" charset="0"/>
                <a:cs typeface="Arial" panose="020B0604020202020204" pitchFamily="34" charset="0"/>
              </a:rPr>
              <a:t>Lieka svarbi  teksto visuma. Ji ir rodo ... gylį ar ... stoką.</a:t>
            </a:r>
            <a:endParaRPr lang="lt-LT" sz="2400" b="1" dirty="0">
              <a:solidFill>
                <a:srgbClr val="006B3E"/>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878" y="690180"/>
            <a:ext cx="10217020"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4" name="TextBox 3"/>
          <p:cNvSpPr txBox="1"/>
          <p:nvPr/>
        </p:nvSpPr>
        <p:spPr>
          <a:xfrm>
            <a:off x="2275497" y="1151845"/>
            <a:ext cx="7324531" cy="430887"/>
          </a:xfrm>
          <a:prstGeom prst="rect">
            <a:avLst/>
          </a:prstGeom>
          <a:noFill/>
        </p:spPr>
        <p:txBody>
          <a:bodyPr wrap="square" rtlCol="0">
            <a:spAutoFit/>
          </a:bodyPr>
          <a:lstStyle/>
          <a:p>
            <a:r>
              <a:rPr lang="lt-LT" sz="2200" b="1" i="1" dirty="0" smtClean="0">
                <a:latin typeface="Arial" panose="020B0604020202020204" pitchFamily="34" charset="0"/>
                <a:cs typeface="Arial" panose="020B0604020202020204" pitchFamily="34" charset="0"/>
              </a:rPr>
              <a:t>Grožinio teksto interpretavimas. Kontekstas</a:t>
            </a:r>
            <a:endParaRPr lang="lt-LT" sz="2200" b="1" i="1" dirty="0">
              <a:latin typeface="Arial" panose="020B0604020202020204" pitchFamily="34" charset="0"/>
              <a:cs typeface="Arial" panose="020B0604020202020204" pitchFamily="34" charset="0"/>
            </a:endParaRPr>
          </a:p>
        </p:txBody>
      </p:sp>
      <p:sp>
        <p:nvSpPr>
          <p:cNvPr id="5" name="TextBox 4"/>
          <p:cNvSpPr txBox="1"/>
          <p:nvPr/>
        </p:nvSpPr>
        <p:spPr>
          <a:xfrm>
            <a:off x="718457" y="1912774"/>
            <a:ext cx="11028784" cy="3785652"/>
          </a:xfrm>
          <a:prstGeom prst="rect">
            <a:avLst/>
          </a:prstGeom>
          <a:noFill/>
        </p:spPr>
        <p:txBody>
          <a:bodyPr wrap="square" rtlCol="0">
            <a:spAutoFit/>
          </a:bodyPr>
          <a:lstStyle/>
          <a:p>
            <a:pPr algn="ctr"/>
            <a:r>
              <a:rPr lang="lt-LT" sz="2000" dirty="0" smtClean="0">
                <a:latin typeface="Arial" panose="020B0604020202020204" pitchFamily="34" charset="0"/>
                <a:cs typeface="Arial" panose="020B0604020202020204" pitchFamily="34" charset="0"/>
              </a:rPr>
              <a:t>INTERPRETACINIS ASPEKTAS</a:t>
            </a:r>
            <a:endParaRPr lang="lt-LT" sz="2000" dirty="0" smtClean="0">
              <a:latin typeface="Arial" panose="020B0604020202020204" pitchFamily="34" charset="0"/>
              <a:cs typeface="Arial" panose="020B0604020202020204" pitchFamily="34" charset="0"/>
            </a:endParaRPr>
          </a:p>
          <a:p>
            <a:pPr algn="ctr"/>
            <a:endParaRPr lang="lt-LT" sz="2000" dirty="0" smtClean="0">
              <a:latin typeface="Arial" panose="020B0604020202020204" pitchFamily="34" charset="0"/>
              <a:cs typeface="Arial" panose="020B0604020202020204" pitchFamily="34" charset="0"/>
            </a:endParaRPr>
          </a:p>
          <a:p>
            <a:pPr algn="ctr"/>
            <a:endParaRPr lang="lt-LT" sz="2000" dirty="0">
              <a:latin typeface="Arial" panose="020B0604020202020204" pitchFamily="34" charset="0"/>
              <a:cs typeface="Arial" panose="020B0604020202020204" pitchFamily="34" charset="0"/>
            </a:endParaRPr>
          </a:p>
          <a:p>
            <a:pPr algn="ctr"/>
            <a:r>
              <a:rPr lang="lt-LT" sz="2000" b="1" dirty="0" smtClean="0">
                <a:solidFill>
                  <a:schemeClr val="accent4">
                    <a:lumMod val="50000"/>
                  </a:schemeClr>
                </a:solidFill>
                <a:latin typeface="Arial" panose="020B0604020202020204" pitchFamily="34" charset="0"/>
                <a:cs typeface="Arial" panose="020B0604020202020204" pitchFamily="34" charset="0"/>
              </a:rPr>
              <a:t>Įžanga.</a:t>
            </a:r>
            <a:r>
              <a:rPr lang="lt-LT" sz="2000" dirty="0" smtClean="0">
                <a:solidFill>
                  <a:schemeClr val="accent4">
                    <a:lumMod val="50000"/>
                  </a:schemeClr>
                </a:solidFill>
                <a:latin typeface="Arial" panose="020B0604020202020204" pitchFamily="34" charset="0"/>
                <a:cs typeface="Arial" panose="020B0604020202020204" pitchFamily="34" charset="0"/>
              </a:rPr>
              <a:t> </a:t>
            </a:r>
            <a:r>
              <a:rPr lang="lt-LT" sz="2000" dirty="0" smtClean="0">
                <a:latin typeface="Arial" panose="020B0604020202020204" pitchFamily="34" charset="0"/>
                <a:cs typeface="Arial" panose="020B0604020202020204" pitchFamily="34" charset="0"/>
              </a:rPr>
              <a:t>Platesniame </a:t>
            </a:r>
            <a:r>
              <a:rPr lang="lt-LT" sz="2000" b="1" dirty="0" smtClean="0">
                <a:solidFill>
                  <a:schemeClr val="accent4">
                    <a:lumMod val="25000"/>
                  </a:schemeClr>
                </a:solidFill>
                <a:latin typeface="Arial" panose="020B0604020202020204" pitchFamily="34" charset="0"/>
                <a:cs typeface="Arial" panose="020B0604020202020204" pitchFamily="34" charset="0"/>
              </a:rPr>
              <a:t>kontekste</a:t>
            </a:r>
            <a:r>
              <a:rPr lang="lt-LT" sz="2000" dirty="0" smtClean="0">
                <a:latin typeface="Arial" panose="020B0604020202020204" pitchFamily="34" charset="0"/>
                <a:cs typeface="Arial" panose="020B0604020202020204" pitchFamily="34" charset="0"/>
              </a:rPr>
              <a:t> aptarti interpretacinį aspektą. Aptariant interpretacinį aspektą platesniame kontekste paisyti duoto teksto (fragmento) logikos.</a:t>
            </a:r>
            <a:endParaRPr lang="lt-LT" sz="2000" dirty="0" smtClean="0">
              <a:latin typeface="Arial" panose="020B0604020202020204" pitchFamily="34" charset="0"/>
              <a:cs typeface="Arial" panose="020B0604020202020204" pitchFamily="34" charset="0"/>
            </a:endParaRPr>
          </a:p>
          <a:p>
            <a:pPr algn="ctr"/>
            <a:endParaRPr lang="lt-LT" sz="2000" dirty="0">
              <a:latin typeface="Arial" panose="020B0604020202020204" pitchFamily="34" charset="0"/>
              <a:cs typeface="Arial" panose="020B0604020202020204" pitchFamily="34" charset="0"/>
            </a:endParaRPr>
          </a:p>
          <a:p>
            <a:pPr algn="ctr"/>
            <a:endParaRPr lang="lt-LT" sz="2000" dirty="0" smtClean="0">
              <a:latin typeface="Arial" panose="020B0604020202020204" pitchFamily="34" charset="0"/>
              <a:cs typeface="Arial" panose="020B0604020202020204" pitchFamily="34" charset="0"/>
            </a:endParaRPr>
          </a:p>
          <a:p>
            <a:pPr algn="ctr"/>
            <a:r>
              <a:rPr lang="lt-LT" sz="2000" dirty="0" smtClean="0">
                <a:latin typeface="Arial" panose="020B0604020202020204" pitchFamily="34" charset="0"/>
                <a:cs typeface="Arial" panose="020B0604020202020204" pitchFamily="34" charset="0"/>
              </a:rPr>
              <a:t> TEKSTAS (FRAGMENTAS)</a:t>
            </a:r>
            <a:endParaRPr lang="lt-LT" sz="2000" dirty="0" smtClean="0">
              <a:latin typeface="Arial" panose="020B0604020202020204" pitchFamily="34" charset="0"/>
              <a:cs typeface="Arial" panose="020B0604020202020204" pitchFamily="34" charset="0"/>
            </a:endParaRPr>
          </a:p>
          <a:p>
            <a:pPr algn="ctr"/>
            <a:endParaRPr lang="lt-LT" sz="2000" dirty="0" smtClean="0">
              <a:latin typeface="Arial" panose="020B0604020202020204" pitchFamily="34" charset="0"/>
              <a:cs typeface="Arial" panose="020B0604020202020204" pitchFamily="34" charset="0"/>
            </a:endParaRPr>
          </a:p>
          <a:p>
            <a:pPr algn="ctr"/>
            <a:endParaRPr lang="lt-LT" sz="2000" dirty="0">
              <a:latin typeface="Arial" panose="020B0604020202020204" pitchFamily="34" charset="0"/>
              <a:cs typeface="Arial" panose="020B0604020202020204" pitchFamily="34" charset="0"/>
            </a:endParaRPr>
          </a:p>
          <a:p>
            <a:pPr algn="ctr"/>
            <a:r>
              <a:rPr lang="lt-LT" sz="2000" b="1" dirty="0" smtClean="0">
                <a:solidFill>
                  <a:schemeClr val="accent4">
                    <a:lumMod val="50000"/>
                  </a:schemeClr>
                </a:solidFill>
                <a:latin typeface="Arial" panose="020B0604020202020204" pitchFamily="34" charset="0"/>
                <a:cs typeface="Arial" panose="020B0604020202020204" pitchFamily="34" charset="0"/>
              </a:rPr>
              <a:t>Dėstymas.</a:t>
            </a:r>
            <a:r>
              <a:rPr lang="lt-LT" sz="2000" dirty="0" smtClean="0">
                <a:latin typeface="Arial" panose="020B0604020202020204" pitchFamily="34" charset="0"/>
                <a:cs typeface="Arial" panose="020B0604020202020204" pitchFamily="34" charset="0"/>
              </a:rPr>
              <a:t> </a:t>
            </a:r>
            <a:r>
              <a:rPr lang="lt-LT" sz="2000" b="1" dirty="0" smtClean="0">
                <a:solidFill>
                  <a:schemeClr val="accent4">
                    <a:lumMod val="25000"/>
                  </a:schemeClr>
                </a:solidFill>
                <a:latin typeface="Arial" panose="020B0604020202020204" pitchFamily="34" charset="0"/>
                <a:cs typeface="Arial" panose="020B0604020202020204" pitchFamily="34" charset="0"/>
              </a:rPr>
              <a:t>Konteksto</a:t>
            </a:r>
            <a:r>
              <a:rPr lang="lt-LT" sz="2000" dirty="0" smtClean="0">
                <a:latin typeface="Arial" panose="020B0604020202020204" pitchFamily="34" charset="0"/>
                <a:cs typeface="Arial" panose="020B0604020202020204" pitchFamily="34" charset="0"/>
              </a:rPr>
              <a:t> tiek, kiek pats tekstas iš savęs atveria platesnio konteksto galimybių.</a:t>
            </a:r>
            <a:endParaRPr lang="lt-LT" sz="2000" dirty="0" smtClean="0">
              <a:latin typeface="Arial" panose="020B0604020202020204" pitchFamily="34" charset="0"/>
              <a:cs typeface="Arial" panose="020B0604020202020204" pitchFamily="34" charset="0"/>
            </a:endParaRPr>
          </a:p>
          <a:p>
            <a:pPr algn="ctr"/>
            <a:endParaRPr lang="lt-LT" sz="2000" dirty="0">
              <a:latin typeface="Arial" panose="020B0604020202020204" pitchFamily="34" charset="0"/>
              <a:cs typeface="Arial" panose="020B0604020202020204" pitchFamily="34" charset="0"/>
            </a:endParaRPr>
          </a:p>
        </p:txBody>
      </p:sp>
      <p:sp>
        <p:nvSpPr>
          <p:cNvPr id="7" name="Striped Right Arrow 6"/>
          <p:cNvSpPr/>
          <p:nvPr/>
        </p:nvSpPr>
        <p:spPr>
          <a:xfrm rot="5400000">
            <a:off x="5895660" y="2425606"/>
            <a:ext cx="565439" cy="24143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Striped Right Arrow 7"/>
          <p:cNvSpPr/>
          <p:nvPr/>
        </p:nvSpPr>
        <p:spPr>
          <a:xfrm rot="16200000">
            <a:off x="5915966" y="3684882"/>
            <a:ext cx="524828" cy="2414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Striped Right Arrow 8"/>
          <p:cNvSpPr/>
          <p:nvPr/>
        </p:nvSpPr>
        <p:spPr>
          <a:xfrm rot="5400000">
            <a:off x="5930828" y="4586289"/>
            <a:ext cx="495102" cy="2414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267" y="158931"/>
            <a:ext cx="11878491" cy="6540137"/>
          </a:xfrm>
          <a:prstGeom prst="rect">
            <a:avLst/>
          </a:prstGeom>
          <a:solidFill>
            <a:srgbClr val="006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27744" y="1652027"/>
            <a:ext cx="2214459" cy="801859"/>
          </a:xfrm>
          <a:prstGeom prst="rect">
            <a:avLst/>
          </a:prstGeom>
        </p:spPr>
      </p:pic>
      <p:sp>
        <p:nvSpPr>
          <p:cNvPr id="6" name="TextBox 5"/>
          <p:cNvSpPr txBox="1"/>
          <p:nvPr/>
        </p:nvSpPr>
        <p:spPr>
          <a:xfrm>
            <a:off x="2867609" y="3203508"/>
            <a:ext cx="6456782" cy="1169551"/>
          </a:xfrm>
          <a:prstGeom prst="rect">
            <a:avLst/>
          </a:prstGeom>
          <a:noFill/>
        </p:spPr>
        <p:txBody>
          <a:bodyPr wrap="square" rtlCol="0">
            <a:spAutoFit/>
          </a:bodyPr>
          <a:lstStyle/>
          <a:p>
            <a:pPr algn="ctr"/>
            <a:r>
              <a:rPr lang="lt-LT" sz="3500" dirty="0">
                <a:solidFill>
                  <a:schemeClr val="bg1"/>
                </a:solidFill>
                <a:latin typeface="HK Nova" panose="00000500000000000000" pitchFamily="50" charset="-70"/>
              </a:rPr>
              <a:t>Kviečiame kartu kurti dialogą</a:t>
            </a:r>
            <a:r>
              <a:rPr lang="en-US" sz="3500" dirty="0">
                <a:solidFill>
                  <a:schemeClr val="bg1"/>
                </a:solidFill>
                <a:latin typeface="HK Nova" panose="00000500000000000000" pitchFamily="50" charset="-70"/>
              </a:rPr>
              <a:t>!</a:t>
            </a:r>
            <a:endParaRPr lang="en-US" sz="3500" dirty="0">
              <a:solidFill>
                <a:schemeClr val="bg1"/>
              </a:solidFill>
              <a:latin typeface="HK Nova" panose="00000500000000000000" pitchFamily="50" charset="-7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651" y="5667632"/>
            <a:ext cx="1296780" cy="1423295"/>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61267"/>
          <a:stretch>
            <a:fillRect/>
          </a:stretch>
        </p:blipFill>
        <p:spPr>
          <a:xfrm>
            <a:off x="11677479" y="802656"/>
            <a:ext cx="502279" cy="1423295"/>
          </a:xfrm>
          <a:prstGeom prst="rect">
            <a:avLst/>
          </a:prstGeom>
        </p:spPr>
      </p:pic>
      <p:sp>
        <p:nvSpPr>
          <p:cNvPr id="2" name="TextBox 1"/>
          <p:cNvSpPr txBox="1"/>
          <p:nvPr/>
        </p:nvSpPr>
        <p:spPr>
          <a:xfrm>
            <a:off x="3699547" y="4584073"/>
            <a:ext cx="4670854" cy="307777"/>
          </a:xfrm>
          <a:prstGeom prst="rect">
            <a:avLst/>
          </a:prstGeom>
          <a:noFill/>
        </p:spPr>
        <p:txBody>
          <a:bodyPr wrap="square" rtlCol="0">
            <a:spAutoFit/>
          </a:bodyPr>
          <a:lstStyle/>
          <a:p>
            <a:pPr algn="ctr"/>
            <a:r>
              <a:rPr lang="en-US" sz="1400" dirty="0">
                <a:solidFill>
                  <a:schemeClr val="bg1"/>
                </a:solidFill>
              </a:rPr>
              <a:t>K. Kalinausko g. 7, </a:t>
            </a:r>
            <a:r>
              <a:rPr lang="lt-LT" sz="1400" dirty="0">
                <a:solidFill>
                  <a:schemeClr val="bg1"/>
                </a:solidFill>
              </a:rPr>
              <a:t>Vilnius, LT-</a:t>
            </a:r>
            <a:r>
              <a:rPr lang="en-US" sz="1400">
                <a:solidFill>
                  <a:schemeClr val="bg1"/>
                </a:solidFill>
              </a:rPr>
              <a:t>03106</a:t>
            </a:r>
            <a:r>
              <a:rPr lang="lt-LT" sz="1400">
                <a:solidFill>
                  <a:schemeClr val="bg1"/>
                </a:solidFill>
              </a:rPr>
              <a:t> </a:t>
            </a:r>
            <a:endParaRPr lang="en-US" sz="14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3635" y="4790286"/>
            <a:ext cx="1922675" cy="66895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878" y="690180"/>
            <a:ext cx="1021702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lt-LT"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Lietuvių kalbos ir literatūros valstybinio brandos egzamino II dalis</a:t>
            </a:r>
            <a:endParaRPr kumimoji="0" lang="lt-LT" sz="1800" b="0" i="0" u="none" strike="noStrike" kern="1200" cap="none" spc="0" normalizeH="0" baseline="0" noProof="0" dirty="0">
              <a:ln>
                <a:noFill/>
              </a:ln>
              <a:solidFill>
                <a:prstClr val="black"/>
              </a:solidFill>
              <a:effectLst/>
              <a:uLnTx/>
              <a:uFillTx/>
              <a:latin typeface="HK Nova"/>
              <a:ea typeface="+mn-ea"/>
              <a:cs typeface="+mn-cs"/>
            </a:endParaRPr>
          </a:p>
        </p:txBody>
      </p:sp>
      <p:sp>
        <p:nvSpPr>
          <p:cNvPr id="4" name="TextBox 3"/>
          <p:cNvSpPr txBox="1"/>
          <p:nvPr/>
        </p:nvSpPr>
        <p:spPr>
          <a:xfrm>
            <a:off x="2275497" y="1151845"/>
            <a:ext cx="73245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lt-LT" sz="22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Grožinio teksto interpretavimas. Kontekstas</a:t>
            </a:r>
            <a:endParaRPr kumimoji="0" lang="lt-LT" sz="2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Oval 5"/>
          <p:cNvSpPr/>
          <p:nvPr/>
        </p:nvSpPr>
        <p:spPr>
          <a:xfrm>
            <a:off x="4142792" y="4581331"/>
            <a:ext cx="2771191" cy="102636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dirty="0"/>
          </a:p>
        </p:txBody>
      </p:sp>
      <p:cxnSp>
        <p:nvCxnSpPr>
          <p:cNvPr id="11" name="Straight Arrow Connector 10"/>
          <p:cNvCxnSpPr/>
          <p:nvPr/>
        </p:nvCxnSpPr>
        <p:spPr>
          <a:xfrm flipH="1" flipV="1">
            <a:off x="5601477" y="3485982"/>
            <a:ext cx="15553" cy="1757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739951" y="4119666"/>
            <a:ext cx="18661" cy="76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985657" y="4369159"/>
            <a:ext cx="18661" cy="76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937762" y="4457800"/>
            <a:ext cx="18661" cy="76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278711" y="4264090"/>
            <a:ext cx="18661" cy="76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69498" y="2530615"/>
            <a:ext cx="7775" cy="671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075853" y="2808514"/>
            <a:ext cx="9331" cy="747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752323" y="2763951"/>
            <a:ext cx="7775" cy="671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60234" y="2397967"/>
            <a:ext cx="7775" cy="884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374433" y="2530615"/>
            <a:ext cx="9331" cy="1792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142792" y="1819669"/>
            <a:ext cx="2705878" cy="10543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lt-LT" sz="1400" b="1" dirty="0" smtClean="0">
                <a:latin typeface="Arial" panose="020B0604020202020204" pitchFamily="34" charset="0"/>
                <a:cs typeface="Arial" panose="020B0604020202020204" pitchFamily="34" charset="0"/>
              </a:rPr>
              <a:t>INTERPRETACINIS ASPEKTAS</a:t>
            </a:r>
            <a:endParaRPr lang="lt-LT" sz="1400" b="1" dirty="0">
              <a:latin typeface="Arial" panose="020B0604020202020204" pitchFamily="34" charset="0"/>
              <a:cs typeface="Arial" panose="020B0604020202020204" pitchFamily="34" charset="0"/>
            </a:endParaRPr>
          </a:p>
        </p:txBody>
      </p:sp>
      <p:sp>
        <p:nvSpPr>
          <p:cNvPr id="32" name="TextBox 31"/>
          <p:cNvSpPr txBox="1"/>
          <p:nvPr/>
        </p:nvSpPr>
        <p:spPr>
          <a:xfrm flipH="1">
            <a:off x="5060303" y="5227375"/>
            <a:ext cx="1144554" cy="307777"/>
          </a:xfrm>
          <a:prstGeom prst="rect">
            <a:avLst/>
          </a:prstGeom>
          <a:noFill/>
        </p:spPr>
        <p:txBody>
          <a:bodyPr wrap="square" rtlCol="0">
            <a:spAutoFit/>
          </a:bodyPr>
          <a:lstStyle/>
          <a:p>
            <a:r>
              <a:rPr lang="lt-LT" sz="1400" b="1" dirty="0" smtClean="0">
                <a:solidFill>
                  <a:schemeClr val="bg1"/>
                </a:solidFill>
                <a:latin typeface="Arial" panose="020B0604020202020204" pitchFamily="34" charset="0"/>
                <a:cs typeface="Arial" panose="020B0604020202020204" pitchFamily="34" charset="0"/>
              </a:rPr>
              <a:t>TEKSTAS</a:t>
            </a:r>
            <a:endParaRPr lang="lt-LT" sz="1400" b="1" dirty="0">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4610877" y="3618158"/>
            <a:ext cx="1835020" cy="369332"/>
          </a:xfrm>
          <a:prstGeom prst="rect">
            <a:avLst/>
          </a:prstGeom>
          <a:noFill/>
        </p:spPr>
        <p:txBody>
          <a:bodyPr wrap="square" rtlCol="0">
            <a:spAutoFit/>
          </a:bodyPr>
          <a:lstStyle/>
          <a:p>
            <a:r>
              <a:rPr lang="lt-LT" b="1" dirty="0" smtClean="0">
                <a:solidFill>
                  <a:schemeClr val="bg1"/>
                </a:solidFill>
                <a:latin typeface="Arial" panose="020B0604020202020204" pitchFamily="34" charset="0"/>
                <a:cs typeface="Arial" panose="020B0604020202020204" pitchFamily="34" charset="0"/>
              </a:rPr>
              <a:t>KONTEKSTAS</a:t>
            </a:r>
            <a:endParaRPr lang="lt-LT" b="1" dirty="0">
              <a:solidFill>
                <a:schemeClr val="bg1"/>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4460032" y="5412372"/>
            <a:ext cx="1" cy="58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64359" y="5548243"/>
            <a:ext cx="6221" cy="293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366656" y="5614326"/>
            <a:ext cx="1" cy="58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853787" y="5607697"/>
            <a:ext cx="0" cy="432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204857" y="5545755"/>
            <a:ext cx="0" cy="317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610877" y="6069362"/>
            <a:ext cx="1757725" cy="369332"/>
          </a:xfrm>
          <a:prstGeom prst="rect">
            <a:avLst/>
          </a:prstGeom>
        </p:spPr>
        <p:txBody>
          <a:bodyPr wrap="none">
            <a:spAutoFit/>
          </a:bodyPr>
          <a:lstStyle/>
          <a:p>
            <a:r>
              <a:rPr lang="lt-LT" b="1" dirty="0">
                <a:solidFill>
                  <a:schemeClr val="bg1"/>
                </a:solidFill>
                <a:latin typeface="Arial" panose="020B0604020202020204" pitchFamily="34" charset="0"/>
                <a:cs typeface="Arial" panose="020B0604020202020204" pitchFamily="34" charset="0"/>
              </a:rPr>
              <a:t>KONTEKSTAS</a:t>
            </a:r>
            <a:endParaRPr lang="lt-LT"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675" y="508427"/>
            <a:ext cx="10401300"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sz="2400" b="1" i="1"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333375" y="1527736"/>
            <a:ext cx="11430000" cy="5232202"/>
          </a:xfrm>
          <a:prstGeom prst="rect">
            <a:avLst/>
          </a:prstGeom>
          <a:noFill/>
        </p:spPr>
        <p:txBody>
          <a:bodyPr wrap="square" rtlCol="0">
            <a:spAutoFit/>
          </a:bodyPr>
          <a:lstStyle/>
          <a:p>
            <a:pPr algn="just">
              <a:lnSpc>
                <a:spcPct val="150000"/>
              </a:lnSpc>
            </a:pPr>
            <a:r>
              <a:rPr lang="lt-LT" sz="2000" dirty="0">
                <a:latin typeface="Arial" panose="020B0604020202020204" pitchFamily="34" charset="0"/>
                <a:cs typeface="Arial" panose="020B0604020202020204" pitchFamily="34" charset="0"/>
              </a:rPr>
              <a:t> </a:t>
            </a:r>
            <a:r>
              <a:rPr lang="lt-LT" sz="2000" dirty="0" smtClean="0">
                <a:latin typeface="Arial" panose="020B0604020202020204" pitchFamily="34" charset="0"/>
                <a:cs typeface="Arial" panose="020B0604020202020204" pitchFamily="34" charset="0"/>
              </a:rPr>
              <a:t> </a:t>
            </a:r>
            <a:r>
              <a:rPr lang="lt-LT" sz="1400" dirty="0" smtClean="0">
                <a:latin typeface="Arial" panose="020B0604020202020204" pitchFamily="34" charset="0"/>
                <a:cs typeface="Arial" panose="020B0604020202020204" pitchFamily="34" charset="0"/>
              </a:rPr>
              <a:t>Nuo </a:t>
            </a:r>
            <a:r>
              <a:rPr lang="lt-LT" sz="1400" dirty="0">
                <a:latin typeface="Arial" panose="020B0604020202020204" pitchFamily="34" charset="0"/>
                <a:cs typeface="Arial" panose="020B0604020202020204" pitchFamily="34" charset="0"/>
              </a:rPr>
              <a:t>pirmų eilėraščio eilučių skaitome lyrinės </a:t>
            </a:r>
            <a:r>
              <a:rPr lang="lt-LT" sz="1400" dirty="0" err="1">
                <a:latin typeface="Arial" panose="020B0604020202020204" pitchFamily="34" charset="0"/>
                <a:cs typeface="Arial" panose="020B0604020202020204" pitchFamily="34" charset="0"/>
              </a:rPr>
              <a:t>subjektės</a:t>
            </a:r>
            <a:r>
              <a:rPr lang="lt-LT" sz="1400" dirty="0">
                <a:latin typeface="Arial" panose="020B0604020202020204" pitchFamily="34" charset="0"/>
                <a:cs typeface="Arial" panose="020B0604020202020204" pitchFamily="34" charset="0"/>
              </a:rPr>
              <a:t> paradoksalias įžvalgas apie savo aplinką – miestą. Pirmoje eilutėje lyrinė </a:t>
            </a:r>
            <a:r>
              <a:rPr lang="lt-LT" sz="1400" dirty="0" err="1">
                <a:latin typeface="Arial" panose="020B0604020202020204" pitchFamily="34" charset="0"/>
                <a:cs typeface="Arial" panose="020B0604020202020204" pitchFamily="34" charset="0"/>
              </a:rPr>
              <a:t>subjektė</a:t>
            </a:r>
            <a:r>
              <a:rPr lang="lt-LT" sz="1400" dirty="0">
                <a:latin typeface="Arial" panose="020B0604020202020204" pitchFamily="34" charset="0"/>
                <a:cs typeface="Arial" panose="020B0604020202020204" pitchFamily="34" charset="0"/>
              </a:rPr>
              <a:t> atskleidžia savo intenciją (norą ar būtinumą) slėptis, tačiau miestas to pasiūlyti negali („Šis miestas per mažas“), nes čia gali sutikti ir tuos, kuriuos nori sutikti, ir tuos, kurių mieliau vengtum (1 posmas). Antrame posme sakoma, kad dažniausiai su kitais susiduriama prekybos centruose, kurie yra tarsi paties miesto metonimijos. </a:t>
            </a:r>
            <a:r>
              <a:rPr lang="lt-LT" sz="1400" b="1" dirty="0">
                <a:solidFill>
                  <a:schemeClr val="accent4">
                    <a:lumMod val="25000"/>
                  </a:schemeClr>
                </a:solidFill>
                <a:latin typeface="Arial" panose="020B0604020202020204" pitchFamily="34" charset="0"/>
                <a:cs typeface="Arial" panose="020B0604020202020204" pitchFamily="34" charset="0"/>
              </a:rPr>
              <a:t>Prancūzų filosofas Henri </a:t>
            </a:r>
            <a:r>
              <a:rPr lang="lt-LT" sz="1400" b="1" dirty="0" err="1">
                <a:solidFill>
                  <a:schemeClr val="accent4">
                    <a:lumMod val="25000"/>
                  </a:schemeClr>
                </a:solidFill>
                <a:latin typeface="Arial" panose="020B0604020202020204" pitchFamily="34" charset="0"/>
                <a:cs typeface="Arial" panose="020B0604020202020204" pitchFamily="34" charset="0"/>
              </a:rPr>
              <a:t>Lefebvre’as</a:t>
            </a:r>
            <a:r>
              <a:rPr lang="lt-LT" sz="1400" b="1" dirty="0">
                <a:solidFill>
                  <a:schemeClr val="accent4">
                    <a:lumMod val="25000"/>
                  </a:schemeClr>
                </a:solidFill>
                <a:latin typeface="Arial" panose="020B0604020202020204" pitchFamily="34" charset="0"/>
                <a:cs typeface="Arial" panose="020B0604020202020204" pitchFamily="34" charset="0"/>
              </a:rPr>
              <a:t>, svarstęs apie kapitalizmo įtaką miestui, teigė, kad prekybos centras yra sukonstruotas kaip miestas mieste su savo schemomis ir taisyklėmis. Anot jo, prekybos centrai prekiauja emocijomis, čia žmonės ateina ne tik apsipirkti, bet ir pabendrauti ar tiesiog pabūti šiltoje (ar vėsioje), šviesioje, švarioje aplinkoje.</a:t>
            </a:r>
            <a:r>
              <a:rPr lang="lt-LT" sz="1400" dirty="0">
                <a:solidFill>
                  <a:schemeClr val="accent4">
                    <a:lumMod val="25000"/>
                  </a:schemeClr>
                </a:solidFill>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Todėl paradoksalu atrodo, kad eilėraščio lyrinė </a:t>
            </a:r>
            <a:r>
              <a:rPr lang="lt-LT" sz="1400" dirty="0" err="1">
                <a:latin typeface="Arial" panose="020B0604020202020204" pitchFamily="34" charset="0"/>
                <a:cs typeface="Arial" panose="020B0604020202020204" pitchFamily="34" charset="0"/>
              </a:rPr>
              <a:t>subjektė</a:t>
            </a:r>
            <a:r>
              <a:rPr lang="lt-LT" sz="1400" dirty="0">
                <a:latin typeface="Arial" panose="020B0604020202020204" pitchFamily="34" charset="0"/>
                <a:cs typeface="Arial" panose="020B0604020202020204" pitchFamily="34" charset="0"/>
              </a:rPr>
              <a:t> toje vietoje, kuri skirta bendrauti ir patirti kapitalizmo euforiją, ieško vienatvės, nori pasislėpti, tapti nepastebima („tenka slėptis“). Taigi, eilėraštyje reflektuojamas modernaus gyvenimo paradoksas – buvimas tarp daugybės žmonių (viešumas) ir siekis pasislėpti (privatumas, anonimiškumas). Vietos nuoroda antrame posme („ten tenka slėptis už skalbimo miltelių“) gali reikšti </a:t>
            </a:r>
            <a:r>
              <a:rPr lang="lt-LT" sz="1400" dirty="0" err="1">
                <a:latin typeface="Arial" panose="020B0604020202020204" pitchFamily="34" charset="0"/>
                <a:cs typeface="Arial" panose="020B0604020202020204" pitchFamily="34" charset="0"/>
              </a:rPr>
              <a:t>subjektės</a:t>
            </a:r>
            <a:r>
              <a:rPr lang="lt-LT" sz="1400" dirty="0">
                <a:latin typeface="Arial" panose="020B0604020202020204" pitchFamily="34" charset="0"/>
                <a:cs typeface="Arial" panose="020B0604020202020204" pitchFamily="34" charset="0"/>
              </a:rPr>
              <a:t> intenciją visiškai išnykti iš kitų žmonių akiračio (lyg būtum nešvarumas, dėmė) ir kartu – kaip sakoma eilėraštyje – tai „subtili nuoroda į sielos išskaistinimą“. </a:t>
            </a:r>
            <a:r>
              <a:rPr lang="lt-LT" sz="1400" b="1" dirty="0">
                <a:solidFill>
                  <a:schemeClr val="accent4">
                    <a:lumMod val="25000"/>
                  </a:schemeClr>
                </a:solidFill>
                <a:latin typeface="Arial" panose="020B0604020202020204" pitchFamily="34" charset="0"/>
                <a:cs typeface="Arial" panose="020B0604020202020204" pitchFamily="34" charset="0"/>
              </a:rPr>
              <a:t>Žodžių junginys „sielos išskaistinimas“ priklauso krikščioniškam kontekstui ir suponuoja apsunkusią žmogaus sąžinę, nuodėmingumą.</a:t>
            </a:r>
            <a:r>
              <a:rPr lang="lt-LT" sz="1400" b="1" dirty="0">
                <a:latin typeface="Arial" panose="020B0604020202020204" pitchFamily="34" charset="0"/>
                <a:cs typeface="Arial" panose="020B0604020202020204" pitchFamily="34" charset="0"/>
              </a:rPr>
              <a:t> </a:t>
            </a:r>
            <a:r>
              <a:rPr lang="lt-LT" sz="1400" dirty="0">
                <a:latin typeface="Arial" panose="020B0604020202020204" pitchFamily="34" charset="0"/>
                <a:cs typeface="Arial" panose="020B0604020202020204" pitchFamily="34" charset="0"/>
              </a:rPr>
              <a:t>Galbūt būtent dėl tų „nuodėmių“ modernūs žmonės vieni kitų ir vengia, nori slėptis, užsisklęsti? </a:t>
            </a:r>
            <a:r>
              <a:rPr lang="lt-LT" sz="1400" dirty="0" smtClean="0">
                <a:latin typeface="Arial" panose="020B0604020202020204" pitchFamily="34" charset="0"/>
                <a:cs typeface="Arial" panose="020B0604020202020204" pitchFamily="34" charset="0"/>
              </a:rPr>
              <a:t>                                                  </a:t>
            </a:r>
            <a:endParaRPr lang="lt-LT" sz="1400" dirty="0" smtClean="0">
              <a:latin typeface="Arial" panose="020B0604020202020204" pitchFamily="34" charset="0"/>
              <a:cs typeface="Arial" panose="020B0604020202020204" pitchFamily="34" charset="0"/>
            </a:endParaRPr>
          </a:p>
          <a:p>
            <a:pPr algn="just">
              <a:lnSpc>
                <a:spcPct val="150000"/>
              </a:lnSpc>
            </a:pPr>
            <a:r>
              <a:rPr lang="lt-LT" sz="1400" dirty="0">
                <a:latin typeface="Arial" panose="020B0604020202020204" pitchFamily="34" charset="0"/>
                <a:cs typeface="Arial" panose="020B0604020202020204" pitchFamily="34" charset="0"/>
              </a:rPr>
              <a:t> </a:t>
            </a:r>
            <a:r>
              <a:rPr lang="lt-LT" sz="1400" dirty="0" smtClean="0">
                <a:latin typeface="Arial" panose="020B0604020202020204" pitchFamily="34" charset="0"/>
                <a:cs typeface="Arial" panose="020B0604020202020204" pitchFamily="34" charset="0"/>
              </a:rPr>
              <a:t>                                                                       </a:t>
            </a:r>
            <a:r>
              <a:rPr lang="lt-LT" sz="2000" b="1" dirty="0" smtClean="0">
                <a:solidFill>
                  <a:schemeClr val="accent4">
                    <a:lumMod val="25000"/>
                  </a:schemeClr>
                </a:solidFill>
                <a:latin typeface="Arial" panose="020B0604020202020204" pitchFamily="34" charset="0"/>
                <a:cs typeface="Arial" panose="020B0604020202020204" pitchFamily="34" charset="0"/>
              </a:rPr>
              <a:t>Kontekstas</a:t>
            </a:r>
            <a:r>
              <a:rPr lang="lt-LT" sz="2000" dirty="0" smtClean="0">
                <a:latin typeface="Arial" panose="020B0604020202020204" pitchFamily="34" charset="0"/>
                <a:cs typeface="Arial" panose="020B0604020202020204" pitchFamily="34" charset="0"/>
              </a:rPr>
              <a:t> </a:t>
            </a:r>
            <a:r>
              <a:rPr lang="lt-LT" sz="2000" dirty="0">
                <a:latin typeface="Arial" panose="020B0604020202020204" pitchFamily="34" charset="0"/>
                <a:cs typeface="Arial" panose="020B0604020202020204" pitchFamily="34" charset="0"/>
              </a:rPr>
              <a:t>turėtų pastiprinti plėtojamą mintį.</a:t>
            </a:r>
            <a:endParaRPr lang="lt-LT" sz="2000" dirty="0">
              <a:latin typeface="Arial" panose="020B0604020202020204" pitchFamily="34" charset="0"/>
              <a:cs typeface="Arial" panose="020B0604020202020204" pitchFamily="34" charset="0"/>
            </a:endParaRPr>
          </a:p>
          <a:p>
            <a:pPr algn="just"/>
            <a:endParaRPr lang="lt-LT" sz="1400" dirty="0" smtClean="0">
              <a:latin typeface="Arial" panose="020B0604020202020204" pitchFamily="34" charset="0"/>
              <a:cs typeface="Arial" panose="020B0604020202020204" pitchFamily="34" charset="0"/>
            </a:endParaRPr>
          </a:p>
          <a:p>
            <a:pPr algn="just"/>
            <a:r>
              <a:rPr lang="lt-LT" sz="800" dirty="0" smtClean="0">
                <a:latin typeface="Arial" panose="020B0604020202020204" pitchFamily="34" charset="0"/>
                <a:cs typeface="Arial" panose="020B0604020202020204" pitchFamily="34" charset="0"/>
              </a:rPr>
              <a:t>                              https</a:t>
            </a:r>
            <a:r>
              <a:rPr lang="lt-LT" sz="800" dirty="0">
                <a:latin typeface="Arial" panose="020B0604020202020204" pitchFamily="34" charset="0"/>
                <a:cs typeface="Arial" panose="020B0604020202020204" pitchFamily="34" charset="0"/>
              </a:rPr>
              <a:t>://www.nsa.smm.lt/wp-content/uploads/2024/09/Grozinio-teksto-interpretavimas.-Auksteniojo-lygio-darbu-pavyzdziai-ir-ju-vertinimas_AR.pdf</a:t>
            </a:r>
            <a:endParaRPr lang="lt-LT" sz="800" dirty="0">
              <a:latin typeface="Arial" panose="020B0604020202020204" pitchFamily="34" charset="0"/>
              <a:cs typeface="Arial" panose="020B0604020202020204" pitchFamily="34" charset="0"/>
            </a:endParaRPr>
          </a:p>
        </p:txBody>
      </p:sp>
      <p:sp>
        <p:nvSpPr>
          <p:cNvPr id="5" name="Rectangle 4"/>
          <p:cNvSpPr/>
          <p:nvPr/>
        </p:nvSpPr>
        <p:spPr>
          <a:xfrm>
            <a:off x="1897905" y="970092"/>
            <a:ext cx="7500840" cy="430887"/>
          </a:xfrm>
          <a:prstGeom prst="rect">
            <a:avLst/>
          </a:prstGeom>
        </p:spPr>
        <p:txBody>
          <a:bodyPr wrap="square">
            <a:spAutoFit/>
          </a:bodyPr>
          <a:lstStyle/>
          <a:p>
            <a:pPr lvl="0">
              <a:defRPr/>
            </a:pPr>
            <a:r>
              <a:rPr lang="lt-LT" sz="2200" b="1" i="1" dirty="0">
                <a:solidFill>
                  <a:prstClr val="black"/>
                </a:solidFill>
                <a:latin typeface="Arial" panose="020B0604020202020204" pitchFamily="34" charset="0"/>
                <a:cs typeface="Arial" panose="020B0604020202020204" pitchFamily="34" charset="0"/>
              </a:rPr>
              <a:t>Grožinio teksto interpretavimas. Kontekstas</a:t>
            </a:r>
            <a:endParaRPr lang="lt-LT" sz="2200" b="1" i="1"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3" y="634195"/>
            <a:ext cx="9993086" cy="461665"/>
          </a:xfrm>
          <a:prstGeom prst="rect">
            <a:avLst/>
          </a:prstGeom>
        </p:spPr>
        <p:txBody>
          <a:bodyPr wrap="square">
            <a:spAutoFit/>
          </a:bodyPr>
          <a:lstStyle/>
          <a:p>
            <a:pPr lvl="0"/>
            <a:r>
              <a:rPr lang="lt-LT" sz="2400" b="1" i="1" dirty="0">
                <a:solidFill>
                  <a:prstClr val="black"/>
                </a:solidFill>
                <a:latin typeface="Arial" panose="020B0604020202020204" pitchFamily="34" charset="0"/>
                <a:cs typeface="Arial" panose="020B0604020202020204" pitchFamily="34" charset="0"/>
              </a:rPr>
              <a:t>Lietuvių kalbos ir literatūros valstybinio brandos egzamino II dalis</a:t>
            </a:r>
            <a:endParaRPr lang="lt-LT" dirty="0">
              <a:solidFill>
                <a:prstClr val="black"/>
              </a:solidFill>
            </a:endParaRPr>
          </a:p>
        </p:txBody>
      </p:sp>
      <p:sp>
        <p:nvSpPr>
          <p:cNvPr id="3" name="Rectangle 2"/>
          <p:cNvSpPr/>
          <p:nvPr/>
        </p:nvSpPr>
        <p:spPr>
          <a:xfrm>
            <a:off x="2565918" y="1250017"/>
            <a:ext cx="7249886" cy="430887"/>
          </a:xfrm>
          <a:prstGeom prst="rect">
            <a:avLst/>
          </a:prstGeom>
        </p:spPr>
        <p:txBody>
          <a:bodyPr wrap="square">
            <a:spAutoFit/>
          </a:bodyPr>
          <a:lstStyle/>
          <a:p>
            <a:pPr lvl="0"/>
            <a:r>
              <a:rPr lang="lt-LT" sz="2200" b="1" i="1" dirty="0">
                <a:solidFill>
                  <a:prstClr val="black"/>
                </a:solidFill>
                <a:latin typeface="Arial" panose="020B0604020202020204" pitchFamily="34" charset="0"/>
                <a:cs typeface="Arial" panose="020B0604020202020204" pitchFamily="34" charset="0"/>
              </a:rPr>
              <a:t>Grožinio teksto interpretavimas. </a:t>
            </a:r>
            <a:r>
              <a:rPr lang="lt-LT" sz="2200" b="1" i="1" dirty="0" smtClean="0">
                <a:solidFill>
                  <a:prstClr val="black"/>
                </a:solidFill>
                <a:latin typeface="Arial" panose="020B0604020202020204" pitchFamily="34" charset="0"/>
                <a:cs typeface="Arial" panose="020B0604020202020204" pitchFamily="34" charset="0"/>
              </a:rPr>
              <a:t>Stilius</a:t>
            </a:r>
            <a:endParaRPr lang="lt-LT" sz="2200" b="1" i="1"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494523" y="1865839"/>
            <a:ext cx="11383346" cy="4154984"/>
          </a:xfrm>
          <a:prstGeom prst="rect">
            <a:avLst/>
          </a:prstGeom>
        </p:spPr>
        <p:txBody>
          <a:bodyPr wrap="square">
            <a:spAutoFit/>
          </a:bodyPr>
          <a:lstStyle/>
          <a:p>
            <a:pPr algn="ctr"/>
            <a:r>
              <a:rPr lang="lt-LT" b="1" dirty="0">
                <a:latin typeface="Arial" panose="020B0604020202020204" pitchFamily="34" charset="0"/>
                <a:cs typeface="Arial" panose="020B0604020202020204" pitchFamily="34" charset="0"/>
              </a:rPr>
              <a:t>Didmiesčio vaizdavimas (ištrauka iš Jurgio Savickio novelės „Velnio </a:t>
            </a:r>
            <a:r>
              <a:rPr lang="lt-LT" b="1" dirty="0" err="1">
                <a:latin typeface="Arial" panose="020B0604020202020204" pitchFamily="34" charset="0"/>
                <a:cs typeface="Arial" panose="020B0604020202020204" pitchFamily="34" charset="0"/>
              </a:rPr>
              <a:t>šeinė</a:t>
            </a:r>
            <a:r>
              <a:rPr lang="lt-LT" b="1" dirty="0">
                <a:latin typeface="Arial" panose="020B0604020202020204" pitchFamily="34" charset="0"/>
                <a:cs typeface="Arial" panose="020B0604020202020204" pitchFamily="34" charset="0"/>
              </a:rPr>
              <a:t> </a:t>
            </a:r>
            <a:r>
              <a:rPr lang="lt-LT" b="1" dirty="0" err="1">
                <a:latin typeface="Arial" panose="020B0604020202020204" pitchFamily="34" charset="0"/>
                <a:cs typeface="Arial" panose="020B0604020202020204" pitchFamily="34" charset="0"/>
              </a:rPr>
              <a:t>katarinka</a:t>
            </a:r>
            <a:r>
              <a:rPr lang="lt-LT" b="1" dirty="0">
                <a:latin typeface="Arial" panose="020B0604020202020204" pitchFamily="34" charset="0"/>
                <a:cs typeface="Arial" panose="020B0604020202020204" pitchFamily="34" charset="0"/>
              </a:rPr>
              <a:t>“) </a:t>
            </a:r>
            <a:endParaRPr lang="lt-LT" b="1" dirty="0" smtClean="0">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a:p>
            <a:pPr algn="just">
              <a:lnSpc>
                <a:spcPct val="150000"/>
              </a:lnSpc>
            </a:pPr>
            <a:r>
              <a:rPr lang="lt-LT" dirty="0" smtClean="0">
                <a:latin typeface="Arial" panose="020B0604020202020204" pitchFamily="34" charset="0"/>
                <a:cs typeface="Arial" panose="020B0604020202020204" pitchFamily="34" charset="0"/>
              </a:rPr>
              <a:t>„</a:t>
            </a:r>
            <a:r>
              <a:rPr lang="lt-LT" dirty="0">
                <a:latin typeface="Arial" panose="020B0604020202020204" pitchFamily="34" charset="0"/>
                <a:cs typeface="Arial" panose="020B0604020202020204" pitchFamily="34" charset="0"/>
              </a:rPr>
              <a:t>Paryžius visada gera idėja“, – viename savo filme ištarė legendinė aktorė </a:t>
            </a:r>
            <a:r>
              <a:rPr lang="lt-LT" dirty="0" err="1">
                <a:latin typeface="Arial" panose="020B0604020202020204" pitchFamily="34" charset="0"/>
                <a:cs typeface="Arial" panose="020B0604020202020204" pitchFamily="34" charset="0"/>
              </a:rPr>
              <a:t>Audrey</a:t>
            </a:r>
            <a:r>
              <a:rPr lang="lt-LT" dirty="0">
                <a:latin typeface="Arial" panose="020B0604020202020204" pitchFamily="34" charset="0"/>
                <a:cs typeface="Arial" panose="020B0604020202020204" pitchFamily="34" charset="0"/>
              </a:rPr>
              <a:t> </a:t>
            </a:r>
            <a:r>
              <a:rPr lang="lt-LT" dirty="0" err="1">
                <a:latin typeface="Arial" panose="020B0604020202020204" pitchFamily="34" charset="0"/>
                <a:cs typeface="Arial" panose="020B0604020202020204" pitchFamily="34" charset="0"/>
              </a:rPr>
              <a:t>Hepburn</a:t>
            </a:r>
            <a:r>
              <a:rPr lang="lt-LT" dirty="0">
                <a:latin typeface="Arial" panose="020B0604020202020204" pitchFamily="34" charset="0"/>
                <a:cs typeface="Arial" panose="020B0604020202020204" pitchFamily="34" charset="0"/>
              </a:rPr>
              <a:t>. Šis Europos didmiestis laikomas meno, mokslo, kultūros centru, tituluojamas meilės miestu, todėl iki pat šiol į Paryžių žmonės vyksta vedami įvairiausių interesų, o garsioji kino ikonos ištarta frazė tapo netgi kelionių agentūrų reklaminiu šūkiu. Tačiau Paryžius neretam tampa ne tik svajone, bet ir išbandymu. Lietuvių modernisto Jurgio Savickio novelėje „Velnio </a:t>
            </a:r>
            <a:r>
              <a:rPr lang="lt-LT" dirty="0" err="1">
                <a:latin typeface="Arial" panose="020B0604020202020204" pitchFamily="34" charset="0"/>
                <a:cs typeface="Arial" panose="020B0604020202020204" pitchFamily="34" charset="0"/>
              </a:rPr>
              <a:t>šeinė</a:t>
            </a:r>
            <a:r>
              <a:rPr lang="lt-LT" dirty="0">
                <a:latin typeface="Arial" panose="020B0604020202020204" pitchFamily="34" charset="0"/>
                <a:cs typeface="Arial" panose="020B0604020202020204" pitchFamily="34" charset="0"/>
              </a:rPr>
              <a:t> </a:t>
            </a:r>
            <a:r>
              <a:rPr lang="lt-LT" dirty="0" err="1">
                <a:latin typeface="Arial" panose="020B0604020202020204" pitchFamily="34" charset="0"/>
                <a:cs typeface="Arial" panose="020B0604020202020204" pitchFamily="34" charset="0"/>
              </a:rPr>
              <a:t>katarinka</a:t>
            </a:r>
            <a:r>
              <a:rPr lang="lt-LT" dirty="0">
                <a:latin typeface="Arial" panose="020B0604020202020204" pitchFamily="34" charset="0"/>
                <a:cs typeface="Arial" panose="020B0604020202020204" pitchFamily="34" charset="0"/>
              </a:rPr>
              <a:t>“ iškeliama problema, kas nutinka, kai su didelio miesto pagundomis susiduria „mažas“ žmogus, o pats didmiestis vaizduojamas tarsi teatro scena, viliojanti ryškiomis spalvomis ir traukianti į painų iliuzijų pasaulį</a:t>
            </a:r>
            <a:r>
              <a:rPr lang="lt-LT" dirty="0" smtClean="0">
                <a:latin typeface="Arial" panose="020B0604020202020204" pitchFamily="34" charset="0"/>
                <a:cs typeface="Arial" panose="020B0604020202020204" pitchFamily="34" charset="0"/>
              </a:rPr>
              <a:t>.</a:t>
            </a:r>
            <a:r>
              <a:rPr lang="lt-LT" dirty="0">
                <a:latin typeface="Arial" panose="020B0604020202020204" pitchFamily="34" charset="0"/>
                <a:cs typeface="Arial" panose="020B0604020202020204" pitchFamily="34" charset="0"/>
              </a:rPr>
              <a:t> </a:t>
            </a:r>
            <a:r>
              <a:rPr lang="lt-LT" sz="800" dirty="0">
                <a:latin typeface="Arial" panose="020B0604020202020204" pitchFamily="34" charset="0"/>
                <a:cs typeface="Arial" panose="020B0604020202020204" pitchFamily="34" charset="0"/>
              </a:rPr>
              <a:t>https://www.nsa.smm.lt/wp-content/uploads/2024/09/Grozinio-teksto-interpretavimas.-Auksteniojo-lygio-darbu-pavyzdziai-ir-ju-vertinimas_AR.pdf</a:t>
            </a:r>
            <a:endParaRPr lang="lt-LT" sz="800" dirty="0">
              <a:latin typeface="Arial" panose="020B0604020202020204" pitchFamily="34" charset="0"/>
              <a:cs typeface="Arial" panose="020B0604020202020204" pitchFamily="34" charset="0"/>
            </a:endParaRPr>
          </a:p>
          <a:p>
            <a:pPr algn="just">
              <a:lnSpc>
                <a:spcPct val="150000"/>
              </a:lnSpc>
            </a:pPr>
            <a:endParaRPr lang="lt-LT" sz="800" dirty="0" smtClean="0">
              <a:latin typeface="Arial" panose="020B0604020202020204" pitchFamily="34" charset="0"/>
              <a:cs typeface="Arial" panose="020B0604020202020204" pitchFamily="34" charset="0"/>
            </a:endParaRPr>
          </a:p>
          <a:p>
            <a:pPr algn="just">
              <a:lnSpc>
                <a:spcPct val="150000"/>
              </a:lnSpc>
            </a:pPr>
            <a:r>
              <a:rPr lang="lt-LT" dirty="0" smtClean="0">
                <a:latin typeface="Arial" panose="020B0604020202020204" pitchFamily="34" charset="0"/>
                <a:cs typeface="Arial" panose="020B0604020202020204" pitchFamily="34" charset="0"/>
              </a:rPr>
              <a:t>                                </a:t>
            </a:r>
            <a:endParaRPr lang="lt-LT" dirty="0">
              <a:latin typeface="Arial" panose="020B0604020202020204" pitchFamily="34" charset="0"/>
              <a:cs typeface="Arial" panose="020B0604020202020204" pitchFamily="34" charset="0"/>
            </a:endParaRPr>
          </a:p>
        </p:txBody>
      </p:sp>
      <p:sp>
        <p:nvSpPr>
          <p:cNvPr id="5" name="Rectangle 4"/>
          <p:cNvSpPr/>
          <p:nvPr/>
        </p:nvSpPr>
        <p:spPr>
          <a:xfrm>
            <a:off x="3138196" y="5348101"/>
            <a:ext cx="6096000" cy="1200329"/>
          </a:xfrm>
          <a:prstGeom prst="rect">
            <a:avLst/>
          </a:prstGeom>
        </p:spPr>
        <p:txBody>
          <a:bodyPr>
            <a:spAutoFit/>
          </a:bodyPr>
          <a:lstStyle/>
          <a:p>
            <a:pPr lvl="0" algn="just"/>
            <a:r>
              <a:rPr lang="lt-LT" dirty="0">
                <a:solidFill>
                  <a:prstClr val="black"/>
                </a:solidFill>
                <a:latin typeface="Arial" panose="020B0604020202020204" pitchFamily="34" charset="0"/>
                <a:cs typeface="Arial" panose="020B0604020202020204" pitchFamily="34" charset="0"/>
              </a:rPr>
              <a:t>Teksto interpretacija rašoma moksliniu stiliumi, analitine kalba. Tikimasi, kad teksto interpretacijoje bus galima atpažinti </a:t>
            </a:r>
            <a:r>
              <a:rPr lang="lt-LT" b="1" dirty="0">
                <a:solidFill>
                  <a:schemeClr val="accent3">
                    <a:lumMod val="75000"/>
                  </a:schemeClr>
                </a:solidFill>
                <a:latin typeface="Arial" panose="020B0604020202020204" pitchFamily="34" charset="0"/>
                <a:cs typeface="Arial" panose="020B0604020202020204" pitchFamily="34" charset="0"/>
              </a:rPr>
              <a:t>mokslinio stiliaus elementus</a:t>
            </a:r>
            <a:r>
              <a:rPr lang="lt-LT" dirty="0">
                <a:solidFill>
                  <a:prstClr val="black"/>
                </a:solidFill>
                <a:latin typeface="Arial" panose="020B0604020202020204" pitchFamily="34" charset="0"/>
                <a:cs typeface="Arial" panose="020B0604020202020204" pitchFamily="34" charset="0"/>
              </a:rPr>
              <a:t>. Svarus samprotavimas įžangoje galėtų būti įmanomas variantas.</a:t>
            </a:r>
            <a:endParaRPr lang="lt-LT"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22516" y="1057641"/>
          <a:ext cx="10058398" cy="5242560"/>
        </p:xfrm>
        <a:graphic>
          <a:graphicData uri="http://schemas.openxmlformats.org/drawingml/2006/table">
            <a:tbl>
              <a:tblPr firstRow="1" bandRow="1">
                <a:tableStyleId>{5C22544A-7EE6-4342-B048-85BDC9FD1C3A}</a:tableStyleId>
              </a:tblPr>
              <a:tblGrid>
                <a:gridCol w="1348965"/>
                <a:gridCol w="8709433"/>
              </a:tblGrid>
              <a:tr h="0">
                <a:tc>
                  <a:txBody>
                    <a:bodyPr/>
                    <a:lstStyle/>
                    <a:p>
                      <a:endParaRPr lang="lt-LT" dirty="0"/>
                    </a:p>
                  </a:txBody>
                  <a:tcPr/>
                </a:tc>
                <a:tc>
                  <a:txBody>
                    <a:bodyPr/>
                    <a:lstStyle/>
                    <a:p>
                      <a:pPr algn="ctr"/>
                      <a:r>
                        <a:rPr lang="lt-LT" dirty="0" smtClean="0">
                          <a:latin typeface="Arial" panose="020B0604020202020204" pitchFamily="34" charset="0"/>
                          <a:cs typeface="Arial" panose="020B0604020202020204" pitchFamily="34" charset="0"/>
                        </a:rPr>
                        <a:t>Bendrasis ir</a:t>
                      </a:r>
                      <a:r>
                        <a:rPr lang="lt-LT" baseline="0" dirty="0" smtClean="0">
                          <a:latin typeface="Arial" panose="020B0604020202020204" pitchFamily="34" charset="0"/>
                          <a:cs typeface="Arial" panose="020B0604020202020204" pitchFamily="34" charset="0"/>
                        </a:rPr>
                        <a:t> i</a:t>
                      </a:r>
                      <a:r>
                        <a:rPr lang="lt-LT" dirty="0" smtClean="0">
                          <a:latin typeface="Arial" panose="020B0604020202020204" pitchFamily="34" charset="0"/>
                          <a:cs typeface="Arial" panose="020B0604020202020204" pitchFamily="34" charset="0"/>
                        </a:rPr>
                        <a:t>šplėstinis kursas</a:t>
                      </a:r>
                      <a:endParaRPr lang="lt-LT" dirty="0" smtClean="0">
                        <a:latin typeface="Arial" panose="020B0604020202020204" pitchFamily="34" charset="0"/>
                        <a:cs typeface="Arial" panose="020B0604020202020204" pitchFamily="34" charset="0"/>
                      </a:endParaRPr>
                    </a:p>
                  </a:txBody>
                  <a:tcPr/>
                </a:tc>
              </a:tr>
              <a:tr h="370840">
                <a:tc>
                  <a:txBody>
                    <a:bodyPr/>
                    <a:lstStyle/>
                    <a:p>
                      <a:r>
                        <a:rPr lang="lt-LT" sz="1800" b="1" dirty="0" smtClean="0">
                          <a:solidFill>
                            <a:schemeClr val="bg1"/>
                          </a:solidFill>
                          <a:latin typeface="Arial" panose="020B0604020202020204" pitchFamily="34" charset="0"/>
                          <a:cs typeface="Arial" panose="020B0604020202020204" pitchFamily="34" charset="0"/>
                        </a:rPr>
                        <a:t>Užduoties</a:t>
                      </a:r>
                      <a:r>
                        <a:rPr lang="lt-LT" sz="1800" b="1" baseline="0" dirty="0" smtClean="0">
                          <a:solidFill>
                            <a:schemeClr val="bg1"/>
                          </a:solidFill>
                          <a:latin typeface="Arial" panose="020B0604020202020204" pitchFamily="34" charset="0"/>
                          <a:cs typeface="Arial" panose="020B0604020202020204" pitchFamily="34" charset="0"/>
                        </a:rPr>
                        <a:t> pobūdis</a:t>
                      </a:r>
                      <a:endParaRPr lang="lt-LT" sz="1800" b="1" dirty="0">
                        <a:solidFill>
                          <a:schemeClr val="bg1"/>
                        </a:solidFill>
                        <a:latin typeface="Arial" panose="020B0604020202020204" pitchFamily="34" charset="0"/>
                        <a:cs typeface="Arial" panose="020B0604020202020204" pitchFamily="34" charset="0"/>
                      </a:endParaRPr>
                    </a:p>
                  </a:txBody>
                  <a:tcPr>
                    <a:solidFill>
                      <a:srgbClr val="006B3E"/>
                    </a:solidFill>
                  </a:tcPr>
                </a:tc>
                <a:tc>
                  <a:txBody>
                    <a:bodyPr/>
                    <a:lstStyle/>
                    <a:p>
                      <a:r>
                        <a:rPr lang="lt-LT" sz="1800" b="1" dirty="0" smtClean="0">
                          <a:latin typeface="Arial" panose="020B0604020202020204" pitchFamily="34" charset="0"/>
                          <a:cs typeface="Arial" panose="020B0604020202020204" pitchFamily="34" charset="0"/>
                        </a:rPr>
                        <a:t>Rašymas</a:t>
                      </a:r>
                      <a:r>
                        <a:rPr lang="lt-LT" sz="1800" dirty="0" smtClean="0">
                          <a:latin typeface="Arial" panose="020B0604020202020204" pitchFamily="34" charset="0"/>
                          <a:cs typeface="Arial" panose="020B0604020202020204" pitchFamily="34" charset="0"/>
                        </a:rPr>
                        <a:t> </a:t>
                      </a:r>
                      <a:endParaRPr lang="lt-LT" sz="1800" dirty="0" smtClean="0">
                        <a:latin typeface="Arial" panose="020B0604020202020204" pitchFamily="34" charset="0"/>
                        <a:cs typeface="Arial" panose="020B0604020202020204" pitchFamily="34" charset="0"/>
                      </a:endParaRPr>
                    </a:p>
                    <a:p>
                      <a:endParaRPr lang="lt-LT" sz="1800" dirty="0" smtClean="0">
                        <a:latin typeface="Arial" panose="020B0604020202020204" pitchFamily="34" charset="0"/>
                        <a:cs typeface="Arial" panose="020B0604020202020204" pitchFamily="34" charset="0"/>
                      </a:endParaRPr>
                    </a:p>
                    <a:p>
                      <a:r>
                        <a:rPr lang="lt-LT" sz="1800" dirty="0" smtClean="0">
                          <a:latin typeface="Arial" panose="020B0604020202020204" pitchFamily="34" charset="0"/>
                          <a:cs typeface="Arial" panose="020B0604020202020204" pitchFamily="34" charset="0"/>
                        </a:rPr>
                        <a:t>Pateikiamos </a:t>
                      </a:r>
                      <a:r>
                        <a:rPr lang="lt-LT" sz="1800" b="1" dirty="0" smtClean="0">
                          <a:solidFill>
                            <a:schemeClr val="accent4">
                              <a:lumMod val="25000"/>
                            </a:schemeClr>
                          </a:solidFill>
                          <a:latin typeface="Arial" panose="020B0604020202020204" pitchFamily="34" charset="0"/>
                          <a:cs typeface="Arial" panose="020B0604020202020204" pitchFamily="34" charset="0"/>
                        </a:rPr>
                        <a:t>dviejų tipų užduotys</a:t>
                      </a:r>
                      <a:r>
                        <a:rPr lang="lt-LT" sz="1800" dirty="0" smtClean="0">
                          <a:latin typeface="Arial" panose="020B0604020202020204" pitchFamily="34" charset="0"/>
                          <a:cs typeface="Arial" panose="020B0604020202020204" pitchFamily="34" charset="0"/>
                        </a:rPr>
                        <a:t>: </a:t>
                      </a:r>
                      <a:r>
                        <a:rPr lang="lt-LT" sz="1800" u="sng" dirty="0" smtClean="0">
                          <a:latin typeface="Arial" panose="020B0604020202020204" pitchFamily="34" charset="0"/>
                          <a:cs typeface="Arial" panose="020B0604020202020204" pitchFamily="34" charset="0"/>
                        </a:rPr>
                        <a:t>grožinio</a:t>
                      </a:r>
                      <a:r>
                        <a:rPr lang="lt-LT" sz="1800" dirty="0" smtClean="0">
                          <a:latin typeface="Arial" panose="020B0604020202020204" pitchFamily="34" charset="0"/>
                          <a:cs typeface="Arial" panose="020B0604020202020204" pitchFamily="34" charset="0"/>
                        </a:rPr>
                        <a:t> teksto interpretavimas (1) ir probleminio</a:t>
                      </a:r>
                      <a:r>
                        <a:rPr lang="lt-LT" sz="1800" baseline="0" dirty="0" smtClean="0">
                          <a:latin typeface="Arial" panose="020B0604020202020204" pitchFamily="34" charset="0"/>
                          <a:cs typeface="Arial" panose="020B0604020202020204" pitchFamily="34" charset="0"/>
                        </a:rPr>
                        <a:t> </a:t>
                      </a:r>
                      <a:r>
                        <a:rPr lang="lt-LT" sz="1800" dirty="0" smtClean="0">
                          <a:latin typeface="Arial" panose="020B0604020202020204" pitchFamily="34" charset="0"/>
                          <a:cs typeface="Arial" panose="020B0604020202020204" pitchFamily="34" charset="0"/>
                        </a:rPr>
                        <a:t>klausimo pagal pateiktą </a:t>
                      </a:r>
                      <a:r>
                        <a:rPr lang="lt-LT" sz="1800" u="sng" dirty="0" smtClean="0">
                          <a:latin typeface="Arial" panose="020B0604020202020204" pitchFamily="34" charset="0"/>
                          <a:cs typeface="Arial" panose="020B0604020202020204" pitchFamily="34" charset="0"/>
                        </a:rPr>
                        <a:t>grožinį</a:t>
                      </a:r>
                      <a:r>
                        <a:rPr lang="lt-LT" sz="1800" dirty="0" smtClean="0">
                          <a:latin typeface="Arial" panose="020B0604020202020204" pitchFamily="34" charset="0"/>
                          <a:cs typeface="Arial" panose="020B0604020202020204" pitchFamily="34" charset="0"/>
                        </a:rPr>
                        <a:t> tekstą svarstymas, remiantis kultūrine patirtimi (2). Kandidatas pasirenka vieną užduotį ir kuria tekstą.</a:t>
                      </a:r>
                      <a:endParaRPr lang="lt-LT" sz="1800" dirty="0" smtClean="0">
                        <a:latin typeface="Arial" panose="020B0604020202020204" pitchFamily="34" charset="0"/>
                        <a:cs typeface="Arial" panose="020B0604020202020204" pitchFamily="34" charset="0"/>
                      </a:endParaRPr>
                    </a:p>
                    <a:p>
                      <a:endParaRPr lang="lt-LT" sz="1800" dirty="0" smtClean="0">
                        <a:latin typeface="Arial" panose="020B0604020202020204" pitchFamily="34" charset="0"/>
                        <a:cs typeface="Arial" panose="020B0604020202020204" pitchFamily="34" charset="0"/>
                      </a:endParaRPr>
                    </a:p>
                    <a:p>
                      <a:r>
                        <a:rPr lang="lt-LT" sz="1800" dirty="0" smtClean="0">
                          <a:latin typeface="Arial" panose="020B0604020202020204" pitchFamily="34" charset="0"/>
                          <a:cs typeface="Arial" panose="020B0604020202020204" pitchFamily="34" charset="0"/>
                        </a:rPr>
                        <a:t>Kiekvieno</a:t>
                      </a:r>
                      <a:r>
                        <a:rPr lang="lt-LT" sz="1800" baseline="0" dirty="0" smtClean="0">
                          <a:latin typeface="Arial" panose="020B0604020202020204" pitchFamily="34" charset="0"/>
                          <a:cs typeface="Arial" panose="020B0604020202020204" pitchFamily="34" charset="0"/>
                        </a:rPr>
                        <a:t> tipo užduotis turi </a:t>
                      </a:r>
                      <a:r>
                        <a:rPr lang="lt-LT" sz="1800" b="1" baseline="0" dirty="0" smtClean="0">
                          <a:solidFill>
                            <a:schemeClr val="accent4">
                              <a:lumMod val="25000"/>
                            </a:schemeClr>
                          </a:solidFill>
                          <a:latin typeface="Arial" panose="020B0604020202020204" pitchFamily="34" charset="0"/>
                          <a:cs typeface="Arial" panose="020B0604020202020204" pitchFamily="34" charset="0"/>
                        </a:rPr>
                        <a:t>du</a:t>
                      </a:r>
                      <a:r>
                        <a:rPr lang="lt-LT" sz="1800" baseline="0" dirty="0" smtClean="0">
                          <a:latin typeface="Arial" panose="020B0604020202020204" pitchFamily="34" charset="0"/>
                          <a:cs typeface="Arial" panose="020B0604020202020204" pitchFamily="34" charset="0"/>
                        </a:rPr>
                        <a:t> </a:t>
                      </a:r>
                      <a:r>
                        <a:rPr lang="lt-LT" sz="1800" baseline="0" dirty="0" err="1" smtClean="0">
                          <a:latin typeface="Arial" panose="020B0604020202020204" pitchFamily="34" charset="0"/>
                          <a:cs typeface="Arial" panose="020B0604020202020204" pitchFamily="34" charset="0"/>
                        </a:rPr>
                        <a:t>pasirinkimus</a:t>
                      </a:r>
                      <a:r>
                        <a:rPr lang="lt-LT" sz="1800" baseline="0" dirty="0" smtClean="0">
                          <a:latin typeface="Arial" panose="020B0604020202020204" pitchFamily="34" charset="0"/>
                          <a:cs typeface="Arial" panose="020B0604020202020204" pitchFamily="34" charset="0"/>
                        </a:rPr>
                        <a:t>.</a:t>
                      </a:r>
                      <a:endParaRPr lang="lt-LT" sz="1800" baseline="0" dirty="0" smtClean="0">
                        <a:latin typeface="Arial" panose="020B0604020202020204" pitchFamily="34" charset="0"/>
                        <a:cs typeface="Arial" panose="020B0604020202020204" pitchFamily="34" charset="0"/>
                      </a:endParaRPr>
                    </a:p>
                    <a:p>
                      <a:endParaRPr lang="lt-LT" sz="1800" baseline="0" dirty="0" smtClean="0">
                        <a:latin typeface="Arial" panose="020B0604020202020204" pitchFamily="34" charset="0"/>
                        <a:cs typeface="Arial" panose="020B0604020202020204" pitchFamily="34" charset="0"/>
                      </a:endParaRPr>
                    </a:p>
                    <a:p>
                      <a:r>
                        <a:rPr lang="lt-LT" sz="1800" dirty="0" smtClean="0">
                          <a:effectLst/>
                          <a:latin typeface="Arial" panose="020B0604020202020204" pitchFamily="34" charset="0"/>
                          <a:ea typeface="Calibri" panose="020F0502020204030204" pitchFamily="34" charset="0"/>
                          <a:cs typeface="Arial" panose="020B0604020202020204" pitchFamily="34" charset="0"/>
                        </a:rPr>
                        <a:t>Pereinamuoju laikotarpiu (2025 ir 2026 m.) </a:t>
                      </a:r>
                      <a:r>
                        <a:rPr lang="lt-LT" sz="2000" b="1" dirty="0" smtClean="0">
                          <a:solidFill>
                            <a:schemeClr val="accent4">
                              <a:lumMod val="25000"/>
                            </a:schemeClr>
                          </a:solidFill>
                          <a:effectLst/>
                          <a:latin typeface="Arial" panose="020B0604020202020204" pitchFamily="34" charset="0"/>
                          <a:ea typeface="Calibri" panose="020F0502020204030204" pitchFamily="34" charset="0"/>
                          <a:cs typeface="Arial" panose="020B0604020202020204" pitchFamily="34" charset="0"/>
                        </a:rPr>
                        <a:t>vienas tekstas</a:t>
                      </a:r>
                      <a:r>
                        <a:rPr lang="lt-LT" sz="2000" dirty="0" smtClean="0">
                          <a:effectLst/>
                          <a:latin typeface="Arial" panose="020B0604020202020204" pitchFamily="34" charset="0"/>
                          <a:ea typeface="Calibri" panose="020F0502020204030204" pitchFamily="34" charset="0"/>
                          <a:cs typeface="Arial" panose="020B0604020202020204" pitchFamily="34" charset="0"/>
                        </a:rPr>
                        <a:t> </a:t>
                      </a:r>
                      <a:r>
                        <a:rPr lang="lt-LT" sz="1800" dirty="0" smtClean="0">
                          <a:effectLst/>
                          <a:latin typeface="Arial" panose="020B0604020202020204" pitchFamily="34" charset="0"/>
                          <a:ea typeface="Calibri" panose="020F0502020204030204" pitchFamily="34" charset="0"/>
                          <a:cs typeface="Arial" panose="020B0604020202020204" pitchFamily="34" charset="0"/>
                        </a:rPr>
                        <a:t>interpretavimui parenkamas iš privalomų kūrinių.</a:t>
                      </a:r>
                      <a:endParaRPr lang="lt-LT" sz="1800" dirty="0" smtClean="0">
                        <a:effectLst/>
                        <a:latin typeface="Arial" panose="020B0604020202020204" pitchFamily="34" charset="0"/>
                        <a:ea typeface="Calibri" panose="020F0502020204030204" pitchFamily="34" charset="0"/>
                        <a:cs typeface="Arial" panose="020B0604020202020204" pitchFamily="34" charset="0"/>
                      </a:endParaRPr>
                    </a:p>
                    <a:p>
                      <a:endParaRPr lang="lt-LT" sz="18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lt-LT" sz="1200" dirty="0" smtClean="0">
                          <a:effectLst/>
                          <a:latin typeface="Arial" panose="020B0604020202020204" pitchFamily="34" charset="0"/>
                          <a:ea typeface="Calibri" panose="020F0502020204030204" pitchFamily="34" charset="0"/>
                          <a:cs typeface="Arial" panose="020B0604020202020204" pitchFamily="34" charset="0"/>
                        </a:rPr>
                        <a:t>(</a:t>
                      </a:r>
                      <a:r>
                        <a:rPr lang="lt-LT" sz="1200" i="1" dirty="0" smtClean="0">
                          <a:effectLst/>
                          <a:latin typeface="Arial" panose="020B0604020202020204" pitchFamily="34" charset="0"/>
                          <a:ea typeface="Calibri" panose="020F0502020204030204" pitchFamily="34" charset="0"/>
                          <a:cs typeface="Arial" panose="020B0604020202020204" pitchFamily="34" charset="0"/>
                        </a:rPr>
                        <a:t>VBE rašymo užduočių vertinimo instrukcijos paaiškinimas</a:t>
                      </a:r>
                      <a:r>
                        <a:rPr lang="lt-LT" sz="1200" dirty="0" smtClean="0">
                          <a:effectLst/>
                          <a:latin typeface="Arial" panose="020B0604020202020204" pitchFamily="34" charset="0"/>
                          <a:ea typeface="Calibri" panose="020F0502020204030204" pitchFamily="34" charset="0"/>
                          <a:cs typeface="Arial" panose="020B0604020202020204" pitchFamily="34" charset="0"/>
                        </a:rPr>
                        <a:t>, 2023; </a:t>
                      </a:r>
                      <a:r>
                        <a:rPr lang="lt-LT" sz="1200" i="1" dirty="0" smtClean="0">
                          <a:effectLst/>
                          <a:latin typeface="Arial" panose="020B0604020202020204" pitchFamily="34" charset="0"/>
                          <a:ea typeface="Calibri" panose="020F0502020204030204" pitchFamily="34" charset="0"/>
                          <a:cs typeface="Arial" panose="020B0604020202020204" pitchFamily="34" charset="0"/>
                        </a:rPr>
                        <a:t>Kalbų valstybinių brandos egzaminų užduočių aprašas</a:t>
                      </a:r>
                      <a:r>
                        <a:rPr lang="lt-LT" sz="1200" dirty="0" smtClean="0">
                          <a:effectLst/>
                          <a:latin typeface="Arial" panose="020B0604020202020204" pitchFamily="34" charset="0"/>
                          <a:ea typeface="Calibri" panose="020F0502020204030204" pitchFamily="34" charset="0"/>
                          <a:cs typeface="Arial" panose="020B0604020202020204" pitchFamily="34" charset="0"/>
                        </a:rPr>
                        <a:t>, 2024 (projektas)</a:t>
                      </a:r>
                      <a:endParaRPr lang="lt-LT" sz="1200" dirty="0" smtClean="0">
                        <a:effectLst/>
                        <a:latin typeface="Arial" panose="020B0604020202020204" pitchFamily="34" charset="0"/>
                        <a:ea typeface="Calibri" panose="020F0502020204030204" pitchFamily="34" charset="0"/>
                        <a:cs typeface="Arial" panose="020B0604020202020204" pitchFamily="34" charset="0"/>
                      </a:endParaRPr>
                    </a:p>
                    <a:p>
                      <a:endParaRPr lang="lt-LT" sz="1800" dirty="0">
                        <a:latin typeface="Arial" panose="020B0604020202020204" pitchFamily="34" charset="0"/>
                        <a:cs typeface="Arial" panose="020B0604020202020204" pitchFamily="34" charset="0"/>
                      </a:endParaRPr>
                    </a:p>
                  </a:txBody>
                  <a:tcPr/>
                </a:tc>
              </a:tr>
              <a:tr h="370840">
                <a:tc>
                  <a:txBody>
                    <a:bodyPr/>
                    <a:lstStyle/>
                    <a:p>
                      <a:r>
                        <a:rPr lang="lt-LT" b="1" dirty="0" smtClean="0">
                          <a:solidFill>
                            <a:schemeClr val="bg1"/>
                          </a:solidFill>
                          <a:latin typeface="Arial" panose="020B0604020202020204" pitchFamily="34" charset="0"/>
                          <a:cs typeface="Arial" panose="020B0604020202020204" pitchFamily="34" charset="0"/>
                        </a:rPr>
                        <a:t>Iš viso taškų</a:t>
                      </a:r>
                      <a:endParaRPr lang="lt-LT" b="1" dirty="0">
                        <a:solidFill>
                          <a:schemeClr val="bg1"/>
                        </a:solidFill>
                        <a:latin typeface="Arial" panose="020B0604020202020204" pitchFamily="34" charset="0"/>
                        <a:cs typeface="Arial" panose="020B0604020202020204" pitchFamily="34" charset="0"/>
                      </a:endParaRPr>
                    </a:p>
                  </a:txBody>
                  <a:tcPr>
                    <a:solidFill>
                      <a:srgbClr val="006B3E"/>
                    </a:solidFill>
                  </a:tcPr>
                </a:tc>
                <a:tc>
                  <a:txBody>
                    <a:bodyPr/>
                    <a:lstStyle/>
                    <a:p>
                      <a:r>
                        <a:rPr lang="lt-LT" dirty="0" smtClean="0">
                          <a:latin typeface="Arial" panose="020B0604020202020204" pitchFamily="34" charset="0"/>
                          <a:cs typeface="Arial" panose="020B0604020202020204" pitchFamily="34" charset="0"/>
                        </a:rPr>
                        <a:t>70</a:t>
                      </a:r>
                      <a:r>
                        <a:rPr lang="lt-LT" baseline="0" dirty="0" smtClean="0">
                          <a:latin typeface="Arial" panose="020B0604020202020204" pitchFamily="34" charset="0"/>
                          <a:cs typeface="Arial" panose="020B0604020202020204" pitchFamily="34" charset="0"/>
                        </a:rPr>
                        <a:t> taškų    (</a:t>
                      </a:r>
                      <a:r>
                        <a:rPr lang="lt-LT" b="1" baseline="0" dirty="0" smtClean="0">
                          <a:solidFill>
                            <a:schemeClr val="accent4">
                              <a:lumMod val="25000"/>
                            </a:schemeClr>
                          </a:solidFill>
                          <a:latin typeface="Arial" panose="020B0604020202020204" pitchFamily="34" charset="0"/>
                          <a:cs typeface="Arial" panose="020B0604020202020204" pitchFamily="34" charset="0"/>
                        </a:rPr>
                        <a:t>ta pati vertinimo instrukcija </a:t>
                      </a:r>
                      <a:r>
                        <a:rPr lang="lt-LT" baseline="0" dirty="0" smtClean="0">
                          <a:latin typeface="Arial" panose="020B0604020202020204" pitchFamily="34" charset="0"/>
                          <a:cs typeface="Arial" panose="020B0604020202020204" pitchFamily="34" charset="0"/>
                        </a:rPr>
                        <a:t>bendrajam ir išplėstiniam kursui, privalomam kūriniui ir neprivalomam)</a:t>
                      </a:r>
                      <a:endParaRPr lang="lt-LT" baseline="0" dirty="0" smtClean="0">
                        <a:latin typeface="Arial" panose="020B0604020202020204" pitchFamily="34" charset="0"/>
                        <a:cs typeface="Arial" panose="020B0604020202020204" pitchFamily="34" charset="0"/>
                      </a:endParaRPr>
                    </a:p>
                  </a:txBody>
                  <a:tcPr/>
                </a:tc>
              </a:tr>
              <a:tr h="370840">
                <a:tc>
                  <a:txBody>
                    <a:bodyPr/>
                    <a:lstStyle/>
                    <a:p>
                      <a:r>
                        <a:rPr lang="lt-LT" b="1" dirty="0" smtClean="0">
                          <a:solidFill>
                            <a:schemeClr val="bg1"/>
                          </a:solidFill>
                          <a:latin typeface="Arial" panose="020B0604020202020204" pitchFamily="34" charset="0"/>
                          <a:cs typeface="Arial" panose="020B0604020202020204" pitchFamily="34" charset="0"/>
                        </a:rPr>
                        <a:t>Trukmė </a:t>
                      </a:r>
                      <a:endParaRPr lang="lt-LT" b="1" dirty="0">
                        <a:solidFill>
                          <a:schemeClr val="bg1"/>
                        </a:solidFill>
                        <a:latin typeface="Arial" panose="020B0604020202020204" pitchFamily="34" charset="0"/>
                        <a:cs typeface="Arial" panose="020B0604020202020204" pitchFamily="34" charset="0"/>
                      </a:endParaRPr>
                    </a:p>
                  </a:txBody>
                  <a:tcPr>
                    <a:solidFill>
                      <a:srgbClr val="006B3E"/>
                    </a:solidFill>
                  </a:tcPr>
                </a:tc>
                <a:tc>
                  <a:txBody>
                    <a:bodyPr/>
                    <a:lstStyle/>
                    <a:p>
                      <a:r>
                        <a:rPr lang="lt-LT" dirty="0" smtClean="0">
                          <a:latin typeface="Arial" panose="020B0604020202020204" pitchFamily="34" charset="0"/>
                          <a:cs typeface="Arial" panose="020B0604020202020204" pitchFamily="34" charset="0"/>
                        </a:rPr>
                        <a:t>240 min</a:t>
                      </a:r>
                      <a:r>
                        <a:rPr lang="en-US" dirty="0" smtClean="0">
                          <a:latin typeface="Arial" panose="020B0604020202020204" pitchFamily="34" charset="0"/>
                          <a:cs typeface="Arial" panose="020B0604020202020204" pitchFamily="34" charset="0"/>
                        </a:rPr>
                        <a:t>.</a:t>
                      </a:r>
                      <a:r>
                        <a:rPr lang="lt-LT"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4 val.</a:t>
                      </a:r>
                      <a:endParaRPr lang="lt-LT" sz="2400" b="1" dirty="0">
                        <a:latin typeface="Arial" panose="020B0604020202020204" pitchFamily="34" charset="0"/>
                        <a:cs typeface="Arial" panose="020B0604020202020204" pitchFamily="34" charset="0"/>
                      </a:endParaRPr>
                    </a:p>
                  </a:txBody>
                  <a:tcPr/>
                </a:tc>
              </a:tr>
            </a:tbl>
          </a:graphicData>
        </a:graphic>
      </p:graphicFrame>
      <p:sp>
        <p:nvSpPr>
          <p:cNvPr id="3" name="Rectangle 2"/>
          <p:cNvSpPr/>
          <p:nvPr/>
        </p:nvSpPr>
        <p:spPr>
          <a:xfrm>
            <a:off x="774441" y="428923"/>
            <a:ext cx="1040363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lt-LT"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Lietuvių kalbos ir literatūros valstybinio brandos egzamino II dalis</a:t>
            </a:r>
            <a:endParaRPr kumimoji="0" lang="lt-LT" sz="1800" b="0" i="0" u="none" strike="noStrike" kern="1200" cap="none" spc="0" normalizeH="0" baseline="0" noProof="0" dirty="0">
              <a:ln>
                <a:noFill/>
              </a:ln>
              <a:solidFill>
                <a:prstClr val="black"/>
              </a:solidFill>
              <a:effectLst/>
              <a:uLnTx/>
              <a:uFillTx/>
              <a:latin typeface="HK Nova"/>
              <a:ea typeface="+mn-ea"/>
              <a:cs typeface="+mn-cs"/>
            </a:endParaRPr>
          </a:p>
        </p:txBody>
      </p:sp>
      <p:sp>
        <p:nvSpPr>
          <p:cNvPr id="4" name="TextBox 3"/>
          <p:cNvSpPr txBox="1"/>
          <p:nvPr/>
        </p:nvSpPr>
        <p:spPr>
          <a:xfrm flipH="1">
            <a:off x="1874519" y="6321358"/>
            <a:ext cx="3835816" cy="230832"/>
          </a:xfrm>
          <a:prstGeom prst="rect">
            <a:avLst/>
          </a:prstGeom>
          <a:noFill/>
        </p:spPr>
        <p:txBody>
          <a:bodyPr wrap="square" rtlCol="0">
            <a:spAutoFit/>
          </a:bodyPr>
          <a:lstStyle/>
          <a:p>
            <a:r>
              <a:rPr lang="lt-LT" sz="900" dirty="0" smtClean="0">
                <a:latin typeface="Arial" panose="020B0604020202020204" pitchFamily="34" charset="0"/>
                <a:cs typeface="Arial" panose="020B0604020202020204" pitchFamily="34" charset="0"/>
              </a:rPr>
              <a:t>2024-10-10 konsultacija</a:t>
            </a:r>
            <a:endParaRPr lang="lt-LT" sz="9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256458"/>
          <a:ext cx="11172856" cy="4876800"/>
        </p:xfrm>
        <a:graphic>
          <a:graphicData uri="http://schemas.openxmlformats.org/drawingml/2006/table">
            <a:tbl>
              <a:tblPr firstRow="1" firstCol="1" bandRow="1"/>
              <a:tblGrid>
                <a:gridCol w="5586428"/>
                <a:gridCol w="5586428"/>
              </a:tblGrid>
              <a:tr h="820726">
                <a:tc>
                  <a:txBody>
                    <a:bodyPr/>
                    <a:lstStyle/>
                    <a:p>
                      <a:pPr algn="ctr">
                        <a:lnSpc>
                          <a:spcPct val="15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Lietuvių kalbos ir literatūros (B) privalomų kūrinių sąrašas</a:t>
                      </a: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lt-LT" sz="2000" dirty="0">
                          <a:effectLst/>
                          <a:latin typeface="Arial" panose="020B0604020202020204" pitchFamily="34" charset="0"/>
                          <a:ea typeface="Calibri" panose="020F0502020204030204" pitchFamily="34" charset="0"/>
                          <a:cs typeface="Arial" panose="020B0604020202020204" pitchFamily="34" charset="0"/>
                        </a:rPr>
                        <a:t>Lietuvių kalbos ir literatūros (A) privalomų kūrinių sąrašas</a:t>
                      </a: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790485">
                <a:tc>
                  <a:txBody>
                    <a:bodyPr/>
                    <a:lstStyle/>
                    <a:p>
                      <a:pPr marL="342900" indent="-342900">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K. Donelaitis, „Metai“ (ištraukos)</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A. Baranauskas, „Anykščių šilelis“ </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Maironis, pasirinkti eilėraščiai</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V. Mykolaitis-Putinas, „Altorių šešėly“ ir pasirinkti eilėraščiai</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B. Sruoga, „Dievų miškas“</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0000"/>
                        </a:lnSpc>
                        <a:spcAft>
                          <a:spcPts val="0"/>
                        </a:spcAft>
                        <a:buFont typeface="Arial" panose="020B0604020202020204" pitchFamily="34" charset="0"/>
                        <a:buChar char="•"/>
                      </a:pP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K. Donelaitis, „Metai“</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J. V. Gėtė (J. W. </a:t>
                      </a:r>
                      <a:r>
                        <a:rPr lang="lt-LT" sz="2000" dirty="0" err="1">
                          <a:effectLst/>
                          <a:latin typeface="Arial" panose="020B0604020202020204" pitchFamily="34" charset="0"/>
                          <a:ea typeface="Calibri" panose="020F0502020204030204" pitchFamily="34" charset="0"/>
                          <a:cs typeface="Arial" panose="020B0604020202020204" pitchFamily="34" charset="0"/>
                        </a:rPr>
                        <a:t>Goethe</a:t>
                      </a:r>
                      <a:r>
                        <a:rPr lang="lt-LT" sz="2000" dirty="0">
                          <a:effectLst/>
                          <a:latin typeface="Arial" panose="020B0604020202020204" pitchFamily="34" charset="0"/>
                          <a:ea typeface="Calibri" panose="020F0502020204030204" pitchFamily="34" charset="0"/>
                          <a:cs typeface="Arial" panose="020B0604020202020204" pitchFamily="34" charset="0"/>
                        </a:rPr>
                        <a:t>), „Faustas“ (ištraukos) </a:t>
                      </a:r>
                      <a:endParaRPr lang="lt-LT" sz="2000" dirty="0" smtClean="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smtClean="0">
                          <a:effectLst/>
                          <a:latin typeface="Arial" panose="020B0604020202020204" pitchFamily="34" charset="0"/>
                          <a:ea typeface="Calibri" panose="020F0502020204030204" pitchFamily="34" charset="0"/>
                          <a:cs typeface="Arial" panose="020B0604020202020204" pitchFamily="34" charset="0"/>
                        </a:rPr>
                        <a:t>A</a:t>
                      </a:r>
                      <a:r>
                        <a:rPr lang="lt-LT" sz="2000" dirty="0">
                          <a:effectLst/>
                          <a:latin typeface="Arial" panose="020B0604020202020204" pitchFamily="34" charset="0"/>
                          <a:ea typeface="Calibri" panose="020F0502020204030204" pitchFamily="34" charset="0"/>
                          <a:cs typeface="Arial" panose="020B0604020202020204" pitchFamily="34" charset="0"/>
                        </a:rPr>
                        <a:t>. Mickevičius (A. </a:t>
                      </a:r>
                      <a:r>
                        <a:rPr lang="lt-LT" sz="2000" dirty="0" err="1">
                          <a:effectLst/>
                          <a:latin typeface="Arial" panose="020B0604020202020204" pitchFamily="34" charset="0"/>
                          <a:ea typeface="Calibri" panose="020F0502020204030204" pitchFamily="34" charset="0"/>
                          <a:cs typeface="Arial" panose="020B0604020202020204" pitchFamily="34" charset="0"/>
                        </a:rPr>
                        <a:t>Mickiewicz</a:t>
                      </a:r>
                      <a:r>
                        <a:rPr lang="lt-LT" sz="2000" dirty="0">
                          <a:effectLst/>
                          <a:latin typeface="Arial" panose="020B0604020202020204" pitchFamily="34" charset="0"/>
                          <a:ea typeface="Calibri" panose="020F0502020204030204" pitchFamily="34" charset="0"/>
                          <a:cs typeface="Arial" panose="020B0604020202020204" pitchFamily="34" charset="0"/>
                        </a:rPr>
                        <a:t>), pasirinkti eilėraščiai ar pasirinktos poemos (dramos) ištraukos </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A. Baranauskas, „Anykščių šilelis“ </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Maironis, pasirinkti eilėraščiai</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V. Mykolaitis-Putinas, „Altorių šešėly“ ir pasirinkti eilėraščiai</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J. Savickis, pasirinktos novelės</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B. Sruoga, „Dievų miškas“</a:t>
                      </a:r>
                      <a:endParaRPr lang="lt-LT"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0000"/>
                        </a:lnSpc>
                        <a:spcAft>
                          <a:spcPts val="0"/>
                        </a:spcAft>
                        <a:buFont typeface="Arial" panose="020B0604020202020204" pitchFamily="34" charset="0"/>
                        <a:buChar char="•"/>
                      </a:pPr>
                      <a:r>
                        <a:rPr lang="lt-LT" sz="2000" dirty="0">
                          <a:effectLst/>
                          <a:latin typeface="Arial" panose="020B0604020202020204" pitchFamily="34" charset="0"/>
                          <a:ea typeface="Calibri" panose="020F0502020204030204" pitchFamily="34" charset="0"/>
                          <a:cs typeface="Arial" panose="020B0604020202020204" pitchFamily="34" charset="0"/>
                        </a:rPr>
                        <a:t>A. Škėma, „Balta drobulė“</a:t>
                      </a:r>
                      <a:endParaRPr lang="lt-L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4" name="Rectangle 3"/>
          <p:cNvSpPr/>
          <p:nvPr/>
        </p:nvSpPr>
        <p:spPr>
          <a:xfrm>
            <a:off x="548951" y="397469"/>
            <a:ext cx="1017192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lt-LT"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Lietuvių kalbos ir literatūros valstybinio brandos egzamino II dalis</a:t>
            </a:r>
            <a:endParaRPr kumimoji="0" lang="lt-LT" sz="1800" b="0" i="0" u="none" strike="noStrike" kern="1200" cap="none" spc="0" normalizeH="0" baseline="0" noProof="0" dirty="0">
              <a:ln>
                <a:noFill/>
              </a:ln>
              <a:solidFill>
                <a:prstClr val="black"/>
              </a:solidFill>
              <a:effectLst/>
              <a:uLnTx/>
              <a:uFillTx/>
              <a:latin typeface="HK Nova"/>
              <a:ea typeface="+mn-ea"/>
              <a:cs typeface="+mn-cs"/>
            </a:endParaRPr>
          </a:p>
        </p:txBody>
      </p:sp>
      <p:sp>
        <p:nvSpPr>
          <p:cNvPr id="3" name="Rectangle 2"/>
          <p:cNvSpPr/>
          <p:nvPr/>
        </p:nvSpPr>
        <p:spPr>
          <a:xfrm>
            <a:off x="1443133" y="6164296"/>
            <a:ext cx="7775511" cy="276999"/>
          </a:xfrm>
          <a:prstGeom prst="rect">
            <a:avLst/>
          </a:prstGeom>
        </p:spPr>
        <p:txBody>
          <a:bodyPr wrap="square">
            <a:spAutoFit/>
          </a:bodyPr>
          <a:lstStyle/>
          <a:p>
            <a:pPr lvl="0"/>
            <a:r>
              <a:rPr lang="lt-LT" sz="1200" dirty="0">
                <a:solidFill>
                  <a:prstClr val="black"/>
                </a:solidFill>
                <a:latin typeface="Arial" panose="020B0604020202020204" pitchFamily="34" charset="0"/>
                <a:cs typeface="Arial" panose="020B0604020202020204" pitchFamily="34" charset="0"/>
              </a:rPr>
              <a:t>https://www.nsa.smm.lt/wp-content/uploads/2024/10/Lietuviu-kalbos-ir-literaturos_BK_LS-2.pdf</a:t>
            </a:r>
            <a:endParaRPr lang="lt-LT" sz="1200"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1443132" y="6396335"/>
            <a:ext cx="7915471" cy="276999"/>
          </a:xfrm>
          <a:prstGeom prst="rect">
            <a:avLst/>
          </a:prstGeom>
        </p:spPr>
        <p:txBody>
          <a:bodyPr wrap="square">
            <a:spAutoFit/>
          </a:bodyPr>
          <a:lstStyle/>
          <a:p>
            <a:pPr lvl="0"/>
            <a:r>
              <a:rPr lang="lt-LT" sz="1200" dirty="0">
                <a:solidFill>
                  <a:prstClr val="black"/>
                </a:solidFill>
                <a:latin typeface="Arial" panose="020B0604020202020204" pitchFamily="34" charset="0"/>
                <a:cs typeface="Arial" panose="020B0604020202020204" pitchFamily="34" charset="0"/>
              </a:rPr>
              <a:t>https://www.nsa.smm.lt/wp-content/uploads/2024/10/Lietuviu-kalbos-ir-literaturos_AK_LS-2.pdf</a:t>
            </a:r>
            <a:endParaRPr lang="lt-LT" sz="1200"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SA ppt new (1)">
  <a:themeElements>
    <a:clrScheme name="Custom 7">
      <a:dk1>
        <a:sysClr val="windowText" lastClr="000000"/>
      </a:dk1>
      <a:lt1>
        <a:sysClr val="window" lastClr="FFFFFF"/>
      </a:lt1>
      <a:dk2>
        <a:srgbClr val="44546A"/>
      </a:dk2>
      <a:lt2>
        <a:srgbClr val="E7E6E6"/>
      </a:lt2>
      <a:accent1>
        <a:srgbClr val="006B3E"/>
      </a:accent1>
      <a:accent2>
        <a:srgbClr val="55C2CC"/>
      </a:accent2>
      <a:accent3>
        <a:srgbClr val="82C561"/>
      </a:accent3>
      <a:accent4>
        <a:srgbClr val="CDE8C0"/>
      </a:accent4>
      <a:accent5>
        <a:srgbClr val="4472C4"/>
      </a:accent5>
      <a:accent6>
        <a:srgbClr val="70AD47"/>
      </a:accent6>
      <a:hlink>
        <a:srgbClr val="0563C1"/>
      </a:hlink>
      <a:folHlink>
        <a:srgbClr val="954F72"/>
      </a:folHlink>
    </a:clrScheme>
    <a:fontScheme name="Custom 2">
      <a:majorFont>
        <a:latin typeface="HK Nova SemiBold"/>
        <a:ea typeface=""/>
        <a:cs typeface=""/>
      </a:majorFont>
      <a:minorFont>
        <a:latin typeface="HK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NSA ppt new (1)</Template>
  <TotalTime>0</TotalTime>
  <Words>27991</Words>
  <Application>WPS Writer</Application>
  <PresentationFormat>Widescreen</PresentationFormat>
  <Paragraphs>642</Paragraphs>
  <Slides>40</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40</vt:i4>
      </vt:variant>
    </vt:vector>
  </HeadingPairs>
  <TitlesOfParts>
    <vt:vector size="60" baseType="lpstr">
      <vt:lpstr>Arial</vt:lpstr>
      <vt:lpstr>SimSun</vt:lpstr>
      <vt:lpstr>Wingdings</vt:lpstr>
      <vt:lpstr>HK Nova</vt:lpstr>
      <vt:lpstr>Thonburi</vt:lpstr>
      <vt:lpstr>Calibri</vt:lpstr>
      <vt:lpstr>Helvetica Neue</vt:lpstr>
      <vt:lpstr>HK Nova</vt:lpstr>
      <vt:lpstr>Georgia</vt:lpstr>
      <vt:lpstr>HK Nova SemiBold</vt:lpstr>
      <vt:lpstr>Symbol</vt:lpstr>
      <vt:lpstr>Kingsoft Sign</vt:lpstr>
      <vt:lpstr>Times New Roman</vt:lpstr>
      <vt:lpstr>Microsoft YaHei</vt:lpstr>
      <vt:lpstr>汉仪旗黑</vt:lpstr>
      <vt:lpstr>Arial Unicode MS</vt:lpstr>
      <vt:lpstr>宋体-简</vt:lpstr>
      <vt:lpstr>HK Nova</vt:lpstr>
      <vt:lpstr>苹方-简</vt:lpstr>
      <vt:lpstr>NSA ppt new (1)</vt:lpstr>
      <vt:lpstr>Pasiruošimo VBE II daliai konsultacija: Probleminio klausimo svarstymas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dc:creator>
  <cp:lastModifiedBy>IndrėIndrė</cp:lastModifiedBy>
  <cp:revision>265</cp:revision>
  <dcterms:created xsi:type="dcterms:W3CDTF">2024-10-23T19:30:19Z</dcterms:created>
  <dcterms:modified xsi:type="dcterms:W3CDTF">2024-10-23T19:30:19Z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0x01010046F6A461589879448A31FE58AF87AF50</vt:lpwstr>
  </property>
  <property fmtid="{D5CDD505-2E9C-101B-9397-08002B2CF9AE}" pid="3" name="KSOProductBuildVer">
    <vt:lpwstr>1033-5.6.0.8082</vt:lpwstr>
  </property>
</Properties>
</file>