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notesMasterIdLst>
    <p:notesMasterId r:id="rId57"/>
  </p:notesMasterIdLst>
  <p:sldIdLst>
    <p:sldId id="256" r:id="rId2"/>
    <p:sldId id="636" r:id="rId3"/>
    <p:sldId id="365" r:id="rId4"/>
    <p:sldId id="368" r:id="rId5"/>
    <p:sldId id="366" r:id="rId6"/>
    <p:sldId id="379" r:id="rId7"/>
    <p:sldId id="369" r:id="rId8"/>
    <p:sldId id="381" r:id="rId9"/>
    <p:sldId id="607" r:id="rId10"/>
    <p:sldId id="609" r:id="rId11"/>
    <p:sldId id="608" r:id="rId12"/>
    <p:sldId id="623" r:id="rId13"/>
    <p:sldId id="614" r:id="rId14"/>
    <p:sldId id="285" r:id="rId15"/>
    <p:sldId id="286" r:id="rId16"/>
    <p:sldId id="287" r:id="rId17"/>
    <p:sldId id="288" r:id="rId18"/>
    <p:sldId id="597" r:id="rId19"/>
    <p:sldId id="610" r:id="rId20"/>
    <p:sldId id="271" r:id="rId21"/>
    <p:sldId id="378" r:id="rId22"/>
    <p:sldId id="622" r:id="rId23"/>
    <p:sldId id="282" r:id="rId24"/>
    <p:sldId id="637" r:id="rId25"/>
    <p:sldId id="615" r:id="rId26"/>
    <p:sldId id="624" r:id="rId27"/>
    <p:sldId id="616" r:id="rId28"/>
    <p:sldId id="617" r:id="rId29"/>
    <p:sldId id="625" r:id="rId30"/>
    <p:sldId id="618" r:id="rId31"/>
    <p:sldId id="626" r:id="rId32"/>
    <p:sldId id="619" r:id="rId33"/>
    <p:sldId id="628" r:id="rId34"/>
    <p:sldId id="620" r:id="rId35"/>
    <p:sldId id="630" r:id="rId36"/>
    <p:sldId id="621" r:id="rId37"/>
    <p:sldId id="629" r:id="rId38"/>
    <p:sldId id="300" r:id="rId39"/>
    <p:sldId id="638" r:id="rId40"/>
    <p:sldId id="632" r:id="rId41"/>
    <p:sldId id="284" r:id="rId42"/>
    <p:sldId id="633" r:id="rId43"/>
    <p:sldId id="314" r:id="rId44"/>
    <p:sldId id="631" r:id="rId45"/>
    <p:sldId id="634" r:id="rId46"/>
    <p:sldId id="260" r:id="rId47"/>
    <p:sldId id="635" r:id="rId48"/>
    <p:sldId id="644" r:id="rId49"/>
    <p:sldId id="645" r:id="rId50"/>
    <p:sldId id="642" r:id="rId51"/>
    <p:sldId id="641" r:id="rId52"/>
    <p:sldId id="640" r:id="rId53"/>
    <p:sldId id="639" r:id="rId54"/>
    <p:sldId id="643" r:id="rId55"/>
    <p:sldId id="593"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459" autoAdjust="0"/>
    <p:restoredTop sz="77027" autoAdjust="0"/>
  </p:normalViewPr>
  <p:slideViewPr>
    <p:cSldViewPr snapToGrid="0">
      <p:cViewPr varScale="1">
        <p:scale>
          <a:sx n="72" d="100"/>
          <a:sy n="72" d="100"/>
        </p:scale>
        <p:origin x="762" y="7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8B3648-4471-406E-BBB2-0B553FC0B8AF}" type="doc">
      <dgm:prSet loTypeId="urn:microsoft.com/office/officeart/2011/layout/ConvergingText" loCatId="process" qsTypeId="urn:microsoft.com/office/officeart/2005/8/quickstyle/simple1" qsCatId="simple" csTypeId="urn:microsoft.com/office/officeart/2005/8/colors/accent1_2" csCatId="accent1" phldr="1"/>
      <dgm:spPr/>
      <dgm:t>
        <a:bodyPr/>
        <a:lstStyle/>
        <a:p>
          <a:endParaRPr lang="lt-LT"/>
        </a:p>
      </dgm:t>
    </dgm:pt>
    <dgm:pt modelId="{2D238971-F072-493A-8CD3-9B16087ED350}">
      <dgm:prSet phldrT="[Text]"/>
      <dgm:spPr/>
      <dgm:t>
        <a:bodyPr/>
        <a:lstStyle/>
        <a:p>
          <a:r>
            <a:rPr lang="lt-LT" dirty="0"/>
            <a:t>Dalykinis (geografijos) argumentuotas tekstas</a:t>
          </a:r>
        </a:p>
      </dgm:t>
    </dgm:pt>
    <dgm:pt modelId="{73CCA545-56EE-4597-AD4D-9801EAD318AA}" type="parTrans" cxnId="{A93CFCA0-E8F8-4D96-9D31-0199FE7C1B95}">
      <dgm:prSet/>
      <dgm:spPr/>
      <dgm:t>
        <a:bodyPr/>
        <a:lstStyle/>
        <a:p>
          <a:endParaRPr lang="lt-LT"/>
        </a:p>
      </dgm:t>
    </dgm:pt>
    <dgm:pt modelId="{43900058-509E-42AE-BE18-1D3B010CFFB8}" type="sibTrans" cxnId="{A93CFCA0-E8F8-4D96-9D31-0199FE7C1B95}">
      <dgm:prSet/>
      <dgm:spPr/>
      <dgm:t>
        <a:bodyPr/>
        <a:lstStyle/>
        <a:p>
          <a:endParaRPr lang="lt-LT"/>
        </a:p>
      </dgm:t>
    </dgm:pt>
    <dgm:pt modelId="{D14C545A-FE25-4E1E-A9D0-26BCFF847EEF}">
      <dgm:prSet phldrT="[Text]"/>
      <dgm:spPr/>
      <dgm:t>
        <a:bodyPr/>
        <a:lstStyle/>
        <a:p>
          <a:r>
            <a:rPr lang="lt-LT" dirty="0"/>
            <a:t>Lietuvių kalba</a:t>
          </a:r>
        </a:p>
      </dgm:t>
    </dgm:pt>
    <dgm:pt modelId="{ED36EAEF-0A18-4276-B127-6BE8E42DCB55}" type="parTrans" cxnId="{F528638A-E649-4201-9F36-6431B29241D9}">
      <dgm:prSet/>
      <dgm:spPr/>
      <dgm:t>
        <a:bodyPr/>
        <a:lstStyle/>
        <a:p>
          <a:endParaRPr lang="lt-LT"/>
        </a:p>
      </dgm:t>
    </dgm:pt>
    <dgm:pt modelId="{21D0F8C4-6761-4495-B833-98289B6F8BA9}" type="sibTrans" cxnId="{F528638A-E649-4201-9F36-6431B29241D9}">
      <dgm:prSet/>
      <dgm:spPr/>
      <dgm:t>
        <a:bodyPr/>
        <a:lstStyle/>
        <a:p>
          <a:endParaRPr lang="lt-LT"/>
        </a:p>
      </dgm:t>
    </dgm:pt>
    <dgm:pt modelId="{4F400CC2-3DD1-4D49-B329-79ED3E12C93F}">
      <dgm:prSet phldrT="[Text]"/>
      <dgm:spPr/>
      <dgm:t>
        <a:bodyPr/>
        <a:lstStyle/>
        <a:p>
          <a:r>
            <a:rPr lang="lt-LT" dirty="0"/>
            <a:t>Istorija </a:t>
          </a:r>
        </a:p>
      </dgm:t>
    </dgm:pt>
    <dgm:pt modelId="{465BB2B1-CCDB-46EA-A93E-1BB3A7DB290E}" type="parTrans" cxnId="{799C7F28-89C5-4FFD-B9F8-6DC263D68879}">
      <dgm:prSet/>
      <dgm:spPr/>
      <dgm:t>
        <a:bodyPr/>
        <a:lstStyle/>
        <a:p>
          <a:endParaRPr lang="lt-LT"/>
        </a:p>
      </dgm:t>
    </dgm:pt>
    <dgm:pt modelId="{48DF7CB4-5679-4EDF-9332-BD0A0AB2002A}" type="sibTrans" cxnId="{799C7F28-89C5-4FFD-B9F8-6DC263D68879}">
      <dgm:prSet/>
      <dgm:spPr/>
      <dgm:t>
        <a:bodyPr/>
        <a:lstStyle/>
        <a:p>
          <a:endParaRPr lang="lt-LT"/>
        </a:p>
      </dgm:t>
    </dgm:pt>
    <dgm:pt modelId="{C1922A70-59A1-4D81-9117-D387A5034421}">
      <dgm:prSet phldrT="[Text]"/>
      <dgm:spPr/>
      <dgm:t>
        <a:bodyPr/>
        <a:lstStyle/>
        <a:p>
          <a:r>
            <a:rPr lang="lt-LT" dirty="0"/>
            <a:t>Užsienio kalbos</a:t>
          </a:r>
        </a:p>
      </dgm:t>
    </dgm:pt>
    <dgm:pt modelId="{E01C562A-432E-404F-BE13-B0A87B90407D}" type="parTrans" cxnId="{01C84021-3C3C-4C68-BD67-7FC108C43B3A}">
      <dgm:prSet/>
      <dgm:spPr/>
      <dgm:t>
        <a:bodyPr/>
        <a:lstStyle/>
        <a:p>
          <a:endParaRPr lang="lt-LT"/>
        </a:p>
      </dgm:t>
    </dgm:pt>
    <dgm:pt modelId="{FAD22B1F-FCBD-4720-9647-26EBEE330B4A}" type="sibTrans" cxnId="{01C84021-3C3C-4C68-BD67-7FC108C43B3A}">
      <dgm:prSet/>
      <dgm:spPr/>
      <dgm:t>
        <a:bodyPr/>
        <a:lstStyle/>
        <a:p>
          <a:endParaRPr lang="lt-LT"/>
        </a:p>
      </dgm:t>
    </dgm:pt>
    <dgm:pt modelId="{47ACE364-CF51-4E3D-A45C-2476BB4F6323}">
      <dgm:prSet phldrT="[Text]"/>
      <dgm:spPr/>
      <dgm:t>
        <a:bodyPr/>
        <a:lstStyle/>
        <a:p>
          <a:r>
            <a:rPr lang="lt-LT" dirty="0"/>
            <a:t>Geografija</a:t>
          </a:r>
        </a:p>
      </dgm:t>
    </dgm:pt>
    <dgm:pt modelId="{78FB347D-DFAB-4CCE-8581-0815AC3D70D3}" type="parTrans" cxnId="{28CCEBFD-8156-4A0E-BA46-5C029D4D00FD}">
      <dgm:prSet/>
      <dgm:spPr/>
      <dgm:t>
        <a:bodyPr/>
        <a:lstStyle/>
        <a:p>
          <a:endParaRPr lang="lt-LT"/>
        </a:p>
      </dgm:t>
    </dgm:pt>
    <dgm:pt modelId="{857E8F73-B07E-4FCC-AF39-EEB5D74428B7}" type="sibTrans" cxnId="{28CCEBFD-8156-4A0E-BA46-5C029D4D00FD}">
      <dgm:prSet/>
      <dgm:spPr/>
      <dgm:t>
        <a:bodyPr/>
        <a:lstStyle/>
        <a:p>
          <a:endParaRPr lang="lt-LT"/>
        </a:p>
      </dgm:t>
    </dgm:pt>
    <dgm:pt modelId="{CF255E3C-5D2E-43B3-8081-E35D8F2421B9}" type="pres">
      <dgm:prSet presAssocID="{AF8B3648-4471-406E-BBB2-0B553FC0B8AF}" presName="Name0" presStyleCnt="0">
        <dgm:presLayoutVars>
          <dgm:chMax/>
          <dgm:chPref val="1"/>
          <dgm:dir/>
          <dgm:animOne val="branch"/>
          <dgm:animLvl val="lvl"/>
          <dgm:resizeHandles/>
        </dgm:presLayoutVars>
      </dgm:prSet>
      <dgm:spPr/>
      <dgm:t>
        <a:bodyPr/>
        <a:lstStyle/>
        <a:p>
          <a:endParaRPr lang="lt-LT"/>
        </a:p>
      </dgm:t>
    </dgm:pt>
    <dgm:pt modelId="{BAC8B4D9-AA40-4EF0-A754-F9E97D1DA43A}" type="pres">
      <dgm:prSet presAssocID="{2D238971-F072-493A-8CD3-9B16087ED350}" presName="composite" presStyleCnt="0"/>
      <dgm:spPr/>
    </dgm:pt>
    <dgm:pt modelId="{7806EEBC-79FD-47B8-90DA-FEFDAF6078CB}" type="pres">
      <dgm:prSet presAssocID="{2D238971-F072-493A-8CD3-9B16087ED350}" presName="ParentAccent1" presStyleLbl="alignNode1" presStyleIdx="0" presStyleCnt="42"/>
      <dgm:spPr/>
    </dgm:pt>
    <dgm:pt modelId="{D60363FA-2FC4-4212-9ABA-95794B907479}" type="pres">
      <dgm:prSet presAssocID="{2D238971-F072-493A-8CD3-9B16087ED350}" presName="ParentAccent2" presStyleLbl="alignNode1" presStyleIdx="1" presStyleCnt="42"/>
      <dgm:spPr/>
    </dgm:pt>
    <dgm:pt modelId="{0ACEED5C-3E34-484F-B2C3-FD098005A78A}" type="pres">
      <dgm:prSet presAssocID="{2D238971-F072-493A-8CD3-9B16087ED350}" presName="ParentAccent3" presStyleLbl="alignNode1" presStyleIdx="2" presStyleCnt="42"/>
      <dgm:spPr/>
    </dgm:pt>
    <dgm:pt modelId="{7A66B121-D196-4FD4-9295-8A39B296542E}" type="pres">
      <dgm:prSet presAssocID="{2D238971-F072-493A-8CD3-9B16087ED350}" presName="ParentAccent4" presStyleLbl="alignNode1" presStyleIdx="3" presStyleCnt="42"/>
      <dgm:spPr/>
    </dgm:pt>
    <dgm:pt modelId="{FC80E905-4233-4A68-81D6-4101660459C4}" type="pres">
      <dgm:prSet presAssocID="{2D238971-F072-493A-8CD3-9B16087ED350}" presName="ParentAccent5" presStyleLbl="alignNode1" presStyleIdx="4" presStyleCnt="42"/>
      <dgm:spPr/>
    </dgm:pt>
    <dgm:pt modelId="{0625ECFA-C247-4AC4-94BF-376473EA77E2}" type="pres">
      <dgm:prSet presAssocID="{2D238971-F072-493A-8CD3-9B16087ED350}" presName="ParentAccent6" presStyleLbl="alignNode1" presStyleIdx="5" presStyleCnt="42"/>
      <dgm:spPr/>
    </dgm:pt>
    <dgm:pt modelId="{2DDDCDB1-5E87-452E-8630-A801FBFAB773}" type="pres">
      <dgm:prSet presAssocID="{2D238971-F072-493A-8CD3-9B16087ED350}" presName="ParentAccent7" presStyleLbl="alignNode1" presStyleIdx="6" presStyleCnt="42"/>
      <dgm:spPr/>
    </dgm:pt>
    <dgm:pt modelId="{CA8BA4F9-0EA1-4211-A119-7BC2CCDED996}" type="pres">
      <dgm:prSet presAssocID="{2D238971-F072-493A-8CD3-9B16087ED350}" presName="ParentAccent8" presStyleLbl="alignNode1" presStyleIdx="7" presStyleCnt="42"/>
      <dgm:spPr/>
    </dgm:pt>
    <dgm:pt modelId="{1910B0A3-BA1F-4114-BEE3-26D913C4014B}" type="pres">
      <dgm:prSet presAssocID="{2D238971-F072-493A-8CD3-9B16087ED350}" presName="ParentAccent9" presStyleLbl="alignNode1" presStyleIdx="8" presStyleCnt="42"/>
      <dgm:spPr/>
    </dgm:pt>
    <dgm:pt modelId="{978BDF47-63BC-4E7C-A1E2-5ACF33A6218B}" type="pres">
      <dgm:prSet presAssocID="{2D238971-F072-493A-8CD3-9B16087ED350}" presName="ParentAccent10" presStyleLbl="alignNode1" presStyleIdx="9" presStyleCnt="42"/>
      <dgm:spPr/>
    </dgm:pt>
    <dgm:pt modelId="{3583C1B6-429E-45C4-B802-233B1A811E83}" type="pres">
      <dgm:prSet presAssocID="{2D238971-F072-493A-8CD3-9B16087ED350}" presName="Parent" presStyleLbl="alignNode1" presStyleIdx="10" presStyleCnt="42">
        <dgm:presLayoutVars>
          <dgm:chMax val="5"/>
          <dgm:chPref val="3"/>
          <dgm:bulletEnabled val="1"/>
        </dgm:presLayoutVars>
      </dgm:prSet>
      <dgm:spPr/>
      <dgm:t>
        <a:bodyPr/>
        <a:lstStyle/>
        <a:p>
          <a:endParaRPr lang="lt-LT"/>
        </a:p>
      </dgm:t>
    </dgm:pt>
    <dgm:pt modelId="{FD9D35AC-C2CD-4239-8308-BA7B7396E686}" type="pres">
      <dgm:prSet presAssocID="{D14C545A-FE25-4E1E-A9D0-26BCFF847EEF}" presName="Child1Accent1" presStyleLbl="alignNode1" presStyleIdx="11" presStyleCnt="42"/>
      <dgm:spPr/>
    </dgm:pt>
    <dgm:pt modelId="{70D073B2-9BA9-49B3-98DC-86E47F67A8F7}" type="pres">
      <dgm:prSet presAssocID="{D14C545A-FE25-4E1E-A9D0-26BCFF847EEF}" presName="Child1Accent2" presStyleLbl="alignNode1" presStyleIdx="12" presStyleCnt="42"/>
      <dgm:spPr/>
    </dgm:pt>
    <dgm:pt modelId="{507F607E-ED3C-48C7-A8D8-65D8134010D7}" type="pres">
      <dgm:prSet presAssocID="{D14C545A-FE25-4E1E-A9D0-26BCFF847EEF}" presName="Child1Accent3" presStyleLbl="alignNode1" presStyleIdx="13" presStyleCnt="42"/>
      <dgm:spPr/>
    </dgm:pt>
    <dgm:pt modelId="{EEE82162-F69F-4795-8FD2-F6E9A5BD7F6C}" type="pres">
      <dgm:prSet presAssocID="{D14C545A-FE25-4E1E-A9D0-26BCFF847EEF}" presName="Child1Accent4" presStyleLbl="alignNode1" presStyleIdx="14" presStyleCnt="42"/>
      <dgm:spPr/>
    </dgm:pt>
    <dgm:pt modelId="{5BD531EC-ADFB-4FE0-B6F3-B7A083F5E07B}" type="pres">
      <dgm:prSet presAssocID="{D14C545A-FE25-4E1E-A9D0-26BCFF847EEF}" presName="Child1Accent5" presStyleLbl="alignNode1" presStyleIdx="15" presStyleCnt="42"/>
      <dgm:spPr/>
    </dgm:pt>
    <dgm:pt modelId="{3647B4BA-F631-429B-8763-15CC66D7408C}" type="pres">
      <dgm:prSet presAssocID="{D14C545A-FE25-4E1E-A9D0-26BCFF847EEF}" presName="Child1Accent6" presStyleLbl="alignNode1" presStyleIdx="16" presStyleCnt="42"/>
      <dgm:spPr/>
    </dgm:pt>
    <dgm:pt modelId="{52902262-D907-4B28-8AF2-6D8F6D72CFBA}" type="pres">
      <dgm:prSet presAssocID="{D14C545A-FE25-4E1E-A9D0-26BCFF847EEF}" presName="Child1Accent7" presStyleLbl="alignNode1" presStyleIdx="17" presStyleCnt="42"/>
      <dgm:spPr/>
    </dgm:pt>
    <dgm:pt modelId="{A0BEAA86-2F2B-44C6-8392-103845FFDF0A}" type="pres">
      <dgm:prSet presAssocID="{D14C545A-FE25-4E1E-A9D0-26BCFF847EEF}" presName="Child1Accent8" presStyleLbl="alignNode1" presStyleIdx="18" presStyleCnt="42"/>
      <dgm:spPr/>
    </dgm:pt>
    <dgm:pt modelId="{DE4703F7-1970-47FB-B8B2-E1AD6C0337DF}" type="pres">
      <dgm:prSet presAssocID="{D14C545A-FE25-4E1E-A9D0-26BCFF847EEF}" presName="Child1Accent9" presStyleLbl="alignNode1" presStyleIdx="19" presStyleCnt="42"/>
      <dgm:spPr/>
    </dgm:pt>
    <dgm:pt modelId="{652C91C1-F2C6-49A8-B6C9-7E505C43AB32}" type="pres">
      <dgm:prSet presAssocID="{D14C545A-FE25-4E1E-A9D0-26BCFF847EEF}" presName="Child1" presStyleLbl="revTx" presStyleIdx="0" presStyleCnt="4">
        <dgm:presLayoutVars>
          <dgm:chMax/>
          <dgm:chPref val="0"/>
          <dgm:bulletEnabled val="1"/>
        </dgm:presLayoutVars>
      </dgm:prSet>
      <dgm:spPr/>
      <dgm:t>
        <a:bodyPr/>
        <a:lstStyle/>
        <a:p>
          <a:endParaRPr lang="lt-LT"/>
        </a:p>
      </dgm:t>
    </dgm:pt>
    <dgm:pt modelId="{BA0E26EC-9421-451E-AE28-4204794826B8}" type="pres">
      <dgm:prSet presAssocID="{4F400CC2-3DD1-4D49-B329-79ED3E12C93F}" presName="Child2Accent1" presStyleLbl="alignNode1" presStyleIdx="20" presStyleCnt="42"/>
      <dgm:spPr/>
    </dgm:pt>
    <dgm:pt modelId="{59D415A4-C56E-4BD3-BA60-EED828CA0843}" type="pres">
      <dgm:prSet presAssocID="{4F400CC2-3DD1-4D49-B329-79ED3E12C93F}" presName="Child2Accent2" presStyleLbl="alignNode1" presStyleIdx="21" presStyleCnt="42"/>
      <dgm:spPr/>
    </dgm:pt>
    <dgm:pt modelId="{F93BA361-FE5B-4CED-BA50-8BAA3434CA7B}" type="pres">
      <dgm:prSet presAssocID="{4F400CC2-3DD1-4D49-B329-79ED3E12C93F}" presName="Child2Accent3" presStyleLbl="alignNode1" presStyleIdx="22" presStyleCnt="42"/>
      <dgm:spPr/>
    </dgm:pt>
    <dgm:pt modelId="{974A626A-62DA-4529-AF61-5ECBA979D5D6}" type="pres">
      <dgm:prSet presAssocID="{4F400CC2-3DD1-4D49-B329-79ED3E12C93F}" presName="Child2Accent4" presStyleLbl="alignNode1" presStyleIdx="23" presStyleCnt="42"/>
      <dgm:spPr/>
    </dgm:pt>
    <dgm:pt modelId="{BC7BFC10-8CA9-4B88-9ED1-868CE1C1908F}" type="pres">
      <dgm:prSet presAssocID="{4F400CC2-3DD1-4D49-B329-79ED3E12C93F}" presName="Child2Accent5" presStyleLbl="alignNode1" presStyleIdx="24" presStyleCnt="42"/>
      <dgm:spPr/>
    </dgm:pt>
    <dgm:pt modelId="{2A9B9CC5-CDC4-4727-BD11-DA09B7AB9E8F}" type="pres">
      <dgm:prSet presAssocID="{4F400CC2-3DD1-4D49-B329-79ED3E12C93F}" presName="Child2Accent6" presStyleLbl="alignNode1" presStyleIdx="25" presStyleCnt="42"/>
      <dgm:spPr/>
    </dgm:pt>
    <dgm:pt modelId="{2477C3CE-194E-425A-800F-CC024FF270AD}" type="pres">
      <dgm:prSet presAssocID="{4F400CC2-3DD1-4D49-B329-79ED3E12C93F}" presName="Child2Accent7" presStyleLbl="alignNode1" presStyleIdx="26" presStyleCnt="42"/>
      <dgm:spPr/>
    </dgm:pt>
    <dgm:pt modelId="{7288B2D4-71AB-44A6-9FE2-25A00B319DD0}" type="pres">
      <dgm:prSet presAssocID="{4F400CC2-3DD1-4D49-B329-79ED3E12C93F}" presName="Child2" presStyleLbl="revTx" presStyleIdx="1" presStyleCnt="4">
        <dgm:presLayoutVars>
          <dgm:chMax/>
          <dgm:chPref val="0"/>
          <dgm:bulletEnabled val="1"/>
        </dgm:presLayoutVars>
      </dgm:prSet>
      <dgm:spPr/>
      <dgm:t>
        <a:bodyPr/>
        <a:lstStyle/>
        <a:p>
          <a:endParaRPr lang="lt-LT"/>
        </a:p>
      </dgm:t>
    </dgm:pt>
    <dgm:pt modelId="{BD022FD9-2ABA-4C87-BB80-3551817D777C}" type="pres">
      <dgm:prSet presAssocID="{C1922A70-59A1-4D81-9117-D387A5034421}" presName="Child3Accent1" presStyleLbl="alignNode1" presStyleIdx="27" presStyleCnt="42"/>
      <dgm:spPr/>
    </dgm:pt>
    <dgm:pt modelId="{CA6C91B0-0D38-4451-ADDB-3788A41BB757}" type="pres">
      <dgm:prSet presAssocID="{C1922A70-59A1-4D81-9117-D387A5034421}" presName="Child3Accent2" presStyleLbl="alignNode1" presStyleIdx="28" presStyleCnt="42"/>
      <dgm:spPr/>
    </dgm:pt>
    <dgm:pt modelId="{EE12B8A3-C961-4A16-B3B1-E40FD0DF0F22}" type="pres">
      <dgm:prSet presAssocID="{C1922A70-59A1-4D81-9117-D387A5034421}" presName="Child3Accent3" presStyleLbl="alignNode1" presStyleIdx="29" presStyleCnt="42"/>
      <dgm:spPr/>
    </dgm:pt>
    <dgm:pt modelId="{60E29A64-B000-4D2D-9BF4-9B8FADDCFA89}" type="pres">
      <dgm:prSet presAssocID="{C1922A70-59A1-4D81-9117-D387A5034421}" presName="Child3Accent4" presStyleLbl="alignNode1" presStyleIdx="30" presStyleCnt="42"/>
      <dgm:spPr/>
    </dgm:pt>
    <dgm:pt modelId="{8A868A0C-CF22-46B2-977C-22970A1C929F}" type="pres">
      <dgm:prSet presAssocID="{C1922A70-59A1-4D81-9117-D387A5034421}" presName="Child3Accent5" presStyleLbl="alignNode1" presStyleIdx="31" presStyleCnt="42"/>
      <dgm:spPr/>
    </dgm:pt>
    <dgm:pt modelId="{A950D9DA-15F2-46A1-8C39-97FCAE9C07E3}" type="pres">
      <dgm:prSet presAssocID="{C1922A70-59A1-4D81-9117-D387A5034421}" presName="Child3Accent6" presStyleLbl="alignNode1" presStyleIdx="32" presStyleCnt="42"/>
      <dgm:spPr/>
    </dgm:pt>
    <dgm:pt modelId="{F2A2E5EB-F6DF-4DAF-BBFF-6C72758B2370}" type="pres">
      <dgm:prSet presAssocID="{C1922A70-59A1-4D81-9117-D387A5034421}" presName="Child3Accent7" presStyleLbl="alignNode1" presStyleIdx="33" presStyleCnt="42"/>
      <dgm:spPr/>
    </dgm:pt>
    <dgm:pt modelId="{D6766BD9-D454-4CED-9DC1-AB70404AA8B2}" type="pres">
      <dgm:prSet presAssocID="{C1922A70-59A1-4D81-9117-D387A5034421}" presName="Child3" presStyleLbl="revTx" presStyleIdx="2" presStyleCnt="4">
        <dgm:presLayoutVars>
          <dgm:chMax/>
          <dgm:chPref val="0"/>
          <dgm:bulletEnabled val="1"/>
        </dgm:presLayoutVars>
      </dgm:prSet>
      <dgm:spPr/>
      <dgm:t>
        <a:bodyPr/>
        <a:lstStyle/>
        <a:p>
          <a:endParaRPr lang="lt-LT"/>
        </a:p>
      </dgm:t>
    </dgm:pt>
    <dgm:pt modelId="{742D4792-F07C-4B9B-B863-25723265E25F}" type="pres">
      <dgm:prSet presAssocID="{47ACE364-CF51-4E3D-A45C-2476BB4F6323}" presName="Child4Accent1" presStyleLbl="alignNode1" presStyleIdx="34" presStyleCnt="42"/>
      <dgm:spPr/>
    </dgm:pt>
    <dgm:pt modelId="{4AE00DB6-767C-41E6-8D9A-FBF37B55D9C1}" type="pres">
      <dgm:prSet presAssocID="{47ACE364-CF51-4E3D-A45C-2476BB4F6323}" presName="Child4Accent2" presStyleLbl="alignNode1" presStyleIdx="35" presStyleCnt="42"/>
      <dgm:spPr/>
    </dgm:pt>
    <dgm:pt modelId="{E994E3A4-FBB1-470A-8663-DB19F833984A}" type="pres">
      <dgm:prSet presAssocID="{47ACE364-CF51-4E3D-A45C-2476BB4F6323}" presName="Child4Accent3" presStyleLbl="alignNode1" presStyleIdx="36" presStyleCnt="42"/>
      <dgm:spPr/>
    </dgm:pt>
    <dgm:pt modelId="{20EE0503-6258-47C5-B052-42527EE10F59}" type="pres">
      <dgm:prSet presAssocID="{47ACE364-CF51-4E3D-A45C-2476BB4F6323}" presName="Child4Accent4" presStyleLbl="alignNode1" presStyleIdx="37" presStyleCnt="42"/>
      <dgm:spPr/>
    </dgm:pt>
    <dgm:pt modelId="{E2261ED7-F9DD-4F8E-88A3-B2D8920CE3A0}" type="pres">
      <dgm:prSet presAssocID="{47ACE364-CF51-4E3D-A45C-2476BB4F6323}" presName="Child4Accent5" presStyleLbl="alignNode1" presStyleIdx="38" presStyleCnt="42"/>
      <dgm:spPr/>
    </dgm:pt>
    <dgm:pt modelId="{CD38A36A-50B1-4BBA-A08E-520EE6B7DAFE}" type="pres">
      <dgm:prSet presAssocID="{47ACE364-CF51-4E3D-A45C-2476BB4F6323}" presName="Child4Accent6" presStyleLbl="alignNode1" presStyleIdx="39" presStyleCnt="42"/>
      <dgm:spPr/>
    </dgm:pt>
    <dgm:pt modelId="{ED0442F5-D1DB-46B6-A32E-FA62D02FA2E9}" type="pres">
      <dgm:prSet presAssocID="{47ACE364-CF51-4E3D-A45C-2476BB4F6323}" presName="Child4Accent7" presStyleLbl="alignNode1" presStyleIdx="40" presStyleCnt="42"/>
      <dgm:spPr/>
    </dgm:pt>
    <dgm:pt modelId="{31443051-448F-45F8-B451-0BA6A6A44957}" type="pres">
      <dgm:prSet presAssocID="{47ACE364-CF51-4E3D-A45C-2476BB4F6323}" presName="Child4Accent8" presStyleLbl="alignNode1" presStyleIdx="41" presStyleCnt="42"/>
      <dgm:spPr/>
    </dgm:pt>
    <dgm:pt modelId="{62DE466D-411E-482D-99FD-1A5485E0F1DF}" type="pres">
      <dgm:prSet presAssocID="{47ACE364-CF51-4E3D-A45C-2476BB4F6323}" presName="Child4" presStyleLbl="revTx" presStyleIdx="3" presStyleCnt="4">
        <dgm:presLayoutVars>
          <dgm:chMax/>
          <dgm:chPref val="0"/>
          <dgm:bulletEnabled val="1"/>
        </dgm:presLayoutVars>
      </dgm:prSet>
      <dgm:spPr/>
      <dgm:t>
        <a:bodyPr/>
        <a:lstStyle/>
        <a:p>
          <a:endParaRPr lang="lt-LT"/>
        </a:p>
      </dgm:t>
    </dgm:pt>
  </dgm:ptLst>
  <dgm:cxnLst>
    <dgm:cxn modelId="{CB6F889A-DBF0-42B5-9057-6B54B82E3F98}" type="presOf" srcId="{C1922A70-59A1-4D81-9117-D387A5034421}" destId="{D6766BD9-D454-4CED-9DC1-AB70404AA8B2}" srcOrd="0" destOrd="0" presId="urn:microsoft.com/office/officeart/2011/layout/ConvergingText"/>
    <dgm:cxn modelId="{69B7E0D2-0F66-4E75-B325-92C1A9CAE9D7}" type="presOf" srcId="{47ACE364-CF51-4E3D-A45C-2476BB4F6323}" destId="{62DE466D-411E-482D-99FD-1A5485E0F1DF}" srcOrd="0" destOrd="0" presId="urn:microsoft.com/office/officeart/2011/layout/ConvergingText"/>
    <dgm:cxn modelId="{334B0DF6-B9CC-42E8-BDD9-0466FF2A05F4}" type="presOf" srcId="{2D238971-F072-493A-8CD3-9B16087ED350}" destId="{3583C1B6-429E-45C4-B802-233B1A811E83}" srcOrd="0" destOrd="0" presId="urn:microsoft.com/office/officeart/2011/layout/ConvergingText"/>
    <dgm:cxn modelId="{28CCEBFD-8156-4A0E-BA46-5C029D4D00FD}" srcId="{2D238971-F072-493A-8CD3-9B16087ED350}" destId="{47ACE364-CF51-4E3D-A45C-2476BB4F6323}" srcOrd="3" destOrd="0" parTransId="{78FB347D-DFAB-4CCE-8581-0815AC3D70D3}" sibTransId="{857E8F73-B07E-4FCC-AF39-EEB5D74428B7}"/>
    <dgm:cxn modelId="{A93CFCA0-E8F8-4D96-9D31-0199FE7C1B95}" srcId="{AF8B3648-4471-406E-BBB2-0B553FC0B8AF}" destId="{2D238971-F072-493A-8CD3-9B16087ED350}" srcOrd="0" destOrd="0" parTransId="{73CCA545-56EE-4597-AD4D-9801EAD318AA}" sibTransId="{43900058-509E-42AE-BE18-1D3B010CFFB8}"/>
    <dgm:cxn modelId="{01C84021-3C3C-4C68-BD67-7FC108C43B3A}" srcId="{2D238971-F072-493A-8CD3-9B16087ED350}" destId="{C1922A70-59A1-4D81-9117-D387A5034421}" srcOrd="2" destOrd="0" parTransId="{E01C562A-432E-404F-BE13-B0A87B90407D}" sibTransId="{FAD22B1F-FCBD-4720-9647-26EBEE330B4A}"/>
    <dgm:cxn modelId="{9B29EBCE-CA86-47FB-B6F0-651BF86165C4}" type="presOf" srcId="{D14C545A-FE25-4E1E-A9D0-26BCFF847EEF}" destId="{652C91C1-F2C6-49A8-B6C9-7E505C43AB32}" srcOrd="0" destOrd="0" presId="urn:microsoft.com/office/officeart/2011/layout/ConvergingText"/>
    <dgm:cxn modelId="{8FFA9FD7-2500-448E-A4AE-EE145CDECDAE}" type="presOf" srcId="{4F400CC2-3DD1-4D49-B329-79ED3E12C93F}" destId="{7288B2D4-71AB-44A6-9FE2-25A00B319DD0}" srcOrd="0" destOrd="0" presId="urn:microsoft.com/office/officeart/2011/layout/ConvergingText"/>
    <dgm:cxn modelId="{F528638A-E649-4201-9F36-6431B29241D9}" srcId="{2D238971-F072-493A-8CD3-9B16087ED350}" destId="{D14C545A-FE25-4E1E-A9D0-26BCFF847EEF}" srcOrd="0" destOrd="0" parTransId="{ED36EAEF-0A18-4276-B127-6BE8E42DCB55}" sibTransId="{21D0F8C4-6761-4495-B833-98289B6F8BA9}"/>
    <dgm:cxn modelId="{799C7F28-89C5-4FFD-B9F8-6DC263D68879}" srcId="{2D238971-F072-493A-8CD3-9B16087ED350}" destId="{4F400CC2-3DD1-4D49-B329-79ED3E12C93F}" srcOrd="1" destOrd="0" parTransId="{465BB2B1-CCDB-46EA-A93E-1BB3A7DB290E}" sibTransId="{48DF7CB4-5679-4EDF-9332-BD0A0AB2002A}"/>
    <dgm:cxn modelId="{7C2F1E68-ECDD-47BC-B5C7-FD3A24068C4B}" type="presOf" srcId="{AF8B3648-4471-406E-BBB2-0B553FC0B8AF}" destId="{CF255E3C-5D2E-43B3-8081-E35D8F2421B9}" srcOrd="0" destOrd="0" presId="urn:microsoft.com/office/officeart/2011/layout/ConvergingText"/>
    <dgm:cxn modelId="{7F109E4F-A698-4458-8B62-19EC094D59C7}" type="presParOf" srcId="{CF255E3C-5D2E-43B3-8081-E35D8F2421B9}" destId="{BAC8B4D9-AA40-4EF0-A754-F9E97D1DA43A}" srcOrd="0" destOrd="0" presId="urn:microsoft.com/office/officeart/2011/layout/ConvergingText"/>
    <dgm:cxn modelId="{92A92E06-D715-4F28-B3E3-FD728CF25079}" type="presParOf" srcId="{BAC8B4D9-AA40-4EF0-A754-F9E97D1DA43A}" destId="{7806EEBC-79FD-47B8-90DA-FEFDAF6078CB}" srcOrd="0" destOrd="0" presId="urn:microsoft.com/office/officeart/2011/layout/ConvergingText"/>
    <dgm:cxn modelId="{C7797599-8BA3-426C-9DA7-776B9280EE07}" type="presParOf" srcId="{BAC8B4D9-AA40-4EF0-A754-F9E97D1DA43A}" destId="{D60363FA-2FC4-4212-9ABA-95794B907479}" srcOrd="1" destOrd="0" presId="urn:microsoft.com/office/officeart/2011/layout/ConvergingText"/>
    <dgm:cxn modelId="{711362CA-7A2D-4D53-B93B-0FDFC6308DC1}" type="presParOf" srcId="{BAC8B4D9-AA40-4EF0-A754-F9E97D1DA43A}" destId="{0ACEED5C-3E34-484F-B2C3-FD098005A78A}" srcOrd="2" destOrd="0" presId="urn:microsoft.com/office/officeart/2011/layout/ConvergingText"/>
    <dgm:cxn modelId="{1D8ECA3F-BC6D-4AFB-881A-15C251BFD16D}" type="presParOf" srcId="{BAC8B4D9-AA40-4EF0-A754-F9E97D1DA43A}" destId="{7A66B121-D196-4FD4-9295-8A39B296542E}" srcOrd="3" destOrd="0" presId="urn:microsoft.com/office/officeart/2011/layout/ConvergingText"/>
    <dgm:cxn modelId="{848DD6EB-9F5F-46E2-8C2C-1AF0513DCCC1}" type="presParOf" srcId="{BAC8B4D9-AA40-4EF0-A754-F9E97D1DA43A}" destId="{FC80E905-4233-4A68-81D6-4101660459C4}" srcOrd="4" destOrd="0" presId="urn:microsoft.com/office/officeart/2011/layout/ConvergingText"/>
    <dgm:cxn modelId="{017AA189-B60F-4822-80A9-CC367ED44945}" type="presParOf" srcId="{BAC8B4D9-AA40-4EF0-A754-F9E97D1DA43A}" destId="{0625ECFA-C247-4AC4-94BF-376473EA77E2}" srcOrd="5" destOrd="0" presId="urn:microsoft.com/office/officeart/2011/layout/ConvergingText"/>
    <dgm:cxn modelId="{65D66357-16A9-4006-B17D-BE9835C96183}" type="presParOf" srcId="{BAC8B4D9-AA40-4EF0-A754-F9E97D1DA43A}" destId="{2DDDCDB1-5E87-452E-8630-A801FBFAB773}" srcOrd="6" destOrd="0" presId="urn:microsoft.com/office/officeart/2011/layout/ConvergingText"/>
    <dgm:cxn modelId="{D72E9FBD-CEA7-41A2-A09B-A3C37067D315}" type="presParOf" srcId="{BAC8B4D9-AA40-4EF0-A754-F9E97D1DA43A}" destId="{CA8BA4F9-0EA1-4211-A119-7BC2CCDED996}" srcOrd="7" destOrd="0" presId="urn:microsoft.com/office/officeart/2011/layout/ConvergingText"/>
    <dgm:cxn modelId="{FEDE8189-A4B1-4134-A36B-2348F8A7F7CC}" type="presParOf" srcId="{BAC8B4D9-AA40-4EF0-A754-F9E97D1DA43A}" destId="{1910B0A3-BA1F-4114-BEE3-26D913C4014B}" srcOrd="8" destOrd="0" presId="urn:microsoft.com/office/officeart/2011/layout/ConvergingText"/>
    <dgm:cxn modelId="{01492024-ED6C-405D-A98D-1C845F95AAC7}" type="presParOf" srcId="{BAC8B4D9-AA40-4EF0-A754-F9E97D1DA43A}" destId="{978BDF47-63BC-4E7C-A1E2-5ACF33A6218B}" srcOrd="9" destOrd="0" presId="urn:microsoft.com/office/officeart/2011/layout/ConvergingText"/>
    <dgm:cxn modelId="{DA190C31-8B1E-4CF4-90AC-33D73FCF7372}" type="presParOf" srcId="{BAC8B4D9-AA40-4EF0-A754-F9E97D1DA43A}" destId="{3583C1B6-429E-45C4-B802-233B1A811E83}" srcOrd="10" destOrd="0" presId="urn:microsoft.com/office/officeart/2011/layout/ConvergingText"/>
    <dgm:cxn modelId="{DE8F4FE8-0595-4FE9-81A7-8993E3283FEA}" type="presParOf" srcId="{BAC8B4D9-AA40-4EF0-A754-F9E97D1DA43A}" destId="{FD9D35AC-C2CD-4239-8308-BA7B7396E686}" srcOrd="11" destOrd="0" presId="urn:microsoft.com/office/officeart/2011/layout/ConvergingText"/>
    <dgm:cxn modelId="{46DD6940-1677-4CC7-902F-35B07489ED49}" type="presParOf" srcId="{BAC8B4D9-AA40-4EF0-A754-F9E97D1DA43A}" destId="{70D073B2-9BA9-49B3-98DC-86E47F67A8F7}" srcOrd="12" destOrd="0" presId="urn:microsoft.com/office/officeart/2011/layout/ConvergingText"/>
    <dgm:cxn modelId="{2300A978-1CC3-4FBB-B63E-F911AA336E15}" type="presParOf" srcId="{BAC8B4D9-AA40-4EF0-A754-F9E97D1DA43A}" destId="{507F607E-ED3C-48C7-A8D8-65D8134010D7}" srcOrd="13" destOrd="0" presId="urn:microsoft.com/office/officeart/2011/layout/ConvergingText"/>
    <dgm:cxn modelId="{994C79C5-21F9-479E-9B94-D091AC797A52}" type="presParOf" srcId="{BAC8B4D9-AA40-4EF0-A754-F9E97D1DA43A}" destId="{EEE82162-F69F-4795-8FD2-F6E9A5BD7F6C}" srcOrd="14" destOrd="0" presId="urn:microsoft.com/office/officeart/2011/layout/ConvergingText"/>
    <dgm:cxn modelId="{26874E5A-45F1-444A-B0FC-A9832E58DAD7}" type="presParOf" srcId="{BAC8B4D9-AA40-4EF0-A754-F9E97D1DA43A}" destId="{5BD531EC-ADFB-4FE0-B6F3-B7A083F5E07B}" srcOrd="15" destOrd="0" presId="urn:microsoft.com/office/officeart/2011/layout/ConvergingText"/>
    <dgm:cxn modelId="{1FAE5951-405E-46A6-8604-31ACF2763354}" type="presParOf" srcId="{BAC8B4D9-AA40-4EF0-A754-F9E97D1DA43A}" destId="{3647B4BA-F631-429B-8763-15CC66D7408C}" srcOrd="16" destOrd="0" presId="urn:microsoft.com/office/officeart/2011/layout/ConvergingText"/>
    <dgm:cxn modelId="{28562E07-2BBF-4D12-9A38-792B4A0E01DA}" type="presParOf" srcId="{BAC8B4D9-AA40-4EF0-A754-F9E97D1DA43A}" destId="{52902262-D907-4B28-8AF2-6D8F6D72CFBA}" srcOrd="17" destOrd="0" presId="urn:microsoft.com/office/officeart/2011/layout/ConvergingText"/>
    <dgm:cxn modelId="{B08C6463-5D56-4910-80C2-5DD0D4D73DE0}" type="presParOf" srcId="{BAC8B4D9-AA40-4EF0-A754-F9E97D1DA43A}" destId="{A0BEAA86-2F2B-44C6-8392-103845FFDF0A}" srcOrd="18" destOrd="0" presId="urn:microsoft.com/office/officeart/2011/layout/ConvergingText"/>
    <dgm:cxn modelId="{E4B271B5-17B5-4C60-B8AC-99F0DD5474F4}" type="presParOf" srcId="{BAC8B4D9-AA40-4EF0-A754-F9E97D1DA43A}" destId="{DE4703F7-1970-47FB-B8B2-E1AD6C0337DF}" srcOrd="19" destOrd="0" presId="urn:microsoft.com/office/officeart/2011/layout/ConvergingText"/>
    <dgm:cxn modelId="{B3AFD105-A75B-42FF-8554-70FDB7B7B794}" type="presParOf" srcId="{BAC8B4D9-AA40-4EF0-A754-F9E97D1DA43A}" destId="{652C91C1-F2C6-49A8-B6C9-7E505C43AB32}" srcOrd="20" destOrd="0" presId="urn:microsoft.com/office/officeart/2011/layout/ConvergingText"/>
    <dgm:cxn modelId="{306F46B2-891A-47FF-A55A-F8B78F8EC998}" type="presParOf" srcId="{BAC8B4D9-AA40-4EF0-A754-F9E97D1DA43A}" destId="{BA0E26EC-9421-451E-AE28-4204794826B8}" srcOrd="21" destOrd="0" presId="urn:microsoft.com/office/officeart/2011/layout/ConvergingText"/>
    <dgm:cxn modelId="{D5E2CEC1-18A2-42B1-8FFF-62EAF14D9AB1}" type="presParOf" srcId="{BAC8B4D9-AA40-4EF0-A754-F9E97D1DA43A}" destId="{59D415A4-C56E-4BD3-BA60-EED828CA0843}" srcOrd="22" destOrd="0" presId="urn:microsoft.com/office/officeart/2011/layout/ConvergingText"/>
    <dgm:cxn modelId="{4462AD86-83A5-4EA9-BB2A-0F53CA1F1385}" type="presParOf" srcId="{BAC8B4D9-AA40-4EF0-A754-F9E97D1DA43A}" destId="{F93BA361-FE5B-4CED-BA50-8BAA3434CA7B}" srcOrd="23" destOrd="0" presId="urn:microsoft.com/office/officeart/2011/layout/ConvergingText"/>
    <dgm:cxn modelId="{BB1E1F82-15F7-407C-8AF4-E2C472468895}" type="presParOf" srcId="{BAC8B4D9-AA40-4EF0-A754-F9E97D1DA43A}" destId="{974A626A-62DA-4529-AF61-5ECBA979D5D6}" srcOrd="24" destOrd="0" presId="urn:microsoft.com/office/officeart/2011/layout/ConvergingText"/>
    <dgm:cxn modelId="{BDEE91AC-30A1-4761-B19C-5EE234A2E30E}" type="presParOf" srcId="{BAC8B4D9-AA40-4EF0-A754-F9E97D1DA43A}" destId="{BC7BFC10-8CA9-4B88-9ED1-868CE1C1908F}" srcOrd="25" destOrd="0" presId="urn:microsoft.com/office/officeart/2011/layout/ConvergingText"/>
    <dgm:cxn modelId="{8BE4D2AE-7B75-43CC-B7A7-03A6A2D0A10E}" type="presParOf" srcId="{BAC8B4D9-AA40-4EF0-A754-F9E97D1DA43A}" destId="{2A9B9CC5-CDC4-4727-BD11-DA09B7AB9E8F}" srcOrd="26" destOrd="0" presId="urn:microsoft.com/office/officeart/2011/layout/ConvergingText"/>
    <dgm:cxn modelId="{8308729F-5B1F-41E3-BC63-3EDF46FB9CAA}" type="presParOf" srcId="{BAC8B4D9-AA40-4EF0-A754-F9E97D1DA43A}" destId="{2477C3CE-194E-425A-800F-CC024FF270AD}" srcOrd="27" destOrd="0" presId="urn:microsoft.com/office/officeart/2011/layout/ConvergingText"/>
    <dgm:cxn modelId="{53A73BF6-C3F4-4088-9ED5-34F9FC0476CB}" type="presParOf" srcId="{BAC8B4D9-AA40-4EF0-A754-F9E97D1DA43A}" destId="{7288B2D4-71AB-44A6-9FE2-25A00B319DD0}" srcOrd="28" destOrd="0" presId="urn:microsoft.com/office/officeart/2011/layout/ConvergingText"/>
    <dgm:cxn modelId="{A3FAF22D-C7E4-4BCD-9BBF-743550C09D93}" type="presParOf" srcId="{BAC8B4D9-AA40-4EF0-A754-F9E97D1DA43A}" destId="{BD022FD9-2ABA-4C87-BB80-3551817D777C}" srcOrd="29" destOrd="0" presId="urn:microsoft.com/office/officeart/2011/layout/ConvergingText"/>
    <dgm:cxn modelId="{9149BCD9-B8C2-4CB7-9E9C-C7632AC31F01}" type="presParOf" srcId="{BAC8B4D9-AA40-4EF0-A754-F9E97D1DA43A}" destId="{CA6C91B0-0D38-4451-ADDB-3788A41BB757}" srcOrd="30" destOrd="0" presId="urn:microsoft.com/office/officeart/2011/layout/ConvergingText"/>
    <dgm:cxn modelId="{55121B88-A9EC-4894-84B9-05E5358D8C0F}" type="presParOf" srcId="{BAC8B4D9-AA40-4EF0-A754-F9E97D1DA43A}" destId="{EE12B8A3-C961-4A16-B3B1-E40FD0DF0F22}" srcOrd="31" destOrd="0" presId="urn:microsoft.com/office/officeart/2011/layout/ConvergingText"/>
    <dgm:cxn modelId="{A9E27183-0E20-4FD8-8D9B-5189D2234CED}" type="presParOf" srcId="{BAC8B4D9-AA40-4EF0-A754-F9E97D1DA43A}" destId="{60E29A64-B000-4D2D-9BF4-9B8FADDCFA89}" srcOrd="32" destOrd="0" presId="urn:microsoft.com/office/officeart/2011/layout/ConvergingText"/>
    <dgm:cxn modelId="{CA3CCCF4-2616-49A9-8296-9F1A4ACA004A}" type="presParOf" srcId="{BAC8B4D9-AA40-4EF0-A754-F9E97D1DA43A}" destId="{8A868A0C-CF22-46B2-977C-22970A1C929F}" srcOrd="33" destOrd="0" presId="urn:microsoft.com/office/officeart/2011/layout/ConvergingText"/>
    <dgm:cxn modelId="{7DDBBB6D-2BC3-4206-B459-F943849DF911}" type="presParOf" srcId="{BAC8B4D9-AA40-4EF0-A754-F9E97D1DA43A}" destId="{A950D9DA-15F2-46A1-8C39-97FCAE9C07E3}" srcOrd="34" destOrd="0" presId="urn:microsoft.com/office/officeart/2011/layout/ConvergingText"/>
    <dgm:cxn modelId="{CBCC8562-558E-41B1-9A3F-7A6D65A2099E}" type="presParOf" srcId="{BAC8B4D9-AA40-4EF0-A754-F9E97D1DA43A}" destId="{F2A2E5EB-F6DF-4DAF-BBFF-6C72758B2370}" srcOrd="35" destOrd="0" presId="urn:microsoft.com/office/officeart/2011/layout/ConvergingText"/>
    <dgm:cxn modelId="{1BAB55B9-0D9B-463D-8BAD-F41A6F0A5D6C}" type="presParOf" srcId="{BAC8B4D9-AA40-4EF0-A754-F9E97D1DA43A}" destId="{D6766BD9-D454-4CED-9DC1-AB70404AA8B2}" srcOrd="36" destOrd="0" presId="urn:microsoft.com/office/officeart/2011/layout/ConvergingText"/>
    <dgm:cxn modelId="{EF395302-C1AA-4557-8159-8C24F6E926F7}" type="presParOf" srcId="{BAC8B4D9-AA40-4EF0-A754-F9E97D1DA43A}" destId="{742D4792-F07C-4B9B-B863-25723265E25F}" srcOrd="37" destOrd="0" presId="urn:microsoft.com/office/officeart/2011/layout/ConvergingText"/>
    <dgm:cxn modelId="{DB1E6BB0-BB95-4FB8-88B5-44B8F0CC6A8C}" type="presParOf" srcId="{BAC8B4D9-AA40-4EF0-A754-F9E97D1DA43A}" destId="{4AE00DB6-767C-41E6-8D9A-FBF37B55D9C1}" srcOrd="38" destOrd="0" presId="urn:microsoft.com/office/officeart/2011/layout/ConvergingText"/>
    <dgm:cxn modelId="{592DB4C4-9CCF-4DC4-B5FB-8E803B23A99A}" type="presParOf" srcId="{BAC8B4D9-AA40-4EF0-A754-F9E97D1DA43A}" destId="{E994E3A4-FBB1-470A-8663-DB19F833984A}" srcOrd="39" destOrd="0" presId="urn:microsoft.com/office/officeart/2011/layout/ConvergingText"/>
    <dgm:cxn modelId="{39CD3A61-AFF8-43CA-958B-04ED518474F3}" type="presParOf" srcId="{BAC8B4D9-AA40-4EF0-A754-F9E97D1DA43A}" destId="{20EE0503-6258-47C5-B052-42527EE10F59}" srcOrd="40" destOrd="0" presId="urn:microsoft.com/office/officeart/2011/layout/ConvergingText"/>
    <dgm:cxn modelId="{F271CF5B-4465-417A-9760-068F7BE361A0}" type="presParOf" srcId="{BAC8B4D9-AA40-4EF0-A754-F9E97D1DA43A}" destId="{E2261ED7-F9DD-4F8E-88A3-B2D8920CE3A0}" srcOrd="41" destOrd="0" presId="urn:microsoft.com/office/officeart/2011/layout/ConvergingText"/>
    <dgm:cxn modelId="{A7AEC49F-D2F4-412C-875B-2E88ABD9B6B2}" type="presParOf" srcId="{BAC8B4D9-AA40-4EF0-A754-F9E97D1DA43A}" destId="{CD38A36A-50B1-4BBA-A08E-520EE6B7DAFE}" srcOrd="42" destOrd="0" presId="urn:microsoft.com/office/officeart/2011/layout/ConvergingText"/>
    <dgm:cxn modelId="{D254A5D1-3FF8-419C-8FA4-593E6A21E8FD}" type="presParOf" srcId="{BAC8B4D9-AA40-4EF0-A754-F9E97D1DA43A}" destId="{ED0442F5-D1DB-46B6-A32E-FA62D02FA2E9}" srcOrd="43" destOrd="0" presId="urn:microsoft.com/office/officeart/2011/layout/ConvergingText"/>
    <dgm:cxn modelId="{05F94BE9-BBAA-404C-AF1A-BCBA2872F70A}" type="presParOf" srcId="{BAC8B4D9-AA40-4EF0-A754-F9E97D1DA43A}" destId="{31443051-448F-45F8-B451-0BA6A6A44957}" srcOrd="44" destOrd="0" presId="urn:microsoft.com/office/officeart/2011/layout/ConvergingText"/>
    <dgm:cxn modelId="{4F362284-127B-4B89-92BF-339135CEF4C6}" type="presParOf" srcId="{BAC8B4D9-AA40-4EF0-A754-F9E97D1DA43A}" destId="{62DE466D-411E-482D-99FD-1A5485E0F1DF}" srcOrd="45" destOrd="0" presId="urn:microsoft.com/office/officeart/2011/layout/ConvergingTex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6C222F-4CF7-48E2-8700-C710CD1E43B3}"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lt-LT"/>
        </a:p>
      </dgm:t>
    </dgm:pt>
    <dgm:pt modelId="{08286228-B474-48D4-B8F7-FB52955D6F19}">
      <dgm:prSet phldrT="[Text]"/>
      <dgm:spPr/>
      <dgm:t>
        <a:bodyPr/>
        <a:lstStyle/>
        <a:p>
          <a:r>
            <a:rPr lang="lt-LT" dirty="0"/>
            <a:t>6-10 klasė</a:t>
          </a:r>
        </a:p>
      </dgm:t>
    </dgm:pt>
    <dgm:pt modelId="{71E59CF2-1A87-4991-813D-5A4FF18F9971}" type="parTrans" cxnId="{69D261FA-E7D4-4DF5-B4EA-ADBFA133E4F6}">
      <dgm:prSet/>
      <dgm:spPr/>
      <dgm:t>
        <a:bodyPr/>
        <a:lstStyle/>
        <a:p>
          <a:endParaRPr lang="lt-LT"/>
        </a:p>
      </dgm:t>
    </dgm:pt>
    <dgm:pt modelId="{B2A70944-C620-4E8A-94B2-F8CF9DCA9A0C}" type="sibTrans" cxnId="{69D261FA-E7D4-4DF5-B4EA-ADBFA133E4F6}">
      <dgm:prSet/>
      <dgm:spPr/>
      <dgm:t>
        <a:bodyPr/>
        <a:lstStyle/>
        <a:p>
          <a:endParaRPr lang="lt-LT"/>
        </a:p>
      </dgm:t>
    </dgm:pt>
    <dgm:pt modelId="{613C1F41-8371-48B2-A1AE-3D907A42E58E}">
      <dgm:prSet phldrT="[Text]"/>
      <dgm:spPr/>
      <dgm:t>
        <a:bodyPr/>
        <a:lstStyle/>
        <a:p>
          <a:r>
            <a:rPr lang="lt-LT" dirty="0"/>
            <a:t>11-12 klasė</a:t>
          </a:r>
        </a:p>
      </dgm:t>
    </dgm:pt>
    <dgm:pt modelId="{1C2F899D-DB43-4A83-9EBB-B3CBBCB2C163}" type="parTrans" cxnId="{D5A38ABC-B309-4728-B51D-2F4B54372D2E}">
      <dgm:prSet/>
      <dgm:spPr/>
      <dgm:t>
        <a:bodyPr/>
        <a:lstStyle/>
        <a:p>
          <a:endParaRPr lang="lt-LT"/>
        </a:p>
      </dgm:t>
    </dgm:pt>
    <dgm:pt modelId="{7981B8C7-9C20-4D92-B545-0A0AA0AE9C9D}" type="sibTrans" cxnId="{D5A38ABC-B309-4728-B51D-2F4B54372D2E}">
      <dgm:prSet/>
      <dgm:spPr/>
      <dgm:t>
        <a:bodyPr/>
        <a:lstStyle/>
        <a:p>
          <a:endParaRPr lang="lt-LT"/>
        </a:p>
      </dgm:t>
    </dgm:pt>
    <dgm:pt modelId="{E589D902-96C8-4DF0-BE6A-857688C71BAA}">
      <dgm:prSet phldrT="[Text]"/>
      <dgm:spPr/>
      <dgm:t>
        <a:bodyPr/>
        <a:lstStyle/>
        <a:p>
          <a:r>
            <a:rPr lang="lt-LT" dirty="0"/>
            <a:t>Egzaminas</a:t>
          </a:r>
        </a:p>
      </dgm:t>
    </dgm:pt>
    <dgm:pt modelId="{50F09B53-E96D-43F3-951C-7513F6D66141}" type="parTrans" cxnId="{C0F99A6E-F635-4EAD-B72C-34F9720A38C8}">
      <dgm:prSet/>
      <dgm:spPr/>
      <dgm:t>
        <a:bodyPr/>
        <a:lstStyle/>
        <a:p>
          <a:endParaRPr lang="lt-LT"/>
        </a:p>
      </dgm:t>
    </dgm:pt>
    <dgm:pt modelId="{20B80760-C9C8-4544-901D-4D97186CB9A9}" type="sibTrans" cxnId="{C0F99A6E-F635-4EAD-B72C-34F9720A38C8}">
      <dgm:prSet/>
      <dgm:spPr/>
      <dgm:t>
        <a:bodyPr/>
        <a:lstStyle/>
        <a:p>
          <a:endParaRPr lang="lt-LT"/>
        </a:p>
      </dgm:t>
    </dgm:pt>
    <dgm:pt modelId="{36CF22CF-E294-4FAD-B44B-FAA8DE892B89}" type="pres">
      <dgm:prSet presAssocID="{FD6C222F-4CF7-48E2-8700-C710CD1E43B3}" presName="Name0" presStyleCnt="0">
        <dgm:presLayoutVars>
          <dgm:chMax val="11"/>
          <dgm:chPref val="11"/>
          <dgm:dir/>
          <dgm:resizeHandles/>
        </dgm:presLayoutVars>
      </dgm:prSet>
      <dgm:spPr/>
      <dgm:t>
        <a:bodyPr/>
        <a:lstStyle/>
        <a:p>
          <a:endParaRPr lang="lt-LT"/>
        </a:p>
      </dgm:t>
    </dgm:pt>
    <dgm:pt modelId="{E295AD38-CAC2-4368-A062-92F32995251D}" type="pres">
      <dgm:prSet presAssocID="{E589D902-96C8-4DF0-BE6A-857688C71BAA}" presName="Accent3" presStyleCnt="0"/>
      <dgm:spPr/>
    </dgm:pt>
    <dgm:pt modelId="{95F5F500-A4F8-4FBB-8356-453DDBA35D1D}" type="pres">
      <dgm:prSet presAssocID="{E589D902-96C8-4DF0-BE6A-857688C71BAA}" presName="Accent" presStyleLbl="node1" presStyleIdx="0" presStyleCnt="3"/>
      <dgm:spPr/>
    </dgm:pt>
    <dgm:pt modelId="{3D96D9E5-7C0E-451D-ADD9-9C8301850A5C}" type="pres">
      <dgm:prSet presAssocID="{E589D902-96C8-4DF0-BE6A-857688C71BAA}" presName="ParentBackground3" presStyleCnt="0"/>
      <dgm:spPr/>
    </dgm:pt>
    <dgm:pt modelId="{A2805154-F61D-407F-870F-28CD7DB83F6B}" type="pres">
      <dgm:prSet presAssocID="{E589D902-96C8-4DF0-BE6A-857688C71BAA}" presName="ParentBackground" presStyleLbl="fgAcc1" presStyleIdx="0" presStyleCnt="3"/>
      <dgm:spPr/>
      <dgm:t>
        <a:bodyPr/>
        <a:lstStyle/>
        <a:p>
          <a:endParaRPr lang="lt-LT"/>
        </a:p>
      </dgm:t>
    </dgm:pt>
    <dgm:pt modelId="{4A062102-FC95-4F11-B158-F93C319BFD54}" type="pres">
      <dgm:prSet presAssocID="{E589D902-96C8-4DF0-BE6A-857688C71BAA}" presName="Parent3" presStyleLbl="revTx" presStyleIdx="0" presStyleCnt="0">
        <dgm:presLayoutVars>
          <dgm:chMax val="1"/>
          <dgm:chPref val="1"/>
          <dgm:bulletEnabled val="1"/>
        </dgm:presLayoutVars>
      </dgm:prSet>
      <dgm:spPr/>
      <dgm:t>
        <a:bodyPr/>
        <a:lstStyle/>
        <a:p>
          <a:endParaRPr lang="lt-LT"/>
        </a:p>
      </dgm:t>
    </dgm:pt>
    <dgm:pt modelId="{9D0E8D67-81FF-4CD3-A619-F8FF465EB371}" type="pres">
      <dgm:prSet presAssocID="{613C1F41-8371-48B2-A1AE-3D907A42E58E}" presName="Accent2" presStyleCnt="0"/>
      <dgm:spPr/>
    </dgm:pt>
    <dgm:pt modelId="{20F1AB84-7005-4F8C-BE5F-054FA4409E9B}" type="pres">
      <dgm:prSet presAssocID="{613C1F41-8371-48B2-A1AE-3D907A42E58E}" presName="Accent" presStyleLbl="node1" presStyleIdx="1" presStyleCnt="3"/>
      <dgm:spPr/>
    </dgm:pt>
    <dgm:pt modelId="{B466B32C-3889-4788-B42D-769167DBAED8}" type="pres">
      <dgm:prSet presAssocID="{613C1F41-8371-48B2-A1AE-3D907A42E58E}" presName="ParentBackground2" presStyleCnt="0"/>
      <dgm:spPr/>
    </dgm:pt>
    <dgm:pt modelId="{1E5C3572-D3B3-4702-9F97-4BD3C821526C}" type="pres">
      <dgm:prSet presAssocID="{613C1F41-8371-48B2-A1AE-3D907A42E58E}" presName="ParentBackground" presStyleLbl="fgAcc1" presStyleIdx="1" presStyleCnt="3" custScaleX="103498"/>
      <dgm:spPr/>
      <dgm:t>
        <a:bodyPr/>
        <a:lstStyle/>
        <a:p>
          <a:endParaRPr lang="lt-LT"/>
        </a:p>
      </dgm:t>
    </dgm:pt>
    <dgm:pt modelId="{71B552E3-27D6-4E96-BEA8-6214BA33B747}" type="pres">
      <dgm:prSet presAssocID="{613C1F41-8371-48B2-A1AE-3D907A42E58E}" presName="Parent2" presStyleLbl="revTx" presStyleIdx="0" presStyleCnt="0">
        <dgm:presLayoutVars>
          <dgm:chMax val="1"/>
          <dgm:chPref val="1"/>
          <dgm:bulletEnabled val="1"/>
        </dgm:presLayoutVars>
      </dgm:prSet>
      <dgm:spPr/>
      <dgm:t>
        <a:bodyPr/>
        <a:lstStyle/>
        <a:p>
          <a:endParaRPr lang="lt-LT"/>
        </a:p>
      </dgm:t>
    </dgm:pt>
    <dgm:pt modelId="{4794439C-72E8-4E07-A31C-DF21E33976C5}" type="pres">
      <dgm:prSet presAssocID="{08286228-B474-48D4-B8F7-FB52955D6F19}" presName="Accent1" presStyleCnt="0"/>
      <dgm:spPr/>
    </dgm:pt>
    <dgm:pt modelId="{F073618E-85B8-4AE6-BE2E-1B968B8D4C02}" type="pres">
      <dgm:prSet presAssocID="{08286228-B474-48D4-B8F7-FB52955D6F19}" presName="Accent" presStyleLbl="node1" presStyleIdx="2" presStyleCnt="3"/>
      <dgm:spPr/>
    </dgm:pt>
    <dgm:pt modelId="{D44F28C6-A46B-47A7-9616-780A29BBDDA8}" type="pres">
      <dgm:prSet presAssocID="{08286228-B474-48D4-B8F7-FB52955D6F19}" presName="ParentBackground1" presStyleCnt="0"/>
      <dgm:spPr/>
    </dgm:pt>
    <dgm:pt modelId="{7D1EE2E1-FE94-4E28-8845-2FA7DD7A482F}" type="pres">
      <dgm:prSet presAssocID="{08286228-B474-48D4-B8F7-FB52955D6F19}" presName="ParentBackground" presStyleLbl="fgAcc1" presStyleIdx="2" presStyleCnt="3"/>
      <dgm:spPr/>
      <dgm:t>
        <a:bodyPr/>
        <a:lstStyle/>
        <a:p>
          <a:endParaRPr lang="lt-LT"/>
        </a:p>
      </dgm:t>
    </dgm:pt>
    <dgm:pt modelId="{82710865-6937-430D-9500-98D039B7E111}" type="pres">
      <dgm:prSet presAssocID="{08286228-B474-48D4-B8F7-FB52955D6F19}" presName="Parent1" presStyleLbl="revTx" presStyleIdx="0" presStyleCnt="0">
        <dgm:presLayoutVars>
          <dgm:chMax val="1"/>
          <dgm:chPref val="1"/>
          <dgm:bulletEnabled val="1"/>
        </dgm:presLayoutVars>
      </dgm:prSet>
      <dgm:spPr/>
      <dgm:t>
        <a:bodyPr/>
        <a:lstStyle/>
        <a:p>
          <a:endParaRPr lang="lt-LT"/>
        </a:p>
      </dgm:t>
    </dgm:pt>
  </dgm:ptLst>
  <dgm:cxnLst>
    <dgm:cxn modelId="{69D261FA-E7D4-4DF5-B4EA-ADBFA133E4F6}" srcId="{FD6C222F-4CF7-48E2-8700-C710CD1E43B3}" destId="{08286228-B474-48D4-B8F7-FB52955D6F19}" srcOrd="0" destOrd="0" parTransId="{71E59CF2-1A87-4991-813D-5A4FF18F9971}" sibTransId="{B2A70944-C620-4E8A-94B2-F8CF9DCA9A0C}"/>
    <dgm:cxn modelId="{D5A38ABC-B309-4728-B51D-2F4B54372D2E}" srcId="{FD6C222F-4CF7-48E2-8700-C710CD1E43B3}" destId="{613C1F41-8371-48B2-A1AE-3D907A42E58E}" srcOrd="1" destOrd="0" parTransId="{1C2F899D-DB43-4A83-9EBB-B3CBBCB2C163}" sibTransId="{7981B8C7-9C20-4D92-B545-0A0AA0AE9C9D}"/>
    <dgm:cxn modelId="{B4C34EEB-E237-498D-B8C1-06D0749E66AF}" type="presOf" srcId="{E589D902-96C8-4DF0-BE6A-857688C71BAA}" destId="{4A062102-FC95-4F11-B158-F93C319BFD54}" srcOrd="1" destOrd="0" presId="urn:microsoft.com/office/officeart/2011/layout/CircleProcess"/>
    <dgm:cxn modelId="{12B09D27-8ADF-4736-A8BC-E0AD81CDC21C}" type="presOf" srcId="{08286228-B474-48D4-B8F7-FB52955D6F19}" destId="{82710865-6937-430D-9500-98D039B7E111}" srcOrd="1" destOrd="0" presId="urn:microsoft.com/office/officeart/2011/layout/CircleProcess"/>
    <dgm:cxn modelId="{4B288ABA-27D7-4323-85B9-7D050A937F70}" type="presOf" srcId="{E589D902-96C8-4DF0-BE6A-857688C71BAA}" destId="{A2805154-F61D-407F-870F-28CD7DB83F6B}" srcOrd="0" destOrd="0" presId="urn:microsoft.com/office/officeart/2011/layout/CircleProcess"/>
    <dgm:cxn modelId="{34853310-C88C-456E-A283-C1C89DF116F9}" type="presOf" srcId="{613C1F41-8371-48B2-A1AE-3D907A42E58E}" destId="{71B552E3-27D6-4E96-BEA8-6214BA33B747}" srcOrd="1" destOrd="0" presId="urn:microsoft.com/office/officeart/2011/layout/CircleProcess"/>
    <dgm:cxn modelId="{F5482840-CD73-4730-B8BE-0550EC9C2B5A}" type="presOf" srcId="{613C1F41-8371-48B2-A1AE-3D907A42E58E}" destId="{1E5C3572-D3B3-4702-9F97-4BD3C821526C}" srcOrd="0" destOrd="0" presId="urn:microsoft.com/office/officeart/2011/layout/CircleProcess"/>
    <dgm:cxn modelId="{3717CCBC-131A-4159-92E3-56D60D5D531E}" type="presOf" srcId="{FD6C222F-4CF7-48E2-8700-C710CD1E43B3}" destId="{36CF22CF-E294-4FAD-B44B-FAA8DE892B89}" srcOrd="0" destOrd="0" presId="urn:microsoft.com/office/officeart/2011/layout/CircleProcess"/>
    <dgm:cxn modelId="{C0F99A6E-F635-4EAD-B72C-34F9720A38C8}" srcId="{FD6C222F-4CF7-48E2-8700-C710CD1E43B3}" destId="{E589D902-96C8-4DF0-BE6A-857688C71BAA}" srcOrd="2" destOrd="0" parTransId="{50F09B53-E96D-43F3-951C-7513F6D66141}" sibTransId="{20B80760-C9C8-4544-901D-4D97186CB9A9}"/>
    <dgm:cxn modelId="{75421440-69BA-4949-A9C7-0593F72688DA}" type="presOf" srcId="{08286228-B474-48D4-B8F7-FB52955D6F19}" destId="{7D1EE2E1-FE94-4E28-8845-2FA7DD7A482F}" srcOrd="0" destOrd="0" presId="urn:microsoft.com/office/officeart/2011/layout/CircleProcess"/>
    <dgm:cxn modelId="{F94BF86D-B241-436D-9A91-25101C2BFBD5}" type="presParOf" srcId="{36CF22CF-E294-4FAD-B44B-FAA8DE892B89}" destId="{E295AD38-CAC2-4368-A062-92F32995251D}" srcOrd="0" destOrd="0" presId="urn:microsoft.com/office/officeart/2011/layout/CircleProcess"/>
    <dgm:cxn modelId="{B01D8FD6-F097-45A1-9235-DDFECB099434}" type="presParOf" srcId="{E295AD38-CAC2-4368-A062-92F32995251D}" destId="{95F5F500-A4F8-4FBB-8356-453DDBA35D1D}" srcOrd="0" destOrd="0" presId="urn:microsoft.com/office/officeart/2011/layout/CircleProcess"/>
    <dgm:cxn modelId="{B9F7B6B2-2190-45BC-A959-D2716B1C35EC}" type="presParOf" srcId="{36CF22CF-E294-4FAD-B44B-FAA8DE892B89}" destId="{3D96D9E5-7C0E-451D-ADD9-9C8301850A5C}" srcOrd="1" destOrd="0" presId="urn:microsoft.com/office/officeart/2011/layout/CircleProcess"/>
    <dgm:cxn modelId="{2F1B27E6-DC9B-4EF4-A351-2620A2C058D2}" type="presParOf" srcId="{3D96D9E5-7C0E-451D-ADD9-9C8301850A5C}" destId="{A2805154-F61D-407F-870F-28CD7DB83F6B}" srcOrd="0" destOrd="0" presId="urn:microsoft.com/office/officeart/2011/layout/CircleProcess"/>
    <dgm:cxn modelId="{DC4A3C4A-C25B-404A-AF30-1A055F05FA53}" type="presParOf" srcId="{36CF22CF-E294-4FAD-B44B-FAA8DE892B89}" destId="{4A062102-FC95-4F11-B158-F93C319BFD54}" srcOrd="2" destOrd="0" presId="urn:microsoft.com/office/officeart/2011/layout/CircleProcess"/>
    <dgm:cxn modelId="{26CC9F8A-0038-46AB-BAE1-723E757CC1F5}" type="presParOf" srcId="{36CF22CF-E294-4FAD-B44B-FAA8DE892B89}" destId="{9D0E8D67-81FF-4CD3-A619-F8FF465EB371}" srcOrd="3" destOrd="0" presId="urn:microsoft.com/office/officeart/2011/layout/CircleProcess"/>
    <dgm:cxn modelId="{C2AB89AF-5472-4911-87C0-17CBBED3AABD}" type="presParOf" srcId="{9D0E8D67-81FF-4CD3-A619-F8FF465EB371}" destId="{20F1AB84-7005-4F8C-BE5F-054FA4409E9B}" srcOrd="0" destOrd="0" presId="urn:microsoft.com/office/officeart/2011/layout/CircleProcess"/>
    <dgm:cxn modelId="{E03FC838-8755-4841-99DE-52D719C2E876}" type="presParOf" srcId="{36CF22CF-E294-4FAD-B44B-FAA8DE892B89}" destId="{B466B32C-3889-4788-B42D-769167DBAED8}" srcOrd="4" destOrd="0" presId="urn:microsoft.com/office/officeart/2011/layout/CircleProcess"/>
    <dgm:cxn modelId="{E5A4C9D6-C30F-449F-ABE9-116045FE2E6B}" type="presParOf" srcId="{B466B32C-3889-4788-B42D-769167DBAED8}" destId="{1E5C3572-D3B3-4702-9F97-4BD3C821526C}" srcOrd="0" destOrd="0" presId="urn:microsoft.com/office/officeart/2011/layout/CircleProcess"/>
    <dgm:cxn modelId="{C7E470BB-3420-46A1-BC85-445BBE9F6E55}" type="presParOf" srcId="{36CF22CF-E294-4FAD-B44B-FAA8DE892B89}" destId="{71B552E3-27D6-4E96-BEA8-6214BA33B747}" srcOrd="5" destOrd="0" presId="urn:microsoft.com/office/officeart/2011/layout/CircleProcess"/>
    <dgm:cxn modelId="{CF9DF106-B5BF-445C-AB00-8C5CBD283743}" type="presParOf" srcId="{36CF22CF-E294-4FAD-B44B-FAA8DE892B89}" destId="{4794439C-72E8-4E07-A31C-DF21E33976C5}" srcOrd="6" destOrd="0" presId="urn:microsoft.com/office/officeart/2011/layout/CircleProcess"/>
    <dgm:cxn modelId="{C3F125DD-C314-4A19-AE1D-9F7DFD81BB9D}" type="presParOf" srcId="{4794439C-72E8-4E07-A31C-DF21E33976C5}" destId="{F073618E-85B8-4AE6-BE2E-1B968B8D4C02}" srcOrd="0" destOrd="0" presId="urn:microsoft.com/office/officeart/2011/layout/CircleProcess"/>
    <dgm:cxn modelId="{D6B586AD-085B-46F8-8BE2-00C68A51E4BF}" type="presParOf" srcId="{36CF22CF-E294-4FAD-B44B-FAA8DE892B89}" destId="{D44F28C6-A46B-47A7-9616-780A29BBDDA8}" srcOrd="7" destOrd="0" presId="urn:microsoft.com/office/officeart/2011/layout/CircleProcess"/>
    <dgm:cxn modelId="{FF3754FD-1AD1-467B-AA94-EF38210CF326}" type="presParOf" srcId="{D44F28C6-A46B-47A7-9616-780A29BBDDA8}" destId="{7D1EE2E1-FE94-4E28-8845-2FA7DD7A482F}" srcOrd="0" destOrd="0" presId="urn:microsoft.com/office/officeart/2011/layout/CircleProcess"/>
    <dgm:cxn modelId="{348FB846-9D08-4FA5-8D5B-0BAFCB610FF0}" type="presParOf" srcId="{36CF22CF-E294-4FAD-B44B-FAA8DE892B89}" destId="{82710865-6937-430D-9500-98D039B7E111}"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06EEBC-79FD-47B8-90DA-FEFDAF6078CB}">
      <dsp:nvSpPr>
        <dsp:cNvPr id="0" name=""/>
        <dsp:cNvSpPr/>
      </dsp:nvSpPr>
      <dsp:spPr>
        <a:xfrm>
          <a:off x="8424292" y="2090377"/>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0363FA-2FC4-4212-9ABA-95794B907479}">
      <dsp:nvSpPr>
        <dsp:cNvPr id="0" name=""/>
        <dsp:cNvSpPr/>
      </dsp:nvSpPr>
      <dsp:spPr>
        <a:xfrm>
          <a:off x="8051458" y="2090377"/>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CEED5C-3E34-484F-B2C3-FD098005A78A}">
      <dsp:nvSpPr>
        <dsp:cNvPr id="0" name=""/>
        <dsp:cNvSpPr/>
      </dsp:nvSpPr>
      <dsp:spPr>
        <a:xfrm>
          <a:off x="7679344" y="2090377"/>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66B121-D196-4FD4-9295-8A39B296542E}">
      <dsp:nvSpPr>
        <dsp:cNvPr id="0" name=""/>
        <dsp:cNvSpPr/>
      </dsp:nvSpPr>
      <dsp:spPr>
        <a:xfrm>
          <a:off x="7306510" y="2090377"/>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80E905-4233-4A68-81D6-4101660459C4}">
      <dsp:nvSpPr>
        <dsp:cNvPr id="0" name=""/>
        <dsp:cNvSpPr/>
      </dsp:nvSpPr>
      <dsp:spPr>
        <a:xfrm>
          <a:off x="6933676" y="2090377"/>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25ECFA-C247-4AC4-94BF-376473EA77E2}">
      <dsp:nvSpPr>
        <dsp:cNvPr id="0" name=""/>
        <dsp:cNvSpPr/>
      </dsp:nvSpPr>
      <dsp:spPr>
        <a:xfrm>
          <a:off x="6357870" y="1988532"/>
          <a:ext cx="407382" cy="40698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DDCDB1-5E87-452E-8630-A801FBFAB773}">
      <dsp:nvSpPr>
        <dsp:cNvPr id="0" name=""/>
        <dsp:cNvSpPr/>
      </dsp:nvSpPr>
      <dsp:spPr>
        <a:xfrm>
          <a:off x="8092484" y="1670021"/>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8BA4F9-0EA1-4211-A119-7BC2CCDED996}">
      <dsp:nvSpPr>
        <dsp:cNvPr id="0" name=""/>
        <dsp:cNvSpPr/>
      </dsp:nvSpPr>
      <dsp:spPr>
        <a:xfrm>
          <a:off x="8092484" y="2513485"/>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10B0A3-BA1F-4114-BEE3-26D913C4014B}">
      <dsp:nvSpPr>
        <dsp:cNvPr id="0" name=""/>
        <dsp:cNvSpPr/>
      </dsp:nvSpPr>
      <dsp:spPr>
        <a:xfrm>
          <a:off x="8274582" y="1852870"/>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8BDF47-63BC-4E7C-A1E2-5ACF33A6218B}">
      <dsp:nvSpPr>
        <dsp:cNvPr id="0" name=""/>
        <dsp:cNvSpPr/>
      </dsp:nvSpPr>
      <dsp:spPr>
        <a:xfrm>
          <a:off x="8286098" y="2331816"/>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83C1B6-429E-45C4-B802-233B1A811E83}">
      <dsp:nvSpPr>
        <dsp:cNvPr id="0" name=""/>
        <dsp:cNvSpPr/>
      </dsp:nvSpPr>
      <dsp:spPr>
        <a:xfrm>
          <a:off x="4144619" y="1158437"/>
          <a:ext cx="2059943" cy="206009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lt-LT" sz="1400" kern="1200" dirty="0"/>
            <a:t>Dalykinis (geografijos) argumentuotas tekstas</a:t>
          </a:r>
        </a:p>
      </dsp:txBody>
      <dsp:txXfrm>
        <a:off x="4446291" y="1460131"/>
        <a:ext cx="1456599" cy="1456710"/>
      </dsp:txXfrm>
    </dsp:sp>
    <dsp:sp modelId="{FD9D35AC-C2CD-4239-8308-BA7B7396E686}">
      <dsp:nvSpPr>
        <dsp:cNvPr id="0" name=""/>
        <dsp:cNvSpPr/>
      </dsp:nvSpPr>
      <dsp:spPr>
        <a:xfrm>
          <a:off x="4240346" y="827342"/>
          <a:ext cx="407382" cy="40698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D073B2-9BA9-49B3-98DC-86E47F67A8F7}">
      <dsp:nvSpPr>
        <dsp:cNvPr id="0" name=""/>
        <dsp:cNvSpPr/>
      </dsp:nvSpPr>
      <dsp:spPr>
        <a:xfrm>
          <a:off x="4010744" y="637022"/>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7F607E-ED3C-48C7-A8D8-65D8134010D7}">
      <dsp:nvSpPr>
        <dsp:cNvPr id="0" name=""/>
        <dsp:cNvSpPr/>
      </dsp:nvSpPr>
      <dsp:spPr>
        <a:xfrm>
          <a:off x="3590406" y="503326"/>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E82162-F69F-4795-8FD2-F6E9A5BD7F6C}">
      <dsp:nvSpPr>
        <dsp:cNvPr id="0" name=""/>
        <dsp:cNvSpPr/>
      </dsp:nvSpPr>
      <dsp:spPr>
        <a:xfrm>
          <a:off x="3170788" y="503326"/>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D531EC-ADFB-4FE0-B6F3-B7A083F5E07B}">
      <dsp:nvSpPr>
        <dsp:cNvPr id="0" name=""/>
        <dsp:cNvSpPr/>
      </dsp:nvSpPr>
      <dsp:spPr>
        <a:xfrm>
          <a:off x="2751170" y="503326"/>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47B4BA-F631-429B-8763-15CC66D7408C}">
      <dsp:nvSpPr>
        <dsp:cNvPr id="0" name=""/>
        <dsp:cNvSpPr/>
      </dsp:nvSpPr>
      <dsp:spPr>
        <a:xfrm>
          <a:off x="2331552" y="503326"/>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902262-D907-4B28-8AF2-6D8F6D72CFBA}">
      <dsp:nvSpPr>
        <dsp:cNvPr id="0" name=""/>
        <dsp:cNvSpPr/>
      </dsp:nvSpPr>
      <dsp:spPr>
        <a:xfrm>
          <a:off x="1911214" y="503326"/>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BEAA86-2F2B-44C6-8392-103845FFDF0A}">
      <dsp:nvSpPr>
        <dsp:cNvPr id="0" name=""/>
        <dsp:cNvSpPr/>
      </dsp:nvSpPr>
      <dsp:spPr>
        <a:xfrm>
          <a:off x="1491596" y="503326"/>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2C91C1-F2C6-49A8-B6C9-7E505C43AB32}">
      <dsp:nvSpPr>
        <dsp:cNvPr id="0" name=""/>
        <dsp:cNvSpPr/>
      </dsp:nvSpPr>
      <dsp:spPr>
        <a:xfrm>
          <a:off x="1488716" y="0"/>
          <a:ext cx="2297463" cy="508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622300">
            <a:lnSpc>
              <a:spcPct val="90000"/>
            </a:lnSpc>
            <a:spcBef>
              <a:spcPct val="0"/>
            </a:spcBef>
            <a:spcAft>
              <a:spcPct val="35000"/>
            </a:spcAft>
          </a:pPr>
          <a:r>
            <a:rPr lang="lt-LT" sz="1400" kern="1200" dirty="0"/>
            <a:t>Lietuvių kalba</a:t>
          </a:r>
        </a:p>
      </dsp:txBody>
      <dsp:txXfrm>
        <a:off x="1488716" y="0"/>
        <a:ext cx="2297463" cy="508831"/>
      </dsp:txXfrm>
    </dsp:sp>
    <dsp:sp modelId="{BA0E26EC-9421-451E-AE28-4204794826B8}">
      <dsp:nvSpPr>
        <dsp:cNvPr id="0" name=""/>
        <dsp:cNvSpPr/>
      </dsp:nvSpPr>
      <dsp:spPr>
        <a:xfrm>
          <a:off x="3703408" y="1464758"/>
          <a:ext cx="407382" cy="40698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D415A4-C56E-4BD3-BA60-EED828CA0843}">
      <dsp:nvSpPr>
        <dsp:cNvPr id="0" name=""/>
        <dsp:cNvSpPr/>
      </dsp:nvSpPr>
      <dsp:spPr>
        <a:xfrm>
          <a:off x="3365842" y="1548121"/>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3BA361-FE5B-4CED-BA50-8BAA3434CA7B}">
      <dsp:nvSpPr>
        <dsp:cNvPr id="0" name=""/>
        <dsp:cNvSpPr/>
      </dsp:nvSpPr>
      <dsp:spPr>
        <a:xfrm>
          <a:off x="2978613" y="1548121"/>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4A626A-62DA-4529-AF61-5ECBA979D5D6}">
      <dsp:nvSpPr>
        <dsp:cNvPr id="0" name=""/>
        <dsp:cNvSpPr/>
      </dsp:nvSpPr>
      <dsp:spPr>
        <a:xfrm>
          <a:off x="2592103" y="1548121"/>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7BFC10-8CA9-4B88-9ED1-868CE1C1908F}">
      <dsp:nvSpPr>
        <dsp:cNvPr id="0" name=""/>
        <dsp:cNvSpPr/>
      </dsp:nvSpPr>
      <dsp:spPr>
        <a:xfrm>
          <a:off x="2205594" y="1548121"/>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9B9CC5-CDC4-4727-BD11-DA09B7AB9E8F}">
      <dsp:nvSpPr>
        <dsp:cNvPr id="0" name=""/>
        <dsp:cNvSpPr/>
      </dsp:nvSpPr>
      <dsp:spPr>
        <a:xfrm>
          <a:off x="1818365" y="1548121"/>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77C3CE-194E-425A-800F-CC024FF270AD}">
      <dsp:nvSpPr>
        <dsp:cNvPr id="0" name=""/>
        <dsp:cNvSpPr/>
      </dsp:nvSpPr>
      <dsp:spPr>
        <a:xfrm>
          <a:off x="1431856" y="1548121"/>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88B2D4-71AB-44A6-9FE2-25A00B319DD0}">
      <dsp:nvSpPr>
        <dsp:cNvPr id="0" name=""/>
        <dsp:cNvSpPr/>
      </dsp:nvSpPr>
      <dsp:spPr>
        <a:xfrm>
          <a:off x="1430416" y="1046761"/>
          <a:ext cx="2137677" cy="508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622300">
            <a:lnSpc>
              <a:spcPct val="90000"/>
            </a:lnSpc>
            <a:spcBef>
              <a:spcPct val="0"/>
            </a:spcBef>
            <a:spcAft>
              <a:spcPct val="35000"/>
            </a:spcAft>
          </a:pPr>
          <a:r>
            <a:rPr lang="lt-LT" sz="1400" kern="1200" dirty="0"/>
            <a:t>Istorija </a:t>
          </a:r>
        </a:p>
      </dsp:txBody>
      <dsp:txXfrm>
        <a:off x="1430416" y="1046761"/>
        <a:ext cx="2137677" cy="508831"/>
      </dsp:txXfrm>
    </dsp:sp>
    <dsp:sp modelId="{BD022FD9-2ABA-4C87-BB80-3551817D777C}">
      <dsp:nvSpPr>
        <dsp:cNvPr id="0" name=""/>
        <dsp:cNvSpPr/>
      </dsp:nvSpPr>
      <dsp:spPr>
        <a:xfrm>
          <a:off x="3703408" y="2442705"/>
          <a:ext cx="407382" cy="40698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6C91B0-0D38-4451-ADDB-3788A41BB757}">
      <dsp:nvSpPr>
        <dsp:cNvPr id="0" name=""/>
        <dsp:cNvSpPr/>
      </dsp:nvSpPr>
      <dsp:spPr>
        <a:xfrm>
          <a:off x="3365842" y="2684931"/>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12B8A3-C961-4A16-B3B1-E40FD0DF0F22}">
      <dsp:nvSpPr>
        <dsp:cNvPr id="0" name=""/>
        <dsp:cNvSpPr/>
      </dsp:nvSpPr>
      <dsp:spPr>
        <a:xfrm>
          <a:off x="2978613" y="2684931"/>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E29A64-B000-4D2D-9BF4-9B8FADDCFA89}">
      <dsp:nvSpPr>
        <dsp:cNvPr id="0" name=""/>
        <dsp:cNvSpPr/>
      </dsp:nvSpPr>
      <dsp:spPr>
        <a:xfrm>
          <a:off x="2592103" y="2684931"/>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868A0C-CF22-46B2-977C-22970A1C929F}">
      <dsp:nvSpPr>
        <dsp:cNvPr id="0" name=""/>
        <dsp:cNvSpPr/>
      </dsp:nvSpPr>
      <dsp:spPr>
        <a:xfrm>
          <a:off x="2205594" y="2684931"/>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50D9DA-15F2-46A1-8C39-97FCAE9C07E3}">
      <dsp:nvSpPr>
        <dsp:cNvPr id="0" name=""/>
        <dsp:cNvSpPr/>
      </dsp:nvSpPr>
      <dsp:spPr>
        <a:xfrm>
          <a:off x="1818365" y="2684931"/>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A2E5EB-F6DF-4DAF-BBFF-6C72758B2370}">
      <dsp:nvSpPr>
        <dsp:cNvPr id="0" name=""/>
        <dsp:cNvSpPr/>
      </dsp:nvSpPr>
      <dsp:spPr>
        <a:xfrm>
          <a:off x="1431856" y="2684931"/>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766BD9-D454-4CED-9DC1-AB70404AA8B2}">
      <dsp:nvSpPr>
        <dsp:cNvPr id="0" name=""/>
        <dsp:cNvSpPr/>
      </dsp:nvSpPr>
      <dsp:spPr>
        <a:xfrm>
          <a:off x="1430416" y="2181211"/>
          <a:ext cx="2137677" cy="508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622300">
            <a:lnSpc>
              <a:spcPct val="90000"/>
            </a:lnSpc>
            <a:spcBef>
              <a:spcPct val="0"/>
            </a:spcBef>
            <a:spcAft>
              <a:spcPct val="35000"/>
            </a:spcAft>
          </a:pPr>
          <a:r>
            <a:rPr lang="lt-LT" sz="1400" kern="1200" dirty="0"/>
            <a:t>Užsienio kalbos</a:t>
          </a:r>
        </a:p>
      </dsp:txBody>
      <dsp:txXfrm>
        <a:off x="1430416" y="2181211"/>
        <a:ext cx="2137677" cy="508831"/>
      </dsp:txXfrm>
    </dsp:sp>
    <dsp:sp modelId="{742D4792-F07C-4B9B-B863-25723265E25F}">
      <dsp:nvSpPr>
        <dsp:cNvPr id="0" name=""/>
        <dsp:cNvSpPr/>
      </dsp:nvSpPr>
      <dsp:spPr>
        <a:xfrm>
          <a:off x="4240346" y="3145789"/>
          <a:ext cx="407382" cy="40698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E00DB6-767C-41E6-8D9A-FBF37B55D9C1}">
      <dsp:nvSpPr>
        <dsp:cNvPr id="0" name=""/>
        <dsp:cNvSpPr/>
      </dsp:nvSpPr>
      <dsp:spPr>
        <a:xfrm>
          <a:off x="4007145" y="3536260"/>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94E3A4-FBB1-470A-8663-DB19F833984A}">
      <dsp:nvSpPr>
        <dsp:cNvPr id="0" name=""/>
        <dsp:cNvSpPr/>
      </dsp:nvSpPr>
      <dsp:spPr>
        <a:xfrm>
          <a:off x="3588247" y="3728547"/>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EE0503-6258-47C5-B052-42527EE10F59}">
      <dsp:nvSpPr>
        <dsp:cNvPr id="0" name=""/>
        <dsp:cNvSpPr/>
      </dsp:nvSpPr>
      <dsp:spPr>
        <a:xfrm>
          <a:off x="3168629" y="3728547"/>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261ED7-F9DD-4F8E-88A3-B2D8920CE3A0}">
      <dsp:nvSpPr>
        <dsp:cNvPr id="0" name=""/>
        <dsp:cNvSpPr/>
      </dsp:nvSpPr>
      <dsp:spPr>
        <a:xfrm>
          <a:off x="2749730" y="3728547"/>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38A36A-50B1-4BBA-A08E-520EE6B7DAFE}">
      <dsp:nvSpPr>
        <dsp:cNvPr id="0" name=""/>
        <dsp:cNvSpPr/>
      </dsp:nvSpPr>
      <dsp:spPr>
        <a:xfrm>
          <a:off x="2330832" y="3728547"/>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0442F5-D1DB-46B6-A32E-FA62D02FA2E9}">
      <dsp:nvSpPr>
        <dsp:cNvPr id="0" name=""/>
        <dsp:cNvSpPr/>
      </dsp:nvSpPr>
      <dsp:spPr>
        <a:xfrm>
          <a:off x="1911214" y="3728547"/>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443051-448F-45F8-B451-0BA6A6A44957}">
      <dsp:nvSpPr>
        <dsp:cNvPr id="0" name=""/>
        <dsp:cNvSpPr/>
      </dsp:nvSpPr>
      <dsp:spPr>
        <a:xfrm>
          <a:off x="1492315" y="3728547"/>
          <a:ext cx="203691" cy="2036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DE466D-411E-482D-99FD-1A5485E0F1DF}">
      <dsp:nvSpPr>
        <dsp:cNvPr id="0" name=""/>
        <dsp:cNvSpPr/>
      </dsp:nvSpPr>
      <dsp:spPr>
        <a:xfrm>
          <a:off x="1488716" y="3218142"/>
          <a:ext cx="2297463" cy="508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622300">
            <a:lnSpc>
              <a:spcPct val="90000"/>
            </a:lnSpc>
            <a:spcBef>
              <a:spcPct val="0"/>
            </a:spcBef>
            <a:spcAft>
              <a:spcPct val="35000"/>
            </a:spcAft>
          </a:pPr>
          <a:r>
            <a:rPr lang="lt-LT" sz="1400" kern="1200" dirty="0"/>
            <a:t>Geografija</a:t>
          </a:r>
        </a:p>
      </dsp:txBody>
      <dsp:txXfrm>
        <a:off x="1488716" y="3218142"/>
        <a:ext cx="2297463" cy="508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F5F500-A4F8-4FBB-8356-453DDBA35D1D}">
      <dsp:nvSpPr>
        <dsp:cNvPr id="0" name=""/>
        <dsp:cNvSpPr/>
      </dsp:nvSpPr>
      <dsp:spPr>
        <a:xfrm>
          <a:off x="6650087" y="845824"/>
          <a:ext cx="2240567" cy="224098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805154-F61D-407F-870F-28CD7DB83F6B}">
      <dsp:nvSpPr>
        <dsp:cNvPr id="0" name=""/>
        <dsp:cNvSpPr/>
      </dsp:nvSpPr>
      <dsp:spPr>
        <a:xfrm>
          <a:off x="6724480" y="920536"/>
          <a:ext cx="2091779" cy="209155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lt-LT" sz="2200" kern="1200" dirty="0"/>
            <a:t>Egzaminas</a:t>
          </a:r>
        </a:p>
      </dsp:txBody>
      <dsp:txXfrm>
        <a:off x="7023515" y="1219386"/>
        <a:ext cx="1493711" cy="1493856"/>
      </dsp:txXfrm>
    </dsp:sp>
    <dsp:sp modelId="{20F1AB84-7005-4F8C-BE5F-054FA4409E9B}">
      <dsp:nvSpPr>
        <dsp:cNvPr id="0" name=""/>
        <dsp:cNvSpPr/>
      </dsp:nvSpPr>
      <dsp:spPr>
        <a:xfrm rot="2700000">
          <a:off x="4337095" y="848533"/>
          <a:ext cx="2235170" cy="223517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5C3572-D3B3-4702-9F97-4BD3C821526C}">
      <dsp:nvSpPr>
        <dsp:cNvPr id="0" name=""/>
        <dsp:cNvSpPr/>
      </dsp:nvSpPr>
      <dsp:spPr>
        <a:xfrm>
          <a:off x="4372205" y="920536"/>
          <a:ext cx="2164950" cy="209155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lt-LT" sz="2200" kern="1200" dirty="0"/>
            <a:t>11-12 klasė</a:t>
          </a:r>
        </a:p>
      </dsp:txBody>
      <dsp:txXfrm>
        <a:off x="4681699" y="1219386"/>
        <a:ext cx="1545961" cy="1493856"/>
      </dsp:txXfrm>
    </dsp:sp>
    <dsp:sp modelId="{F073618E-85B8-4AE6-BE2E-1B968B8D4C02}">
      <dsp:nvSpPr>
        <dsp:cNvPr id="0" name=""/>
        <dsp:cNvSpPr/>
      </dsp:nvSpPr>
      <dsp:spPr>
        <a:xfrm rot="2700000">
          <a:off x="2021404" y="848533"/>
          <a:ext cx="2235170" cy="223517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1EE2E1-FE94-4E28-8845-2FA7DD7A482F}">
      <dsp:nvSpPr>
        <dsp:cNvPr id="0" name=""/>
        <dsp:cNvSpPr/>
      </dsp:nvSpPr>
      <dsp:spPr>
        <a:xfrm>
          <a:off x="2093100" y="920536"/>
          <a:ext cx="2091779" cy="209155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lt-LT" sz="2200" kern="1200" dirty="0"/>
            <a:t>6-10 klasė</a:t>
          </a:r>
        </a:p>
      </dsp:txBody>
      <dsp:txXfrm>
        <a:off x="2392134" y="1219386"/>
        <a:ext cx="1493711" cy="1493856"/>
      </dsp:txXfrm>
    </dsp:sp>
  </dsp:spTree>
</dsp:drawing>
</file>

<file path=ppt/diagrams/layout1.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3C6A1-D114-48A9-9808-DDA3007083DF}" type="datetimeFigureOut">
              <a:rPr lang="lt-LT" smtClean="0"/>
              <a:t>2024-10-24</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694405-509C-4E63-83A5-67816F4765B7}" type="slidenum">
              <a:rPr lang="lt-LT" smtClean="0"/>
              <a:t>‹#›</a:t>
            </a:fld>
            <a:endParaRPr lang="lt-LT"/>
          </a:p>
        </p:txBody>
      </p:sp>
    </p:spTree>
    <p:extLst>
      <p:ext uri="{BB962C8B-B14F-4D97-AF65-F5344CB8AC3E}">
        <p14:creationId xmlns:p14="http://schemas.microsoft.com/office/powerpoint/2010/main" val="130086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16DDA217-3ADB-43F7-BCC8-B59DBD0AB504}" type="slidenum">
              <a:rPr lang="lt-LT" smtClean="0"/>
              <a:t>3</a:t>
            </a:fld>
            <a:endParaRPr lang="lt-LT"/>
          </a:p>
        </p:txBody>
      </p:sp>
    </p:spTree>
    <p:extLst>
      <p:ext uri="{BB962C8B-B14F-4D97-AF65-F5344CB8AC3E}">
        <p14:creationId xmlns:p14="http://schemas.microsoft.com/office/powerpoint/2010/main" val="1221109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Pagrindinės geografijos žinios apima pagrindinių sąvokų, tokių kaip fizinės Žemės ypatybės, gamtos reiškiniai, klimato modeliai ir žmonių pasiskirstymas, supratimą. Tai taip pat apima susipažinimą su šalių, žemynų, didžiųjų miestų, vandens telkinių, kalnų grandinių ir svarbių orientyrų </a:t>
            </a:r>
            <a:r>
              <a:rPr lang="lt-LT" dirty="0" err="1"/>
              <a:t>vieta.Be</a:t>
            </a:r>
            <a:r>
              <a:rPr lang="lt-LT" dirty="0"/>
              <a:t> geografinių ypatybių ir vietovių, pagrindinės geografijos žinios apima erdvinių santykių ir skirtingų regionų tarpusavio sąsajų supratimą. Tai apima mokymąsi apie įvairių tipų žemėlapius ir koordinačių naudojimą konkrečioms Žemės vietoms </a:t>
            </a:r>
            <a:r>
              <a:rPr lang="lt-LT" dirty="0" err="1"/>
              <a:t>nustatyti.Be</a:t>
            </a:r>
            <a:r>
              <a:rPr lang="lt-LT" dirty="0"/>
              <a:t> to, pagrindinės geografinės žinios apima supratimą apie kultūrų įvairovę skirtinguose regionuose ir supratimą, kaip fizinė geografija formuoja žmonių visuomenes. Tai gali apimti mokymąsi apie įvairias kultūras, kalbas, kuriomis kalbama įvairiose srityse, tradicijas, būdingas konkretiems regionams ar </a:t>
            </a:r>
            <a:r>
              <a:rPr lang="lt-LT" dirty="0" err="1"/>
              <a:t>šalims.Taip</a:t>
            </a:r>
            <a:r>
              <a:rPr lang="lt-LT" dirty="0"/>
              <a:t> pat būtina suprasti aplinkosaugos problemas, susijusias su geografija; tai gali apimti tokias temas kaip stichinės nelaimės, pvz., žemės drebėjimai ar uraganai tam tikrose vietovėse dėl jų geografinės padėties. Bendros pagrindinės geografijos žinios yra pagrindas atpažinti pasaulio įvairovę ir tarpusavio ryšį, kartu suteikiant vertingų įžvalgų apie pasaulinius įvykius ir problemas.</a:t>
            </a:r>
          </a:p>
        </p:txBody>
      </p:sp>
      <p:sp>
        <p:nvSpPr>
          <p:cNvPr id="4" name="Slide Number Placeholder 3"/>
          <p:cNvSpPr>
            <a:spLocks noGrp="1"/>
          </p:cNvSpPr>
          <p:nvPr>
            <p:ph type="sldNum" sz="quarter" idx="5"/>
          </p:nvPr>
        </p:nvSpPr>
        <p:spPr/>
        <p:txBody>
          <a:bodyPr/>
          <a:lstStyle/>
          <a:p>
            <a:fld id="{2B694405-509C-4E63-83A5-67816F4765B7}" type="slidenum">
              <a:rPr lang="lt-LT" smtClean="0"/>
              <a:t>28</a:t>
            </a:fld>
            <a:endParaRPr lang="lt-LT"/>
          </a:p>
        </p:txBody>
      </p:sp>
    </p:spTree>
    <p:extLst>
      <p:ext uri="{BB962C8B-B14F-4D97-AF65-F5344CB8AC3E}">
        <p14:creationId xmlns:p14="http://schemas.microsoft.com/office/powerpoint/2010/main" val="458219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B694405-509C-4E63-83A5-67816F4765B7}" type="slidenum">
              <a:rPr lang="lt-LT" smtClean="0"/>
              <a:t>30</a:t>
            </a:fld>
            <a:endParaRPr lang="lt-LT"/>
          </a:p>
        </p:txBody>
      </p:sp>
    </p:spTree>
    <p:extLst>
      <p:ext uri="{BB962C8B-B14F-4D97-AF65-F5344CB8AC3E}">
        <p14:creationId xmlns:p14="http://schemas.microsoft.com/office/powerpoint/2010/main" val="3566719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B694405-509C-4E63-83A5-67816F4765B7}" type="slidenum">
              <a:rPr lang="lt-LT" smtClean="0"/>
              <a:t>38</a:t>
            </a:fld>
            <a:endParaRPr lang="lt-LT"/>
          </a:p>
        </p:txBody>
      </p:sp>
    </p:spTree>
    <p:extLst>
      <p:ext uri="{BB962C8B-B14F-4D97-AF65-F5344CB8AC3E}">
        <p14:creationId xmlns:p14="http://schemas.microsoft.com/office/powerpoint/2010/main" val="3648500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Aft>
                <a:spcPts val="800"/>
              </a:spcAft>
            </a:pPr>
            <a:r>
              <a:rPr lang="lt-LT" sz="1800" b="1" dirty="0">
                <a:effectLst/>
                <a:latin typeface="Times New Roman" panose="02020603050405020304" pitchFamily="18" charset="0"/>
                <a:ea typeface="Calibri" panose="020F0502020204030204" pitchFamily="34" charset="0"/>
                <a:cs typeface="Times New Roman" panose="02020603050405020304" pitchFamily="18" charset="0"/>
              </a:rPr>
              <a:t>Komentaras</a:t>
            </a:r>
            <a:endParaRPr lang="lt-LT"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Įvertinimas – slenkstinis lygmuo (5-6 taškų).</a:t>
            </a:r>
            <a:endParaRPr lang="lt-LT"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4312920" algn="l"/>
              </a:tabLst>
            </a:pPr>
            <a:r>
              <a:rPr lang="lt-LT"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Viso - 169 žodžiai. </a:t>
            </a:r>
            <a:endParaRPr lang="lt-LT"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6000"/>
              </a:lnSpc>
              <a:spcAft>
                <a:spcPts val="800"/>
              </a:spcAft>
            </a:pPr>
            <a:r>
              <a:rPr lang="lt-LT"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lt-LT"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dirty="0">
                <a:solidFill>
                  <a:srgbClr val="242424"/>
                </a:solidFill>
                <a:effectLst/>
                <a:latin typeface="Times New Roman" panose="02020603050405020304" pitchFamily="18" charset="0"/>
                <a:ea typeface="Times New Roman" panose="02020603050405020304" pitchFamily="18" charset="0"/>
                <a:cs typeface="Times New Roman" panose="02020603050405020304" pitchFamily="18" charset="0"/>
              </a:rPr>
              <a:t>Probleminio klausimo esmė suprasta labai paviršutiniškai. Atsakymo tekstas ir apibendrinimas mažai siejasi su analizuojamo klausimo kontekstu.</a:t>
            </a:r>
            <a:endParaRPr lang="lt-LT"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kern="100" dirty="0">
                <a:effectLst/>
                <a:latin typeface="Times New Roman" panose="02020603050405020304" pitchFamily="18" charset="0"/>
                <a:ea typeface="Calibri" panose="020F0502020204030204" pitchFamily="34" charset="0"/>
                <a:cs typeface="Times New Roman" panose="02020603050405020304" pitchFamily="18" charset="0"/>
              </a:rPr>
              <a:t>Įvestis ir išvados į analizuojamą klausimą suformuluotos, tačiau argumentais grįstas tekstas pateiktas vientisai, nėra sugrupuotas į atskirus teiginius.</a:t>
            </a:r>
            <a:endParaRPr lang="lt-LT"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kern="100" dirty="0">
                <a:effectLst/>
                <a:latin typeface="Times New Roman" panose="02020603050405020304" pitchFamily="18" charset="0"/>
                <a:ea typeface="Calibri" panose="020F0502020204030204" pitchFamily="34" charset="0"/>
                <a:cs typeface="Times New Roman" panose="02020603050405020304" pitchFamily="18" charset="0"/>
              </a:rPr>
              <a:t>Tekste naudojama mažai geografinės terminologijos (tinkamai apibūdinta tik Europos žaliojo kurso paskirtis), paviršutiniškai pritaikomos dalykinės geografinės žinios. Gamtiniai ir visuomeniniai įvykiai, procesai ir reiškiniai nėra interpretuojami, daromos dalykinės klaidos (pvz., turizmas labiau išplėtotas tik ekonomiškai stipriose šalyse), nesuprantamas jų kontekstas geografinėje erdvėje.</a:t>
            </a:r>
            <a:endParaRPr lang="lt-LT"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kern="100" dirty="0">
                <a:effectLst/>
                <a:latin typeface="Times New Roman" panose="02020603050405020304" pitchFamily="18" charset="0"/>
                <a:ea typeface="Calibri" panose="020F0502020204030204" pitchFamily="34" charset="0"/>
                <a:cs typeface="Times New Roman" panose="02020603050405020304" pitchFamily="18" charset="0"/>
              </a:rPr>
              <a:t>Problemos analizavimas labai paviršutiniškas, nėra priežasties ir pasekmės vertinimo, jo pagrindimo tinkamais pavyzdžiais, Lietuvos ir / ar pasaulio aktualijomis.</a:t>
            </a:r>
            <a:r>
              <a:rPr lang="lt-LT" sz="1800" dirty="0">
                <a:effectLst/>
                <a:latin typeface="Calibri" panose="020F0502020204030204" pitchFamily="34" charset="0"/>
                <a:ea typeface="Calibri" panose="020F0502020204030204" pitchFamily="34" charset="0"/>
                <a:cs typeface="Times New Roman" panose="02020603050405020304" pitchFamily="18" charset="0"/>
              </a:rPr>
              <a:t> </a:t>
            </a:r>
            <a:r>
              <a:rPr lang="lt-LT" sz="1800" kern="100" dirty="0">
                <a:effectLst/>
                <a:latin typeface="Times New Roman" panose="02020603050405020304" pitchFamily="18" charset="0"/>
                <a:ea typeface="Calibri" panose="020F0502020204030204" pitchFamily="34" charset="0"/>
                <a:cs typeface="Times New Roman" panose="02020603050405020304" pitchFamily="18" charset="0"/>
              </a:rPr>
              <a:t>Rašinyje pateikiamas tik viena Europos žaliojo kurso strategija, tačiau jos vertinimas labai abstraktus ir vienpusiškas. Negatyvūs gamtinių ir visuomeninių įvykių, procesų bei reiškinių vertinimai nepateikiami. Kritiško problemų ir jų sprendimų vertinimo nėra.</a:t>
            </a:r>
            <a:endParaRPr lang="lt-LT"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lt-LT"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Išvados nėra paremtos rašinyje išdėstytais argumentais ir nesusijusios su probleminiu klausimu.</a:t>
            </a:r>
            <a:endParaRPr lang="lt-L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lt-LT" dirty="0"/>
          </a:p>
        </p:txBody>
      </p:sp>
      <p:sp>
        <p:nvSpPr>
          <p:cNvPr id="4" name="Slide Number Placeholder 3"/>
          <p:cNvSpPr>
            <a:spLocks noGrp="1"/>
          </p:cNvSpPr>
          <p:nvPr>
            <p:ph type="sldNum" sz="quarter" idx="5"/>
          </p:nvPr>
        </p:nvSpPr>
        <p:spPr/>
        <p:txBody>
          <a:bodyPr/>
          <a:lstStyle/>
          <a:p>
            <a:fld id="{2B694405-509C-4E63-83A5-67816F4765B7}" type="slidenum">
              <a:rPr lang="lt-LT" smtClean="0"/>
              <a:t>39</a:t>
            </a:fld>
            <a:endParaRPr lang="lt-LT"/>
          </a:p>
        </p:txBody>
      </p:sp>
    </p:spTree>
    <p:extLst>
      <p:ext uri="{BB962C8B-B14F-4D97-AF65-F5344CB8AC3E}">
        <p14:creationId xmlns:p14="http://schemas.microsoft.com/office/powerpoint/2010/main" val="262924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B694405-509C-4E63-83A5-67816F4765B7}" type="slidenum">
              <a:rPr lang="lt-LT" smtClean="0"/>
              <a:t>46</a:t>
            </a:fld>
            <a:endParaRPr lang="lt-LT"/>
          </a:p>
        </p:txBody>
      </p:sp>
    </p:spTree>
    <p:extLst>
      <p:ext uri="{BB962C8B-B14F-4D97-AF65-F5344CB8AC3E}">
        <p14:creationId xmlns:p14="http://schemas.microsoft.com/office/powerpoint/2010/main" val="565970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2B694405-509C-4E63-83A5-67816F4765B7}" type="slidenum">
              <a:rPr lang="lt-LT" smtClean="0"/>
              <a:t>48</a:t>
            </a:fld>
            <a:endParaRPr lang="lt-LT"/>
          </a:p>
        </p:txBody>
      </p:sp>
    </p:spTree>
    <p:extLst>
      <p:ext uri="{BB962C8B-B14F-4D97-AF65-F5344CB8AC3E}">
        <p14:creationId xmlns:p14="http://schemas.microsoft.com/office/powerpoint/2010/main" val="2614858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B694405-509C-4E63-83A5-67816F4765B7}" type="slidenum">
              <a:rPr lang="lt-LT" smtClean="0"/>
              <a:t>52</a:t>
            </a:fld>
            <a:endParaRPr lang="lt-LT"/>
          </a:p>
        </p:txBody>
      </p:sp>
    </p:spTree>
    <p:extLst>
      <p:ext uri="{BB962C8B-B14F-4D97-AF65-F5344CB8AC3E}">
        <p14:creationId xmlns:p14="http://schemas.microsoft.com/office/powerpoint/2010/main" val="4200051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16DDA217-3ADB-43F7-BCC8-B59DBD0AB504}" type="slidenum">
              <a:rPr lang="lt-LT" smtClean="0"/>
              <a:t>53</a:t>
            </a:fld>
            <a:endParaRPr lang="lt-LT"/>
          </a:p>
        </p:txBody>
      </p:sp>
    </p:spTree>
    <p:extLst>
      <p:ext uri="{BB962C8B-B14F-4D97-AF65-F5344CB8AC3E}">
        <p14:creationId xmlns:p14="http://schemas.microsoft.com/office/powerpoint/2010/main" val="3014561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B694405-509C-4E63-83A5-67816F4765B7}" type="slidenum">
              <a:rPr lang="lt-LT" smtClean="0"/>
              <a:t>4</a:t>
            </a:fld>
            <a:endParaRPr lang="lt-LT"/>
          </a:p>
        </p:txBody>
      </p:sp>
    </p:spTree>
    <p:extLst>
      <p:ext uri="{BB962C8B-B14F-4D97-AF65-F5344CB8AC3E}">
        <p14:creationId xmlns:p14="http://schemas.microsoft.com/office/powerpoint/2010/main" val="25089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16DDA217-3ADB-43F7-BCC8-B59DBD0AB504}" type="slidenum">
              <a:rPr lang="lt-LT" smtClean="0"/>
              <a:t>5</a:t>
            </a:fld>
            <a:endParaRPr lang="lt-LT"/>
          </a:p>
        </p:txBody>
      </p:sp>
    </p:spTree>
    <p:extLst>
      <p:ext uri="{BB962C8B-B14F-4D97-AF65-F5344CB8AC3E}">
        <p14:creationId xmlns:p14="http://schemas.microsoft.com/office/powerpoint/2010/main" val="3209804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16DDA217-3ADB-43F7-BCC8-B59DBD0AB504}" type="slidenum">
              <a:rPr lang="lt-LT" smtClean="0"/>
              <a:t>8</a:t>
            </a:fld>
            <a:endParaRPr lang="lt-LT"/>
          </a:p>
        </p:txBody>
      </p:sp>
    </p:spTree>
    <p:extLst>
      <p:ext uri="{BB962C8B-B14F-4D97-AF65-F5344CB8AC3E}">
        <p14:creationId xmlns:p14="http://schemas.microsoft.com/office/powerpoint/2010/main" val="374264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Argumentacijos naudojimas </a:t>
            </a:r>
            <a:r>
              <a:rPr lang="lt-LT" dirty="0" err="1"/>
              <a:t>geografijojeManoma</a:t>
            </a:r>
            <a:r>
              <a:rPr lang="lt-LT" dirty="0"/>
              <a:t>, kad argumentavimas ypač svarbus ugdant besimokančiųjų samprotavimo įgūdžius ir jų gebėjimą pažvelgti į problemą iš skirtingų perspektyvų ir paaiškinti abi argumento puses žodžiu ir </a:t>
            </a:r>
            <a:r>
              <a:rPr lang="lt-LT" dirty="0" err="1"/>
              <a:t>raštu.Daugelis</a:t>
            </a:r>
            <a:r>
              <a:rPr lang="lt-LT" dirty="0"/>
              <a:t> mokytojų gali manyti, kad tai jau yra jų praktikos dalis, tačiau taikant argumentavimo strategiją daugiau dėmesio skiriama samprotavimo procesui ir įgūdžiams bei skirtingų požiūrių į geografinę problemą </a:t>
            </a:r>
            <a:r>
              <a:rPr lang="lt-LT" dirty="0" err="1"/>
              <a:t>aiškinimui.Gebėjimas</a:t>
            </a:r>
            <a:r>
              <a:rPr lang="lt-LT" dirty="0"/>
              <a:t> argumentuoti ir naudoti argumentus yra tiek GCSE, tiek A lygio egzaminų dalis. </a:t>
            </a:r>
            <a:r>
              <a:rPr lang="lt-LT" dirty="0" err="1"/>
              <a:t>DfE</a:t>
            </a:r>
            <a:r>
              <a:rPr lang="lt-LT" dirty="0"/>
              <a:t> kriterijai tikisi, kad 16 metų geografijos studentas sugebės „parengti gerai pagrįstus argumentus, remdamasis savo geografinėmis žiniomis ir supratimu. A lygiu studentai turi „padaryti gerai pagrįstas išvadas, pagrįstas platesne teorija“.</a:t>
            </a:r>
            <a:r>
              <a:rPr lang="lt-LT" dirty="0" err="1"/>
              <a:t>Budkeet</a:t>
            </a:r>
            <a:r>
              <a:rPr lang="lt-LT" dirty="0"/>
              <a:t> al (2010) ištyrė savo 11 kurso studentų parašytus argumentus globalios temperatūros kontekste ir padarė išvadą, kad jiems reikia aiškiau nustatyti geografinės problemos </a:t>
            </a:r>
            <a:r>
              <a:rPr lang="lt-LT" dirty="0" err="1"/>
              <a:t>esmę.Jie</a:t>
            </a:r>
            <a:r>
              <a:rPr lang="lt-LT" dirty="0"/>
              <a:t> nustatė, kad reikia apdoroti informaciją ir įgyti saugų supratimą prieš pradėdami kurti argumentus. Jie išsiaiškino, kad atsakydami į užduotį studentai ėmėsi interneto tyrimų ir atkartoja kitų teiginius, o ne pateikdavo savo pagrįstus </a:t>
            </a:r>
            <a:r>
              <a:rPr lang="lt-LT" dirty="0" err="1"/>
              <a:t>argumentus.Ofstedas</a:t>
            </a:r>
            <a:r>
              <a:rPr lang="lt-LT" dirty="0"/>
              <a:t> (2008) pažymėjo, kad berniukai „ypač prasčiau nei mergaitės aiškina ir rašo argumentuotus </a:t>
            </a:r>
            <a:r>
              <a:rPr lang="lt-LT" dirty="0" err="1"/>
              <a:t>argumentus“.Kad</a:t>
            </a:r>
            <a:r>
              <a:rPr lang="lt-LT" dirty="0"/>
              <a:t> iki 11 metų išsiugdytų samprotavimo įgūdžius ir galėtų efektyviai ginčytis, mokiniai turi pradėti to mokytis 3 pagrindiniame etape, jei ne pradinėse mokyklose – žr. </a:t>
            </a:r>
            <a:r>
              <a:rPr lang="lt-LT" dirty="0" err="1"/>
              <a:t>Johnson</a:t>
            </a:r>
            <a:r>
              <a:rPr lang="lt-LT" dirty="0"/>
              <a:t> (2005).Vienas iš būdų padėti mokiniams suformuluoti ir perteikti savo priežastis yra argumentų rėmo naudojimas. Tai naudojama įvairiems ginčo etapams sudaryti ir apima abi puses. Naudojant tokį rėmelį, studentai sutelks dėmesį į diskusiją ir analizę.</a:t>
            </a:r>
          </a:p>
        </p:txBody>
      </p:sp>
      <p:sp>
        <p:nvSpPr>
          <p:cNvPr id="4" name="Slide Number Placeholder 3"/>
          <p:cNvSpPr>
            <a:spLocks noGrp="1"/>
          </p:cNvSpPr>
          <p:nvPr>
            <p:ph type="sldNum" sz="quarter" idx="5"/>
          </p:nvPr>
        </p:nvSpPr>
        <p:spPr/>
        <p:txBody>
          <a:bodyPr/>
          <a:lstStyle/>
          <a:p>
            <a:fld id="{2B694405-509C-4E63-83A5-67816F4765B7}" type="slidenum">
              <a:rPr lang="lt-LT" smtClean="0"/>
              <a:t>9</a:t>
            </a:fld>
            <a:endParaRPr lang="lt-LT"/>
          </a:p>
        </p:txBody>
      </p:sp>
    </p:spTree>
    <p:extLst>
      <p:ext uri="{BB962C8B-B14F-4D97-AF65-F5344CB8AC3E}">
        <p14:creationId xmlns:p14="http://schemas.microsoft.com/office/powerpoint/2010/main" val="3023452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B694405-509C-4E63-83A5-67816F4765B7}" type="slidenum">
              <a:rPr lang="lt-LT" smtClean="0"/>
              <a:t>11</a:t>
            </a:fld>
            <a:endParaRPr lang="lt-LT"/>
          </a:p>
        </p:txBody>
      </p:sp>
    </p:spTree>
    <p:extLst>
      <p:ext uri="{BB962C8B-B14F-4D97-AF65-F5344CB8AC3E}">
        <p14:creationId xmlns:p14="http://schemas.microsoft.com/office/powerpoint/2010/main" val="2409543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b="1" i="0" dirty="0">
                <a:solidFill>
                  <a:srgbClr val="000000"/>
                </a:solidFill>
                <a:effectLst/>
                <a:latin typeface="Arial" panose="020B0604020202020204" pitchFamily="34" charset="0"/>
              </a:rPr>
              <a:t>Dalykine literatūra</a:t>
            </a:r>
            <a:r>
              <a:rPr lang="lt-LT" b="0" i="0" dirty="0">
                <a:solidFill>
                  <a:srgbClr val="000000"/>
                </a:solidFill>
                <a:effectLst/>
                <a:latin typeface="Arial" panose="020B0604020202020204" pitchFamily="34" charset="0"/>
              </a:rPr>
              <a:t> vadinami rašytiniai tekstai, kurie vadovėliuose, žinynuose, enciklopedijose, mokslinėse ar mokslo populiarinimo knygose, žurnalų, laikraščių, interneto svetainių straipsniuose, dokumentuose pateikia faktais (tikrais įvykiais) pagrįstą </a:t>
            </a:r>
            <a:r>
              <a:rPr lang="lt-LT" b="1" i="0" dirty="0">
                <a:solidFill>
                  <a:srgbClr val="000000"/>
                </a:solidFill>
                <a:effectLst/>
                <a:latin typeface="Arial" panose="020B0604020202020204" pitchFamily="34" charset="0"/>
              </a:rPr>
              <a:t>informaciją. </a:t>
            </a:r>
            <a:r>
              <a:rPr lang="lt-LT" b="0" i="0" dirty="0">
                <a:solidFill>
                  <a:srgbClr val="000000"/>
                </a:solidFill>
                <a:effectLst/>
                <a:latin typeface="Arial" panose="020B0604020202020204" pitchFamily="34" charset="0"/>
              </a:rPr>
              <a:t>Taigi dalykinės literatūros svarbiausias tikslas ir paskirtis – supažindinti skaitytojus su keliautojų, mokslininkų, žurnalistų ir kitų profesijų žmonių gyvenimų įvykiais, mokslo atradimais, išradimais, išmintingų žmonių patirtimi, samprotavimais.</a:t>
            </a:r>
            <a:endParaRPr lang="lt-LT" dirty="0"/>
          </a:p>
        </p:txBody>
      </p:sp>
      <p:sp>
        <p:nvSpPr>
          <p:cNvPr id="4" name="Slide Number Placeholder 3"/>
          <p:cNvSpPr>
            <a:spLocks noGrp="1"/>
          </p:cNvSpPr>
          <p:nvPr>
            <p:ph type="sldNum" sz="quarter" idx="5"/>
          </p:nvPr>
        </p:nvSpPr>
        <p:spPr/>
        <p:txBody>
          <a:bodyPr/>
          <a:lstStyle/>
          <a:p>
            <a:fld id="{2B694405-509C-4E63-83A5-67816F4765B7}" type="slidenum">
              <a:rPr lang="lt-LT" smtClean="0"/>
              <a:t>12</a:t>
            </a:fld>
            <a:endParaRPr lang="lt-LT"/>
          </a:p>
        </p:txBody>
      </p:sp>
    </p:spTree>
    <p:extLst>
      <p:ext uri="{BB962C8B-B14F-4D97-AF65-F5344CB8AC3E}">
        <p14:creationId xmlns:p14="http://schemas.microsoft.com/office/powerpoint/2010/main" val="3516061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16DDA217-3ADB-43F7-BCC8-B59DBD0AB504}" type="slidenum">
              <a:rPr lang="lt-LT" smtClean="0"/>
              <a:t>18</a:t>
            </a:fld>
            <a:endParaRPr lang="lt-LT"/>
          </a:p>
        </p:txBody>
      </p:sp>
    </p:spTree>
    <p:extLst>
      <p:ext uri="{BB962C8B-B14F-4D97-AF65-F5344CB8AC3E}">
        <p14:creationId xmlns:p14="http://schemas.microsoft.com/office/powerpoint/2010/main" val="275578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2B694405-509C-4E63-83A5-67816F4765B7}" type="slidenum">
              <a:rPr lang="lt-LT" smtClean="0"/>
              <a:t>21</a:t>
            </a:fld>
            <a:endParaRPr lang="lt-LT"/>
          </a:p>
        </p:txBody>
      </p:sp>
    </p:spTree>
    <p:extLst>
      <p:ext uri="{BB962C8B-B14F-4D97-AF65-F5344CB8AC3E}">
        <p14:creationId xmlns:p14="http://schemas.microsoft.com/office/powerpoint/2010/main" val="36808037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10/24/2024</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10/24/2024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10/24/2024</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10/24/2024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10/24/2024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10/24/2024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10/24/2024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10/24/2024</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10/24/2024</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10/24/2024</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lietuviukalbairliteratura.lt/tag/argumentas/"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lithuania.representation.ec.europa.eu/"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lithuania.representation.ec.europa.eu/"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lietuviukalbairliteratura.lt/tag/argumentas/"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B4D73-1389-689D-85B1-99A446BA204A}"/>
              </a:ext>
            </a:extLst>
          </p:cNvPr>
          <p:cNvSpPr>
            <a:spLocks noGrp="1"/>
          </p:cNvSpPr>
          <p:nvPr>
            <p:ph type="ctrTitle"/>
          </p:nvPr>
        </p:nvSpPr>
        <p:spPr/>
        <p:txBody>
          <a:bodyPr/>
          <a:lstStyle/>
          <a:p>
            <a:r>
              <a:rPr lang="lt-LT" dirty="0"/>
              <a:t>Geografijos argumentuoto teksto kūrimas</a:t>
            </a:r>
          </a:p>
        </p:txBody>
      </p:sp>
      <p:sp>
        <p:nvSpPr>
          <p:cNvPr id="3" name="Subtitle 2">
            <a:extLst>
              <a:ext uri="{FF2B5EF4-FFF2-40B4-BE49-F238E27FC236}">
                <a16:creationId xmlns:a16="http://schemas.microsoft.com/office/drawing/2014/main" id="{A55ACCC3-663B-71BE-2A95-9FAACFC0FAE1}"/>
              </a:ext>
            </a:extLst>
          </p:cNvPr>
          <p:cNvSpPr>
            <a:spLocks noGrp="1"/>
          </p:cNvSpPr>
          <p:nvPr>
            <p:ph type="subTitle" idx="1"/>
          </p:nvPr>
        </p:nvSpPr>
        <p:spPr/>
        <p:txBody>
          <a:bodyPr/>
          <a:lstStyle/>
          <a:p>
            <a:r>
              <a:rPr lang="lt-LT" dirty="0"/>
              <a:t>Š</a:t>
            </a:r>
            <a:r>
              <a:rPr lang="en-US" dirty="0" err="1"/>
              <a:t>ar</a:t>
            </a:r>
            <a:r>
              <a:rPr lang="lt-LT" dirty="0"/>
              <a:t>ū</a:t>
            </a:r>
            <a:r>
              <a:rPr lang="en-US" dirty="0" err="1"/>
              <a:t>nas</a:t>
            </a:r>
            <a:r>
              <a:rPr lang="en-US" dirty="0"/>
              <a:t> </a:t>
            </a:r>
            <a:r>
              <a:rPr lang="en-US" dirty="0" err="1"/>
              <a:t>Gerulaitis</a:t>
            </a:r>
            <a:r>
              <a:rPr lang="en-US" dirty="0"/>
              <a:t> </a:t>
            </a:r>
            <a:endParaRPr lang="lt-LT" dirty="0"/>
          </a:p>
        </p:txBody>
      </p:sp>
    </p:spTree>
    <p:extLst>
      <p:ext uri="{BB962C8B-B14F-4D97-AF65-F5344CB8AC3E}">
        <p14:creationId xmlns:p14="http://schemas.microsoft.com/office/powerpoint/2010/main" val="971954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FA703-2A02-7929-5681-3F599B020538}"/>
              </a:ext>
            </a:extLst>
          </p:cNvPr>
          <p:cNvSpPr>
            <a:spLocks noGrp="1"/>
          </p:cNvSpPr>
          <p:nvPr>
            <p:ph type="title"/>
          </p:nvPr>
        </p:nvSpPr>
        <p:spPr/>
        <p:txBody>
          <a:bodyPr>
            <a:normAutofit fontScale="90000"/>
          </a:bodyPr>
          <a:lstStyle/>
          <a:p>
            <a:r>
              <a:rPr lang="lt-LT" dirty="0"/>
              <a:t>Komunikacinė intencija ir teksto tipas</a:t>
            </a:r>
          </a:p>
        </p:txBody>
      </p:sp>
      <p:sp>
        <p:nvSpPr>
          <p:cNvPr id="3" name="Content Placeholder 2">
            <a:extLst>
              <a:ext uri="{FF2B5EF4-FFF2-40B4-BE49-F238E27FC236}">
                <a16:creationId xmlns:a16="http://schemas.microsoft.com/office/drawing/2014/main" id="{9F1287EE-3E14-D5A6-1A70-B8742F1765D9}"/>
              </a:ext>
            </a:extLst>
          </p:cNvPr>
          <p:cNvSpPr>
            <a:spLocks noGrp="1"/>
          </p:cNvSpPr>
          <p:nvPr>
            <p:ph idx="1"/>
          </p:nvPr>
        </p:nvSpPr>
        <p:spPr/>
        <p:txBody>
          <a:bodyPr/>
          <a:lstStyle/>
          <a:p>
            <a:r>
              <a:rPr lang="lt-LT" dirty="0"/>
              <a:t>Samprotavimas (aiškinimas) </a:t>
            </a:r>
          </a:p>
          <a:p>
            <a:pPr marL="0" indent="0">
              <a:buNone/>
            </a:pPr>
            <a:r>
              <a:rPr lang="lt-LT" b="1" dirty="0"/>
              <a:t>Koks tikslas? </a:t>
            </a:r>
            <a:r>
              <a:rPr lang="lt-LT" i="1" dirty="0"/>
              <a:t>Paaiškinti, išanalizuoti patirtus dalykus ar idėjas; pamokyti.</a:t>
            </a:r>
          </a:p>
          <a:p>
            <a:pPr marL="0" indent="0">
              <a:buNone/>
            </a:pPr>
            <a:endParaRPr lang="lt-LT" dirty="0"/>
          </a:p>
          <a:p>
            <a:r>
              <a:rPr lang="lt-LT" dirty="0"/>
              <a:t>Samprotavimas (argumentavimas). </a:t>
            </a:r>
          </a:p>
          <a:p>
            <a:pPr marL="0" indent="0">
              <a:buNone/>
            </a:pPr>
            <a:r>
              <a:rPr lang="lt-LT" b="1" dirty="0"/>
              <a:t>Koks tikslas? </a:t>
            </a:r>
            <a:r>
              <a:rPr lang="lt-LT" dirty="0"/>
              <a:t>Reikia įtikinti, kad kuri nors pozicija teisinga arba klaidinga; savo patirtimi paremti požiūrį ar idėją.</a:t>
            </a:r>
          </a:p>
        </p:txBody>
      </p:sp>
      <p:sp>
        <p:nvSpPr>
          <p:cNvPr id="5" name="TextBox 4">
            <a:extLst>
              <a:ext uri="{FF2B5EF4-FFF2-40B4-BE49-F238E27FC236}">
                <a16:creationId xmlns:a16="http://schemas.microsoft.com/office/drawing/2014/main" id="{3D4E1AA9-5301-FF4E-CBCB-723842CD1F12}"/>
              </a:ext>
            </a:extLst>
          </p:cNvPr>
          <p:cNvSpPr txBox="1"/>
          <p:nvPr/>
        </p:nvSpPr>
        <p:spPr>
          <a:xfrm>
            <a:off x="6180794" y="6215406"/>
            <a:ext cx="5534526" cy="276999"/>
          </a:xfrm>
          <a:prstGeom prst="rect">
            <a:avLst/>
          </a:prstGeom>
          <a:noFill/>
        </p:spPr>
        <p:txBody>
          <a:bodyPr wrap="square">
            <a:spAutoFit/>
          </a:bodyPr>
          <a:lstStyle/>
          <a:p>
            <a:r>
              <a:rPr lang="lt-LT" sz="1200" dirty="0"/>
              <a:t>Pagal Zitą </a:t>
            </a:r>
            <a:r>
              <a:rPr lang="lt-LT" sz="1200" dirty="0" err="1"/>
              <a:t>Nauckūnaitę</a:t>
            </a:r>
            <a:r>
              <a:rPr lang="lt-LT" sz="1200" dirty="0"/>
              <a:t> - Argumentavimas: didaktiniai aspektai, 2020</a:t>
            </a:r>
          </a:p>
        </p:txBody>
      </p:sp>
    </p:spTree>
    <p:extLst>
      <p:ext uri="{BB962C8B-B14F-4D97-AF65-F5344CB8AC3E}">
        <p14:creationId xmlns:p14="http://schemas.microsoft.com/office/powerpoint/2010/main" val="26828418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C34CF-17A4-EA52-8365-D1F9BB2D75C2}"/>
              </a:ext>
            </a:extLst>
          </p:cNvPr>
          <p:cNvSpPr>
            <a:spLocks noGrp="1"/>
          </p:cNvSpPr>
          <p:nvPr>
            <p:ph type="title"/>
          </p:nvPr>
        </p:nvSpPr>
        <p:spPr/>
        <p:txBody>
          <a:bodyPr/>
          <a:lstStyle/>
          <a:p>
            <a:r>
              <a:rPr lang="lt-LT" dirty="0"/>
              <a:t>Retorinis komunikacinis trikampis</a:t>
            </a:r>
          </a:p>
        </p:txBody>
      </p:sp>
      <p:sp>
        <p:nvSpPr>
          <p:cNvPr id="3" name="Content Placeholder 2">
            <a:extLst>
              <a:ext uri="{FF2B5EF4-FFF2-40B4-BE49-F238E27FC236}">
                <a16:creationId xmlns:a16="http://schemas.microsoft.com/office/drawing/2014/main" id="{60B65FF2-AC91-3695-D313-990FD9773277}"/>
              </a:ext>
            </a:extLst>
          </p:cNvPr>
          <p:cNvSpPr>
            <a:spLocks noGrp="1"/>
          </p:cNvSpPr>
          <p:nvPr>
            <p:ph idx="1"/>
          </p:nvPr>
        </p:nvSpPr>
        <p:spPr/>
        <p:txBody>
          <a:bodyPr/>
          <a:lstStyle/>
          <a:p>
            <a:pPr marL="0" indent="0">
              <a:buNone/>
            </a:pPr>
            <a:r>
              <a:rPr lang="lt-LT" dirty="0"/>
              <a:t>Argumentas yra kultūriškai sąlygota sąvoka, turinti tam tikras „taisykles“ ir „</a:t>
            </a:r>
            <a:r>
              <a:rPr lang="lt-LT" dirty="0" err="1"/>
              <a:t>duotybes</a:t>
            </a:r>
            <a:r>
              <a:rPr lang="lt-LT" dirty="0"/>
              <a:t>“ skirtinguose kontekstuose. </a:t>
            </a:r>
          </a:p>
          <a:p>
            <a:pPr marL="0" indent="0">
              <a:buNone/>
            </a:pPr>
            <a:r>
              <a:rPr lang="lt-LT" dirty="0"/>
              <a:t>Visi argumentai turi tris pagrindinius, iš esmės susijusius elementus: </a:t>
            </a:r>
          </a:p>
          <a:p>
            <a:r>
              <a:rPr lang="lt-LT" dirty="0"/>
              <a:t>adres</a:t>
            </a:r>
            <a:r>
              <a:rPr lang="lt-LT" b="1" dirty="0"/>
              <a:t>an</a:t>
            </a:r>
            <a:r>
              <a:rPr lang="lt-LT" dirty="0"/>
              <a:t>tą (rašytoją, kalbėtoją), </a:t>
            </a:r>
          </a:p>
          <a:p>
            <a:r>
              <a:rPr lang="lt-LT" dirty="0"/>
              <a:t>adres</a:t>
            </a:r>
            <a:r>
              <a:rPr lang="lt-LT" b="1" dirty="0"/>
              <a:t>a</a:t>
            </a:r>
            <a:r>
              <a:rPr lang="lt-LT" dirty="0"/>
              <a:t>tą (skaitytoją, klausytoją), </a:t>
            </a:r>
          </a:p>
          <a:p>
            <a:r>
              <a:rPr lang="lt-LT" dirty="0"/>
              <a:t>pranešimą (žodinį, vaizdinį). </a:t>
            </a:r>
          </a:p>
          <a:p>
            <a:pPr marL="0" indent="0">
              <a:buNone/>
            </a:pPr>
            <a:endParaRPr lang="lt-LT" dirty="0"/>
          </a:p>
        </p:txBody>
      </p:sp>
      <p:pic>
        <p:nvPicPr>
          <p:cNvPr id="5" name="Picture 4">
            <a:extLst>
              <a:ext uri="{FF2B5EF4-FFF2-40B4-BE49-F238E27FC236}">
                <a16:creationId xmlns:a16="http://schemas.microsoft.com/office/drawing/2014/main" id="{0E5318A6-6A19-3664-BF9C-EE58FBA703BF}"/>
              </a:ext>
            </a:extLst>
          </p:cNvPr>
          <p:cNvPicPr>
            <a:picLocks noChangeAspect="1"/>
          </p:cNvPicPr>
          <p:nvPr/>
        </p:nvPicPr>
        <p:blipFill>
          <a:blip r:embed="rId3"/>
          <a:srcRect l="48797" t="26667" r="27848" b="43544"/>
          <a:stretch/>
        </p:blipFill>
        <p:spPr>
          <a:xfrm>
            <a:off x="5839426" y="3593940"/>
            <a:ext cx="2847373" cy="2042932"/>
          </a:xfrm>
          <a:prstGeom prst="rect">
            <a:avLst/>
          </a:prstGeom>
          <a:ln>
            <a:noFill/>
          </a:ln>
          <a:effectLst>
            <a:softEdge rad="112500"/>
          </a:effectLst>
        </p:spPr>
      </p:pic>
      <p:sp>
        <p:nvSpPr>
          <p:cNvPr id="6" name="TextBox 5">
            <a:extLst>
              <a:ext uri="{FF2B5EF4-FFF2-40B4-BE49-F238E27FC236}">
                <a16:creationId xmlns:a16="http://schemas.microsoft.com/office/drawing/2014/main" id="{440B5153-C188-271F-B21E-29B8D96607FD}"/>
              </a:ext>
            </a:extLst>
          </p:cNvPr>
          <p:cNvSpPr txBox="1"/>
          <p:nvPr/>
        </p:nvSpPr>
        <p:spPr>
          <a:xfrm>
            <a:off x="6180794" y="6215406"/>
            <a:ext cx="5534526" cy="276999"/>
          </a:xfrm>
          <a:prstGeom prst="rect">
            <a:avLst/>
          </a:prstGeom>
          <a:noFill/>
        </p:spPr>
        <p:txBody>
          <a:bodyPr wrap="square">
            <a:spAutoFit/>
          </a:bodyPr>
          <a:lstStyle/>
          <a:p>
            <a:r>
              <a:rPr lang="lt-LT" sz="1200" dirty="0"/>
              <a:t>Pagal Zitą </a:t>
            </a:r>
            <a:r>
              <a:rPr lang="lt-LT" sz="1200" dirty="0" err="1"/>
              <a:t>Nauckūnaitę</a:t>
            </a:r>
            <a:r>
              <a:rPr lang="lt-LT" sz="1200" dirty="0"/>
              <a:t> - Argumentavimas: didaktiniai aspektai, 2020</a:t>
            </a:r>
          </a:p>
        </p:txBody>
      </p:sp>
    </p:spTree>
    <p:extLst>
      <p:ext uri="{BB962C8B-B14F-4D97-AF65-F5344CB8AC3E}">
        <p14:creationId xmlns:p14="http://schemas.microsoft.com/office/powerpoint/2010/main" val="1953613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3A593BF-8571-78F3-12E9-42DA7D93DB54}"/>
              </a:ext>
            </a:extLst>
          </p:cNvPr>
          <p:cNvSpPr>
            <a:spLocks noGrp="1"/>
          </p:cNvSpPr>
          <p:nvPr>
            <p:ph type="title"/>
          </p:nvPr>
        </p:nvSpPr>
        <p:spPr>
          <a:xfrm>
            <a:off x="1066800" y="642938"/>
            <a:ext cx="10058400" cy="1371600"/>
          </a:xfrm>
        </p:spPr>
        <p:txBody>
          <a:bodyPr>
            <a:normAutofit fontScale="90000"/>
          </a:bodyPr>
          <a:lstStyle/>
          <a:p>
            <a:r>
              <a:rPr lang="lt-LT" dirty="0"/>
              <a:t>Kas yra </a:t>
            </a:r>
            <a:r>
              <a:rPr lang="en-US" dirty="0" err="1"/>
              <a:t>dalykinis</a:t>
            </a:r>
            <a:r>
              <a:rPr lang="en-US" dirty="0"/>
              <a:t> </a:t>
            </a:r>
            <a:r>
              <a:rPr lang="lt-LT" dirty="0"/>
              <a:t>argumentuotas tekstas? </a:t>
            </a:r>
          </a:p>
        </p:txBody>
      </p:sp>
      <p:pic>
        <p:nvPicPr>
          <p:cNvPr id="4" name="Picture 3">
            <a:extLst>
              <a:ext uri="{FF2B5EF4-FFF2-40B4-BE49-F238E27FC236}">
                <a16:creationId xmlns:a16="http://schemas.microsoft.com/office/drawing/2014/main" id="{6437B1BC-F787-F4FE-CCA0-1F80A2A13428}"/>
              </a:ext>
            </a:extLst>
          </p:cNvPr>
          <p:cNvPicPr>
            <a:picLocks noChangeAspect="1"/>
          </p:cNvPicPr>
          <p:nvPr/>
        </p:nvPicPr>
        <p:blipFill rotWithShape="1">
          <a:blip r:embed="rId3">
            <a:clrChange>
              <a:clrFrom>
                <a:srgbClr val="FFFFFF"/>
              </a:clrFrom>
              <a:clrTo>
                <a:srgbClr val="FFFFFF">
                  <a:alpha val="0"/>
                </a:srgbClr>
              </a:clrTo>
            </a:clrChange>
          </a:blip>
          <a:srcRect l="49967" t="37764" r="25770" b="23654"/>
          <a:stretch/>
        </p:blipFill>
        <p:spPr bwMode="auto">
          <a:xfrm>
            <a:off x="7667736" y="2155825"/>
            <a:ext cx="4237990" cy="3790950"/>
          </a:xfrm>
          <a:prstGeom prst="rect">
            <a:avLst/>
          </a:prstGeom>
          <a:ln>
            <a:noFill/>
          </a:ln>
          <a:extLst>
            <a:ext uri="{53640926-AAD7-44D8-BBD7-CCE9431645EC}">
              <a14:shadowObscured xmlns:a14="http://schemas.microsoft.com/office/drawing/2010/main"/>
            </a:ext>
          </a:extLst>
        </p:spPr>
      </p:pic>
      <p:graphicFrame>
        <p:nvGraphicFramePr>
          <p:cNvPr id="8" name="Content Placeholder 4">
            <a:extLst>
              <a:ext uri="{FF2B5EF4-FFF2-40B4-BE49-F238E27FC236}">
                <a16:creationId xmlns:a16="http://schemas.microsoft.com/office/drawing/2014/main" id="{57D354A4-EF34-ABCB-0BBA-6765C8596B74}"/>
              </a:ext>
            </a:extLst>
          </p:cNvPr>
          <p:cNvGraphicFramePr>
            <a:graphicFrameLocks noGrp="1"/>
          </p:cNvGraphicFramePr>
          <p:nvPr>
            <p:ph idx="1"/>
            <p:extLst>
              <p:ext uri="{D42A27DB-BD31-4B8C-83A1-F6EECF244321}">
                <p14:modId xmlns:p14="http://schemas.microsoft.com/office/powerpoint/2010/main" val="38879791"/>
              </p:ext>
            </p:extLst>
          </p:nvPr>
        </p:nvGraphicFramePr>
        <p:xfrm>
          <a:off x="-523461" y="2014538"/>
          <a:ext cx="10058400" cy="39322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7E534499-4B0B-EE5A-07C1-56DF6CB7DC14}"/>
              </a:ext>
            </a:extLst>
          </p:cNvPr>
          <p:cNvSpPr txBox="1"/>
          <p:nvPr/>
        </p:nvSpPr>
        <p:spPr>
          <a:xfrm>
            <a:off x="6180794" y="6215406"/>
            <a:ext cx="5534526" cy="276999"/>
          </a:xfrm>
          <a:prstGeom prst="rect">
            <a:avLst/>
          </a:prstGeom>
          <a:noFill/>
        </p:spPr>
        <p:txBody>
          <a:bodyPr wrap="square">
            <a:spAutoFit/>
          </a:bodyPr>
          <a:lstStyle/>
          <a:p>
            <a:r>
              <a:rPr lang="lt-LT" sz="1200" dirty="0"/>
              <a:t>Pagal Zitą </a:t>
            </a:r>
            <a:r>
              <a:rPr lang="lt-LT" sz="1200" dirty="0" err="1"/>
              <a:t>Nauckūnaitę</a:t>
            </a:r>
            <a:r>
              <a:rPr lang="lt-LT" sz="1200" dirty="0"/>
              <a:t> - Argumentavimas: didaktiniai aspektai, 2020</a:t>
            </a:r>
          </a:p>
        </p:txBody>
      </p:sp>
      <p:sp>
        <p:nvSpPr>
          <p:cNvPr id="11" name="TextBox 10">
            <a:extLst>
              <a:ext uri="{FF2B5EF4-FFF2-40B4-BE49-F238E27FC236}">
                <a16:creationId xmlns:a16="http://schemas.microsoft.com/office/drawing/2014/main" id="{BFD32937-6D72-597B-04EE-346ACA3C7E08}"/>
              </a:ext>
            </a:extLst>
          </p:cNvPr>
          <p:cNvSpPr txBox="1"/>
          <p:nvPr/>
        </p:nvSpPr>
        <p:spPr>
          <a:xfrm>
            <a:off x="10654748" y="3703983"/>
            <a:ext cx="1179443" cy="616227"/>
          </a:xfrm>
          <a:prstGeom prst="rect">
            <a:avLst/>
          </a:prstGeom>
          <a:noFill/>
          <a:ln w="19050">
            <a:solidFill>
              <a:srgbClr val="0070C0"/>
            </a:solidFill>
          </a:ln>
        </p:spPr>
        <p:txBody>
          <a:bodyPr wrap="square" rtlCol="0">
            <a:spAutoFit/>
          </a:bodyPr>
          <a:lstStyle/>
          <a:p>
            <a:endParaRPr lang="lt-LT" dirty="0"/>
          </a:p>
        </p:txBody>
      </p:sp>
    </p:spTree>
    <p:extLst>
      <p:ext uri="{BB962C8B-B14F-4D97-AF65-F5344CB8AC3E}">
        <p14:creationId xmlns:p14="http://schemas.microsoft.com/office/powerpoint/2010/main" val="2063089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3E2B-F99B-75C4-8B7E-28F73A7FDF18}"/>
              </a:ext>
            </a:extLst>
          </p:cNvPr>
          <p:cNvSpPr>
            <a:spLocks noGrp="1"/>
          </p:cNvSpPr>
          <p:nvPr>
            <p:ph type="title"/>
          </p:nvPr>
        </p:nvSpPr>
        <p:spPr/>
        <p:txBody>
          <a:bodyPr/>
          <a:lstStyle/>
          <a:p>
            <a:pPr algn="ctr"/>
            <a:r>
              <a:rPr lang="lt-LT" dirty="0"/>
              <a:t>Argumentuoto teksto kūrimas </a:t>
            </a:r>
          </a:p>
        </p:txBody>
      </p:sp>
      <p:graphicFrame>
        <p:nvGraphicFramePr>
          <p:cNvPr id="4" name="Content Placeholder 3">
            <a:extLst>
              <a:ext uri="{FF2B5EF4-FFF2-40B4-BE49-F238E27FC236}">
                <a16:creationId xmlns:a16="http://schemas.microsoft.com/office/drawing/2014/main" id="{65D0B6BF-545B-AA24-47F9-468D837BF8A4}"/>
              </a:ext>
            </a:extLst>
          </p:cNvPr>
          <p:cNvGraphicFramePr>
            <a:graphicFrameLocks noGrp="1"/>
          </p:cNvGraphicFramePr>
          <p:nvPr>
            <p:ph idx="1"/>
            <p:extLst>
              <p:ext uri="{D42A27DB-BD31-4B8C-83A1-F6EECF244321}">
                <p14:modId xmlns:p14="http://schemas.microsoft.com/office/powerpoint/2010/main" val="362820531"/>
              </p:ext>
            </p:extLst>
          </p:nvPr>
        </p:nvGraphicFramePr>
        <p:xfrm>
          <a:off x="186776" y="2014194"/>
          <a:ext cx="10449140" cy="3932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4894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DF8BC-3DF8-1AA2-BD84-9AAFCDEA9CEB}"/>
              </a:ext>
            </a:extLst>
          </p:cNvPr>
          <p:cNvSpPr>
            <a:spLocks noGrp="1"/>
          </p:cNvSpPr>
          <p:nvPr>
            <p:ph type="title"/>
          </p:nvPr>
        </p:nvSpPr>
        <p:spPr>
          <a:xfrm>
            <a:off x="307571" y="274320"/>
            <a:ext cx="10058400" cy="1371600"/>
          </a:xfrm>
        </p:spPr>
        <p:txBody>
          <a:bodyPr>
            <a:normAutofit/>
          </a:bodyPr>
          <a:lstStyle/>
          <a:p>
            <a:r>
              <a:rPr lang="lt-LT" sz="3600" dirty="0"/>
              <a:t>Mokinių pasiekimai (1) </a:t>
            </a:r>
          </a:p>
        </p:txBody>
      </p:sp>
      <p:graphicFrame>
        <p:nvGraphicFramePr>
          <p:cNvPr id="4" name="Content Placeholder 3">
            <a:extLst>
              <a:ext uri="{FF2B5EF4-FFF2-40B4-BE49-F238E27FC236}">
                <a16:creationId xmlns:a16="http://schemas.microsoft.com/office/drawing/2014/main" id="{3CE51A64-6EA2-173E-C985-D69F0E558E6A}"/>
              </a:ext>
            </a:extLst>
          </p:cNvPr>
          <p:cNvGraphicFramePr>
            <a:graphicFrameLocks noGrp="1"/>
          </p:cNvGraphicFramePr>
          <p:nvPr>
            <p:ph idx="1"/>
          </p:nvPr>
        </p:nvGraphicFramePr>
        <p:xfrm>
          <a:off x="307572" y="1465752"/>
          <a:ext cx="11117616" cy="4167121"/>
        </p:xfrm>
        <a:graphic>
          <a:graphicData uri="http://schemas.openxmlformats.org/drawingml/2006/table">
            <a:tbl>
              <a:tblPr firstRow="1" firstCol="1" bandRow="1">
                <a:tableStyleId>{5C22544A-7EE6-4342-B048-85BDC9FD1C3A}</a:tableStyleId>
              </a:tblPr>
              <a:tblGrid>
                <a:gridCol w="2088693">
                  <a:extLst>
                    <a:ext uri="{9D8B030D-6E8A-4147-A177-3AD203B41FA5}">
                      <a16:colId xmlns:a16="http://schemas.microsoft.com/office/drawing/2014/main" val="2273556809"/>
                    </a:ext>
                  </a:extLst>
                </a:gridCol>
                <a:gridCol w="9028923">
                  <a:extLst>
                    <a:ext uri="{9D8B030D-6E8A-4147-A177-3AD203B41FA5}">
                      <a16:colId xmlns:a16="http://schemas.microsoft.com/office/drawing/2014/main" val="1459184345"/>
                    </a:ext>
                  </a:extLst>
                </a:gridCol>
              </a:tblGrid>
              <a:tr h="280199">
                <a:tc gridSpan="2">
                  <a:txBody>
                    <a:bodyPr/>
                    <a:lstStyle/>
                    <a:p>
                      <a:r>
                        <a:rPr lang="lt-LT" sz="1600">
                          <a:effectLst/>
                        </a:rPr>
                        <a:t>1. Geografijos mokslo pažinimas ir orientavimasis erdvėje bei žemėlapyje (A)</a:t>
                      </a:r>
                      <a:endParaRPr lang="lt-LT" sz="1600">
                        <a:effectLst/>
                        <a:latin typeface="Times New Roman" panose="02020603050405020304" pitchFamily="18" charset="0"/>
                        <a:ea typeface="Times New Roman" panose="02020603050405020304" pitchFamily="18" charset="0"/>
                      </a:endParaRPr>
                    </a:p>
                  </a:txBody>
                  <a:tcPr marL="36195" marR="36195" marT="17780" marB="17780"/>
                </a:tc>
                <a:tc hMerge="1">
                  <a:txBody>
                    <a:bodyPr/>
                    <a:lstStyle/>
                    <a:p>
                      <a:endParaRPr lang="lt-LT"/>
                    </a:p>
                  </a:txBody>
                  <a:tcPr/>
                </a:tc>
                <a:extLst>
                  <a:ext uri="{0D108BD9-81ED-4DB2-BD59-A6C34878D82A}">
                    <a16:rowId xmlns:a16="http://schemas.microsoft.com/office/drawing/2014/main" val="217649944"/>
                  </a:ext>
                </a:extLst>
              </a:tr>
              <a:tr h="692887">
                <a:tc>
                  <a:txBody>
                    <a:bodyPr/>
                    <a:lstStyle/>
                    <a:p>
                      <a:r>
                        <a:rPr lang="lt-LT" sz="1600" dirty="0">
                          <a:effectLst/>
                        </a:rPr>
                        <a:t>Orientavimasis erdvėje, vietovėje ir žemėlapyje (A1).</a:t>
                      </a:r>
                      <a:endParaRPr lang="lt-LT" sz="1600" dirty="0">
                        <a:effectLst/>
                        <a:latin typeface="Times New Roman" panose="02020603050405020304" pitchFamily="18" charset="0"/>
                        <a:ea typeface="Times New Roman" panose="02020603050405020304" pitchFamily="18" charset="0"/>
                      </a:endParaRPr>
                    </a:p>
                  </a:txBody>
                  <a:tcPr marL="36195" marR="36195" marT="17780" marB="17780"/>
                </a:tc>
                <a:tc>
                  <a:txBody>
                    <a:bodyPr/>
                    <a:lstStyle/>
                    <a:p>
                      <a:pPr marL="342900" indent="-342900">
                        <a:buFont typeface="Arial" panose="020B0604020202020204" pitchFamily="34" charset="0"/>
                        <a:buChar char="•"/>
                      </a:pPr>
                      <a:r>
                        <a:rPr lang="lt-LT" sz="1600" b="1" kern="1200" dirty="0">
                          <a:solidFill>
                            <a:srgbClr val="FF0000"/>
                          </a:solidFill>
                          <a:effectLst/>
                          <a:latin typeface="+mn-lt"/>
                          <a:ea typeface="+mn-ea"/>
                          <a:cs typeface="+mn-cs"/>
                        </a:rPr>
                        <a:t>Orientuojasi lokalioje, regioninėje ir globalioje geografinėje erdvėje. </a:t>
                      </a:r>
                    </a:p>
                    <a:p>
                      <a:pPr marL="342900" indent="-342900">
                        <a:buFont typeface="Arial" panose="020B0604020202020204" pitchFamily="34" charset="0"/>
                        <a:buChar char="•"/>
                      </a:pPr>
                      <a:r>
                        <a:rPr lang="lt-LT" sz="1600" kern="1200" dirty="0">
                          <a:solidFill>
                            <a:schemeClr val="tx1"/>
                          </a:solidFill>
                          <a:effectLst/>
                          <a:latin typeface="+mn-lt"/>
                          <a:ea typeface="+mn-ea"/>
                          <a:cs typeface="+mn-cs"/>
                        </a:rPr>
                        <a:t>Naudodamasis pagrindinėmis skaitmeninio žemėlapio funkcijomis analizuoja geografinę informaciją. </a:t>
                      </a:r>
                    </a:p>
                  </a:txBody>
                  <a:tcPr marL="36195" marR="36195" marT="17780" marB="17780"/>
                </a:tc>
                <a:extLst>
                  <a:ext uri="{0D108BD9-81ED-4DB2-BD59-A6C34878D82A}">
                    <a16:rowId xmlns:a16="http://schemas.microsoft.com/office/drawing/2014/main" val="1177138168"/>
                  </a:ext>
                </a:extLst>
              </a:tr>
              <a:tr h="1573908">
                <a:tc>
                  <a:txBody>
                    <a:bodyPr/>
                    <a:lstStyle/>
                    <a:p>
                      <a:r>
                        <a:rPr lang="lt-LT" sz="1600" dirty="0">
                          <a:effectLst/>
                        </a:rPr>
                        <a:t>Geografinės padėties nustatymas ir apibūdinimas (A2).</a:t>
                      </a:r>
                      <a:endParaRPr lang="lt-LT" sz="1600" dirty="0">
                        <a:effectLst/>
                        <a:latin typeface="Times New Roman" panose="02020603050405020304" pitchFamily="18" charset="0"/>
                        <a:ea typeface="Times New Roman" panose="02020603050405020304" pitchFamily="18" charset="0"/>
                      </a:endParaRPr>
                    </a:p>
                  </a:txBody>
                  <a:tcPr marL="36195" marR="36195" marT="17780" marB="17780"/>
                </a:tc>
                <a:tc>
                  <a:txBody>
                    <a:bodyPr/>
                    <a:lstStyle/>
                    <a:p>
                      <a:pPr marL="342900" indent="-342900">
                        <a:buFont typeface="Arial" panose="020B0604020202020204" pitchFamily="34" charset="0"/>
                        <a:buChar char="•"/>
                      </a:pPr>
                      <a:r>
                        <a:rPr lang="lt-LT" sz="1600" b="1" kern="1200" dirty="0">
                          <a:solidFill>
                            <a:srgbClr val="FF0000"/>
                          </a:solidFill>
                          <a:effectLst/>
                          <a:latin typeface="+mn-lt"/>
                          <a:ea typeface="+mn-ea"/>
                          <a:cs typeface="+mn-cs"/>
                        </a:rPr>
                        <a:t>Paaiškina geografinės padėties svarbą, geografinių procesų ir reiškinių vyksmą įvairiose geografinėse erdvėse. </a:t>
                      </a:r>
                    </a:p>
                    <a:p>
                      <a:pPr marL="342900" indent="-342900">
                        <a:buFont typeface="Arial" panose="020B0604020202020204" pitchFamily="34" charset="0"/>
                        <a:buChar char="•"/>
                      </a:pPr>
                      <a:r>
                        <a:rPr lang="lt-LT" sz="1600" kern="1200" dirty="0">
                          <a:solidFill>
                            <a:schemeClr val="tx1"/>
                          </a:solidFill>
                          <a:effectLst/>
                          <a:latin typeface="+mn-lt"/>
                          <a:ea typeface="+mn-ea"/>
                          <a:cs typeface="+mn-cs"/>
                        </a:rPr>
                        <a:t>Skiria absoliutinę ir santykinę geografinę padėtį. </a:t>
                      </a:r>
                    </a:p>
                    <a:p>
                      <a:pPr marL="342900" indent="-342900">
                        <a:buFont typeface="Arial" panose="020B0604020202020204" pitchFamily="34" charset="0"/>
                        <a:buChar char="•"/>
                      </a:pPr>
                      <a:r>
                        <a:rPr lang="lt-LT" sz="1600" kern="1200" dirty="0">
                          <a:solidFill>
                            <a:schemeClr val="tx1"/>
                          </a:solidFill>
                          <a:effectLst/>
                          <a:latin typeface="+mn-lt"/>
                          <a:ea typeface="+mn-ea"/>
                          <a:cs typeface="+mn-cs"/>
                        </a:rPr>
                        <a:t>Įprastame geografiniame kontekste vertina objektų geografinę padėtį, išskiria pagrįstus privalumus ir trūkumus. </a:t>
                      </a:r>
                    </a:p>
                    <a:p>
                      <a:pPr marL="342900" indent="-342900">
                        <a:buFont typeface="Arial" panose="020B0604020202020204" pitchFamily="34" charset="0"/>
                        <a:buChar char="•"/>
                      </a:pPr>
                      <a:r>
                        <a:rPr lang="lt-LT" sz="1600" kern="1200" dirty="0">
                          <a:solidFill>
                            <a:schemeClr val="tx1"/>
                          </a:solidFill>
                          <a:effectLst/>
                          <a:latin typeface="+mn-lt"/>
                          <a:ea typeface="+mn-ea"/>
                          <a:cs typeface="+mn-cs"/>
                        </a:rPr>
                        <a:t>Kritiškai vertina objekto (-ų) geografinės padėties įtaką gamtiniams ir visuomeniniams reiškiniams bei procesams. </a:t>
                      </a:r>
                    </a:p>
                  </a:txBody>
                  <a:tcPr marL="36195" marR="36195" marT="17780" marB="17780"/>
                </a:tc>
                <a:extLst>
                  <a:ext uri="{0D108BD9-81ED-4DB2-BD59-A6C34878D82A}">
                    <a16:rowId xmlns:a16="http://schemas.microsoft.com/office/drawing/2014/main" val="3035823780"/>
                  </a:ext>
                </a:extLst>
              </a:tr>
              <a:tr h="1377402">
                <a:tc>
                  <a:txBody>
                    <a:bodyPr/>
                    <a:lstStyle/>
                    <a:p>
                      <a:r>
                        <a:rPr lang="lt-LT" sz="1600" dirty="0">
                          <a:effectLst/>
                        </a:rPr>
                        <a:t>Geografijos mokslo pažinimo klausimų analizavimas (A3).</a:t>
                      </a:r>
                      <a:endParaRPr lang="lt-LT" sz="1600" dirty="0">
                        <a:effectLst/>
                        <a:latin typeface="Times New Roman" panose="02020603050405020304" pitchFamily="18" charset="0"/>
                        <a:ea typeface="Times New Roman" panose="02020603050405020304" pitchFamily="18" charset="0"/>
                      </a:endParaRPr>
                    </a:p>
                  </a:txBody>
                  <a:tcPr marL="36195" marR="36195" marT="17780" marB="17780"/>
                </a:tc>
                <a:tc>
                  <a:txBody>
                    <a:bodyPr/>
                    <a:lstStyle/>
                    <a:p>
                      <a:pPr marL="342900" indent="-342900">
                        <a:buFont typeface="Arial" panose="020B0604020202020204" pitchFamily="34" charset="0"/>
                        <a:buChar char="•"/>
                      </a:pPr>
                      <a:r>
                        <a:rPr lang="lt-LT" sz="1600" b="1" kern="1200" dirty="0">
                          <a:solidFill>
                            <a:srgbClr val="FF0000"/>
                          </a:solidFill>
                          <a:effectLst/>
                          <a:latin typeface="+mn-lt"/>
                          <a:ea typeface="+mn-ea"/>
                          <a:cs typeface="+mn-cs"/>
                        </a:rPr>
                        <a:t>Paaiškina ir tinkamai vartoja geografijos sąvokas, terminus ir simbolius, aiškindamas reiškinius ir procesus standartinėse situacijose. </a:t>
                      </a:r>
                    </a:p>
                    <a:p>
                      <a:pPr marL="342900" indent="-342900">
                        <a:buFont typeface="Arial" panose="020B0604020202020204" pitchFamily="34" charset="0"/>
                        <a:buChar char="•"/>
                      </a:pPr>
                      <a:r>
                        <a:rPr lang="lt-LT" sz="1600" b="1" kern="1200" dirty="0">
                          <a:solidFill>
                            <a:srgbClr val="FF0000"/>
                          </a:solidFill>
                          <a:effectLst/>
                          <a:latin typeface="+mn-lt"/>
                          <a:ea typeface="+mn-ea"/>
                          <a:cs typeface="+mn-cs"/>
                        </a:rPr>
                        <a:t>Paaiškina sąsajas tarp geografijos mokslo teorijų ir jų praktinio taikymo. </a:t>
                      </a:r>
                    </a:p>
                    <a:p>
                      <a:pPr marL="342900" indent="-342900">
                        <a:buFont typeface="Arial" panose="020B0604020202020204" pitchFamily="34" charset="0"/>
                        <a:buChar char="•"/>
                      </a:pPr>
                      <a:r>
                        <a:rPr lang="lt-LT" sz="1600" kern="1200" dirty="0">
                          <a:solidFill>
                            <a:schemeClr val="tx1"/>
                          </a:solidFill>
                          <a:effectLst/>
                          <a:latin typeface="+mn-lt"/>
                          <a:ea typeface="+mn-ea"/>
                          <a:cs typeface="+mn-cs"/>
                        </a:rPr>
                        <a:t>Nurodo žinomų Lietuvos mokslininkų indėlį į geografijos mokslą. </a:t>
                      </a:r>
                    </a:p>
                  </a:txBody>
                  <a:tcPr marL="36195" marR="36195" marT="17780" marB="17780"/>
                </a:tc>
                <a:extLst>
                  <a:ext uri="{0D108BD9-81ED-4DB2-BD59-A6C34878D82A}">
                    <a16:rowId xmlns:a16="http://schemas.microsoft.com/office/drawing/2014/main" val="3031958615"/>
                  </a:ext>
                </a:extLst>
              </a:tr>
            </a:tbl>
          </a:graphicData>
        </a:graphic>
      </p:graphicFrame>
    </p:spTree>
    <p:extLst>
      <p:ext uri="{BB962C8B-B14F-4D97-AF65-F5344CB8AC3E}">
        <p14:creationId xmlns:p14="http://schemas.microsoft.com/office/powerpoint/2010/main" val="1256726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A2E1E-E84D-7217-1D98-A644ECE9BB71}"/>
              </a:ext>
            </a:extLst>
          </p:cNvPr>
          <p:cNvSpPr>
            <a:spLocks noGrp="1"/>
          </p:cNvSpPr>
          <p:nvPr>
            <p:ph type="title"/>
          </p:nvPr>
        </p:nvSpPr>
        <p:spPr>
          <a:xfrm>
            <a:off x="277528" y="247958"/>
            <a:ext cx="10058400" cy="1371600"/>
          </a:xfrm>
        </p:spPr>
        <p:txBody>
          <a:bodyPr/>
          <a:lstStyle/>
          <a:p>
            <a:r>
              <a:rPr lang="lt-LT" dirty="0"/>
              <a:t>Mokinių pasiekimai (2) </a:t>
            </a:r>
          </a:p>
        </p:txBody>
      </p:sp>
      <p:graphicFrame>
        <p:nvGraphicFramePr>
          <p:cNvPr id="4" name="Content Placeholder 3">
            <a:extLst>
              <a:ext uri="{FF2B5EF4-FFF2-40B4-BE49-F238E27FC236}">
                <a16:creationId xmlns:a16="http://schemas.microsoft.com/office/drawing/2014/main" id="{84434646-9656-01F1-91A3-D414177B6CD3}"/>
              </a:ext>
            </a:extLst>
          </p:cNvPr>
          <p:cNvGraphicFramePr>
            <a:graphicFrameLocks noGrp="1"/>
          </p:cNvGraphicFramePr>
          <p:nvPr>
            <p:ph idx="1"/>
          </p:nvPr>
        </p:nvGraphicFramePr>
        <p:xfrm>
          <a:off x="475890" y="1504142"/>
          <a:ext cx="11240219" cy="4043680"/>
        </p:xfrm>
        <a:graphic>
          <a:graphicData uri="http://schemas.openxmlformats.org/drawingml/2006/table">
            <a:tbl>
              <a:tblPr firstRow="1" firstCol="1" bandRow="1">
                <a:tableStyleId>{5C22544A-7EE6-4342-B048-85BDC9FD1C3A}</a:tableStyleId>
              </a:tblPr>
              <a:tblGrid>
                <a:gridCol w="2484408">
                  <a:extLst>
                    <a:ext uri="{9D8B030D-6E8A-4147-A177-3AD203B41FA5}">
                      <a16:colId xmlns:a16="http://schemas.microsoft.com/office/drawing/2014/main" val="904615109"/>
                    </a:ext>
                  </a:extLst>
                </a:gridCol>
                <a:gridCol w="8755811">
                  <a:extLst>
                    <a:ext uri="{9D8B030D-6E8A-4147-A177-3AD203B41FA5}">
                      <a16:colId xmlns:a16="http://schemas.microsoft.com/office/drawing/2014/main" val="4016879649"/>
                    </a:ext>
                  </a:extLst>
                </a:gridCol>
              </a:tblGrid>
              <a:tr h="0">
                <a:tc gridSpan="2">
                  <a:txBody>
                    <a:bodyPr/>
                    <a:lstStyle/>
                    <a:p>
                      <a:r>
                        <a:rPr lang="lt-LT" sz="1600" dirty="0">
                          <a:effectLst/>
                        </a:rPr>
                        <a:t>2. Geografinių reiškinių, procesų ir sistemų pažinimas (B)</a:t>
                      </a:r>
                      <a:endParaRPr lang="lt-LT" sz="1600" dirty="0">
                        <a:effectLst/>
                        <a:latin typeface="Times New Roman" panose="02020603050405020304" pitchFamily="18" charset="0"/>
                        <a:ea typeface="Times New Roman" panose="02020603050405020304" pitchFamily="18" charset="0"/>
                      </a:endParaRPr>
                    </a:p>
                  </a:txBody>
                  <a:tcPr marL="36195" marR="36195" marT="17780" marB="17780"/>
                </a:tc>
                <a:tc hMerge="1">
                  <a:txBody>
                    <a:bodyPr/>
                    <a:lstStyle/>
                    <a:p>
                      <a:endParaRPr lang="lt-LT"/>
                    </a:p>
                  </a:txBody>
                  <a:tcPr/>
                </a:tc>
                <a:extLst>
                  <a:ext uri="{0D108BD9-81ED-4DB2-BD59-A6C34878D82A}">
                    <a16:rowId xmlns:a16="http://schemas.microsoft.com/office/drawing/2014/main" val="331026065"/>
                  </a:ext>
                </a:extLst>
              </a:tr>
              <a:tr h="0">
                <a:tc>
                  <a:txBody>
                    <a:bodyPr/>
                    <a:lstStyle/>
                    <a:p>
                      <a:r>
                        <a:rPr lang="lt-LT" sz="1600" dirty="0">
                          <a:effectLst/>
                        </a:rPr>
                        <a:t>Gamtos procesų, reiškinių ir sistemų analizė (B1).</a:t>
                      </a:r>
                      <a:endParaRPr lang="lt-LT" sz="1600" dirty="0">
                        <a:effectLst/>
                        <a:latin typeface="Times New Roman" panose="02020603050405020304" pitchFamily="18" charset="0"/>
                        <a:ea typeface="Times New Roman" panose="02020603050405020304" pitchFamily="18" charset="0"/>
                      </a:endParaRPr>
                    </a:p>
                  </a:txBody>
                  <a:tcPr marL="36195" marR="36195" marT="17780" marB="17780"/>
                </a:tc>
                <a:tc>
                  <a:txBody>
                    <a:bodyPr/>
                    <a:lstStyle/>
                    <a:p>
                      <a:pPr marL="342900" indent="-342900">
                        <a:buFont typeface="Arial" panose="020B0604020202020204" pitchFamily="34" charset="0"/>
                        <a:buChar char="•"/>
                      </a:pPr>
                      <a:r>
                        <a:rPr lang="lt-LT" sz="1600" i="0" dirty="0">
                          <a:solidFill>
                            <a:schemeClr val="tx1"/>
                          </a:solidFill>
                          <a:effectLst/>
                        </a:rPr>
                        <a:t>Išvardija ir apibūdina gamtinius reiškinius, procesus ir dėsningumus, nurodo jų bruožus, atsiradimo priežastis, pasekmes ir pasireiškimo teritorijas. </a:t>
                      </a:r>
                    </a:p>
                    <a:p>
                      <a:pPr marL="342900" indent="-342900">
                        <a:buFont typeface="Arial" panose="020B0604020202020204" pitchFamily="34" charset="0"/>
                        <a:buChar char="•"/>
                      </a:pPr>
                      <a:r>
                        <a:rPr lang="lt-LT" sz="1600" i="0" dirty="0">
                          <a:solidFill>
                            <a:schemeClr val="tx1"/>
                          </a:solidFill>
                          <a:effectLst/>
                        </a:rPr>
                        <a:t>Analizuoja informacijos šaltinyje dabartiniame pasaulyje vykstančių gamtinių procesų pokyčius, pateikia išvadas.</a:t>
                      </a:r>
                      <a:endParaRPr lang="lt-LT" sz="1600" i="0" dirty="0">
                        <a:solidFill>
                          <a:schemeClr val="tx1"/>
                        </a:solidFill>
                        <a:effectLst/>
                        <a:latin typeface="Times New Roman" panose="02020603050405020304" pitchFamily="18" charset="0"/>
                        <a:ea typeface="Times New Roman" panose="02020603050405020304" pitchFamily="18" charset="0"/>
                      </a:endParaRPr>
                    </a:p>
                  </a:txBody>
                  <a:tcPr marL="36195" marR="36195" marT="17780" marB="17780"/>
                </a:tc>
                <a:extLst>
                  <a:ext uri="{0D108BD9-81ED-4DB2-BD59-A6C34878D82A}">
                    <a16:rowId xmlns:a16="http://schemas.microsoft.com/office/drawing/2014/main" val="3185247877"/>
                  </a:ext>
                </a:extLst>
              </a:tr>
              <a:tr h="0">
                <a:tc>
                  <a:txBody>
                    <a:bodyPr/>
                    <a:lstStyle/>
                    <a:p>
                      <a:r>
                        <a:rPr lang="lt-LT" sz="1600" dirty="0">
                          <a:effectLst/>
                        </a:rPr>
                        <a:t>Visuomeninių procesų, reiškinių ir sistemų analizė (B2).</a:t>
                      </a:r>
                      <a:endParaRPr lang="lt-LT" sz="1600" dirty="0">
                        <a:effectLst/>
                        <a:latin typeface="Times New Roman" panose="02020603050405020304" pitchFamily="18" charset="0"/>
                        <a:ea typeface="Times New Roman" panose="02020603050405020304" pitchFamily="18" charset="0"/>
                      </a:endParaRPr>
                    </a:p>
                  </a:txBody>
                  <a:tcPr marL="36195" marR="36195" marT="17780" marB="17780"/>
                </a:tc>
                <a:tc>
                  <a:txBody>
                    <a:bodyPr/>
                    <a:lstStyle/>
                    <a:p>
                      <a:pPr marL="342900" indent="-342900">
                        <a:buFont typeface="Arial" panose="020B0604020202020204" pitchFamily="34" charset="0"/>
                        <a:buChar char="•"/>
                      </a:pPr>
                      <a:r>
                        <a:rPr lang="lt-LT" sz="1600" i="0" dirty="0">
                          <a:solidFill>
                            <a:schemeClr val="tx1"/>
                          </a:solidFill>
                          <a:effectLst/>
                        </a:rPr>
                        <a:t>Paaiškina visuomeninius reiškinius, procesus ir dėsningumus, nurodo jų bruožus, priežastis, pasekmes ir pasireiškimo teritorijas. </a:t>
                      </a:r>
                    </a:p>
                    <a:p>
                      <a:pPr marL="342900" indent="-342900">
                        <a:buFont typeface="Arial" panose="020B0604020202020204" pitchFamily="34" charset="0"/>
                        <a:buChar char="•"/>
                      </a:pPr>
                      <a:r>
                        <a:rPr lang="lt-LT" sz="1600" b="1" i="0" dirty="0">
                          <a:solidFill>
                            <a:srgbClr val="FF0000"/>
                          </a:solidFill>
                          <a:effectLst/>
                        </a:rPr>
                        <a:t>Analizuoja pateiktą šaltinio informaciją (tiesioginę arba netiesioginę), paaiškina pavaizduotus ar aprašytus visuomenės specifinius erdvinės organizacijos struktūros bruožus, nurodo visuomenėje vykstančius reiškinius ir procesus, paaiškina jų atsiradimo priežastis ir nurodo pasekmes (dėsningumas).</a:t>
                      </a:r>
                      <a:endParaRPr lang="lt-LT" sz="1600" b="1" i="0" dirty="0">
                        <a:solidFill>
                          <a:srgbClr val="FF0000"/>
                        </a:solidFill>
                        <a:effectLst/>
                        <a:latin typeface="Times New Roman" panose="02020603050405020304" pitchFamily="18" charset="0"/>
                        <a:ea typeface="Times New Roman" panose="02020603050405020304" pitchFamily="18" charset="0"/>
                      </a:endParaRPr>
                    </a:p>
                  </a:txBody>
                  <a:tcPr marL="36195" marR="36195" marT="17780" marB="17780"/>
                </a:tc>
                <a:extLst>
                  <a:ext uri="{0D108BD9-81ED-4DB2-BD59-A6C34878D82A}">
                    <a16:rowId xmlns:a16="http://schemas.microsoft.com/office/drawing/2014/main" val="1608891023"/>
                  </a:ext>
                </a:extLst>
              </a:tr>
              <a:tr h="0">
                <a:tc>
                  <a:txBody>
                    <a:bodyPr/>
                    <a:lstStyle/>
                    <a:p>
                      <a:r>
                        <a:rPr lang="lt-LT" sz="1600" dirty="0">
                          <a:effectLst/>
                        </a:rPr>
                        <a:t>Gamtinių ir visuomeninių sistemų sąryšingumo analizė (B3).</a:t>
                      </a:r>
                      <a:endParaRPr lang="lt-LT" sz="1600" dirty="0">
                        <a:effectLst/>
                        <a:latin typeface="Times New Roman" panose="02020603050405020304" pitchFamily="18" charset="0"/>
                        <a:ea typeface="Times New Roman" panose="02020603050405020304" pitchFamily="18" charset="0"/>
                      </a:endParaRPr>
                    </a:p>
                  </a:txBody>
                  <a:tcPr marL="36195" marR="36195" marT="17780" marB="17780"/>
                </a:tc>
                <a:tc>
                  <a:txBody>
                    <a:bodyPr/>
                    <a:lstStyle/>
                    <a:p>
                      <a:pPr marL="342900" indent="-342900">
                        <a:buFont typeface="Arial" panose="020B0604020202020204" pitchFamily="34" charset="0"/>
                        <a:buChar char="•"/>
                      </a:pPr>
                      <a:r>
                        <a:rPr lang="lt-LT" sz="1600" b="1" i="0" dirty="0">
                          <a:solidFill>
                            <a:srgbClr val="FF0000"/>
                          </a:solidFill>
                          <a:effectLst/>
                        </a:rPr>
                        <a:t>Nurodo ir paaiškina problemas, susijusias su Lietuvos ir pasaulio visuomeniniais procesais, pasiūlo veiksmingų problemų sprendimo būdų, sieja Lietuvos problemas su pasaulinėmis tendencijomis. </a:t>
                      </a:r>
                    </a:p>
                    <a:p>
                      <a:pPr marL="342900" indent="-342900">
                        <a:buFont typeface="Arial" panose="020B0604020202020204" pitchFamily="34" charset="0"/>
                        <a:buChar char="•"/>
                      </a:pPr>
                      <a:r>
                        <a:rPr lang="lt-LT" sz="1600" b="1" i="0" dirty="0">
                          <a:solidFill>
                            <a:srgbClr val="FF0000"/>
                          </a:solidFill>
                          <a:effectLst/>
                        </a:rPr>
                        <a:t>Sukuria rišlų struktūruotą tekstą ir suformuluotus teiginius pagrindžia svariais argumentais.</a:t>
                      </a:r>
                      <a:endParaRPr lang="lt-LT" sz="1600" b="1" i="0" dirty="0">
                        <a:solidFill>
                          <a:srgbClr val="FF0000"/>
                        </a:solidFill>
                        <a:effectLst/>
                        <a:latin typeface="Times New Roman" panose="02020603050405020304" pitchFamily="18" charset="0"/>
                        <a:ea typeface="Times New Roman" panose="02020603050405020304" pitchFamily="18" charset="0"/>
                      </a:endParaRPr>
                    </a:p>
                  </a:txBody>
                  <a:tcPr marL="36195" marR="36195" marT="17780" marB="17780"/>
                </a:tc>
                <a:extLst>
                  <a:ext uri="{0D108BD9-81ED-4DB2-BD59-A6C34878D82A}">
                    <a16:rowId xmlns:a16="http://schemas.microsoft.com/office/drawing/2014/main" val="3976835376"/>
                  </a:ext>
                </a:extLst>
              </a:tr>
            </a:tbl>
          </a:graphicData>
        </a:graphic>
      </p:graphicFrame>
    </p:spTree>
    <p:extLst>
      <p:ext uri="{BB962C8B-B14F-4D97-AF65-F5344CB8AC3E}">
        <p14:creationId xmlns:p14="http://schemas.microsoft.com/office/powerpoint/2010/main" val="3098290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E4EBC-156F-0001-8155-E9CA0AAD658C}"/>
              </a:ext>
            </a:extLst>
          </p:cNvPr>
          <p:cNvSpPr>
            <a:spLocks noGrp="1"/>
          </p:cNvSpPr>
          <p:nvPr>
            <p:ph type="title"/>
          </p:nvPr>
        </p:nvSpPr>
        <p:spPr>
          <a:xfrm>
            <a:off x="248652" y="257584"/>
            <a:ext cx="10058400" cy="1371600"/>
          </a:xfrm>
        </p:spPr>
        <p:txBody>
          <a:bodyPr/>
          <a:lstStyle/>
          <a:p>
            <a:r>
              <a:rPr lang="lt-LT" dirty="0"/>
              <a:t>Mokinių pasiekimai (3) </a:t>
            </a:r>
          </a:p>
        </p:txBody>
      </p:sp>
      <p:graphicFrame>
        <p:nvGraphicFramePr>
          <p:cNvPr id="4" name="Content Placeholder 3">
            <a:extLst>
              <a:ext uri="{FF2B5EF4-FFF2-40B4-BE49-F238E27FC236}">
                <a16:creationId xmlns:a16="http://schemas.microsoft.com/office/drawing/2014/main" id="{320912B9-92D4-3A1E-8A2C-AB40E8BB5B42}"/>
              </a:ext>
            </a:extLst>
          </p:cNvPr>
          <p:cNvGraphicFramePr>
            <a:graphicFrameLocks noGrp="1"/>
          </p:cNvGraphicFramePr>
          <p:nvPr>
            <p:ph idx="1"/>
          </p:nvPr>
        </p:nvGraphicFramePr>
        <p:xfrm>
          <a:off x="550832" y="1552734"/>
          <a:ext cx="11211677" cy="4775200"/>
        </p:xfrm>
        <a:graphic>
          <a:graphicData uri="http://schemas.openxmlformats.org/drawingml/2006/table">
            <a:tbl>
              <a:tblPr firstRow="1" firstCol="1" bandRow="1">
                <a:tableStyleId>{5C22544A-7EE6-4342-B048-85BDC9FD1C3A}</a:tableStyleId>
              </a:tblPr>
              <a:tblGrid>
                <a:gridCol w="3251583">
                  <a:extLst>
                    <a:ext uri="{9D8B030D-6E8A-4147-A177-3AD203B41FA5}">
                      <a16:colId xmlns:a16="http://schemas.microsoft.com/office/drawing/2014/main" val="2943261892"/>
                    </a:ext>
                  </a:extLst>
                </a:gridCol>
                <a:gridCol w="7960094">
                  <a:extLst>
                    <a:ext uri="{9D8B030D-6E8A-4147-A177-3AD203B41FA5}">
                      <a16:colId xmlns:a16="http://schemas.microsoft.com/office/drawing/2014/main" val="67042394"/>
                    </a:ext>
                  </a:extLst>
                </a:gridCol>
              </a:tblGrid>
              <a:tr h="0">
                <a:tc gridSpan="2">
                  <a:txBody>
                    <a:bodyPr/>
                    <a:lstStyle/>
                    <a:p>
                      <a:r>
                        <a:rPr lang="lt-LT" sz="1600" dirty="0">
                          <a:effectLst/>
                        </a:rPr>
                        <a:t>3. Pasaulio geografinis pažinimas ir globalių iššūkių žmonijai analizė (C)</a:t>
                      </a:r>
                      <a:endParaRPr lang="lt-LT" sz="1600" dirty="0">
                        <a:effectLst/>
                        <a:latin typeface="Times New Roman" panose="02020603050405020304" pitchFamily="18" charset="0"/>
                        <a:ea typeface="Times New Roman" panose="02020603050405020304" pitchFamily="18" charset="0"/>
                      </a:endParaRPr>
                    </a:p>
                  </a:txBody>
                  <a:tcPr marL="36195" marR="36195" marT="17780" marB="17780"/>
                </a:tc>
                <a:tc hMerge="1">
                  <a:txBody>
                    <a:bodyPr/>
                    <a:lstStyle/>
                    <a:p>
                      <a:endParaRPr lang="lt-LT"/>
                    </a:p>
                  </a:txBody>
                  <a:tcPr/>
                </a:tc>
                <a:extLst>
                  <a:ext uri="{0D108BD9-81ED-4DB2-BD59-A6C34878D82A}">
                    <a16:rowId xmlns:a16="http://schemas.microsoft.com/office/drawing/2014/main" val="2643356845"/>
                  </a:ext>
                </a:extLst>
              </a:tr>
              <a:tr h="747395">
                <a:tc>
                  <a:txBody>
                    <a:bodyPr/>
                    <a:lstStyle/>
                    <a:p>
                      <a:r>
                        <a:rPr lang="lt-LT" sz="1600" dirty="0">
                          <a:effectLst/>
                        </a:rPr>
                        <a:t>Pasaulio šalių, regionų, vietovių gamtinių ir visuomeninių bruožų analizė darnaus vystymosi kontekste (C1).</a:t>
                      </a:r>
                      <a:endParaRPr lang="lt-LT" sz="1600" dirty="0">
                        <a:effectLst/>
                        <a:latin typeface="Times New Roman" panose="02020603050405020304" pitchFamily="18" charset="0"/>
                        <a:ea typeface="Times New Roman" panose="02020603050405020304" pitchFamily="18" charset="0"/>
                      </a:endParaRPr>
                    </a:p>
                  </a:txBody>
                  <a:tcPr marL="36195" marR="36195" marT="17780" marB="17780"/>
                </a:tc>
                <a:tc>
                  <a:txBody>
                    <a:bodyPr/>
                    <a:lstStyle/>
                    <a:p>
                      <a:pPr marL="285750" indent="-285750">
                        <a:buFont typeface="Arial" panose="020B0604020202020204" pitchFamily="34" charset="0"/>
                        <a:buChar char="•"/>
                      </a:pPr>
                      <a:r>
                        <a:rPr lang="lt-LT" sz="1600" i="0" dirty="0">
                          <a:solidFill>
                            <a:schemeClr val="tx1"/>
                          </a:solidFill>
                          <a:effectLst/>
                        </a:rPr>
                        <a:t>Apibūdina darnų vystymąsi kaip priemonių, užtikrinančių žmonių gerovę dabar ir ateityje, visumą. </a:t>
                      </a:r>
                    </a:p>
                    <a:p>
                      <a:pPr marL="285750" indent="-285750">
                        <a:buFont typeface="Arial" panose="020B0604020202020204" pitchFamily="34" charset="0"/>
                        <a:buChar char="•"/>
                      </a:pPr>
                      <a:r>
                        <a:rPr lang="lt-LT" sz="1600" i="0" dirty="0">
                          <a:solidFill>
                            <a:schemeClr val="tx1"/>
                          </a:solidFill>
                          <a:effectLst/>
                        </a:rPr>
                        <a:t>Vertina vietinės bendruomenės, Lietuvos ir atskirų regionų gyventojų gyvenimo sąlygų gerinimo būdus, atsižvelgdamas į socialinį, ekonominį, aplinkosauginį aspektus, išsako savo nuomonę</a:t>
                      </a:r>
                      <a:r>
                        <a:rPr lang="lt-LT" sz="1600" dirty="0">
                          <a:solidFill>
                            <a:schemeClr val="tx1"/>
                          </a:solidFill>
                          <a:effectLst/>
                        </a:rPr>
                        <a:t>. </a:t>
                      </a:r>
                    </a:p>
                    <a:p>
                      <a:pPr marL="285750" indent="-285750">
                        <a:buFont typeface="Arial" panose="020B0604020202020204" pitchFamily="34" charset="0"/>
                        <a:buChar char="•"/>
                      </a:pPr>
                      <a:r>
                        <a:rPr lang="lt-LT" sz="1600" dirty="0">
                          <a:solidFill>
                            <a:schemeClr val="tx1"/>
                          </a:solidFill>
                          <a:effectLst/>
                        </a:rPr>
                        <a:t>Siūlo aplinkos ir išteklių apsaugos būdų, aptaria jų pritaikymo galimybes. </a:t>
                      </a:r>
                    </a:p>
                    <a:p>
                      <a:pPr marL="285750" indent="-285750">
                        <a:buFont typeface="Arial" panose="020B0604020202020204" pitchFamily="34" charset="0"/>
                        <a:buChar char="•"/>
                      </a:pPr>
                      <a:r>
                        <a:rPr lang="lt-LT" sz="1600" dirty="0">
                          <a:solidFill>
                            <a:schemeClr val="tx1"/>
                          </a:solidFill>
                          <a:effectLst/>
                        </a:rPr>
                        <a:t>Aktyviai įsitraukia į bendruomenės veiklą (savanorystė), organizuojamus nacionalinius projektus, akcijas ir kitas veiklas, siūlo naujų veiklų.</a:t>
                      </a:r>
                      <a:endParaRPr lang="lt-LT" sz="1600" dirty="0">
                        <a:solidFill>
                          <a:schemeClr val="tx1"/>
                        </a:solidFill>
                        <a:effectLst/>
                        <a:latin typeface="Times New Roman" panose="02020603050405020304" pitchFamily="18" charset="0"/>
                        <a:ea typeface="Times New Roman" panose="02020603050405020304" pitchFamily="18" charset="0"/>
                      </a:endParaRPr>
                    </a:p>
                  </a:txBody>
                  <a:tcPr marL="36195" marR="36195" marT="17780" marB="17780"/>
                </a:tc>
                <a:extLst>
                  <a:ext uri="{0D108BD9-81ED-4DB2-BD59-A6C34878D82A}">
                    <a16:rowId xmlns:a16="http://schemas.microsoft.com/office/drawing/2014/main" val="2576189459"/>
                  </a:ext>
                </a:extLst>
              </a:tr>
              <a:tr h="336550">
                <a:tc>
                  <a:txBody>
                    <a:bodyPr/>
                    <a:lstStyle/>
                    <a:p>
                      <a:r>
                        <a:rPr lang="lt-LT" sz="1600">
                          <a:effectLst/>
                        </a:rPr>
                        <a:t>Pasaulio šalių, regionų, vietovių geografinių bruožų ir ypatumų erdvinės raiškos aiškinimas (interpretavimas) (C2).</a:t>
                      </a:r>
                      <a:endParaRPr lang="lt-LT" sz="1600">
                        <a:effectLst/>
                        <a:latin typeface="Times New Roman" panose="02020603050405020304" pitchFamily="18" charset="0"/>
                        <a:ea typeface="Times New Roman" panose="02020603050405020304" pitchFamily="18" charset="0"/>
                      </a:endParaRPr>
                    </a:p>
                  </a:txBody>
                  <a:tcPr marL="36195" marR="36195" marT="17780" marB="17780"/>
                </a:tc>
                <a:tc>
                  <a:txBody>
                    <a:bodyPr/>
                    <a:lstStyle/>
                    <a:p>
                      <a:pPr marL="285750" indent="-285750">
                        <a:buFont typeface="Arial" panose="020B0604020202020204" pitchFamily="34" charset="0"/>
                        <a:buChar char="•"/>
                      </a:pPr>
                      <a:r>
                        <a:rPr lang="lt-LT" sz="1600" dirty="0">
                          <a:solidFill>
                            <a:schemeClr val="tx1"/>
                          </a:solidFill>
                          <a:effectLst/>
                        </a:rPr>
                        <a:t>Analizuoja ir lygina gamtinius ir visuomeninius reiškinius, procesus, vykstančius atskiruose valstybėse, regionuose ir žemynuose. </a:t>
                      </a:r>
                    </a:p>
                    <a:p>
                      <a:pPr marL="285750" indent="-285750">
                        <a:buFont typeface="Arial" panose="020B0604020202020204" pitchFamily="34" charset="0"/>
                        <a:buChar char="•"/>
                      </a:pPr>
                      <a:r>
                        <a:rPr lang="lt-LT" sz="1600" dirty="0">
                          <a:solidFill>
                            <a:schemeClr val="tx1"/>
                          </a:solidFill>
                          <a:effectLst/>
                        </a:rPr>
                        <a:t>Analizuoja ir vertina gamtinius, ekonominius, politinius, socialinius, kultūrinius globalizacijos (</a:t>
                      </a:r>
                      <a:r>
                        <a:rPr lang="lt-LT" sz="1600" dirty="0" err="1">
                          <a:solidFill>
                            <a:schemeClr val="tx1"/>
                          </a:solidFill>
                          <a:effectLst/>
                        </a:rPr>
                        <a:t>glokalizacijos</a:t>
                      </a:r>
                      <a:r>
                        <a:rPr lang="lt-LT" sz="1600" dirty="0">
                          <a:solidFill>
                            <a:schemeClr val="tx1"/>
                          </a:solidFill>
                          <a:effectLst/>
                        </a:rPr>
                        <a:t>) procesų padarinius ir nurodo poveikį valstybėms, regionams, tautoms ir bendruomenėms. </a:t>
                      </a:r>
                    </a:p>
                    <a:p>
                      <a:pPr marL="285750" indent="-285750">
                        <a:buFont typeface="Arial" panose="020B0604020202020204" pitchFamily="34" charset="0"/>
                        <a:buChar char="•"/>
                      </a:pPr>
                      <a:r>
                        <a:rPr lang="lt-LT" sz="1600" dirty="0">
                          <a:solidFill>
                            <a:schemeClr val="tx1"/>
                          </a:solidFill>
                          <a:effectLst/>
                        </a:rPr>
                        <a:t>Nurodo ir paaiškina švietimo svarbą sprendžiant globalines problemas.</a:t>
                      </a:r>
                      <a:endParaRPr lang="lt-LT" sz="1600" dirty="0">
                        <a:solidFill>
                          <a:schemeClr val="tx1"/>
                        </a:solidFill>
                        <a:effectLst/>
                        <a:latin typeface="Times New Roman" panose="02020603050405020304" pitchFamily="18" charset="0"/>
                        <a:ea typeface="Times New Roman" panose="02020603050405020304" pitchFamily="18" charset="0"/>
                      </a:endParaRPr>
                    </a:p>
                  </a:txBody>
                  <a:tcPr marL="36195" marR="36195" marT="17780" marB="17780"/>
                </a:tc>
                <a:extLst>
                  <a:ext uri="{0D108BD9-81ED-4DB2-BD59-A6C34878D82A}">
                    <a16:rowId xmlns:a16="http://schemas.microsoft.com/office/drawing/2014/main" val="2576098400"/>
                  </a:ext>
                </a:extLst>
              </a:tr>
              <a:tr h="0">
                <a:tc>
                  <a:txBody>
                    <a:bodyPr/>
                    <a:lstStyle/>
                    <a:p>
                      <a:r>
                        <a:rPr lang="lt-LT" sz="1600" dirty="0">
                          <a:effectLst/>
                        </a:rPr>
                        <a:t>Pasaulio, Europos ir Lietuvos globalizacijos procesų, jų kaitos laike ir erdvėje analizė (C3).</a:t>
                      </a:r>
                      <a:endParaRPr lang="lt-LT" sz="1600" dirty="0">
                        <a:effectLst/>
                        <a:latin typeface="Times New Roman" panose="02020603050405020304" pitchFamily="18" charset="0"/>
                        <a:ea typeface="Times New Roman" panose="02020603050405020304" pitchFamily="18" charset="0"/>
                      </a:endParaRPr>
                    </a:p>
                  </a:txBody>
                  <a:tcPr marL="36195" marR="36195" marT="17780" marB="17780"/>
                </a:tc>
                <a:tc>
                  <a:txBody>
                    <a:bodyPr/>
                    <a:lstStyle/>
                    <a:p>
                      <a:pPr marL="285750" indent="-285750">
                        <a:buFont typeface="Arial" panose="020B0604020202020204" pitchFamily="34" charset="0"/>
                        <a:buChar char="•"/>
                      </a:pPr>
                      <a:r>
                        <a:rPr lang="lt-LT" sz="1600" dirty="0">
                          <a:solidFill>
                            <a:schemeClr val="tx1"/>
                          </a:solidFill>
                          <a:effectLst/>
                        </a:rPr>
                        <a:t>Paaiškina, kaip globalizacija keičia pasaulio, Europos ir Lietuvos politikos, ekonomikos, kultūros, aplinkosaugos ir jų plėtros perspektyvas. </a:t>
                      </a:r>
                    </a:p>
                    <a:p>
                      <a:pPr marL="285750" indent="-285750">
                        <a:buFont typeface="Arial" panose="020B0604020202020204" pitchFamily="34" charset="0"/>
                        <a:buChar char="•"/>
                      </a:pPr>
                      <a:r>
                        <a:rPr lang="lt-LT" sz="1600" b="1" dirty="0">
                          <a:solidFill>
                            <a:srgbClr val="FF0000"/>
                          </a:solidFill>
                          <a:effectLst/>
                        </a:rPr>
                        <a:t>Remdamasis įvairia informacija vertina, modeliuoja regionų kaitą bei prognozuoja poveikį šalių socialinei, ekonominei ir gamtinei aplinkai.</a:t>
                      </a:r>
                      <a:endParaRPr lang="lt-LT" sz="1600" b="1" dirty="0">
                        <a:solidFill>
                          <a:srgbClr val="FF0000"/>
                        </a:solidFill>
                        <a:effectLst/>
                        <a:latin typeface="Times New Roman" panose="02020603050405020304" pitchFamily="18" charset="0"/>
                        <a:ea typeface="Times New Roman" panose="02020603050405020304" pitchFamily="18" charset="0"/>
                      </a:endParaRPr>
                    </a:p>
                  </a:txBody>
                  <a:tcPr marL="36195" marR="36195" marT="17780" marB="17780"/>
                </a:tc>
                <a:extLst>
                  <a:ext uri="{0D108BD9-81ED-4DB2-BD59-A6C34878D82A}">
                    <a16:rowId xmlns:a16="http://schemas.microsoft.com/office/drawing/2014/main" val="1275224866"/>
                  </a:ext>
                </a:extLst>
              </a:tr>
            </a:tbl>
          </a:graphicData>
        </a:graphic>
      </p:graphicFrame>
    </p:spTree>
    <p:extLst>
      <p:ext uri="{BB962C8B-B14F-4D97-AF65-F5344CB8AC3E}">
        <p14:creationId xmlns:p14="http://schemas.microsoft.com/office/powerpoint/2010/main" val="783284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AA4BB-F396-7590-7248-B5AEBDC2112D}"/>
              </a:ext>
            </a:extLst>
          </p:cNvPr>
          <p:cNvSpPr>
            <a:spLocks noGrp="1"/>
          </p:cNvSpPr>
          <p:nvPr>
            <p:ph type="title"/>
          </p:nvPr>
        </p:nvSpPr>
        <p:spPr>
          <a:xfrm>
            <a:off x="250785" y="237895"/>
            <a:ext cx="10058400" cy="1371600"/>
          </a:xfrm>
        </p:spPr>
        <p:txBody>
          <a:bodyPr/>
          <a:lstStyle/>
          <a:p>
            <a:r>
              <a:rPr lang="lt-LT" dirty="0"/>
              <a:t>Mokinių pasiekimai (4) </a:t>
            </a:r>
          </a:p>
        </p:txBody>
      </p:sp>
      <p:graphicFrame>
        <p:nvGraphicFramePr>
          <p:cNvPr id="4" name="Content Placeholder 3">
            <a:extLst>
              <a:ext uri="{FF2B5EF4-FFF2-40B4-BE49-F238E27FC236}">
                <a16:creationId xmlns:a16="http://schemas.microsoft.com/office/drawing/2014/main" id="{3F3FA2C2-82B9-38E3-C5BE-311AB6954F95}"/>
              </a:ext>
            </a:extLst>
          </p:cNvPr>
          <p:cNvGraphicFramePr>
            <a:graphicFrameLocks noGrp="1"/>
          </p:cNvGraphicFramePr>
          <p:nvPr>
            <p:ph idx="1"/>
            <p:extLst>
              <p:ext uri="{D42A27DB-BD31-4B8C-83A1-F6EECF244321}">
                <p14:modId xmlns:p14="http://schemas.microsoft.com/office/powerpoint/2010/main" val="3222411792"/>
              </p:ext>
            </p:extLst>
          </p:nvPr>
        </p:nvGraphicFramePr>
        <p:xfrm>
          <a:off x="581106" y="1609495"/>
          <a:ext cx="10852030" cy="5002325"/>
        </p:xfrm>
        <a:graphic>
          <a:graphicData uri="http://schemas.openxmlformats.org/drawingml/2006/table">
            <a:tbl>
              <a:tblPr firstRow="1" firstCol="1" bandRow="1">
                <a:tableStyleId>{5C22544A-7EE6-4342-B048-85BDC9FD1C3A}</a:tableStyleId>
              </a:tblPr>
              <a:tblGrid>
                <a:gridCol w="2393588">
                  <a:extLst>
                    <a:ext uri="{9D8B030D-6E8A-4147-A177-3AD203B41FA5}">
                      <a16:colId xmlns:a16="http://schemas.microsoft.com/office/drawing/2014/main" val="3376655406"/>
                    </a:ext>
                  </a:extLst>
                </a:gridCol>
                <a:gridCol w="8458442">
                  <a:extLst>
                    <a:ext uri="{9D8B030D-6E8A-4147-A177-3AD203B41FA5}">
                      <a16:colId xmlns:a16="http://schemas.microsoft.com/office/drawing/2014/main" val="3723052677"/>
                    </a:ext>
                  </a:extLst>
                </a:gridCol>
              </a:tblGrid>
              <a:tr h="184524">
                <a:tc gridSpan="2">
                  <a:txBody>
                    <a:bodyPr/>
                    <a:lstStyle/>
                    <a:p>
                      <a:r>
                        <a:rPr lang="lt-LT" sz="1300" dirty="0">
                          <a:effectLst/>
                        </a:rPr>
                        <a:t>4. Geografinių tyrimų gebėjimai (D)</a:t>
                      </a:r>
                      <a:endParaRPr lang="lt-LT" sz="1300" dirty="0">
                        <a:effectLst/>
                        <a:latin typeface="Times New Roman" panose="02020603050405020304" pitchFamily="18" charset="0"/>
                        <a:ea typeface="Times New Roman" panose="02020603050405020304" pitchFamily="18" charset="0"/>
                      </a:endParaRPr>
                    </a:p>
                  </a:txBody>
                  <a:tcPr marL="30575" marR="30575" marT="15019" marB="15019"/>
                </a:tc>
                <a:tc hMerge="1">
                  <a:txBody>
                    <a:bodyPr/>
                    <a:lstStyle/>
                    <a:p>
                      <a:endParaRPr lang="lt-LT"/>
                    </a:p>
                  </a:txBody>
                  <a:tcPr/>
                </a:tc>
                <a:extLst>
                  <a:ext uri="{0D108BD9-81ED-4DB2-BD59-A6C34878D82A}">
                    <a16:rowId xmlns:a16="http://schemas.microsoft.com/office/drawing/2014/main" val="2979946412"/>
                  </a:ext>
                </a:extLst>
              </a:tr>
              <a:tr h="493495">
                <a:tc>
                  <a:txBody>
                    <a:bodyPr/>
                    <a:lstStyle/>
                    <a:p>
                      <a:r>
                        <a:rPr lang="lt-LT" sz="1300" dirty="0">
                          <a:effectLst/>
                        </a:rPr>
                        <a:t>Geografinių klausimų kėlimas (D1).</a:t>
                      </a:r>
                      <a:endParaRPr lang="lt-LT" sz="1300" dirty="0">
                        <a:effectLst/>
                        <a:latin typeface="Times New Roman" panose="02020603050405020304" pitchFamily="18" charset="0"/>
                        <a:ea typeface="Times New Roman" panose="02020603050405020304" pitchFamily="18" charset="0"/>
                      </a:endParaRPr>
                    </a:p>
                  </a:txBody>
                  <a:tcPr marL="30575" marR="30575" marT="15019" marB="15019"/>
                </a:tc>
                <a:tc>
                  <a:txBody>
                    <a:bodyPr/>
                    <a:lstStyle/>
                    <a:p>
                      <a:pPr marL="285750" indent="-285750">
                        <a:buFont typeface="Arial" panose="020B0604020202020204" pitchFamily="34" charset="0"/>
                        <a:buChar char="•"/>
                      </a:pPr>
                      <a:r>
                        <a:rPr lang="lt-LT" sz="1300" b="1" dirty="0">
                          <a:solidFill>
                            <a:srgbClr val="FF0000"/>
                          </a:solidFill>
                          <a:effectLst/>
                        </a:rPr>
                        <a:t>Atlieka geografinio objekto, aplinkos, vietos, regiono, reiškinio stebėjimus, formuluoja probleminius klausimus, siedamas juos su numatomu tyrimo tikslu ir uždaviniais.</a:t>
                      </a:r>
                      <a:endParaRPr lang="lt-LT" sz="1300" b="1" dirty="0">
                        <a:solidFill>
                          <a:srgbClr val="FF0000"/>
                        </a:solidFill>
                        <a:effectLst/>
                        <a:latin typeface="Times New Roman" panose="02020603050405020304" pitchFamily="18" charset="0"/>
                        <a:ea typeface="Times New Roman" panose="02020603050405020304" pitchFamily="18" charset="0"/>
                      </a:endParaRPr>
                    </a:p>
                  </a:txBody>
                  <a:tcPr marL="30575" marR="30575" marT="15019" marB="15019"/>
                </a:tc>
                <a:extLst>
                  <a:ext uri="{0D108BD9-81ED-4DB2-BD59-A6C34878D82A}">
                    <a16:rowId xmlns:a16="http://schemas.microsoft.com/office/drawing/2014/main" val="1687738137"/>
                  </a:ext>
                </a:extLst>
              </a:tr>
              <a:tr h="737020">
                <a:tc>
                  <a:txBody>
                    <a:bodyPr/>
                    <a:lstStyle/>
                    <a:p>
                      <a:r>
                        <a:rPr lang="lt-LT" sz="1300" dirty="0">
                          <a:effectLst/>
                        </a:rPr>
                        <a:t>Geografinės informacijos paieška ir atranka (D2).</a:t>
                      </a:r>
                      <a:endParaRPr lang="lt-LT" sz="1300" dirty="0">
                        <a:effectLst/>
                        <a:latin typeface="Times New Roman" panose="02020603050405020304" pitchFamily="18" charset="0"/>
                        <a:ea typeface="Times New Roman" panose="02020603050405020304" pitchFamily="18" charset="0"/>
                      </a:endParaRPr>
                    </a:p>
                  </a:txBody>
                  <a:tcPr marL="30575" marR="30575" marT="15019" marB="15019"/>
                </a:tc>
                <a:tc>
                  <a:txBody>
                    <a:bodyPr/>
                    <a:lstStyle/>
                    <a:p>
                      <a:pPr marL="285750" indent="-285750">
                        <a:buFont typeface="Arial" panose="020B0604020202020204" pitchFamily="34" charset="0"/>
                        <a:buChar char="•"/>
                      </a:pPr>
                      <a:r>
                        <a:rPr lang="lt-LT" sz="1300" dirty="0">
                          <a:solidFill>
                            <a:schemeClr val="tx1"/>
                          </a:solidFill>
                          <a:effectLst/>
                        </a:rPr>
                        <a:t>Planuoja tyrimą: pasirenka tinkamus tyrimo būdus, priemones, medžiagas, tyrimo atlikimo vietą, laiką, trukmę, eigą. </a:t>
                      </a:r>
                    </a:p>
                    <a:p>
                      <a:pPr marL="285750" indent="-285750">
                        <a:buFont typeface="Arial" panose="020B0604020202020204" pitchFamily="34" charset="0"/>
                        <a:buChar char="•"/>
                      </a:pPr>
                      <a:r>
                        <a:rPr lang="lt-LT" sz="1300" dirty="0">
                          <a:solidFill>
                            <a:srgbClr val="FF0000"/>
                          </a:solidFill>
                          <a:effectLst/>
                        </a:rPr>
                        <a:t>Planuoja informacijos paieškos procesą (etapus), tinkamai naudojasi paieškos rezultatų atrankos kriterijais.</a:t>
                      </a:r>
                      <a:endParaRPr lang="lt-LT" sz="1300" dirty="0">
                        <a:solidFill>
                          <a:srgbClr val="FF0000"/>
                        </a:solidFill>
                        <a:effectLst/>
                        <a:latin typeface="Times New Roman" panose="02020603050405020304" pitchFamily="18" charset="0"/>
                        <a:ea typeface="Times New Roman" panose="02020603050405020304" pitchFamily="18" charset="0"/>
                      </a:endParaRPr>
                    </a:p>
                  </a:txBody>
                  <a:tcPr marL="30575" marR="30575" marT="15019" marB="15019"/>
                </a:tc>
                <a:extLst>
                  <a:ext uri="{0D108BD9-81ED-4DB2-BD59-A6C34878D82A}">
                    <a16:rowId xmlns:a16="http://schemas.microsoft.com/office/drawing/2014/main" val="4079665376"/>
                  </a:ext>
                </a:extLst>
              </a:tr>
              <a:tr h="956951">
                <a:tc>
                  <a:txBody>
                    <a:bodyPr/>
                    <a:lstStyle/>
                    <a:p>
                      <a:r>
                        <a:rPr lang="lt-LT" sz="1300" dirty="0">
                          <a:effectLst/>
                        </a:rPr>
                        <a:t>Geografinės informacijos tvarkymas ir pateikimas (D3).</a:t>
                      </a:r>
                      <a:endParaRPr lang="lt-LT" sz="1300" dirty="0">
                        <a:effectLst/>
                        <a:latin typeface="Times New Roman" panose="02020603050405020304" pitchFamily="18" charset="0"/>
                        <a:ea typeface="Times New Roman" panose="02020603050405020304" pitchFamily="18" charset="0"/>
                      </a:endParaRPr>
                    </a:p>
                  </a:txBody>
                  <a:tcPr marL="30575" marR="30575" marT="15019" marB="15019"/>
                </a:tc>
                <a:tc>
                  <a:txBody>
                    <a:bodyPr/>
                    <a:lstStyle/>
                    <a:p>
                      <a:pPr marL="285750" indent="-285750">
                        <a:buFont typeface="Arial" panose="020B0604020202020204" pitchFamily="34" charset="0"/>
                        <a:buChar char="•"/>
                      </a:pPr>
                      <a:r>
                        <a:rPr lang="lt-LT" sz="1300" dirty="0">
                          <a:solidFill>
                            <a:schemeClr val="tx1"/>
                          </a:solidFill>
                          <a:effectLst/>
                        </a:rPr>
                        <a:t>Renka kiekybinius ir kokybinius duomenis, taiko kelis geografinės erdvės pažinimo būdus ir metodus (apklausa, lauko tyrimai, matavimai, fotografavimas, interviu, stebėjimas ir kt.) bei teoriškai ir (arba) praktiškai modeliuoja situacijas. </a:t>
                      </a:r>
                    </a:p>
                    <a:p>
                      <a:pPr marL="285750" indent="-285750">
                        <a:buFont typeface="Arial" panose="020B0604020202020204" pitchFamily="34" charset="0"/>
                        <a:buChar char="•"/>
                      </a:pPr>
                      <a:r>
                        <a:rPr lang="lt-LT" sz="1300" dirty="0">
                          <a:solidFill>
                            <a:schemeClr val="tx1"/>
                          </a:solidFill>
                          <a:effectLst/>
                        </a:rPr>
                        <a:t>Atlieka įvairaus sudėtingumo skaičiavimus ir matavimus, pagal gautus skaičiavimų ir matavimų rezultatus formuluoja pagrįstas išvadas.</a:t>
                      </a:r>
                      <a:endParaRPr lang="lt-LT" sz="1300" dirty="0">
                        <a:solidFill>
                          <a:schemeClr val="tx1"/>
                        </a:solidFill>
                        <a:effectLst/>
                        <a:latin typeface="Times New Roman" panose="02020603050405020304" pitchFamily="18" charset="0"/>
                        <a:ea typeface="Times New Roman" panose="02020603050405020304" pitchFamily="18" charset="0"/>
                      </a:endParaRPr>
                    </a:p>
                  </a:txBody>
                  <a:tcPr marL="30575" marR="30575" marT="15019" marB="15019"/>
                </a:tc>
                <a:extLst>
                  <a:ext uri="{0D108BD9-81ED-4DB2-BD59-A6C34878D82A}">
                    <a16:rowId xmlns:a16="http://schemas.microsoft.com/office/drawing/2014/main" val="2011314801"/>
                  </a:ext>
                </a:extLst>
              </a:tr>
              <a:tr h="493495">
                <a:tc>
                  <a:txBody>
                    <a:bodyPr/>
                    <a:lstStyle/>
                    <a:p>
                      <a:r>
                        <a:rPr lang="lt-LT" sz="1300" dirty="0">
                          <a:effectLst/>
                        </a:rPr>
                        <a:t>Geografinės informacijos analizavimas ir interpretavimas (D4).</a:t>
                      </a:r>
                      <a:endParaRPr lang="lt-LT" sz="1300" dirty="0">
                        <a:effectLst/>
                        <a:latin typeface="Times New Roman" panose="02020603050405020304" pitchFamily="18" charset="0"/>
                        <a:ea typeface="Times New Roman" panose="02020603050405020304" pitchFamily="18" charset="0"/>
                      </a:endParaRPr>
                    </a:p>
                  </a:txBody>
                  <a:tcPr marL="30575" marR="30575" marT="15019" marB="15019"/>
                </a:tc>
                <a:tc>
                  <a:txBody>
                    <a:bodyPr/>
                    <a:lstStyle/>
                    <a:p>
                      <a:pPr marL="285750" indent="-285750">
                        <a:buFont typeface="Arial" panose="020B0604020202020204" pitchFamily="34" charset="0"/>
                        <a:buChar char="•"/>
                      </a:pPr>
                      <a:r>
                        <a:rPr lang="lt-LT" sz="1300" dirty="0">
                          <a:solidFill>
                            <a:srgbClr val="FF0000"/>
                          </a:solidFill>
                          <a:effectLst/>
                        </a:rPr>
                        <a:t>Naudoja informacijos analizės instrumentus (technikas) pagal pasirinktą tyrimo objektą ir pobūdį. </a:t>
                      </a:r>
                    </a:p>
                    <a:p>
                      <a:pPr marL="285750" indent="-285750">
                        <a:buFont typeface="Arial" panose="020B0604020202020204" pitchFamily="34" charset="0"/>
                        <a:buChar char="•"/>
                      </a:pPr>
                      <a:r>
                        <a:rPr lang="lt-LT" sz="1300" dirty="0">
                          <a:solidFill>
                            <a:srgbClr val="FF0000"/>
                          </a:solidFill>
                          <a:effectLst/>
                        </a:rPr>
                        <a:t>Taiko geografinius modelius geografinei informacijai analizuoti ir interpretuoti</a:t>
                      </a:r>
                      <a:r>
                        <a:rPr lang="lt-LT" sz="1300" dirty="0">
                          <a:solidFill>
                            <a:schemeClr val="tx1"/>
                          </a:solidFill>
                          <a:effectLst/>
                        </a:rPr>
                        <a:t>.</a:t>
                      </a:r>
                      <a:endParaRPr lang="lt-LT" sz="1300" dirty="0">
                        <a:solidFill>
                          <a:schemeClr val="tx1"/>
                        </a:solidFill>
                        <a:effectLst/>
                        <a:latin typeface="Times New Roman" panose="02020603050405020304" pitchFamily="18" charset="0"/>
                        <a:ea typeface="Times New Roman" panose="02020603050405020304" pitchFamily="18" charset="0"/>
                      </a:endParaRPr>
                    </a:p>
                  </a:txBody>
                  <a:tcPr marL="30575" marR="30575" marT="15019" marB="15019"/>
                </a:tc>
                <a:extLst>
                  <a:ext uri="{0D108BD9-81ED-4DB2-BD59-A6C34878D82A}">
                    <a16:rowId xmlns:a16="http://schemas.microsoft.com/office/drawing/2014/main" val="2737563348"/>
                  </a:ext>
                </a:extLst>
              </a:tr>
              <a:tr h="1574892">
                <a:tc>
                  <a:txBody>
                    <a:bodyPr/>
                    <a:lstStyle/>
                    <a:p>
                      <a:r>
                        <a:rPr lang="lt-LT" sz="1300" dirty="0">
                          <a:effectLst/>
                        </a:rPr>
                        <a:t>Atsakymas į geografinius klausimus ir išvadų formulavimas (D5)</a:t>
                      </a:r>
                      <a:endParaRPr lang="lt-LT" sz="1300" dirty="0">
                        <a:effectLst/>
                        <a:latin typeface="Times New Roman" panose="02020603050405020304" pitchFamily="18" charset="0"/>
                        <a:ea typeface="Times New Roman" panose="02020603050405020304" pitchFamily="18" charset="0"/>
                      </a:endParaRPr>
                    </a:p>
                  </a:txBody>
                  <a:tcPr marL="30575" marR="30575" marT="15019" marB="15019"/>
                </a:tc>
                <a:tc>
                  <a:txBody>
                    <a:bodyPr/>
                    <a:lstStyle/>
                    <a:p>
                      <a:pPr marL="285750" indent="-285750">
                        <a:buFont typeface="Arial" panose="020B0604020202020204" pitchFamily="34" charset="0"/>
                        <a:buChar char="•"/>
                      </a:pPr>
                      <a:r>
                        <a:rPr lang="lt-LT" sz="1300" dirty="0">
                          <a:solidFill>
                            <a:srgbClr val="FF0000"/>
                          </a:solidFill>
                          <a:effectLst/>
                        </a:rPr>
                        <a:t>Atlikęs tyrimą formuluoja gautais rezultatais pagrįstas išvadas. </a:t>
                      </a:r>
                    </a:p>
                    <a:p>
                      <a:pPr marL="285750" indent="-285750">
                        <a:buFont typeface="Arial" panose="020B0604020202020204" pitchFamily="34" charset="0"/>
                        <a:buChar char="•"/>
                      </a:pPr>
                      <a:r>
                        <a:rPr lang="lt-LT" sz="1300" dirty="0">
                          <a:solidFill>
                            <a:schemeClr val="tx1"/>
                          </a:solidFill>
                          <a:effectLst/>
                        </a:rPr>
                        <a:t>Pateikia rezultatus, kurie rodo, kad hipotezė pasitvirtino arba nepasitvirtino ir paaiškina kodėl. </a:t>
                      </a:r>
                    </a:p>
                    <a:p>
                      <a:pPr marL="285750" indent="-285750">
                        <a:buFont typeface="Arial" panose="020B0604020202020204" pitchFamily="34" charset="0"/>
                        <a:buChar char="•"/>
                      </a:pPr>
                      <a:r>
                        <a:rPr lang="lt-LT" sz="1300" dirty="0">
                          <a:solidFill>
                            <a:schemeClr val="tx1"/>
                          </a:solidFill>
                          <a:effectLst/>
                        </a:rPr>
                        <a:t>Formuluoja išvadas bei nurodo, kas sekėsi ir kas nepavyko. </a:t>
                      </a:r>
                    </a:p>
                    <a:p>
                      <a:pPr marL="285750" indent="-285750">
                        <a:buFont typeface="Arial" panose="020B0604020202020204" pitchFamily="34" charset="0"/>
                        <a:buChar char="•"/>
                      </a:pPr>
                      <a:r>
                        <a:rPr lang="lt-LT" sz="1300" dirty="0">
                          <a:solidFill>
                            <a:schemeClr val="tx1"/>
                          </a:solidFill>
                          <a:effectLst/>
                        </a:rPr>
                        <a:t>Pateikia tyrimo ataskaitą. </a:t>
                      </a:r>
                    </a:p>
                    <a:p>
                      <a:pPr marL="285750" indent="-285750">
                        <a:buFont typeface="Arial" panose="020B0604020202020204" pitchFamily="34" charset="0"/>
                        <a:buChar char="•"/>
                      </a:pPr>
                      <a:r>
                        <a:rPr lang="lt-LT" sz="1300" dirty="0">
                          <a:solidFill>
                            <a:schemeClr val="tx1"/>
                          </a:solidFill>
                          <a:effectLst/>
                        </a:rPr>
                        <a:t>Gautus duomenims analizuoja ir jos pateikimui tikslingai pasitelkia skaitmenines technologijas. </a:t>
                      </a:r>
                    </a:p>
                    <a:p>
                      <a:pPr marL="285750" indent="-285750">
                        <a:buFont typeface="Arial" panose="020B0604020202020204" pitchFamily="34" charset="0"/>
                        <a:buChar char="•"/>
                      </a:pPr>
                      <a:r>
                        <a:rPr lang="lt-LT" sz="1300" dirty="0">
                          <a:solidFill>
                            <a:schemeClr val="tx1"/>
                          </a:solidFill>
                          <a:effectLst/>
                        </a:rPr>
                        <a:t>Duomenis pateikia susistemintų duomenų lentelėmis, diagramomis, grafikais, schemomis, </a:t>
                      </a:r>
                      <a:r>
                        <a:rPr lang="lt-LT" sz="1300" dirty="0" err="1">
                          <a:solidFill>
                            <a:schemeClr val="tx1"/>
                          </a:solidFill>
                          <a:effectLst/>
                        </a:rPr>
                        <a:t>kartoschemomis</a:t>
                      </a:r>
                      <a:r>
                        <a:rPr lang="lt-LT" sz="1300" dirty="0">
                          <a:solidFill>
                            <a:schemeClr val="tx1"/>
                          </a:solidFill>
                          <a:effectLst/>
                        </a:rPr>
                        <a:t> ar kitais pasirinktais būdais. </a:t>
                      </a:r>
                    </a:p>
                    <a:p>
                      <a:pPr marL="285750" indent="-285750">
                        <a:buFont typeface="Arial" panose="020B0604020202020204" pitchFamily="34" charset="0"/>
                        <a:buChar char="•"/>
                      </a:pPr>
                      <a:r>
                        <a:rPr lang="lt-LT" sz="1300" dirty="0">
                          <a:solidFill>
                            <a:schemeClr val="tx1"/>
                          </a:solidFill>
                          <a:effectLst/>
                        </a:rPr>
                        <a:t>Vertina atliktą tiriamąją veiklą, siūlo jos tobulinimo būdų, numato galimą plėtotę ir rezultatų pritaikymą. </a:t>
                      </a:r>
                      <a:endParaRPr lang="lt-LT" sz="1300" dirty="0">
                        <a:solidFill>
                          <a:schemeClr val="tx1"/>
                        </a:solidFill>
                        <a:effectLst/>
                        <a:latin typeface="Times New Roman" panose="02020603050405020304" pitchFamily="18" charset="0"/>
                        <a:ea typeface="Times New Roman" panose="02020603050405020304" pitchFamily="18" charset="0"/>
                      </a:endParaRPr>
                    </a:p>
                  </a:txBody>
                  <a:tcPr marL="30575" marR="30575" marT="15019" marB="15019"/>
                </a:tc>
                <a:extLst>
                  <a:ext uri="{0D108BD9-81ED-4DB2-BD59-A6C34878D82A}">
                    <a16:rowId xmlns:a16="http://schemas.microsoft.com/office/drawing/2014/main" val="3798690069"/>
                  </a:ext>
                </a:extLst>
              </a:tr>
            </a:tbl>
          </a:graphicData>
        </a:graphic>
      </p:graphicFrame>
    </p:spTree>
    <p:extLst>
      <p:ext uri="{BB962C8B-B14F-4D97-AF65-F5344CB8AC3E}">
        <p14:creationId xmlns:p14="http://schemas.microsoft.com/office/powerpoint/2010/main" val="793725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4CD497-4E3B-CC4C-388D-F825FF0C94FD}"/>
              </a:ext>
            </a:extLst>
          </p:cNvPr>
          <p:cNvPicPr>
            <a:picLocks noChangeAspect="1"/>
          </p:cNvPicPr>
          <p:nvPr/>
        </p:nvPicPr>
        <p:blipFill>
          <a:blip r:embed="rId3"/>
          <a:srcRect l="33489" t="19432" r="37093" b="17120"/>
          <a:stretch/>
        </p:blipFill>
        <p:spPr>
          <a:xfrm>
            <a:off x="5866198" y="6119824"/>
            <a:ext cx="395436" cy="496897"/>
          </a:xfrm>
          <a:prstGeom prst="rect">
            <a:avLst/>
          </a:prstGeom>
        </p:spPr>
      </p:pic>
      <p:sp>
        <p:nvSpPr>
          <p:cNvPr id="15" name="Rectangle 14">
            <a:extLst>
              <a:ext uri="{FF2B5EF4-FFF2-40B4-BE49-F238E27FC236}">
                <a16:creationId xmlns:a16="http://schemas.microsoft.com/office/drawing/2014/main" id="{FCA0A2C9-E59C-DD8E-A8A6-06A9D5C0011B}"/>
              </a:ext>
            </a:extLst>
          </p:cNvPr>
          <p:cNvSpPr/>
          <p:nvPr/>
        </p:nvSpPr>
        <p:spPr>
          <a:xfrm>
            <a:off x="5878131" y="231420"/>
            <a:ext cx="6107616" cy="649017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lt-LT" dirty="0"/>
          </a:p>
        </p:txBody>
      </p:sp>
      <p:pic>
        <p:nvPicPr>
          <p:cNvPr id="16" name="Picture 15">
            <a:extLst>
              <a:ext uri="{FF2B5EF4-FFF2-40B4-BE49-F238E27FC236}">
                <a16:creationId xmlns:a16="http://schemas.microsoft.com/office/drawing/2014/main" id="{4CBE3209-15E7-B948-F9C8-5C73675886B5}"/>
              </a:ext>
            </a:extLst>
          </p:cNvPr>
          <p:cNvPicPr>
            <a:picLocks noChangeAspect="1"/>
          </p:cNvPicPr>
          <p:nvPr/>
        </p:nvPicPr>
        <p:blipFill>
          <a:blip r:embed="rId4"/>
          <a:stretch>
            <a:fillRect/>
          </a:stretch>
        </p:blipFill>
        <p:spPr>
          <a:xfrm>
            <a:off x="6063916" y="-68752"/>
            <a:ext cx="5543697" cy="6847702"/>
          </a:xfrm>
          <a:prstGeom prst="rect">
            <a:avLst/>
          </a:prstGeom>
        </p:spPr>
      </p:pic>
      <p:sp>
        <p:nvSpPr>
          <p:cNvPr id="17" name="TextBox 16">
            <a:extLst>
              <a:ext uri="{FF2B5EF4-FFF2-40B4-BE49-F238E27FC236}">
                <a16:creationId xmlns:a16="http://schemas.microsoft.com/office/drawing/2014/main" id="{B7419257-E77D-1899-9365-B7B9DDCF9A4F}"/>
              </a:ext>
            </a:extLst>
          </p:cNvPr>
          <p:cNvSpPr txBox="1"/>
          <p:nvPr/>
        </p:nvSpPr>
        <p:spPr>
          <a:xfrm>
            <a:off x="6220741" y="2000683"/>
            <a:ext cx="1032582" cy="261610"/>
          </a:xfrm>
          <a:prstGeom prst="rect">
            <a:avLst/>
          </a:prstGeom>
          <a:noFill/>
        </p:spPr>
        <p:txBody>
          <a:bodyPr wrap="square" rtlCol="0">
            <a:spAutoFit/>
          </a:bodyPr>
          <a:lstStyle/>
          <a:p>
            <a:r>
              <a:rPr lang="lt-LT" sz="1100" dirty="0"/>
              <a:t>1. Įvadas</a:t>
            </a:r>
          </a:p>
        </p:txBody>
      </p:sp>
      <p:sp>
        <p:nvSpPr>
          <p:cNvPr id="18" name="TextBox 17">
            <a:extLst>
              <a:ext uri="{FF2B5EF4-FFF2-40B4-BE49-F238E27FC236}">
                <a16:creationId xmlns:a16="http://schemas.microsoft.com/office/drawing/2014/main" id="{3780224F-EA4F-7C26-A578-8EA549C96499}"/>
              </a:ext>
            </a:extLst>
          </p:cNvPr>
          <p:cNvSpPr txBox="1"/>
          <p:nvPr/>
        </p:nvSpPr>
        <p:spPr>
          <a:xfrm>
            <a:off x="6220741" y="3761877"/>
            <a:ext cx="977581" cy="261610"/>
          </a:xfrm>
          <a:prstGeom prst="rect">
            <a:avLst/>
          </a:prstGeom>
          <a:noFill/>
        </p:spPr>
        <p:txBody>
          <a:bodyPr wrap="square" rtlCol="0">
            <a:spAutoFit/>
          </a:bodyPr>
          <a:lstStyle/>
          <a:p>
            <a:r>
              <a:rPr lang="lt-LT" sz="1100" dirty="0"/>
              <a:t>3. Išvada</a:t>
            </a:r>
          </a:p>
        </p:txBody>
      </p:sp>
      <p:sp>
        <p:nvSpPr>
          <p:cNvPr id="19" name="TextBox 18">
            <a:extLst>
              <a:ext uri="{FF2B5EF4-FFF2-40B4-BE49-F238E27FC236}">
                <a16:creationId xmlns:a16="http://schemas.microsoft.com/office/drawing/2014/main" id="{E709FCFF-E47F-DB1E-ACF3-DDB9E0D3CE4B}"/>
              </a:ext>
            </a:extLst>
          </p:cNvPr>
          <p:cNvSpPr txBox="1"/>
          <p:nvPr/>
        </p:nvSpPr>
        <p:spPr>
          <a:xfrm>
            <a:off x="10188871" y="2881853"/>
            <a:ext cx="1313319" cy="430887"/>
          </a:xfrm>
          <a:prstGeom prst="rect">
            <a:avLst/>
          </a:prstGeom>
          <a:noFill/>
        </p:spPr>
        <p:txBody>
          <a:bodyPr wrap="square" rtlCol="0">
            <a:spAutoFit/>
          </a:bodyPr>
          <a:lstStyle/>
          <a:p>
            <a:pPr algn="ctr"/>
            <a:r>
              <a:rPr lang="lt-LT" sz="1100" dirty="0"/>
              <a:t>2. Argumento dalis</a:t>
            </a:r>
          </a:p>
        </p:txBody>
      </p:sp>
      <p:sp>
        <p:nvSpPr>
          <p:cNvPr id="20" name="TextBox 19">
            <a:extLst>
              <a:ext uri="{FF2B5EF4-FFF2-40B4-BE49-F238E27FC236}">
                <a16:creationId xmlns:a16="http://schemas.microsoft.com/office/drawing/2014/main" id="{6BA1B28B-F811-1953-1784-1D1E9DAD04AE}"/>
              </a:ext>
            </a:extLst>
          </p:cNvPr>
          <p:cNvSpPr txBox="1"/>
          <p:nvPr/>
        </p:nvSpPr>
        <p:spPr>
          <a:xfrm>
            <a:off x="6220741" y="2437215"/>
            <a:ext cx="1313319" cy="600164"/>
          </a:xfrm>
          <a:prstGeom prst="rect">
            <a:avLst/>
          </a:prstGeom>
          <a:noFill/>
        </p:spPr>
        <p:txBody>
          <a:bodyPr wrap="square" rtlCol="0">
            <a:spAutoFit/>
          </a:bodyPr>
          <a:lstStyle/>
          <a:p>
            <a:r>
              <a:rPr lang="lt-LT" sz="1100" dirty="0"/>
              <a:t>Tezė arba pagrindinė mintis</a:t>
            </a:r>
          </a:p>
        </p:txBody>
      </p:sp>
      <p:sp>
        <p:nvSpPr>
          <p:cNvPr id="21" name="TextBox 20">
            <a:extLst>
              <a:ext uri="{FF2B5EF4-FFF2-40B4-BE49-F238E27FC236}">
                <a16:creationId xmlns:a16="http://schemas.microsoft.com/office/drawing/2014/main" id="{B94ABFE4-BE83-93AB-F175-5E076181BB4F}"/>
              </a:ext>
            </a:extLst>
          </p:cNvPr>
          <p:cNvSpPr txBox="1"/>
          <p:nvPr/>
        </p:nvSpPr>
        <p:spPr>
          <a:xfrm>
            <a:off x="6193240" y="4177195"/>
            <a:ext cx="1313319" cy="1200329"/>
          </a:xfrm>
          <a:prstGeom prst="rect">
            <a:avLst/>
          </a:prstGeom>
          <a:noFill/>
        </p:spPr>
        <p:txBody>
          <a:bodyPr wrap="square" rtlCol="0">
            <a:spAutoFit/>
          </a:bodyPr>
          <a:lstStyle/>
          <a:p>
            <a:r>
              <a:rPr lang="lt-LT" sz="900" dirty="0"/>
              <a:t>Pakartojama sprendimas/požiūris ir pagrindžiama kodėl jis svarbus.  Išvadoje turėtų būti pabrėžiama, kad įrodytas sprendimas / požiūris</a:t>
            </a:r>
          </a:p>
        </p:txBody>
      </p:sp>
      <p:sp>
        <p:nvSpPr>
          <p:cNvPr id="22" name="TextBox 21">
            <a:extLst>
              <a:ext uri="{FF2B5EF4-FFF2-40B4-BE49-F238E27FC236}">
                <a16:creationId xmlns:a16="http://schemas.microsoft.com/office/drawing/2014/main" id="{62A4C3C7-3FDF-C927-700B-052E7D214E6C}"/>
              </a:ext>
            </a:extLst>
          </p:cNvPr>
          <p:cNvSpPr txBox="1"/>
          <p:nvPr/>
        </p:nvSpPr>
        <p:spPr>
          <a:xfrm>
            <a:off x="10294294" y="3407757"/>
            <a:ext cx="1313319" cy="2169825"/>
          </a:xfrm>
          <a:prstGeom prst="rect">
            <a:avLst/>
          </a:prstGeom>
          <a:noFill/>
        </p:spPr>
        <p:txBody>
          <a:bodyPr wrap="square" rtlCol="0">
            <a:spAutoFit/>
          </a:bodyPr>
          <a:lstStyle/>
          <a:p>
            <a:r>
              <a:rPr lang="lt-LT" sz="900" dirty="0"/>
              <a:t>Pastraipomis pateikiamas samprotavimas.</a:t>
            </a:r>
          </a:p>
          <a:p>
            <a:r>
              <a:rPr lang="lt-LT" sz="900" dirty="0"/>
              <a:t>Čia parodomas gebėjimas pritaikyti savo geografines žinias ir supratimą, susiejant informaciją su pateiktais šaltiniais. Labai svarbu pateikti argumentus ir duomenis, kurie bus naudojami savo nuomonei pagrįsti. </a:t>
            </a:r>
          </a:p>
        </p:txBody>
      </p:sp>
      <p:sp>
        <p:nvSpPr>
          <p:cNvPr id="23" name="TextBox 22">
            <a:extLst>
              <a:ext uri="{FF2B5EF4-FFF2-40B4-BE49-F238E27FC236}">
                <a16:creationId xmlns:a16="http://schemas.microsoft.com/office/drawing/2014/main" id="{4B55414B-51C0-D76E-7EF2-53C7902874DD}"/>
              </a:ext>
            </a:extLst>
          </p:cNvPr>
          <p:cNvSpPr txBox="1"/>
          <p:nvPr/>
        </p:nvSpPr>
        <p:spPr>
          <a:xfrm>
            <a:off x="6220741" y="629854"/>
            <a:ext cx="3095139" cy="954107"/>
          </a:xfrm>
          <a:prstGeom prst="rect">
            <a:avLst/>
          </a:prstGeom>
          <a:noFill/>
        </p:spPr>
        <p:txBody>
          <a:bodyPr wrap="square" rtlCol="0">
            <a:spAutoFit/>
          </a:bodyPr>
          <a:lstStyle/>
          <a:p>
            <a:r>
              <a:rPr lang="lt-LT" sz="1400" dirty="0"/>
              <a:t>Argumentuoto teksto tikslas – aiškiai paaiškinti požiūrį, kuris turi būti paremtas duomenimis ir jį patvirtinančia logiška išvada. </a:t>
            </a:r>
          </a:p>
        </p:txBody>
      </p:sp>
      <p:pic>
        <p:nvPicPr>
          <p:cNvPr id="24" name="Content Placeholder 3">
            <a:extLst>
              <a:ext uri="{FF2B5EF4-FFF2-40B4-BE49-F238E27FC236}">
                <a16:creationId xmlns:a16="http://schemas.microsoft.com/office/drawing/2014/main" id="{458DAD15-9157-4EB2-0465-E0C4CD0708CF}"/>
              </a:ext>
            </a:extLst>
          </p:cNvPr>
          <p:cNvPicPr>
            <a:picLocks noGrp="1" noChangeAspect="1"/>
          </p:cNvPicPr>
          <p:nvPr>
            <p:ph idx="1"/>
          </p:nvPr>
        </p:nvPicPr>
        <p:blipFill>
          <a:blip r:embed="rId5">
            <a:clrChange>
              <a:clrFrom>
                <a:srgbClr val="FFFFFF"/>
              </a:clrFrom>
              <a:clrTo>
                <a:srgbClr val="FFFFFF">
                  <a:alpha val="0"/>
                </a:srgbClr>
              </a:clrTo>
            </a:clrChange>
          </a:blip>
          <a:stretch>
            <a:fillRect/>
          </a:stretch>
        </p:blipFill>
        <p:spPr>
          <a:xfrm>
            <a:off x="717633" y="2073679"/>
            <a:ext cx="4939174" cy="2319566"/>
          </a:xfrm>
          <a:prstGeom prst="rect">
            <a:avLst/>
          </a:prstGeom>
        </p:spPr>
      </p:pic>
      <p:sp>
        <p:nvSpPr>
          <p:cNvPr id="25" name="Title 1">
            <a:extLst>
              <a:ext uri="{FF2B5EF4-FFF2-40B4-BE49-F238E27FC236}">
                <a16:creationId xmlns:a16="http://schemas.microsoft.com/office/drawing/2014/main" id="{9CC04277-C734-5E88-6F96-59983B82F3CF}"/>
              </a:ext>
            </a:extLst>
          </p:cNvPr>
          <p:cNvSpPr>
            <a:spLocks noGrp="1"/>
          </p:cNvSpPr>
          <p:nvPr>
            <p:ph type="title"/>
          </p:nvPr>
        </p:nvSpPr>
        <p:spPr>
          <a:xfrm>
            <a:off x="433137" y="642594"/>
            <a:ext cx="5342021" cy="1371600"/>
          </a:xfrm>
        </p:spPr>
        <p:txBody>
          <a:bodyPr>
            <a:normAutofit/>
          </a:bodyPr>
          <a:lstStyle/>
          <a:p>
            <a:pPr algn="ctr"/>
            <a:r>
              <a:rPr lang="lt-LT" sz="2400" b="1" dirty="0"/>
              <a:t>Argumentuoto teksto struktūra</a:t>
            </a:r>
          </a:p>
        </p:txBody>
      </p:sp>
      <p:sp>
        <p:nvSpPr>
          <p:cNvPr id="26" name="TextBox 25">
            <a:extLst>
              <a:ext uri="{FF2B5EF4-FFF2-40B4-BE49-F238E27FC236}">
                <a16:creationId xmlns:a16="http://schemas.microsoft.com/office/drawing/2014/main" id="{29EFF23F-1C59-D78A-27CD-E73A3FF48086}"/>
              </a:ext>
            </a:extLst>
          </p:cNvPr>
          <p:cNvSpPr txBox="1"/>
          <p:nvPr/>
        </p:nvSpPr>
        <p:spPr>
          <a:xfrm>
            <a:off x="1357923" y="6288171"/>
            <a:ext cx="4427316" cy="276999"/>
          </a:xfrm>
          <a:prstGeom prst="rect">
            <a:avLst/>
          </a:prstGeom>
          <a:noFill/>
        </p:spPr>
        <p:txBody>
          <a:bodyPr wrap="square">
            <a:spAutoFit/>
          </a:bodyPr>
          <a:lstStyle/>
          <a:p>
            <a:r>
              <a:rPr lang="lt-LT" sz="1200" dirty="0"/>
              <a:t>Pagal: </a:t>
            </a:r>
            <a:r>
              <a:rPr lang="lt-LT" sz="1200" dirty="0">
                <a:hlinkClick r:id="rId6"/>
              </a:rPr>
              <a:t>https://lietuviukalbairliteratura.lt/tag/argumentas/</a:t>
            </a:r>
            <a:r>
              <a:rPr lang="lt-LT" sz="1200" dirty="0"/>
              <a:t> </a:t>
            </a:r>
          </a:p>
        </p:txBody>
      </p:sp>
    </p:spTree>
    <p:extLst>
      <p:ext uri="{BB962C8B-B14F-4D97-AF65-F5344CB8AC3E}">
        <p14:creationId xmlns:p14="http://schemas.microsoft.com/office/powerpoint/2010/main" val="814742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9246B-639B-BEB2-73AE-79A9A89E62E8}"/>
              </a:ext>
            </a:extLst>
          </p:cNvPr>
          <p:cNvSpPr>
            <a:spLocks noGrp="1"/>
          </p:cNvSpPr>
          <p:nvPr>
            <p:ph type="title"/>
          </p:nvPr>
        </p:nvSpPr>
        <p:spPr/>
        <p:txBody>
          <a:bodyPr/>
          <a:lstStyle/>
          <a:p>
            <a:r>
              <a:rPr lang="lt-LT" dirty="0"/>
              <a:t>Teksto kūrimo etapai</a:t>
            </a:r>
          </a:p>
        </p:txBody>
      </p:sp>
      <p:sp>
        <p:nvSpPr>
          <p:cNvPr id="3" name="Content Placeholder 2">
            <a:extLst>
              <a:ext uri="{FF2B5EF4-FFF2-40B4-BE49-F238E27FC236}">
                <a16:creationId xmlns:a16="http://schemas.microsoft.com/office/drawing/2014/main" id="{4FCE3816-31D9-C04A-0B9A-9C5169614250}"/>
              </a:ext>
            </a:extLst>
          </p:cNvPr>
          <p:cNvSpPr>
            <a:spLocks noGrp="1"/>
          </p:cNvSpPr>
          <p:nvPr>
            <p:ph idx="1"/>
          </p:nvPr>
        </p:nvSpPr>
        <p:spPr/>
        <p:txBody>
          <a:bodyPr>
            <a:normAutofit fontScale="85000" lnSpcReduction="20000"/>
          </a:bodyPr>
          <a:lstStyle/>
          <a:p>
            <a:r>
              <a:rPr lang="lt-LT" b="1" dirty="0"/>
              <a:t>I etapas – SĄVOKŲ ANALIZĖ</a:t>
            </a:r>
            <a:r>
              <a:rPr lang="lt-LT" dirty="0"/>
              <a:t>. Pagrindinius temos pavadinimo žodžius reikėtų atitinkamai analizuoti: rasti sinonimų ir / ar antonimų; </a:t>
            </a:r>
            <a:r>
              <a:rPr lang="lt-LT" dirty="0">
                <a:solidFill>
                  <a:srgbClr val="FF0000"/>
                </a:solidFill>
              </a:rPr>
              <a:t>nubraižyti sąvokų apimties schemą ir pan. – tai padeda suprasti klausimo esmę. </a:t>
            </a:r>
          </a:p>
          <a:p>
            <a:r>
              <a:rPr lang="lt-LT" b="1" dirty="0"/>
              <a:t>II etapas – PROBLEMOS APIBRĖŽIMAS.</a:t>
            </a:r>
            <a:r>
              <a:rPr lang="lt-LT" b="1" dirty="0">
                <a:solidFill>
                  <a:srgbClr val="FF0000"/>
                </a:solidFill>
              </a:rPr>
              <a:t> </a:t>
            </a:r>
            <a:r>
              <a:rPr lang="lt-LT" dirty="0">
                <a:solidFill>
                  <a:srgbClr val="FF0000"/>
                </a:solidFill>
              </a:rPr>
              <a:t>Išsiaiškinus pagrindines sąvokas reikia ieškoti, kur problemos esmė – dėl ko laužomos ietys</a:t>
            </a:r>
            <a:r>
              <a:rPr lang="lt-LT" dirty="0"/>
              <a:t>. Geriausias būdas – diskusija arba mini debatai. </a:t>
            </a:r>
          </a:p>
          <a:p>
            <a:pPr marL="0" indent="0">
              <a:buNone/>
            </a:pPr>
            <a:r>
              <a:rPr lang="lt-LT" dirty="0">
                <a:solidFill>
                  <a:srgbClr val="FF0000"/>
                </a:solidFill>
              </a:rPr>
              <a:t>Problemos supratimas ir apibrėžimas – sunkiausias ir svarbiausias etapas. </a:t>
            </a:r>
            <a:r>
              <a:rPr lang="lt-LT" dirty="0"/>
              <a:t>Jei nenustatome problemos, nėra ką spręsti. Vadinasi, nėra iš ko formuluoti tezės ir nėra ką įrodinėti. Gyvenimo faktai (įvykiai, reiškiniai, procesai, tendencijos) patys savaime nėra problema – tai objektyviai egzistuojanti realybė. </a:t>
            </a:r>
            <a:r>
              <a:rPr lang="lt-LT" dirty="0">
                <a:solidFill>
                  <a:srgbClr val="FF0000"/>
                </a:solidFill>
              </a:rPr>
              <a:t>Problema yra subjektyvus konstruktas, t. y. problemą sudaro tai, kaip mes interpretuojame ir vertiname problemines situacijas (diskutuodami apie tą pačią probleminę situaciją, galime suformuluoti skirtingas problemas.</a:t>
            </a:r>
          </a:p>
          <a:p>
            <a:pPr marL="0" indent="0">
              <a:buNone/>
            </a:pPr>
            <a:r>
              <a:rPr lang="lt-LT" dirty="0"/>
              <a:t>Tezė – tai teiginys, kuris atspindi mano poziciją (ne klausimas!). Tezė turėtų būti formuluojama tiksliai ir aiškiai (išlygos ir išimtys įvardijamos kaip ginamos pozicijos dalis). </a:t>
            </a:r>
          </a:p>
          <a:p>
            <a:pPr marL="0" indent="0">
              <a:buNone/>
            </a:pPr>
            <a:r>
              <a:rPr lang="lt-LT" dirty="0"/>
              <a:t>Prieš formuluojant tezę tikslingiau rašyti ne apie temą apskritai (yra pavojus nuklysti), o glaustai aptarti pačią svarstomą problemą – klausimą (kodėl tai svarbu / verta svarstyti / spręsti); parodyti bendrą kultūrinį kontekstą; paaiškinti nekasdieniškas sąvokas, idėjas ir pan. </a:t>
            </a:r>
          </a:p>
          <a:p>
            <a:r>
              <a:rPr lang="lt-LT" b="1" dirty="0"/>
              <a:t>III etapas – ARGUMENTAVIMO KRYPTIES NUSTATYMAS. </a:t>
            </a:r>
            <a:r>
              <a:rPr lang="lt-LT" dirty="0">
                <a:solidFill>
                  <a:srgbClr val="FF0000"/>
                </a:solidFill>
              </a:rPr>
              <a:t>Reikia suprasti, koks tai bus rašinys, – nuomonės, lyginimo / supriešinimo, problemos ir sprendimo, priežasties ir pasekmės ar įvairus. </a:t>
            </a:r>
            <a:r>
              <a:rPr lang="lt-LT" dirty="0"/>
              <a:t>Teiginių išdėstymą ir mintis dažnai lemia klausimo tipas. </a:t>
            </a:r>
          </a:p>
        </p:txBody>
      </p:sp>
      <p:sp>
        <p:nvSpPr>
          <p:cNvPr id="4" name="TextBox 3">
            <a:extLst>
              <a:ext uri="{FF2B5EF4-FFF2-40B4-BE49-F238E27FC236}">
                <a16:creationId xmlns:a16="http://schemas.microsoft.com/office/drawing/2014/main" id="{8468DD5A-3B52-31F5-909C-F9BEF180E28B}"/>
              </a:ext>
            </a:extLst>
          </p:cNvPr>
          <p:cNvSpPr txBox="1"/>
          <p:nvPr/>
        </p:nvSpPr>
        <p:spPr>
          <a:xfrm>
            <a:off x="6180794" y="6215406"/>
            <a:ext cx="5534526" cy="276999"/>
          </a:xfrm>
          <a:prstGeom prst="rect">
            <a:avLst/>
          </a:prstGeom>
          <a:noFill/>
        </p:spPr>
        <p:txBody>
          <a:bodyPr wrap="square">
            <a:spAutoFit/>
          </a:bodyPr>
          <a:lstStyle/>
          <a:p>
            <a:r>
              <a:rPr lang="lt-LT" sz="1200" dirty="0"/>
              <a:t>Pagal Zitą </a:t>
            </a:r>
            <a:r>
              <a:rPr lang="lt-LT" sz="1200" dirty="0" err="1"/>
              <a:t>Nauckūnaitę</a:t>
            </a:r>
            <a:r>
              <a:rPr lang="lt-LT" sz="1200" dirty="0"/>
              <a:t> - Argumentavimas: didaktiniai aspektai, 2020</a:t>
            </a:r>
          </a:p>
        </p:txBody>
      </p:sp>
    </p:spTree>
    <p:extLst>
      <p:ext uri="{BB962C8B-B14F-4D97-AF65-F5344CB8AC3E}">
        <p14:creationId xmlns:p14="http://schemas.microsoft.com/office/powerpoint/2010/main" val="1117457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5A4FBDE-A982-5455-CC2A-B293BAE89337}"/>
              </a:ext>
            </a:extLst>
          </p:cNvPr>
          <p:cNvPicPr>
            <a:picLocks noGrp="1" noChangeAspect="1"/>
          </p:cNvPicPr>
          <p:nvPr>
            <p:ph idx="1"/>
          </p:nvPr>
        </p:nvPicPr>
        <p:blipFill>
          <a:blip r:embed="rId2"/>
          <a:stretch>
            <a:fillRect/>
          </a:stretch>
        </p:blipFill>
        <p:spPr>
          <a:xfrm>
            <a:off x="1654628" y="1726404"/>
            <a:ext cx="8497816" cy="3186681"/>
          </a:xfrm>
          <a:prstGeom prst="rect">
            <a:avLst/>
          </a:prstGeom>
        </p:spPr>
      </p:pic>
    </p:spTree>
    <p:extLst>
      <p:ext uri="{BB962C8B-B14F-4D97-AF65-F5344CB8AC3E}">
        <p14:creationId xmlns:p14="http://schemas.microsoft.com/office/powerpoint/2010/main" val="1664313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FD427-E4D3-BA14-392D-F184AADFD8D9}"/>
              </a:ext>
            </a:extLst>
          </p:cNvPr>
          <p:cNvSpPr>
            <a:spLocks noGrp="1"/>
          </p:cNvSpPr>
          <p:nvPr>
            <p:ph type="title"/>
          </p:nvPr>
        </p:nvSpPr>
        <p:spPr>
          <a:xfrm>
            <a:off x="925398" y="454025"/>
            <a:ext cx="10058400" cy="1371600"/>
          </a:xfrm>
        </p:spPr>
        <p:txBody>
          <a:bodyPr>
            <a:normAutofit fontScale="90000"/>
          </a:bodyPr>
          <a:lstStyle/>
          <a:p>
            <a:r>
              <a:rPr lang="en-GB" dirty="0" err="1"/>
              <a:t>Geografinio</a:t>
            </a:r>
            <a:r>
              <a:rPr lang="en-GB" dirty="0"/>
              <a:t> </a:t>
            </a:r>
            <a:r>
              <a:rPr lang="lt-LT" dirty="0"/>
              <a:t>argumentuoto teksto kūrimo </a:t>
            </a:r>
            <a:r>
              <a:rPr lang="en-GB" dirty="0" err="1"/>
              <a:t>klausimai</a:t>
            </a:r>
            <a:r>
              <a:rPr lang="lt-LT" dirty="0"/>
              <a:t>, pavyzdys</a:t>
            </a:r>
            <a:r>
              <a:rPr lang="en-GB" dirty="0"/>
              <a:t> </a:t>
            </a:r>
            <a:endParaRPr lang="lt-LT" dirty="0"/>
          </a:p>
        </p:txBody>
      </p:sp>
      <p:sp>
        <p:nvSpPr>
          <p:cNvPr id="3" name="Content Placeholder 2">
            <a:extLst>
              <a:ext uri="{FF2B5EF4-FFF2-40B4-BE49-F238E27FC236}">
                <a16:creationId xmlns:a16="http://schemas.microsoft.com/office/drawing/2014/main" id="{A867D129-9D68-0DCB-6092-7ECE7DF39320}"/>
              </a:ext>
            </a:extLst>
          </p:cNvPr>
          <p:cNvSpPr>
            <a:spLocks noGrp="1"/>
          </p:cNvSpPr>
          <p:nvPr>
            <p:ph idx="1"/>
          </p:nvPr>
        </p:nvSpPr>
        <p:spPr>
          <a:xfrm>
            <a:off x="838200" y="1825625"/>
            <a:ext cx="3909907" cy="4351338"/>
          </a:xfrm>
        </p:spPr>
        <p:txBody>
          <a:bodyPr/>
          <a:lstStyle/>
          <a:p>
            <a:pPr marL="342900" lvl="0" indent="-342900">
              <a:lnSpc>
                <a:spcPct val="115000"/>
              </a:lnSpc>
              <a:spcAft>
                <a:spcPts val="1000"/>
              </a:spcAft>
              <a:buFont typeface="+mj-lt"/>
              <a:buAutoNum type="arabicPeriod"/>
            </a:pPr>
            <a:r>
              <a:rPr lang="lt-LT" sz="1800" dirty="0">
                <a:effectLst/>
                <a:latin typeface="Calibri" panose="020F0502020204030204" pitchFamily="34" charset="0"/>
                <a:ea typeface="Calibri" panose="020F0502020204030204" pitchFamily="34" charset="0"/>
                <a:cs typeface="Times New Roman" panose="02020603050405020304" pitchFamily="18" charset="0"/>
              </a:rPr>
              <a:t>Lietuvos transporto ir jo modernizavimo į Europos </a:t>
            </a:r>
            <a:r>
              <a:rPr lang="lt-LT" sz="1800" dirty="0">
                <a:latin typeface="Calibri" panose="020F0502020204030204" pitchFamily="34" charset="0"/>
                <a:ea typeface="Calibri" panose="020F0502020204030204" pitchFamily="34" charset="0"/>
                <a:cs typeface="Times New Roman" panose="02020603050405020304" pitchFamily="18" charset="0"/>
              </a:rPr>
              <a:t>Sąjungą galimybės.</a:t>
            </a:r>
          </a:p>
          <a:p>
            <a:pPr marL="0" lvl="0" indent="0">
              <a:lnSpc>
                <a:spcPct val="115000"/>
              </a:lnSpc>
              <a:spcAft>
                <a:spcPts val="1000"/>
              </a:spcAft>
              <a:buNone/>
            </a:pPr>
            <a:r>
              <a:rPr lang="lt-LT" sz="1800" dirty="0">
                <a:effectLst/>
                <a:latin typeface="Calibri" panose="020F0502020204030204" pitchFamily="34" charset="0"/>
                <a:ea typeface="Calibri" panose="020F0502020204030204" pitchFamily="34" charset="0"/>
                <a:cs typeface="Times New Roman" panose="02020603050405020304" pitchFamily="18" charset="0"/>
              </a:rPr>
              <a:t>ARBA</a:t>
            </a:r>
            <a:r>
              <a:rPr lang="lt-LT" sz="1800" dirty="0">
                <a:latin typeface="Calibri" panose="020F0502020204030204" pitchFamily="34" charset="0"/>
                <a:ea typeface="Calibri" panose="020F0502020204030204" pitchFamily="34" charset="0"/>
                <a:cs typeface="Times New Roman" panose="02020603050405020304" pitchFamily="18" charset="0"/>
              </a:rPr>
              <a:t>  2. Kokia yra Europos Sąjungos valstybių gerovė, remiantis darnaus vystymosi svarba šiuolaikiniame pasaulyje?</a:t>
            </a:r>
          </a:p>
          <a:p>
            <a:pPr marL="342900" lvl="0" indent="-342900">
              <a:lnSpc>
                <a:spcPct val="115000"/>
              </a:lnSpc>
              <a:spcAft>
                <a:spcPts val="1000"/>
              </a:spcAft>
              <a:buFont typeface="+mj-lt"/>
              <a:buAutoNum type="arabicPeriod"/>
            </a:pPr>
            <a:endParaRPr lang="lt-LT"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lt-LT" dirty="0"/>
          </a:p>
        </p:txBody>
      </p:sp>
      <p:sp>
        <p:nvSpPr>
          <p:cNvPr id="5" name="Content Placeholder 2">
            <a:extLst>
              <a:ext uri="{FF2B5EF4-FFF2-40B4-BE49-F238E27FC236}">
                <a16:creationId xmlns:a16="http://schemas.microsoft.com/office/drawing/2014/main" id="{37C90DC6-ACBE-615E-978D-0E54D9B4F71E}"/>
              </a:ext>
            </a:extLst>
          </p:cNvPr>
          <p:cNvSpPr txBox="1">
            <a:spLocks/>
          </p:cNvSpPr>
          <p:nvPr/>
        </p:nvSpPr>
        <p:spPr>
          <a:xfrm>
            <a:off x="5057562" y="1825625"/>
            <a:ext cx="683852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1000"/>
              </a:spcAft>
              <a:buFont typeface="Arial" panose="020B0604020202020204" pitchFamily="34" charset="0"/>
              <a:buNone/>
            </a:pPr>
            <a:r>
              <a:rPr lang="lt-LT" sz="1800" dirty="0">
                <a:latin typeface="Calibri" panose="020F0502020204030204" pitchFamily="34" charset="0"/>
                <a:ea typeface="Calibri" panose="020F0502020204030204" pitchFamily="34" charset="0"/>
                <a:cs typeface="Times New Roman" panose="02020603050405020304" pitchFamily="18" charset="0"/>
              </a:rPr>
              <a:t>2. Kokia yra valstybių gerovė, remiantis darnaus vystymosi svarba šiuolaikiniame pasaulyje?</a:t>
            </a:r>
          </a:p>
          <a:p>
            <a:pPr marL="0" indent="0">
              <a:lnSpc>
                <a:spcPct val="115000"/>
              </a:lnSpc>
              <a:spcAft>
                <a:spcPts val="1000"/>
              </a:spcAft>
              <a:buFont typeface="Arial" panose="020B0604020202020204" pitchFamily="34" charset="0"/>
              <a:buNone/>
            </a:pPr>
            <a:r>
              <a:rPr lang="lt-LT" sz="1800" dirty="0">
                <a:latin typeface="Calibri" panose="020F0502020204030204" pitchFamily="34" charset="0"/>
                <a:ea typeface="Calibri" panose="020F0502020204030204" pitchFamily="34" charset="0"/>
                <a:cs typeface="Times New Roman" panose="02020603050405020304" pitchFamily="18" charset="0"/>
              </a:rPr>
              <a:t>ARBA  Koks yra Lietuvos ir ES valstybių energijos taupymas, didinat jos naudojimo veiksmingumą?</a:t>
            </a:r>
          </a:p>
          <a:p>
            <a:pPr marL="0" indent="0">
              <a:lnSpc>
                <a:spcPct val="115000"/>
              </a:lnSpc>
              <a:spcAft>
                <a:spcPts val="1000"/>
              </a:spcAft>
              <a:buFont typeface="Arial" panose="020B0604020202020204" pitchFamily="34" charset="0"/>
              <a:buNone/>
            </a:pPr>
            <a:r>
              <a:rPr lang="en-GB" sz="1800" i="1" dirty="0" err="1">
                <a:latin typeface="Calibri" panose="020F0502020204030204" pitchFamily="34" charset="0"/>
                <a:ea typeface="Calibri" panose="020F0502020204030204" pitchFamily="34" charset="0"/>
                <a:cs typeface="Times New Roman" panose="02020603050405020304" pitchFamily="18" charset="0"/>
              </a:rPr>
              <a:t>Šaltinis</a:t>
            </a:r>
            <a:r>
              <a:rPr lang="en-GB" sz="1800" i="1" dirty="0">
                <a:latin typeface="Calibri" panose="020F0502020204030204" pitchFamily="34" charset="0"/>
                <a:ea typeface="Calibri" panose="020F0502020204030204" pitchFamily="34" charset="0"/>
                <a:cs typeface="Times New Roman" panose="02020603050405020304" pitchFamily="18" charset="0"/>
              </a:rPr>
              <a:t>. </a:t>
            </a:r>
            <a:r>
              <a:rPr lang="lt-LT" sz="1200" b="0" i="0" dirty="0">
                <a:solidFill>
                  <a:srgbClr val="000000"/>
                </a:solidFill>
                <a:effectLst/>
                <a:latin typeface="Arial" panose="020B0604020202020204" pitchFamily="34" charset="0"/>
              </a:rPr>
              <a:t>Elektros kainų dedamųjų pasiskirstymas Europoje. Raudona spalva pažymėti mokesčiai, geltona – infrastruktūra, mėlyna – energijos gavyba.</a:t>
            </a:r>
            <a:r>
              <a:rPr lang="lt-LT" sz="1200" dirty="0"/>
              <a:t/>
            </a:r>
            <a:br>
              <a:rPr lang="lt-LT" sz="1200" dirty="0"/>
            </a:br>
            <a:r>
              <a:rPr lang="lt-LT" sz="1200" dirty="0"/>
              <a:t/>
            </a:r>
            <a:br>
              <a:rPr lang="lt-LT" sz="1200" dirty="0"/>
            </a:br>
            <a:endParaRPr lang="lt-LT" dirty="0"/>
          </a:p>
        </p:txBody>
      </p:sp>
      <p:pic>
        <p:nvPicPr>
          <p:cNvPr id="4098" name="Picture 2" descr="Elektros kainų dedamųjų pasiskirstymas Europoje. Raudona spalva pažymėti mokesčiai, geltona – infrastruktūra, mėlyna – energijos gavyba.&lt;br&gt;„Eurelectric“ vizualizacija">
            <a:extLst>
              <a:ext uri="{FF2B5EF4-FFF2-40B4-BE49-F238E27FC236}">
                <a16:creationId xmlns:a16="http://schemas.microsoft.com/office/drawing/2014/main" id="{F8B037EA-1114-B251-EA8C-43AA6A041A85}"/>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r="12516"/>
          <a:stretch/>
        </p:blipFill>
        <p:spPr bwMode="auto">
          <a:xfrm>
            <a:off x="6096000" y="4265465"/>
            <a:ext cx="2987878" cy="2276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387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F8C115D-EDB7-F314-E77F-ABB928338676}"/>
              </a:ext>
            </a:extLst>
          </p:cNvPr>
          <p:cNvPicPr>
            <a:picLocks noGrp="1" noChangeAspect="1"/>
          </p:cNvPicPr>
          <p:nvPr>
            <p:ph idx="1"/>
          </p:nvPr>
        </p:nvPicPr>
        <p:blipFill rotWithShape="1">
          <a:blip r:embed="rId3">
            <a:clrChange>
              <a:clrFrom>
                <a:srgbClr val="FFFFFF"/>
              </a:clrFrom>
              <a:clrTo>
                <a:srgbClr val="FFFFFF">
                  <a:alpha val="0"/>
                </a:srgbClr>
              </a:clrTo>
            </a:clrChange>
          </a:blip>
          <a:srcRect l="47170" t="27005" r="24353" b="30727"/>
          <a:stretch/>
        </p:blipFill>
        <p:spPr>
          <a:xfrm>
            <a:off x="1895061" y="281657"/>
            <a:ext cx="7582653" cy="6330839"/>
          </a:xfrm>
        </p:spPr>
      </p:pic>
    </p:spTree>
    <p:extLst>
      <p:ext uri="{BB962C8B-B14F-4D97-AF65-F5344CB8AC3E}">
        <p14:creationId xmlns:p14="http://schemas.microsoft.com/office/powerpoint/2010/main" val="4272233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E7DD2-99CC-FA88-9B13-79F515396A54}"/>
              </a:ext>
            </a:extLst>
          </p:cNvPr>
          <p:cNvSpPr>
            <a:spLocks noGrp="1"/>
          </p:cNvSpPr>
          <p:nvPr>
            <p:ph type="title"/>
          </p:nvPr>
        </p:nvSpPr>
        <p:spPr/>
        <p:txBody>
          <a:bodyPr>
            <a:normAutofit fontScale="90000"/>
          </a:bodyPr>
          <a:lstStyle/>
          <a:p>
            <a:pPr marL="0" marR="0" lvl="0" indent="0" algn="ctr" defTabSz="914400" rtl="0" eaLnBrk="0" fontAlgn="base" latinLnBrk="0" hangingPunct="0">
              <a:lnSpc>
                <a:spcPct val="100000"/>
              </a:lnSpc>
              <a:spcBef>
                <a:spcPct val="0"/>
              </a:spcBef>
              <a:spcAft>
                <a:spcPct val="0"/>
              </a:spcAft>
              <a:tabLst/>
            </a:pPr>
            <a:r>
              <a:rPr kumimoji="0" lang="lt-LT" altLang="lt-LT"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Ar </a:t>
            </a:r>
            <a:r>
              <a:rPr kumimoji="0" lang="lt-LT" altLang="lt-LT" sz="48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turizmo sektorius </a:t>
            </a:r>
            <a:r>
              <a:rPr kumimoji="0" lang="lt-LT" altLang="lt-LT" sz="4800" b="0" i="0" u="none" strike="noStrike" cap="none" normalizeH="0" baseline="0" dirty="0">
                <a:ln>
                  <a:noFill/>
                </a:ln>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gali priklausyti </a:t>
            </a:r>
            <a:r>
              <a:rPr kumimoji="0" lang="lt-LT" altLang="lt-LT"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nuo </a:t>
            </a:r>
            <a:r>
              <a:rPr kumimoji="0" lang="lt-LT" altLang="lt-LT" sz="48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Europos žaliojo kurso</a:t>
            </a:r>
            <a:r>
              <a:rPr kumimoji="0" lang="lt-LT" altLang="lt-LT"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lt-LT" altLang="lt-LT" sz="800" b="0" i="0" u="none" strike="noStrike" cap="none" normalizeH="0" baseline="0" dirty="0">
                <a:ln>
                  <a:noFill/>
                </a:ln>
                <a:solidFill>
                  <a:schemeClr val="tx1"/>
                </a:solidFill>
                <a:effectLst/>
              </a:rPr>
              <a:t/>
            </a:r>
            <a:br>
              <a:rPr kumimoji="0" lang="lt-LT" altLang="lt-LT" sz="800" b="0" i="0" u="none" strike="noStrike" cap="none" normalizeH="0" baseline="0" dirty="0">
                <a:ln>
                  <a:noFill/>
                </a:ln>
                <a:solidFill>
                  <a:schemeClr val="tx1"/>
                </a:solidFill>
                <a:effectLst/>
              </a:rPr>
            </a:br>
            <a:endParaRPr lang="lt-LT" dirty="0"/>
          </a:p>
        </p:txBody>
      </p:sp>
      <p:pic>
        <p:nvPicPr>
          <p:cNvPr id="1025" name="Picture 3" descr="Europos žaliasis kursas">
            <a:extLst>
              <a:ext uri="{FF2B5EF4-FFF2-40B4-BE49-F238E27FC236}">
                <a16:creationId xmlns:a16="http://schemas.microsoft.com/office/drawing/2014/main" id="{C5C1364D-CB54-0B37-B8B6-52D3AF004F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1180" y="2194724"/>
            <a:ext cx="4869639" cy="38638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92D14E3B-DD1C-A7B1-64DD-CF0E8640737B}"/>
              </a:ext>
            </a:extLst>
          </p:cNvPr>
          <p:cNvSpPr>
            <a:spLocks noChangeArrowheads="1"/>
          </p:cNvSpPr>
          <p:nvPr/>
        </p:nvSpPr>
        <p:spPr bwMode="auto">
          <a:xfrm>
            <a:off x="8800241" y="656733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lt-LT"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Pagal: </a:t>
            </a:r>
            <a:r>
              <a:rPr kumimoji="0" lang="lt-LT" altLang="lt-LT"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https://lithuania.representation.ec.europa.eu/</a:t>
            </a:r>
            <a:endParaRPr kumimoji="0" lang="lt-LT" altLang="lt-LT" sz="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t-LT" altLang="lt-LT" sz="18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4BB97D4B-791A-E52D-B481-B52BDDC3C5B4}"/>
              </a:ext>
            </a:extLst>
          </p:cNvPr>
          <p:cNvSpPr txBox="1"/>
          <p:nvPr/>
        </p:nvSpPr>
        <p:spPr>
          <a:xfrm>
            <a:off x="3661180" y="1825392"/>
            <a:ext cx="6094854" cy="369332"/>
          </a:xfrm>
          <a:prstGeom prst="rect">
            <a:avLst/>
          </a:prstGeom>
          <a:noFill/>
        </p:spPr>
        <p:txBody>
          <a:bodyPr wrap="square">
            <a:spAutoFit/>
          </a:bodyPr>
          <a:lstStyle/>
          <a:p>
            <a:r>
              <a:rPr kumimoji="0" lang="lt-LT" altLang="lt-LT" sz="18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Š</a:t>
            </a:r>
            <a:r>
              <a:rPr kumimoji="0" lang="lt-LT" altLang="lt-LT" sz="1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altinis. </a:t>
            </a:r>
            <a:r>
              <a:rPr kumimoji="0" lang="lt-LT" altLang="lt-LT" sz="1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Europos žaliojo kurso tikslai</a:t>
            </a:r>
            <a:endParaRPr lang="lt-LT" dirty="0"/>
          </a:p>
        </p:txBody>
      </p:sp>
    </p:spTree>
    <p:extLst>
      <p:ext uri="{BB962C8B-B14F-4D97-AF65-F5344CB8AC3E}">
        <p14:creationId xmlns:p14="http://schemas.microsoft.com/office/powerpoint/2010/main" val="605443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B256CE-0A70-4DE3-5B64-9A6ADCE43356}"/>
              </a:ext>
            </a:extLst>
          </p:cNvPr>
          <p:cNvSpPr>
            <a:spLocks noGrp="1"/>
          </p:cNvSpPr>
          <p:nvPr>
            <p:ph type="title"/>
          </p:nvPr>
        </p:nvSpPr>
        <p:spPr>
          <a:xfrm>
            <a:off x="635000" y="263525"/>
            <a:ext cx="11170920" cy="1325563"/>
          </a:xfrm>
        </p:spPr>
        <p:txBody>
          <a:bodyPr/>
          <a:lstStyle/>
          <a:p>
            <a:r>
              <a:rPr lang="lt-LT" sz="4400" b="1" dirty="0">
                <a:solidFill>
                  <a:srgbClr val="000000"/>
                </a:solidFill>
                <a:latin typeface="Times New Roman" panose="02020603050405020304" pitchFamily="18" charset="0"/>
                <a:cs typeface="Times New Roman" panose="02020603050405020304" pitchFamily="18" charset="0"/>
              </a:rPr>
              <a:t>Argumentuoto teksto vertinimo kriterijai (2)</a:t>
            </a:r>
            <a:endParaRPr lang="lt-LT" dirty="0"/>
          </a:p>
        </p:txBody>
      </p:sp>
      <p:graphicFrame>
        <p:nvGraphicFramePr>
          <p:cNvPr id="6" name="Content Placeholder 5">
            <a:extLst>
              <a:ext uri="{FF2B5EF4-FFF2-40B4-BE49-F238E27FC236}">
                <a16:creationId xmlns:a16="http://schemas.microsoft.com/office/drawing/2014/main" id="{8F85B6AC-C3F4-C7F0-FF5E-EEC6F348AF73}"/>
              </a:ext>
            </a:extLst>
          </p:cNvPr>
          <p:cNvGraphicFramePr>
            <a:graphicFrameLocks noGrp="1"/>
          </p:cNvGraphicFramePr>
          <p:nvPr>
            <p:ph idx="1"/>
            <p:extLst>
              <p:ext uri="{D42A27DB-BD31-4B8C-83A1-F6EECF244321}">
                <p14:modId xmlns:p14="http://schemas.microsoft.com/office/powerpoint/2010/main" val="2994055666"/>
              </p:ext>
            </p:extLst>
          </p:nvPr>
        </p:nvGraphicFramePr>
        <p:xfrm>
          <a:off x="386080" y="1428483"/>
          <a:ext cx="11433387" cy="4829916"/>
        </p:xfrm>
        <a:graphic>
          <a:graphicData uri="http://schemas.openxmlformats.org/drawingml/2006/table">
            <a:tbl>
              <a:tblPr firstRow="1" firstCol="1" bandRow="1">
                <a:tableStyleId>{5C22544A-7EE6-4342-B048-85BDC9FD1C3A}</a:tableStyleId>
              </a:tblPr>
              <a:tblGrid>
                <a:gridCol w="671196">
                  <a:extLst>
                    <a:ext uri="{9D8B030D-6E8A-4147-A177-3AD203B41FA5}">
                      <a16:colId xmlns:a16="http://schemas.microsoft.com/office/drawing/2014/main" val="3566927640"/>
                    </a:ext>
                  </a:extLst>
                </a:gridCol>
                <a:gridCol w="1320800">
                  <a:extLst>
                    <a:ext uri="{9D8B030D-6E8A-4147-A177-3AD203B41FA5}">
                      <a16:colId xmlns:a16="http://schemas.microsoft.com/office/drawing/2014/main" val="882437188"/>
                    </a:ext>
                  </a:extLst>
                </a:gridCol>
                <a:gridCol w="773677">
                  <a:extLst>
                    <a:ext uri="{9D8B030D-6E8A-4147-A177-3AD203B41FA5}">
                      <a16:colId xmlns:a16="http://schemas.microsoft.com/office/drawing/2014/main" val="198187274"/>
                    </a:ext>
                  </a:extLst>
                </a:gridCol>
                <a:gridCol w="696137">
                  <a:extLst>
                    <a:ext uri="{9D8B030D-6E8A-4147-A177-3AD203B41FA5}">
                      <a16:colId xmlns:a16="http://schemas.microsoft.com/office/drawing/2014/main" val="2680531864"/>
                    </a:ext>
                  </a:extLst>
                </a:gridCol>
                <a:gridCol w="900505">
                  <a:extLst>
                    <a:ext uri="{9D8B030D-6E8A-4147-A177-3AD203B41FA5}">
                      <a16:colId xmlns:a16="http://schemas.microsoft.com/office/drawing/2014/main" val="2271354366"/>
                    </a:ext>
                  </a:extLst>
                </a:gridCol>
                <a:gridCol w="1075923">
                  <a:extLst>
                    <a:ext uri="{9D8B030D-6E8A-4147-A177-3AD203B41FA5}">
                      <a16:colId xmlns:a16="http://schemas.microsoft.com/office/drawing/2014/main" val="3341569178"/>
                    </a:ext>
                  </a:extLst>
                </a:gridCol>
                <a:gridCol w="1319384">
                  <a:extLst>
                    <a:ext uri="{9D8B030D-6E8A-4147-A177-3AD203B41FA5}">
                      <a16:colId xmlns:a16="http://schemas.microsoft.com/office/drawing/2014/main" val="1162983811"/>
                    </a:ext>
                  </a:extLst>
                </a:gridCol>
                <a:gridCol w="1320075">
                  <a:extLst>
                    <a:ext uri="{9D8B030D-6E8A-4147-A177-3AD203B41FA5}">
                      <a16:colId xmlns:a16="http://schemas.microsoft.com/office/drawing/2014/main" val="93607365"/>
                    </a:ext>
                  </a:extLst>
                </a:gridCol>
                <a:gridCol w="1320075">
                  <a:extLst>
                    <a:ext uri="{9D8B030D-6E8A-4147-A177-3AD203B41FA5}">
                      <a16:colId xmlns:a16="http://schemas.microsoft.com/office/drawing/2014/main" val="3204886910"/>
                    </a:ext>
                  </a:extLst>
                </a:gridCol>
                <a:gridCol w="684176">
                  <a:extLst>
                    <a:ext uri="{9D8B030D-6E8A-4147-A177-3AD203B41FA5}">
                      <a16:colId xmlns:a16="http://schemas.microsoft.com/office/drawing/2014/main" val="414653982"/>
                    </a:ext>
                  </a:extLst>
                </a:gridCol>
                <a:gridCol w="985679">
                  <a:extLst>
                    <a:ext uri="{9D8B030D-6E8A-4147-A177-3AD203B41FA5}">
                      <a16:colId xmlns:a16="http://schemas.microsoft.com/office/drawing/2014/main" val="2146099685"/>
                    </a:ext>
                  </a:extLst>
                </a:gridCol>
                <a:gridCol w="365760">
                  <a:extLst>
                    <a:ext uri="{9D8B030D-6E8A-4147-A177-3AD203B41FA5}">
                      <a16:colId xmlns:a16="http://schemas.microsoft.com/office/drawing/2014/main" val="2700591675"/>
                    </a:ext>
                  </a:extLst>
                </a:gridCol>
              </a:tblGrid>
              <a:tr h="83768">
                <a:tc rowSpan="3">
                  <a:txBody>
                    <a:bodyPr/>
                    <a:lstStyle/>
                    <a:p>
                      <a:pPr marR="71755" algn="ctr">
                        <a:lnSpc>
                          <a:spcPct val="107000"/>
                        </a:lnSpc>
                        <a:spcAft>
                          <a:spcPts val="800"/>
                        </a:spcAft>
                      </a:pPr>
                      <a:r>
                        <a:rPr lang="lt-LT" sz="1400" dirty="0">
                          <a:effectLst/>
                        </a:rPr>
                        <a:t> </a:t>
                      </a:r>
                      <a:endParaRPr lang="lt-L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tc>
                <a:tc gridSpan="10">
                  <a:txBody>
                    <a:bodyPr/>
                    <a:lstStyle/>
                    <a:p>
                      <a:pPr algn="ctr">
                        <a:lnSpc>
                          <a:spcPct val="107000"/>
                        </a:lnSpc>
                        <a:spcAft>
                          <a:spcPts val="800"/>
                        </a:spcAft>
                      </a:pPr>
                      <a:r>
                        <a:rPr lang="lt-LT" sz="1400">
                          <a:effectLst/>
                        </a:rPr>
                        <a:t>Kriterijus</a:t>
                      </a:r>
                      <a:endParaRPr lang="lt-L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rowSpan="3">
                  <a:txBody>
                    <a:bodyPr/>
                    <a:lstStyle/>
                    <a:p>
                      <a:pPr marL="71755" algn="ctr">
                        <a:lnSpc>
                          <a:spcPct val="107000"/>
                        </a:lnSpc>
                        <a:spcAft>
                          <a:spcPts val="800"/>
                        </a:spcAft>
                      </a:pPr>
                      <a:r>
                        <a:rPr lang="lt-LT" sz="1400">
                          <a:effectLst/>
                        </a:rPr>
                        <a:t>Viso taškų</a:t>
                      </a:r>
                      <a:endParaRPr lang="lt-L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tc>
                <a:extLst>
                  <a:ext uri="{0D108BD9-81ED-4DB2-BD59-A6C34878D82A}">
                    <a16:rowId xmlns:a16="http://schemas.microsoft.com/office/drawing/2014/main" val="1881349754"/>
                  </a:ext>
                </a:extLst>
              </a:tr>
              <a:tr h="734438">
                <a:tc vMerge="1">
                  <a:txBody>
                    <a:bodyPr/>
                    <a:lstStyle/>
                    <a:p>
                      <a:endParaRPr lang="lt-LT"/>
                    </a:p>
                  </a:txBody>
                  <a:tcPr/>
                </a:tc>
                <a:tc>
                  <a:txBody>
                    <a:bodyPr/>
                    <a:lstStyle/>
                    <a:p>
                      <a:pPr algn="ctr">
                        <a:lnSpc>
                          <a:spcPct val="107000"/>
                        </a:lnSpc>
                        <a:spcAft>
                          <a:spcPts val="800"/>
                        </a:spcAft>
                        <a:tabLst>
                          <a:tab pos="400050" algn="l"/>
                        </a:tabLst>
                      </a:pPr>
                      <a:r>
                        <a:rPr lang="lt-LT" sz="1400" dirty="0">
                          <a:solidFill>
                            <a:srgbClr val="0070C0"/>
                          </a:solidFill>
                          <a:effectLst/>
                        </a:rPr>
                        <a:t>Probleminio klausimo supratimas</a:t>
                      </a:r>
                      <a:endParaRPr lang="lt-LT" sz="1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algn="ctr">
                        <a:lnSpc>
                          <a:spcPct val="107000"/>
                        </a:lnSpc>
                        <a:spcAft>
                          <a:spcPts val="800"/>
                        </a:spcAft>
                        <a:tabLst>
                          <a:tab pos="400050" algn="l"/>
                        </a:tabLst>
                      </a:pPr>
                      <a:r>
                        <a:rPr lang="lt-LT" sz="1400" dirty="0">
                          <a:solidFill>
                            <a:srgbClr val="0070C0"/>
                          </a:solidFill>
                          <a:effectLst/>
                        </a:rPr>
                        <a:t>Argumentuoto teksto struktūra</a:t>
                      </a:r>
                      <a:endParaRPr lang="lt-LT" sz="1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lt-LT"/>
                    </a:p>
                  </a:txBody>
                  <a:tcPr/>
                </a:tc>
                <a:tc hMerge="1">
                  <a:txBody>
                    <a:bodyPr/>
                    <a:lstStyle/>
                    <a:p>
                      <a:endParaRPr lang="lt-LT"/>
                    </a:p>
                  </a:txBody>
                  <a:tcPr/>
                </a:tc>
                <a:tc gridSpan="2">
                  <a:txBody>
                    <a:bodyPr/>
                    <a:lstStyle/>
                    <a:p>
                      <a:pPr algn="ctr">
                        <a:lnSpc>
                          <a:spcPct val="107000"/>
                        </a:lnSpc>
                        <a:spcAft>
                          <a:spcPts val="800"/>
                        </a:spcAft>
                        <a:tabLst>
                          <a:tab pos="400050" algn="l"/>
                        </a:tabLst>
                      </a:pPr>
                      <a:r>
                        <a:rPr lang="lt-LT" sz="1400" dirty="0">
                          <a:solidFill>
                            <a:srgbClr val="0070C0"/>
                          </a:solidFill>
                          <a:effectLst/>
                        </a:rPr>
                        <a:t>Žinios ir jų taikymas</a:t>
                      </a:r>
                      <a:endParaRPr lang="lt-LT" sz="1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lt-LT"/>
                    </a:p>
                  </a:txBody>
                  <a:tcPr/>
                </a:tc>
                <a:tc gridSpan="2">
                  <a:txBody>
                    <a:bodyPr/>
                    <a:lstStyle/>
                    <a:p>
                      <a:pPr algn="ctr">
                        <a:lnSpc>
                          <a:spcPct val="107000"/>
                        </a:lnSpc>
                        <a:spcAft>
                          <a:spcPts val="800"/>
                        </a:spcAft>
                        <a:tabLst>
                          <a:tab pos="400050" algn="l"/>
                        </a:tabLst>
                      </a:pPr>
                      <a:r>
                        <a:rPr lang="lt-LT" sz="1400" dirty="0">
                          <a:solidFill>
                            <a:srgbClr val="0070C0"/>
                          </a:solidFill>
                          <a:effectLst/>
                        </a:rPr>
                        <a:t>Probleminio klausimo argumentavimas/analitinis aiškinimas ir konteksto supratimas</a:t>
                      </a:r>
                      <a:endParaRPr lang="lt-LT" sz="1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lt-LT"/>
                    </a:p>
                  </a:txBody>
                  <a:tcPr/>
                </a:tc>
                <a:tc gridSpan="2">
                  <a:txBody>
                    <a:bodyPr/>
                    <a:lstStyle/>
                    <a:p>
                      <a:pPr algn="ctr">
                        <a:lnSpc>
                          <a:spcPct val="107000"/>
                        </a:lnSpc>
                        <a:spcAft>
                          <a:spcPts val="800"/>
                        </a:spcAft>
                        <a:tabLst>
                          <a:tab pos="400050" algn="l"/>
                        </a:tabLst>
                      </a:pPr>
                      <a:r>
                        <a:rPr lang="lt-LT" sz="1400" dirty="0">
                          <a:solidFill>
                            <a:srgbClr val="0070C0"/>
                          </a:solidFill>
                          <a:effectLst/>
                        </a:rPr>
                        <a:t>Apibendrinimas arba išvados</a:t>
                      </a:r>
                      <a:endParaRPr lang="lt-LT" sz="1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lt-LT"/>
                    </a:p>
                  </a:txBody>
                  <a:tcPr/>
                </a:tc>
                <a:tc vMerge="1">
                  <a:txBody>
                    <a:bodyPr/>
                    <a:lstStyle/>
                    <a:p>
                      <a:endParaRPr lang="lt-LT"/>
                    </a:p>
                  </a:txBody>
                  <a:tcPr/>
                </a:tc>
                <a:extLst>
                  <a:ext uri="{0D108BD9-81ED-4DB2-BD59-A6C34878D82A}">
                    <a16:rowId xmlns:a16="http://schemas.microsoft.com/office/drawing/2014/main" val="3361807840"/>
                  </a:ext>
                </a:extLst>
              </a:tr>
              <a:tr h="2834047">
                <a:tc vMerge="1">
                  <a:txBody>
                    <a:bodyPr/>
                    <a:lstStyle/>
                    <a:p>
                      <a:endParaRPr lang="lt-LT"/>
                    </a:p>
                  </a:txBody>
                  <a:tcPr/>
                </a:tc>
                <a:tc>
                  <a:txBody>
                    <a:bodyPr/>
                    <a:lstStyle/>
                    <a:p>
                      <a:pPr algn="ctr">
                        <a:lnSpc>
                          <a:spcPct val="107000"/>
                        </a:lnSpc>
                        <a:spcAft>
                          <a:spcPts val="800"/>
                        </a:spcAft>
                        <a:tabLst>
                          <a:tab pos="400050" algn="l"/>
                        </a:tabLst>
                      </a:pPr>
                      <a:r>
                        <a:rPr lang="lt-LT" sz="1000">
                          <a:effectLst/>
                        </a:rPr>
                        <a:t>suprasta probleminio klausimo / įvesties esmė; atsakymo tekstas ir apibendrinimas logiškai ir pagrįstai susietas su analizuojamo klausimo kontekstu.</a:t>
                      </a:r>
                      <a:endParaRPr lang="lt-L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tabLst>
                          <a:tab pos="400050" algn="l"/>
                        </a:tabLst>
                      </a:pPr>
                      <a:r>
                        <a:rPr lang="lt-LT" sz="1000">
                          <a:effectLst/>
                        </a:rPr>
                        <a:t>suformuluota įvestis į analizuojamą klausimą.</a:t>
                      </a:r>
                      <a:endParaRPr lang="lt-L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tabLst>
                          <a:tab pos="400050" algn="l"/>
                        </a:tabLst>
                      </a:pPr>
                      <a:r>
                        <a:rPr lang="lt-LT" sz="1000" dirty="0">
                          <a:effectLst/>
                        </a:rPr>
                        <a:t>argumentais grįstas tekstas.</a:t>
                      </a:r>
                      <a:endParaRPr lang="lt-L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tabLst>
                          <a:tab pos="400050" algn="l"/>
                        </a:tabLst>
                      </a:pPr>
                      <a:r>
                        <a:rPr lang="lt-LT" sz="1000" dirty="0">
                          <a:effectLst/>
                        </a:rPr>
                        <a:t>pateiktas apibendrinimas arba išvados.</a:t>
                      </a:r>
                      <a:endParaRPr lang="lt-L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tabLst>
                          <a:tab pos="400050" algn="l"/>
                        </a:tabLst>
                      </a:pPr>
                      <a:r>
                        <a:rPr lang="lt-LT" sz="1000">
                          <a:effectLst/>
                        </a:rPr>
                        <a:t>vartojamos tinkamos, t. y. su nagrinėjama tema susijusios dalykinės sąvokos ir geografinė terminologija; tekste kūrybiškai pritaikomos fundamentalios geografinės žinios.</a:t>
                      </a:r>
                      <a:endParaRPr lang="lt-L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tabLst>
                          <a:tab pos="400050" algn="l"/>
                        </a:tabLst>
                      </a:pPr>
                      <a:r>
                        <a:rPr lang="lt-LT" sz="1000">
                          <a:effectLst/>
                        </a:rPr>
                        <a:t>geografiškai teisingai interpretuojami gamtiniai ir visuomeniniai įvykiai, procesai ir reiškiniai, suprantamas jų kontekstas geografinėje erdvėje.</a:t>
                      </a:r>
                      <a:endParaRPr lang="lt-L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tabLst>
                          <a:tab pos="400050" algn="l"/>
                        </a:tabLst>
                      </a:pPr>
                      <a:r>
                        <a:rPr lang="lt-LT" sz="1000">
                          <a:effectLst/>
                        </a:rPr>
                        <a:t>problemos analizavimas atliekamas įvairiais aspektais įskaitant priežasties ir pasekmės vertinimą, kuris grindžiamas tinkamais argumentais / pavyzdžiais, Lietuvos ir / ar pasaulio aktualijomis.</a:t>
                      </a:r>
                      <a:endParaRPr lang="lt-L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tabLst>
                          <a:tab pos="400050" algn="l"/>
                        </a:tabLst>
                      </a:pPr>
                      <a:r>
                        <a:rPr lang="lt-LT" sz="1000">
                          <a:effectLst/>
                        </a:rPr>
                        <a:t>rašinyje pateikti tiek pozityvūs, tiek negatyvūs gamtinių ir visuomeninių įvykių, procesų bei reiškinių vertinimai; pateikiama nuomonių įvairovė ir galimi požiūrio analizuojamu klausimu prieštaravimai, kritiškas problemų ir jų sprendimų vertinimas.</a:t>
                      </a:r>
                      <a:endParaRPr lang="lt-L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tabLst>
                          <a:tab pos="400050" algn="l"/>
                        </a:tabLst>
                      </a:pPr>
                      <a:r>
                        <a:rPr lang="lt-LT" sz="1000">
                          <a:effectLst/>
                        </a:rPr>
                        <a:t>suformuluoti argumentuotu rašinio tekstu paremti apibendrinantys teiginiai arba išvados.</a:t>
                      </a:r>
                      <a:endParaRPr lang="lt-L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tabLst>
                          <a:tab pos="400050" algn="l"/>
                        </a:tabLst>
                      </a:pPr>
                      <a:r>
                        <a:rPr lang="lt-LT" sz="1000" dirty="0">
                          <a:effectLst/>
                        </a:rPr>
                        <a:t>visi teiginiai arba išvados susiję su probleminiu klausimu ir paremti rašinyje išdėstytais argumentais.</a:t>
                      </a:r>
                      <a:endParaRPr lang="lt-L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lt-LT"/>
                    </a:p>
                  </a:txBody>
                  <a:tcPr/>
                </a:tc>
                <a:extLst>
                  <a:ext uri="{0D108BD9-81ED-4DB2-BD59-A6C34878D82A}">
                    <a16:rowId xmlns:a16="http://schemas.microsoft.com/office/drawing/2014/main" val="859072937"/>
                  </a:ext>
                </a:extLst>
              </a:tr>
              <a:tr h="251568">
                <a:tc rowSpan="2">
                  <a:txBody>
                    <a:bodyPr/>
                    <a:lstStyle/>
                    <a:p>
                      <a:pPr algn="ctr">
                        <a:lnSpc>
                          <a:spcPct val="107000"/>
                        </a:lnSpc>
                        <a:spcAft>
                          <a:spcPts val="800"/>
                        </a:spcAft>
                      </a:pPr>
                      <a:r>
                        <a:rPr lang="lt-LT" sz="1400" dirty="0">
                          <a:effectLst/>
                        </a:rPr>
                        <a:t> </a:t>
                      </a:r>
                    </a:p>
                    <a:p>
                      <a:pPr algn="ctr">
                        <a:lnSpc>
                          <a:spcPct val="107000"/>
                        </a:lnSpc>
                        <a:spcAft>
                          <a:spcPts val="800"/>
                        </a:spcAft>
                      </a:pPr>
                      <a:r>
                        <a:rPr lang="lt-LT" sz="1400" dirty="0">
                          <a:effectLst/>
                        </a:rPr>
                        <a:t>Taškai</a:t>
                      </a:r>
                    </a:p>
                  </a:txBody>
                  <a:tcPr marL="68580" marR="68580" marT="0" marB="0"/>
                </a:tc>
                <a:tc>
                  <a:txBody>
                    <a:bodyPr/>
                    <a:lstStyle/>
                    <a:p>
                      <a:pPr algn="ctr">
                        <a:lnSpc>
                          <a:spcPct val="107000"/>
                        </a:lnSpc>
                        <a:spcAft>
                          <a:spcPts val="800"/>
                        </a:spcAft>
                      </a:pPr>
                      <a:r>
                        <a:rPr lang="lt-LT" sz="1400" dirty="0">
                          <a:effectLst/>
                        </a:rPr>
                        <a:t>1-2</a:t>
                      </a:r>
                      <a:endParaRPr lang="lt-L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lt-LT" sz="1400">
                          <a:effectLst/>
                        </a:rPr>
                        <a:t>1</a:t>
                      </a:r>
                      <a:endParaRPr lang="lt-L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lt-LT" sz="1400">
                          <a:effectLst/>
                        </a:rPr>
                        <a:t>1</a:t>
                      </a:r>
                      <a:endParaRPr lang="lt-L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lt-LT" sz="1400">
                          <a:effectLst/>
                        </a:rPr>
                        <a:t>1</a:t>
                      </a:r>
                      <a:endParaRPr lang="lt-L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lt-LT" sz="1400">
                          <a:effectLst/>
                        </a:rPr>
                        <a:t>1-2</a:t>
                      </a:r>
                      <a:endParaRPr lang="lt-L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lt-LT" sz="1400">
                          <a:effectLst/>
                        </a:rPr>
                        <a:t>1-2</a:t>
                      </a:r>
                      <a:endParaRPr lang="lt-L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lt-LT" sz="1400">
                          <a:effectLst/>
                        </a:rPr>
                        <a:t>1-2</a:t>
                      </a:r>
                      <a:endParaRPr lang="lt-L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lt-LT" sz="1400">
                          <a:effectLst/>
                        </a:rPr>
                        <a:t>1-2</a:t>
                      </a:r>
                      <a:endParaRPr lang="lt-L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lt-LT" sz="1400">
                          <a:effectLst/>
                        </a:rPr>
                        <a:t>1</a:t>
                      </a:r>
                      <a:endParaRPr lang="lt-L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lt-LT" sz="1400" dirty="0">
                          <a:effectLst/>
                        </a:rPr>
                        <a:t>1</a:t>
                      </a:r>
                    </a:p>
                    <a:p>
                      <a:pPr algn="ctr">
                        <a:lnSpc>
                          <a:spcPct val="107000"/>
                        </a:lnSpc>
                        <a:spcAft>
                          <a:spcPts val="800"/>
                        </a:spcAft>
                      </a:pPr>
                      <a:endParaRPr lang="lt-L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07000"/>
                        </a:lnSpc>
                        <a:spcAft>
                          <a:spcPts val="800"/>
                        </a:spcAft>
                      </a:pPr>
                      <a:endParaRPr lang="lt-LT" sz="1400" dirty="0">
                        <a:effectLst/>
                      </a:endParaRPr>
                    </a:p>
                    <a:p>
                      <a:pPr algn="ctr">
                        <a:lnSpc>
                          <a:spcPct val="107000"/>
                        </a:lnSpc>
                        <a:spcAft>
                          <a:spcPts val="800"/>
                        </a:spcAft>
                      </a:pPr>
                      <a:r>
                        <a:rPr lang="lt-LT" sz="1400" dirty="0">
                          <a:effectLst/>
                        </a:rPr>
                        <a:t>15</a:t>
                      </a:r>
                    </a:p>
                    <a:p>
                      <a:pPr algn="ctr">
                        <a:lnSpc>
                          <a:spcPct val="107000"/>
                        </a:lnSpc>
                        <a:spcAft>
                          <a:spcPts val="800"/>
                        </a:spcAft>
                      </a:pPr>
                      <a:endParaRPr lang="lt-L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7463885"/>
                  </a:ext>
                </a:extLst>
              </a:tr>
              <a:tr h="177451">
                <a:tc vMerge="1">
                  <a:txBody>
                    <a:bodyPr/>
                    <a:lstStyle/>
                    <a:p>
                      <a:pPr algn="ctr">
                        <a:lnSpc>
                          <a:spcPct val="107000"/>
                        </a:lnSpc>
                        <a:spcAft>
                          <a:spcPts val="800"/>
                        </a:spcAft>
                      </a:pPr>
                      <a:endParaRPr lang="lt-LT" sz="1400" dirty="0">
                        <a:effectLst/>
                      </a:endParaRPr>
                    </a:p>
                  </a:txBody>
                  <a:tcPr marL="68580" marR="68580" marT="0" marB="0"/>
                </a:tc>
                <a:tc>
                  <a:txBody>
                    <a:bodyPr/>
                    <a:lstStyle/>
                    <a:p>
                      <a:pPr algn="ctr">
                        <a:lnSpc>
                          <a:spcPct val="107000"/>
                        </a:lnSpc>
                        <a:spcAft>
                          <a:spcPts val="800"/>
                        </a:spcAft>
                      </a:pPr>
                      <a:r>
                        <a:rPr lang="lt-LT" sz="1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tc>
                <a:tc gridSpan="3">
                  <a:txBody>
                    <a:bodyPr/>
                    <a:lstStyle/>
                    <a:p>
                      <a:pPr algn="ctr">
                        <a:lnSpc>
                          <a:spcPct val="107000"/>
                        </a:lnSpc>
                        <a:spcAft>
                          <a:spcPts val="800"/>
                        </a:spcAft>
                      </a:pPr>
                      <a:r>
                        <a:rPr lang="lt-LT" sz="1400" b="1" dirty="0">
                          <a:solidFill>
                            <a:srgbClr val="0070C0"/>
                          </a:solidFill>
                          <a:effectLst/>
                          <a:latin typeface="Calibri" panose="020F0502020204030204" pitchFamily="34" charset="0"/>
                          <a:cs typeface="Times New Roman" panose="02020603050405020304" pitchFamily="18" charset="0"/>
                        </a:rPr>
                        <a:t>3</a:t>
                      </a:r>
                    </a:p>
                  </a:txBody>
                  <a:tcPr marL="68580" marR="68580" marT="0" marB="0"/>
                </a:tc>
                <a:tc hMerge="1">
                  <a:txBody>
                    <a:bodyPr/>
                    <a:lstStyle/>
                    <a:p>
                      <a:pPr algn="ctr">
                        <a:lnSpc>
                          <a:spcPct val="107000"/>
                        </a:lnSpc>
                        <a:spcAft>
                          <a:spcPts val="800"/>
                        </a:spcAft>
                      </a:pPr>
                      <a:r>
                        <a:rPr lang="lt-LT" sz="1400" dirty="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tc>
                <a:tc hMerge="1">
                  <a:txBody>
                    <a:bodyPr/>
                    <a:lstStyle/>
                    <a:p>
                      <a:pPr algn="ctr">
                        <a:lnSpc>
                          <a:spcPct val="107000"/>
                        </a:lnSpc>
                        <a:spcAft>
                          <a:spcPts val="800"/>
                        </a:spcAft>
                      </a:pPr>
                      <a:endParaRPr lang="lt-L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800"/>
                        </a:spcAft>
                      </a:pPr>
                      <a:r>
                        <a:rPr lang="lt-LT" sz="1400" b="1" dirty="0">
                          <a:solidFill>
                            <a:srgbClr val="0070C0"/>
                          </a:solidFill>
                          <a:effectLst/>
                          <a:latin typeface="Calibri" panose="020F0502020204030204" pitchFamily="34" charset="0"/>
                          <a:cs typeface="Times New Roman" panose="02020603050405020304" pitchFamily="18" charset="0"/>
                        </a:rPr>
                        <a:t>4</a:t>
                      </a:r>
                    </a:p>
                  </a:txBody>
                  <a:tcPr marL="68580" marR="68580" marT="0" marB="0"/>
                </a:tc>
                <a:tc hMerge="1">
                  <a:txBody>
                    <a:bodyPr/>
                    <a:lstStyle/>
                    <a:p>
                      <a:pPr algn="ctr">
                        <a:lnSpc>
                          <a:spcPct val="107000"/>
                        </a:lnSpc>
                        <a:spcAft>
                          <a:spcPts val="800"/>
                        </a:spcAft>
                      </a:pPr>
                      <a:r>
                        <a:rPr lang="lt-LT" sz="1400" dirty="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tc>
                <a:tc gridSpan="2">
                  <a:txBody>
                    <a:bodyPr/>
                    <a:lstStyle/>
                    <a:p>
                      <a:pPr algn="ctr">
                        <a:lnSpc>
                          <a:spcPct val="107000"/>
                        </a:lnSpc>
                        <a:spcAft>
                          <a:spcPts val="800"/>
                        </a:spcAft>
                      </a:pPr>
                      <a:r>
                        <a:rPr lang="lt-LT" sz="1400" b="1" dirty="0">
                          <a:solidFill>
                            <a:srgbClr val="0070C0"/>
                          </a:solidFill>
                          <a:effectLst/>
                          <a:latin typeface="Calibri" panose="020F0502020204030204" pitchFamily="34" charset="0"/>
                          <a:cs typeface="Times New Roman" panose="02020603050405020304" pitchFamily="18" charset="0"/>
                        </a:rPr>
                        <a:t>4</a:t>
                      </a:r>
                    </a:p>
                  </a:txBody>
                  <a:tcPr marL="68580" marR="68580" marT="0" marB="0"/>
                </a:tc>
                <a:tc hMerge="1">
                  <a:txBody>
                    <a:bodyPr/>
                    <a:lstStyle/>
                    <a:p>
                      <a:pPr algn="ctr">
                        <a:lnSpc>
                          <a:spcPct val="107000"/>
                        </a:lnSpc>
                        <a:spcAft>
                          <a:spcPts val="800"/>
                        </a:spcAft>
                      </a:pPr>
                      <a:r>
                        <a:rPr lang="lt-LT" sz="1400" dirty="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tc>
                <a:tc gridSpan="2">
                  <a:txBody>
                    <a:bodyPr/>
                    <a:lstStyle/>
                    <a:p>
                      <a:pPr algn="ctr">
                        <a:lnSpc>
                          <a:spcPct val="107000"/>
                        </a:lnSpc>
                        <a:spcAft>
                          <a:spcPts val="800"/>
                        </a:spcAft>
                      </a:pPr>
                      <a:r>
                        <a:rPr lang="lt-LT" sz="1400" b="1" dirty="0">
                          <a:solidFill>
                            <a:srgbClr val="0070C0"/>
                          </a:solidFill>
                          <a:effectLst/>
                          <a:latin typeface="Calibri" panose="020F0502020204030204" pitchFamily="34" charset="0"/>
                          <a:cs typeface="Times New Roman" panose="02020603050405020304" pitchFamily="18" charset="0"/>
                        </a:rPr>
                        <a:t>2</a:t>
                      </a:r>
                    </a:p>
                  </a:txBody>
                  <a:tcPr marL="68580" marR="68580" marT="0" marB="0"/>
                </a:tc>
                <a:tc hMerge="1">
                  <a:txBody>
                    <a:bodyPr/>
                    <a:lstStyle/>
                    <a:p>
                      <a:pPr algn="ctr">
                        <a:lnSpc>
                          <a:spcPct val="107000"/>
                        </a:lnSpc>
                        <a:spcAft>
                          <a:spcPts val="800"/>
                        </a:spcAft>
                      </a:pPr>
                      <a:r>
                        <a:rPr lang="lt-LT" sz="1400" dirty="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tc>
                <a:tc vMerge="1">
                  <a:txBody>
                    <a:bodyPr/>
                    <a:lstStyle/>
                    <a:p>
                      <a:pPr algn="ctr">
                        <a:lnSpc>
                          <a:spcPct val="107000"/>
                        </a:lnSpc>
                        <a:spcAft>
                          <a:spcPts val="800"/>
                        </a:spcAft>
                      </a:pPr>
                      <a:endParaRPr lang="lt-L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78742590"/>
                  </a:ext>
                </a:extLst>
              </a:tr>
            </a:tbl>
          </a:graphicData>
        </a:graphic>
      </p:graphicFrame>
    </p:spTree>
    <p:extLst>
      <p:ext uri="{BB962C8B-B14F-4D97-AF65-F5344CB8AC3E}">
        <p14:creationId xmlns:p14="http://schemas.microsoft.com/office/powerpoint/2010/main" val="10151087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EE920-058C-8356-CE67-B98F3D470488}"/>
              </a:ext>
            </a:extLst>
          </p:cNvPr>
          <p:cNvSpPr>
            <a:spLocks noGrp="1"/>
          </p:cNvSpPr>
          <p:nvPr>
            <p:ph type="title"/>
          </p:nvPr>
        </p:nvSpPr>
        <p:spPr/>
        <p:txBody>
          <a:bodyPr>
            <a:normAutofit fontScale="90000"/>
          </a:bodyPr>
          <a:lstStyle/>
          <a:p>
            <a:r>
              <a:rPr lang="lt-LT" dirty="0"/>
              <a:t>Kas apsprendžia darbo vertinimo kokybę? </a:t>
            </a:r>
          </a:p>
        </p:txBody>
      </p:sp>
      <p:sp>
        <p:nvSpPr>
          <p:cNvPr id="3" name="Content Placeholder 2">
            <a:extLst>
              <a:ext uri="{FF2B5EF4-FFF2-40B4-BE49-F238E27FC236}">
                <a16:creationId xmlns:a16="http://schemas.microsoft.com/office/drawing/2014/main" id="{72B955C2-E348-50F9-D039-B80672F2B0D4}"/>
              </a:ext>
            </a:extLst>
          </p:cNvPr>
          <p:cNvSpPr>
            <a:spLocks noGrp="1"/>
          </p:cNvSpPr>
          <p:nvPr>
            <p:ph idx="1"/>
          </p:nvPr>
        </p:nvSpPr>
        <p:spPr/>
        <p:txBody>
          <a:bodyPr/>
          <a:lstStyle/>
          <a:p>
            <a:pPr marL="342900" indent="-342900" eaLnBrk="1" hangingPunct="1">
              <a:lnSpc>
                <a:spcPct val="80000"/>
              </a:lnSpc>
            </a:pPr>
            <a:endParaRPr lang="lt-LT" altLang="lt-LT" sz="1800" dirty="0"/>
          </a:p>
          <a:p>
            <a:pPr marL="342900" indent="-342900" eaLnBrk="1" hangingPunct="1">
              <a:lnSpc>
                <a:spcPct val="80000"/>
              </a:lnSpc>
            </a:pPr>
            <a:r>
              <a:rPr lang="lt-LT" altLang="lt-LT" sz="1800" dirty="0"/>
              <a:t>Vertinimo instrukcija vertintojams nustato „žaidimo” taisykles.</a:t>
            </a:r>
          </a:p>
          <a:p>
            <a:pPr marL="342900" indent="-342900" eaLnBrk="1" hangingPunct="1">
              <a:lnSpc>
                <a:spcPct val="80000"/>
              </a:lnSpc>
            </a:pPr>
            <a:endParaRPr lang="lt-LT" altLang="lt-LT" sz="1800" dirty="0"/>
          </a:p>
          <a:p>
            <a:pPr marL="342900" indent="-342900" eaLnBrk="1" hangingPunct="1">
              <a:lnSpc>
                <a:spcPct val="80000"/>
              </a:lnSpc>
            </a:pPr>
            <a:r>
              <a:rPr lang="lt-LT" altLang="lt-LT" sz="1800" dirty="0"/>
              <a:t>Kiekvienas mokiniui skiriamas ta</a:t>
            </a:r>
            <a:r>
              <a:rPr lang="lt-LT" altLang="lt-LT" sz="1800" dirty="0">
                <a:latin typeface="Arial" panose="020B0604020202020204" pitchFamily="34" charset="0"/>
              </a:rPr>
              <a:t>š</a:t>
            </a:r>
            <a:r>
              <a:rPr lang="lt-LT" altLang="lt-LT" sz="1800" dirty="0"/>
              <a:t>kas turi būti pagrįstas pagal numatytus kriterijus.</a:t>
            </a:r>
          </a:p>
          <a:p>
            <a:pPr marL="342900" indent="-342900" eaLnBrk="1" hangingPunct="1">
              <a:lnSpc>
                <a:spcPct val="80000"/>
              </a:lnSpc>
            </a:pPr>
            <a:endParaRPr lang="lt-LT" altLang="lt-LT" dirty="0"/>
          </a:p>
          <a:p>
            <a:pPr marL="342900" indent="-342900" eaLnBrk="1" hangingPunct="1">
              <a:lnSpc>
                <a:spcPct val="80000"/>
              </a:lnSpc>
            </a:pPr>
            <a:endParaRPr lang="lt-LT" altLang="lt-LT" sz="1800" dirty="0"/>
          </a:p>
          <a:p>
            <a:pPr marL="0" indent="0" algn="ctr" eaLnBrk="1" hangingPunct="1">
              <a:lnSpc>
                <a:spcPct val="80000"/>
              </a:lnSpc>
              <a:buNone/>
            </a:pPr>
            <a:r>
              <a:rPr lang="lt-LT" altLang="lt-LT" i="1" dirty="0"/>
              <a:t>Esmė - susitarimai ir jų laikymasis</a:t>
            </a:r>
          </a:p>
          <a:p>
            <a:pPr marL="0" indent="0" algn="ctr" eaLnBrk="1" hangingPunct="1">
              <a:lnSpc>
                <a:spcPct val="80000"/>
              </a:lnSpc>
              <a:buNone/>
            </a:pPr>
            <a:endParaRPr lang="lt-LT" altLang="lt-LT" i="1" dirty="0"/>
          </a:p>
          <a:p>
            <a:pPr marL="0" indent="0" algn="ctr" eaLnBrk="1" hangingPunct="1">
              <a:lnSpc>
                <a:spcPct val="80000"/>
              </a:lnSpc>
              <a:buNone/>
            </a:pPr>
            <a:r>
              <a:rPr lang="lt-LT" altLang="lt-LT" sz="1800" i="1" dirty="0"/>
              <a:t>Matyti darbą kaip visumą ir visumoje </a:t>
            </a:r>
            <a:r>
              <a:rPr lang="lt-LT" altLang="lt-LT" i="1" dirty="0"/>
              <a:t>matyti / rasti</a:t>
            </a:r>
            <a:r>
              <a:rPr lang="lt-LT" altLang="lt-LT" sz="1800" i="1" dirty="0"/>
              <a:t> esminius kriterijuose numatytus </a:t>
            </a:r>
          </a:p>
          <a:p>
            <a:pPr marL="0" indent="0" algn="ctr" eaLnBrk="1" hangingPunct="1">
              <a:lnSpc>
                <a:spcPct val="80000"/>
              </a:lnSpc>
              <a:buNone/>
            </a:pPr>
            <a:r>
              <a:rPr lang="lt-LT" altLang="lt-LT" sz="1800" i="1" dirty="0"/>
              <a:t>aspektus / faktus</a:t>
            </a:r>
          </a:p>
          <a:p>
            <a:endParaRPr lang="lt-LT" dirty="0"/>
          </a:p>
        </p:txBody>
      </p:sp>
    </p:spTree>
    <p:extLst>
      <p:ext uri="{BB962C8B-B14F-4D97-AF65-F5344CB8AC3E}">
        <p14:creationId xmlns:p14="http://schemas.microsoft.com/office/powerpoint/2010/main" val="2074368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8A673-8815-B601-9365-811DC8217DC5}"/>
              </a:ext>
            </a:extLst>
          </p:cNvPr>
          <p:cNvSpPr>
            <a:spLocks noGrp="1"/>
          </p:cNvSpPr>
          <p:nvPr>
            <p:ph type="title"/>
          </p:nvPr>
        </p:nvSpPr>
        <p:spPr/>
        <p:txBody>
          <a:bodyPr>
            <a:normAutofit fontScale="90000"/>
          </a:bodyPr>
          <a:lstStyle/>
          <a:p>
            <a:r>
              <a:rPr lang="lt-LT" dirty="0"/>
              <a:t>1. Probleminio klausimo supratimas</a:t>
            </a:r>
          </a:p>
        </p:txBody>
      </p:sp>
      <p:sp>
        <p:nvSpPr>
          <p:cNvPr id="3" name="Content Placeholder 2">
            <a:extLst>
              <a:ext uri="{FF2B5EF4-FFF2-40B4-BE49-F238E27FC236}">
                <a16:creationId xmlns:a16="http://schemas.microsoft.com/office/drawing/2014/main" id="{5D1C10FB-9184-6FB4-A39D-3F127D17768F}"/>
              </a:ext>
            </a:extLst>
          </p:cNvPr>
          <p:cNvSpPr>
            <a:spLocks noGrp="1"/>
          </p:cNvSpPr>
          <p:nvPr>
            <p:ph idx="1"/>
          </p:nvPr>
        </p:nvSpPr>
        <p:spPr/>
        <p:txBody>
          <a:bodyPr/>
          <a:lstStyle/>
          <a:p>
            <a:pPr marL="0" indent="0">
              <a:buNone/>
            </a:pPr>
            <a:r>
              <a:rPr lang="lt-LT" sz="1800" b="1" kern="100" dirty="0">
                <a:solidFill>
                  <a:srgbClr val="242424"/>
                </a:solidFill>
                <a:effectLst/>
                <a:latin typeface="Times New Roman" panose="02020603050405020304" pitchFamily="18" charset="0"/>
                <a:ea typeface="Times New Roman" panose="02020603050405020304" pitchFamily="18" charset="0"/>
                <a:cs typeface="Times New Roman" panose="02020603050405020304" pitchFamily="18" charset="0"/>
              </a:rPr>
              <a:t>2 taškai.</a:t>
            </a:r>
            <a:r>
              <a:rPr lang="lt-LT" sz="1800" kern="100" dirty="0">
                <a:solidFill>
                  <a:srgbClr val="242424"/>
                </a:solidFill>
                <a:effectLst/>
                <a:latin typeface="Times New Roman" panose="02020603050405020304" pitchFamily="18" charset="0"/>
                <a:ea typeface="Times New Roman" panose="02020603050405020304" pitchFamily="18" charset="0"/>
                <a:cs typeface="Times New Roman" panose="02020603050405020304" pitchFamily="18" charset="0"/>
              </a:rPr>
              <a:t> Suprasta probleminio klausimo esmė. Įvestis, atsakymo tekstas bei apibendrinimas logiškai ir pagrįstai susieti su analizuojamo klausimo kontekstu.</a:t>
            </a:r>
            <a:endParaRPr lang="lt-L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80645" indent="0" algn="just">
              <a:lnSpc>
                <a:spcPct val="150000"/>
              </a:lnSpc>
              <a:spcAft>
                <a:spcPts val="800"/>
              </a:spcAft>
              <a:buNone/>
            </a:pPr>
            <a:r>
              <a:rPr lang="lt-LT" sz="1800" b="1" kern="100" dirty="0">
                <a:solidFill>
                  <a:srgbClr val="242424"/>
                </a:solidFill>
                <a:effectLst/>
                <a:latin typeface="Times New Roman" panose="02020603050405020304" pitchFamily="18" charset="0"/>
                <a:ea typeface="Times New Roman" panose="02020603050405020304" pitchFamily="18" charset="0"/>
                <a:cs typeface="Times New Roman" panose="02020603050405020304" pitchFamily="18" charset="0"/>
              </a:rPr>
              <a:t>1 taškas.</a:t>
            </a:r>
            <a:r>
              <a:rPr lang="lt-LT" sz="1800" kern="100" dirty="0">
                <a:solidFill>
                  <a:srgbClr val="242424"/>
                </a:solidFill>
                <a:effectLst/>
                <a:latin typeface="Times New Roman" panose="02020603050405020304" pitchFamily="18" charset="0"/>
                <a:ea typeface="Times New Roman" panose="02020603050405020304" pitchFamily="18" charset="0"/>
                <a:cs typeface="Times New Roman" panose="02020603050405020304" pitchFamily="18" charset="0"/>
              </a:rPr>
              <a:t> Iš dalies suprasta probleminio klausimo esmė. Įvestis, atsakymo tekstas ar apibendrinimas iš dalies pagrįstai susieti tarpusavyje bei analizuojamo klausimo kontekstu.</a:t>
            </a:r>
            <a:endParaRPr lang="lt-L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80645" indent="0" algn="just">
              <a:lnSpc>
                <a:spcPct val="150000"/>
              </a:lnSpc>
              <a:spcAft>
                <a:spcPts val="800"/>
              </a:spcAft>
              <a:buNone/>
            </a:pPr>
            <a:r>
              <a:rPr lang="lt-LT" sz="1800" b="1" kern="100" dirty="0">
                <a:solidFill>
                  <a:srgbClr val="242424"/>
                </a:solidFill>
                <a:effectLst/>
                <a:latin typeface="Times New Roman" panose="02020603050405020304" pitchFamily="18" charset="0"/>
                <a:ea typeface="Times New Roman" panose="02020603050405020304" pitchFamily="18" charset="0"/>
                <a:cs typeface="Times New Roman" panose="02020603050405020304" pitchFamily="18" charset="0"/>
              </a:rPr>
              <a:t>0 taškų.</a:t>
            </a:r>
            <a:r>
              <a:rPr lang="lt-LT" sz="18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lt-LT" sz="1800" kern="100" dirty="0">
                <a:solidFill>
                  <a:srgbClr val="242424"/>
                </a:solidFill>
                <a:effectLst/>
                <a:latin typeface="Times New Roman" panose="02020603050405020304" pitchFamily="18" charset="0"/>
                <a:ea typeface="Times New Roman" panose="02020603050405020304" pitchFamily="18" charset="0"/>
                <a:cs typeface="Times New Roman" panose="02020603050405020304" pitchFamily="18" charset="0"/>
              </a:rPr>
              <a:t>Nesuprasta probleminio klausimo esmė. Įvestis, atsakymo tekstas ar apibendrinimas nelogiški, nesusiję tarpusavyje arba analizuojamo klausimo kontekstu.</a:t>
            </a:r>
            <a:endParaRPr lang="lt-LT"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lt-LT" dirty="0"/>
          </a:p>
        </p:txBody>
      </p:sp>
    </p:spTree>
    <p:extLst>
      <p:ext uri="{BB962C8B-B14F-4D97-AF65-F5344CB8AC3E}">
        <p14:creationId xmlns:p14="http://schemas.microsoft.com/office/powerpoint/2010/main" val="3402281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DC1E3-4D58-3170-ADD7-2FF33293A49E}"/>
              </a:ext>
            </a:extLst>
          </p:cNvPr>
          <p:cNvSpPr>
            <a:spLocks noGrp="1"/>
          </p:cNvSpPr>
          <p:nvPr>
            <p:ph type="title"/>
          </p:nvPr>
        </p:nvSpPr>
        <p:spPr/>
        <p:txBody>
          <a:bodyPr>
            <a:normAutofit fontScale="90000"/>
          </a:bodyPr>
          <a:lstStyle/>
          <a:p>
            <a:r>
              <a:rPr lang="lt-LT" dirty="0"/>
              <a:t>1. Probleminio klausimo supratimas</a:t>
            </a:r>
            <a:br>
              <a:rPr lang="lt-LT" dirty="0"/>
            </a:br>
            <a:r>
              <a:rPr lang="lt-LT" sz="1800" b="1" dirty="0">
                <a:solidFill>
                  <a:srgbClr val="242424"/>
                </a:solidFill>
                <a:effectLst/>
                <a:latin typeface="Times New Roman" panose="02020603050405020304" pitchFamily="18" charset="0"/>
                <a:ea typeface="Times New Roman" panose="02020603050405020304" pitchFamily="18" charset="0"/>
              </a:rPr>
              <a:t>Galimi atsakymo požymiai</a:t>
            </a:r>
            <a:endParaRPr lang="lt-LT" dirty="0"/>
          </a:p>
        </p:txBody>
      </p:sp>
      <p:graphicFrame>
        <p:nvGraphicFramePr>
          <p:cNvPr id="4" name="Content Placeholder 3">
            <a:extLst>
              <a:ext uri="{FF2B5EF4-FFF2-40B4-BE49-F238E27FC236}">
                <a16:creationId xmlns:a16="http://schemas.microsoft.com/office/drawing/2014/main" id="{A461C704-87E1-B644-BBDE-4591B2B7FE2E}"/>
              </a:ext>
            </a:extLst>
          </p:cNvPr>
          <p:cNvGraphicFramePr>
            <a:graphicFrameLocks noGrp="1"/>
          </p:cNvGraphicFramePr>
          <p:nvPr>
            <p:ph idx="1"/>
            <p:extLst>
              <p:ext uri="{D42A27DB-BD31-4B8C-83A1-F6EECF244321}">
                <p14:modId xmlns:p14="http://schemas.microsoft.com/office/powerpoint/2010/main" val="2422061757"/>
              </p:ext>
            </p:extLst>
          </p:nvPr>
        </p:nvGraphicFramePr>
        <p:xfrm>
          <a:off x="1186070" y="1915676"/>
          <a:ext cx="9515060" cy="4464939"/>
        </p:xfrm>
        <a:graphic>
          <a:graphicData uri="http://schemas.openxmlformats.org/drawingml/2006/table">
            <a:tbl>
              <a:tblPr firstRow="1" firstCol="1" bandRow="1">
                <a:tableStyleId>{5C22544A-7EE6-4342-B048-85BDC9FD1C3A}</a:tableStyleId>
              </a:tblPr>
              <a:tblGrid>
                <a:gridCol w="9515060">
                  <a:extLst>
                    <a:ext uri="{9D8B030D-6E8A-4147-A177-3AD203B41FA5}">
                      <a16:colId xmlns:a16="http://schemas.microsoft.com/office/drawing/2014/main" val="1966539415"/>
                    </a:ext>
                  </a:extLst>
                </a:gridCol>
              </a:tblGrid>
              <a:tr h="1275080">
                <a:tc>
                  <a:txBody>
                    <a:bodyPr/>
                    <a:lstStyle/>
                    <a:p>
                      <a:pPr marL="342900" marR="146050" lvl="0" indent="-342900" algn="just">
                        <a:lnSpc>
                          <a:spcPct val="150000"/>
                        </a:lnSpc>
                        <a:buFont typeface="Symbol" panose="05050102010706020507" pitchFamily="18" charset="2"/>
                        <a:buChar char=""/>
                      </a:pPr>
                      <a:r>
                        <a:rPr lang="lt-LT" sz="1400" b="0" kern="100" dirty="0">
                          <a:effectLst/>
                        </a:rPr>
                        <a:t>Europos žaliasis kursas yra Europos Sąjungos (ES) politika ir kartu strategija, kuria siekiama transformuoti Europos ekonomiką į tvarų, žalią ir atsparų klimato kaitai modelį bei iki 2050 m. užtikrinti poveikio klimatui neutralumą.</a:t>
                      </a:r>
                    </a:p>
                    <a:p>
                      <a:pPr marL="342900" marR="146050" lvl="0" indent="-342900" algn="just">
                        <a:lnSpc>
                          <a:spcPct val="150000"/>
                        </a:lnSpc>
                        <a:buFont typeface="Symbol" panose="05050102010706020507" pitchFamily="18" charset="2"/>
                        <a:buChar char=""/>
                      </a:pPr>
                      <a:r>
                        <a:rPr lang="lt-LT" sz="1400" b="0" kern="100" dirty="0">
                          <a:effectLst/>
                        </a:rPr>
                        <a:t>Europos žaliasis kursas yra viena iš klimato ir aplinkos apsaugos priemonių, kuri susijusi su pastanga sumažinti žmogaus ūkinės veiklos poveikį aplinkai ir klimato kaitai. </a:t>
                      </a:r>
                    </a:p>
                    <a:p>
                      <a:pPr marL="342900" marR="146050" lvl="0" indent="-342900" algn="just">
                        <a:lnSpc>
                          <a:spcPct val="150000"/>
                        </a:lnSpc>
                        <a:buFont typeface="Symbol" panose="05050102010706020507" pitchFamily="18" charset="2"/>
                        <a:buChar char=""/>
                      </a:pPr>
                      <a:r>
                        <a:rPr lang="lt-LT" sz="1400" b="0" kern="100" dirty="0">
                          <a:effectLst/>
                        </a:rPr>
                        <a:t>Europos žaliasis kursas apima tarpusavyje susijusias klimato, aplinkos, energetikos, transporto, pramonės, žemės ūkio ir tvaraus finansavimo iniciatyvas.</a:t>
                      </a:r>
                    </a:p>
                    <a:p>
                      <a:pPr marL="342900" marR="146050" lvl="0" indent="-342900" algn="just">
                        <a:lnSpc>
                          <a:spcPct val="150000"/>
                        </a:lnSpc>
                        <a:buFont typeface="Symbol" panose="05050102010706020507" pitchFamily="18" charset="2"/>
                        <a:buChar char=""/>
                      </a:pPr>
                      <a:r>
                        <a:rPr lang="lt-LT" sz="1400" b="0" kern="100" dirty="0">
                          <a:effectLst/>
                        </a:rPr>
                        <a:t>Europos žaliojo kurso iniciatyva siekiama skatinti tvarų ekonomikos augimą, sumažinti išmetamųjų teršalų kiekį, naudoti atsinaujinančius energijos šaltinius ir įgyvendinti kitas priemones, kurios prisideda prie aplinkos apsaugos.</a:t>
                      </a:r>
                    </a:p>
                    <a:p>
                      <a:pPr marL="342900" marR="146050" lvl="0" indent="-342900" algn="just">
                        <a:lnSpc>
                          <a:spcPct val="150000"/>
                        </a:lnSpc>
                        <a:buFont typeface="Symbol" panose="05050102010706020507" pitchFamily="18" charset="2"/>
                        <a:buChar char=""/>
                      </a:pPr>
                      <a:r>
                        <a:rPr lang="lt-LT" sz="1400" b="0" kern="100" dirty="0">
                          <a:effectLst/>
                        </a:rPr>
                        <a:t>Europos žaliasis kursas apima tarpusavyje susijusias klimato, aplinkos, energetikos, transporto, pramonės, žemės ūkio ir tvaraus finansavimo iniciatyvas.</a:t>
                      </a:r>
                    </a:p>
                    <a:p>
                      <a:pPr marL="342900" marR="146050" lvl="0" indent="-342900" algn="just">
                        <a:lnSpc>
                          <a:spcPct val="150000"/>
                        </a:lnSpc>
                        <a:spcAft>
                          <a:spcPts val="800"/>
                        </a:spcAft>
                        <a:buFont typeface="Symbol" panose="05050102010706020507" pitchFamily="18" charset="2"/>
                        <a:buChar char=""/>
                      </a:pPr>
                      <a:r>
                        <a:rPr lang="lt-LT" sz="1400" b="0" kern="100" dirty="0">
                          <a:effectLst/>
                        </a:rPr>
                        <a:t>Kadangi turizmas yra viena svarbiausių ES ekonomikos sričių, tai Europos žaliojo kurso iniciatyvos turėtų transformuoti ir šią veiklos sritį.</a:t>
                      </a:r>
                      <a:endParaRPr lang="lt-LT" sz="14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tc>
                <a:extLst>
                  <a:ext uri="{0D108BD9-81ED-4DB2-BD59-A6C34878D82A}">
                    <a16:rowId xmlns:a16="http://schemas.microsoft.com/office/drawing/2014/main" val="3552730391"/>
                  </a:ext>
                </a:extLst>
              </a:tr>
            </a:tbl>
          </a:graphicData>
        </a:graphic>
      </p:graphicFrame>
    </p:spTree>
    <p:extLst>
      <p:ext uri="{BB962C8B-B14F-4D97-AF65-F5344CB8AC3E}">
        <p14:creationId xmlns:p14="http://schemas.microsoft.com/office/powerpoint/2010/main" val="112350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77664-F37C-2519-09DC-C00C5DE97F63}"/>
              </a:ext>
            </a:extLst>
          </p:cNvPr>
          <p:cNvSpPr>
            <a:spLocks noGrp="1"/>
          </p:cNvSpPr>
          <p:nvPr>
            <p:ph type="title"/>
          </p:nvPr>
        </p:nvSpPr>
        <p:spPr/>
        <p:txBody>
          <a:bodyPr/>
          <a:lstStyle/>
          <a:p>
            <a:r>
              <a:rPr lang="lt-LT" dirty="0"/>
              <a:t>2. Argumentuoto teksto struktūra</a:t>
            </a:r>
          </a:p>
        </p:txBody>
      </p:sp>
      <p:sp>
        <p:nvSpPr>
          <p:cNvPr id="3" name="Content Placeholder 2">
            <a:extLst>
              <a:ext uri="{FF2B5EF4-FFF2-40B4-BE49-F238E27FC236}">
                <a16:creationId xmlns:a16="http://schemas.microsoft.com/office/drawing/2014/main" id="{85A86D96-E00A-2196-DA82-4220555FFA41}"/>
              </a:ext>
            </a:extLst>
          </p:cNvPr>
          <p:cNvSpPr>
            <a:spLocks noGrp="1"/>
          </p:cNvSpPr>
          <p:nvPr>
            <p:ph idx="1"/>
          </p:nvPr>
        </p:nvSpPr>
        <p:spPr>
          <a:xfrm>
            <a:off x="1066800" y="2103119"/>
            <a:ext cx="10058400" cy="4211541"/>
          </a:xfrm>
        </p:spPr>
        <p:txBody>
          <a:bodyPr>
            <a:normAutofit fontScale="85000" lnSpcReduction="20000"/>
          </a:bodyPr>
          <a:lstStyle/>
          <a:p>
            <a:pPr marL="0" indent="0">
              <a:buNone/>
            </a:pPr>
            <a:r>
              <a:rPr lang="lt-LT" sz="1800" b="1" kern="100" dirty="0">
                <a:effectLst/>
                <a:latin typeface="Times New Roman" panose="02020603050405020304" pitchFamily="18" charset="0"/>
                <a:ea typeface="Times New Roman" panose="02020603050405020304" pitchFamily="18" charset="0"/>
                <a:cs typeface="Times New Roman" panose="02020603050405020304" pitchFamily="18" charset="0"/>
              </a:rPr>
              <a:t>2 taškai.</a:t>
            </a:r>
            <a:r>
              <a:rPr lang="lt-LT" sz="1800" kern="100" dirty="0">
                <a:solidFill>
                  <a:srgbClr val="242424"/>
                </a:solidFill>
                <a:effectLst/>
                <a:latin typeface="Times New Roman" panose="02020603050405020304" pitchFamily="18" charset="0"/>
                <a:ea typeface="Times New Roman" panose="02020603050405020304" pitchFamily="18" charset="0"/>
                <a:cs typeface="Times New Roman" panose="02020603050405020304" pitchFamily="18" charset="0"/>
              </a:rPr>
              <a:t> Suformuluota įvestis į analizuojamą klausimą. Argumentais pagrįstas tekstas sugrupuotas į atskiras pastraipas </a:t>
            </a:r>
            <a:r>
              <a:rPr lang="lt-LT" sz="1800" dirty="0">
                <a:solidFill>
                  <a:srgbClr val="242424"/>
                </a:solidFill>
                <a:effectLst/>
                <a:latin typeface="Times New Roman" panose="02020603050405020304" pitchFamily="18" charset="0"/>
                <a:ea typeface="Times New Roman" panose="02020603050405020304" pitchFamily="18" charset="0"/>
              </a:rPr>
              <a:t>Atsakymas sugrupuotas į pastraipas: įvestis, atsakymo tekstas (gali būti viena arba kelios pastraipos), apibendrinimas / išvados.</a:t>
            </a:r>
            <a:r>
              <a:rPr lang="lt-LT" sz="1800" kern="100" dirty="0">
                <a:solidFill>
                  <a:srgbClr val="242424"/>
                </a:solidFill>
                <a:effectLst/>
                <a:latin typeface="Times New Roman" panose="02020603050405020304" pitchFamily="18" charset="0"/>
                <a:ea typeface="Times New Roman" panose="02020603050405020304" pitchFamily="18" charset="0"/>
                <a:cs typeface="Times New Roman" panose="02020603050405020304" pitchFamily="18" charset="0"/>
              </a:rPr>
              <a:t> Yra apibendrinimas arba išvados.</a:t>
            </a:r>
            <a:endParaRPr lang="lt-L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80645" indent="0" algn="just">
              <a:lnSpc>
                <a:spcPct val="150000"/>
              </a:lnSpc>
              <a:spcAft>
                <a:spcPts val="800"/>
              </a:spcAft>
              <a:buNone/>
            </a:pPr>
            <a:r>
              <a:rPr lang="lt-LT" sz="1800" b="1" kern="100" dirty="0">
                <a:effectLst/>
                <a:latin typeface="Times New Roman" panose="02020603050405020304" pitchFamily="18" charset="0"/>
                <a:ea typeface="Times New Roman" panose="02020603050405020304" pitchFamily="18" charset="0"/>
                <a:cs typeface="Times New Roman" panose="02020603050405020304" pitchFamily="18" charset="0"/>
              </a:rPr>
              <a:t>1 taškas. </a:t>
            </a:r>
            <a:endParaRPr lang="lt-L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80645" lvl="0" indent="0" algn="just">
              <a:lnSpc>
                <a:spcPct val="150000"/>
              </a:lnSpc>
              <a:spcAft>
                <a:spcPts val="800"/>
              </a:spcAft>
              <a:buNone/>
            </a:pPr>
            <a:r>
              <a:rPr lang="lt-LT" sz="1800" kern="100" dirty="0">
                <a:solidFill>
                  <a:srgbClr val="242424"/>
                </a:solidFill>
                <a:effectLst/>
                <a:latin typeface="Times New Roman" panose="02020603050405020304" pitchFamily="18" charset="0"/>
                <a:ea typeface="Times New Roman" panose="02020603050405020304" pitchFamily="18" charset="0"/>
                <a:cs typeface="Times New Roman" panose="02020603050405020304" pitchFamily="18" charset="0"/>
              </a:rPr>
              <a:t>Suformuluota įvestis į analizuojamą klausimą ir/arba argumentais sugrupuotas į atskiras pastraipas, tačiau nėra aiškus pagrindimas, ir/arba yra apibendrinimas arba išvados. / Argumentuoto teksto struktūroje trūksta aiškumo ar logikos. Neaiškiai suformuluota, iš dalies su analizuojamu klausimu susijusi įvestis. / Atsakymo tekste neišplėtota probleminio klausimo analizė, trūksta argumentų ar netinkamos jų interpretacijos.</a:t>
            </a:r>
            <a:r>
              <a:rPr lang="lt-LT" kern="100" dirty="0">
                <a:latin typeface="Calibri" panose="020F0502020204030204" pitchFamily="34" charset="0"/>
                <a:ea typeface="Times New Roman" panose="02020603050405020304" pitchFamily="18" charset="0"/>
                <a:cs typeface="Times New Roman" panose="02020603050405020304" pitchFamily="18" charset="0"/>
              </a:rPr>
              <a:t> </a:t>
            </a:r>
            <a:r>
              <a:rPr lang="lt-LT" sz="1800" kern="100" dirty="0">
                <a:solidFill>
                  <a:srgbClr val="242424"/>
                </a:solidFill>
                <a:effectLst/>
                <a:latin typeface="Times New Roman" panose="02020603050405020304" pitchFamily="18" charset="0"/>
                <a:ea typeface="Times New Roman" panose="02020603050405020304" pitchFamily="18" charset="0"/>
                <a:cs typeface="Times New Roman" panose="02020603050405020304" pitchFamily="18" charset="0"/>
              </a:rPr>
              <a:t>/ Neišsamus, mažai pagrįstas apibendrinimas ar išvados</a:t>
            </a:r>
            <a:r>
              <a:rPr lang="lt-LT" sz="1800" i="1" kern="100" dirty="0">
                <a:solidFill>
                  <a:srgbClr val="242424"/>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lt-L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80645" indent="0" algn="just">
              <a:lnSpc>
                <a:spcPct val="150000"/>
              </a:lnSpc>
              <a:spcAft>
                <a:spcPts val="800"/>
              </a:spcAft>
              <a:buNone/>
            </a:pPr>
            <a:r>
              <a:rPr lang="lt-LT" sz="1800" b="1" kern="100" dirty="0">
                <a:solidFill>
                  <a:srgbClr val="242424"/>
                </a:solidFill>
                <a:effectLst/>
                <a:latin typeface="Times New Roman" panose="02020603050405020304" pitchFamily="18" charset="0"/>
                <a:ea typeface="Times New Roman" panose="02020603050405020304" pitchFamily="18" charset="0"/>
                <a:cs typeface="Times New Roman" panose="02020603050405020304" pitchFamily="18" charset="0"/>
              </a:rPr>
              <a:t>0 taškų. </a:t>
            </a:r>
            <a:endParaRPr lang="lt-L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80645" lvl="0" indent="0" algn="just">
              <a:lnSpc>
                <a:spcPct val="150000"/>
              </a:lnSpc>
              <a:spcAft>
                <a:spcPts val="800"/>
              </a:spcAft>
              <a:buNone/>
            </a:pPr>
            <a:r>
              <a:rPr lang="lt-LT" sz="1800" kern="100" dirty="0">
                <a:solidFill>
                  <a:srgbClr val="242424"/>
                </a:solidFill>
                <a:effectLst/>
                <a:latin typeface="Times New Roman" panose="02020603050405020304" pitchFamily="18" charset="0"/>
                <a:ea typeface="Times New Roman" panose="02020603050405020304" pitchFamily="18" charset="0"/>
                <a:cs typeface="Times New Roman" panose="02020603050405020304" pitchFamily="18" charset="0"/>
              </a:rPr>
              <a:t>Nėra argumentuotam tekstui būtinos struktūros arba ji nelogiška. / Nėra arba nelogiška įvestis į analizuojamą klausimą, įvestis nesusijusi su analizuojamu klausimu.  / Atsakymo tekstas nesusijęs analizuojamu klausimu, nėra argumentų ar netinkamos jų interpretacijos. / Nėra arba nepagrįstas apibendrinimas ar išvados.</a:t>
            </a:r>
            <a:endParaRPr lang="lt-LT"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2231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0921C-0EA5-7A6A-6B8C-1386EA26C040}"/>
              </a:ext>
            </a:extLst>
          </p:cNvPr>
          <p:cNvSpPr>
            <a:spLocks noGrp="1"/>
          </p:cNvSpPr>
          <p:nvPr>
            <p:ph type="title"/>
          </p:nvPr>
        </p:nvSpPr>
        <p:spPr/>
        <p:txBody>
          <a:bodyPr>
            <a:normAutofit/>
          </a:bodyPr>
          <a:lstStyle/>
          <a:p>
            <a:r>
              <a:rPr lang="lt-LT" sz="3600" dirty="0">
                <a:solidFill>
                  <a:srgbClr val="000000"/>
                </a:solidFill>
                <a:latin typeface="Times New Roman" panose="02020603050405020304" pitchFamily="18" charset="0"/>
              </a:rPr>
              <a:t>3. Žinios ir jų taikymas. </a:t>
            </a:r>
            <a:br>
              <a:rPr lang="lt-LT" sz="3600" dirty="0">
                <a:solidFill>
                  <a:srgbClr val="000000"/>
                </a:solidFill>
                <a:latin typeface="Times New Roman" panose="02020603050405020304" pitchFamily="18" charset="0"/>
              </a:rPr>
            </a:br>
            <a:r>
              <a:rPr lang="lt-LT" sz="3600" dirty="0">
                <a:solidFill>
                  <a:srgbClr val="000000"/>
                </a:solidFill>
                <a:latin typeface="Times New Roman" panose="02020603050405020304" pitchFamily="18" charset="0"/>
              </a:rPr>
              <a:t>Terminologija ir dalykinės sąvokos</a:t>
            </a:r>
          </a:p>
        </p:txBody>
      </p:sp>
      <p:sp>
        <p:nvSpPr>
          <p:cNvPr id="3" name="Content Placeholder 2">
            <a:extLst>
              <a:ext uri="{FF2B5EF4-FFF2-40B4-BE49-F238E27FC236}">
                <a16:creationId xmlns:a16="http://schemas.microsoft.com/office/drawing/2014/main" id="{BEBBC9BC-7BF8-6552-A379-84C5163D7BFD}"/>
              </a:ext>
            </a:extLst>
          </p:cNvPr>
          <p:cNvSpPr>
            <a:spLocks noGrp="1"/>
          </p:cNvSpPr>
          <p:nvPr>
            <p:ph idx="1"/>
          </p:nvPr>
        </p:nvSpPr>
        <p:spPr/>
        <p:txBody>
          <a:bodyPr>
            <a:normAutofit/>
          </a:bodyPr>
          <a:lstStyle/>
          <a:p>
            <a:pPr marL="0" indent="0">
              <a:buNone/>
            </a:pPr>
            <a:r>
              <a:rPr lang="lt-LT" b="1" dirty="0"/>
              <a:t>2 taškai. </a:t>
            </a:r>
            <a:r>
              <a:rPr lang="lt-LT" dirty="0"/>
              <a:t>Vartojama geografinė terminologija ir tinkamos (t. y. susijusios su nagrinėjama tema) dalykinės sąvokos. Tekste pritaikomos fundamentalios geografinės žinios (tai žinios svarbios suprasti pasaulio gamtinius ir visuomeninius įvykius bei ryšius tarp skirtingų valstybių ir regionų. Tai taip pat padeda suformuoti aiškesnį vaizdą apie aplinkos išteklius ir jų panaudojimą bei įtakos turintis reiškinius visuomenei).</a:t>
            </a:r>
          </a:p>
          <a:p>
            <a:pPr marL="0" indent="0">
              <a:buNone/>
            </a:pPr>
            <a:r>
              <a:rPr lang="lt-LT" b="1" dirty="0"/>
              <a:t>1 taškas. </a:t>
            </a:r>
            <a:r>
              <a:rPr lang="lt-LT" dirty="0"/>
              <a:t>Iš dalies tikslingas ir tinkamas žinių taikymas. Ne visada tikslingai vartojama geografinė terminologija ir dalykinės sąvokos, netiksliai taikomos fundamentalios geografinės žinios.</a:t>
            </a:r>
          </a:p>
          <a:p>
            <a:pPr marL="0" indent="0">
              <a:buNone/>
            </a:pPr>
            <a:r>
              <a:rPr lang="lt-LT" b="1" dirty="0"/>
              <a:t>0 taškų. </a:t>
            </a:r>
            <a:r>
              <a:rPr lang="lt-LT" dirty="0"/>
              <a:t>Netinkamas ar neteisingas žinių taikymas. Netikslingai, netinkamai vartojama geografinė terminologija, dalykinės sąvokos bei fundamentalios geografinės žinios.</a:t>
            </a:r>
          </a:p>
        </p:txBody>
      </p:sp>
    </p:spTree>
    <p:extLst>
      <p:ext uri="{BB962C8B-B14F-4D97-AF65-F5344CB8AC3E}">
        <p14:creationId xmlns:p14="http://schemas.microsoft.com/office/powerpoint/2010/main" val="6744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60D84-613D-FC42-BCEE-AB7AF07C93E7}"/>
              </a:ext>
            </a:extLst>
          </p:cNvPr>
          <p:cNvSpPr>
            <a:spLocks noGrp="1"/>
          </p:cNvSpPr>
          <p:nvPr>
            <p:ph type="title"/>
          </p:nvPr>
        </p:nvSpPr>
        <p:spPr/>
        <p:txBody>
          <a:bodyPr>
            <a:normAutofit fontScale="90000"/>
          </a:bodyPr>
          <a:lstStyle/>
          <a:p>
            <a:r>
              <a:rPr lang="lt-LT" sz="4800" dirty="0">
                <a:solidFill>
                  <a:srgbClr val="000000"/>
                </a:solidFill>
                <a:latin typeface="Times New Roman" panose="02020603050405020304" pitchFamily="18" charset="0"/>
              </a:rPr>
              <a:t>3. Žinios ir jų taikymas. </a:t>
            </a:r>
            <a:br>
              <a:rPr lang="lt-LT" sz="4800" dirty="0">
                <a:solidFill>
                  <a:srgbClr val="000000"/>
                </a:solidFill>
                <a:latin typeface="Times New Roman" panose="02020603050405020304" pitchFamily="18" charset="0"/>
              </a:rPr>
            </a:br>
            <a:r>
              <a:rPr lang="lt-LT" sz="4800" dirty="0">
                <a:solidFill>
                  <a:srgbClr val="000000"/>
                </a:solidFill>
                <a:latin typeface="Times New Roman" panose="02020603050405020304" pitchFamily="18" charset="0"/>
              </a:rPr>
              <a:t>Terminologija ir dalykinės sąvokos</a:t>
            </a:r>
            <a:endParaRPr lang="lt-LT" dirty="0"/>
          </a:p>
        </p:txBody>
      </p:sp>
      <p:sp>
        <p:nvSpPr>
          <p:cNvPr id="7" name="TextBox 6">
            <a:extLst>
              <a:ext uri="{FF2B5EF4-FFF2-40B4-BE49-F238E27FC236}">
                <a16:creationId xmlns:a16="http://schemas.microsoft.com/office/drawing/2014/main" id="{19E92A4A-438C-D425-D87F-2C7A23EA6AE3}"/>
              </a:ext>
            </a:extLst>
          </p:cNvPr>
          <p:cNvSpPr txBox="1"/>
          <p:nvPr/>
        </p:nvSpPr>
        <p:spPr>
          <a:xfrm>
            <a:off x="1192697" y="2606085"/>
            <a:ext cx="10058400" cy="24622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marR="146050" algn="just"/>
            <a:r>
              <a:rPr lang="lt-LT" sz="1400" kern="100" dirty="0">
                <a:solidFill>
                  <a:schemeClr val="lt1"/>
                </a:solidFill>
              </a:rPr>
              <a:t>Tinkamai ir teisingai vartojamos dalykinės sąvokos, pvz.,:</a:t>
            </a:r>
          </a:p>
          <a:p>
            <a:pPr marR="146050" lvl="0" indent="-342900" algn="just">
              <a:buFont typeface="Symbol" panose="05050102010706020507" pitchFamily="18" charset="2"/>
              <a:buChar char=""/>
            </a:pPr>
            <a:r>
              <a:rPr lang="lt-LT" sz="1400" kern="100" dirty="0">
                <a:solidFill>
                  <a:schemeClr val="lt1"/>
                </a:solidFill>
              </a:rPr>
              <a:t>žaliasis kursas;</a:t>
            </a:r>
          </a:p>
          <a:p>
            <a:pPr marR="146050" lvl="0" indent="-342900" algn="just">
              <a:buFont typeface="Symbol" panose="05050102010706020507" pitchFamily="18" charset="2"/>
              <a:buChar char=""/>
            </a:pPr>
            <a:r>
              <a:rPr lang="lt-LT" sz="1400" kern="100" dirty="0">
                <a:solidFill>
                  <a:schemeClr val="lt1"/>
                </a:solidFill>
              </a:rPr>
              <a:t>turizmas;</a:t>
            </a:r>
          </a:p>
          <a:p>
            <a:pPr marR="146050" lvl="0" indent="-342900" algn="just">
              <a:buFont typeface="Symbol" panose="05050102010706020507" pitchFamily="18" charset="2"/>
              <a:buChar char=""/>
            </a:pPr>
            <a:r>
              <a:rPr lang="lt-LT" sz="1400" kern="100" dirty="0">
                <a:solidFill>
                  <a:schemeClr val="lt1"/>
                </a:solidFill>
              </a:rPr>
              <a:t>turizmo rūšys (pagal kryptį – vidaus, išorės; pagal keliavimo tikslą – pažintinis, poilsinis, dalykinis, religinis, sveikatos, pramoginis, pagal organizavimo formą – organizuotas ir neorganizuotas (savarankiškas)).</a:t>
            </a:r>
          </a:p>
          <a:p>
            <a:pPr marR="146050" lvl="0" indent="-342900" algn="just">
              <a:buFont typeface="Symbol" panose="05050102010706020507" pitchFamily="18" charset="2"/>
              <a:buChar char=""/>
            </a:pPr>
            <a:r>
              <a:rPr lang="lt-LT" sz="1400" kern="100" dirty="0">
                <a:solidFill>
                  <a:schemeClr val="lt1"/>
                </a:solidFill>
              </a:rPr>
              <a:t>klimato kaita;</a:t>
            </a:r>
          </a:p>
          <a:p>
            <a:pPr marR="146050" lvl="0" indent="-342900" algn="just">
              <a:buFont typeface="Symbol" panose="05050102010706020507" pitchFamily="18" charset="2"/>
              <a:buChar char=""/>
            </a:pPr>
            <a:r>
              <a:rPr lang="lt-LT" sz="1400" kern="100" dirty="0">
                <a:solidFill>
                  <a:schemeClr val="lt1"/>
                </a:solidFill>
              </a:rPr>
              <a:t>šiltnamio efektas;</a:t>
            </a:r>
          </a:p>
          <a:p>
            <a:pPr marR="146050" lvl="0" indent="-342900" algn="just">
              <a:buFont typeface="Symbol" panose="05050102010706020507" pitchFamily="18" charset="2"/>
              <a:buChar char=""/>
            </a:pPr>
            <a:r>
              <a:rPr lang="lt-LT" sz="1400" kern="100" dirty="0">
                <a:solidFill>
                  <a:schemeClr val="lt1"/>
                </a:solidFill>
              </a:rPr>
              <a:t>klimato politika;</a:t>
            </a:r>
          </a:p>
          <a:p>
            <a:pPr marR="146050" lvl="0" indent="-342900" algn="just">
              <a:buFont typeface="Symbol" panose="05050102010706020507" pitchFamily="18" charset="2"/>
              <a:buChar char=""/>
            </a:pPr>
            <a:r>
              <a:rPr lang="lt-LT" sz="1400" kern="100" dirty="0">
                <a:solidFill>
                  <a:schemeClr val="lt1"/>
                </a:solidFill>
              </a:rPr>
              <a:t>ekologinis pėdsakas;</a:t>
            </a:r>
          </a:p>
          <a:p>
            <a:pPr marR="146050" lvl="0" indent="-342900" algn="just">
              <a:buFont typeface="Symbol" panose="05050102010706020507" pitchFamily="18" charset="2"/>
              <a:buChar char=""/>
            </a:pPr>
            <a:r>
              <a:rPr lang="lt-LT" sz="1400" kern="100" dirty="0">
                <a:solidFill>
                  <a:schemeClr val="lt1"/>
                </a:solidFill>
              </a:rPr>
              <a:t>žiedinė ekonomika;</a:t>
            </a:r>
          </a:p>
          <a:p>
            <a:pPr marR="146050" lvl="0" indent="-342900" algn="just">
              <a:buFont typeface="Symbol" panose="05050102010706020507" pitchFamily="18" charset="2"/>
              <a:buChar char=""/>
            </a:pPr>
            <a:r>
              <a:rPr lang="lt-LT" sz="1400" kern="100" dirty="0">
                <a:solidFill>
                  <a:schemeClr val="lt1"/>
                </a:solidFill>
              </a:rPr>
              <a:t>tvari ekonomika ir kt.</a:t>
            </a:r>
          </a:p>
        </p:txBody>
      </p:sp>
      <p:sp>
        <p:nvSpPr>
          <p:cNvPr id="9" name="TextBox 8">
            <a:extLst>
              <a:ext uri="{FF2B5EF4-FFF2-40B4-BE49-F238E27FC236}">
                <a16:creationId xmlns:a16="http://schemas.microsoft.com/office/drawing/2014/main" id="{91D490C8-E836-6B8C-8B87-994B5CBB8505}"/>
              </a:ext>
            </a:extLst>
          </p:cNvPr>
          <p:cNvSpPr txBox="1"/>
          <p:nvPr/>
        </p:nvSpPr>
        <p:spPr>
          <a:xfrm>
            <a:off x="1146314" y="2125473"/>
            <a:ext cx="6096000" cy="369332"/>
          </a:xfrm>
          <a:prstGeom prst="rect">
            <a:avLst/>
          </a:prstGeom>
          <a:noFill/>
        </p:spPr>
        <p:txBody>
          <a:bodyPr wrap="square">
            <a:spAutoFit/>
          </a:bodyPr>
          <a:lstStyle/>
          <a:p>
            <a:r>
              <a:rPr lang="lt-LT" sz="1800" b="1" dirty="0">
                <a:solidFill>
                  <a:srgbClr val="242424"/>
                </a:solidFill>
                <a:effectLst/>
                <a:latin typeface="Times New Roman" panose="02020603050405020304" pitchFamily="18" charset="0"/>
                <a:ea typeface="Times New Roman" panose="02020603050405020304" pitchFamily="18" charset="0"/>
              </a:rPr>
              <a:t>Galimi atsakymo požymiai</a:t>
            </a:r>
            <a:endParaRPr lang="lt-LT" dirty="0"/>
          </a:p>
        </p:txBody>
      </p:sp>
    </p:spTree>
    <p:extLst>
      <p:ext uri="{BB962C8B-B14F-4D97-AF65-F5344CB8AC3E}">
        <p14:creationId xmlns:p14="http://schemas.microsoft.com/office/powerpoint/2010/main" val="1979290317"/>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5DF2C-9B21-7315-478B-B21F80C669C0}"/>
              </a:ext>
            </a:extLst>
          </p:cNvPr>
          <p:cNvSpPr>
            <a:spLocks noGrp="1"/>
          </p:cNvSpPr>
          <p:nvPr>
            <p:ph type="title"/>
          </p:nvPr>
        </p:nvSpPr>
        <p:spPr/>
        <p:txBody>
          <a:bodyPr>
            <a:normAutofit/>
          </a:bodyPr>
          <a:lstStyle/>
          <a:p>
            <a:r>
              <a:rPr lang="lt-LT" sz="3200" b="1" dirty="0"/>
              <a:t>VISUOMENINIO UGDYMO DALYKŲ VALSTYBINIŲ BRANDOS EGZAMINŲ UŽDUOČIŲ APRAŠAS, 2024</a:t>
            </a:r>
            <a:endParaRPr lang="lt-LT" sz="3200" dirty="0"/>
          </a:p>
        </p:txBody>
      </p:sp>
      <p:sp>
        <p:nvSpPr>
          <p:cNvPr id="3" name="Content Placeholder 2">
            <a:extLst>
              <a:ext uri="{FF2B5EF4-FFF2-40B4-BE49-F238E27FC236}">
                <a16:creationId xmlns:a16="http://schemas.microsoft.com/office/drawing/2014/main" id="{BFF72F84-932D-C6B1-B62A-0AFCF4A577DC}"/>
              </a:ext>
            </a:extLst>
          </p:cNvPr>
          <p:cNvSpPr>
            <a:spLocks noGrp="1"/>
          </p:cNvSpPr>
          <p:nvPr>
            <p:ph idx="1"/>
          </p:nvPr>
        </p:nvSpPr>
        <p:spPr/>
        <p:txBody>
          <a:bodyPr>
            <a:normAutofit/>
          </a:bodyPr>
          <a:lstStyle/>
          <a:p>
            <a:r>
              <a:rPr lang="lt-LT" dirty="0"/>
              <a:t>Organizuojami šie visuomeninio ugdymo dalykų valstybiniai brandos egzaminai: istorijos, geografijos, ekonomikos ir verslumo, filosofijos. </a:t>
            </a:r>
          </a:p>
          <a:p>
            <a:r>
              <a:rPr lang="lt-LT" dirty="0"/>
              <a:t>Valstybinį brandos egzaminą </a:t>
            </a:r>
            <a:r>
              <a:rPr lang="lt-LT" b="1" dirty="0">
                <a:solidFill>
                  <a:srgbClr val="FF0000"/>
                </a:solidFill>
              </a:rPr>
              <a:t>sudaro pirma ir antra dalys.</a:t>
            </a:r>
          </a:p>
          <a:p>
            <a:r>
              <a:rPr lang="lt-LT" dirty="0"/>
              <a:t>Dalyko valstybinio brandos egzamino pirmos ir antros dalių užduočių </a:t>
            </a:r>
            <a:r>
              <a:rPr lang="lt-LT" b="1" dirty="0">
                <a:solidFill>
                  <a:srgbClr val="FF0000"/>
                </a:solidFill>
              </a:rPr>
              <a:t>struktūra, pasiekimų sritys ir mokymosi turinys, užduoties taškų procentai nustatyti </a:t>
            </a:r>
            <a:r>
              <a:rPr lang="lt-LT" dirty="0"/>
              <a:t>Priešmokyklinio, pradinio, pagrindinio ir vidurinio ugdymo bendrosiose programose, patvirtintose Lietuvos Respublikos švietimo, mokslo ir sporto ministro 2022 m. rugpjūčio 24 d. įsakymu Nr. V-1269 „Dėl Priešmokyklinio, pradinio, pagrindinio ir vidurinio ugdymo bendrųjų programų patvirtinimo“ (toliau – Bendrosios programos)</a:t>
            </a:r>
          </a:p>
        </p:txBody>
      </p:sp>
    </p:spTree>
    <p:extLst>
      <p:ext uri="{BB962C8B-B14F-4D97-AF65-F5344CB8AC3E}">
        <p14:creationId xmlns:p14="http://schemas.microsoft.com/office/powerpoint/2010/main" val="308996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0921C-0EA5-7A6A-6B8C-1386EA26C040}"/>
              </a:ext>
            </a:extLst>
          </p:cNvPr>
          <p:cNvSpPr>
            <a:spLocks noGrp="1"/>
          </p:cNvSpPr>
          <p:nvPr>
            <p:ph type="title"/>
          </p:nvPr>
        </p:nvSpPr>
        <p:spPr>
          <a:xfrm>
            <a:off x="1066799" y="642594"/>
            <a:ext cx="10813526" cy="1371600"/>
          </a:xfrm>
        </p:spPr>
        <p:txBody>
          <a:bodyPr>
            <a:normAutofit fontScale="90000"/>
          </a:bodyPr>
          <a:lstStyle/>
          <a:p>
            <a:r>
              <a:rPr lang="lt-LT" sz="3600" kern="100" dirty="0">
                <a:latin typeface="Times New Roman" panose="02020603050405020304" pitchFamily="18" charset="0"/>
                <a:ea typeface="Times New Roman" panose="02020603050405020304" pitchFamily="18" charset="0"/>
                <a:cs typeface="Times New Roman" panose="02020603050405020304" pitchFamily="18" charset="0"/>
              </a:rPr>
              <a:t>3. Žinios ir jų taikymas. </a:t>
            </a:r>
            <a:br>
              <a:rPr lang="lt-LT" sz="3600" kern="100" dirty="0">
                <a:latin typeface="Times New Roman" panose="02020603050405020304" pitchFamily="18" charset="0"/>
                <a:ea typeface="Times New Roman" panose="02020603050405020304" pitchFamily="18" charset="0"/>
                <a:cs typeface="Times New Roman" panose="02020603050405020304" pitchFamily="18" charset="0"/>
              </a:rPr>
            </a:br>
            <a:r>
              <a:rPr lang="lt-LT" sz="3600" dirty="0">
                <a:solidFill>
                  <a:srgbClr val="000000"/>
                </a:solidFill>
                <a:effectLst/>
                <a:latin typeface="Times New Roman" panose="02020603050405020304" pitchFamily="18" charset="0"/>
                <a:ea typeface="Times New Roman" panose="02020603050405020304" pitchFamily="18" charset="0"/>
              </a:rPr>
              <a:t>Gamtinių ir visuomeninių įvykių, procesų ir reiškinių interpretavimas</a:t>
            </a:r>
            <a:endParaRPr lang="lt-LT" sz="3600" dirty="0"/>
          </a:p>
        </p:txBody>
      </p:sp>
      <p:sp>
        <p:nvSpPr>
          <p:cNvPr id="3" name="Content Placeholder 2">
            <a:extLst>
              <a:ext uri="{FF2B5EF4-FFF2-40B4-BE49-F238E27FC236}">
                <a16:creationId xmlns:a16="http://schemas.microsoft.com/office/drawing/2014/main" id="{BEBBC9BC-7BF8-6552-A379-84C5163D7BFD}"/>
              </a:ext>
            </a:extLst>
          </p:cNvPr>
          <p:cNvSpPr>
            <a:spLocks noGrp="1"/>
          </p:cNvSpPr>
          <p:nvPr>
            <p:ph idx="1"/>
          </p:nvPr>
        </p:nvSpPr>
        <p:spPr/>
        <p:txBody>
          <a:bodyPr>
            <a:normAutofit/>
          </a:bodyPr>
          <a:lstStyle/>
          <a:p>
            <a:pPr marL="0" indent="0">
              <a:buNone/>
            </a:pPr>
            <a:r>
              <a:rPr lang="lt-LT" b="1" dirty="0"/>
              <a:t>2 taškai. </a:t>
            </a:r>
            <a:r>
              <a:rPr lang="lt-LT" dirty="0"/>
              <a:t>Geografiškai teisingai interpretuojami gamtiniai ir visuomeniniai įvykiai, procesai ir reiškiniai, suprantamas jų kontekstas </a:t>
            </a:r>
            <a:r>
              <a:rPr lang="lt-LT" dirty="0">
                <a:latin typeface="+mj-lt"/>
              </a:rPr>
              <a:t>geografinėje erdvėje.</a:t>
            </a:r>
          </a:p>
          <a:p>
            <a:pPr marL="0" indent="0">
              <a:buNone/>
            </a:pPr>
            <a:endParaRPr lang="lt-LT" sz="1800" b="1" kern="100" dirty="0">
              <a:effectLst/>
              <a:latin typeface="+mj-lt"/>
              <a:ea typeface="Times New Roman" panose="02020603050405020304" pitchFamily="18" charset="0"/>
              <a:cs typeface="Times New Roman" panose="02020603050405020304" pitchFamily="18" charset="0"/>
            </a:endParaRPr>
          </a:p>
          <a:p>
            <a:pPr marL="0" indent="0">
              <a:buNone/>
            </a:pPr>
            <a:r>
              <a:rPr lang="lt-LT" sz="1800" b="1" kern="100" dirty="0">
                <a:effectLst/>
                <a:latin typeface="+mj-lt"/>
                <a:ea typeface="Times New Roman" panose="02020603050405020304" pitchFamily="18" charset="0"/>
                <a:cs typeface="Times New Roman" panose="02020603050405020304" pitchFamily="18" charset="0"/>
              </a:rPr>
              <a:t>1 taškas. </a:t>
            </a:r>
            <a:r>
              <a:rPr lang="lt-LT" sz="1800" kern="100" dirty="0">
                <a:solidFill>
                  <a:srgbClr val="000000"/>
                </a:solidFill>
                <a:effectLst/>
                <a:latin typeface="+mj-lt"/>
                <a:ea typeface="Times New Roman" panose="02020603050405020304" pitchFamily="18" charset="0"/>
                <a:cs typeface="Times New Roman" panose="02020603050405020304" pitchFamily="18" charset="0"/>
              </a:rPr>
              <a:t>Iš dalies tikslingas ir tinkamas gamtinių ir visuomeninių procesų ir reiškinių interpretavimas. Ne visada teisingai geografiškai interpretuojami gamtiniai ir visuomeniniai įvykiai, procesai ir reiškiniai, netiksliai suprantami jų ryšiai su analizuojama problema.</a:t>
            </a:r>
            <a:r>
              <a:rPr lang="lt-LT" kern="100" dirty="0">
                <a:latin typeface="+mj-lt"/>
                <a:ea typeface="Times New Roman" panose="02020603050405020304" pitchFamily="18" charset="0"/>
                <a:cs typeface="Times New Roman" panose="02020603050405020304" pitchFamily="18" charset="0"/>
              </a:rPr>
              <a:t> </a:t>
            </a:r>
          </a:p>
          <a:p>
            <a:pPr marL="0" indent="0">
              <a:buNone/>
            </a:pPr>
            <a:endParaRPr lang="lt-LT" sz="1800" b="1" dirty="0">
              <a:solidFill>
                <a:srgbClr val="242424"/>
              </a:solidFill>
              <a:effectLst/>
              <a:latin typeface="+mj-lt"/>
              <a:ea typeface="Times New Roman" panose="02020603050405020304" pitchFamily="18" charset="0"/>
            </a:endParaRPr>
          </a:p>
          <a:p>
            <a:pPr marL="0" indent="0">
              <a:buNone/>
            </a:pPr>
            <a:r>
              <a:rPr lang="lt-LT" sz="1800" b="1" dirty="0">
                <a:solidFill>
                  <a:srgbClr val="242424"/>
                </a:solidFill>
                <a:effectLst/>
                <a:latin typeface="+mj-lt"/>
                <a:ea typeface="Times New Roman" panose="02020603050405020304" pitchFamily="18" charset="0"/>
              </a:rPr>
              <a:t>0 taškų.</a:t>
            </a:r>
            <a:r>
              <a:rPr lang="lt-LT" sz="1800" b="1" dirty="0">
                <a:solidFill>
                  <a:srgbClr val="FF0000"/>
                </a:solidFill>
                <a:effectLst/>
                <a:latin typeface="+mj-lt"/>
                <a:ea typeface="Times New Roman" panose="02020603050405020304" pitchFamily="18" charset="0"/>
              </a:rPr>
              <a:t> </a:t>
            </a:r>
            <a:r>
              <a:rPr lang="lt-LT" sz="1800" dirty="0">
                <a:solidFill>
                  <a:srgbClr val="000000"/>
                </a:solidFill>
                <a:effectLst/>
                <a:latin typeface="+mj-lt"/>
                <a:ea typeface="Times New Roman" panose="02020603050405020304" pitchFamily="18" charset="0"/>
              </a:rPr>
              <a:t>Neteisingai geografiškai interpretuojami gamtiniai ir visuomeniniai įvykiai, procesai ir reiškiniai, nesuprasti jų ryšiai su analizuojama problema.</a:t>
            </a:r>
            <a:endParaRPr lang="lt-LT" dirty="0">
              <a:latin typeface="+mj-lt"/>
            </a:endParaRPr>
          </a:p>
        </p:txBody>
      </p:sp>
    </p:spTree>
    <p:extLst>
      <p:ext uri="{BB962C8B-B14F-4D97-AF65-F5344CB8AC3E}">
        <p14:creationId xmlns:p14="http://schemas.microsoft.com/office/powerpoint/2010/main" val="1618745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B2CA1-D3D9-07AC-B23A-C7F62117EBB8}"/>
              </a:ext>
            </a:extLst>
          </p:cNvPr>
          <p:cNvSpPr>
            <a:spLocks noGrp="1"/>
          </p:cNvSpPr>
          <p:nvPr>
            <p:ph type="title"/>
          </p:nvPr>
        </p:nvSpPr>
        <p:spPr/>
        <p:txBody>
          <a:bodyPr>
            <a:normAutofit fontScale="90000"/>
          </a:bodyPr>
          <a:lstStyle/>
          <a:p>
            <a:r>
              <a:rPr lang="lt-LT" sz="4800" kern="100" dirty="0">
                <a:latin typeface="Times New Roman" panose="02020603050405020304" pitchFamily="18" charset="0"/>
                <a:ea typeface="Times New Roman" panose="02020603050405020304" pitchFamily="18" charset="0"/>
                <a:cs typeface="Times New Roman" panose="02020603050405020304" pitchFamily="18" charset="0"/>
              </a:rPr>
              <a:t>3. Žinios ir jų taikymas. </a:t>
            </a:r>
            <a:br>
              <a:rPr lang="lt-LT" sz="4800" kern="100" dirty="0">
                <a:latin typeface="Times New Roman" panose="02020603050405020304" pitchFamily="18" charset="0"/>
                <a:ea typeface="Times New Roman" panose="02020603050405020304" pitchFamily="18" charset="0"/>
                <a:cs typeface="Times New Roman" panose="02020603050405020304" pitchFamily="18" charset="0"/>
              </a:rPr>
            </a:br>
            <a:r>
              <a:rPr lang="lt-LT" sz="4800" dirty="0">
                <a:solidFill>
                  <a:srgbClr val="000000"/>
                </a:solidFill>
                <a:effectLst/>
                <a:latin typeface="Times New Roman" panose="02020603050405020304" pitchFamily="18" charset="0"/>
                <a:ea typeface="Times New Roman" panose="02020603050405020304" pitchFamily="18" charset="0"/>
              </a:rPr>
              <a:t>Gamtinių ir visuomeninių įvykių, procesų ir reiškinių interpretavimas</a:t>
            </a:r>
            <a:endParaRPr lang="lt-LT" dirty="0"/>
          </a:p>
        </p:txBody>
      </p:sp>
      <p:sp>
        <p:nvSpPr>
          <p:cNvPr id="3" name="Content Placeholder 2">
            <a:extLst>
              <a:ext uri="{FF2B5EF4-FFF2-40B4-BE49-F238E27FC236}">
                <a16:creationId xmlns:a16="http://schemas.microsoft.com/office/drawing/2014/main" id="{1228E257-A295-2E76-B73C-E6B70F854290}"/>
              </a:ext>
            </a:extLst>
          </p:cNvPr>
          <p:cNvSpPr>
            <a:spLocks noGrp="1"/>
          </p:cNvSpPr>
          <p:nvPr>
            <p:ph idx="1"/>
          </p:nvPr>
        </p:nvSpPr>
        <p:spPr>
          <a:xfrm>
            <a:off x="1146312" y="2944633"/>
            <a:ext cx="9978887" cy="3204376"/>
          </a:xfrm>
          <a:solidFill>
            <a:srgbClr val="00B0F0"/>
          </a:solidFill>
        </p:spPr>
        <p:txBody>
          <a:bodyPr>
            <a:normAutofit/>
          </a:bodyPr>
          <a:lstStyle/>
          <a:p>
            <a:pPr marL="0" indent="0">
              <a:buNone/>
            </a:pPr>
            <a:r>
              <a:rPr lang="lt-LT" sz="1400" kern="100" dirty="0">
                <a:solidFill>
                  <a:schemeClr val="lt1"/>
                </a:solidFill>
              </a:rPr>
              <a:t>• Atskirų Europos žaliojo kurso strategijų (žaliųjų projektų finansavimas, gamtos tausojimas, švarios energijos populiarinimas, taršos šalinimas, investicijos į tvaresnį ir pažangesnį judumą, strategija „Nuo ūkio iki stalo“ ir kt.) paaiškinimas susiejant jas su turizmo sektoriumi.</a:t>
            </a:r>
          </a:p>
          <a:p>
            <a:pPr marL="0" indent="0">
              <a:buNone/>
            </a:pPr>
            <a:r>
              <a:rPr lang="lt-LT" sz="1400" kern="100" dirty="0">
                <a:solidFill>
                  <a:schemeClr val="lt1"/>
                </a:solidFill>
              </a:rPr>
              <a:t>• Šiltnamio efektą sukeliančių dujų (pavyzdžiui, anglies dioksido, metano ir azoto oksidų, </a:t>
            </a:r>
            <a:r>
              <a:rPr lang="lt-LT" sz="1400" kern="100" dirty="0" err="1">
                <a:solidFill>
                  <a:schemeClr val="lt1"/>
                </a:solidFill>
              </a:rPr>
              <a:t>fluorintų</a:t>
            </a:r>
            <a:r>
              <a:rPr lang="lt-LT" sz="1400" kern="100" dirty="0">
                <a:solidFill>
                  <a:schemeClr val="lt1"/>
                </a:solidFill>
              </a:rPr>
              <a:t> dujų) poveikio klimato kaitai paaiškinimas.</a:t>
            </a:r>
          </a:p>
          <a:p>
            <a:pPr marL="0" indent="0">
              <a:buNone/>
            </a:pPr>
            <a:r>
              <a:rPr lang="lt-LT" sz="1400" kern="100" dirty="0">
                <a:solidFill>
                  <a:schemeClr val="lt1"/>
                </a:solidFill>
              </a:rPr>
              <a:t>• Apibūdinamos veiklos sritys, sudarančios turizmo sektorių (kelionių organizavimas, viešbučiai ir kitos apgyvendinimo paslaugos, maitinimo paslaugos, kelionės, transportas, lankytinos vietos ir t.t.). Pabrėžiama, kad turizmo sektorius visame pasaulyje sukuria ekologinį pėdsaką (turi neigiamą poveikį aplinkai).</a:t>
            </a:r>
          </a:p>
          <a:p>
            <a:pPr marL="0" indent="0">
              <a:buNone/>
            </a:pPr>
            <a:r>
              <a:rPr lang="lt-LT" sz="1400" kern="100" dirty="0">
                <a:solidFill>
                  <a:schemeClr val="lt1"/>
                </a:solidFill>
              </a:rPr>
              <a:t>Tekste minima Europos Sąjungos erdvė, įvardijami atskirai ES regionai, valstybės, minimas Lietuvos vaidmuo ir arba vietos bendruomenės vaidmuo. </a:t>
            </a:r>
          </a:p>
        </p:txBody>
      </p:sp>
      <p:sp>
        <p:nvSpPr>
          <p:cNvPr id="4" name="TextBox 3">
            <a:extLst>
              <a:ext uri="{FF2B5EF4-FFF2-40B4-BE49-F238E27FC236}">
                <a16:creationId xmlns:a16="http://schemas.microsoft.com/office/drawing/2014/main" id="{49823312-7412-F07C-570C-24307019EACF}"/>
              </a:ext>
            </a:extLst>
          </p:cNvPr>
          <p:cNvSpPr txBox="1"/>
          <p:nvPr/>
        </p:nvSpPr>
        <p:spPr>
          <a:xfrm>
            <a:off x="1066800" y="2443525"/>
            <a:ext cx="6096000" cy="369332"/>
          </a:xfrm>
          <a:prstGeom prst="rect">
            <a:avLst/>
          </a:prstGeom>
          <a:noFill/>
        </p:spPr>
        <p:txBody>
          <a:bodyPr wrap="square">
            <a:spAutoFit/>
          </a:bodyPr>
          <a:lstStyle/>
          <a:p>
            <a:r>
              <a:rPr lang="lt-LT" sz="1800" b="1" dirty="0">
                <a:solidFill>
                  <a:srgbClr val="242424"/>
                </a:solidFill>
                <a:effectLst/>
                <a:latin typeface="Times New Roman" panose="02020603050405020304" pitchFamily="18" charset="0"/>
                <a:ea typeface="Times New Roman" panose="02020603050405020304" pitchFamily="18" charset="0"/>
              </a:rPr>
              <a:t>Galimi atsakymo požymiai</a:t>
            </a:r>
            <a:endParaRPr lang="lt-LT" dirty="0"/>
          </a:p>
        </p:txBody>
      </p:sp>
    </p:spTree>
    <p:extLst>
      <p:ext uri="{BB962C8B-B14F-4D97-AF65-F5344CB8AC3E}">
        <p14:creationId xmlns:p14="http://schemas.microsoft.com/office/powerpoint/2010/main" val="1391402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3B159-752A-1BE9-44C3-02CB8F569619}"/>
              </a:ext>
            </a:extLst>
          </p:cNvPr>
          <p:cNvSpPr>
            <a:spLocks noGrp="1"/>
          </p:cNvSpPr>
          <p:nvPr>
            <p:ph type="title"/>
          </p:nvPr>
        </p:nvSpPr>
        <p:spPr>
          <a:xfrm>
            <a:off x="1066800" y="532591"/>
            <a:ext cx="10058400" cy="1371600"/>
          </a:xfrm>
        </p:spPr>
        <p:txBody>
          <a:bodyPr>
            <a:noAutofit/>
          </a:bodyPr>
          <a:lstStyle/>
          <a:p>
            <a:r>
              <a:rPr lang="lt-LT" sz="2800" dirty="0"/>
              <a:t>4. Probleminio klausimo argumentavimas/analitinis aiškinimas ir konteksto supratimas.</a:t>
            </a:r>
            <a:br>
              <a:rPr lang="lt-LT" sz="2800" dirty="0"/>
            </a:br>
            <a:r>
              <a:rPr lang="lt-LT" sz="2800" i="1" dirty="0"/>
              <a:t>Problemos analizė, priežasties ir pasekmės vertinimas</a:t>
            </a:r>
            <a:r>
              <a:rPr lang="lt-LT" sz="2800" dirty="0"/>
              <a:t/>
            </a:r>
            <a:br>
              <a:rPr lang="lt-LT" sz="2800" dirty="0"/>
            </a:br>
            <a:endParaRPr lang="lt-LT" sz="2800" dirty="0"/>
          </a:p>
        </p:txBody>
      </p:sp>
      <p:sp>
        <p:nvSpPr>
          <p:cNvPr id="3" name="Content Placeholder 2">
            <a:extLst>
              <a:ext uri="{FF2B5EF4-FFF2-40B4-BE49-F238E27FC236}">
                <a16:creationId xmlns:a16="http://schemas.microsoft.com/office/drawing/2014/main" id="{213E9297-46B0-A9DE-8128-AE23FDBD7982}"/>
              </a:ext>
            </a:extLst>
          </p:cNvPr>
          <p:cNvSpPr>
            <a:spLocks noGrp="1"/>
          </p:cNvSpPr>
          <p:nvPr>
            <p:ph idx="1"/>
          </p:nvPr>
        </p:nvSpPr>
        <p:spPr/>
        <p:txBody>
          <a:bodyPr>
            <a:normAutofit/>
          </a:bodyPr>
          <a:lstStyle/>
          <a:p>
            <a:pPr marL="0" indent="0">
              <a:buNone/>
            </a:pPr>
            <a:r>
              <a:rPr lang="lt-LT" b="1" dirty="0"/>
              <a:t>2 taškai. </a:t>
            </a:r>
            <a:r>
              <a:rPr lang="lt-LT" dirty="0"/>
              <a:t>Problema analizuojama įvairiais aspektais, įskaitant priežasties ir pasekmės vertinimą, grindžiamą tinkamais argumentais ar pavyzdžiais, Lietuvos ir (ar) pasaulio aktualijomis. </a:t>
            </a:r>
          </a:p>
          <a:p>
            <a:pPr marL="0" indent="0">
              <a:buNone/>
            </a:pPr>
            <a:endParaRPr lang="lt-LT" dirty="0"/>
          </a:p>
          <a:p>
            <a:pPr marL="0" indent="0">
              <a:buNone/>
            </a:pPr>
            <a:r>
              <a:rPr lang="lt-LT" b="1" dirty="0"/>
              <a:t>1 taškas. </a:t>
            </a:r>
            <a:r>
              <a:rPr lang="lt-LT" dirty="0"/>
              <a:t>Iš dalies tikslingas ir tinkamas probleminio klausimo argumentavimas. Problema analizuojama iš dalies pateikiant priežasties ir pasekmės vertinimą, grindžiamą ne visada teisingais argumentais ar pavyzdžiais, Lietuvos ir (ar) pasaulio aktualijomis.</a:t>
            </a:r>
          </a:p>
          <a:p>
            <a:pPr marL="0" indent="0">
              <a:buNone/>
            </a:pPr>
            <a:endParaRPr lang="lt-LT" dirty="0"/>
          </a:p>
          <a:p>
            <a:pPr marL="0" indent="0">
              <a:buNone/>
            </a:pPr>
            <a:r>
              <a:rPr lang="lt-LT" b="1" dirty="0"/>
              <a:t>0 taškų. </a:t>
            </a:r>
            <a:r>
              <a:rPr lang="lt-LT" dirty="0"/>
              <a:t>Netinkamas ar neteisingas probleminio klausimo argumentavimas. Problemos analizė nepagrįsta priežasties ir pasekmės vertinimu, trūksta argumentų ar Lietuvos ir (ar) pasaulio aktualijų, pavydžių arba jie neteisingi.</a:t>
            </a:r>
          </a:p>
        </p:txBody>
      </p:sp>
    </p:spTree>
    <p:extLst>
      <p:ext uri="{BB962C8B-B14F-4D97-AF65-F5344CB8AC3E}">
        <p14:creationId xmlns:p14="http://schemas.microsoft.com/office/powerpoint/2010/main" val="1460543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3B159-752A-1BE9-44C3-02CB8F569619}"/>
              </a:ext>
            </a:extLst>
          </p:cNvPr>
          <p:cNvSpPr>
            <a:spLocks noGrp="1"/>
          </p:cNvSpPr>
          <p:nvPr>
            <p:ph type="title"/>
          </p:nvPr>
        </p:nvSpPr>
        <p:spPr>
          <a:xfrm>
            <a:off x="1066800" y="532591"/>
            <a:ext cx="10058400" cy="1371600"/>
          </a:xfrm>
        </p:spPr>
        <p:txBody>
          <a:bodyPr>
            <a:noAutofit/>
          </a:bodyPr>
          <a:lstStyle/>
          <a:p>
            <a:r>
              <a:rPr lang="lt-LT" sz="2800" dirty="0"/>
              <a:t>4. Probleminio klausimo argumentavimas/analitinis aiškinimas ir konteksto supratimas.</a:t>
            </a:r>
            <a:br>
              <a:rPr lang="lt-LT" sz="2800" dirty="0"/>
            </a:br>
            <a:r>
              <a:rPr lang="lt-LT" sz="2800" i="1" dirty="0"/>
              <a:t>Problemos analizė, priežasties ir pasekmės vertinimas</a:t>
            </a:r>
            <a:r>
              <a:rPr lang="lt-LT" sz="2800" dirty="0"/>
              <a:t/>
            </a:r>
            <a:br>
              <a:rPr lang="lt-LT" sz="2800" dirty="0"/>
            </a:br>
            <a:endParaRPr lang="lt-LT" sz="2800" dirty="0"/>
          </a:p>
        </p:txBody>
      </p:sp>
      <p:sp>
        <p:nvSpPr>
          <p:cNvPr id="3" name="Content Placeholder 2">
            <a:extLst>
              <a:ext uri="{FF2B5EF4-FFF2-40B4-BE49-F238E27FC236}">
                <a16:creationId xmlns:a16="http://schemas.microsoft.com/office/drawing/2014/main" id="{213E9297-46B0-A9DE-8128-AE23FDBD7982}"/>
              </a:ext>
            </a:extLst>
          </p:cNvPr>
          <p:cNvSpPr>
            <a:spLocks noGrp="1"/>
          </p:cNvSpPr>
          <p:nvPr>
            <p:ph idx="1"/>
          </p:nvPr>
        </p:nvSpPr>
        <p:spPr>
          <a:xfrm>
            <a:off x="1066800" y="2335033"/>
            <a:ext cx="10058400" cy="3931920"/>
          </a:xfrm>
          <a:solidFill>
            <a:srgbClr val="00B0F0"/>
          </a:solidFill>
        </p:spPr>
        <p:txBody>
          <a:bodyPr>
            <a:normAutofit fontScale="85000" lnSpcReduction="10000"/>
          </a:bodyPr>
          <a:lstStyle/>
          <a:p>
            <a:pPr marL="342900" marR="146050" lvl="0" indent="-342900" algn="just">
              <a:lnSpc>
                <a:spcPct val="150000"/>
              </a:lnSpc>
              <a:buFont typeface="Symbol" panose="05050102010706020507" pitchFamily="18" charset="2"/>
              <a:buChar char=""/>
              <a:tabLst>
                <a:tab pos="309245" algn="l"/>
                <a:tab pos="441325" algn="l"/>
              </a:tabLst>
            </a:pPr>
            <a:r>
              <a:rPr lang="lt-LT" sz="1400" kern="100" dirty="0">
                <a:solidFill>
                  <a:schemeClr val="lt1"/>
                </a:solidFill>
              </a:rPr>
              <a:t>Europos šalys įgyvendina griežtas tvarumo ir aplinkosaugos priemones, todėl jos gali turėti įtakos turizmo sektoriui. Pavyzdžiui, įgyvendinant priemones, skirtas mažinti transporto sektoriaus išmetamus teršalus, gali padidėti kelionių ir viešbučių sektorių sąnaudos, nes įmonės turės investuoti į naujus, mažiau teršalų išskiriančias transporto priemones arba energijos efektyvumo didinimą.</a:t>
            </a:r>
          </a:p>
          <a:p>
            <a:pPr marL="342900" marR="146050" lvl="0" indent="-342900" algn="just">
              <a:lnSpc>
                <a:spcPct val="150000"/>
              </a:lnSpc>
              <a:buFont typeface="Symbol" panose="05050102010706020507" pitchFamily="18" charset="2"/>
              <a:buChar char=""/>
              <a:tabLst>
                <a:tab pos="309245" algn="l"/>
                <a:tab pos="441325" algn="l"/>
              </a:tabLst>
            </a:pPr>
            <a:r>
              <a:rPr lang="lt-LT" sz="1400" kern="100" dirty="0">
                <a:solidFill>
                  <a:schemeClr val="lt1"/>
                </a:solidFill>
              </a:rPr>
              <a:t>Europos žaliojo kurso iniciatyva gali pakeisti kelionių įpročius ir pasirinkimus. Žmonės gali daugiau rinktis tvarius kelionių būdus, tokius kaip viešasis transportas, dviračiai ar keliavimas pėsčiomis, o ne asmeninius automobilius arba oro transportą, kurių poveikis aplinkai gali būti didesnis.</a:t>
            </a:r>
          </a:p>
          <a:p>
            <a:pPr marL="342900" marR="146050" lvl="0" indent="-342900" algn="just">
              <a:lnSpc>
                <a:spcPct val="150000"/>
              </a:lnSpc>
              <a:spcAft>
                <a:spcPts val="800"/>
              </a:spcAft>
              <a:buFont typeface="Symbol" panose="05050102010706020507" pitchFamily="18" charset="2"/>
              <a:buChar char=""/>
              <a:tabLst>
                <a:tab pos="309245" algn="l"/>
                <a:tab pos="441325" algn="l"/>
              </a:tabLst>
            </a:pPr>
            <a:r>
              <a:rPr lang="lt-LT" sz="1400" kern="100" dirty="0">
                <a:solidFill>
                  <a:schemeClr val="lt1"/>
                </a:solidFill>
              </a:rPr>
              <a:t>Europos žalasis kursas gali skatinti investicijas į tvarią infrastruktūrą ir atsinaujinančius energijos šaltinius. Tai taip pat gali turėti poveikį viešbučių ir turizmo įmonių veiklai, nes jos gali būti skatinamos modernizuoti savo pastatus ir paslaugas, kad atitiktų naujus aplinkosaugos standartus. </a:t>
            </a:r>
          </a:p>
          <a:p>
            <a:pPr marL="342900" marR="146050" lvl="0" indent="-342900" algn="just">
              <a:lnSpc>
                <a:spcPct val="150000"/>
              </a:lnSpc>
              <a:spcAft>
                <a:spcPts val="800"/>
              </a:spcAft>
              <a:buFont typeface="Symbol" panose="05050102010706020507" pitchFamily="18" charset="2"/>
              <a:buChar char=""/>
              <a:tabLst>
                <a:tab pos="309245" algn="l"/>
                <a:tab pos="441325" algn="l"/>
              </a:tabLst>
            </a:pPr>
            <a:r>
              <a:rPr lang="lt-LT" sz="1400" kern="100" dirty="0">
                <a:solidFill>
                  <a:schemeClr val="lt1"/>
                </a:solidFill>
              </a:rPr>
              <a:t>Europos žalasis kursas skatina tvarumą ir atsakingą elgesį su gamta. Tai gali turėti įtakos turistų poreikiams ir pasirinkimams. Prioritetinėmis gali tapti kelionės į aplinkai draugiškas vietas, būtų renkamasi aplinkai draugišku būdu suteikiamos paslaugos. Turizmo sektoriaus dalyviai gali prisitaikyti prie šių naujų tendencijų ir pasiūlyti ekologišką turizmo plėtros kryptį.</a:t>
            </a:r>
          </a:p>
        </p:txBody>
      </p:sp>
      <p:sp>
        <p:nvSpPr>
          <p:cNvPr id="4" name="TextBox 3">
            <a:extLst>
              <a:ext uri="{FF2B5EF4-FFF2-40B4-BE49-F238E27FC236}">
                <a16:creationId xmlns:a16="http://schemas.microsoft.com/office/drawing/2014/main" id="{310584B2-CED6-14EE-FDDF-EDDB26AC31B6}"/>
              </a:ext>
            </a:extLst>
          </p:cNvPr>
          <p:cNvSpPr txBox="1"/>
          <p:nvPr/>
        </p:nvSpPr>
        <p:spPr>
          <a:xfrm>
            <a:off x="1066800" y="1818990"/>
            <a:ext cx="6096000" cy="369332"/>
          </a:xfrm>
          <a:prstGeom prst="rect">
            <a:avLst/>
          </a:prstGeom>
          <a:noFill/>
        </p:spPr>
        <p:txBody>
          <a:bodyPr wrap="square">
            <a:spAutoFit/>
          </a:bodyPr>
          <a:lstStyle/>
          <a:p>
            <a:r>
              <a:rPr lang="lt-LT" sz="1800" b="1" dirty="0">
                <a:solidFill>
                  <a:srgbClr val="242424"/>
                </a:solidFill>
                <a:effectLst/>
                <a:latin typeface="Times New Roman" panose="02020603050405020304" pitchFamily="18" charset="0"/>
                <a:ea typeface="Times New Roman" panose="02020603050405020304" pitchFamily="18" charset="0"/>
              </a:rPr>
              <a:t>Galimi atsakymo požymiai</a:t>
            </a:r>
            <a:endParaRPr lang="lt-LT" dirty="0"/>
          </a:p>
        </p:txBody>
      </p:sp>
    </p:spTree>
    <p:extLst>
      <p:ext uri="{BB962C8B-B14F-4D97-AF65-F5344CB8AC3E}">
        <p14:creationId xmlns:p14="http://schemas.microsoft.com/office/powerpoint/2010/main" val="509227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3B159-752A-1BE9-44C3-02CB8F569619}"/>
              </a:ext>
            </a:extLst>
          </p:cNvPr>
          <p:cNvSpPr>
            <a:spLocks noGrp="1"/>
          </p:cNvSpPr>
          <p:nvPr>
            <p:ph type="title"/>
          </p:nvPr>
        </p:nvSpPr>
        <p:spPr>
          <a:xfrm>
            <a:off x="1066800" y="532591"/>
            <a:ext cx="10058400" cy="1371600"/>
          </a:xfrm>
        </p:spPr>
        <p:txBody>
          <a:bodyPr>
            <a:noAutofit/>
          </a:bodyPr>
          <a:lstStyle/>
          <a:p>
            <a:r>
              <a:rPr lang="lt-LT" sz="2800" dirty="0"/>
              <a:t>4. Probleminio klausimo argumentavimas/analitinis aiškinimas ir konteksto supratimas.</a:t>
            </a:r>
            <a:br>
              <a:rPr lang="lt-LT" sz="2800" dirty="0"/>
            </a:br>
            <a:r>
              <a:rPr lang="lt-LT" sz="2800" i="1" dirty="0"/>
              <a:t>Teigiami ir neigiami gamtinių ir visuomeninių įvykių, procesų bei reiškinių vertinimai</a:t>
            </a:r>
            <a:r>
              <a:rPr lang="lt-LT" sz="2800" dirty="0"/>
              <a:t/>
            </a:r>
            <a:br>
              <a:rPr lang="lt-LT" sz="2800" dirty="0"/>
            </a:br>
            <a:endParaRPr lang="lt-LT" sz="2800" dirty="0"/>
          </a:p>
        </p:txBody>
      </p:sp>
      <p:sp>
        <p:nvSpPr>
          <p:cNvPr id="3" name="Content Placeholder 2">
            <a:extLst>
              <a:ext uri="{FF2B5EF4-FFF2-40B4-BE49-F238E27FC236}">
                <a16:creationId xmlns:a16="http://schemas.microsoft.com/office/drawing/2014/main" id="{213E9297-46B0-A9DE-8128-AE23FDBD7982}"/>
              </a:ext>
            </a:extLst>
          </p:cNvPr>
          <p:cNvSpPr>
            <a:spLocks noGrp="1"/>
          </p:cNvSpPr>
          <p:nvPr>
            <p:ph idx="1"/>
          </p:nvPr>
        </p:nvSpPr>
        <p:spPr>
          <a:xfrm>
            <a:off x="1066800" y="2103120"/>
            <a:ext cx="10058400" cy="4304306"/>
          </a:xfrm>
        </p:spPr>
        <p:txBody>
          <a:bodyPr>
            <a:normAutofit fontScale="85000" lnSpcReduction="20000"/>
          </a:bodyPr>
          <a:lstStyle/>
          <a:p>
            <a:pPr marL="0" indent="0">
              <a:buNone/>
            </a:pPr>
            <a:r>
              <a:rPr lang="lt-LT" b="1" dirty="0"/>
              <a:t>3 taškai. </a:t>
            </a:r>
            <a:r>
              <a:rPr lang="lt-LT" dirty="0"/>
              <a:t>Tekste pateikti ir teigiami, ir neigiami gamtinių ir visuomeninių įvykių, procesų bei reiškinių vertinimai. Pateikiama nuomonių įvairovė ir galimi požiūrio analizuojamu klausimu prieštaravimai, kritiškas problemų ir jų sprendimų vertinimas. </a:t>
            </a:r>
          </a:p>
          <a:p>
            <a:pPr marL="0" indent="0">
              <a:buNone/>
            </a:pPr>
            <a:r>
              <a:rPr lang="lt-LT" b="1" dirty="0"/>
              <a:t>2 taškai. </a:t>
            </a:r>
            <a:r>
              <a:rPr lang="lt-LT" dirty="0"/>
              <a:t>Problema analizuojama įvairiais aspektais, nurodant požiūrių ir nuomonių, analizuojamu klausimu, įvairovę. Pateiktas teigiamas ir/arba neigiamas analizuojamos problemos ir gamtinių bei visuomeninių įvykių, procesų ir reiškinių tarpusavio sąveikos vertinimas, vertinami problemos sprendimo būdai.</a:t>
            </a:r>
          </a:p>
          <a:p>
            <a:pPr marL="0" indent="0">
              <a:buNone/>
            </a:pPr>
            <a:r>
              <a:rPr lang="lt-LT" b="1" dirty="0"/>
              <a:t>1 taškas. </a:t>
            </a:r>
            <a:r>
              <a:rPr lang="lt-LT" dirty="0"/>
              <a:t>Iš dalies tinkamas probleminio klausimo analitinis aiškinimas. </a:t>
            </a:r>
          </a:p>
          <a:p>
            <a:pPr marL="0" indent="0">
              <a:buNone/>
            </a:pPr>
            <a:r>
              <a:rPr lang="lt-LT" dirty="0"/>
              <a:t>Tekste yra užuominų apie teigiamus, ir / arba neigiamus gamtinių ir visuomeninių įvykių, procesų bei reiškinių vertinimą. Nėra nuomonių įvairovės ar galimo požiūrio analizuojamu klausimu. Nepateikiamas arba iš dalies pateikimas kritiškas problemų ir jų sprendimų vertinimas.</a:t>
            </a:r>
          </a:p>
          <a:p>
            <a:pPr marL="0" indent="0">
              <a:buNone/>
            </a:pPr>
            <a:r>
              <a:rPr lang="lt-LT" dirty="0"/>
              <a:t>Problema analizuojama vienpusiškai, nepateikiant nuomonių, analizuojamu klausimu, įvairovės. Iš dalies pateiktas arba teigiamas, arba neigiamas analizuojamos problemos ir gamtinių bei visuomeninių įvykių, procesų ir reiškinių tarpusavio sąveikos vertinimas, problemos sprendimo būdai.</a:t>
            </a:r>
          </a:p>
          <a:p>
            <a:pPr marL="0" indent="0">
              <a:buNone/>
            </a:pPr>
            <a:r>
              <a:rPr lang="lt-LT" b="1" dirty="0"/>
              <a:t>0 taškų. </a:t>
            </a:r>
            <a:r>
              <a:rPr lang="lt-LT" dirty="0"/>
              <a:t>Netinkamas ar neteisingas probleminio klausimo analitinis aiškinimas.</a:t>
            </a:r>
          </a:p>
          <a:p>
            <a:pPr marL="0" indent="0">
              <a:buNone/>
            </a:pPr>
            <a:r>
              <a:rPr lang="lt-LT" dirty="0"/>
              <a:t>Nenurodyta požiūrių ir nuomonių, analizuojamu klausimu, įvairovę. </a:t>
            </a:r>
          </a:p>
          <a:p>
            <a:pPr marL="0" indent="0">
              <a:buNone/>
            </a:pPr>
            <a:r>
              <a:rPr lang="lt-LT" dirty="0"/>
              <a:t>Nepateiktas nei teigiamas, nei neigiamas analizuojamos problemos ir gamtinių bei visuomeninių įvykių, procesų ir reiškinių tarpusavio sąveikos vertinimas, nenurodyti problemos sprendimo būdai.</a:t>
            </a:r>
          </a:p>
        </p:txBody>
      </p:sp>
    </p:spTree>
    <p:extLst>
      <p:ext uri="{BB962C8B-B14F-4D97-AF65-F5344CB8AC3E}">
        <p14:creationId xmlns:p14="http://schemas.microsoft.com/office/powerpoint/2010/main" val="3681048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3B159-752A-1BE9-44C3-02CB8F569619}"/>
              </a:ext>
            </a:extLst>
          </p:cNvPr>
          <p:cNvSpPr>
            <a:spLocks noGrp="1"/>
          </p:cNvSpPr>
          <p:nvPr>
            <p:ph type="title"/>
          </p:nvPr>
        </p:nvSpPr>
        <p:spPr>
          <a:xfrm>
            <a:off x="1066800" y="532591"/>
            <a:ext cx="10058400" cy="1371600"/>
          </a:xfrm>
        </p:spPr>
        <p:txBody>
          <a:bodyPr>
            <a:noAutofit/>
          </a:bodyPr>
          <a:lstStyle/>
          <a:p>
            <a:r>
              <a:rPr lang="lt-LT" sz="2800" dirty="0"/>
              <a:t>4. Probleminio klausimo argumentavimas/analitinis aiškinimas ir konteksto supratimas.</a:t>
            </a:r>
            <a:br>
              <a:rPr lang="lt-LT" sz="2800" dirty="0"/>
            </a:br>
            <a:r>
              <a:rPr lang="lt-LT" sz="2800" i="1" dirty="0"/>
              <a:t>Teigiami ir neigiami gamtinių ir visuomeninių įvykių, procesų bei reiškinių vertinimai</a:t>
            </a:r>
            <a:r>
              <a:rPr lang="lt-LT" sz="2800" dirty="0"/>
              <a:t/>
            </a:r>
            <a:br>
              <a:rPr lang="lt-LT" sz="2800" dirty="0"/>
            </a:br>
            <a:endParaRPr lang="lt-LT" sz="2800" dirty="0"/>
          </a:p>
        </p:txBody>
      </p:sp>
      <p:sp>
        <p:nvSpPr>
          <p:cNvPr id="3" name="Content Placeholder 2">
            <a:extLst>
              <a:ext uri="{FF2B5EF4-FFF2-40B4-BE49-F238E27FC236}">
                <a16:creationId xmlns:a16="http://schemas.microsoft.com/office/drawing/2014/main" id="{213E9297-46B0-A9DE-8128-AE23FDBD7982}"/>
              </a:ext>
            </a:extLst>
          </p:cNvPr>
          <p:cNvSpPr>
            <a:spLocks noGrp="1"/>
          </p:cNvSpPr>
          <p:nvPr>
            <p:ph idx="1"/>
          </p:nvPr>
        </p:nvSpPr>
        <p:spPr>
          <a:xfrm>
            <a:off x="1066800" y="2275398"/>
            <a:ext cx="10058400" cy="3931920"/>
          </a:xfrm>
          <a:solidFill>
            <a:srgbClr val="00B0F0"/>
          </a:solidFill>
        </p:spPr>
        <p:txBody>
          <a:bodyPr>
            <a:normAutofit fontScale="47500" lnSpcReduction="20000"/>
          </a:bodyPr>
          <a:lstStyle/>
          <a:p>
            <a:pPr marL="0" indent="0">
              <a:buNone/>
            </a:pPr>
            <a:r>
              <a:rPr lang="lt-LT" b="1" i="1" dirty="0">
                <a:solidFill>
                  <a:schemeClr val="bg1"/>
                </a:solidFill>
              </a:rPr>
              <a:t>Galimas pozityvus poveikis:</a:t>
            </a:r>
          </a:p>
          <a:p>
            <a:pPr marL="0" indent="0">
              <a:buNone/>
            </a:pPr>
            <a:r>
              <a:rPr lang="lt-LT" dirty="0">
                <a:solidFill>
                  <a:schemeClr val="bg1"/>
                </a:solidFill>
              </a:rPr>
              <a:t>• Steigsis daugiau saugomų teritorijų, o tai ne tik padės išsaugoti / atkurti gamtinį ir kultūrinį kraštovaizdį, augalijos ir gyvūnijos rūšis, bet ir taps turistų traukos objektu.</a:t>
            </a:r>
          </a:p>
          <a:p>
            <a:pPr marL="0" indent="0">
              <a:buNone/>
            </a:pPr>
            <a:r>
              <a:rPr lang="lt-LT" dirty="0">
                <a:solidFill>
                  <a:schemeClr val="bg1"/>
                </a:solidFill>
              </a:rPr>
              <a:t>• Geležinkelio linijų plėtra paskatins daugiau turistų rinktis vietas, kurias jungia geležinkelis dėl pigesnio ir ekologiškesnio susisiekimo nei automobiliu ar lėktuvu, kurie išskiria į aplinką daugiau šiltnamio efektą sukeliančių dujas.</a:t>
            </a:r>
          </a:p>
          <a:p>
            <a:pPr marL="0" indent="0">
              <a:buNone/>
            </a:pPr>
            <a:r>
              <a:rPr lang="lt-LT" dirty="0">
                <a:solidFill>
                  <a:schemeClr val="bg1"/>
                </a:solidFill>
              </a:rPr>
              <a:t>• Investicijos į pėsčiųjų ir dviračių infrastruktūrą paskatins keliauti dviračiais, kas ne tik prisidės prie CO2 emisijų mažinimo, bet ir padės turistams atrasti automobiliais nepasiekiamas vietas.</a:t>
            </a:r>
          </a:p>
          <a:p>
            <a:pPr marL="0" indent="0">
              <a:buNone/>
            </a:pPr>
            <a:r>
              <a:rPr lang="lt-LT" dirty="0">
                <a:solidFill>
                  <a:schemeClr val="bg1"/>
                </a:solidFill>
              </a:rPr>
              <a:t>•Strategija „Nuo ūkio iki stalo“ sumažintų transportavimo išlaidas taip pat ir aplinkos taršą bei šiltnamio dujų emisijas viešbučių ūkyje ir turistus aptarnaujančiame viešojo maitinimo sektoriuje.</a:t>
            </a:r>
          </a:p>
          <a:p>
            <a:pPr marL="0" indent="0">
              <a:buNone/>
            </a:pPr>
            <a:r>
              <a:rPr lang="lt-LT" dirty="0">
                <a:solidFill>
                  <a:schemeClr val="bg1"/>
                </a:solidFill>
              </a:rPr>
              <a:t>• Turizmo sektoriaus plėtojimas laikantis žaliojo kurso ir darnaus vystymosi principų bei efektyviai naudojant rekreacinius išteklius, gali būti regionų ekonomikos ir verslo juose plėtros variklis, nes pritraukia investicijas, sukuria darbo ir padidina pajamas. </a:t>
            </a:r>
          </a:p>
          <a:p>
            <a:pPr marL="0" indent="0">
              <a:buNone/>
            </a:pPr>
            <a:r>
              <a:rPr lang="lt-LT" dirty="0">
                <a:solidFill>
                  <a:schemeClr val="bg1"/>
                </a:solidFill>
              </a:rPr>
              <a:t>• Žaliojo kurso strategijos skatina laikytis atsakingo turizmo principų ir darnios turizmo plėtros koncepcijos, plėtoti kaimo ir ekologinį turizmą. </a:t>
            </a:r>
          </a:p>
          <a:p>
            <a:pPr marL="0" indent="0">
              <a:buNone/>
            </a:pPr>
            <a:endParaRPr lang="lt-LT" dirty="0">
              <a:solidFill>
                <a:schemeClr val="bg1"/>
              </a:solidFill>
            </a:endParaRPr>
          </a:p>
          <a:p>
            <a:pPr marL="0" indent="0">
              <a:buNone/>
            </a:pPr>
            <a:r>
              <a:rPr lang="lt-LT" sz="1900" b="1" i="1" dirty="0">
                <a:solidFill>
                  <a:schemeClr val="bg1"/>
                </a:solidFill>
              </a:rPr>
              <a:t>Negatyvus poveikis:</a:t>
            </a:r>
          </a:p>
          <a:p>
            <a:pPr marL="0" indent="0">
              <a:buNone/>
            </a:pPr>
            <a:r>
              <a:rPr lang="lt-LT" dirty="0">
                <a:solidFill>
                  <a:schemeClr val="bg1"/>
                </a:solidFill>
              </a:rPr>
              <a:t>• Pastaraisiais metais oro transportas yra labiausiai auganti transporto rūšis, todėl planuojami įvesti papildomi taršos mokesčiai pabrangintų keliones lėktuvais, sumažintų su aviacija susijusių turizmo paslaugų prieinamumą. </a:t>
            </a:r>
          </a:p>
          <a:p>
            <a:pPr marL="0" indent="0">
              <a:buNone/>
            </a:pPr>
            <a:r>
              <a:rPr lang="lt-LT" dirty="0">
                <a:solidFill>
                  <a:schemeClr val="bg1"/>
                </a:solidFill>
              </a:rPr>
              <a:t>• Investicijų, skatinančių tvarią ekonomiką, diegimas pareikalaus daug lėšų ne tik valstybėms, bet ir visai turizmo industrijai, ypač smulkioms įmonėms. Jos turės kelti kainas, todėl galimai brangs jų siūlomos paslaugos turistams, pavyzdžiui, maistas, apgyvendinimas, suvenyrai. Todėl trumpalaikėje perspektyvoje galimas turizmo sektoriaus susitraukimas.</a:t>
            </a:r>
          </a:p>
          <a:p>
            <a:pPr marL="0" indent="0">
              <a:buNone/>
            </a:pPr>
            <a:r>
              <a:rPr lang="lt-LT" dirty="0">
                <a:solidFill>
                  <a:schemeClr val="bg1"/>
                </a:solidFill>
              </a:rPr>
              <a:t>• Griežtesni gamtosaugos reikalavimai arba jų neteisingas interpretavimas gali apriboti turistinių objektų lankymą ir jų pažintinį potencialą.</a:t>
            </a:r>
          </a:p>
          <a:p>
            <a:pPr marL="0" indent="0">
              <a:buNone/>
            </a:pPr>
            <a:r>
              <a:rPr lang="lt-LT" dirty="0">
                <a:solidFill>
                  <a:schemeClr val="bg1"/>
                </a:solidFill>
              </a:rPr>
              <a:t>• Žalą turizmui gali atnešti neteisingas ir vienpusiškas šio sektoriaus suvokimas vietiniu arba nacionaliniu lygmeniu, priskiriant jį prie nereikalingos ir neigiamos veiklos, skatinančios klimato kaitą, keliančios grėsmę supančiai aplinkai ir ilgalaikiam ekosistemų gyvybingumui. Toks požiūris gali sumažinti investicijas į turizmo sektoriaus infrastruktūros modernizavimą ir apskritai sustabdyti jo plėtrą.</a:t>
            </a:r>
          </a:p>
        </p:txBody>
      </p:sp>
      <p:sp>
        <p:nvSpPr>
          <p:cNvPr id="4" name="TextBox 3">
            <a:extLst>
              <a:ext uri="{FF2B5EF4-FFF2-40B4-BE49-F238E27FC236}">
                <a16:creationId xmlns:a16="http://schemas.microsoft.com/office/drawing/2014/main" id="{478C10E7-3526-57DE-5789-DB334C2C37E0}"/>
              </a:ext>
            </a:extLst>
          </p:cNvPr>
          <p:cNvSpPr txBox="1"/>
          <p:nvPr/>
        </p:nvSpPr>
        <p:spPr>
          <a:xfrm>
            <a:off x="1066800" y="1818990"/>
            <a:ext cx="6096000" cy="369332"/>
          </a:xfrm>
          <a:prstGeom prst="rect">
            <a:avLst/>
          </a:prstGeom>
          <a:noFill/>
        </p:spPr>
        <p:txBody>
          <a:bodyPr wrap="square">
            <a:spAutoFit/>
          </a:bodyPr>
          <a:lstStyle/>
          <a:p>
            <a:r>
              <a:rPr lang="lt-LT" sz="1800" b="1" dirty="0">
                <a:solidFill>
                  <a:srgbClr val="242424"/>
                </a:solidFill>
                <a:effectLst/>
                <a:latin typeface="Times New Roman" panose="02020603050405020304" pitchFamily="18" charset="0"/>
                <a:ea typeface="Times New Roman" panose="02020603050405020304" pitchFamily="18" charset="0"/>
              </a:rPr>
              <a:t>Galimi atsakymo požymiai</a:t>
            </a:r>
            <a:endParaRPr lang="lt-LT" dirty="0"/>
          </a:p>
        </p:txBody>
      </p:sp>
    </p:spTree>
    <p:extLst>
      <p:ext uri="{BB962C8B-B14F-4D97-AF65-F5344CB8AC3E}">
        <p14:creationId xmlns:p14="http://schemas.microsoft.com/office/powerpoint/2010/main" val="882230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52793-1A55-929E-FD8F-BB93325FFD51}"/>
              </a:ext>
            </a:extLst>
          </p:cNvPr>
          <p:cNvSpPr>
            <a:spLocks noGrp="1"/>
          </p:cNvSpPr>
          <p:nvPr>
            <p:ph type="title"/>
          </p:nvPr>
        </p:nvSpPr>
        <p:spPr/>
        <p:txBody>
          <a:bodyPr/>
          <a:lstStyle/>
          <a:p>
            <a:r>
              <a:rPr lang="lt-LT" dirty="0"/>
              <a:t>5. Apibendrinimas arba išvados</a:t>
            </a:r>
          </a:p>
        </p:txBody>
      </p:sp>
      <p:sp>
        <p:nvSpPr>
          <p:cNvPr id="3" name="Content Placeholder 2">
            <a:extLst>
              <a:ext uri="{FF2B5EF4-FFF2-40B4-BE49-F238E27FC236}">
                <a16:creationId xmlns:a16="http://schemas.microsoft.com/office/drawing/2014/main" id="{708766C2-11FD-F467-ABD6-611067E2A9D9}"/>
              </a:ext>
            </a:extLst>
          </p:cNvPr>
          <p:cNvSpPr>
            <a:spLocks noGrp="1"/>
          </p:cNvSpPr>
          <p:nvPr>
            <p:ph idx="1"/>
          </p:nvPr>
        </p:nvSpPr>
        <p:spPr/>
        <p:txBody>
          <a:bodyPr/>
          <a:lstStyle/>
          <a:p>
            <a:pPr marL="0" indent="0">
              <a:buNone/>
            </a:pPr>
            <a:r>
              <a:rPr lang="lt-LT" b="1" dirty="0"/>
              <a:t>2 taškai. </a:t>
            </a:r>
            <a:r>
              <a:rPr lang="lt-LT" dirty="0">
                <a:latin typeface="+mj-lt"/>
              </a:rPr>
              <a:t>Suformuluoti argumentuotu rašinio tekstu pagrįsti apibendrinantys teiginiai arba išvados.</a:t>
            </a:r>
          </a:p>
          <a:p>
            <a:pPr marL="0" indent="0">
              <a:buNone/>
            </a:pPr>
            <a:endParaRPr lang="lt-LT" sz="1800" b="1" kern="100" dirty="0">
              <a:solidFill>
                <a:srgbClr val="000000"/>
              </a:solidFill>
              <a:effectLst/>
              <a:latin typeface="+mj-lt"/>
              <a:ea typeface="Times New Roman" panose="02020603050405020304" pitchFamily="18" charset="0"/>
              <a:cs typeface="Times New Roman" panose="02020603050405020304" pitchFamily="18" charset="0"/>
            </a:endParaRPr>
          </a:p>
          <a:p>
            <a:pPr marL="0" indent="0">
              <a:buNone/>
            </a:pPr>
            <a:r>
              <a:rPr lang="lt-LT" sz="1800" b="1" kern="100" dirty="0">
                <a:solidFill>
                  <a:srgbClr val="000000"/>
                </a:solidFill>
                <a:effectLst/>
                <a:latin typeface="+mj-lt"/>
                <a:ea typeface="Times New Roman" panose="02020603050405020304" pitchFamily="18" charset="0"/>
                <a:cs typeface="Times New Roman" panose="02020603050405020304" pitchFamily="18" charset="0"/>
              </a:rPr>
              <a:t>1 taškas. </a:t>
            </a:r>
            <a:r>
              <a:rPr lang="lt-LT" sz="1800" kern="100" dirty="0">
                <a:solidFill>
                  <a:srgbClr val="000000"/>
                </a:solidFill>
                <a:effectLst/>
                <a:latin typeface="+mj-lt"/>
                <a:ea typeface="Times New Roman" panose="02020603050405020304" pitchFamily="18" charset="0"/>
                <a:cs typeface="Times New Roman" panose="02020603050405020304" pitchFamily="18" charset="0"/>
              </a:rPr>
              <a:t>Iš dalies tinkamas apibendrinimas ar išvados. Iš dalies suformuluoti ar nepakankama argumentuotu tekstu pagrįsti apibendrinantys teiginiai arba išvados.</a:t>
            </a:r>
          </a:p>
          <a:p>
            <a:pPr marL="0" indent="0">
              <a:buNone/>
            </a:pPr>
            <a:endParaRPr lang="lt-LT" sz="1800" b="1" kern="100" dirty="0">
              <a:solidFill>
                <a:srgbClr val="000000"/>
              </a:solidFill>
              <a:effectLst/>
              <a:latin typeface="+mj-lt"/>
              <a:ea typeface="Times New Roman" panose="02020603050405020304" pitchFamily="18" charset="0"/>
              <a:cs typeface="Times New Roman" panose="02020603050405020304" pitchFamily="18" charset="0"/>
            </a:endParaRPr>
          </a:p>
          <a:p>
            <a:pPr marL="0" indent="0">
              <a:buNone/>
            </a:pPr>
            <a:r>
              <a:rPr lang="lt-LT" sz="1800" b="1" kern="100" dirty="0">
                <a:solidFill>
                  <a:srgbClr val="000000"/>
                </a:solidFill>
                <a:effectLst/>
                <a:latin typeface="+mj-lt"/>
                <a:ea typeface="Times New Roman" panose="02020603050405020304" pitchFamily="18" charset="0"/>
                <a:cs typeface="Times New Roman" panose="02020603050405020304" pitchFamily="18" charset="0"/>
              </a:rPr>
              <a:t>0 taškų. </a:t>
            </a:r>
            <a:r>
              <a:rPr lang="lt-LT" sz="1800" kern="100" dirty="0">
                <a:solidFill>
                  <a:srgbClr val="000000"/>
                </a:solidFill>
                <a:effectLst/>
                <a:latin typeface="+mj-lt"/>
                <a:ea typeface="Times New Roman" panose="02020603050405020304" pitchFamily="18" charset="0"/>
                <a:cs typeface="Times New Roman" panose="02020603050405020304" pitchFamily="18" charset="0"/>
              </a:rPr>
              <a:t>Netinkamas apibendrinimas ar išvados. Nesuformuluoti ar argumentuotu tekstu nepagrįsti, nelogiški apibendrinantys teiginiai arba išvados.</a:t>
            </a:r>
            <a:endParaRPr lang="lt-LT" sz="1800" kern="100" dirty="0">
              <a:effectLst/>
              <a:latin typeface="+mj-lt"/>
              <a:ea typeface="Calibri" panose="020F0502020204030204" pitchFamily="34" charset="0"/>
              <a:cs typeface="Times New Roman" panose="02020603050405020304" pitchFamily="18" charset="0"/>
            </a:endParaRPr>
          </a:p>
          <a:p>
            <a:pPr marL="0" indent="0">
              <a:buNone/>
            </a:pPr>
            <a:endParaRPr lang="lt-LT" dirty="0"/>
          </a:p>
        </p:txBody>
      </p:sp>
    </p:spTree>
    <p:extLst>
      <p:ext uri="{BB962C8B-B14F-4D97-AF65-F5344CB8AC3E}">
        <p14:creationId xmlns:p14="http://schemas.microsoft.com/office/powerpoint/2010/main" val="34526439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85717-801C-327E-41C8-F96ABACAFF86}"/>
              </a:ext>
            </a:extLst>
          </p:cNvPr>
          <p:cNvSpPr>
            <a:spLocks noGrp="1"/>
          </p:cNvSpPr>
          <p:nvPr>
            <p:ph type="title"/>
          </p:nvPr>
        </p:nvSpPr>
        <p:spPr/>
        <p:txBody>
          <a:bodyPr/>
          <a:lstStyle/>
          <a:p>
            <a:r>
              <a:rPr lang="lt-LT" dirty="0"/>
              <a:t>5. Apibendrinimas arba išvados</a:t>
            </a:r>
          </a:p>
        </p:txBody>
      </p:sp>
      <p:sp>
        <p:nvSpPr>
          <p:cNvPr id="3" name="Content Placeholder 2">
            <a:extLst>
              <a:ext uri="{FF2B5EF4-FFF2-40B4-BE49-F238E27FC236}">
                <a16:creationId xmlns:a16="http://schemas.microsoft.com/office/drawing/2014/main" id="{78432149-195B-E274-DF76-AEF5E2F4E97A}"/>
              </a:ext>
            </a:extLst>
          </p:cNvPr>
          <p:cNvSpPr>
            <a:spLocks noGrp="1"/>
          </p:cNvSpPr>
          <p:nvPr>
            <p:ph idx="1"/>
          </p:nvPr>
        </p:nvSpPr>
        <p:spPr>
          <a:xfrm>
            <a:off x="1166191" y="2333837"/>
            <a:ext cx="10058400" cy="1713506"/>
          </a:xfrm>
          <a:solidFill>
            <a:srgbClr val="00B0F0"/>
          </a:solidFill>
        </p:spPr>
        <p:txBody>
          <a:bodyPr/>
          <a:lstStyle/>
          <a:p>
            <a:pPr marL="0" indent="0">
              <a:buNone/>
            </a:pPr>
            <a:r>
              <a:rPr lang="lt-LT" dirty="0">
                <a:solidFill>
                  <a:schemeClr val="bg1"/>
                </a:solidFill>
              </a:rPr>
              <a:t>Pateiktos išsamios, argumentais grįstos išvados, pavyzdžiui, akcentuojamas tiesioginis ir netiesioginis ryšys tarp Europos žaliojo kurso tikslų ir turizmo sektoriaus plėtros, nurodomas šių sąsajų sudėtingumas ir priklausomybė nuo daugelio veiksnių, tokių kaip aplinkosaugos reikalavimai, tvarumo politika, keliavimo įpročių pokyčiai, ekonominė situacija, geopolitinės sąlygos ir pan.</a:t>
            </a:r>
          </a:p>
        </p:txBody>
      </p:sp>
      <p:sp>
        <p:nvSpPr>
          <p:cNvPr id="4" name="TextBox 3">
            <a:extLst>
              <a:ext uri="{FF2B5EF4-FFF2-40B4-BE49-F238E27FC236}">
                <a16:creationId xmlns:a16="http://schemas.microsoft.com/office/drawing/2014/main" id="{27204A1F-D159-1397-7F79-7CF65B258EF1}"/>
              </a:ext>
            </a:extLst>
          </p:cNvPr>
          <p:cNvSpPr txBox="1"/>
          <p:nvPr/>
        </p:nvSpPr>
        <p:spPr>
          <a:xfrm>
            <a:off x="1066800" y="1818990"/>
            <a:ext cx="6096000" cy="369332"/>
          </a:xfrm>
          <a:prstGeom prst="rect">
            <a:avLst/>
          </a:prstGeom>
          <a:noFill/>
        </p:spPr>
        <p:txBody>
          <a:bodyPr wrap="square">
            <a:spAutoFit/>
          </a:bodyPr>
          <a:lstStyle/>
          <a:p>
            <a:r>
              <a:rPr lang="lt-LT" sz="1800" b="1" dirty="0">
                <a:solidFill>
                  <a:srgbClr val="242424"/>
                </a:solidFill>
                <a:effectLst/>
                <a:latin typeface="Times New Roman" panose="02020603050405020304" pitchFamily="18" charset="0"/>
                <a:ea typeface="Times New Roman" panose="02020603050405020304" pitchFamily="18" charset="0"/>
              </a:rPr>
              <a:t>Galimi atsakymo požymiai</a:t>
            </a:r>
            <a:endParaRPr lang="lt-LT" dirty="0"/>
          </a:p>
        </p:txBody>
      </p:sp>
    </p:spTree>
    <p:extLst>
      <p:ext uri="{BB962C8B-B14F-4D97-AF65-F5344CB8AC3E}">
        <p14:creationId xmlns:p14="http://schemas.microsoft.com/office/powerpoint/2010/main" val="302107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F669E-9AE4-FC3D-2F3A-03D66CA36A2B}"/>
              </a:ext>
            </a:extLst>
          </p:cNvPr>
          <p:cNvSpPr>
            <a:spLocks noGrp="1"/>
          </p:cNvSpPr>
          <p:nvPr>
            <p:ph type="title"/>
          </p:nvPr>
        </p:nvSpPr>
        <p:spPr>
          <a:xfrm>
            <a:off x="1066800" y="258281"/>
            <a:ext cx="10058400" cy="1371600"/>
          </a:xfrm>
        </p:spPr>
        <p:txBody>
          <a:bodyPr>
            <a:normAutofit fontScale="90000"/>
          </a:bodyPr>
          <a:lstStyle/>
          <a:p>
            <a:r>
              <a:rPr lang="lt-LT" dirty="0"/>
              <a:t>Rašto darbo pavyzdys, 170 ž</a:t>
            </a:r>
            <a:r>
              <a:rPr lang="en-US" dirty="0"/>
              <a:t>od</a:t>
            </a:r>
            <a:r>
              <a:rPr lang="lt-LT" dirty="0" err="1"/>
              <a:t>žių</a:t>
            </a:r>
            <a:endParaRPr lang="lt-LT" dirty="0"/>
          </a:p>
        </p:txBody>
      </p:sp>
      <p:pic>
        <p:nvPicPr>
          <p:cNvPr id="4" name="Content Placeholder 3">
            <a:extLst>
              <a:ext uri="{FF2B5EF4-FFF2-40B4-BE49-F238E27FC236}">
                <a16:creationId xmlns:a16="http://schemas.microsoft.com/office/drawing/2014/main" id="{BE39FB86-5D0E-AFDF-7D4E-20C4B222B076}"/>
              </a:ext>
            </a:extLst>
          </p:cNvPr>
          <p:cNvPicPr>
            <a:picLocks noGrp="1" noChangeAspect="1"/>
          </p:cNvPicPr>
          <p:nvPr>
            <p:ph idx="1"/>
          </p:nvPr>
        </p:nvPicPr>
        <p:blipFill rotWithShape="1">
          <a:blip r:embed="rId3"/>
          <a:srcRect l="1620" t="15536" r="12865" b="198"/>
          <a:stretch/>
        </p:blipFill>
        <p:spPr>
          <a:xfrm>
            <a:off x="918074" y="1490871"/>
            <a:ext cx="4952430" cy="4986157"/>
          </a:xfrm>
          <a:prstGeom prst="rect">
            <a:avLst/>
          </a:prstGeom>
        </p:spPr>
      </p:pic>
      <p:pic>
        <p:nvPicPr>
          <p:cNvPr id="5" name="Picture 4">
            <a:extLst>
              <a:ext uri="{FF2B5EF4-FFF2-40B4-BE49-F238E27FC236}">
                <a16:creationId xmlns:a16="http://schemas.microsoft.com/office/drawing/2014/main" id="{02736745-B572-2C00-2B77-0D98DE4AC73B}"/>
              </a:ext>
            </a:extLst>
          </p:cNvPr>
          <p:cNvPicPr>
            <a:picLocks noChangeAspect="1"/>
          </p:cNvPicPr>
          <p:nvPr/>
        </p:nvPicPr>
        <p:blipFill rotWithShape="1">
          <a:blip r:embed="rId4"/>
          <a:srcRect l="66947" t="22996" r="12354" b="42080"/>
          <a:stretch/>
        </p:blipFill>
        <p:spPr bwMode="auto">
          <a:xfrm>
            <a:off x="6017141" y="1506716"/>
            <a:ext cx="5252996" cy="4986157"/>
          </a:xfrm>
          <a:prstGeom prst="rect">
            <a:avLst/>
          </a:prstGeom>
          <a:ln>
            <a:noFill/>
          </a:ln>
          <a:extLst>
            <a:ext uri="{53640926-AAD7-44D8-BBD7-CCE9431645EC}">
              <a14:shadowObscured xmlns:a14="http://schemas.microsoft.com/office/drawing/2010/main"/>
            </a:ext>
          </a:extLst>
        </p:spPr>
      </p:pic>
      <p:sp>
        <p:nvSpPr>
          <p:cNvPr id="3" name="Left Brace 2">
            <a:extLst>
              <a:ext uri="{FF2B5EF4-FFF2-40B4-BE49-F238E27FC236}">
                <a16:creationId xmlns:a16="http://schemas.microsoft.com/office/drawing/2014/main" id="{D7B32244-078A-6494-C7E2-93FD2AC05689}"/>
              </a:ext>
            </a:extLst>
          </p:cNvPr>
          <p:cNvSpPr/>
          <p:nvPr/>
        </p:nvSpPr>
        <p:spPr>
          <a:xfrm>
            <a:off x="474921" y="1967948"/>
            <a:ext cx="717055" cy="2199862"/>
          </a:xfrm>
          <a:prstGeom prst="leftBrace">
            <a:avLst>
              <a:gd name="adj1" fmla="val 8333"/>
              <a:gd name="adj2" fmla="val 49125"/>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6" name="Left Brace 5">
            <a:extLst>
              <a:ext uri="{FF2B5EF4-FFF2-40B4-BE49-F238E27FC236}">
                <a16:creationId xmlns:a16="http://schemas.microsoft.com/office/drawing/2014/main" id="{90EFB42D-48B9-8DEE-F02F-8BD6ECAD5092}"/>
              </a:ext>
            </a:extLst>
          </p:cNvPr>
          <p:cNvSpPr/>
          <p:nvPr/>
        </p:nvSpPr>
        <p:spPr>
          <a:xfrm>
            <a:off x="441034" y="4505877"/>
            <a:ext cx="717055" cy="1986996"/>
          </a:xfrm>
          <a:prstGeom prst="leftBrace">
            <a:avLst>
              <a:gd name="adj1" fmla="val 8333"/>
              <a:gd name="adj2" fmla="val 49125"/>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7" name="Left Brace 6">
            <a:extLst>
              <a:ext uri="{FF2B5EF4-FFF2-40B4-BE49-F238E27FC236}">
                <a16:creationId xmlns:a16="http://schemas.microsoft.com/office/drawing/2014/main" id="{E2B2D212-4108-1C79-34AB-E6D6B2D3ADD3}"/>
              </a:ext>
            </a:extLst>
          </p:cNvPr>
          <p:cNvSpPr/>
          <p:nvPr/>
        </p:nvSpPr>
        <p:spPr>
          <a:xfrm rot="10800000">
            <a:off x="10911608" y="1619224"/>
            <a:ext cx="730426" cy="2979280"/>
          </a:xfrm>
          <a:prstGeom prst="leftBrace">
            <a:avLst>
              <a:gd name="adj1" fmla="val 8333"/>
              <a:gd name="adj2" fmla="val 49125"/>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8" name="Left Brace 7">
            <a:extLst>
              <a:ext uri="{FF2B5EF4-FFF2-40B4-BE49-F238E27FC236}">
                <a16:creationId xmlns:a16="http://schemas.microsoft.com/office/drawing/2014/main" id="{09DAF41D-B92A-5924-405B-4C717D374ECE}"/>
              </a:ext>
            </a:extLst>
          </p:cNvPr>
          <p:cNvSpPr/>
          <p:nvPr/>
        </p:nvSpPr>
        <p:spPr>
          <a:xfrm rot="10800000">
            <a:off x="10911607" y="4777547"/>
            <a:ext cx="717055" cy="1699481"/>
          </a:xfrm>
          <a:prstGeom prst="leftBrace">
            <a:avLst>
              <a:gd name="adj1" fmla="val 8333"/>
              <a:gd name="adj2" fmla="val 49125"/>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9" name="Freeform: Shape 8">
            <a:extLst>
              <a:ext uri="{FF2B5EF4-FFF2-40B4-BE49-F238E27FC236}">
                <a16:creationId xmlns:a16="http://schemas.microsoft.com/office/drawing/2014/main" id="{4E3B821D-90C6-C790-DAFF-CA5B8677F0A4}"/>
              </a:ext>
            </a:extLst>
          </p:cNvPr>
          <p:cNvSpPr/>
          <p:nvPr/>
        </p:nvSpPr>
        <p:spPr>
          <a:xfrm>
            <a:off x="7182678" y="5479774"/>
            <a:ext cx="3617844" cy="99391"/>
          </a:xfrm>
          <a:custGeom>
            <a:avLst/>
            <a:gdLst>
              <a:gd name="connsiteX0" fmla="*/ 0 w 3617844"/>
              <a:gd name="connsiteY0" fmla="*/ 0 h 99391"/>
              <a:gd name="connsiteX1" fmla="*/ 106018 w 3617844"/>
              <a:gd name="connsiteY1" fmla="*/ 46383 h 99391"/>
              <a:gd name="connsiteX2" fmla="*/ 132522 w 3617844"/>
              <a:gd name="connsiteY2" fmla="*/ 53009 h 99391"/>
              <a:gd name="connsiteX3" fmla="*/ 258418 w 3617844"/>
              <a:gd name="connsiteY3" fmla="*/ 86139 h 99391"/>
              <a:gd name="connsiteX4" fmla="*/ 437322 w 3617844"/>
              <a:gd name="connsiteY4" fmla="*/ 79513 h 99391"/>
              <a:gd name="connsiteX5" fmla="*/ 583096 w 3617844"/>
              <a:gd name="connsiteY5" fmla="*/ 72887 h 99391"/>
              <a:gd name="connsiteX6" fmla="*/ 748748 w 3617844"/>
              <a:gd name="connsiteY6" fmla="*/ 99391 h 99391"/>
              <a:gd name="connsiteX7" fmla="*/ 1152939 w 3617844"/>
              <a:gd name="connsiteY7" fmla="*/ 86139 h 99391"/>
              <a:gd name="connsiteX8" fmla="*/ 1186070 w 3617844"/>
              <a:gd name="connsiteY8" fmla="*/ 72887 h 99391"/>
              <a:gd name="connsiteX9" fmla="*/ 1245705 w 3617844"/>
              <a:gd name="connsiteY9" fmla="*/ 79513 h 99391"/>
              <a:gd name="connsiteX10" fmla="*/ 1411357 w 3617844"/>
              <a:gd name="connsiteY10" fmla="*/ 92765 h 99391"/>
              <a:gd name="connsiteX11" fmla="*/ 1543879 w 3617844"/>
              <a:gd name="connsiteY11" fmla="*/ 79513 h 99391"/>
              <a:gd name="connsiteX12" fmla="*/ 1610139 w 3617844"/>
              <a:gd name="connsiteY12" fmla="*/ 53009 h 99391"/>
              <a:gd name="connsiteX13" fmla="*/ 1835426 w 3617844"/>
              <a:gd name="connsiteY13" fmla="*/ 26504 h 99391"/>
              <a:gd name="connsiteX14" fmla="*/ 1981200 w 3617844"/>
              <a:gd name="connsiteY14" fmla="*/ 46383 h 99391"/>
              <a:gd name="connsiteX15" fmla="*/ 2107096 w 3617844"/>
              <a:gd name="connsiteY15" fmla="*/ 66261 h 99391"/>
              <a:gd name="connsiteX16" fmla="*/ 2491409 w 3617844"/>
              <a:gd name="connsiteY16" fmla="*/ 53009 h 99391"/>
              <a:gd name="connsiteX17" fmla="*/ 2623931 w 3617844"/>
              <a:gd name="connsiteY17" fmla="*/ 59635 h 99391"/>
              <a:gd name="connsiteX18" fmla="*/ 2789583 w 3617844"/>
              <a:gd name="connsiteY18" fmla="*/ 79513 h 99391"/>
              <a:gd name="connsiteX19" fmla="*/ 2869096 w 3617844"/>
              <a:gd name="connsiteY19" fmla="*/ 53009 h 99391"/>
              <a:gd name="connsiteX20" fmla="*/ 3120887 w 3617844"/>
              <a:gd name="connsiteY20" fmla="*/ 86139 h 99391"/>
              <a:gd name="connsiteX21" fmla="*/ 3233531 w 3617844"/>
              <a:gd name="connsiteY21" fmla="*/ 92765 h 99391"/>
              <a:gd name="connsiteX22" fmla="*/ 3465444 w 3617844"/>
              <a:gd name="connsiteY22" fmla="*/ 59635 h 99391"/>
              <a:gd name="connsiteX23" fmla="*/ 3551583 w 3617844"/>
              <a:gd name="connsiteY23" fmla="*/ 46383 h 99391"/>
              <a:gd name="connsiteX24" fmla="*/ 3564835 w 3617844"/>
              <a:gd name="connsiteY24" fmla="*/ 33130 h 99391"/>
              <a:gd name="connsiteX25" fmla="*/ 3584713 w 3617844"/>
              <a:gd name="connsiteY25" fmla="*/ 19878 h 99391"/>
              <a:gd name="connsiteX26" fmla="*/ 3617844 w 3617844"/>
              <a:gd name="connsiteY26" fmla="*/ 13252 h 9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7844" h="99391">
                <a:moveTo>
                  <a:pt x="0" y="0"/>
                </a:moveTo>
                <a:cubicBezTo>
                  <a:pt x="31128" y="15564"/>
                  <a:pt x="74016" y="38383"/>
                  <a:pt x="106018" y="46383"/>
                </a:cubicBezTo>
                <a:cubicBezTo>
                  <a:pt x="114853" y="48592"/>
                  <a:pt x="123946" y="49946"/>
                  <a:pt x="132522" y="53009"/>
                </a:cubicBezTo>
                <a:cubicBezTo>
                  <a:pt x="232130" y="88583"/>
                  <a:pt x="162716" y="75506"/>
                  <a:pt x="258418" y="86139"/>
                </a:cubicBezTo>
                <a:lnTo>
                  <a:pt x="437322" y="79513"/>
                </a:lnTo>
                <a:cubicBezTo>
                  <a:pt x="485923" y="77529"/>
                  <a:pt x="534553" y="69789"/>
                  <a:pt x="583096" y="72887"/>
                </a:cubicBezTo>
                <a:cubicBezTo>
                  <a:pt x="638902" y="76449"/>
                  <a:pt x="693531" y="90556"/>
                  <a:pt x="748748" y="99391"/>
                </a:cubicBezTo>
                <a:cubicBezTo>
                  <a:pt x="883478" y="94974"/>
                  <a:pt x="1018383" y="94294"/>
                  <a:pt x="1152939" y="86139"/>
                </a:cubicBezTo>
                <a:cubicBezTo>
                  <a:pt x="1164812" y="85419"/>
                  <a:pt x="1174206" y="73734"/>
                  <a:pt x="1186070" y="72887"/>
                </a:cubicBezTo>
                <a:cubicBezTo>
                  <a:pt x="1206020" y="71462"/>
                  <a:pt x="1225782" y="77755"/>
                  <a:pt x="1245705" y="79513"/>
                </a:cubicBezTo>
                <a:lnTo>
                  <a:pt x="1411357" y="92765"/>
                </a:lnTo>
                <a:cubicBezTo>
                  <a:pt x="1455531" y="88348"/>
                  <a:pt x="1500347" y="88219"/>
                  <a:pt x="1543879" y="79513"/>
                </a:cubicBezTo>
                <a:cubicBezTo>
                  <a:pt x="1567205" y="74848"/>
                  <a:pt x="1586551" y="56086"/>
                  <a:pt x="1610139" y="53009"/>
                </a:cubicBezTo>
                <a:cubicBezTo>
                  <a:pt x="1786730" y="29975"/>
                  <a:pt x="1711519" y="37768"/>
                  <a:pt x="1835426" y="26504"/>
                </a:cubicBezTo>
                <a:lnTo>
                  <a:pt x="1981200" y="46383"/>
                </a:lnTo>
                <a:cubicBezTo>
                  <a:pt x="2023237" y="52535"/>
                  <a:pt x="2064614" y="65709"/>
                  <a:pt x="2107096" y="66261"/>
                </a:cubicBezTo>
                <a:cubicBezTo>
                  <a:pt x="2235266" y="67926"/>
                  <a:pt x="2363305" y="57426"/>
                  <a:pt x="2491409" y="53009"/>
                </a:cubicBezTo>
                <a:cubicBezTo>
                  <a:pt x="2535583" y="55218"/>
                  <a:pt x="2580172" y="53200"/>
                  <a:pt x="2623931" y="59635"/>
                </a:cubicBezTo>
                <a:cubicBezTo>
                  <a:pt x="2807872" y="86685"/>
                  <a:pt x="2633297" y="93721"/>
                  <a:pt x="2789583" y="79513"/>
                </a:cubicBezTo>
                <a:cubicBezTo>
                  <a:pt x="2816087" y="70678"/>
                  <a:pt x="2841245" y="55208"/>
                  <a:pt x="2869096" y="53009"/>
                </a:cubicBezTo>
                <a:cubicBezTo>
                  <a:pt x="3152286" y="30652"/>
                  <a:pt x="2946507" y="56074"/>
                  <a:pt x="3120887" y="86139"/>
                </a:cubicBezTo>
                <a:cubicBezTo>
                  <a:pt x="3157953" y="92530"/>
                  <a:pt x="3195983" y="90556"/>
                  <a:pt x="3233531" y="92765"/>
                </a:cubicBezTo>
                <a:lnTo>
                  <a:pt x="3465444" y="59635"/>
                </a:lnTo>
                <a:lnTo>
                  <a:pt x="3551583" y="46383"/>
                </a:lnTo>
                <a:cubicBezTo>
                  <a:pt x="3556000" y="41965"/>
                  <a:pt x="3559957" y="37033"/>
                  <a:pt x="3564835" y="33130"/>
                </a:cubicBezTo>
                <a:cubicBezTo>
                  <a:pt x="3571053" y="28155"/>
                  <a:pt x="3577393" y="23015"/>
                  <a:pt x="3584713" y="19878"/>
                </a:cubicBezTo>
                <a:cubicBezTo>
                  <a:pt x="3601424" y="12716"/>
                  <a:pt x="3605006" y="13252"/>
                  <a:pt x="3617844" y="13252"/>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TextBox 9">
            <a:extLst>
              <a:ext uri="{FF2B5EF4-FFF2-40B4-BE49-F238E27FC236}">
                <a16:creationId xmlns:a16="http://schemas.microsoft.com/office/drawing/2014/main" id="{7043F9FA-5D61-A31A-5706-1F034EB69891}"/>
              </a:ext>
            </a:extLst>
          </p:cNvPr>
          <p:cNvSpPr txBox="1"/>
          <p:nvPr/>
        </p:nvSpPr>
        <p:spPr>
          <a:xfrm>
            <a:off x="3186684" y="2560194"/>
            <a:ext cx="344556" cy="369332"/>
          </a:xfrm>
          <a:prstGeom prst="rect">
            <a:avLst/>
          </a:prstGeom>
          <a:noFill/>
        </p:spPr>
        <p:txBody>
          <a:bodyPr wrap="square" rtlCol="0">
            <a:spAutoFit/>
          </a:bodyPr>
          <a:lstStyle/>
          <a:p>
            <a:r>
              <a:rPr lang="lt-LT" dirty="0">
                <a:solidFill>
                  <a:schemeClr val="accent1"/>
                </a:solidFill>
                <a:latin typeface="Wide Latin" panose="020A0A07050505020404" pitchFamily="18" charset="0"/>
              </a:rPr>
              <a:t>?</a:t>
            </a:r>
            <a:endParaRPr lang="lt-LT" dirty="0">
              <a:solidFill>
                <a:schemeClr val="accent1"/>
              </a:solidFill>
            </a:endParaRPr>
          </a:p>
        </p:txBody>
      </p:sp>
      <p:sp>
        <p:nvSpPr>
          <p:cNvPr id="11" name="TextBox 10">
            <a:extLst>
              <a:ext uri="{FF2B5EF4-FFF2-40B4-BE49-F238E27FC236}">
                <a16:creationId xmlns:a16="http://schemas.microsoft.com/office/drawing/2014/main" id="{70EB1CA5-9B2A-B9C6-CF66-CC4DDCB44EE7}"/>
              </a:ext>
            </a:extLst>
          </p:cNvPr>
          <p:cNvSpPr txBox="1"/>
          <p:nvPr/>
        </p:nvSpPr>
        <p:spPr>
          <a:xfrm>
            <a:off x="2497571" y="3448879"/>
            <a:ext cx="344556" cy="369332"/>
          </a:xfrm>
          <a:prstGeom prst="rect">
            <a:avLst/>
          </a:prstGeom>
          <a:noFill/>
        </p:spPr>
        <p:txBody>
          <a:bodyPr wrap="square" rtlCol="0">
            <a:spAutoFit/>
          </a:bodyPr>
          <a:lstStyle/>
          <a:p>
            <a:r>
              <a:rPr lang="lt-LT" dirty="0">
                <a:solidFill>
                  <a:schemeClr val="accent1"/>
                </a:solidFill>
                <a:latin typeface="Wide Latin" panose="020A0A07050505020404" pitchFamily="18" charset="0"/>
              </a:rPr>
              <a:t>?</a:t>
            </a:r>
            <a:endParaRPr lang="lt-LT" dirty="0">
              <a:solidFill>
                <a:schemeClr val="accent1"/>
              </a:solidFill>
            </a:endParaRPr>
          </a:p>
        </p:txBody>
      </p:sp>
      <p:sp>
        <p:nvSpPr>
          <p:cNvPr id="12" name="TextBox 11">
            <a:extLst>
              <a:ext uri="{FF2B5EF4-FFF2-40B4-BE49-F238E27FC236}">
                <a16:creationId xmlns:a16="http://schemas.microsoft.com/office/drawing/2014/main" id="{08413BD0-234F-1D76-AD25-5FAFCCF50B75}"/>
              </a:ext>
            </a:extLst>
          </p:cNvPr>
          <p:cNvSpPr txBox="1"/>
          <p:nvPr/>
        </p:nvSpPr>
        <p:spPr>
          <a:xfrm>
            <a:off x="4041450" y="6052931"/>
            <a:ext cx="344556" cy="369332"/>
          </a:xfrm>
          <a:prstGeom prst="rect">
            <a:avLst/>
          </a:prstGeom>
          <a:noFill/>
        </p:spPr>
        <p:txBody>
          <a:bodyPr wrap="square" rtlCol="0">
            <a:spAutoFit/>
          </a:bodyPr>
          <a:lstStyle/>
          <a:p>
            <a:r>
              <a:rPr lang="lt-LT" dirty="0">
                <a:solidFill>
                  <a:srgbClr val="00B050"/>
                </a:solidFill>
                <a:latin typeface="Wide Latin" panose="020A0A07050505020404" pitchFamily="18" charset="0"/>
              </a:rPr>
              <a:t>?</a:t>
            </a:r>
            <a:endParaRPr lang="lt-LT" dirty="0">
              <a:solidFill>
                <a:srgbClr val="00B050"/>
              </a:solidFill>
            </a:endParaRPr>
          </a:p>
        </p:txBody>
      </p:sp>
      <p:sp>
        <p:nvSpPr>
          <p:cNvPr id="13" name="TextBox 12">
            <a:extLst>
              <a:ext uri="{FF2B5EF4-FFF2-40B4-BE49-F238E27FC236}">
                <a16:creationId xmlns:a16="http://schemas.microsoft.com/office/drawing/2014/main" id="{7137902D-7A08-1408-B2BA-9C77B9EC02A5}"/>
              </a:ext>
            </a:extLst>
          </p:cNvPr>
          <p:cNvSpPr txBox="1"/>
          <p:nvPr/>
        </p:nvSpPr>
        <p:spPr>
          <a:xfrm>
            <a:off x="6705136" y="1783282"/>
            <a:ext cx="344556" cy="369332"/>
          </a:xfrm>
          <a:prstGeom prst="rect">
            <a:avLst/>
          </a:prstGeom>
          <a:noFill/>
        </p:spPr>
        <p:txBody>
          <a:bodyPr wrap="square" rtlCol="0">
            <a:spAutoFit/>
          </a:bodyPr>
          <a:lstStyle/>
          <a:p>
            <a:r>
              <a:rPr lang="lt-LT" dirty="0">
                <a:solidFill>
                  <a:srgbClr val="00B050"/>
                </a:solidFill>
                <a:latin typeface="Wide Latin" panose="020A0A07050505020404" pitchFamily="18" charset="0"/>
              </a:rPr>
              <a:t>?</a:t>
            </a:r>
            <a:endParaRPr lang="lt-LT" dirty="0">
              <a:solidFill>
                <a:srgbClr val="00B050"/>
              </a:solidFill>
            </a:endParaRPr>
          </a:p>
        </p:txBody>
      </p:sp>
      <p:sp>
        <p:nvSpPr>
          <p:cNvPr id="14" name="TextBox 13">
            <a:extLst>
              <a:ext uri="{FF2B5EF4-FFF2-40B4-BE49-F238E27FC236}">
                <a16:creationId xmlns:a16="http://schemas.microsoft.com/office/drawing/2014/main" id="{8B2A9976-9F71-B808-995F-A6184CDA6C9A}"/>
              </a:ext>
            </a:extLst>
          </p:cNvPr>
          <p:cNvSpPr txBox="1"/>
          <p:nvPr/>
        </p:nvSpPr>
        <p:spPr>
          <a:xfrm>
            <a:off x="7965248" y="3614617"/>
            <a:ext cx="344556" cy="369332"/>
          </a:xfrm>
          <a:prstGeom prst="rect">
            <a:avLst/>
          </a:prstGeom>
          <a:noFill/>
        </p:spPr>
        <p:txBody>
          <a:bodyPr wrap="square" rtlCol="0">
            <a:spAutoFit/>
          </a:bodyPr>
          <a:lstStyle/>
          <a:p>
            <a:r>
              <a:rPr lang="lt-LT" dirty="0">
                <a:solidFill>
                  <a:srgbClr val="00B050"/>
                </a:solidFill>
                <a:latin typeface="Wide Latin" panose="020A0A07050505020404" pitchFamily="18" charset="0"/>
              </a:rPr>
              <a:t>?</a:t>
            </a:r>
            <a:endParaRPr lang="lt-LT" dirty="0">
              <a:solidFill>
                <a:srgbClr val="00B050"/>
              </a:solidFill>
            </a:endParaRPr>
          </a:p>
        </p:txBody>
      </p:sp>
      <p:sp>
        <p:nvSpPr>
          <p:cNvPr id="15" name="TextBox 14">
            <a:extLst>
              <a:ext uri="{FF2B5EF4-FFF2-40B4-BE49-F238E27FC236}">
                <a16:creationId xmlns:a16="http://schemas.microsoft.com/office/drawing/2014/main" id="{414865A3-98C1-721A-0F75-49567A3F6351}"/>
              </a:ext>
            </a:extLst>
          </p:cNvPr>
          <p:cNvSpPr txBox="1"/>
          <p:nvPr/>
        </p:nvSpPr>
        <p:spPr>
          <a:xfrm>
            <a:off x="10493734" y="4156560"/>
            <a:ext cx="344556" cy="369332"/>
          </a:xfrm>
          <a:prstGeom prst="rect">
            <a:avLst/>
          </a:prstGeom>
          <a:noFill/>
        </p:spPr>
        <p:txBody>
          <a:bodyPr wrap="square" rtlCol="0">
            <a:spAutoFit/>
          </a:bodyPr>
          <a:lstStyle/>
          <a:p>
            <a:r>
              <a:rPr lang="lt-LT" dirty="0">
                <a:solidFill>
                  <a:srgbClr val="00B050"/>
                </a:solidFill>
                <a:latin typeface="Wide Latin" panose="020A0A07050505020404" pitchFamily="18" charset="0"/>
              </a:rPr>
              <a:t>?</a:t>
            </a:r>
            <a:endParaRPr lang="lt-LT" dirty="0">
              <a:solidFill>
                <a:srgbClr val="00B050"/>
              </a:solidFill>
            </a:endParaRPr>
          </a:p>
        </p:txBody>
      </p:sp>
      <p:sp>
        <p:nvSpPr>
          <p:cNvPr id="16" name="TextBox 15">
            <a:extLst>
              <a:ext uri="{FF2B5EF4-FFF2-40B4-BE49-F238E27FC236}">
                <a16:creationId xmlns:a16="http://schemas.microsoft.com/office/drawing/2014/main" id="{CB28DB2B-BD5E-0659-1070-8B0E95B1B6F4}"/>
              </a:ext>
            </a:extLst>
          </p:cNvPr>
          <p:cNvSpPr txBox="1"/>
          <p:nvPr/>
        </p:nvSpPr>
        <p:spPr>
          <a:xfrm>
            <a:off x="9534477" y="6052931"/>
            <a:ext cx="344556" cy="369332"/>
          </a:xfrm>
          <a:prstGeom prst="rect">
            <a:avLst/>
          </a:prstGeom>
          <a:noFill/>
        </p:spPr>
        <p:txBody>
          <a:bodyPr wrap="square" rtlCol="0">
            <a:spAutoFit/>
          </a:bodyPr>
          <a:lstStyle/>
          <a:p>
            <a:r>
              <a:rPr lang="lt-LT" dirty="0">
                <a:solidFill>
                  <a:srgbClr val="FF0000"/>
                </a:solidFill>
                <a:latin typeface="Wide Latin" panose="020A0A07050505020404" pitchFamily="18" charset="0"/>
              </a:rPr>
              <a:t>?</a:t>
            </a:r>
            <a:endParaRPr lang="lt-LT" dirty="0">
              <a:solidFill>
                <a:srgbClr val="FF0000"/>
              </a:solidFill>
            </a:endParaRPr>
          </a:p>
        </p:txBody>
      </p:sp>
    </p:spTree>
    <p:extLst>
      <p:ext uri="{BB962C8B-B14F-4D97-AF65-F5344CB8AC3E}">
        <p14:creationId xmlns:p14="http://schemas.microsoft.com/office/powerpoint/2010/main" val="426241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p:bldP spid="11" grpId="0"/>
      <p:bldP spid="12" grpId="0"/>
      <p:bldP spid="13" grpId="0"/>
      <p:bldP spid="14" grpId="0"/>
      <p:bldP spid="15"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749DA63-1C46-E78B-A000-1CD255356DC5}"/>
              </a:ext>
            </a:extLst>
          </p:cNvPr>
          <p:cNvPicPr>
            <a:picLocks noGrp="1" noChangeAspect="1"/>
          </p:cNvPicPr>
          <p:nvPr>
            <p:ph idx="1"/>
          </p:nvPr>
        </p:nvPicPr>
        <p:blipFill>
          <a:blip r:embed="rId3"/>
          <a:stretch>
            <a:fillRect/>
          </a:stretch>
        </p:blipFill>
        <p:spPr>
          <a:xfrm>
            <a:off x="547091" y="2014193"/>
            <a:ext cx="5673167" cy="4270369"/>
          </a:xfrm>
          <a:prstGeom prst="rect">
            <a:avLst/>
          </a:prstGeom>
        </p:spPr>
      </p:pic>
      <p:pic>
        <p:nvPicPr>
          <p:cNvPr id="5" name="Paveikslėlis 2">
            <a:extLst>
              <a:ext uri="{FF2B5EF4-FFF2-40B4-BE49-F238E27FC236}">
                <a16:creationId xmlns:a16="http://schemas.microsoft.com/office/drawing/2014/main" id="{B3888DB0-3D44-6666-9540-B00201CB18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87536" y="2802311"/>
            <a:ext cx="5793950" cy="3536496"/>
          </a:xfrm>
          <a:prstGeom prst="rect">
            <a:avLst/>
          </a:prstGeom>
          <a:noFill/>
        </p:spPr>
      </p:pic>
      <p:sp>
        <p:nvSpPr>
          <p:cNvPr id="6" name="Title 1">
            <a:extLst>
              <a:ext uri="{FF2B5EF4-FFF2-40B4-BE49-F238E27FC236}">
                <a16:creationId xmlns:a16="http://schemas.microsoft.com/office/drawing/2014/main" id="{6C0DC2AC-C0B5-B719-C8C8-03C049E952DB}"/>
              </a:ext>
            </a:extLst>
          </p:cNvPr>
          <p:cNvSpPr>
            <a:spLocks noGrp="1"/>
          </p:cNvSpPr>
          <p:nvPr>
            <p:ph type="title"/>
          </p:nvPr>
        </p:nvSpPr>
        <p:spPr>
          <a:xfrm>
            <a:off x="1066800" y="642938"/>
            <a:ext cx="10058400" cy="1371600"/>
          </a:xfrm>
        </p:spPr>
        <p:txBody>
          <a:bodyPr>
            <a:normAutofit fontScale="90000"/>
          </a:bodyPr>
          <a:lstStyle/>
          <a:p>
            <a:r>
              <a:rPr lang="lt-LT" dirty="0"/>
              <a:t>Rašto darbo pavyzdys, 169 ž</a:t>
            </a:r>
            <a:r>
              <a:rPr lang="en-US" dirty="0"/>
              <a:t>od</a:t>
            </a:r>
            <a:r>
              <a:rPr lang="lt-LT" dirty="0" err="1"/>
              <a:t>žiai</a:t>
            </a:r>
            <a:endParaRPr lang="lt-LT" dirty="0"/>
          </a:p>
        </p:txBody>
      </p:sp>
    </p:spTree>
    <p:extLst>
      <p:ext uri="{BB962C8B-B14F-4D97-AF65-F5344CB8AC3E}">
        <p14:creationId xmlns:p14="http://schemas.microsoft.com/office/powerpoint/2010/main" val="38244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22922-231A-5671-D112-6ABFE42232F0}"/>
              </a:ext>
            </a:extLst>
          </p:cNvPr>
          <p:cNvSpPr>
            <a:spLocks noGrp="1"/>
          </p:cNvSpPr>
          <p:nvPr>
            <p:ph type="title"/>
          </p:nvPr>
        </p:nvSpPr>
        <p:spPr/>
        <p:txBody>
          <a:bodyPr>
            <a:normAutofit/>
          </a:bodyPr>
          <a:lstStyle/>
          <a:p>
            <a:r>
              <a:rPr lang="lt-LT" sz="3200" b="1" dirty="0"/>
              <a:t>Geografijos valstybinio brandos egzamino antra dalis. Užduoties pobūdis</a:t>
            </a:r>
          </a:p>
        </p:txBody>
      </p:sp>
      <p:sp>
        <p:nvSpPr>
          <p:cNvPr id="3" name="Content Placeholder 2">
            <a:extLst>
              <a:ext uri="{FF2B5EF4-FFF2-40B4-BE49-F238E27FC236}">
                <a16:creationId xmlns:a16="http://schemas.microsoft.com/office/drawing/2014/main" id="{C5942DF0-91FF-106D-9FBC-E51A4072E6FF}"/>
              </a:ext>
            </a:extLst>
          </p:cNvPr>
          <p:cNvSpPr>
            <a:spLocks noGrp="1"/>
          </p:cNvSpPr>
          <p:nvPr>
            <p:ph idx="1"/>
          </p:nvPr>
        </p:nvSpPr>
        <p:spPr>
          <a:xfrm>
            <a:off x="1066800" y="2103119"/>
            <a:ext cx="10058400" cy="4365057"/>
          </a:xfrm>
        </p:spPr>
        <p:txBody>
          <a:bodyPr>
            <a:normAutofit fontScale="77500" lnSpcReduction="20000"/>
          </a:bodyPr>
          <a:lstStyle/>
          <a:p>
            <a:pPr marL="0" indent="0">
              <a:buNone/>
            </a:pPr>
            <a:r>
              <a:rPr lang="lt-LT" dirty="0">
                <a:solidFill>
                  <a:srgbClr val="FF0000"/>
                </a:solidFill>
              </a:rPr>
              <a:t>2026 m.  </a:t>
            </a:r>
          </a:p>
          <a:p>
            <a:pPr marL="0" indent="0">
              <a:buNone/>
            </a:pPr>
            <a:r>
              <a:rPr lang="lt-LT" dirty="0"/>
              <a:t>Užduotį sudaro </a:t>
            </a:r>
            <a:r>
              <a:rPr lang="lt-LT" b="1" dirty="0"/>
              <a:t>dvi </a:t>
            </a:r>
            <a:r>
              <a:rPr lang="lt-LT" dirty="0"/>
              <a:t>dalys.  Iš viso taškų </a:t>
            </a:r>
            <a:r>
              <a:rPr lang="lt-LT" b="1" dirty="0"/>
              <a:t>60</a:t>
            </a:r>
            <a:r>
              <a:rPr lang="lt-LT" dirty="0"/>
              <a:t>  Trukmė </a:t>
            </a:r>
            <a:r>
              <a:rPr lang="lt-LT" b="1" dirty="0"/>
              <a:t>180</a:t>
            </a:r>
            <a:r>
              <a:rPr lang="lt-LT" dirty="0"/>
              <a:t> min. </a:t>
            </a:r>
          </a:p>
          <a:p>
            <a:pPr marL="0" indent="0">
              <a:buNone/>
            </a:pPr>
            <a:endParaRPr lang="lt-LT" b="1" dirty="0"/>
          </a:p>
          <a:p>
            <a:pPr marL="0" indent="0">
              <a:buNone/>
            </a:pPr>
            <a:r>
              <a:rPr lang="lt-LT" b="1" dirty="0"/>
              <a:t>I dalis. </a:t>
            </a:r>
            <a:r>
              <a:rPr lang="lt-LT" dirty="0"/>
              <a:t>Atviri klausimai pagal pateiktus šaltinius. I dalies taškų suma – 45</a:t>
            </a:r>
          </a:p>
          <a:p>
            <a:pPr marL="0" indent="0">
              <a:buNone/>
            </a:pPr>
            <a:endParaRPr lang="lt-LT" b="1" dirty="0"/>
          </a:p>
          <a:p>
            <a:pPr marL="0" indent="0">
              <a:buNone/>
            </a:pPr>
            <a:r>
              <a:rPr lang="lt-LT" b="1" dirty="0"/>
              <a:t>II dalis. </a:t>
            </a:r>
            <a:r>
              <a:rPr lang="lt-LT" dirty="0">
                <a:solidFill>
                  <a:srgbClr val="FF0000"/>
                </a:solidFill>
              </a:rPr>
              <a:t>Samprotaujamojo pobūdžio teksto kūrimas (rašinys)</a:t>
            </a:r>
            <a:endParaRPr lang="en-US" dirty="0">
              <a:solidFill>
                <a:srgbClr val="FF0000"/>
              </a:solidFill>
            </a:endParaRPr>
          </a:p>
          <a:p>
            <a:pPr marL="0" indent="0">
              <a:buNone/>
            </a:pPr>
            <a:endParaRPr lang="en-US" dirty="0"/>
          </a:p>
          <a:p>
            <a:pPr marL="0" indent="0">
              <a:buNone/>
            </a:pPr>
            <a:r>
              <a:rPr lang="lt-LT" dirty="0"/>
              <a:t> Kuriant tekstą, probleminis klausimas svarstomas pagal pateiktus geografijos šaltinius (</a:t>
            </a:r>
            <a:r>
              <a:rPr lang="lt-LT" i="1" dirty="0"/>
              <a:t>darbas su šaltiniais, analizė, interpretavimas, vertinimas, sprendimai, rezultatų interpretavimas ir išvadų pateikimas</a:t>
            </a:r>
            <a:r>
              <a:rPr lang="lt-LT" dirty="0"/>
              <a:t>). Užduotyje gali būti pateikiami nukreipiamieji klausimai. </a:t>
            </a:r>
            <a:endParaRPr lang="en-US" dirty="0"/>
          </a:p>
          <a:p>
            <a:pPr marL="0" indent="0">
              <a:buNone/>
            </a:pPr>
            <a:endParaRPr lang="lt-LT" dirty="0"/>
          </a:p>
          <a:p>
            <a:pPr marL="0" indent="0">
              <a:buNone/>
            </a:pPr>
            <a:r>
              <a:rPr lang="lt-LT" dirty="0"/>
              <a:t>Sukurto teksto apimtis – nuo </a:t>
            </a:r>
            <a:r>
              <a:rPr lang="lt-LT" b="1" dirty="0">
                <a:solidFill>
                  <a:srgbClr val="FF0000"/>
                </a:solidFill>
              </a:rPr>
              <a:t>250 iki 400 žodžių</a:t>
            </a:r>
            <a:r>
              <a:rPr lang="lt-LT" b="1" dirty="0"/>
              <a:t>. </a:t>
            </a:r>
          </a:p>
          <a:p>
            <a:pPr marL="0" indent="0">
              <a:buNone/>
            </a:pPr>
            <a:r>
              <a:rPr lang="lt-LT" dirty="0"/>
              <a:t>II dalies taškų suma – </a:t>
            </a:r>
            <a:r>
              <a:rPr lang="lt-LT" b="1" dirty="0">
                <a:solidFill>
                  <a:srgbClr val="FF0000"/>
                </a:solidFill>
              </a:rPr>
              <a:t>15. </a:t>
            </a:r>
          </a:p>
          <a:p>
            <a:pPr marL="0" indent="0">
              <a:buNone/>
            </a:pPr>
            <a:r>
              <a:rPr lang="lt-LT" dirty="0"/>
              <a:t>Užduoties pateikimas </a:t>
            </a:r>
            <a:r>
              <a:rPr lang="lt-LT" b="1" dirty="0"/>
              <a:t>Užduoties sąsiuvinis ir atsakymų lapas</a:t>
            </a:r>
            <a:r>
              <a:rPr lang="lt-LT" i="1" dirty="0"/>
              <a:t>. </a:t>
            </a:r>
          </a:p>
          <a:p>
            <a:pPr marL="0" indent="0">
              <a:buNone/>
            </a:pPr>
            <a:r>
              <a:rPr lang="lt-LT" b="1" dirty="0"/>
              <a:t>Priemonės</a:t>
            </a:r>
            <a:r>
              <a:rPr lang="lt-LT" dirty="0"/>
              <a:t> </a:t>
            </a:r>
            <a:r>
              <a:rPr lang="lt-LT" i="1" dirty="0"/>
              <a:t>Pieštukai, trintukas, liniuotė, matlankis ir skaičiuotuvas be tekstinės atminties. Reikalavimai priemonėms nustatyti Geografijos valstybinio brandos egzamino antros dalies vykdymo instrukcijoje.</a:t>
            </a:r>
          </a:p>
        </p:txBody>
      </p:sp>
    </p:spTree>
    <p:extLst>
      <p:ext uri="{BB962C8B-B14F-4D97-AF65-F5344CB8AC3E}">
        <p14:creationId xmlns:p14="http://schemas.microsoft.com/office/powerpoint/2010/main" val="4025573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B077D-B8D3-19BE-FAF8-E0FF0B029F92}"/>
              </a:ext>
            </a:extLst>
          </p:cNvPr>
          <p:cNvSpPr>
            <a:spLocks noGrp="1"/>
          </p:cNvSpPr>
          <p:nvPr>
            <p:ph type="title"/>
          </p:nvPr>
        </p:nvSpPr>
        <p:spPr>
          <a:xfrm>
            <a:off x="838200" y="312656"/>
            <a:ext cx="10058400" cy="1371600"/>
          </a:xfrm>
        </p:spPr>
        <p:txBody>
          <a:bodyPr/>
          <a:lstStyle/>
          <a:p>
            <a:r>
              <a:rPr lang="lt-LT" sz="4300" dirty="0"/>
              <a:t>Prancūzijos patirtis</a:t>
            </a:r>
          </a:p>
        </p:txBody>
      </p:sp>
      <p:sp>
        <p:nvSpPr>
          <p:cNvPr id="3" name="Content Placeholder 2">
            <a:extLst>
              <a:ext uri="{FF2B5EF4-FFF2-40B4-BE49-F238E27FC236}">
                <a16:creationId xmlns:a16="http://schemas.microsoft.com/office/drawing/2014/main" id="{1B59337C-FB8F-E9C9-AA00-5191A6324E27}"/>
              </a:ext>
            </a:extLst>
          </p:cNvPr>
          <p:cNvSpPr>
            <a:spLocks noGrp="1"/>
          </p:cNvSpPr>
          <p:nvPr>
            <p:ph idx="1"/>
          </p:nvPr>
        </p:nvSpPr>
        <p:spPr>
          <a:xfrm>
            <a:off x="838200" y="1512969"/>
            <a:ext cx="10515600" cy="5032375"/>
          </a:xfrm>
        </p:spPr>
        <p:txBody>
          <a:bodyPr>
            <a:normAutofit fontScale="85000" lnSpcReduction="10000"/>
          </a:bodyPr>
          <a:lstStyle/>
          <a:p>
            <a:pPr marL="0" indent="0">
              <a:buNone/>
            </a:pPr>
            <a:r>
              <a:rPr lang="lt-LT" sz="2700" b="1" dirty="0">
                <a:solidFill>
                  <a:srgbClr val="000000"/>
                </a:solidFill>
                <a:latin typeface="Roboto" panose="02000000000000000000" pitchFamily="2" charset="0"/>
              </a:rPr>
              <a:t>Istorijos-geografijos įvertinimas susideda iš dviejų dalių: </a:t>
            </a:r>
            <a:endParaRPr lang="lt-LT" b="0" i="0" dirty="0">
              <a:solidFill>
                <a:srgbClr val="000000"/>
              </a:solidFill>
              <a:effectLst/>
              <a:latin typeface="Roboto" panose="02000000000000000000" pitchFamily="2" charset="0"/>
            </a:endParaRPr>
          </a:p>
          <a:p>
            <a:pPr marL="0" indent="0" algn="l">
              <a:buNone/>
            </a:pPr>
            <a:r>
              <a:rPr lang="lt-LT" b="1" i="0" dirty="0">
                <a:solidFill>
                  <a:srgbClr val="000000"/>
                </a:solidFill>
                <a:effectLst/>
                <a:latin typeface="+mj-lt"/>
              </a:rPr>
              <a:t>1 dalis: atsakymas į probleminį klausimą</a:t>
            </a:r>
            <a:endParaRPr lang="lt-LT" b="0" i="0" dirty="0">
              <a:solidFill>
                <a:srgbClr val="000000"/>
              </a:solidFill>
              <a:effectLst/>
              <a:latin typeface="+mj-lt"/>
            </a:endParaRPr>
          </a:p>
          <a:p>
            <a:pPr algn="l"/>
            <a:r>
              <a:rPr lang="lt-LT" b="0" i="0" dirty="0">
                <a:solidFill>
                  <a:srgbClr val="000000"/>
                </a:solidFill>
                <a:effectLst/>
                <a:latin typeface="+mj-lt"/>
              </a:rPr>
              <a:t>Tai yra rašytinis ir sukonstruotas atsakymas. Kandidatas turi parodyti, kad yra įgijęs analitinių gebėjimų, kad įvaldo žinias, moka jas atrinkti ir organizuoti taip, kad reaguotų į klausimo problemą.</a:t>
            </a:r>
          </a:p>
          <a:p>
            <a:pPr algn="l"/>
            <a:r>
              <a:rPr lang="lt-LT" b="0" i="0" dirty="0">
                <a:solidFill>
                  <a:srgbClr val="000000"/>
                </a:solidFill>
                <a:effectLst/>
                <a:latin typeface="+mj-lt"/>
              </a:rPr>
              <a:t>Klausimo pavadinimas rodo atsakymo konstrukcijos elementus.</a:t>
            </a:r>
          </a:p>
          <a:p>
            <a:pPr marL="0" indent="0" algn="l">
              <a:buNone/>
            </a:pPr>
            <a:r>
              <a:rPr lang="lt-LT" b="1" i="0" dirty="0">
                <a:solidFill>
                  <a:srgbClr val="000000"/>
                </a:solidFill>
                <a:effectLst/>
                <a:latin typeface="+mj-lt"/>
              </a:rPr>
              <a:t>2 dalis: dokumento (-ų) analizė arba grafinės produkcijos realizavimas</a:t>
            </a:r>
            <a:endParaRPr lang="lt-LT" b="0" i="0" dirty="0">
              <a:solidFill>
                <a:srgbClr val="000000"/>
              </a:solidFill>
              <a:effectLst/>
              <a:latin typeface="+mj-lt"/>
            </a:endParaRPr>
          </a:p>
          <a:p>
            <a:pPr algn="l"/>
            <a:r>
              <a:rPr lang="lt-LT" b="0" i="0" dirty="0">
                <a:solidFill>
                  <a:srgbClr val="000000"/>
                </a:solidFill>
                <a:effectLst/>
                <a:latin typeface="+mj-lt"/>
              </a:rPr>
              <a:t>Kartu su dokumento (-ų) analize pateikiama instrukcija, nurodanti problemą ir analizės konstrukcijos elementus. Istorijos ir geografijos dokumentas (-ai) turi pavadinimą ir, jei reikia, ribotą skaičių aiškinamųjų pastabų.</a:t>
            </a:r>
          </a:p>
          <a:p>
            <a:pPr algn="l"/>
            <a:r>
              <a:rPr lang="lt-LT" b="0" i="0" dirty="0">
                <a:solidFill>
                  <a:srgbClr val="000000"/>
                </a:solidFill>
                <a:effectLst/>
                <a:latin typeface="+mj-lt"/>
              </a:rPr>
              <a:t>Kai grafinė produkcija yra eskizas, šis eskizas sudaromas iš pratimui sukurto teksto, kuriame pristatoma geografinė situacija. Pateikiamas bazinis žemėlapis.</a:t>
            </a:r>
          </a:p>
          <a:p>
            <a:pPr algn="l"/>
            <a:r>
              <a:rPr lang="lt-LT" b="0" i="0" dirty="0">
                <a:solidFill>
                  <a:srgbClr val="000000"/>
                </a:solidFill>
                <a:effectLst/>
                <a:latin typeface="+mj-lt"/>
              </a:rPr>
              <a:t>Pavadinimas ir teksto struktūra nurodo pagrindines eskizo įgyvendinimo kryptis.</a:t>
            </a:r>
          </a:p>
          <a:p>
            <a:pPr algn="l"/>
            <a:r>
              <a:rPr lang="lt-LT" b="0" i="0" dirty="0">
                <a:solidFill>
                  <a:srgbClr val="000000"/>
                </a:solidFill>
                <a:effectLst/>
                <a:latin typeface="+mj-lt"/>
              </a:rPr>
              <a:t>Kitos grafinės produkcijos atveju instrukcijos ir duomenys, naudojami kuriant šią produkciją, pateikiami kartu su užduotimi.</a:t>
            </a:r>
          </a:p>
          <a:p>
            <a:pPr algn="l"/>
            <a:r>
              <a:rPr lang="lt-LT" b="0" i="0" dirty="0">
                <a:solidFill>
                  <a:srgbClr val="000000"/>
                </a:solidFill>
                <a:effectLst/>
                <a:latin typeface="+mj-lt"/>
              </a:rPr>
              <a:t>Bendra pastaba: jei pirmoji dalyko dalis susijusi su istorija, antroji – su geografija ir (arba) atvirkščiai.</a:t>
            </a:r>
            <a:endParaRPr lang="lt-LT" dirty="0">
              <a:latin typeface="+mj-lt"/>
            </a:endParaRPr>
          </a:p>
          <a:p>
            <a:pPr marL="0" indent="0">
              <a:buNone/>
            </a:pPr>
            <a:r>
              <a:rPr lang="pt-BR" dirty="0">
                <a:latin typeface="+mj-lt"/>
              </a:rPr>
              <a:t>Vertinimas raštu</a:t>
            </a:r>
            <a:r>
              <a:rPr lang="lt-LT" dirty="0">
                <a:latin typeface="+mj-lt"/>
              </a:rPr>
              <a:t>.</a:t>
            </a:r>
            <a:endParaRPr lang="pt-BR" dirty="0">
              <a:latin typeface="+mj-lt"/>
            </a:endParaRPr>
          </a:p>
          <a:p>
            <a:pPr marL="0" indent="0">
              <a:buNone/>
            </a:pPr>
            <a:r>
              <a:rPr lang="pt-BR" dirty="0">
                <a:latin typeface="+mj-lt"/>
              </a:rPr>
              <a:t>Trukmė: 2 valandos</a:t>
            </a:r>
            <a:r>
              <a:rPr lang="lt-LT" dirty="0">
                <a:latin typeface="+mj-lt"/>
              </a:rPr>
              <a:t>.</a:t>
            </a:r>
            <a:endParaRPr lang="pt-BR" dirty="0">
              <a:latin typeface="+mj-lt"/>
            </a:endParaRPr>
          </a:p>
          <a:p>
            <a:endParaRPr lang="lt-LT" dirty="0"/>
          </a:p>
        </p:txBody>
      </p:sp>
    </p:spTree>
    <p:extLst>
      <p:ext uri="{BB962C8B-B14F-4D97-AF65-F5344CB8AC3E}">
        <p14:creationId xmlns:p14="http://schemas.microsoft.com/office/powerpoint/2010/main" val="22794921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126F95-D839-5023-9303-A27CB5670B6E}"/>
              </a:ext>
            </a:extLst>
          </p:cNvPr>
          <p:cNvPicPr>
            <a:picLocks noChangeAspect="1"/>
          </p:cNvPicPr>
          <p:nvPr/>
        </p:nvPicPr>
        <p:blipFill rotWithShape="1">
          <a:blip r:embed="rId2"/>
          <a:srcRect l="44899" t="17928" r="24848" b="18739"/>
          <a:stretch/>
        </p:blipFill>
        <p:spPr>
          <a:xfrm>
            <a:off x="867265" y="434958"/>
            <a:ext cx="5085187" cy="5988084"/>
          </a:xfrm>
          <a:prstGeom prst="rect">
            <a:avLst/>
          </a:prstGeom>
        </p:spPr>
      </p:pic>
      <p:sp>
        <p:nvSpPr>
          <p:cNvPr id="9" name="TextBox 8">
            <a:extLst>
              <a:ext uri="{FF2B5EF4-FFF2-40B4-BE49-F238E27FC236}">
                <a16:creationId xmlns:a16="http://schemas.microsoft.com/office/drawing/2014/main" id="{83CEC7E9-5235-11A2-6C18-ACB1747616B3}"/>
              </a:ext>
            </a:extLst>
          </p:cNvPr>
          <p:cNvSpPr txBox="1"/>
          <p:nvPr/>
        </p:nvSpPr>
        <p:spPr>
          <a:xfrm>
            <a:off x="6397225" y="603582"/>
            <a:ext cx="6094970" cy="5262979"/>
          </a:xfrm>
          <a:prstGeom prst="rect">
            <a:avLst/>
          </a:prstGeom>
          <a:noFill/>
        </p:spPr>
        <p:txBody>
          <a:bodyPr wrap="square">
            <a:spAutoFit/>
          </a:bodyPr>
          <a:lstStyle/>
          <a:p>
            <a:pPr algn="l"/>
            <a:r>
              <a:rPr lang="lt-LT" sz="1200" b="0" i="0" dirty="0">
                <a:solidFill>
                  <a:srgbClr val="0070C0"/>
                </a:solidFill>
                <a:effectLst/>
                <a:latin typeface="-apple-system"/>
              </a:rPr>
              <a:t>ISTORIJA IR GEOGRAFIJA,</a:t>
            </a:r>
          </a:p>
          <a:p>
            <a:pPr algn="l"/>
            <a:r>
              <a:rPr lang="lt-LT" sz="1200" b="0" i="0" dirty="0">
                <a:solidFill>
                  <a:srgbClr val="0070C0"/>
                </a:solidFill>
                <a:effectLst/>
                <a:latin typeface="-apple-system"/>
              </a:rPr>
              <a:t>GEOPOLITIKA ir POLITIKOS MOKSLAI</a:t>
            </a:r>
          </a:p>
          <a:p>
            <a:pPr algn="l"/>
            <a:endParaRPr lang="lt-LT" sz="1200" b="0" i="0" dirty="0">
              <a:solidFill>
                <a:srgbClr val="0070C0"/>
              </a:solidFill>
              <a:effectLst/>
              <a:latin typeface="-apple-system"/>
            </a:endParaRPr>
          </a:p>
          <a:p>
            <a:pPr algn="l"/>
            <a:endParaRPr lang="lt-LT" sz="1200" dirty="0">
              <a:solidFill>
                <a:srgbClr val="0070C0"/>
              </a:solidFill>
              <a:latin typeface="-apple-system"/>
            </a:endParaRPr>
          </a:p>
          <a:p>
            <a:pPr algn="l"/>
            <a:endParaRPr lang="lt-LT" sz="1200" b="0" i="0" dirty="0">
              <a:solidFill>
                <a:srgbClr val="0070C0"/>
              </a:solidFill>
              <a:effectLst/>
              <a:latin typeface="-apple-system"/>
            </a:endParaRPr>
          </a:p>
          <a:p>
            <a:pPr algn="l"/>
            <a:endParaRPr lang="lt-LT" sz="1200" dirty="0">
              <a:solidFill>
                <a:srgbClr val="0070C0"/>
              </a:solidFill>
              <a:latin typeface="-apple-system"/>
            </a:endParaRPr>
          </a:p>
          <a:p>
            <a:pPr algn="l"/>
            <a:endParaRPr lang="lt-LT" sz="1200" b="0" i="0" dirty="0">
              <a:solidFill>
                <a:srgbClr val="0070C0"/>
              </a:solidFill>
              <a:effectLst/>
              <a:latin typeface="-apple-system"/>
            </a:endParaRPr>
          </a:p>
          <a:p>
            <a:pPr algn="l"/>
            <a:endParaRPr lang="lt-LT" sz="1200" dirty="0">
              <a:solidFill>
                <a:srgbClr val="0070C0"/>
              </a:solidFill>
              <a:latin typeface="-apple-system"/>
            </a:endParaRPr>
          </a:p>
          <a:p>
            <a:pPr algn="l"/>
            <a:endParaRPr lang="lt-LT" sz="1200" b="0" i="0" dirty="0">
              <a:solidFill>
                <a:srgbClr val="0070C0"/>
              </a:solidFill>
              <a:effectLst/>
              <a:latin typeface="-apple-system"/>
            </a:endParaRPr>
          </a:p>
          <a:p>
            <a:pPr algn="l"/>
            <a:r>
              <a:rPr lang="lt-LT" sz="1200" b="0" i="0" dirty="0">
                <a:solidFill>
                  <a:srgbClr val="0070C0"/>
                </a:solidFill>
                <a:effectLst/>
                <a:latin typeface="-apple-system"/>
              </a:rPr>
              <a:t>2022 m. gegužės 12 d., ketvirtadienis</a:t>
            </a:r>
          </a:p>
          <a:p>
            <a:pPr algn="l"/>
            <a:endParaRPr lang="lt-LT" sz="1200" b="0" i="0" dirty="0">
              <a:solidFill>
                <a:srgbClr val="0070C0"/>
              </a:solidFill>
              <a:effectLst/>
              <a:latin typeface="-apple-system"/>
            </a:endParaRPr>
          </a:p>
          <a:p>
            <a:pPr algn="l"/>
            <a:r>
              <a:rPr lang="lt-LT" sz="1200" b="0" i="0" dirty="0">
                <a:solidFill>
                  <a:srgbClr val="0070C0"/>
                </a:solidFill>
                <a:effectLst/>
                <a:latin typeface="-apple-system"/>
              </a:rPr>
              <a:t>Testo trukmė: 4 valandos</a:t>
            </a:r>
          </a:p>
          <a:p>
            <a:pPr algn="l"/>
            <a:endParaRPr lang="lt-LT" sz="1200" b="0" i="0" dirty="0">
              <a:solidFill>
                <a:srgbClr val="0070C0"/>
              </a:solidFill>
              <a:effectLst/>
              <a:latin typeface="-apple-system"/>
            </a:endParaRPr>
          </a:p>
          <a:p>
            <a:pPr algn="l"/>
            <a:endParaRPr lang="lt-LT" sz="1200" dirty="0">
              <a:solidFill>
                <a:srgbClr val="0070C0"/>
              </a:solidFill>
              <a:latin typeface="-apple-system"/>
            </a:endParaRPr>
          </a:p>
          <a:p>
            <a:pPr algn="l"/>
            <a:endParaRPr lang="lt-LT" sz="1200" b="0" i="0" dirty="0">
              <a:solidFill>
                <a:srgbClr val="0070C0"/>
              </a:solidFill>
              <a:effectLst/>
              <a:latin typeface="-apple-system"/>
            </a:endParaRPr>
          </a:p>
          <a:p>
            <a:pPr algn="l"/>
            <a:r>
              <a:rPr lang="lt-LT" sz="1200" b="0" i="0" dirty="0">
                <a:solidFill>
                  <a:srgbClr val="0070C0"/>
                </a:solidFill>
                <a:effectLst/>
                <a:latin typeface="-apple-system"/>
              </a:rPr>
              <a:t>Neleidžiama naudotis skaičiuotuvu ir žodynu.</a:t>
            </a:r>
          </a:p>
          <a:p>
            <a:pPr algn="l"/>
            <a:endParaRPr lang="lt-LT" sz="1200" b="0" i="0" dirty="0">
              <a:solidFill>
                <a:srgbClr val="0070C0"/>
              </a:solidFill>
              <a:effectLst/>
              <a:latin typeface="-apple-system"/>
            </a:endParaRPr>
          </a:p>
          <a:p>
            <a:pPr algn="l"/>
            <a:endParaRPr lang="lt-LT" sz="1200" b="0" i="0" dirty="0">
              <a:solidFill>
                <a:srgbClr val="0070C0"/>
              </a:solidFill>
              <a:effectLst/>
              <a:latin typeface="-apple-system"/>
            </a:endParaRPr>
          </a:p>
          <a:p>
            <a:pPr algn="l"/>
            <a:r>
              <a:rPr lang="lt-LT" sz="1200" b="0" i="0" dirty="0">
                <a:solidFill>
                  <a:srgbClr val="0070C0"/>
                </a:solidFill>
                <a:effectLst/>
                <a:latin typeface="-apple-system"/>
              </a:rPr>
              <a:t>Dalyką sudaro 4 puslapiai, sunumeruoti nuo 1/4 iki 4/4.</a:t>
            </a:r>
          </a:p>
          <a:p>
            <a:pPr algn="l"/>
            <a:endParaRPr lang="lt-LT" sz="1200" b="0" i="0" dirty="0">
              <a:solidFill>
                <a:srgbClr val="0070C0"/>
              </a:solidFill>
              <a:effectLst/>
              <a:latin typeface="-apple-system"/>
            </a:endParaRPr>
          </a:p>
          <a:p>
            <a:pPr algn="l"/>
            <a:r>
              <a:rPr lang="lt-LT" sz="1200" b="0" i="0" dirty="0">
                <a:solidFill>
                  <a:srgbClr val="0070C0"/>
                </a:solidFill>
                <a:effectLst/>
                <a:latin typeface="-apple-system"/>
              </a:rPr>
              <a:t>Kandidatas spręs vieną </a:t>
            </a:r>
            <a:r>
              <a:rPr lang="lt-LT" sz="1200" b="0" i="0" dirty="0" err="1">
                <a:solidFill>
                  <a:srgbClr val="0070C0"/>
                </a:solidFill>
                <a:effectLst/>
                <a:latin typeface="-apple-system"/>
              </a:rPr>
              <a:t>esė</a:t>
            </a:r>
            <a:r>
              <a:rPr lang="lt-LT" sz="1200" b="0" i="0" dirty="0">
                <a:solidFill>
                  <a:srgbClr val="0070C0"/>
                </a:solidFill>
                <a:effectLst/>
                <a:latin typeface="-apple-system"/>
              </a:rPr>
              <a:t> temą, kurią pasirinks iš 1 ir 2 temų</a:t>
            </a:r>
          </a:p>
          <a:p>
            <a:pPr algn="l"/>
            <a:r>
              <a:rPr lang="lt-LT" sz="1200" b="0" i="0" dirty="0">
                <a:solidFill>
                  <a:srgbClr val="0070C0"/>
                </a:solidFill>
                <a:effectLst/>
                <a:latin typeface="-apple-system"/>
              </a:rPr>
              <a:t>IR dokumento (-ų) kritinis tyrimas</a:t>
            </a:r>
          </a:p>
          <a:p>
            <a:pPr algn="l"/>
            <a:endParaRPr lang="lt-LT" sz="1200" b="0" i="0" dirty="0">
              <a:solidFill>
                <a:srgbClr val="0070C0"/>
              </a:solidFill>
              <a:effectLst/>
              <a:latin typeface="-apple-system"/>
            </a:endParaRPr>
          </a:p>
          <a:p>
            <a:pPr algn="l"/>
            <a:endParaRPr lang="lt-LT" sz="1200" dirty="0">
              <a:solidFill>
                <a:srgbClr val="0070C0"/>
              </a:solidFill>
              <a:latin typeface="-apple-system"/>
            </a:endParaRPr>
          </a:p>
          <a:p>
            <a:pPr algn="l"/>
            <a:endParaRPr lang="lt-LT" sz="1200" b="0" i="0" dirty="0">
              <a:solidFill>
                <a:srgbClr val="0070C0"/>
              </a:solidFill>
              <a:effectLst/>
              <a:latin typeface="-apple-system"/>
            </a:endParaRPr>
          </a:p>
          <a:p>
            <a:pPr algn="l"/>
            <a:r>
              <a:rPr lang="lt-LT" sz="1200" b="0" i="0" dirty="0">
                <a:solidFill>
                  <a:srgbClr val="0070C0"/>
                </a:solidFill>
                <a:effectLst/>
                <a:latin typeface="-apple-system"/>
              </a:rPr>
              <a:t>Taškų paskirstymas</a:t>
            </a:r>
          </a:p>
          <a:p>
            <a:pPr algn="l"/>
            <a:r>
              <a:rPr lang="lt-LT" sz="1200" b="0" i="0" dirty="0" err="1">
                <a:solidFill>
                  <a:srgbClr val="0070C0"/>
                </a:solidFill>
                <a:effectLst/>
                <a:latin typeface="-apple-system"/>
              </a:rPr>
              <a:t>Esė</a:t>
            </a:r>
            <a:r>
              <a:rPr lang="lt-LT" sz="1200" b="0" i="0" dirty="0">
                <a:solidFill>
                  <a:srgbClr val="0070C0"/>
                </a:solidFill>
                <a:effectLst/>
                <a:latin typeface="-apple-system"/>
              </a:rPr>
              <a:t>  - 10 taškų</a:t>
            </a:r>
          </a:p>
          <a:p>
            <a:pPr algn="l"/>
            <a:r>
              <a:rPr lang="lt-LT" sz="1200" b="0" i="0" dirty="0">
                <a:solidFill>
                  <a:srgbClr val="0070C0"/>
                </a:solidFill>
                <a:effectLst/>
                <a:latin typeface="-apple-system"/>
              </a:rPr>
              <a:t>Kritinis tyrimas  - 10 taškų</a:t>
            </a:r>
          </a:p>
        </p:txBody>
      </p:sp>
    </p:spTree>
    <p:extLst>
      <p:ext uri="{BB962C8B-B14F-4D97-AF65-F5344CB8AC3E}">
        <p14:creationId xmlns:p14="http://schemas.microsoft.com/office/powerpoint/2010/main" val="1454926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A52E76-75F7-10E4-0996-B93907969AF5}"/>
              </a:ext>
            </a:extLst>
          </p:cNvPr>
          <p:cNvPicPr>
            <a:picLocks noChangeAspect="1"/>
          </p:cNvPicPr>
          <p:nvPr/>
        </p:nvPicPr>
        <p:blipFill rotWithShape="1">
          <a:blip r:embed="rId2"/>
          <a:srcRect l="46926" t="17928" r="27686" b="13423"/>
          <a:stretch/>
        </p:blipFill>
        <p:spPr>
          <a:xfrm>
            <a:off x="386498" y="377029"/>
            <a:ext cx="3989430" cy="6067758"/>
          </a:xfrm>
          <a:prstGeom prst="rect">
            <a:avLst/>
          </a:prstGeom>
        </p:spPr>
      </p:pic>
      <p:sp>
        <p:nvSpPr>
          <p:cNvPr id="9" name="TextBox 8">
            <a:extLst>
              <a:ext uri="{FF2B5EF4-FFF2-40B4-BE49-F238E27FC236}">
                <a16:creationId xmlns:a16="http://schemas.microsoft.com/office/drawing/2014/main" id="{CC6DBD8E-2A41-F230-2006-7BAFD5BEC87A}"/>
              </a:ext>
            </a:extLst>
          </p:cNvPr>
          <p:cNvSpPr txBox="1"/>
          <p:nvPr/>
        </p:nvSpPr>
        <p:spPr>
          <a:xfrm>
            <a:off x="689256" y="2182026"/>
            <a:ext cx="3571660" cy="1938992"/>
          </a:xfrm>
          <a:prstGeom prst="rect">
            <a:avLst/>
          </a:prstGeom>
          <a:noFill/>
        </p:spPr>
        <p:txBody>
          <a:bodyPr wrap="square">
            <a:spAutoFit/>
          </a:bodyPr>
          <a:lstStyle/>
          <a:p>
            <a:pPr algn="l"/>
            <a:r>
              <a:rPr lang="lt-LT" sz="1200" dirty="0">
                <a:solidFill>
                  <a:srgbClr val="0070C0"/>
                </a:solidFill>
                <a:latin typeface="-apple-system"/>
              </a:rPr>
              <a:t>Kandidatas nagrinės vieną </a:t>
            </a:r>
            <a:r>
              <a:rPr lang="lt-LT" sz="1200" dirty="0" err="1">
                <a:solidFill>
                  <a:srgbClr val="0070C0"/>
                </a:solidFill>
                <a:latin typeface="-apple-system"/>
              </a:rPr>
              <a:t>esė</a:t>
            </a:r>
            <a:r>
              <a:rPr lang="lt-LT" sz="1200" dirty="0">
                <a:solidFill>
                  <a:srgbClr val="0070C0"/>
                </a:solidFill>
                <a:latin typeface="-apple-system"/>
              </a:rPr>
              <a:t> temą, pasirinktą iš 1 ir 2 temų.</a:t>
            </a:r>
          </a:p>
          <a:p>
            <a:pPr algn="l"/>
            <a:endParaRPr lang="lt-LT" sz="1200" dirty="0">
              <a:solidFill>
                <a:srgbClr val="0070C0"/>
              </a:solidFill>
              <a:latin typeface="-apple-system"/>
            </a:endParaRPr>
          </a:p>
          <a:p>
            <a:pPr algn="l"/>
            <a:r>
              <a:rPr lang="lt-LT" sz="1200" dirty="0">
                <a:solidFill>
                  <a:srgbClr val="0070C0"/>
                </a:solidFill>
                <a:latin typeface="-apple-system"/>
              </a:rPr>
              <a:t>Kandidatas nurodo pasirinktos </a:t>
            </a:r>
            <a:r>
              <a:rPr lang="lt-LT" sz="1200" dirty="0" err="1">
                <a:solidFill>
                  <a:srgbClr val="0070C0"/>
                </a:solidFill>
                <a:latin typeface="-apple-system"/>
              </a:rPr>
              <a:t>esė</a:t>
            </a:r>
            <a:r>
              <a:rPr lang="lt-LT" sz="1200" dirty="0">
                <a:solidFill>
                  <a:srgbClr val="0070C0"/>
                </a:solidFill>
                <a:latin typeface="-apple-system"/>
              </a:rPr>
              <a:t> temos numerį.</a:t>
            </a:r>
          </a:p>
          <a:p>
            <a:pPr algn="l"/>
            <a:endParaRPr lang="lt-LT" sz="1200" dirty="0">
              <a:solidFill>
                <a:srgbClr val="0070C0"/>
              </a:solidFill>
              <a:latin typeface="-apple-system"/>
            </a:endParaRPr>
          </a:p>
          <a:p>
            <a:pPr algn="l"/>
            <a:r>
              <a:rPr lang="lt-LT" sz="1200" dirty="0">
                <a:solidFill>
                  <a:srgbClr val="0070C0"/>
                </a:solidFill>
                <a:latin typeface="-apple-system"/>
              </a:rPr>
              <a:t>1 </a:t>
            </a:r>
            <a:r>
              <a:rPr lang="lt-LT" sz="1200" dirty="0" err="1">
                <a:solidFill>
                  <a:srgbClr val="0070C0"/>
                </a:solidFill>
                <a:latin typeface="-apple-system"/>
              </a:rPr>
              <a:t>esė</a:t>
            </a:r>
            <a:r>
              <a:rPr lang="lt-LT" sz="1200" dirty="0">
                <a:solidFill>
                  <a:srgbClr val="0070C0"/>
                </a:solidFill>
                <a:latin typeface="-apple-system"/>
              </a:rPr>
              <a:t> tema</a:t>
            </a:r>
          </a:p>
          <a:p>
            <a:pPr algn="l"/>
            <a:r>
              <a:rPr lang="lt-LT" sz="1200" dirty="0">
                <a:solidFill>
                  <a:srgbClr val="0070C0"/>
                </a:solidFill>
                <a:latin typeface="-apple-system"/>
              </a:rPr>
              <a:t>Jūrų erdvė - varžybų ir bendradarbiavimo objektas</a:t>
            </a:r>
          </a:p>
          <a:p>
            <a:pPr algn="l"/>
            <a:endParaRPr lang="lt-LT" sz="1200" dirty="0">
              <a:solidFill>
                <a:srgbClr val="0070C0"/>
              </a:solidFill>
              <a:latin typeface="-apple-system"/>
            </a:endParaRPr>
          </a:p>
          <a:p>
            <a:pPr algn="l"/>
            <a:r>
              <a:rPr lang="lt-LT" sz="1200" dirty="0">
                <a:solidFill>
                  <a:srgbClr val="0070C0"/>
                </a:solidFill>
                <a:latin typeface="-apple-system"/>
              </a:rPr>
              <a:t>2 </a:t>
            </a:r>
            <a:r>
              <a:rPr lang="lt-LT" sz="1200" dirty="0" err="1">
                <a:solidFill>
                  <a:srgbClr val="0070C0"/>
                </a:solidFill>
                <a:latin typeface="-apple-system"/>
              </a:rPr>
              <a:t>esė</a:t>
            </a:r>
            <a:r>
              <a:rPr lang="lt-LT" sz="1200" dirty="0">
                <a:solidFill>
                  <a:srgbClr val="0070C0"/>
                </a:solidFill>
                <a:latin typeface="-apple-system"/>
              </a:rPr>
              <a:t> tema</a:t>
            </a:r>
          </a:p>
          <a:p>
            <a:pPr algn="l"/>
            <a:r>
              <a:rPr lang="lt-LT" sz="1200" dirty="0">
                <a:solidFill>
                  <a:srgbClr val="0070C0"/>
                </a:solidFill>
                <a:latin typeface="-apple-system"/>
              </a:rPr>
              <a:t>Naujos XXI a. karo formos ir logika</a:t>
            </a:r>
          </a:p>
        </p:txBody>
      </p:sp>
      <p:pic>
        <p:nvPicPr>
          <p:cNvPr id="11" name="Picture 10">
            <a:extLst>
              <a:ext uri="{FF2B5EF4-FFF2-40B4-BE49-F238E27FC236}">
                <a16:creationId xmlns:a16="http://schemas.microsoft.com/office/drawing/2014/main" id="{1A15243E-0D41-7A2C-B0AE-C742EC904227}"/>
              </a:ext>
            </a:extLst>
          </p:cNvPr>
          <p:cNvPicPr>
            <a:picLocks noChangeAspect="1"/>
          </p:cNvPicPr>
          <p:nvPr/>
        </p:nvPicPr>
        <p:blipFill rotWithShape="1">
          <a:blip r:embed="rId3"/>
          <a:srcRect l="47736" t="18739" r="26267" b="13243"/>
          <a:stretch/>
        </p:blipFill>
        <p:spPr>
          <a:xfrm>
            <a:off x="4463097" y="395120"/>
            <a:ext cx="4122862" cy="6067759"/>
          </a:xfrm>
          <a:prstGeom prst="rect">
            <a:avLst/>
          </a:prstGeom>
        </p:spPr>
      </p:pic>
      <p:sp>
        <p:nvSpPr>
          <p:cNvPr id="13" name="TextBox 12">
            <a:extLst>
              <a:ext uri="{FF2B5EF4-FFF2-40B4-BE49-F238E27FC236}">
                <a16:creationId xmlns:a16="http://schemas.microsoft.com/office/drawing/2014/main" id="{ECF985D8-DBCE-5A4F-B462-5887A8864403}"/>
              </a:ext>
            </a:extLst>
          </p:cNvPr>
          <p:cNvSpPr txBox="1"/>
          <p:nvPr/>
        </p:nvSpPr>
        <p:spPr>
          <a:xfrm>
            <a:off x="8585959" y="1065185"/>
            <a:ext cx="3334264" cy="3323987"/>
          </a:xfrm>
          <a:prstGeom prst="rect">
            <a:avLst/>
          </a:prstGeom>
          <a:noFill/>
        </p:spPr>
        <p:txBody>
          <a:bodyPr wrap="square">
            <a:spAutoFit/>
          </a:bodyPr>
          <a:lstStyle/>
          <a:p>
            <a:pPr algn="l"/>
            <a:r>
              <a:rPr lang="lt-LT" sz="1000" dirty="0">
                <a:solidFill>
                  <a:srgbClr val="0070C0"/>
                </a:solidFill>
                <a:latin typeface="-apple-system"/>
              </a:rPr>
              <a:t>Kandidatas nagrinėja šį (-</a:t>
            </a:r>
            <a:r>
              <a:rPr lang="lt-LT" sz="1000" dirty="0" err="1">
                <a:solidFill>
                  <a:srgbClr val="0070C0"/>
                </a:solidFill>
                <a:latin typeface="-apple-system"/>
              </a:rPr>
              <a:t>iuos</a:t>
            </a:r>
            <a:r>
              <a:rPr lang="lt-LT" sz="1000" dirty="0">
                <a:solidFill>
                  <a:srgbClr val="0070C0"/>
                </a:solidFill>
                <a:latin typeface="-apple-system"/>
              </a:rPr>
              <a:t>) kritinį (-</a:t>
            </a:r>
            <a:r>
              <a:rPr lang="lt-LT" sz="1000" dirty="0" err="1">
                <a:solidFill>
                  <a:srgbClr val="0070C0"/>
                </a:solidFill>
                <a:latin typeface="-apple-system"/>
              </a:rPr>
              <a:t>ius</a:t>
            </a:r>
            <a:r>
              <a:rPr lang="lt-LT" sz="1000" dirty="0">
                <a:solidFill>
                  <a:srgbClr val="0070C0"/>
                </a:solidFill>
                <a:latin typeface="-apple-system"/>
              </a:rPr>
              <a:t>) dokumentą (-</a:t>
            </a:r>
            <a:r>
              <a:rPr lang="lt-LT" sz="1000" dirty="0" err="1">
                <a:solidFill>
                  <a:srgbClr val="0070C0"/>
                </a:solidFill>
                <a:latin typeface="-apple-system"/>
              </a:rPr>
              <a:t>us</a:t>
            </a:r>
            <a:r>
              <a:rPr lang="lt-LT" sz="1000" dirty="0">
                <a:solidFill>
                  <a:srgbClr val="0070C0"/>
                </a:solidFill>
                <a:latin typeface="-apple-system"/>
              </a:rPr>
              <a:t>)</a:t>
            </a:r>
          </a:p>
          <a:p>
            <a:pPr algn="l"/>
            <a:endParaRPr lang="lt-LT" sz="1000" dirty="0">
              <a:solidFill>
                <a:srgbClr val="0070C0"/>
              </a:solidFill>
              <a:latin typeface="-apple-system"/>
            </a:endParaRPr>
          </a:p>
          <a:p>
            <a:pPr algn="l"/>
            <a:r>
              <a:rPr lang="lt-LT" sz="1000" dirty="0">
                <a:solidFill>
                  <a:srgbClr val="0070C0"/>
                </a:solidFill>
                <a:latin typeface="-apple-system"/>
              </a:rPr>
              <a:t>Kritinis dokumentų tyrimas: aplinkos panaudojimas ir reprezentacija.</a:t>
            </a:r>
          </a:p>
          <a:p>
            <a:pPr algn="l"/>
            <a:r>
              <a:rPr lang="lt-LT" sz="1000" dirty="0">
                <a:solidFill>
                  <a:srgbClr val="0070C0"/>
                </a:solidFill>
                <a:latin typeface="-apple-system"/>
              </a:rPr>
              <a:t>Analizuodami dokumentus, lygindami juos ir remdamiesi savo žiniomis, parodykite, kad žiniomis, įrodyti, kad aplinkos apsauga, kurią vykdo valdžios institucijos  aplinkos apsaugą yra susijusi su visuomenės reprezentacijomis apie "gamta".</a:t>
            </a:r>
          </a:p>
          <a:p>
            <a:pPr algn="l"/>
            <a:endParaRPr lang="lt-LT" sz="1000" dirty="0">
              <a:solidFill>
                <a:srgbClr val="0070C0"/>
              </a:solidFill>
              <a:latin typeface="-apple-system"/>
            </a:endParaRPr>
          </a:p>
          <a:p>
            <a:pPr algn="l"/>
            <a:r>
              <a:rPr lang="lt-LT" sz="1000" dirty="0">
                <a:solidFill>
                  <a:srgbClr val="0070C0"/>
                </a:solidFill>
                <a:latin typeface="-apple-system"/>
              </a:rPr>
              <a:t>1 dokumentas</a:t>
            </a:r>
          </a:p>
          <a:p>
            <a:pPr algn="l"/>
            <a:r>
              <a:rPr lang="lt-LT" sz="1000" dirty="0">
                <a:solidFill>
                  <a:srgbClr val="0070C0"/>
                </a:solidFill>
                <a:latin typeface="-apple-system"/>
              </a:rPr>
              <a:t>Saugomas miškas: statusas</a:t>
            </a:r>
          </a:p>
          <a:p>
            <a:pPr algn="l"/>
            <a:r>
              <a:rPr lang="lt-LT" sz="1000" dirty="0">
                <a:solidFill>
                  <a:srgbClr val="0070C0"/>
                </a:solidFill>
                <a:latin typeface="-apple-system"/>
              </a:rPr>
              <a:t>Iki šiol šis statusas suteiktas 163 500 ha, t. y. 1 proc. miško ploto. Prancūzijos žemyninės dalies miškų ploto. Šis statusas buvo sukurtas 1922 m. siekiant kovoti su dirvožemio erozija kalnuose ir </a:t>
            </a:r>
            <a:r>
              <a:rPr lang="lt-LT" sz="1000" dirty="0" err="1">
                <a:solidFill>
                  <a:srgbClr val="0070C0"/>
                </a:solidFill>
                <a:latin typeface="-apple-system"/>
              </a:rPr>
              <a:t>ir</a:t>
            </a:r>
            <a:r>
              <a:rPr lang="lt-LT" sz="1000" dirty="0">
                <a:solidFill>
                  <a:srgbClr val="0070C0"/>
                </a:solidFill>
                <a:latin typeface="-apple-system"/>
              </a:rPr>
              <a:t> apsaugoti nuo gamtinių pavojų (lavinų, nuošliaužų ir kt.) bei nuo ) ir nuo vandens ir smėlio antplūdžio pakrančių teritorijose. Ji 1976 m. Gamtos apsaugos įstatymu jis buvo išplėstas, įtraukiant miškus, kurių priežiūra yra dėl ekologinių priežasčių (pvz., Reino upės aliuviniai miškai) arba dėl arba gyventojų gerovei (priemiesčių miškų atveju).</a:t>
            </a:r>
          </a:p>
        </p:txBody>
      </p:sp>
    </p:spTree>
    <p:extLst>
      <p:ext uri="{BB962C8B-B14F-4D97-AF65-F5344CB8AC3E}">
        <p14:creationId xmlns:p14="http://schemas.microsoft.com/office/powerpoint/2010/main" val="14044220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A47B3B4-B1F5-0800-F552-7568321CA882}"/>
              </a:ext>
            </a:extLst>
          </p:cNvPr>
          <p:cNvPicPr>
            <a:picLocks noGrp="1" noChangeAspect="1"/>
          </p:cNvPicPr>
          <p:nvPr>
            <p:ph idx="1"/>
          </p:nvPr>
        </p:nvPicPr>
        <p:blipFill rotWithShape="1">
          <a:blip r:embed="rId2"/>
          <a:srcRect l="41161" t="38126" r="20582" b="13740"/>
          <a:stretch/>
        </p:blipFill>
        <p:spPr>
          <a:xfrm>
            <a:off x="80317" y="0"/>
            <a:ext cx="9076040" cy="6423334"/>
          </a:xfrm>
        </p:spPr>
      </p:pic>
      <p:sp>
        <p:nvSpPr>
          <p:cNvPr id="7" name="TextBox 6">
            <a:extLst>
              <a:ext uri="{FF2B5EF4-FFF2-40B4-BE49-F238E27FC236}">
                <a16:creationId xmlns:a16="http://schemas.microsoft.com/office/drawing/2014/main" id="{84515421-2FF7-0408-F87B-7C12ED1538C0}"/>
              </a:ext>
            </a:extLst>
          </p:cNvPr>
          <p:cNvSpPr txBox="1"/>
          <p:nvPr/>
        </p:nvSpPr>
        <p:spPr>
          <a:xfrm>
            <a:off x="9156357" y="3919416"/>
            <a:ext cx="2835708" cy="1938992"/>
          </a:xfrm>
          <a:prstGeom prst="rect">
            <a:avLst/>
          </a:prstGeom>
          <a:noFill/>
        </p:spPr>
        <p:txBody>
          <a:bodyPr wrap="square">
            <a:spAutoFit/>
          </a:bodyPr>
          <a:lstStyle/>
          <a:p>
            <a:pPr algn="l"/>
            <a:r>
              <a:rPr lang="lt-LT" sz="1000" dirty="0">
                <a:solidFill>
                  <a:srgbClr val="0070C0"/>
                </a:solidFill>
                <a:latin typeface="-apple-system"/>
              </a:rPr>
              <a:t>Vertimai:</a:t>
            </a:r>
          </a:p>
          <a:p>
            <a:pPr algn="l"/>
            <a:r>
              <a:rPr lang="lt-LT" sz="1000" dirty="0">
                <a:solidFill>
                  <a:srgbClr val="0070C0"/>
                </a:solidFill>
                <a:latin typeface="-apple-system"/>
              </a:rPr>
              <a:t>1. Nacionalinio parko fondas reiškia "Nacionalinio parko fondas". Emblema. </a:t>
            </a:r>
          </a:p>
          <a:p>
            <a:pPr algn="l"/>
            <a:r>
              <a:rPr lang="lt-LT" sz="1000" dirty="0">
                <a:solidFill>
                  <a:srgbClr val="0070C0"/>
                </a:solidFill>
                <a:latin typeface="-apple-system"/>
              </a:rPr>
              <a:t>2. "Donate to </a:t>
            </a:r>
            <a:r>
              <a:rPr lang="lt-LT" sz="1000" dirty="0" err="1">
                <a:solidFill>
                  <a:srgbClr val="0070C0"/>
                </a:solidFill>
                <a:latin typeface="-apple-system"/>
              </a:rPr>
              <a:t>the</a:t>
            </a:r>
            <a:r>
              <a:rPr lang="lt-LT" sz="1000" dirty="0">
                <a:solidFill>
                  <a:srgbClr val="0070C0"/>
                </a:solidFill>
                <a:latin typeface="-apple-system"/>
              </a:rPr>
              <a:t> </a:t>
            </a:r>
            <a:r>
              <a:rPr lang="lt-LT" sz="1000" dirty="0" err="1">
                <a:solidFill>
                  <a:srgbClr val="0070C0"/>
                </a:solidFill>
                <a:latin typeface="-apple-system"/>
              </a:rPr>
              <a:t>Parks</a:t>
            </a:r>
            <a:r>
              <a:rPr lang="lt-LT" sz="1000" dirty="0">
                <a:solidFill>
                  <a:srgbClr val="0070C0"/>
                </a:solidFill>
                <a:latin typeface="-apple-system"/>
              </a:rPr>
              <a:t>" reiškia "Paaukoti parkams".</a:t>
            </a:r>
          </a:p>
          <a:p>
            <a:pPr algn="l"/>
            <a:r>
              <a:rPr lang="lt-LT" sz="1000" dirty="0">
                <a:solidFill>
                  <a:srgbClr val="0070C0"/>
                </a:solidFill>
                <a:latin typeface="-apple-system"/>
              </a:rPr>
              <a:t>3. "</a:t>
            </a:r>
            <a:r>
              <a:rPr lang="lt-LT" sz="1000" dirty="0" err="1">
                <a:solidFill>
                  <a:srgbClr val="0070C0"/>
                </a:solidFill>
                <a:latin typeface="-apple-system"/>
              </a:rPr>
              <a:t>Connect</a:t>
            </a:r>
            <a:r>
              <a:rPr lang="lt-LT" sz="1000" dirty="0">
                <a:solidFill>
                  <a:srgbClr val="0070C0"/>
                </a:solidFill>
                <a:latin typeface="-apple-system"/>
              </a:rPr>
              <a:t> / </a:t>
            </a:r>
            <a:r>
              <a:rPr lang="lt-LT" sz="1000" dirty="0" err="1">
                <a:solidFill>
                  <a:srgbClr val="0070C0"/>
                </a:solidFill>
                <a:latin typeface="-apple-system"/>
              </a:rPr>
              <a:t>Explore</a:t>
            </a:r>
            <a:r>
              <a:rPr lang="lt-LT" sz="1000" dirty="0">
                <a:solidFill>
                  <a:srgbClr val="0070C0"/>
                </a:solidFill>
                <a:latin typeface="-apple-system"/>
              </a:rPr>
              <a:t> </a:t>
            </a:r>
            <a:r>
              <a:rPr lang="lt-LT" sz="1000" dirty="0" err="1">
                <a:solidFill>
                  <a:srgbClr val="0070C0"/>
                </a:solidFill>
                <a:latin typeface="-apple-system"/>
              </a:rPr>
              <a:t>Parks</a:t>
            </a:r>
            <a:r>
              <a:rPr lang="lt-LT" sz="1000" dirty="0">
                <a:solidFill>
                  <a:srgbClr val="0070C0"/>
                </a:solidFill>
                <a:latin typeface="-apple-system"/>
              </a:rPr>
              <a:t>" reiškia "Prisijungti / tyrinėti parkus".</a:t>
            </a:r>
          </a:p>
          <a:p>
            <a:pPr algn="l"/>
            <a:r>
              <a:rPr lang="lt-LT" sz="1000" dirty="0">
                <a:solidFill>
                  <a:srgbClr val="0070C0"/>
                </a:solidFill>
                <a:latin typeface="-apple-system"/>
              </a:rPr>
              <a:t>4. "A </a:t>
            </a:r>
            <a:r>
              <a:rPr lang="lt-LT" sz="1000" dirty="0" err="1">
                <a:solidFill>
                  <a:srgbClr val="0070C0"/>
                </a:solidFill>
                <a:latin typeface="-apple-system"/>
              </a:rPr>
              <a:t>Land</a:t>
            </a:r>
            <a:r>
              <a:rPr lang="lt-LT" sz="1000" dirty="0">
                <a:solidFill>
                  <a:srgbClr val="0070C0"/>
                </a:solidFill>
                <a:latin typeface="-apple-system"/>
              </a:rPr>
              <a:t> </a:t>
            </a:r>
            <a:r>
              <a:rPr lang="lt-LT" sz="1000" dirty="0" err="1">
                <a:solidFill>
                  <a:srgbClr val="0070C0"/>
                </a:solidFill>
                <a:latin typeface="-apple-system"/>
              </a:rPr>
              <a:t>of</a:t>
            </a:r>
            <a:r>
              <a:rPr lang="lt-LT" sz="1000" dirty="0">
                <a:solidFill>
                  <a:srgbClr val="0070C0"/>
                </a:solidFill>
                <a:latin typeface="-apple-system"/>
              </a:rPr>
              <a:t> </a:t>
            </a:r>
            <a:r>
              <a:rPr lang="lt-LT" sz="1000" dirty="0" err="1">
                <a:solidFill>
                  <a:srgbClr val="0070C0"/>
                </a:solidFill>
                <a:latin typeface="-apple-system"/>
              </a:rPr>
              <a:t>Giants</a:t>
            </a:r>
            <a:r>
              <a:rPr lang="lt-LT" sz="1000" dirty="0">
                <a:solidFill>
                  <a:srgbClr val="0070C0"/>
                </a:solidFill>
                <a:latin typeface="-apple-system"/>
              </a:rPr>
              <a:t>" reiškia "Milžinų žemė".</a:t>
            </a:r>
          </a:p>
          <a:p>
            <a:pPr algn="l"/>
            <a:r>
              <a:rPr lang="lt-LT" sz="1000" dirty="0">
                <a:solidFill>
                  <a:srgbClr val="0070C0"/>
                </a:solidFill>
                <a:latin typeface="-apple-system"/>
              </a:rPr>
              <a:t>5. "</a:t>
            </a:r>
            <a:r>
              <a:rPr lang="lt-LT" sz="1000" dirty="0" err="1">
                <a:solidFill>
                  <a:srgbClr val="0070C0"/>
                </a:solidFill>
                <a:latin typeface="-apple-system"/>
              </a:rPr>
              <a:t>About</a:t>
            </a:r>
            <a:r>
              <a:rPr lang="lt-LT" sz="1000" dirty="0">
                <a:solidFill>
                  <a:srgbClr val="0070C0"/>
                </a:solidFill>
                <a:latin typeface="-apple-system"/>
              </a:rPr>
              <a:t> / </a:t>
            </a:r>
            <a:r>
              <a:rPr lang="lt-LT" sz="1000" dirty="0" err="1">
                <a:solidFill>
                  <a:srgbClr val="0070C0"/>
                </a:solidFill>
                <a:latin typeface="-apple-system"/>
              </a:rPr>
              <a:t>Making</a:t>
            </a:r>
            <a:r>
              <a:rPr lang="lt-LT" sz="1000" dirty="0">
                <a:solidFill>
                  <a:srgbClr val="0070C0"/>
                </a:solidFill>
                <a:latin typeface="-apple-system"/>
              </a:rPr>
              <a:t> </a:t>
            </a:r>
            <a:r>
              <a:rPr lang="lt-LT" sz="1000" dirty="0" err="1">
                <a:solidFill>
                  <a:srgbClr val="0070C0"/>
                </a:solidFill>
                <a:latin typeface="-apple-system"/>
              </a:rPr>
              <a:t>an</a:t>
            </a:r>
            <a:r>
              <a:rPr lang="lt-LT" sz="1000" dirty="0">
                <a:solidFill>
                  <a:srgbClr val="0070C0"/>
                </a:solidFill>
                <a:latin typeface="-apple-system"/>
              </a:rPr>
              <a:t> </a:t>
            </a:r>
            <a:r>
              <a:rPr lang="lt-LT" sz="1000" dirty="0" err="1">
                <a:solidFill>
                  <a:srgbClr val="0070C0"/>
                </a:solidFill>
                <a:latin typeface="-apple-system"/>
              </a:rPr>
              <a:t>Impact</a:t>
            </a:r>
            <a:r>
              <a:rPr lang="lt-LT" sz="1000" dirty="0">
                <a:solidFill>
                  <a:srgbClr val="0070C0"/>
                </a:solidFill>
                <a:latin typeface="-apple-system"/>
              </a:rPr>
              <a:t> / </a:t>
            </a:r>
            <a:r>
              <a:rPr lang="lt-LT" sz="1000" dirty="0" err="1">
                <a:solidFill>
                  <a:srgbClr val="0070C0"/>
                </a:solidFill>
                <a:latin typeface="-apple-system"/>
              </a:rPr>
              <a:t>Share</a:t>
            </a:r>
            <a:r>
              <a:rPr lang="lt-LT" sz="1000" dirty="0">
                <a:solidFill>
                  <a:srgbClr val="0070C0"/>
                </a:solidFill>
                <a:latin typeface="-apple-system"/>
              </a:rPr>
              <a:t> </a:t>
            </a:r>
            <a:r>
              <a:rPr lang="lt-LT" sz="1000" dirty="0" err="1">
                <a:solidFill>
                  <a:srgbClr val="0070C0"/>
                </a:solidFill>
                <a:latin typeface="-apple-system"/>
              </a:rPr>
              <a:t>your</a:t>
            </a:r>
            <a:r>
              <a:rPr lang="lt-LT" sz="1000" dirty="0">
                <a:solidFill>
                  <a:srgbClr val="0070C0"/>
                </a:solidFill>
                <a:latin typeface="-apple-system"/>
              </a:rPr>
              <a:t> </a:t>
            </a:r>
            <a:r>
              <a:rPr lang="lt-LT" sz="1000" dirty="0" err="1">
                <a:solidFill>
                  <a:srgbClr val="0070C0"/>
                </a:solidFill>
                <a:latin typeface="-apple-system"/>
              </a:rPr>
              <a:t>Park</a:t>
            </a:r>
            <a:r>
              <a:rPr lang="lt-LT" sz="1000" dirty="0">
                <a:solidFill>
                  <a:srgbClr val="0070C0"/>
                </a:solidFill>
                <a:latin typeface="-apple-system"/>
              </a:rPr>
              <a:t> / </a:t>
            </a:r>
            <a:r>
              <a:rPr lang="lt-LT" sz="1000" dirty="0" err="1">
                <a:solidFill>
                  <a:srgbClr val="0070C0"/>
                </a:solidFill>
                <a:latin typeface="-apple-system"/>
              </a:rPr>
              <a:t>Visiting</a:t>
            </a:r>
            <a:r>
              <a:rPr lang="lt-LT" sz="1000" dirty="0">
                <a:solidFill>
                  <a:srgbClr val="0070C0"/>
                </a:solidFill>
                <a:latin typeface="-apple-system"/>
              </a:rPr>
              <a:t> </a:t>
            </a:r>
            <a:r>
              <a:rPr lang="lt-LT" sz="1000" dirty="0" err="1">
                <a:solidFill>
                  <a:srgbClr val="0070C0"/>
                </a:solidFill>
                <a:latin typeface="-apple-system"/>
              </a:rPr>
              <a:t>the</a:t>
            </a:r>
            <a:r>
              <a:rPr lang="lt-LT" sz="1000" dirty="0">
                <a:solidFill>
                  <a:srgbClr val="0070C0"/>
                </a:solidFill>
                <a:latin typeface="-apple-system"/>
              </a:rPr>
              <a:t> </a:t>
            </a:r>
            <a:r>
              <a:rPr lang="lt-LT" sz="1000" dirty="0" err="1">
                <a:solidFill>
                  <a:srgbClr val="0070C0"/>
                </a:solidFill>
                <a:latin typeface="-apple-system"/>
              </a:rPr>
              <a:t>Park</a:t>
            </a:r>
            <a:r>
              <a:rPr lang="lt-LT" sz="1000" dirty="0">
                <a:solidFill>
                  <a:srgbClr val="0070C0"/>
                </a:solidFill>
                <a:latin typeface="-apple-system"/>
              </a:rPr>
              <a:t>" reiškia "Apie / Įsitraukimas / Dalijimasis patirtimi / Parko lankymas".</a:t>
            </a:r>
          </a:p>
          <a:p>
            <a:pPr algn="l"/>
            <a:r>
              <a:rPr lang="lt-LT" sz="1000" dirty="0">
                <a:solidFill>
                  <a:srgbClr val="0070C0"/>
                </a:solidFill>
                <a:latin typeface="-apple-system"/>
              </a:rPr>
              <a:t>Šaltinis: Nacionalinio parko fondo (JAV) tinklalapis</a:t>
            </a:r>
          </a:p>
        </p:txBody>
      </p:sp>
    </p:spTree>
    <p:extLst>
      <p:ext uri="{BB962C8B-B14F-4D97-AF65-F5344CB8AC3E}">
        <p14:creationId xmlns:p14="http://schemas.microsoft.com/office/powerpoint/2010/main" val="4234115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10BE01-F161-7B00-4C1B-E3D26DDD792A}"/>
              </a:ext>
            </a:extLst>
          </p:cNvPr>
          <p:cNvPicPr>
            <a:picLocks noChangeAspect="1"/>
          </p:cNvPicPr>
          <p:nvPr/>
        </p:nvPicPr>
        <p:blipFill>
          <a:blip r:embed="rId2"/>
          <a:srcRect l="20644" t="15120" r="50000" b="12165"/>
          <a:stretch/>
        </p:blipFill>
        <p:spPr>
          <a:xfrm>
            <a:off x="2144844" y="754144"/>
            <a:ext cx="3951156" cy="5505254"/>
          </a:xfrm>
          <a:prstGeom prst="rect">
            <a:avLst/>
          </a:prstGeom>
        </p:spPr>
      </p:pic>
      <p:pic>
        <p:nvPicPr>
          <p:cNvPr id="5" name="Picture 4">
            <a:extLst>
              <a:ext uri="{FF2B5EF4-FFF2-40B4-BE49-F238E27FC236}">
                <a16:creationId xmlns:a16="http://schemas.microsoft.com/office/drawing/2014/main" id="{B364DE69-4EBB-C419-F543-A199B1DCE002}"/>
              </a:ext>
            </a:extLst>
          </p:cNvPr>
          <p:cNvPicPr>
            <a:picLocks noChangeAspect="1"/>
          </p:cNvPicPr>
          <p:nvPr/>
        </p:nvPicPr>
        <p:blipFill>
          <a:blip r:embed="rId3"/>
          <a:srcRect l="19158" t="13137" r="50022" b="11574"/>
          <a:stretch/>
        </p:blipFill>
        <p:spPr>
          <a:xfrm>
            <a:off x="6397657" y="754144"/>
            <a:ext cx="4028387" cy="5535454"/>
          </a:xfrm>
          <a:prstGeom prst="rect">
            <a:avLst/>
          </a:prstGeom>
        </p:spPr>
      </p:pic>
      <p:sp>
        <p:nvSpPr>
          <p:cNvPr id="6" name="TextBox 5">
            <a:extLst>
              <a:ext uri="{FF2B5EF4-FFF2-40B4-BE49-F238E27FC236}">
                <a16:creationId xmlns:a16="http://schemas.microsoft.com/office/drawing/2014/main" id="{560FF881-5310-51FA-B3A2-81FE8368AED8}"/>
              </a:ext>
            </a:extLst>
          </p:cNvPr>
          <p:cNvSpPr txBox="1"/>
          <p:nvPr/>
        </p:nvSpPr>
        <p:spPr>
          <a:xfrm>
            <a:off x="454057" y="229270"/>
            <a:ext cx="6096000" cy="369332"/>
          </a:xfrm>
          <a:prstGeom prst="rect">
            <a:avLst/>
          </a:prstGeom>
          <a:noFill/>
        </p:spPr>
        <p:txBody>
          <a:bodyPr wrap="square">
            <a:spAutoFit/>
          </a:bodyPr>
          <a:lstStyle/>
          <a:p>
            <a:r>
              <a:rPr lang="lt-LT" sz="1800" b="1" dirty="0">
                <a:solidFill>
                  <a:srgbClr val="242424"/>
                </a:solidFill>
                <a:effectLst/>
                <a:latin typeface="Times New Roman" panose="02020603050405020304" pitchFamily="18" charset="0"/>
                <a:ea typeface="Times New Roman" panose="02020603050405020304" pitchFamily="18" charset="0"/>
              </a:rPr>
              <a:t>Naujoji Zelandija</a:t>
            </a:r>
            <a:endParaRPr lang="lt-LT" dirty="0"/>
          </a:p>
        </p:txBody>
      </p:sp>
    </p:spTree>
    <p:extLst>
      <p:ext uri="{BB962C8B-B14F-4D97-AF65-F5344CB8AC3E}">
        <p14:creationId xmlns:p14="http://schemas.microsoft.com/office/powerpoint/2010/main" val="40358911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0C26-04DF-3544-C4CB-CD6387903D39}"/>
              </a:ext>
            </a:extLst>
          </p:cNvPr>
          <p:cNvSpPr>
            <a:spLocks noGrp="1"/>
          </p:cNvSpPr>
          <p:nvPr>
            <p:ph type="title"/>
          </p:nvPr>
        </p:nvSpPr>
        <p:spPr/>
        <p:txBody>
          <a:bodyPr>
            <a:normAutofit fontScale="90000"/>
          </a:bodyPr>
          <a:lstStyle/>
          <a:p>
            <a:r>
              <a:rPr lang="lt-LT" b="1" i="0" dirty="0">
                <a:solidFill>
                  <a:srgbClr val="164092"/>
                </a:solidFill>
                <a:effectLst/>
                <a:latin typeface="Roboto" panose="02000000000000000000" pitchFamily="2" charset="0"/>
              </a:rPr>
              <a:t>Vertinimo struktūra ir pobūdis</a:t>
            </a:r>
            <a:endParaRPr lang="lt-LT" dirty="0"/>
          </a:p>
        </p:txBody>
      </p:sp>
      <p:sp>
        <p:nvSpPr>
          <p:cNvPr id="3" name="Content Placeholder 2">
            <a:extLst>
              <a:ext uri="{FF2B5EF4-FFF2-40B4-BE49-F238E27FC236}">
                <a16:creationId xmlns:a16="http://schemas.microsoft.com/office/drawing/2014/main" id="{8C2E7158-564B-AA4E-CCEC-5482D4F573BF}"/>
              </a:ext>
            </a:extLst>
          </p:cNvPr>
          <p:cNvSpPr>
            <a:spLocks noGrp="1"/>
          </p:cNvSpPr>
          <p:nvPr>
            <p:ph idx="1"/>
          </p:nvPr>
        </p:nvSpPr>
        <p:spPr/>
        <p:txBody>
          <a:bodyPr>
            <a:normAutofit fontScale="62500" lnSpcReduction="20000"/>
          </a:bodyPr>
          <a:lstStyle/>
          <a:p>
            <a:pPr marL="0" indent="0" algn="l">
              <a:buNone/>
            </a:pPr>
            <a:r>
              <a:rPr lang="lt-LT" b="1" i="0" dirty="0">
                <a:solidFill>
                  <a:srgbClr val="000000"/>
                </a:solidFill>
                <a:effectLst/>
                <a:latin typeface="Roboto" panose="02000000000000000000" pitchFamily="2" charset="0"/>
              </a:rPr>
              <a:t>1 dalis: klausimai</a:t>
            </a:r>
            <a:endParaRPr lang="lt-LT" b="0" i="0" dirty="0">
              <a:solidFill>
                <a:srgbClr val="000000"/>
              </a:solidFill>
              <a:effectLst/>
              <a:latin typeface="Roboto" panose="02000000000000000000" pitchFamily="2" charset="0"/>
            </a:endParaRPr>
          </a:p>
          <a:p>
            <a:pPr marL="0" indent="0" algn="l">
              <a:buNone/>
            </a:pPr>
            <a:r>
              <a:rPr lang="lt-LT" b="0" i="0" dirty="0">
                <a:solidFill>
                  <a:srgbClr val="000000"/>
                </a:solidFill>
                <a:effectLst/>
                <a:latin typeface="Roboto" panose="02000000000000000000" pitchFamily="2" charset="0"/>
              </a:rPr>
              <a:t>Šią dalį sudaro klausimai, kuriais įvertinamas istorijos ir geografijos programos „privalomų klausim</a:t>
            </a:r>
            <a:r>
              <a:rPr lang="en-US" b="0" i="0" dirty="0">
                <a:solidFill>
                  <a:srgbClr val="000000"/>
                </a:solidFill>
                <a:effectLst/>
                <a:latin typeface="Roboto" panose="02000000000000000000" pitchFamily="2" charset="0"/>
              </a:rPr>
              <a:t>ai</a:t>
            </a:r>
            <a:r>
              <a:rPr lang="lt-LT" b="0" i="0" dirty="0">
                <a:solidFill>
                  <a:srgbClr val="000000"/>
                </a:solidFill>
                <a:effectLst/>
                <a:latin typeface="Roboto" panose="02000000000000000000" pitchFamily="2" charset="0"/>
              </a:rPr>
              <a:t> (A)“. Šioje dalyje įvertinami kandidato gebėjimai:</a:t>
            </a:r>
          </a:p>
          <a:p>
            <a:pPr algn="l"/>
            <a:r>
              <a:rPr lang="lt-LT" b="0" i="0" dirty="0">
                <a:solidFill>
                  <a:srgbClr val="000000"/>
                </a:solidFill>
                <a:effectLst/>
                <a:latin typeface="Roboto" panose="02000000000000000000" pitchFamily="2" charset="0"/>
              </a:rPr>
              <a:t>apibūdinti erdvę, laikotarpį, įvykį, situaciją ar personažą;</a:t>
            </a:r>
          </a:p>
          <a:p>
            <a:pPr algn="l"/>
            <a:r>
              <a:rPr lang="lt-LT" b="0" i="0" dirty="0">
                <a:solidFill>
                  <a:srgbClr val="000000"/>
                </a:solidFill>
                <a:effectLst/>
                <a:latin typeface="Roboto" panose="02000000000000000000" pitchFamily="2" charset="0"/>
              </a:rPr>
              <a:t>cituoti aktorius;</a:t>
            </a:r>
          </a:p>
          <a:p>
            <a:pPr algn="l"/>
            <a:r>
              <a:rPr lang="lt-LT" b="0" i="0" dirty="0">
                <a:solidFill>
                  <a:srgbClr val="000000"/>
                </a:solidFill>
                <a:effectLst/>
                <a:latin typeface="Roboto" panose="02000000000000000000" pitchFamily="2" charset="0"/>
              </a:rPr>
              <a:t>pagrįsti teiginį siūlydamas ar pasirinkdamas argumentus;</a:t>
            </a:r>
          </a:p>
          <a:p>
            <a:pPr algn="l"/>
            <a:r>
              <a:rPr lang="lt-LT" b="0" i="0" dirty="0">
                <a:solidFill>
                  <a:srgbClr val="000000"/>
                </a:solidFill>
                <a:effectLst/>
                <a:latin typeface="Roboto" panose="02000000000000000000" pitchFamily="2" charset="0"/>
              </a:rPr>
              <a:t>prie objekto pridėtame žemėlapyje surasti ir nustatyti vietas ir (arba) reiškinius;</a:t>
            </a:r>
          </a:p>
          <a:p>
            <a:pPr algn="l"/>
            <a:r>
              <a:rPr lang="lt-LT" b="0" i="0" dirty="0">
                <a:solidFill>
                  <a:srgbClr val="000000"/>
                </a:solidFill>
                <a:effectLst/>
                <a:latin typeface="Roboto" panose="02000000000000000000" pitchFamily="2" charset="0"/>
              </a:rPr>
              <a:t>pasiūlyti arba pasirinkti pagrindines evoliucijos datas ar laikotarpius;</a:t>
            </a:r>
          </a:p>
          <a:p>
            <a:pPr algn="l"/>
            <a:r>
              <a:rPr lang="lt-LT" b="0" i="0" dirty="0">
                <a:solidFill>
                  <a:srgbClr val="000000"/>
                </a:solidFill>
                <a:effectLst/>
                <a:latin typeface="Roboto" panose="02000000000000000000" pitchFamily="2" charset="0"/>
              </a:rPr>
              <a:t>pasiūlyti arba pasirinkti sąvokos apibrėžimą.</a:t>
            </a:r>
          </a:p>
          <a:p>
            <a:pPr marL="0" indent="0" algn="l">
              <a:buNone/>
            </a:pPr>
            <a:endParaRPr lang="lt-LT" b="1" i="0" dirty="0">
              <a:solidFill>
                <a:srgbClr val="000000"/>
              </a:solidFill>
              <a:effectLst/>
              <a:latin typeface="Roboto" panose="02000000000000000000" pitchFamily="2" charset="0"/>
            </a:endParaRPr>
          </a:p>
          <a:p>
            <a:pPr marL="0" indent="0" algn="l">
              <a:buNone/>
            </a:pPr>
            <a:r>
              <a:rPr lang="lt-LT" b="1" i="0" dirty="0">
                <a:solidFill>
                  <a:srgbClr val="000000"/>
                </a:solidFill>
                <a:effectLst/>
                <a:latin typeface="Roboto" panose="02000000000000000000" pitchFamily="2" charset="0"/>
              </a:rPr>
              <a:t>2 dalis: dokumento (-ų) analizė</a:t>
            </a:r>
            <a:endParaRPr lang="lt-LT" b="0" i="0" dirty="0">
              <a:solidFill>
                <a:srgbClr val="000000"/>
              </a:solidFill>
              <a:effectLst/>
              <a:latin typeface="Roboto" panose="02000000000000000000" pitchFamily="2" charset="0"/>
            </a:endParaRPr>
          </a:p>
          <a:p>
            <a:pPr algn="l"/>
            <a:r>
              <a:rPr lang="lt-LT" b="0" i="0" dirty="0">
                <a:solidFill>
                  <a:srgbClr val="000000"/>
                </a:solidFill>
                <a:effectLst/>
                <a:latin typeface="Roboto" panose="02000000000000000000" pitchFamily="2" charset="0"/>
              </a:rPr>
              <a:t>Šioje dalyje analizuojamas vienas arba du dokumentai, susiję su kiekvienu iš dviejų istorijos ar geografijos programos temos pasirenkamųjų studijų dalykų (B). Kandidatas pasirenka vieną iš dviejų siūlomų pratimų. Dokumento (-ų) analizė atliekama atsakant į klausimus.</a:t>
            </a:r>
          </a:p>
          <a:p>
            <a:pPr algn="l"/>
            <a:r>
              <a:rPr lang="lt-LT" b="0" i="0" dirty="0">
                <a:solidFill>
                  <a:srgbClr val="000000"/>
                </a:solidFill>
                <a:effectLst/>
                <a:latin typeface="Roboto" panose="02000000000000000000" pitchFamily="2" charset="0"/>
              </a:rPr>
              <a:t>Dokumento (-ų) analizė leidžia kandidatui parodyti, kad jis supranta bendrą (arba abiejų) dokumento (-ų) prasmę, kad jis geba atrinkti informaciją, suskirstyti jai prioritetus, paaiškinti ir kritiškai vertinti. atsitraukite atsakydami į klausimą, pasikliaudami, viena vertus, dokumento (-ų) turiniu ir, kita vertus, asmeninėmis žiniomis. Atsakymai – galimybė įvertinti kandidato rašymo gebėjimus</a:t>
            </a:r>
          </a:p>
          <a:p>
            <a:endParaRPr lang="lt-LT" dirty="0"/>
          </a:p>
        </p:txBody>
      </p:sp>
    </p:spTree>
    <p:extLst>
      <p:ext uri="{BB962C8B-B14F-4D97-AF65-F5344CB8AC3E}">
        <p14:creationId xmlns:p14="http://schemas.microsoft.com/office/powerpoint/2010/main" val="5429198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89759FF-8F53-90E7-682D-9AB012BB4A8D}"/>
              </a:ext>
            </a:extLst>
          </p:cNvPr>
          <p:cNvSpPr>
            <a:spLocks noGrp="1" noChangeArrowheads="1"/>
          </p:cNvSpPr>
          <p:nvPr>
            <p:ph type="title" idx="4294967295"/>
          </p:nvPr>
        </p:nvSpPr>
        <p:spPr>
          <a:xfrm>
            <a:off x="1981201" y="457200"/>
            <a:ext cx="8507413" cy="884238"/>
          </a:xfrm>
        </p:spPr>
        <p:txBody>
          <a:bodyPr/>
          <a:lstStyle/>
          <a:p>
            <a:pPr eaLnBrk="1" hangingPunct="1"/>
            <a:r>
              <a:rPr lang="lt-LT" altLang="lt-LT" sz="3600">
                <a:solidFill>
                  <a:schemeClr val="bg2"/>
                </a:solidFill>
              </a:rPr>
              <a:t>Kaip keistis valstybinis BE?</a:t>
            </a:r>
          </a:p>
        </p:txBody>
      </p:sp>
      <p:sp>
        <p:nvSpPr>
          <p:cNvPr id="4099" name="AutoShape 4">
            <a:extLst>
              <a:ext uri="{FF2B5EF4-FFF2-40B4-BE49-F238E27FC236}">
                <a16:creationId xmlns:a16="http://schemas.microsoft.com/office/drawing/2014/main" id="{291D0835-3FF0-0A5B-BC71-EF9F2D124A72}"/>
              </a:ext>
            </a:extLst>
          </p:cNvPr>
          <p:cNvSpPr>
            <a:spLocks noChangeArrowheads="1"/>
          </p:cNvSpPr>
          <p:nvPr/>
        </p:nvSpPr>
        <p:spPr bwMode="auto">
          <a:xfrm>
            <a:off x="2855914" y="4884738"/>
            <a:ext cx="5976937" cy="431800"/>
          </a:xfrm>
          <a:prstGeom prst="rightArrow">
            <a:avLst>
              <a:gd name="adj1" fmla="val 50000"/>
              <a:gd name="adj2" fmla="val 34604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buClr>
                <a:schemeClr val="bg2"/>
              </a:buClr>
              <a:buSzPct val="75000"/>
              <a:buFont typeface="Wingdings" panose="05000000000000000000" pitchFamily="2" charset="2"/>
              <a:buNone/>
            </a:pPr>
            <a:endParaRPr lang="lt-LT" altLang="lt-LT" sz="1200">
              <a:solidFill>
                <a:schemeClr val="bg2"/>
              </a:solidFill>
            </a:endParaRPr>
          </a:p>
        </p:txBody>
      </p:sp>
      <p:sp>
        <p:nvSpPr>
          <p:cNvPr id="24581" name="AutoShape 7">
            <a:extLst>
              <a:ext uri="{FF2B5EF4-FFF2-40B4-BE49-F238E27FC236}">
                <a16:creationId xmlns:a16="http://schemas.microsoft.com/office/drawing/2014/main" id="{E76D52C0-602F-0A3E-9264-FE04A43CA710}"/>
              </a:ext>
            </a:extLst>
          </p:cNvPr>
          <p:cNvSpPr>
            <a:spLocks noChangeArrowheads="1"/>
          </p:cNvSpPr>
          <p:nvPr/>
        </p:nvSpPr>
        <p:spPr bwMode="auto">
          <a:xfrm>
            <a:off x="1981201" y="5057777"/>
            <a:ext cx="7859713" cy="1583656"/>
          </a:xfrm>
          <a:prstGeom prst="rightArrow">
            <a:avLst>
              <a:gd name="adj1" fmla="val 43019"/>
              <a:gd name="adj2" fmla="val 20808"/>
            </a:avLst>
          </a:prstGeom>
          <a:solidFill>
            <a:schemeClr val="folHlink"/>
          </a:solidFill>
          <a:ln w="9525" algn="ctr">
            <a:solidFill>
              <a:schemeClr val="tx1"/>
            </a:solidFill>
            <a:miter lim="800000"/>
            <a:headEnd/>
            <a:tailEnd/>
          </a:ln>
        </p:spPr>
        <p:txBody>
          <a:bodyPr wrap="none" anchor="ct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0000"/>
              </a:lnSpc>
              <a:spcBef>
                <a:spcPct val="20000"/>
              </a:spcBef>
              <a:buClr>
                <a:schemeClr val="bg2"/>
              </a:buClr>
              <a:buSzPct val="75000"/>
              <a:buFont typeface="Wingdings" panose="05000000000000000000" pitchFamily="2" charset="2"/>
              <a:buNone/>
            </a:pPr>
            <a:r>
              <a:rPr lang="en-US" altLang="lt-LT" sz="1200" dirty="0">
                <a:solidFill>
                  <a:schemeClr val="bg2"/>
                </a:solidFill>
              </a:rPr>
              <a:t>                                              </a:t>
            </a:r>
            <a:endParaRPr lang="lt-LT" altLang="lt-LT" sz="1200" dirty="0">
              <a:solidFill>
                <a:schemeClr val="bg2"/>
              </a:solidFill>
            </a:endParaRPr>
          </a:p>
          <a:p>
            <a:pPr algn="ctr" eaLnBrk="1" hangingPunct="1">
              <a:lnSpc>
                <a:spcPct val="80000"/>
              </a:lnSpc>
              <a:spcBef>
                <a:spcPct val="20000"/>
              </a:spcBef>
              <a:buClr>
                <a:schemeClr val="bg2"/>
              </a:buClr>
              <a:buSzPct val="75000"/>
              <a:buFont typeface="Wingdings" panose="05000000000000000000" pitchFamily="2" charset="2"/>
              <a:buNone/>
            </a:pPr>
            <a:r>
              <a:rPr lang="en-US" altLang="lt-LT" sz="1200" dirty="0">
                <a:solidFill>
                  <a:schemeClr val="bg2"/>
                </a:solidFill>
              </a:rPr>
              <a:t>-</a:t>
            </a:r>
            <a:r>
              <a:rPr lang="lt-LT" altLang="lt-LT" sz="1200" dirty="0">
                <a:solidFill>
                  <a:schemeClr val="bg2"/>
                </a:solidFill>
              </a:rPr>
              <a:t>                                                                    </a:t>
            </a:r>
            <a:r>
              <a:rPr lang="en-US" altLang="lt-LT" sz="1200" dirty="0">
                <a:solidFill>
                  <a:schemeClr val="bg2"/>
                </a:solidFill>
              </a:rPr>
              <a:t>                                   </a:t>
            </a:r>
            <a:r>
              <a:rPr lang="lt-LT" altLang="lt-LT" b="1" dirty="0"/>
              <a:t>10 </a:t>
            </a:r>
            <a:r>
              <a:rPr lang="en-US" altLang="lt-LT" b="1" dirty="0"/>
              <a:t>proc</a:t>
            </a:r>
            <a:r>
              <a:rPr lang="lt-LT" altLang="lt-LT" b="1" dirty="0"/>
              <a:t>.</a:t>
            </a:r>
            <a:r>
              <a:rPr lang="lt-LT" altLang="lt-LT" b="1" dirty="0">
                <a:solidFill>
                  <a:schemeClr val="bg2"/>
                </a:solidFill>
              </a:rPr>
              <a:t>  </a:t>
            </a:r>
            <a:r>
              <a:rPr lang="lt-LT" altLang="lt-LT" sz="1600" b="1" dirty="0"/>
              <a:t>trumpo argumentuojamojo                      </a:t>
            </a:r>
          </a:p>
          <a:p>
            <a:pPr algn="ctr" eaLnBrk="1" hangingPunct="1">
              <a:lnSpc>
                <a:spcPct val="80000"/>
              </a:lnSpc>
              <a:spcBef>
                <a:spcPct val="20000"/>
              </a:spcBef>
              <a:buClr>
                <a:schemeClr val="bg2"/>
              </a:buClr>
              <a:buSzPct val="75000"/>
              <a:buFont typeface="Wingdings" panose="05000000000000000000" pitchFamily="2" charset="2"/>
              <a:buNone/>
            </a:pPr>
            <a:r>
              <a:rPr lang="lt-LT" altLang="lt-LT" sz="1600" b="1" dirty="0">
                <a:solidFill>
                  <a:schemeClr val="bg2"/>
                </a:solidFill>
              </a:rPr>
              <a:t>                                                                       </a:t>
            </a:r>
            <a:r>
              <a:rPr lang="lt-LT" altLang="lt-LT" sz="1600" b="1" dirty="0"/>
              <a:t>teksto kūrimas</a:t>
            </a:r>
            <a:r>
              <a:rPr lang="lt-LT" altLang="lt-LT" sz="1400" b="1" dirty="0">
                <a:solidFill>
                  <a:schemeClr val="bg2"/>
                </a:solidFill>
              </a:rPr>
              <a:t>                 </a:t>
            </a:r>
          </a:p>
          <a:p>
            <a:pPr algn="ctr" eaLnBrk="1" hangingPunct="1">
              <a:lnSpc>
                <a:spcPct val="80000"/>
              </a:lnSpc>
              <a:spcBef>
                <a:spcPct val="20000"/>
              </a:spcBef>
              <a:buClr>
                <a:schemeClr val="bg2"/>
              </a:buClr>
              <a:buSzPct val="75000"/>
              <a:buFont typeface="Wingdings" panose="05000000000000000000" pitchFamily="2" charset="2"/>
              <a:buNone/>
            </a:pPr>
            <a:r>
              <a:rPr lang="en-US" altLang="lt-LT" b="1" dirty="0">
                <a:solidFill>
                  <a:schemeClr val="bg2"/>
                </a:solidFill>
              </a:rPr>
              <a:t> </a:t>
            </a:r>
            <a:endParaRPr lang="lt-LT" altLang="lt-LT" b="1" dirty="0">
              <a:solidFill>
                <a:schemeClr val="bg2"/>
              </a:solidFill>
            </a:endParaRPr>
          </a:p>
        </p:txBody>
      </p:sp>
      <p:sp>
        <p:nvSpPr>
          <p:cNvPr id="24582" name="Text Box 6">
            <a:extLst>
              <a:ext uri="{FF2B5EF4-FFF2-40B4-BE49-F238E27FC236}">
                <a16:creationId xmlns:a16="http://schemas.microsoft.com/office/drawing/2014/main" id="{B352DA34-285C-3F93-DD39-58901321E985}"/>
              </a:ext>
            </a:extLst>
          </p:cNvPr>
          <p:cNvSpPr txBox="1">
            <a:spLocks noChangeArrowheads="1"/>
          </p:cNvSpPr>
          <p:nvPr/>
        </p:nvSpPr>
        <p:spPr bwMode="auto">
          <a:xfrm>
            <a:off x="2568576" y="5057776"/>
            <a:ext cx="6697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lt-LT">
                <a:solidFill>
                  <a:srgbClr val="FF0000"/>
                </a:solidFill>
              </a:rPr>
              <a:t> </a:t>
            </a:r>
            <a:r>
              <a:rPr lang="lt-LT" altLang="lt-LT" sz="2000" b="1">
                <a:solidFill>
                  <a:srgbClr val="FF0000"/>
                </a:solidFill>
              </a:rPr>
              <a:t>201</a:t>
            </a:r>
            <a:r>
              <a:rPr lang="en-US" altLang="lt-LT" sz="2000" b="1">
                <a:solidFill>
                  <a:srgbClr val="FF0000"/>
                </a:solidFill>
              </a:rPr>
              <a:t>1</a:t>
            </a:r>
            <a:r>
              <a:rPr lang="lt-LT" altLang="lt-LT" sz="2000" b="1">
                <a:solidFill>
                  <a:srgbClr val="FF0000"/>
                </a:solidFill>
              </a:rPr>
              <a:t> m. </a:t>
            </a:r>
            <a:r>
              <a:rPr lang="en-US" altLang="lt-LT" sz="2000" b="1">
                <a:solidFill>
                  <a:srgbClr val="FF0000"/>
                </a:solidFill>
              </a:rPr>
              <a:t>       </a:t>
            </a:r>
            <a:r>
              <a:rPr lang="lt-LT" altLang="lt-LT" sz="2000" b="1">
                <a:solidFill>
                  <a:srgbClr val="FF0000"/>
                </a:solidFill>
              </a:rPr>
              <a:t>     201</a:t>
            </a:r>
            <a:r>
              <a:rPr lang="en-US" altLang="lt-LT" sz="2000" b="1">
                <a:solidFill>
                  <a:srgbClr val="FF0000"/>
                </a:solidFill>
              </a:rPr>
              <a:t>2</a:t>
            </a:r>
            <a:r>
              <a:rPr lang="lt-LT" altLang="lt-LT" sz="2000" b="1">
                <a:solidFill>
                  <a:srgbClr val="FF0000"/>
                </a:solidFill>
              </a:rPr>
              <a:t> </a:t>
            </a:r>
            <a:r>
              <a:rPr lang="en-US" altLang="lt-LT" sz="2000" b="1">
                <a:solidFill>
                  <a:srgbClr val="FF0000"/>
                </a:solidFill>
              </a:rPr>
              <a:t>m.   </a:t>
            </a:r>
            <a:r>
              <a:rPr lang="lt-LT" altLang="lt-LT" sz="2000" b="1">
                <a:solidFill>
                  <a:srgbClr val="FF0000"/>
                </a:solidFill>
              </a:rPr>
              <a:t>              </a:t>
            </a:r>
            <a:r>
              <a:rPr lang="en-US" altLang="lt-LT" sz="2000" b="1">
                <a:solidFill>
                  <a:srgbClr val="FF0000"/>
                </a:solidFill>
              </a:rPr>
              <a:t>  </a:t>
            </a:r>
            <a:r>
              <a:rPr lang="lt-LT" altLang="lt-LT" sz="2000" b="1">
                <a:solidFill>
                  <a:srgbClr val="FF0000"/>
                </a:solidFill>
              </a:rPr>
              <a:t> </a:t>
            </a:r>
            <a:r>
              <a:rPr lang="en-US" altLang="lt-LT" sz="2000" b="1">
                <a:solidFill>
                  <a:srgbClr val="FF0000"/>
                </a:solidFill>
              </a:rPr>
              <a:t>        </a:t>
            </a:r>
            <a:r>
              <a:rPr lang="lt-LT" altLang="lt-LT" sz="2000" b="1">
                <a:solidFill>
                  <a:srgbClr val="FF0000"/>
                </a:solidFill>
              </a:rPr>
              <a:t>2013 </a:t>
            </a:r>
            <a:r>
              <a:rPr lang="en-US" altLang="lt-LT" sz="2000" b="1">
                <a:solidFill>
                  <a:srgbClr val="FF0000"/>
                </a:solidFill>
              </a:rPr>
              <a:t>m.</a:t>
            </a:r>
            <a:r>
              <a:rPr lang="lt-LT" altLang="lt-LT">
                <a:solidFill>
                  <a:srgbClr val="FF0000"/>
                </a:solidFill>
              </a:rPr>
              <a:t> </a:t>
            </a:r>
          </a:p>
        </p:txBody>
      </p:sp>
      <p:sp>
        <p:nvSpPr>
          <p:cNvPr id="4102" name="Rectangle 9">
            <a:extLst>
              <a:ext uri="{FF2B5EF4-FFF2-40B4-BE49-F238E27FC236}">
                <a16:creationId xmlns:a16="http://schemas.microsoft.com/office/drawing/2014/main" id="{2E633400-5578-069C-97E4-156A77AB7293}"/>
              </a:ext>
            </a:extLst>
          </p:cNvPr>
          <p:cNvSpPr>
            <a:spLocks noChangeArrowheads="1"/>
          </p:cNvSpPr>
          <p:nvPr/>
        </p:nvSpPr>
        <p:spPr bwMode="auto">
          <a:xfrm>
            <a:off x="1774825" y="1341439"/>
            <a:ext cx="8281988"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28625"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lt-LT" altLang="lt-LT" sz="2000"/>
              <a:t>Prielaidos egzamino kaitai</a:t>
            </a:r>
            <a:r>
              <a:rPr lang="lt-LT" altLang="ko-KR" sz="2000"/>
              <a:t>:</a:t>
            </a:r>
          </a:p>
          <a:p>
            <a:pPr eaLnBrk="1" hangingPunct="1"/>
            <a:endParaRPr lang="lt-LT" altLang="ko-KR" sz="2000"/>
          </a:p>
          <a:p>
            <a:pPr eaLnBrk="1" hangingPunct="1">
              <a:buFontTx/>
              <a:buAutoNum type="arabicPeriod"/>
            </a:pPr>
            <a:r>
              <a:rPr lang="lt-LT" altLang="ko-KR" sz="2000"/>
              <a:t>Mažinama </a:t>
            </a:r>
            <a:r>
              <a:rPr lang="lt-LT" altLang="ko-KR" sz="2000">
                <a:solidFill>
                  <a:schemeClr val="hlink"/>
                </a:solidFill>
              </a:rPr>
              <a:t>faktinių žinių;</a:t>
            </a:r>
          </a:p>
          <a:p>
            <a:pPr eaLnBrk="1" hangingPunct="1">
              <a:buFontTx/>
              <a:buAutoNum type="arabicPeriod"/>
            </a:pPr>
            <a:r>
              <a:rPr lang="lt-LT" altLang="ko-KR" sz="2000"/>
              <a:t>Atnaujintose vidurio ugdymo bendrosiose programose </a:t>
            </a:r>
            <a:r>
              <a:rPr lang="lt-LT" altLang="ko-KR" sz="2000">
                <a:solidFill>
                  <a:schemeClr val="hlink"/>
                </a:solidFill>
              </a:rPr>
              <a:t>akcentuojami gebėjimai</a:t>
            </a:r>
            <a:r>
              <a:rPr lang="lt-LT" altLang="ko-KR" sz="2000"/>
              <a:t> susiję su:</a:t>
            </a:r>
          </a:p>
          <a:p>
            <a:pPr eaLnBrk="1" hangingPunct="1">
              <a:buFontTx/>
              <a:buChar char="•"/>
            </a:pPr>
            <a:r>
              <a:rPr lang="lt-LT" altLang="ko-KR" sz="2000"/>
              <a:t>įvairių istorinių ir geografinių šaltinių suvokimu ir analize;</a:t>
            </a:r>
          </a:p>
          <a:p>
            <a:pPr eaLnBrk="1" hangingPunct="1">
              <a:buFontTx/>
              <a:buChar char="•"/>
            </a:pPr>
            <a:r>
              <a:rPr lang="lt-LT" altLang="ko-KR" sz="2000"/>
              <a:t>reiškinių ir procesų vertinimu bei interpretavimu; </a:t>
            </a:r>
          </a:p>
          <a:p>
            <a:pPr eaLnBrk="1" hangingPunct="1">
              <a:buFontTx/>
              <a:buChar char="•"/>
            </a:pPr>
            <a:r>
              <a:rPr lang="lt-LT" altLang="lt-LT" sz="2000"/>
              <a:t>probleminių situacijų atpažinimu, problemų formulavimu ir gebėjimu jas spręsti.</a:t>
            </a:r>
          </a:p>
          <a:p>
            <a:pPr eaLnBrk="1" hangingPunct="1"/>
            <a:endParaRPr lang="lt-LT" altLang="lt-LT" sz="2000"/>
          </a:p>
          <a:p>
            <a:pPr eaLnBrk="1" hangingPunct="1"/>
            <a:r>
              <a:rPr lang="lt-LT" altLang="lt-LT" sz="2000"/>
              <a:t>3. Brandos egzaminuose atsiras kitokios užduotys:</a:t>
            </a:r>
            <a:endParaRPr lang="lt-LT" altLang="ko-KR" sz="2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581"/>
                                        </p:tgtEl>
                                        <p:attrNameLst>
                                          <p:attrName>style.visibility</p:attrName>
                                        </p:attrNameLst>
                                      </p:cBhvr>
                                      <p:to>
                                        <p:strVal val="visible"/>
                                      </p:to>
                                    </p:set>
                                    <p:animEffect transition="in" filter="wipe(left)">
                                      <p:cBhvr>
                                        <p:cTn id="7" dur="1000"/>
                                        <p:tgtEl>
                                          <p:spTgt spid="2458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4582"/>
                                        </p:tgtEl>
                                        <p:attrNameLst>
                                          <p:attrName>style.visibility</p:attrName>
                                        </p:attrNameLst>
                                      </p:cBhvr>
                                      <p:to>
                                        <p:strVal val="visible"/>
                                      </p:to>
                                    </p:set>
                                    <p:animEffect transition="in" filter="wipe(left)">
                                      <p:cBhvr>
                                        <p:cTn id="10" dur="10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animBg="1"/>
      <p:bldP spid="2458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B4D73-1389-689D-85B1-99A446BA204A}"/>
              </a:ext>
            </a:extLst>
          </p:cNvPr>
          <p:cNvSpPr>
            <a:spLocks noGrp="1"/>
          </p:cNvSpPr>
          <p:nvPr>
            <p:ph type="ctrTitle"/>
          </p:nvPr>
        </p:nvSpPr>
        <p:spPr/>
        <p:txBody>
          <a:bodyPr/>
          <a:lstStyle/>
          <a:p>
            <a:r>
              <a:rPr lang="lt-LT" sz="6000" dirty="0"/>
              <a:t>Praktinės užduoties </a:t>
            </a:r>
            <a:br>
              <a:rPr lang="lt-LT" sz="6000" dirty="0"/>
            </a:br>
            <a:r>
              <a:rPr lang="lt-LT" sz="6000" dirty="0"/>
              <a:t>rezultatai ir jų aptarimas</a:t>
            </a:r>
          </a:p>
        </p:txBody>
      </p:sp>
      <p:sp>
        <p:nvSpPr>
          <p:cNvPr id="3" name="Subtitle 2">
            <a:extLst>
              <a:ext uri="{FF2B5EF4-FFF2-40B4-BE49-F238E27FC236}">
                <a16:creationId xmlns:a16="http://schemas.microsoft.com/office/drawing/2014/main" id="{A55ACCC3-663B-71BE-2A95-9FAACFC0FAE1}"/>
              </a:ext>
            </a:extLst>
          </p:cNvPr>
          <p:cNvSpPr>
            <a:spLocks noGrp="1"/>
          </p:cNvSpPr>
          <p:nvPr>
            <p:ph type="subTitle" idx="1"/>
          </p:nvPr>
        </p:nvSpPr>
        <p:spPr/>
        <p:txBody>
          <a:bodyPr/>
          <a:lstStyle/>
          <a:p>
            <a:r>
              <a:rPr lang="lt-LT" dirty="0"/>
              <a:t>Š</a:t>
            </a:r>
            <a:r>
              <a:rPr lang="en-US" dirty="0" err="1"/>
              <a:t>ar</a:t>
            </a:r>
            <a:r>
              <a:rPr lang="lt-LT" dirty="0"/>
              <a:t>ū</a:t>
            </a:r>
            <a:r>
              <a:rPr lang="en-US" dirty="0" err="1"/>
              <a:t>nas</a:t>
            </a:r>
            <a:r>
              <a:rPr lang="en-US" dirty="0"/>
              <a:t> </a:t>
            </a:r>
            <a:r>
              <a:rPr lang="en-US" dirty="0" err="1"/>
              <a:t>Gerulaitis</a:t>
            </a:r>
            <a:r>
              <a:rPr lang="en-US" dirty="0"/>
              <a:t> </a:t>
            </a:r>
            <a:endParaRPr lang="lt-LT" dirty="0"/>
          </a:p>
        </p:txBody>
      </p:sp>
    </p:spTree>
    <p:extLst>
      <p:ext uri="{BB962C8B-B14F-4D97-AF65-F5344CB8AC3E}">
        <p14:creationId xmlns:p14="http://schemas.microsoft.com/office/powerpoint/2010/main" val="42727983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p:cNvPicPr>
            <a:picLocks noChangeAspect="1"/>
          </p:cNvPicPr>
          <p:nvPr/>
        </p:nvPicPr>
        <p:blipFill>
          <a:blip r:embed="rId3"/>
          <a:stretch>
            <a:fillRect/>
          </a:stretch>
        </p:blipFill>
        <p:spPr>
          <a:xfrm>
            <a:off x="116198" y="1192020"/>
            <a:ext cx="11959604" cy="4594789"/>
          </a:xfrm>
          <a:prstGeom prst="rect">
            <a:avLst/>
          </a:prstGeom>
        </p:spPr>
      </p:pic>
    </p:spTree>
    <p:extLst>
      <p:ext uri="{BB962C8B-B14F-4D97-AF65-F5344CB8AC3E}">
        <p14:creationId xmlns:p14="http://schemas.microsoft.com/office/powerpoint/2010/main" val="26140076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endParaRPr lang="lt-LT"/>
          </a:p>
        </p:txBody>
      </p:sp>
      <p:pic>
        <p:nvPicPr>
          <p:cNvPr id="4" name="Paveikslėlis 3"/>
          <p:cNvPicPr>
            <a:picLocks noChangeAspect="1"/>
          </p:cNvPicPr>
          <p:nvPr/>
        </p:nvPicPr>
        <p:blipFill>
          <a:blip r:embed="rId2"/>
          <a:stretch>
            <a:fillRect/>
          </a:stretch>
        </p:blipFill>
        <p:spPr>
          <a:xfrm>
            <a:off x="565449" y="372674"/>
            <a:ext cx="11061102" cy="6112985"/>
          </a:xfrm>
          <a:prstGeom prst="rect">
            <a:avLst/>
          </a:prstGeom>
        </p:spPr>
      </p:pic>
    </p:spTree>
    <p:extLst>
      <p:ext uri="{BB962C8B-B14F-4D97-AF65-F5344CB8AC3E}">
        <p14:creationId xmlns:p14="http://schemas.microsoft.com/office/powerpoint/2010/main" val="2615258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9EA0C-7CC9-802B-74FA-21E515A690D2}"/>
              </a:ext>
            </a:extLst>
          </p:cNvPr>
          <p:cNvSpPr>
            <a:spLocks noGrp="1"/>
          </p:cNvSpPr>
          <p:nvPr>
            <p:ph type="title"/>
          </p:nvPr>
        </p:nvSpPr>
        <p:spPr/>
        <p:txBody>
          <a:bodyPr>
            <a:normAutofit/>
          </a:bodyPr>
          <a:lstStyle/>
          <a:p>
            <a:r>
              <a:rPr lang="lt-LT" sz="3200" b="1" dirty="0"/>
              <a:t>Kas bus vertinama? </a:t>
            </a:r>
          </a:p>
        </p:txBody>
      </p:sp>
      <p:sp>
        <p:nvSpPr>
          <p:cNvPr id="3" name="Content Placeholder 2">
            <a:extLst>
              <a:ext uri="{FF2B5EF4-FFF2-40B4-BE49-F238E27FC236}">
                <a16:creationId xmlns:a16="http://schemas.microsoft.com/office/drawing/2014/main" id="{B4AE37EB-CBE5-9042-BE14-0E209C3C161D}"/>
              </a:ext>
            </a:extLst>
          </p:cNvPr>
          <p:cNvSpPr>
            <a:spLocks noGrp="1"/>
          </p:cNvSpPr>
          <p:nvPr>
            <p:ph idx="1"/>
          </p:nvPr>
        </p:nvSpPr>
        <p:spPr/>
        <p:txBody>
          <a:bodyPr>
            <a:normAutofit fontScale="85000" lnSpcReduction="10000"/>
          </a:bodyPr>
          <a:lstStyle/>
          <a:p>
            <a:pPr marL="0" indent="0">
              <a:buNone/>
            </a:pPr>
            <a:r>
              <a:rPr lang="lt-LT" dirty="0"/>
              <a:t>Šiame apraše kognityvinių gebėjimų sritis charakterizuoja pasiekimų požymių aprašymuose vartojamos sąvokos: </a:t>
            </a:r>
          </a:p>
          <a:p>
            <a:r>
              <a:rPr lang="lt-LT" b="1" dirty="0"/>
              <a:t>5.1. žinios ir supratimas – </a:t>
            </a:r>
            <a:r>
              <a:rPr lang="lt-LT" dirty="0"/>
              <a:t>kai kandidatas </a:t>
            </a:r>
            <a:r>
              <a:rPr lang="lt-LT" dirty="0">
                <a:solidFill>
                  <a:srgbClr val="FF0000"/>
                </a:solidFill>
              </a:rPr>
              <a:t>įvardija ir tinkamai vartoja sąvokas, apibūdina faktus, įvykius, dėsningumus, reiškinius ir procesus</a:t>
            </a:r>
            <a:r>
              <a:rPr lang="lt-LT" dirty="0"/>
              <a:t>, nurodo jų priežastis ir pasekmes, tarpusavio ryšį, objektų bruožus, randa informaciją įvairiausiuose informacijos šaltiniuose; </a:t>
            </a:r>
          </a:p>
          <a:p>
            <a:r>
              <a:rPr lang="lt-LT" b="1" dirty="0"/>
              <a:t>5.2. taikymas – </a:t>
            </a:r>
            <a:r>
              <a:rPr lang="lt-LT" dirty="0"/>
              <a:t>kai kandidatas, taikydamas žinias, atsako į klausimus, atlieka užduotis, apibendrina informaciją įvairiausiuose informacijos šaltiniuose, lygina, iliustruoja, lokalizuoja, chronologiškai išdėsto, nustato objektų geografinę padėtį, nurodo įvykio, reiškinio vietą, laiką, kaitą, kryptį, daro išvadas apie faktus, įvykius, dėsningumus, objektus, reiškinius ir procesus, jų priežastis ir pasekmes įvairiuose žinomuose ir (ar) nesudėtinguose, ir (ar) įprastuose kontekstuose; atlieka skaičiavimus (procentų, vidurkio, santykio) ir palygina gautus rezultatus; </a:t>
            </a:r>
          </a:p>
          <a:p>
            <a:r>
              <a:rPr lang="lt-LT" b="1" dirty="0"/>
              <a:t>5.3. aukštesnieji mąstymo gebėjimai – </a:t>
            </a:r>
            <a:r>
              <a:rPr lang="lt-LT" dirty="0">
                <a:solidFill>
                  <a:srgbClr val="FF0000"/>
                </a:solidFill>
              </a:rPr>
              <a:t>kai kandidatas įvertina pateiktus faktus, įvykius, reiškinius, procesus, idėjas, nuomones ir nustato jų priežasties ir pasekmės ryšį, analizuoja ir interpretuoja informaciją, nustato ir pagrindžia jos patikimumą, kelia klausimus, siedamas skirtingų šaltinių duomenis, nuosekliai ir sistemingai ieško atsakymų, taiko tiriamąsias strategijas, išanalizuoja problemą (-</a:t>
            </a:r>
            <a:r>
              <a:rPr lang="lt-LT" dirty="0" err="1">
                <a:solidFill>
                  <a:srgbClr val="FF0000"/>
                </a:solidFill>
              </a:rPr>
              <a:t>as</a:t>
            </a:r>
            <a:r>
              <a:rPr lang="lt-LT" dirty="0">
                <a:solidFill>
                  <a:srgbClr val="FF0000"/>
                </a:solidFill>
              </a:rPr>
              <a:t>) ir numato galimus sprendimo būdus, nurodo jų stipriąsias ir silpnąsias puses, daro pagrįstas ir išsamias išvadas, kuria tekstus, naudodamasis šaltiniais kaip įrodymu.</a:t>
            </a:r>
          </a:p>
        </p:txBody>
      </p:sp>
    </p:spTree>
    <p:extLst>
      <p:ext uri="{BB962C8B-B14F-4D97-AF65-F5344CB8AC3E}">
        <p14:creationId xmlns:p14="http://schemas.microsoft.com/office/powerpoint/2010/main" val="2287060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E7DD2-99CC-FA88-9B13-79F515396A54}"/>
              </a:ext>
            </a:extLst>
          </p:cNvPr>
          <p:cNvSpPr>
            <a:spLocks noGrp="1"/>
          </p:cNvSpPr>
          <p:nvPr>
            <p:ph type="title"/>
          </p:nvPr>
        </p:nvSpPr>
        <p:spPr/>
        <p:txBody>
          <a:bodyPr>
            <a:normAutofit fontScale="90000"/>
          </a:bodyPr>
          <a:lstStyle/>
          <a:p>
            <a:pPr marL="0" marR="0" lvl="0" indent="0" algn="ctr" defTabSz="914400" rtl="0" eaLnBrk="0" fontAlgn="base" latinLnBrk="0" hangingPunct="0">
              <a:lnSpc>
                <a:spcPct val="100000"/>
              </a:lnSpc>
              <a:spcBef>
                <a:spcPct val="0"/>
              </a:spcBef>
              <a:spcAft>
                <a:spcPct val="0"/>
              </a:spcAft>
              <a:tabLst/>
            </a:pPr>
            <a:r>
              <a:rPr kumimoji="0" lang="lt-LT" altLang="lt-LT"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Ar </a:t>
            </a:r>
            <a:r>
              <a:rPr kumimoji="0" lang="lt-LT" altLang="lt-LT" sz="48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turizmo sektorius </a:t>
            </a:r>
            <a:r>
              <a:rPr kumimoji="0" lang="lt-LT" altLang="lt-LT" sz="4800" b="0" i="0" u="none" strike="noStrike" cap="none" normalizeH="0" baseline="0" dirty="0">
                <a:ln>
                  <a:noFill/>
                </a:ln>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gali priklausyti </a:t>
            </a:r>
            <a:r>
              <a:rPr kumimoji="0" lang="lt-LT" altLang="lt-LT"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nuo </a:t>
            </a:r>
            <a:r>
              <a:rPr kumimoji="0" lang="lt-LT" altLang="lt-LT" sz="48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Europos žaliojo kurso</a:t>
            </a:r>
            <a:r>
              <a:rPr kumimoji="0" lang="lt-LT" altLang="lt-LT"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lt-LT" altLang="lt-LT" sz="800" b="0" i="0" u="none" strike="noStrike" cap="none" normalizeH="0" baseline="0" dirty="0">
                <a:ln>
                  <a:noFill/>
                </a:ln>
                <a:solidFill>
                  <a:schemeClr val="tx1"/>
                </a:solidFill>
                <a:effectLst/>
              </a:rPr>
              <a:t/>
            </a:r>
            <a:br>
              <a:rPr kumimoji="0" lang="lt-LT" altLang="lt-LT" sz="800" b="0" i="0" u="none" strike="noStrike" cap="none" normalizeH="0" baseline="0" dirty="0">
                <a:ln>
                  <a:noFill/>
                </a:ln>
                <a:solidFill>
                  <a:schemeClr val="tx1"/>
                </a:solidFill>
                <a:effectLst/>
              </a:rPr>
            </a:br>
            <a:endParaRPr lang="lt-LT" dirty="0"/>
          </a:p>
        </p:txBody>
      </p:sp>
      <p:pic>
        <p:nvPicPr>
          <p:cNvPr id="1025" name="Picture 3" descr="Europos žaliasis kursas">
            <a:extLst>
              <a:ext uri="{FF2B5EF4-FFF2-40B4-BE49-F238E27FC236}">
                <a16:creationId xmlns:a16="http://schemas.microsoft.com/office/drawing/2014/main" id="{C5C1364D-CB54-0B37-B8B6-52D3AF004F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1180" y="2194724"/>
            <a:ext cx="4869639" cy="38638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92D14E3B-DD1C-A7B1-64DD-CF0E8640737B}"/>
              </a:ext>
            </a:extLst>
          </p:cNvPr>
          <p:cNvSpPr>
            <a:spLocks noChangeArrowheads="1"/>
          </p:cNvSpPr>
          <p:nvPr/>
        </p:nvSpPr>
        <p:spPr bwMode="auto">
          <a:xfrm>
            <a:off x="8800241" y="656733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lt-LT"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Pagal: </a:t>
            </a:r>
            <a:r>
              <a:rPr kumimoji="0" lang="lt-LT" altLang="lt-LT"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https://lithuania.representation.ec.europa.eu/</a:t>
            </a:r>
            <a:endParaRPr kumimoji="0" lang="lt-LT" altLang="lt-LT" sz="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t-LT" altLang="lt-LT" sz="18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4BB97D4B-791A-E52D-B481-B52BDDC3C5B4}"/>
              </a:ext>
            </a:extLst>
          </p:cNvPr>
          <p:cNvSpPr txBox="1"/>
          <p:nvPr/>
        </p:nvSpPr>
        <p:spPr>
          <a:xfrm>
            <a:off x="3661180" y="1825392"/>
            <a:ext cx="6094854" cy="369332"/>
          </a:xfrm>
          <a:prstGeom prst="rect">
            <a:avLst/>
          </a:prstGeom>
          <a:noFill/>
        </p:spPr>
        <p:txBody>
          <a:bodyPr wrap="square">
            <a:spAutoFit/>
          </a:bodyPr>
          <a:lstStyle/>
          <a:p>
            <a:r>
              <a:rPr kumimoji="0" lang="lt-LT" altLang="lt-LT" sz="18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Š</a:t>
            </a:r>
            <a:r>
              <a:rPr kumimoji="0" lang="lt-LT" altLang="lt-LT" sz="1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altinis. </a:t>
            </a:r>
            <a:r>
              <a:rPr kumimoji="0" lang="lt-LT" altLang="lt-LT" sz="1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Europos žaliojo kurso tikslai</a:t>
            </a:r>
            <a:endParaRPr lang="lt-LT" dirty="0"/>
          </a:p>
        </p:txBody>
      </p:sp>
    </p:spTree>
    <p:extLst>
      <p:ext uri="{BB962C8B-B14F-4D97-AF65-F5344CB8AC3E}">
        <p14:creationId xmlns:p14="http://schemas.microsoft.com/office/powerpoint/2010/main" val="23159097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F8C115D-EDB7-F314-E77F-ABB928338676}"/>
              </a:ext>
            </a:extLst>
          </p:cNvPr>
          <p:cNvPicPr>
            <a:picLocks noGrp="1" noChangeAspect="1"/>
          </p:cNvPicPr>
          <p:nvPr>
            <p:ph idx="1"/>
          </p:nvPr>
        </p:nvPicPr>
        <p:blipFill>
          <a:blip r:embed="rId2">
            <a:clrChange>
              <a:clrFrom>
                <a:srgbClr val="FFFFFF"/>
              </a:clrFrom>
              <a:clrTo>
                <a:srgbClr val="FFFFFF">
                  <a:alpha val="0"/>
                </a:srgbClr>
              </a:clrTo>
            </a:clrChange>
          </a:blip>
          <a:srcRect l="47170" t="23571" r="24353" b="27141"/>
          <a:stretch/>
        </p:blipFill>
        <p:spPr>
          <a:xfrm>
            <a:off x="2687782" y="110810"/>
            <a:ext cx="6816436" cy="6636380"/>
          </a:xfrm>
        </p:spPr>
      </p:pic>
    </p:spTree>
    <p:extLst>
      <p:ext uri="{BB962C8B-B14F-4D97-AF65-F5344CB8AC3E}">
        <p14:creationId xmlns:p14="http://schemas.microsoft.com/office/powerpoint/2010/main" val="40950074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Žiūronai Comet Pro Pocket 10x25 - Peiliai ir daugiafunkciniai įrankiai  gamtai ir namams">
            <a:extLst>
              <a:ext uri="{FF2B5EF4-FFF2-40B4-BE49-F238E27FC236}">
                <a16:creationId xmlns:a16="http://schemas.microsoft.com/office/drawing/2014/main" id="{53D85C85-CB13-3FA3-4D72-6DB8B2740F0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54090" y="287867"/>
            <a:ext cx="6483819" cy="466835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A830B295-A1BE-3743-98EF-1EC8B4E3C4B1}"/>
              </a:ext>
            </a:extLst>
          </p:cNvPr>
          <p:cNvSpPr/>
          <p:nvPr/>
        </p:nvSpPr>
        <p:spPr>
          <a:xfrm>
            <a:off x="3894667" y="4868333"/>
            <a:ext cx="330200" cy="37253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lt-LT"/>
          </a:p>
        </p:txBody>
      </p:sp>
      <p:sp>
        <p:nvSpPr>
          <p:cNvPr id="5" name="Oval 4">
            <a:extLst>
              <a:ext uri="{FF2B5EF4-FFF2-40B4-BE49-F238E27FC236}">
                <a16:creationId xmlns:a16="http://schemas.microsoft.com/office/drawing/2014/main" id="{A46BB4EA-6F78-A877-0BCF-F259F68A2A99}"/>
              </a:ext>
            </a:extLst>
          </p:cNvPr>
          <p:cNvSpPr/>
          <p:nvPr/>
        </p:nvSpPr>
        <p:spPr>
          <a:xfrm>
            <a:off x="6908801" y="4868333"/>
            <a:ext cx="1778000" cy="1625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lt-LT" dirty="0"/>
          </a:p>
        </p:txBody>
      </p:sp>
      <p:sp>
        <p:nvSpPr>
          <p:cNvPr id="6" name="Oval 5">
            <a:extLst>
              <a:ext uri="{FF2B5EF4-FFF2-40B4-BE49-F238E27FC236}">
                <a16:creationId xmlns:a16="http://schemas.microsoft.com/office/drawing/2014/main" id="{EA9FAF3F-88A0-7429-1C63-227E9029DB4F}"/>
              </a:ext>
            </a:extLst>
          </p:cNvPr>
          <p:cNvSpPr/>
          <p:nvPr/>
        </p:nvSpPr>
        <p:spPr>
          <a:xfrm>
            <a:off x="4140200" y="5183420"/>
            <a:ext cx="330200" cy="37253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lt-LT"/>
          </a:p>
        </p:txBody>
      </p:sp>
      <p:sp>
        <p:nvSpPr>
          <p:cNvPr id="7" name="Oval 6">
            <a:extLst>
              <a:ext uri="{FF2B5EF4-FFF2-40B4-BE49-F238E27FC236}">
                <a16:creationId xmlns:a16="http://schemas.microsoft.com/office/drawing/2014/main" id="{34E7EB2B-9754-920A-5A59-C2991D67B2C3}"/>
              </a:ext>
            </a:extLst>
          </p:cNvPr>
          <p:cNvSpPr/>
          <p:nvPr/>
        </p:nvSpPr>
        <p:spPr>
          <a:xfrm>
            <a:off x="4554242" y="5129191"/>
            <a:ext cx="330200" cy="37253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lt-LT"/>
          </a:p>
        </p:txBody>
      </p:sp>
      <p:sp>
        <p:nvSpPr>
          <p:cNvPr id="8" name="Oval 7">
            <a:extLst>
              <a:ext uri="{FF2B5EF4-FFF2-40B4-BE49-F238E27FC236}">
                <a16:creationId xmlns:a16="http://schemas.microsoft.com/office/drawing/2014/main" id="{7C71075B-2668-35C3-4793-AD8367DB219C}"/>
              </a:ext>
            </a:extLst>
          </p:cNvPr>
          <p:cNvSpPr/>
          <p:nvPr/>
        </p:nvSpPr>
        <p:spPr>
          <a:xfrm>
            <a:off x="4381088" y="5610183"/>
            <a:ext cx="330200" cy="37253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lt-LT"/>
          </a:p>
        </p:txBody>
      </p:sp>
      <p:sp>
        <p:nvSpPr>
          <p:cNvPr id="9" name="Oval 8">
            <a:extLst>
              <a:ext uri="{FF2B5EF4-FFF2-40B4-BE49-F238E27FC236}">
                <a16:creationId xmlns:a16="http://schemas.microsoft.com/office/drawing/2014/main" id="{1D60CE8E-2D10-FF00-A644-8DADE8ACD528}"/>
              </a:ext>
            </a:extLst>
          </p:cNvPr>
          <p:cNvSpPr/>
          <p:nvPr/>
        </p:nvSpPr>
        <p:spPr>
          <a:xfrm>
            <a:off x="3869267" y="5610183"/>
            <a:ext cx="330200" cy="37253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lt-LT"/>
          </a:p>
        </p:txBody>
      </p:sp>
      <p:sp>
        <p:nvSpPr>
          <p:cNvPr id="10" name="Oval 9">
            <a:extLst>
              <a:ext uri="{FF2B5EF4-FFF2-40B4-BE49-F238E27FC236}">
                <a16:creationId xmlns:a16="http://schemas.microsoft.com/office/drawing/2014/main" id="{56B78DDB-A71D-0862-D316-0346DDB6145B}"/>
              </a:ext>
            </a:extLst>
          </p:cNvPr>
          <p:cNvSpPr/>
          <p:nvPr/>
        </p:nvSpPr>
        <p:spPr>
          <a:xfrm>
            <a:off x="3416300" y="4817533"/>
            <a:ext cx="1778000" cy="1625600"/>
          </a:xfrm>
          <a:prstGeom prst="ellipse">
            <a:avLst/>
          </a:prstGeom>
          <a:no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lt-LT" dirty="0"/>
          </a:p>
        </p:txBody>
      </p:sp>
      <p:sp>
        <p:nvSpPr>
          <p:cNvPr id="11" name="Plus Sign 10">
            <a:extLst>
              <a:ext uri="{FF2B5EF4-FFF2-40B4-BE49-F238E27FC236}">
                <a16:creationId xmlns:a16="http://schemas.microsoft.com/office/drawing/2014/main" id="{D5B4353B-6841-647B-9BF6-B5B3ACB0D077}"/>
              </a:ext>
            </a:extLst>
          </p:cNvPr>
          <p:cNvSpPr/>
          <p:nvPr/>
        </p:nvSpPr>
        <p:spPr>
          <a:xfrm>
            <a:off x="5696361" y="5240867"/>
            <a:ext cx="799276" cy="741850"/>
          </a:xfrm>
          <a:prstGeom prst="mathPlus">
            <a:avLst/>
          </a:prstGeom>
          <a:solidFill>
            <a:srgbClr val="00B050"/>
          </a:solidFill>
          <a:ln>
            <a:solidFill>
              <a:srgbClr val="00B05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82542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4CD497-4E3B-CC4C-388D-F825FF0C94FD}"/>
              </a:ext>
            </a:extLst>
          </p:cNvPr>
          <p:cNvPicPr>
            <a:picLocks noChangeAspect="1"/>
          </p:cNvPicPr>
          <p:nvPr/>
        </p:nvPicPr>
        <p:blipFill>
          <a:blip r:embed="rId3"/>
          <a:srcRect l="33489" t="19432" r="37093" b="17120"/>
          <a:stretch/>
        </p:blipFill>
        <p:spPr>
          <a:xfrm>
            <a:off x="5866198" y="6119824"/>
            <a:ext cx="395436" cy="496897"/>
          </a:xfrm>
          <a:prstGeom prst="rect">
            <a:avLst/>
          </a:prstGeom>
        </p:spPr>
      </p:pic>
      <p:sp>
        <p:nvSpPr>
          <p:cNvPr id="15" name="Rectangle 14">
            <a:extLst>
              <a:ext uri="{FF2B5EF4-FFF2-40B4-BE49-F238E27FC236}">
                <a16:creationId xmlns:a16="http://schemas.microsoft.com/office/drawing/2014/main" id="{FCA0A2C9-E59C-DD8E-A8A6-06A9D5C0011B}"/>
              </a:ext>
            </a:extLst>
          </p:cNvPr>
          <p:cNvSpPr/>
          <p:nvPr/>
        </p:nvSpPr>
        <p:spPr>
          <a:xfrm>
            <a:off x="5878131" y="231420"/>
            <a:ext cx="6107616" cy="649017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lt-LT" dirty="0"/>
          </a:p>
        </p:txBody>
      </p:sp>
      <p:pic>
        <p:nvPicPr>
          <p:cNvPr id="16" name="Picture 15">
            <a:extLst>
              <a:ext uri="{FF2B5EF4-FFF2-40B4-BE49-F238E27FC236}">
                <a16:creationId xmlns:a16="http://schemas.microsoft.com/office/drawing/2014/main" id="{4CBE3209-15E7-B948-F9C8-5C73675886B5}"/>
              </a:ext>
            </a:extLst>
          </p:cNvPr>
          <p:cNvPicPr>
            <a:picLocks noChangeAspect="1"/>
          </p:cNvPicPr>
          <p:nvPr/>
        </p:nvPicPr>
        <p:blipFill>
          <a:blip r:embed="rId4"/>
          <a:stretch>
            <a:fillRect/>
          </a:stretch>
        </p:blipFill>
        <p:spPr>
          <a:xfrm>
            <a:off x="6063916" y="-68752"/>
            <a:ext cx="5543697" cy="6847702"/>
          </a:xfrm>
          <a:prstGeom prst="rect">
            <a:avLst/>
          </a:prstGeom>
        </p:spPr>
      </p:pic>
      <p:sp>
        <p:nvSpPr>
          <p:cNvPr id="17" name="TextBox 16">
            <a:extLst>
              <a:ext uri="{FF2B5EF4-FFF2-40B4-BE49-F238E27FC236}">
                <a16:creationId xmlns:a16="http://schemas.microsoft.com/office/drawing/2014/main" id="{B7419257-E77D-1899-9365-B7B9DDCF9A4F}"/>
              </a:ext>
            </a:extLst>
          </p:cNvPr>
          <p:cNvSpPr txBox="1"/>
          <p:nvPr/>
        </p:nvSpPr>
        <p:spPr>
          <a:xfrm>
            <a:off x="6220741" y="2000683"/>
            <a:ext cx="1032582" cy="261610"/>
          </a:xfrm>
          <a:prstGeom prst="rect">
            <a:avLst/>
          </a:prstGeom>
          <a:noFill/>
        </p:spPr>
        <p:txBody>
          <a:bodyPr wrap="square" rtlCol="0">
            <a:spAutoFit/>
          </a:bodyPr>
          <a:lstStyle/>
          <a:p>
            <a:r>
              <a:rPr lang="lt-LT" sz="1100" dirty="0"/>
              <a:t>1. Įvadas</a:t>
            </a:r>
          </a:p>
        </p:txBody>
      </p:sp>
      <p:sp>
        <p:nvSpPr>
          <p:cNvPr id="18" name="TextBox 17">
            <a:extLst>
              <a:ext uri="{FF2B5EF4-FFF2-40B4-BE49-F238E27FC236}">
                <a16:creationId xmlns:a16="http://schemas.microsoft.com/office/drawing/2014/main" id="{3780224F-EA4F-7C26-A578-8EA549C96499}"/>
              </a:ext>
            </a:extLst>
          </p:cNvPr>
          <p:cNvSpPr txBox="1"/>
          <p:nvPr/>
        </p:nvSpPr>
        <p:spPr>
          <a:xfrm>
            <a:off x="6220741" y="3761877"/>
            <a:ext cx="977581" cy="261610"/>
          </a:xfrm>
          <a:prstGeom prst="rect">
            <a:avLst/>
          </a:prstGeom>
          <a:noFill/>
        </p:spPr>
        <p:txBody>
          <a:bodyPr wrap="square" rtlCol="0">
            <a:spAutoFit/>
          </a:bodyPr>
          <a:lstStyle/>
          <a:p>
            <a:r>
              <a:rPr lang="lt-LT" sz="1100" dirty="0"/>
              <a:t>3. Išvada</a:t>
            </a:r>
          </a:p>
        </p:txBody>
      </p:sp>
      <p:sp>
        <p:nvSpPr>
          <p:cNvPr id="19" name="TextBox 18">
            <a:extLst>
              <a:ext uri="{FF2B5EF4-FFF2-40B4-BE49-F238E27FC236}">
                <a16:creationId xmlns:a16="http://schemas.microsoft.com/office/drawing/2014/main" id="{E709FCFF-E47F-DB1E-ACF3-DDB9E0D3CE4B}"/>
              </a:ext>
            </a:extLst>
          </p:cNvPr>
          <p:cNvSpPr txBox="1"/>
          <p:nvPr/>
        </p:nvSpPr>
        <p:spPr>
          <a:xfrm>
            <a:off x="10188871" y="2881853"/>
            <a:ext cx="1313319" cy="430887"/>
          </a:xfrm>
          <a:prstGeom prst="rect">
            <a:avLst/>
          </a:prstGeom>
          <a:noFill/>
        </p:spPr>
        <p:txBody>
          <a:bodyPr wrap="square" rtlCol="0">
            <a:spAutoFit/>
          </a:bodyPr>
          <a:lstStyle/>
          <a:p>
            <a:pPr algn="ctr"/>
            <a:r>
              <a:rPr lang="lt-LT" sz="1100" dirty="0"/>
              <a:t>2. Argumento dalis</a:t>
            </a:r>
          </a:p>
        </p:txBody>
      </p:sp>
      <p:sp>
        <p:nvSpPr>
          <p:cNvPr id="20" name="TextBox 19">
            <a:extLst>
              <a:ext uri="{FF2B5EF4-FFF2-40B4-BE49-F238E27FC236}">
                <a16:creationId xmlns:a16="http://schemas.microsoft.com/office/drawing/2014/main" id="{6BA1B28B-F811-1953-1784-1D1E9DAD04AE}"/>
              </a:ext>
            </a:extLst>
          </p:cNvPr>
          <p:cNvSpPr txBox="1"/>
          <p:nvPr/>
        </p:nvSpPr>
        <p:spPr>
          <a:xfrm>
            <a:off x="6220741" y="2437215"/>
            <a:ext cx="1313319" cy="600164"/>
          </a:xfrm>
          <a:prstGeom prst="rect">
            <a:avLst/>
          </a:prstGeom>
          <a:noFill/>
        </p:spPr>
        <p:txBody>
          <a:bodyPr wrap="square" rtlCol="0">
            <a:spAutoFit/>
          </a:bodyPr>
          <a:lstStyle/>
          <a:p>
            <a:r>
              <a:rPr lang="lt-LT" sz="1100" dirty="0"/>
              <a:t>Tezė arba pagrindinė mintis</a:t>
            </a:r>
          </a:p>
        </p:txBody>
      </p:sp>
      <p:sp>
        <p:nvSpPr>
          <p:cNvPr id="21" name="TextBox 20">
            <a:extLst>
              <a:ext uri="{FF2B5EF4-FFF2-40B4-BE49-F238E27FC236}">
                <a16:creationId xmlns:a16="http://schemas.microsoft.com/office/drawing/2014/main" id="{B94ABFE4-BE83-93AB-F175-5E076181BB4F}"/>
              </a:ext>
            </a:extLst>
          </p:cNvPr>
          <p:cNvSpPr txBox="1"/>
          <p:nvPr/>
        </p:nvSpPr>
        <p:spPr>
          <a:xfrm>
            <a:off x="6193240" y="4177195"/>
            <a:ext cx="1313319" cy="1200329"/>
          </a:xfrm>
          <a:prstGeom prst="rect">
            <a:avLst/>
          </a:prstGeom>
          <a:noFill/>
        </p:spPr>
        <p:txBody>
          <a:bodyPr wrap="square" rtlCol="0">
            <a:spAutoFit/>
          </a:bodyPr>
          <a:lstStyle/>
          <a:p>
            <a:r>
              <a:rPr lang="lt-LT" sz="900" dirty="0"/>
              <a:t>Pakartojama sprendimas/požiūris ir pagrindžiama kodėl jis svarbus.  Išvadoje turėtų būti pabrėžiama, kad įrodytas sprendimas / požiūris</a:t>
            </a:r>
          </a:p>
        </p:txBody>
      </p:sp>
      <p:sp>
        <p:nvSpPr>
          <p:cNvPr id="22" name="TextBox 21">
            <a:extLst>
              <a:ext uri="{FF2B5EF4-FFF2-40B4-BE49-F238E27FC236}">
                <a16:creationId xmlns:a16="http://schemas.microsoft.com/office/drawing/2014/main" id="{62A4C3C7-3FDF-C927-700B-052E7D214E6C}"/>
              </a:ext>
            </a:extLst>
          </p:cNvPr>
          <p:cNvSpPr txBox="1"/>
          <p:nvPr/>
        </p:nvSpPr>
        <p:spPr>
          <a:xfrm>
            <a:off x="10294294" y="3407757"/>
            <a:ext cx="1313319" cy="2169825"/>
          </a:xfrm>
          <a:prstGeom prst="rect">
            <a:avLst/>
          </a:prstGeom>
          <a:noFill/>
        </p:spPr>
        <p:txBody>
          <a:bodyPr wrap="square" rtlCol="0">
            <a:spAutoFit/>
          </a:bodyPr>
          <a:lstStyle/>
          <a:p>
            <a:r>
              <a:rPr lang="lt-LT" sz="900" dirty="0"/>
              <a:t>Pastraipomis pateikiamas samprotavimas.</a:t>
            </a:r>
          </a:p>
          <a:p>
            <a:r>
              <a:rPr lang="lt-LT" sz="900" dirty="0"/>
              <a:t>Čia parodomas gebėjimas pritaikyti savo geografines žinias ir supratimą, susiejant informaciją su pateiktais šaltiniais. Labai svarbu pateikti argumentus ir duomenis, kurie bus naudojami savo nuomonei pagrįsti. </a:t>
            </a:r>
          </a:p>
        </p:txBody>
      </p:sp>
      <p:sp>
        <p:nvSpPr>
          <p:cNvPr id="23" name="TextBox 22">
            <a:extLst>
              <a:ext uri="{FF2B5EF4-FFF2-40B4-BE49-F238E27FC236}">
                <a16:creationId xmlns:a16="http://schemas.microsoft.com/office/drawing/2014/main" id="{4B55414B-51C0-D76E-7EF2-53C7902874DD}"/>
              </a:ext>
            </a:extLst>
          </p:cNvPr>
          <p:cNvSpPr txBox="1"/>
          <p:nvPr/>
        </p:nvSpPr>
        <p:spPr>
          <a:xfrm>
            <a:off x="6220741" y="629854"/>
            <a:ext cx="3095139" cy="954107"/>
          </a:xfrm>
          <a:prstGeom prst="rect">
            <a:avLst/>
          </a:prstGeom>
          <a:noFill/>
        </p:spPr>
        <p:txBody>
          <a:bodyPr wrap="square" rtlCol="0">
            <a:spAutoFit/>
          </a:bodyPr>
          <a:lstStyle/>
          <a:p>
            <a:r>
              <a:rPr lang="lt-LT" sz="1400" dirty="0"/>
              <a:t>Argumentuoto teksto tikslas – aiškiai paaiškinti požiūrį, kuris turi būti paremtas duomenimis ir jį patvirtinančia logiška išvada. </a:t>
            </a:r>
          </a:p>
        </p:txBody>
      </p:sp>
      <p:pic>
        <p:nvPicPr>
          <p:cNvPr id="24" name="Content Placeholder 3">
            <a:extLst>
              <a:ext uri="{FF2B5EF4-FFF2-40B4-BE49-F238E27FC236}">
                <a16:creationId xmlns:a16="http://schemas.microsoft.com/office/drawing/2014/main" id="{458DAD15-9157-4EB2-0465-E0C4CD0708CF}"/>
              </a:ext>
            </a:extLst>
          </p:cNvPr>
          <p:cNvPicPr>
            <a:picLocks noGrp="1" noChangeAspect="1"/>
          </p:cNvPicPr>
          <p:nvPr>
            <p:ph idx="1"/>
          </p:nvPr>
        </p:nvPicPr>
        <p:blipFill>
          <a:blip r:embed="rId5">
            <a:clrChange>
              <a:clrFrom>
                <a:srgbClr val="FFFFFF"/>
              </a:clrFrom>
              <a:clrTo>
                <a:srgbClr val="FFFFFF">
                  <a:alpha val="0"/>
                </a:srgbClr>
              </a:clrTo>
            </a:clrChange>
          </a:blip>
          <a:stretch>
            <a:fillRect/>
          </a:stretch>
        </p:blipFill>
        <p:spPr>
          <a:xfrm>
            <a:off x="717633" y="2073679"/>
            <a:ext cx="4939174" cy="2319566"/>
          </a:xfrm>
          <a:prstGeom prst="rect">
            <a:avLst/>
          </a:prstGeom>
        </p:spPr>
      </p:pic>
      <p:sp>
        <p:nvSpPr>
          <p:cNvPr id="25" name="Title 1">
            <a:extLst>
              <a:ext uri="{FF2B5EF4-FFF2-40B4-BE49-F238E27FC236}">
                <a16:creationId xmlns:a16="http://schemas.microsoft.com/office/drawing/2014/main" id="{9CC04277-C734-5E88-6F96-59983B82F3CF}"/>
              </a:ext>
            </a:extLst>
          </p:cNvPr>
          <p:cNvSpPr>
            <a:spLocks noGrp="1"/>
          </p:cNvSpPr>
          <p:nvPr>
            <p:ph type="title"/>
          </p:nvPr>
        </p:nvSpPr>
        <p:spPr>
          <a:xfrm>
            <a:off x="433137" y="642594"/>
            <a:ext cx="5342021" cy="1371600"/>
          </a:xfrm>
        </p:spPr>
        <p:txBody>
          <a:bodyPr>
            <a:normAutofit/>
          </a:bodyPr>
          <a:lstStyle/>
          <a:p>
            <a:pPr algn="ctr"/>
            <a:r>
              <a:rPr lang="lt-LT" sz="2400" b="1" dirty="0"/>
              <a:t>Argumentuoto teksto struktūra</a:t>
            </a:r>
          </a:p>
        </p:txBody>
      </p:sp>
      <p:sp>
        <p:nvSpPr>
          <p:cNvPr id="26" name="TextBox 25">
            <a:extLst>
              <a:ext uri="{FF2B5EF4-FFF2-40B4-BE49-F238E27FC236}">
                <a16:creationId xmlns:a16="http://schemas.microsoft.com/office/drawing/2014/main" id="{29EFF23F-1C59-D78A-27CD-E73A3FF48086}"/>
              </a:ext>
            </a:extLst>
          </p:cNvPr>
          <p:cNvSpPr txBox="1"/>
          <p:nvPr/>
        </p:nvSpPr>
        <p:spPr>
          <a:xfrm>
            <a:off x="1357923" y="6288171"/>
            <a:ext cx="4427316" cy="276999"/>
          </a:xfrm>
          <a:prstGeom prst="rect">
            <a:avLst/>
          </a:prstGeom>
          <a:noFill/>
        </p:spPr>
        <p:txBody>
          <a:bodyPr wrap="square">
            <a:spAutoFit/>
          </a:bodyPr>
          <a:lstStyle/>
          <a:p>
            <a:r>
              <a:rPr lang="lt-LT" sz="1200" dirty="0"/>
              <a:t>Pagal: </a:t>
            </a:r>
            <a:r>
              <a:rPr lang="lt-LT" sz="1200" dirty="0">
                <a:hlinkClick r:id="rId6"/>
              </a:rPr>
              <a:t>https://lietuviukalbairliteratura.lt/tag/argumentas/</a:t>
            </a:r>
            <a:r>
              <a:rPr lang="lt-LT" sz="1200" dirty="0"/>
              <a:t> </a:t>
            </a:r>
          </a:p>
        </p:txBody>
      </p:sp>
    </p:spTree>
    <p:extLst>
      <p:ext uri="{BB962C8B-B14F-4D97-AF65-F5344CB8AC3E}">
        <p14:creationId xmlns:p14="http://schemas.microsoft.com/office/powerpoint/2010/main" val="26449397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9246B-639B-BEB2-73AE-79A9A89E62E8}"/>
              </a:ext>
            </a:extLst>
          </p:cNvPr>
          <p:cNvSpPr>
            <a:spLocks noGrp="1"/>
          </p:cNvSpPr>
          <p:nvPr>
            <p:ph type="title"/>
          </p:nvPr>
        </p:nvSpPr>
        <p:spPr/>
        <p:txBody>
          <a:bodyPr/>
          <a:lstStyle/>
          <a:p>
            <a:r>
              <a:rPr lang="lt-LT" dirty="0"/>
              <a:t>Teksto kūrimo etapai</a:t>
            </a:r>
          </a:p>
        </p:txBody>
      </p:sp>
      <p:sp>
        <p:nvSpPr>
          <p:cNvPr id="3" name="Content Placeholder 2">
            <a:extLst>
              <a:ext uri="{FF2B5EF4-FFF2-40B4-BE49-F238E27FC236}">
                <a16:creationId xmlns:a16="http://schemas.microsoft.com/office/drawing/2014/main" id="{4FCE3816-31D9-C04A-0B9A-9C5169614250}"/>
              </a:ext>
            </a:extLst>
          </p:cNvPr>
          <p:cNvSpPr>
            <a:spLocks noGrp="1"/>
          </p:cNvSpPr>
          <p:nvPr>
            <p:ph idx="1"/>
          </p:nvPr>
        </p:nvSpPr>
        <p:spPr/>
        <p:txBody>
          <a:bodyPr>
            <a:normAutofit fontScale="85000" lnSpcReduction="20000"/>
          </a:bodyPr>
          <a:lstStyle/>
          <a:p>
            <a:r>
              <a:rPr lang="lt-LT" b="1" dirty="0"/>
              <a:t>I etapas – SĄVOKŲ ANALIZĖ</a:t>
            </a:r>
            <a:r>
              <a:rPr lang="lt-LT" dirty="0"/>
              <a:t>. Pagrindinius temos pavadinimo žodžius reikėtų atitinkamai analizuoti: rasti sinonimų ir / ar antonimų; </a:t>
            </a:r>
            <a:r>
              <a:rPr lang="lt-LT" dirty="0">
                <a:solidFill>
                  <a:srgbClr val="FF0000"/>
                </a:solidFill>
              </a:rPr>
              <a:t>nubraižyti sąvokų apimties schemą ir pan. – tai padeda suprasti klausimo esmę. </a:t>
            </a:r>
          </a:p>
          <a:p>
            <a:r>
              <a:rPr lang="lt-LT" b="1" dirty="0"/>
              <a:t>II etapas – PROBLEMOS APIBRĖŽIMAS.</a:t>
            </a:r>
            <a:r>
              <a:rPr lang="lt-LT" b="1" dirty="0">
                <a:solidFill>
                  <a:srgbClr val="FF0000"/>
                </a:solidFill>
              </a:rPr>
              <a:t> </a:t>
            </a:r>
            <a:r>
              <a:rPr lang="lt-LT" dirty="0">
                <a:solidFill>
                  <a:srgbClr val="FF0000"/>
                </a:solidFill>
              </a:rPr>
              <a:t>Išsiaiškinus pagrindines sąvokas reikia ieškoti, kur problemos esmė – dėl ko laužomos ietys</a:t>
            </a:r>
            <a:r>
              <a:rPr lang="lt-LT" dirty="0"/>
              <a:t>. Geriausias būdas – diskusija arba mini debatai. </a:t>
            </a:r>
          </a:p>
          <a:p>
            <a:pPr marL="0" indent="0">
              <a:buNone/>
            </a:pPr>
            <a:r>
              <a:rPr lang="lt-LT" dirty="0">
                <a:solidFill>
                  <a:srgbClr val="FF0000"/>
                </a:solidFill>
              </a:rPr>
              <a:t>Problemos supratimas ir apibrėžimas – sunkiausias ir svarbiausias etapas. </a:t>
            </a:r>
            <a:r>
              <a:rPr lang="lt-LT" dirty="0"/>
              <a:t>Jei nenustatome problemos, nėra ką spręsti. Vadinasi, nėra iš ko formuluoti tezės ir nėra ką įrodinėti. Gyvenimo faktai (įvykiai, reiškiniai, procesai, tendencijos) patys savaime nėra problema – tai objektyviai egzistuojanti realybė. </a:t>
            </a:r>
            <a:r>
              <a:rPr lang="lt-LT" dirty="0">
                <a:solidFill>
                  <a:srgbClr val="FF0000"/>
                </a:solidFill>
              </a:rPr>
              <a:t>Problema yra subjektyvus konstruktas, t. y. problemą sudaro tai, kaip mes interpretuojame ir vertiname problemines situacijas (diskutuodami apie tą pačią probleminę situaciją, galime suformuluoti skirtingas problemas.</a:t>
            </a:r>
          </a:p>
          <a:p>
            <a:pPr marL="0" indent="0">
              <a:buNone/>
            </a:pPr>
            <a:r>
              <a:rPr lang="lt-LT" dirty="0"/>
              <a:t>Tezė – tai teiginys, kuris atspindi mano poziciją (ne klausimas!). Tezė turėtų būti formuluojama tiksliai ir aiškiai (išlygos ir išimtys įvardijamos kaip ginamos pozicijos dalis). </a:t>
            </a:r>
          </a:p>
          <a:p>
            <a:pPr marL="0" indent="0">
              <a:buNone/>
            </a:pPr>
            <a:r>
              <a:rPr lang="lt-LT" dirty="0"/>
              <a:t>Prieš formuluojant tezę tikslingiau rašyti ne apie temą apskritai (yra pavojus nuklysti), o glaustai aptarti pačią svarstomą problemą – klausimą (kodėl tai svarbu / verta svarstyti / spręsti); parodyti bendrą kultūrinį kontekstą; paaiškinti nekasdieniškas sąvokas, idėjas ir pan. </a:t>
            </a:r>
          </a:p>
          <a:p>
            <a:r>
              <a:rPr lang="lt-LT" b="1" dirty="0"/>
              <a:t>III etapas – ARGUMENTAVIMO KRYPTIES NUSTATYMAS. </a:t>
            </a:r>
            <a:r>
              <a:rPr lang="lt-LT" dirty="0">
                <a:solidFill>
                  <a:srgbClr val="FF0000"/>
                </a:solidFill>
              </a:rPr>
              <a:t>Reikia suprasti, koks tai bus rašinys, – nuomonės, lyginimo / supriešinimo, problemos ir sprendimo, priežasties ir pasekmės ar įvairus. </a:t>
            </a:r>
            <a:r>
              <a:rPr lang="lt-LT" dirty="0"/>
              <a:t>Teiginių išdėstymą ir mintis dažnai lemia klausimo tipas. </a:t>
            </a:r>
          </a:p>
        </p:txBody>
      </p:sp>
      <p:sp>
        <p:nvSpPr>
          <p:cNvPr id="4" name="TextBox 3">
            <a:extLst>
              <a:ext uri="{FF2B5EF4-FFF2-40B4-BE49-F238E27FC236}">
                <a16:creationId xmlns:a16="http://schemas.microsoft.com/office/drawing/2014/main" id="{8468DD5A-3B52-31F5-909C-F9BEF180E28B}"/>
              </a:ext>
            </a:extLst>
          </p:cNvPr>
          <p:cNvSpPr txBox="1"/>
          <p:nvPr/>
        </p:nvSpPr>
        <p:spPr>
          <a:xfrm>
            <a:off x="6180794" y="6215406"/>
            <a:ext cx="5534526" cy="276999"/>
          </a:xfrm>
          <a:prstGeom prst="rect">
            <a:avLst/>
          </a:prstGeom>
          <a:noFill/>
        </p:spPr>
        <p:txBody>
          <a:bodyPr wrap="square">
            <a:spAutoFit/>
          </a:bodyPr>
          <a:lstStyle/>
          <a:p>
            <a:r>
              <a:rPr lang="lt-LT" sz="1200" dirty="0"/>
              <a:t>Pagal Zitą </a:t>
            </a:r>
            <a:r>
              <a:rPr lang="lt-LT" sz="1200" dirty="0" err="1"/>
              <a:t>Nauckūnaitę</a:t>
            </a:r>
            <a:r>
              <a:rPr lang="lt-LT" sz="1200" dirty="0"/>
              <a:t> - Argumentavimas: didaktiniai aspektai, 2020</a:t>
            </a:r>
          </a:p>
        </p:txBody>
      </p:sp>
    </p:spTree>
    <p:extLst>
      <p:ext uri="{BB962C8B-B14F-4D97-AF65-F5344CB8AC3E}">
        <p14:creationId xmlns:p14="http://schemas.microsoft.com/office/powerpoint/2010/main" val="6177275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7AB4941-6D2A-426D-9064-B032D0D12F7F}"/>
              </a:ext>
            </a:extLst>
          </p:cNvPr>
          <p:cNvSpPr>
            <a:spLocks noGrp="1"/>
          </p:cNvSpPr>
          <p:nvPr>
            <p:ph type="title"/>
          </p:nvPr>
        </p:nvSpPr>
        <p:spPr>
          <a:xfrm>
            <a:off x="926977" y="547109"/>
            <a:ext cx="5257800" cy="771217"/>
          </a:xfrm>
        </p:spPr>
        <p:txBody>
          <a:bodyPr>
            <a:normAutofit fontScale="90000"/>
          </a:bodyPr>
          <a:lstStyle/>
          <a:p>
            <a:r>
              <a:rPr lang="lt-LT" sz="3200" b="1" dirty="0">
                <a:solidFill>
                  <a:srgbClr val="9C916C"/>
                </a:solidFill>
                <a:latin typeface="+mn-lt"/>
              </a:rPr>
              <a:t/>
            </a:r>
            <a:br>
              <a:rPr lang="lt-LT" sz="3200" b="1" dirty="0">
                <a:solidFill>
                  <a:srgbClr val="9C916C"/>
                </a:solidFill>
                <a:latin typeface="+mn-lt"/>
              </a:rPr>
            </a:br>
            <a:r>
              <a:rPr lang="lt-LT" sz="3600" b="1" dirty="0">
                <a:solidFill>
                  <a:srgbClr val="9C916C"/>
                </a:solidFill>
                <a:latin typeface="+mn-lt"/>
              </a:rPr>
              <a:t>Atkreipti dėmesį</a:t>
            </a:r>
            <a:r>
              <a:rPr lang="lt-LT" dirty="0">
                <a:solidFill>
                  <a:srgbClr val="A0A020"/>
                </a:solidFill>
                <a:latin typeface="Apercu Pro Light"/>
              </a:rPr>
              <a:t/>
            </a:r>
            <a:br>
              <a:rPr lang="lt-LT" dirty="0">
                <a:solidFill>
                  <a:srgbClr val="A0A020"/>
                </a:solidFill>
                <a:latin typeface="Apercu Pro Light"/>
              </a:rPr>
            </a:br>
            <a:endParaRPr lang="lt-LT" dirty="0"/>
          </a:p>
        </p:txBody>
      </p:sp>
      <p:sp>
        <p:nvSpPr>
          <p:cNvPr id="4" name="Stačiakampis 3">
            <a:extLst>
              <a:ext uri="{FF2B5EF4-FFF2-40B4-BE49-F238E27FC236}">
                <a16:creationId xmlns:a16="http://schemas.microsoft.com/office/drawing/2014/main" id="{0A4929D3-21AF-4411-A9A3-C88876F23DC7}"/>
              </a:ext>
            </a:extLst>
          </p:cNvPr>
          <p:cNvSpPr/>
          <p:nvPr/>
        </p:nvSpPr>
        <p:spPr>
          <a:xfrm>
            <a:off x="838200" y="1318326"/>
            <a:ext cx="10515600" cy="4708981"/>
          </a:xfrm>
          <a:prstGeom prst="rect">
            <a:avLst/>
          </a:prstGeom>
        </p:spPr>
        <p:txBody>
          <a:bodyPr wrap="square">
            <a:spAutoFit/>
          </a:bodyPr>
          <a:lstStyle/>
          <a:p>
            <a:pPr marL="285744" indent="-285744">
              <a:buFont typeface="Wingdings" pitchFamily="2" charset="2"/>
              <a:buChar char="§"/>
            </a:pPr>
            <a:r>
              <a:rPr lang="lt-LT" sz="2000" b="1" dirty="0"/>
              <a:t>Įvardyti – </a:t>
            </a:r>
            <a:r>
              <a:rPr lang="lt-LT" sz="2000" dirty="0"/>
              <a:t>nurodyti objekto, reiškinio ar proceso pavadinimą.</a:t>
            </a:r>
          </a:p>
          <a:p>
            <a:pPr marL="285744" indent="-285744">
              <a:buFont typeface="Wingdings" pitchFamily="2" charset="2"/>
              <a:buChar char="§"/>
            </a:pPr>
            <a:r>
              <a:rPr lang="lt-LT" sz="2000" b="1" dirty="0"/>
              <a:t>Apibūdinti </a:t>
            </a:r>
            <a:r>
              <a:rPr lang="lt-LT" sz="2000" dirty="0"/>
              <a:t>– nusakyti objektų, reiškinių ar procesų būdingiausius bruožus.</a:t>
            </a:r>
          </a:p>
          <a:p>
            <a:pPr marL="285744" indent="-285744">
              <a:buFont typeface="Wingdings" pitchFamily="2" charset="2"/>
              <a:buChar char="§"/>
            </a:pPr>
            <a:r>
              <a:rPr lang="lt-LT" sz="2000" b="1" dirty="0"/>
              <a:t>Iliustruoti </a:t>
            </a:r>
            <a:r>
              <a:rPr lang="lt-LT" sz="2000" dirty="0"/>
              <a:t>– pateikti pavyzdžių apie nagrinėjamą įvykį, reiškinį, procesą. </a:t>
            </a:r>
          </a:p>
          <a:p>
            <a:pPr marL="285744" indent="-285744">
              <a:buFont typeface="Wingdings" pitchFamily="2" charset="2"/>
              <a:buChar char="§"/>
            </a:pPr>
            <a:r>
              <a:rPr lang="lt-LT" sz="2000" b="1" dirty="0"/>
              <a:t>Nurodyti </a:t>
            </a:r>
            <a:r>
              <a:rPr lang="lt-LT" sz="2000" dirty="0"/>
              <a:t>– nusakyti geografinio objekto, reiškinio vietą, kryptį, būdingus bruožus/ypatumus arba priežastis.</a:t>
            </a:r>
          </a:p>
          <a:p>
            <a:pPr marL="285744" indent="-285744">
              <a:buFont typeface="Wingdings" pitchFamily="2" charset="2"/>
              <a:buChar char="§"/>
            </a:pPr>
            <a:r>
              <a:rPr lang="lt-LT" sz="2000" b="1" dirty="0"/>
              <a:t>Palyginti</a:t>
            </a:r>
            <a:r>
              <a:rPr lang="lt-LT" sz="2000" dirty="0"/>
              <a:t> – sugretinant geografinius objektus, reiškinius, nurodyti jų panašumus ir skirtumus.</a:t>
            </a:r>
          </a:p>
          <a:p>
            <a:pPr marL="285744" indent="-285744">
              <a:buFont typeface="Wingdings" pitchFamily="2" charset="2"/>
              <a:buChar char="§"/>
            </a:pPr>
            <a:r>
              <a:rPr lang="lt-LT" sz="2000" b="1" dirty="0"/>
              <a:t>Paaiškinti</a:t>
            </a:r>
            <a:r>
              <a:rPr lang="lt-LT" sz="2000" dirty="0"/>
              <a:t> – detaliai nurodyti esmines reiškinio ar proceso priežastis ir pasekmes.</a:t>
            </a:r>
          </a:p>
          <a:p>
            <a:pPr marL="285744" indent="-285744">
              <a:buFont typeface="Wingdings" pitchFamily="2" charset="2"/>
              <a:buChar char="§"/>
            </a:pPr>
            <a:r>
              <a:rPr lang="lt-LT" sz="2000" b="1" dirty="0"/>
              <a:t>Susieti </a:t>
            </a:r>
            <a:r>
              <a:rPr lang="lt-LT" sz="2000" dirty="0"/>
              <a:t>– remiantis tam tikrais požymiais, objektus, reiškinius, procesus jungti į grupes, vieningą visumą, nustatyti reiškinių tarpusavio ryšius.</a:t>
            </a:r>
          </a:p>
          <a:p>
            <a:pPr marL="285744" indent="-285744">
              <a:buFont typeface="Wingdings" pitchFamily="2" charset="2"/>
              <a:buChar char="§"/>
            </a:pPr>
            <a:r>
              <a:rPr lang="lt-LT" sz="2000" b="1" dirty="0"/>
              <a:t>Argumentuoti/pagrįsti</a:t>
            </a:r>
            <a:r>
              <a:rPr lang="lt-LT" sz="2000" dirty="0"/>
              <a:t> – pateikti pagrįstus teiginius (įrodymus), kurie patvirtintų pateiktą atsakymą ar išvadą. </a:t>
            </a:r>
            <a:endParaRPr lang="lt-LT" sz="2000" i="1" dirty="0"/>
          </a:p>
          <a:p>
            <a:pPr marL="285744" indent="-285744">
              <a:buFont typeface="Wingdings" pitchFamily="2" charset="2"/>
              <a:buChar char="§"/>
            </a:pPr>
            <a:r>
              <a:rPr lang="lt-LT" sz="2000" b="1" dirty="0"/>
              <a:t>Interpretuoti </a:t>
            </a:r>
            <a:r>
              <a:rPr lang="lt-LT" sz="2000" dirty="0"/>
              <a:t>– naudojantis tuo, kas duota (geografinė informacija), žinoma, pateikti savo individualų paaiškinimą.</a:t>
            </a:r>
          </a:p>
          <a:p>
            <a:pPr marL="285744" indent="-285744">
              <a:buFont typeface="Wingdings" pitchFamily="2" charset="2"/>
              <a:buChar char="§"/>
            </a:pPr>
            <a:r>
              <a:rPr lang="lt-LT" sz="2000" b="1" dirty="0"/>
              <a:t>Vertinti </a:t>
            </a:r>
            <a:r>
              <a:rPr lang="lt-LT" sz="2000" dirty="0"/>
              <a:t>– pateikti savo argumentuotą nuomonę apie reiškinio ar proceso reikšmę, nurodant jų stipriąsias ir silpnąsias puses.</a:t>
            </a:r>
          </a:p>
        </p:txBody>
      </p:sp>
    </p:spTree>
    <p:extLst>
      <p:ext uri="{BB962C8B-B14F-4D97-AF65-F5344CB8AC3E}">
        <p14:creationId xmlns:p14="http://schemas.microsoft.com/office/powerpoint/2010/main" val="3994149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B646-6F64-4CEA-BD90-8139112C9C74}"/>
              </a:ext>
            </a:extLst>
          </p:cNvPr>
          <p:cNvSpPr>
            <a:spLocks noGrp="1"/>
          </p:cNvSpPr>
          <p:nvPr>
            <p:ph type="title"/>
          </p:nvPr>
        </p:nvSpPr>
        <p:spPr/>
        <p:txBody>
          <a:bodyPr>
            <a:normAutofit fontScale="90000"/>
          </a:bodyPr>
          <a:lstStyle/>
          <a:p>
            <a:pPr algn="ctr"/>
            <a:r>
              <a:rPr lang="lt-LT" sz="3600" b="1" dirty="0">
                <a:latin typeface="Times New Roman" panose="02020603050405020304" pitchFamily="18" charset="0"/>
              </a:rPr>
              <a:t>VBE antros dalies</a:t>
            </a:r>
            <a:r>
              <a:rPr lang="lt-LT" sz="3600" dirty="0">
                <a:latin typeface="Times New Roman" panose="02020603050405020304" pitchFamily="18" charset="0"/>
              </a:rPr>
              <a:t>, vykdomos baigiamojoje vidurinio ugdymo programos klasėje, užduoties struktūra</a:t>
            </a:r>
          </a:p>
        </p:txBody>
      </p:sp>
      <p:graphicFrame>
        <p:nvGraphicFramePr>
          <p:cNvPr id="4" name="Content Placeholder 3">
            <a:extLst>
              <a:ext uri="{FF2B5EF4-FFF2-40B4-BE49-F238E27FC236}">
                <a16:creationId xmlns:a16="http://schemas.microsoft.com/office/drawing/2014/main" id="{C7F746DF-E5B8-493E-4B5B-D2BC6C1BC065}"/>
              </a:ext>
            </a:extLst>
          </p:cNvPr>
          <p:cNvGraphicFramePr>
            <a:graphicFrameLocks noGrp="1"/>
          </p:cNvGraphicFramePr>
          <p:nvPr>
            <p:ph idx="1"/>
            <p:extLst>
              <p:ext uri="{D42A27DB-BD31-4B8C-83A1-F6EECF244321}">
                <p14:modId xmlns:p14="http://schemas.microsoft.com/office/powerpoint/2010/main" val="2224210161"/>
              </p:ext>
            </p:extLst>
          </p:nvPr>
        </p:nvGraphicFramePr>
        <p:xfrm>
          <a:off x="838199" y="1816000"/>
          <a:ext cx="10699866" cy="4687708"/>
        </p:xfrm>
        <a:graphic>
          <a:graphicData uri="http://schemas.openxmlformats.org/drawingml/2006/table">
            <a:tbl>
              <a:tblPr firstRow="1" firstCol="1">
                <a:tableStyleId>{5C22544A-7EE6-4342-B048-85BDC9FD1C3A}</a:tableStyleId>
              </a:tblPr>
              <a:tblGrid>
                <a:gridCol w="3363526">
                  <a:extLst>
                    <a:ext uri="{9D8B030D-6E8A-4147-A177-3AD203B41FA5}">
                      <a16:colId xmlns:a16="http://schemas.microsoft.com/office/drawing/2014/main" val="1226592343"/>
                    </a:ext>
                  </a:extLst>
                </a:gridCol>
                <a:gridCol w="1528090">
                  <a:extLst>
                    <a:ext uri="{9D8B030D-6E8A-4147-A177-3AD203B41FA5}">
                      <a16:colId xmlns:a16="http://schemas.microsoft.com/office/drawing/2014/main" val="3673822617"/>
                    </a:ext>
                  </a:extLst>
                </a:gridCol>
                <a:gridCol w="1528090">
                  <a:extLst>
                    <a:ext uri="{9D8B030D-6E8A-4147-A177-3AD203B41FA5}">
                      <a16:colId xmlns:a16="http://schemas.microsoft.com/office/drawing/2014/main" val="1336170706"/>
                    </a:ext>
                  </a:extLst>
                </a:gridCol>
                <a:gridCol w="1376035">
                  <a:extLst>
                    <a:ext uri="{9D8B030D-6E8A-4147-A177-3AD203B41FA5}">
                      <a16:colId xmlns:a16="http://schemas.microsoft.com/office/drawing/2014/main" val="1772322240"/>
                    </a:ext>
                  </a:extLst>
                </a:gridCol>
                <a:gridCol w="1376035">
                  <a:extLst>
                    <a:ext uri="{9D8B030D-6E8A-4147-A177-3AD203B41FA5}">
                      <a16:colId xmlns:a16="http://schemas.microsoft.com/office/drawing/2014/main" val="1917685020"/>
                    </a:ext>
                  </a:extLst>
                </a:gridCol>
                <a:gridCol w="1528090">
                  <a:extLst>
                    <a:ext uri="{9D8B030D-6E8A-4147-A177-3AD203B41FA5}">
                      <a16:colId xmlns:a16="http://schemas.microsoft.com/office/drawing/2014/main" val="3233349568"/>
                    </a:ext>
                  </a:extLst>
                </a:gridCol>
              </a:tblGrid>
              <a:tr h="129288">
                <a:tc rowSpan="2">
                  <a:txBody>
                    <a:bodyPr/>
                    <a:lstStyle/>
                    <a:p>
                      <a:pPr algn="ctr"/>
                      <a:r>
                        <a:rPr lang="lt-LT" sz="1600" dirty="0">
                          <a:solidFill>
                            <a:schemeClr val="tx1"/>
                          </a:solidFill>
                          <a:effectLst/>
                        </a:rPr>
                        <a:t>Mokymo(</a:t>
                      </a:r>
                      <a:r>
                        <a:rPr lang="lt-LT" sz="1600" dirty="0" err="1">
                          <a:solidFill>
                            <a:schemeClr val="tx1"/>
                          </a:solidFill>
                          <a:effectLst/>
                        </a:rPr>
                        <a:t>si</a:t>
                      </a:r>
                      <a:r>
                        <a:rPr lang="lt-LT" sz="1600" dirty="0">
                          <a:solidFill>
                            <a:schemeClr val="tx1"/>
                          </a:solidFill>
                          <a:effectLst/>
                        </a:rPr>
                        <a:t>) turinio sritys</a:t>
                      </a:r>
                      <a:endParaRPr lang="lt-LT" sz="1600" dirty="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tc gridSpan="4">
                  <a:txBody>
                    <a:bodyPr/>
                    <a:lstStyle/>
                    <a:p>
                      <a:pPr algn="ctr"/>
                      <a:r>
                        <a:rPr lang="lt-LT" sz="1600">
                          <a:effectLst/>
                        </a:rPr>
                        <a:t>Pasiekimų sritys</a:t>
                      </a:r>
                      <a:endParaRPr lang="lt-LT" sz="1600">
                        <a:effectLst/>
                        <a:latin typeface="Times New Roman" panose="02020603050405020304" pitchFamily="18" charset="0"/>
                        <a:ea typeface="Times New Roman" panose="02020603050405020304" pitchFamily="18" charset="0"/>
                      </a:endParaRPr>
                    </a:p>
                  </a:txBody>
                  <a:tcPr marL="48483" marR="48483" marT="0" marB="0" anchor="ctr"/>
                </a:tc>
                <a:tc hMerge="1">
                  <a:txBody>
                    <a:bodyPr/>
                    <a:lstStyle/>
                    <a:p>
                      <a:endParaRPr lang="lt-LT"/>
                    </a:p>
                  </a:txBody>
                  <a:tcPr/>
                </a:tc>
                <a:tc hMerge="1">
                  <a:txBody>
                    <a:bodyPr/>
                    <a:lstStyle/>
                    <a:p>
                      <a:endParaRPr lang="lt-LT"/>
                    </a:p>
                  </a:txBody>
                  <a:tcPr/>
                </a:tc>
                <a:tc hMerge="1">
                  <a:txBody>
                    <a:bodyPr/>
                    <a:lstStyle/>
                    <a:p>
                      <a:endParaRPr lang="lt-LT"/>
                    </a:p>
                  </a:txBody>
                  <a:tcPr/>
                </a:tc>
                <a:tc rowSpan="2">
                  <a:txBody>
                    <a:bodyPr/>
                    <a:lstStyle/>
                    <a:p>
                      <a:pPr algn="ctr"/>
                      <a:r>
                        <a:rPr lang="lt-LT" sz="1600" spc="-10">
                          <a:solidFill>
                            <a:schemeClr val="tx1"/>
                          </a:solidFill>
                          <a:effectLst/>
                        </a:rPr>
                        <a:t>Užduoties taškai procentais</a:t>
                      </a:r>
                      <a:endParaRPr lang="lt-LT" sz="160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extLst>
                  <a:ext uri="{0D108BD9-81ED-4DB2-BD59-A6C34878D82A}">
                    <a16:rowId xmlns:a16="http://schemas.microsoft.com/office/drawing/2014/main" val="1266447049"/>
                  </a:ext>
                </a:extLst>
              </a:tr>
              <a:tr h="2319655">
                <a:tc vMerge="1">
                  <a:txBody>
                    <a:bodyPr/>
                    <a:lstStyle/>
                    <a:p>
                      <a:endParaRPr lang="lt-LT"/>
                    </a:p>
                  </a:txBody>
                  <a:tcPr/>
                </a:tc>
                <a:tc>
                  <a:txBody>
                    <a:bodyPr/>
                    <a:lstStyle/>
                    <a:p>
                      <a:pPr marL="71755" marR="71755" algn="ctr">
                        <a:spcAft>
                          <a:spcPts val="0"/>
                        </a:spcAft>
                      </a:pPr>
                      <a:r>
                        <a:rPr lang="lt-LT" sz="1600" b="1" kern="1200" dirty="0">
                          <a:solidFill>
                            <a:schemeClr val="tx1"/>
                          </a:solidFill>
                          <a:effectLst/>
                          <a:latin typeface="+mn-lt"/>
                          <a:ea typeface="+mn-ea"/>
                          <a:cs typeface="+mn-cs"/>
                        </a:rPr>
                        <a:t>Geografijos mokslo pažinimas ir orientavimasis erdvėje bei žemėlapyje (A)</a:t>
                      </a:r>
                    </a:p>
                  </a:txBody>
                  <a:tcPr marL="48483" marR="48483" marT="0" marB="0" vert="vert270" anchor="ctr"/>
                </a:tc>
                <a:tc>
                  <a:txBody>
                    <a:bodyPr/>
                    <a:lstStyle/>
                    <a:p>
                      <a:pPr marL="71755" marR="71755" algn="ctr">
                        <a:spcAft>
                          <a:spcPts val="0"/>
                        </a:spcAft>
                      </a:pPr>
                      <a:r>
                        <a:rPr lang="lt-LT" sz="1600" b="1" kern="1200" dirty="0">
                          <a:solidFill>
                            <a:schemeClr val="tx1"/>
                          </a:solidFill>
                          <a:effectLst/>
                          <a:latin typeface="+mn-lt"/>
                          <a:ea typeface="+mn-ea"/>
                          <a:cs typeface="+mn-cs"/>
                        </a:rPr>
                        <a:t>Geografinių reiškinių, procesų ir sistemų pažinimas (B)</a:t>
                      </a:r>
                    </a:p>
                  </a:txBody>
                  <a:tcPr marL="48483" marR="48483" marT="0" marB="0" vert="vert270" anchor="ctr"/>
                </a:tc>
                <a:tc>
                  <a:txBody>
                    <a:bodyPr/>
                    <a:lstStyle/>
                    <a:p>
                      <a:pPr marL="71755" marR="71755" algn="ctr">
                        <a:spcAft>
                          <a:spcPts val="0"/>
                        </a:spcAft>
                      </a:pPr>
                      <a:r>
                        <a:rPr lang="lt-LT" sz="1600" b="1" kern="1200" dirty="0">
                          <a:solidFill>
                            <a:schemeClr val="tx1"/>
                          </a:solidFill>
                          <a:effectLst/>
                          <a:latin typeface="+mn-lt"/>
                          <a:ea typeface="+mn-ea"/>
                          <a:cs typeface="+mn-cs"/>
                        </a:rPr>
                        <a:t>Pasaulio geografinis pažinimas ir globalių iššūkių žmonijai analizė (C)</a:t>
                      </a:r>
                    </a:p>
                  </a:txBody>
                  <a:tcPr marL="48483" marR="48483" marT="0" marB="0" vert="vert270" anchor="ctr"/>
                </a:tc>
                <a:tc>
                  <a:txBody>
                    <a:bodyPr/>
                    <a:lstStyle/>
                    <a:p>
                      <a:pPr marL="71755" marR="71755" algn="ctr">
                        <a:spcAft>
                          <a:spcPts val="0"/>
                        </a:spcAft>
                      </a:pPr>
                      <a:r>
                        <a:rPr lang="lt-LT" sz="1600" b="1" kern="1200" dirty="0">
                          <a:solidFill>
                            <a:schemeClr val="tx1"/>
                          </a:solidFill>
                          <a:effectLst/>
                          <a:latin typeface="+mn-lt"/>
                          <a:ea typeface="+mn-ea"/>
                          <a:cs typeface="+mn-cs"/>
                        </a:rPr>
                        <a:t>Geografinių tyrimų gebėjimai (D)</a:t>
                      </a:r>
                    </a:p>
                  </a:txBody>
                  <a:tcPr marL="48483" marR="48483" marT="0" marB="0" vert="vert270" anchor="ctr"/>
                </a:tc>
                <a:tc vMerge="1">
                  <a:txBody>
                    <a:bodyPr/>
                    <a:lstStyle/>
                    <a:p>
                      <a:endParaRPr lang="lt-LT"/>
                    </a:p>
                  </a:txBody>
                  <a:tcPr/>
                </a:tc>
                <a:extLst>
                  <a:ext uri="{0D108BD9-81ED-4DB2-BD59-A6C34878D82A}">
                    <a16:rowId xmlns:a16="http://schemas.microsoft.com/office/drawing/2014/main" val="2539360953"/>
                  </a:ext>
                </a:extLst>
              </a:tr>
              <a:tr h="646438">
                <a:tc>
                  <a:txBody>
                    <a:bodyPr/>
                    <a:lstStyle/>
                    <a:p>
                      <a:pPr algn="just"/>
                      <a:r>
                        <a:rPr lang="lt-LT" sz="1600" dirty="0">
                          <a:solidFill>
                            <a:schemeClr val="tx1"/>
                          </a:solidFill>
                          <a:effectLst/>
                        </a:rPr>
                        <a:t>Ekonominio lygio skirtumai pasaulyje, nelygybės mažinimas</a:t>
                      </a:r>
                      <a:endParaRPr lang="lt-LT" sz="1600" dirty="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tc>
                  <a:txBody>
                    <a:bodyPr/>
                    <a:lstStyle/>
                    <a:p>
                      <a:pPr algn="ctr"/>
                      <a:r>
                        <a:rPr lang="lt-LT" sz="1600" dirty="0">
                          <a:solidFill>
                            <a:schemeClr val="tx1"/>
                          </a:solidFill>
                          <a:effectLst/>
                        </a:rPr>
                        <a:t> </a:t>
                      </a:r>
                      <a:endParaRPr lang="lt-LT" sz="1600" dirty="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tc>
                  <a:txBody>
                    <a:bodyPr/>
                    <a:lstStyle/>
                    <a:p>
                      <a:pPr algn="ctr"/>
                      <a:r>
                        <a:rPr lang="lt-LT" sz="1600" dirty="0">
                          <a:solidFill>
                            <a:schemeClr val="tx1"/>
                          </a:solidFill>
                          <a:effectLst/>
                        </a:rPr>
                        <a:t> </a:t>
                      </a:r>
                      <a:endParaRPr lang="lt-LT" sz="1600" dirty="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tc>
                  <a:txBody>
                    <a:bodyPr/>
                    <a:lstStyle/>
                    <a:p>
                      <a:pPr algn="ctr"/>
                      <a:r>
                        <a:rPr lang="lt-LT" sz="1600" dirty="0">
                          <a:solidFill>
                            <a:schemeClr val="tx1"/>
                          </a:solidFill>
                          <a:effectLst/>
                        </a:rPr>
                        <a:t> </a:t>
                      </a:r>
                      <a:endParaRPr lang="lt-LT" sz="1600" dirty="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tc>
                  <a:txBody>
                    <a:bodyPr/>
                    <a:lstStyle/>
                    <a:p>
                      <a:pPr algn="ctr"/>
                      <a:r>
                        <a:rPr lang="lt-LT" sz="1600" dirty="0">
                          <a:solidFill>
                            <a:schemeClr val="tx1"/>
                          </a:solidFill>
                          <a:effectLst/>
                        </a:rPr>
                        <a:t> </a:t>
                      </a:r>
                      <a:endParaRPr lang="lt-LT" sz="1600" dirty="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tc rowSpan="3">
                  <a:txBody>
                    <a:bodyPr/>
                    <a:lstStyle/>
                    <a:p>
                      <a:pPr algn="ctr"/>
                      <a:r>
                        <a:rPr lang="lt-LT" sz="1600" dirty="0">
                          <a:solidFill>
                            <a:schemeClr val="tx1"/>
                          </a:solidFill>
                          <a:effectLst/>
                        </a:rPr>
                        <a:t>70</a:t>
                      </a:r>
                      <a:endParaRPr lang="lt-LT" sz="1600" dirty="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extLst>
                  <a:ext uri="{0D108BD9-81ED-4DB2-BD59-A6C34878D82A}">
                    <a16:rowId xmlns:a16="http://schemas.microsoft.com/office/drawing/2014/main" val="853922214"/>
                  </a:ext>
                </a:extLst>
              </a:tr>
              <a:tr h="387863">
                <a:tc>
                  <a:txBody>
                    <a:bodyPr/>
                    <a:lstStyle/>
                    <a:p>
                      <a:pPr algn="just"/>
                      <a:r>
                        <a:rPr lang="lt-LT" sz="1600" dirty="0">
                          <a:solidFill>
                            <a:schemeClr val="tx1"/>
                          </a:solidFill>
                          <a:effectLst/>
                        </a:rPr>
                        <a:t>Besikeičianti pasaulio ekonomika</a:t>
                      </a:r>
                      <a:endParaRPr lang="lt-LT" sz="1600" dirty="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tc>
                  <a:txBody>
                    <a:bodyPr/>
                    <a:lstStyle/>
                    <a:p>
                      <a:pPr algn="ctr"/>
                      <a:r>
                        <a:rPr lang="lt-LT" sz="1600">
                          <a:solidFill>
                            <a:schemeClr val="tx1"/>
                          </a:solidFill>
                          <a:effectLst/>
                        </a:rPr>
                        <a:t> </a:t>
                      </a:r>
                      <a:endParaRPr lang="lt-LT" sz="160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tc>
                  <a:txBody>
                    <a:bodyPr/>
                    <a:lstStyle/>
                    <a:p>
                      <a:pPr algn="ctr"/>
                      <a:r>
                        <a:rPr lang="lt-LT" sz="1600">
                          <a:solidFill>
                            <a:schemeClr val="tx1"/>
                          </a:solidFill>
                          <a:effectLst/>
                        </a:rPr>
                        <a:t> </a:t>
                      </a:r>
                      <a:endParaRPr lang="lt-LT" sz="160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tc>
                  <a:txBody>
                    <a:bodyPr/>
                    <a:lstStyle/>
                    <a:p>
                      <a:pPr algn="ctr"/>
                      <a:r>
                        <a:rPr lang="lt-LT" sz="1600">
                          <a:solidFill>
                            <a:schemeClr val="tx1"/>
                          </a:solidFill>
                          <a:effectLst/>
                        </a:rPr>
                        <a:t> </a:t>
                      </a:r>
                      <a:endParaRPr lang="lt-LT" sz="160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tc>
                  <a:txBody>
                    <a:bodyPr/>
                    <a:lstStyle/>
                    <a:p>
                      <a:pPr algn="ctr"/>
                      <a:r>
                        <a:rPr lang="lt-LT" sz="1600" dirty="0">
                          <a:solidFill>
                            <a:schemeClr val="tx1"/>
                          </a:solidFill>
                          <a:effectLst/>
                        </a:rPr>
                        <a:t> </a:t>
                      </a:r>
                      <a:endParaRPr lang="lt-LT" sz="1600" dirty="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tc vMerge="1">
                  <a:txBody>
                    <a:bodyPr/>
                    <a:lstStyle/>
                    <a:p>
                      <a:endParaRPr lang="lt-LT"/>
                    </a:p>
                  </a:txBody>
                  <a:tcPr/>
                </a:tc>
                <a:extLst>
                  <a:ext uri="{0D108BD9-81ED-4DB2-BD59-A6C34878D82A}">
                    <a16:rowId xmlns:a16="http://schemas.microsoft.com/office/drawing/2014/main" val="2015410762"/>
                  </a:ext>
                </a:extLst>
              </a:tr>
              <a:tr h="0">
                <a:tc>
                  <a:txBody>
                    <a:bodyPr/>
                    <a:lstStyle/>
                    <a:p>
                      <a:pPr algn="just">
                        <a:tabLst>
                          <a:tab pos="1718310" algn="l"/>
                          <a:tab pos="2078355" algn="l"/>
                        </a:tabLst>
                      </a:pPr>
                      <a:r>
                        <a:rPr lang="lt-LT" sz="1600" dirty="0">
                          <a:solidFill>
                            <a:schemeClr val="tx1"/>
                          </a:solidFill>
                          <a:effectLst/>
                        </a:rPr>
                        <a:t>Ištekliai ir darnus jų valdymas</a:t>
                      </a:r>
                      <a:endParaRPr lang="lt-LT" sz="1600" dirty="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tc>
                  <a:txBody>
                    <a:bodyPr/>
                    <a:lstStyle/>
                    <a:p>
                      <a:pPr algn="ctr"/>
                      <a:endParaRPr lang="lt-LT" sz="1600" dirty="0">
                        <a:solidFill>
                          <a:schemeClr val="tx1"/>
                        </a:solidFill>
                        <a:effectLst/>
                        <a:latin typeface="Times New Roman" panose="02020603050405020304" pitchFamily="18" charset="0"/>
                      </a:endParaRPr>
                    </a:p>
                  </a:txBody>
                  <a:tcPr marL="48483" marR="48483" marT="0" marB="0" anchor="ctr"/>
                </a:tc>
                <a:tc>
                  <a:txBody>
                    <a:bodyPr/>
                    <a:lstStyle/>
                    <a:p>
                      <a:pPr algn="ctr"/>
                      <a:endParaRPr lang="lt-LT" sz="1600" dirty="0">
                        <a:solidFill>
                          <a:schemeClr val="tx1"/>
                        </a:solidFill>
                        <a:effectLst/>
                      </a:endParaRPr>
                    </a:p>
                  </a:txBody>
                  <a:tcPr marL="48483" marR="48483" marT="0" marB="0" anchor="ctr"/>
                </a:tc>
                <a:tc>
                  <a:txBody>
                    <a:bodyPr/>
                    <a:lstStyle/>
                    <a:p>
                      <a:pPr algn="ctr"/>
                      <a:endParaRPr lang="lt-LT" sz="1600" dirty="0">
                        <a:solidFill>
                          <a:schemeClr val="tx1"/>
                        </a:solidFill>
                        <a:effectLst/>
                        <a:latin typeface="Times New Roman" panose="02020603050405020304" pitchFamily="18" charset="0"/>
                      </a:endParaRPr>
                    </a:p>
                  </a:txBody>
                  <a:tcPr marL="48483" marR="48483" marT="0" marB="0" anchor="ctr"/>
                </a:tc>
                <a:tc>
                  <a:txBody>
                    <a:bodyPr/>
                    <a:lstStyle/>
                    <a:p>
                      <a:pPr algn="ctr"/>
                      <a:endParaRPr lang="lt-LT" sz="1600" dirty="0">
                        <a:solidFill>
                          <a:schemeClr val="tx1"/>
                        </a:solidFill>
                        <a:effectLst/>
                        <a:latin typeface="Times New Roman" panose="02020603050405020304" pitchFamily="18" charset="0"/>
                      </a:endParaRPr>
                    </a:p>
                  </a:txBody>
                  <a:tcPr marL="48483" marR="48483" marT="0" marB="0" anchor="ctr"/>
                </a:tc>
                <a:tc vMerge="1">
                  <a:txBody>
                    <a:bodyPr/>
                    <a:lstStyle/>
                    <a:p>
                      <a:endParaRPr lang="lt-LT"/>
                    </a:p>
                  </a:txBody>
                  <a:tcPr/>
                </a:tc>
                <a:extLst>
                  <a:ext uri="{0D108BD9-81ED-4DB2-BD59-A6C34878D82A}">
                    <a16:rowId xmlns:a16="http://schemas.microsoft.com/office/drawing/2014/main" val="846639899"/>
                  </a:ext>
                </a:extLst>
              </a:tr>
              <a:tr h="129288">
                <a:tc>
                  <a:txBody>
                    <a:bodyPr/>
                    <a:lstStyle/>
                    <a:p>
                      <a:pPr algn="just">
                        <a:tabLst>
                          <a:tab pos="1718310" algn="l"/>
                          <a:tab pos="2078355" algn="l"/>
                        </a:tabLst>
                      </a:pPr>
                      <a:r>
                        <a:rPr lang="lt-LT" sz="1600" dirty="0">
                          <a:solidFill>
                            <a:schemeClr val="tx1"/>
                          </a:solidFill>
                          <a:effectLst/>
                        </a:rPr>
                        <a:t>Klimato kaita</a:t>
                      </a:r>
                      <a:endParaRPr lang="lt-LT" sz="1600" dirty="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tc>
                  <a:txBody>
                    <a:bodyPr/>
                    <a:lstStyle/>
                    <a:p>
                      <a:pPr algn="ctr"/>
                      <a:r>
                        <a:rPr lang="lt-LT" sz="1600">
                          <a:solidFill>
                            <a:schemeClr val="tx1"/>
                          </a:solidFill>
                          <a:effectLst/>
                        </a:rPr>
                        <a:t> </a:t>
                      </a:r>
                      <a:endParaRPr lang="lt-LT" sz="160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tc>
                  <a:txBody>
                    <a:bodyPr/>
                    <a:lstStyle/>
                    <a:p>
                      <a:pPr algn="ctr"/>
                      <a:r>
                        <a:rPr lang="lt-LT" sz="1600">
                          <a:solidFill>
                            <a:schemeClr val="tx1"/>
                          </a:solidFill>
                          <a:effectLst/>
                        </a:rPr>
                        <a:t> </a:t>
                      </a:r>
                      <a:endParaRPr lang="lt-LT" sz="160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tc>
                  <a:txBody>
                    <a:bodyPr/>
                    <a:lstStyle/>
                    <a:p>
                      <a:pPr algn="ctr"/>
                      <a:r>
                        <a:rPr lang="lt-LT" sz="1600">
                          <a:solidFill>
                            <a:schemeClr val="tx1"/>
                          </a:solidFill>
                          <a:effectLst/>
                        </a:rPr>
                        <a:t> </a:t>
                      </a:r>
                      <a:endParaRPr lang="lt-LT" sz="160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tc>
                  <a:txBody>
                    <a:bodyPr/>
                    <a:lstStyle/>
                    <a:p>
                      <a:pPr algn="ctr"/>
                      <a:r>
                        <a:rPr lang="lt-LT" sz="1600" dirty="0">
                          <a:solidFill>
                            <a:schemeClr val="tx1"/>
                          </a:solidFill>
                          <a:effectLst/>
                        </a:rPr>
                        <a:t> </a:t>
                      </a:r>
                      <a:endParaRPr lang="lt-LT" sz="1600" dirty="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tc rowSpan="2">
                  <a:txBody>
                    <a:bodyPr/>
                    <a:lstStyle/>
                    <a:p>
                      <a:pPr algn="ctr"/>
                      <a:r>
                        <a:rPr lang="lt-LT" sz="1600" dirty="0">
                          <a:solidFill>
                            <a:schemeClr val="tx1"/>
                          </a:solidFill>
                          <a:effectLst/>
                        </a:rPr>
                        <a:t>30</a:t>
                      </a:r>
                      <a:endParaRPr lang="lt-LT" sz="1600" dirty="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extLst>
                  <a:ext uri="{0D108BD9-81ED-4DB2-BD59-A6C34878D82A}">
                    <a16:rowId xmlns:a16="http://schemas.microsoft.com/office/drawing/2014/main" val="3584571713"/>
                  </a:ext>
                </a:extLst>
              </a:tr>
              <a:tr h="129288">
                <a:tc>
                  <a:txBody>
                    <a:bodyPr/>
                    <a:lstStyle/>
                    <a:p>
                      <a:pPr algn="just">
                        <a:tabLst>
                          <a:tab pos="1718310" algn="l"/>
                          <a:tab pos="2078355" algn="l"/>
                        </a:tabLst>
                      </a:pPr>
                      <a:r>
                        <a:rPr lang="lt-LT" sz="1600" dirty="0">
                          <a:solidFill>
                            <a:schemeClr val="tx1"/>
                          </a:solidFill>
                          <a:effectLst/>
                        </a:rPr>
                        <a:t>Globalus pasaulis</a:t>
                      </a:r>
                      <a:endParaRPr lang="lt-LT" sz="1600" dirty="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tc>
                  <a:txBody>
                    <a:bodyPr/>
                    <a:lstStyle/>
                    <a:p>
                      <a:pPr algn="ctr"/>
                      <a:r>
                        <a:rPr lang="lt-LT" sz="1600">
                          <a:solidFill>
                            <a:schemeClr val="tx1"/>
                          </a:solidFill>
                          <a:effectLst/>
                        </a:rPr>
                        <a:t> </a:t>
                      </a:r>
                      <a:endParaRPr lang="lt-LT" sz="160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tc>
                  <a:txBody>
                    <a:bodyPr/>
                    <a:lstStyle/>
                    <a:p>
                      <a:pPr algn="ctr"/>
                      <a:r>
                        <a:rPr lang="lt-LT" sz="1600">
                          <a:solidFill>
                            <a:schemeClr val="tx1"/>
                          </a:solidFill>
                          <a:effectLst/>
                        </a:rPr>
                        <a:t> </a:t>
                      </a:r>
                      <a:endParaRPr lang="lt-LT" sz="160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tc>
                  <a:txBody>
                    <a:bodyPr/>
                    <a:lstStyle/>
                    <a:p>
                      <a:pPr algn="ctr"/>
                      <a:r>
                        <a:rPr lang="lt-LT" sz="1600">
                          <a:solidFill>
                            <a:schemeClr val="tx1"/>
                          </a:solidFill>
                          <a:effectLst/>
                        </a:rPr>
                        <a:t> </a:t>
                      </a:r>
                      <a:endParaRPr lang="lt-LT" sz="160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tc>
                  <a:txBody>
                    <a:bodyPr/>
                    <a:lstStyle/>
                    <a:p>
                      <a:pPr algn="ctr"/>
                      <a:r>
                        <a:rPr lang="lt-LT" sz="1600" dirty="0">
                          <a:solidFill>
                            <a:schemeClr val="tx1"/>
                          </a:solidFill>
                          <a:effectLst/>
                        </a:rPr>
                        <a:t> </a:t>
                      </a:r>
                      <a:endParaRPr lang="lt-LT" sz="1600" dirty="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tc vMerge="1">
                  <a:txBody>
                    <a:bodyPr/>
                    <a:lstStyle/>
                    <a:p>
                      <a:endParaRPr lang="lt-LT"/>
                    </a:p>
                  </a:txBody>
                  <a:tcPr/>
                </a:tc>
                <a:extLst>
                  <a:ext uri="{0D108BD9-81ED-4DB2-BD59-A6C34878D82A}">
                    <a16:rowId xmlns:a16="http://schemas.microsoft.com/office/drawing/2014/main" val="438100084"/>
                  </a:ext>
                </a:extLst>
              </a:tr>
              <a:tr h="258575">
                <a:tc>
                  <a:txBody>
                    <a:bodyPr/>
                    <a:lstStyle/>
                    <a:p>
                      <a:pPr algn="r"/>
                      <a:r>
                        <a:rPr lang="lt-LT" sz="1600" dirty="0">
                          <a:solidFill>
                            <a:schemeClr val="tx1"/>
                          </a:solidFill>
                          <a:effectLst/>
                        </a:rPr>
                        <a:t>Iš</a:t>
                      </a:r>
                      <a:r>
                        <a:rPr lang="lt-LT" sz="1600" spc="-15" dirty="0">
                          <a:solidFill>
                            <a:schemeClr val="tx1"/>
                          </a:solidFill>
                          <a:effectLst/>
                        </a:rPr>
                        <a:t> </a:t>
                      </a:r>
                      <a:r>
                        <a:rPr lang="lt-LT" sz="1600" dirty="0">
                          <a:solidFill>
                            <a:schemeClr val="tx1"/>
                          </a:solidFill>
                          <a:effectLst/>
                        </a:rPr>
                        <a:t>viso taškų </a:t>
                      </a:r>
                      <a:r>
                        <a:rPr lang="lt-LT" sz="1600" spc="-10" dirty="0">
                          <a:solidFill>
                            <a:schemeClr val="tx1"/>
                          </a:solidFill>
                          <a:effectLst/>
                        </a:rPr>
                        <a:t>procentais</a:t>
                      </a:r>
                      <a:endParaRPr lang="lt-LT" sz="1600" dirty="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tc>
                  <a:txBody>
                    <a:bodyPr/>
                    <a:lstStyle/>
                    <a:p>
                      <a:pPr algn="ctr"/>
                      <a:r>
                        <a:rPr lang="lt-LT" sz="1600">
                          <a:solidFill>
                            <a:schemeClr val="tx1"/>
                          </a:solidFill>
                          <a:effectLst/>
                        </a:rPr>
                        <a:t>10</a:t>
                      </a:r>
                      <a:endParaRPr lang="lt-LT" sz="160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tc>
                  <a:txBody>
                    <a:bodyPr/>
                    <a:lstStyle/>
                    <a:p>
                      <a:pPr algn="ctr"/>
                      <a:r>
                        <a:rPr lang="lt-LT" sz="1600">
                          <a:solidFill>
                            <a:schemeClr val="tx1"/>
                          </a:solidFill>
                          <a:effectLst/>
                        </a:rPr>
                        <a:t>60</a:t>
                      </a:r>
                      <a:endParaRPr lang="lt-LT" sz="160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tc>
                  <a:txBody>
                    <a:bodyPr/>
                    <a:lstStyle/>
                    <a:p>
                      <a:pPr algn="ctr"/>
                      <a:r>
                        <a:rPr lang="lt-LT" sz="1600">
                          <a:solidFill>
                            <a:schemeClr val="tx1"/>
                          </a:solidFill>
                          <a:effectLst/>
                        </a:rPr>
                        <a:t>10</a:t>
                      </a:r>
                      <a:endParaRPr lang="lt-LT" sz="160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tc>
                  <a:txBody>
                    <a:bodyPr/>
                    <a:lstStyle/>
                    <a:p>
                      <a:pPr algn="ctr"/>
                      <a:r>
                        <a:rPr lang="lt-LT" sz="1600" dirty="0">
                          <a:solidFill>
                            <a:schemeClr val="tx1"/>
                          </a:solidFill>
                          <a:effectLst/>
                        </a:rPr>
                        <a:t>20</a:t>
                      </a:r>
                      <a:endParaRPr lang="lt-LT" sz="1600" dirty="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tc>
                  <a:txBody>
                    <a:bodyPr/>
                    <a:lstStyle/>
                    <a:p>
                      <a:pPr algn="ctr"/>
                      <a:r>
                        <a:rPr lang="lt-LT" sz="1600" dirty="0">
                          <a:solidFill>
                            <a:schemeClr val="tx1"/>
                          </a:solidFill>
                          <a:effectLst/>
                        </a:rPr>
                        <a:t>100</a:t>
                      </a:r>
                      <a:endParaRPr lang="lt-LT" sz="1600" dirty="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extLst>
                  <a:ext uri="{0D108BD9-81ED-4DB2-BD59-A6C34878D82A}">
                    <a16:rowId xmlns:a16="http://schemas.microsoft.com/office/drawing/2014/main" val="4193397691"/>
                  </a:ext>
                </a:extLst>
              </a:tr>
            </a:tbl>
          </a:graphicData>
        </a:graphic>
      </p:graphicFrame>
      <p:sp>
        <p:nvSpPr>
          <p:cNvPr id="3" name="TextBox 2">
            <a:extLst>
              <a:ext uri="{FF2B5EF4-FFF2-40B4-BE49-F238E27FC236}">
                <a16:creationId xmlns:a16="http://schemas.microsoft.com/office/drawing/2014/main" id="{7329B5DB-2948-9BA6-6743-8769C34D4E65}"/>
              </a:ext>
            </a:extLst>
          </p:cNvPr>
          <p:cNvSpPr txBox="1"/>
          <p:nvPr/>
        </p:nvSpPr>
        <p:spPr>
          <a:xfrm>
            <a:off x="4167740" y="4399524"/>
            <a:ext cx="5832909" cy="1815882"/>
          </a:xfrm>
          <a:prstGeom prst="rect">
            <a:avLst/>
          </a:prstGeom>
          <a:solidFill>
            <a:srgbClr val="FFC000"/>
          </a:solidFill>
          <a:ln>
            <a:solidFill>
              <a:srgbClr val="FFC000"/>
            </a:solidFill>
          </a:ln>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lt-LT" sz="1600" b="1" dirty="0">
                <a:solidFill>
                  <a:schemeClr val="tx1"/>
                </a:solidFill>
              </a:rPr>
              <a:t>12 klasė</a:t>
            </a:r>
          </a:p>
          <a:p>
            <a:r>
              <a:rPr lang="lt-LT" sz="1600" dirty="0">
                <a:solidFill>
                  <a:schemeClr val="tx1"/>
                </a:solidFill>
              </a:rPr>
              <a:t>5 temos</a:t>
            </a:r>
          </a:p>
          <a:p>
            <a:r>
              <a:rPr lang="lt-LT" sz="1600" dirty="0">
                <a:solidFill>
                  <a:schemeClr val="tx1"/>
                </a:solidFill>
              </a:rPr>
              <a:t>35 potemės (temos nagrinėjimas, situacijų analizavimas)</a:t>
            </a:r>
          </a:p>
          <a:p>
            <a:r>
              <a:rPr lang="lt-LT" sz="1600" i="1" dirty="0">
                <a:solidFill>
                  <a:srgbClr val="FF0000"/>
                </a:solidFill>
              </a:rPr>
              <a:t>Argumentuoto teksto rašymas</a:t>
            </a:r>
          </a:p>
          <a:p>
            <a:r>
              <a:rPr lang="lt-LT" sz="1600" i="1" dirty="0">
                <a:solidFill>
                  <a:schemeClr val="tx1"/>
                </a:solidFill>
              </a:rPr>
              <a:t>Kartojimas</a:t>
            </a:r>
          </a:p>
          <a:p>
            <a:r>
              <a:rPr lang="lt-LT" sz="1600" i="1" dirty="0">
                <a:solidFill>
                  <a:schemeClr val="tx1"/>
                </a:solidFill>
              </a:rPr>
              <a:t>Atsiskaitymai</a:t>
            </a:r>
          </a:p>
          <a:p>
            <a:r>
              <a:rPr lang="lt-LT" sz="1600" i="1" dirty="0">
                <a:solidFill>
                  <a:schemeClr val="tx1"/>
                </a:solidFill>
              </a:rPr>
              <a:t>Atsiskaitymų aptarimai</a:t>
            </a:r>
          </a:p>
        </p:txBody>
      </p:sp>
    </p:spTree>
    <p:extLst>
      <p:ext uri="{BB962C8B-B14F-4D97-AF65-F5344CB8AC3E}">
        <p14:creationId xmlns:p14="http://schemas.microsoft.com/office/powerpoint/2010/main" val="403059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DD62B-CD3B-5357-0628-CA381C2A3A4E}"/>
              </a:ext>
            </a:extLst>
          </p:cNvPr>
          <p:cNvSpPr>
            <a:spLocks noGrp="1"/>
          </p:cNvSpPr>
          <p:nvPr>
            <p:ph type="title"/>
          </p:nvPr>
        </p:nvSpPr>
        <p:spPr/>
        <p:txBody>
          <a:bodyPr>
            <a:normAutofit/>
          </a:bodyPr>
          <a:lstStyle/>
          <a:p>
            <a:r>
              <a:rPr lang="lt-LT" sz="3200" b="1" dirty="0">
                <a:latin typeface="Times New Roman" panose="02020603050405020304" pitchFamily="18" charset="0"/>
              </a:rPr>
              <a:t>Matricos </a:t>
            </a:r>
          </a:p>
        </p:txBody>
      </p:sp>
      <p:sp>
        <p:nvSpPr>
          <p:cNvPr id="3" name="Content Placeholder 2">
            <a:extLst>
              <a:ext uri="{FF2B5EF4-FFF2-40B4-BE49-F238E27FC236}">
                <a16:creationId xmlns:a16="http://schemas.microsoft.com/office/drawing/2014/main" id="{42536330-E32E-A9CE-0BED-23DF92B77F85}"/>
              </a:ext>
            </a:extLst>
          </p:cNvPr>
          <p:cNvSpPr>
            <a:spLocks noGrp="1"/>
          </p:cNvSpPr>
          <p:nvPr>
            <p:ph idx="1"/>
          </p:nvPr>
        </p:nvSpPr>
        <p:spPr/>
        <p:txBody>
          <a:bodyPr>
            <a:normAutofit fontScale="62500" lnSpcReduction="20000"/>
          </a:bodyPr>
          <a:lstStyle/>
          <a:p>
            <a:pPr marL="0" indent="0">
              <a:buNone/>
            </a:pPr>
            <a:r>
              <a:rPr lang="lt-LT" dirty="0"/>
              <a:t>Kandidatų atliktų užduočių vertinimas </a:t>
            </a:r>
            <a:r>
              <a:rPr lang="lt-LT" b="1" dirty="0"/>
              <a:t>Centralizuotas. </a:t>
            </a:r>
          </a:p>
          <a:p>
            <a:pPr marL="0" indent="0">
              <a:buNone/>
            </a:pPr>
            <a:r>
              <a:rPr lang="lt-LT" dirty="0"/>
              <a:t>Vertina vertintojai elektroninėje vertinimo sistemoje. </a:t>
            </a:r>
          </a:p>
          <a:p>
            <a:pPr marL="0" indent="0">
              <a:buNone/>
            </a:pPr>
            <a:endParaRPr lang="lt-LT" dirty="0"/>
          </a:p>
          <a:p>
            <a:pPr marL="0" indent="0">
              <a:buNone/>
            </a:pPr>
            <a:r>
              <a:rPr lang="lt-LT" dirty="0"/>
              <a:t>Kognityvinių gebėjimų sričių procentai valstybiniame brandos egzamine: </a:t>
            </a:r>
          </a:p>
          <a:p>
            <a:r>
              <a:rPr lang="lt-LT" dirty="0"/>
              <a:t>žinios ir supratimas – 20 proc. </a:t>
            </a:r>
          </a:p>
          <a:p>
            <a:r>
              <a:rPr lang="lt-LT" dirty="0"/>
              <a:t>taikymas – 40 proc.</a:t>
            </a:r>
          </a:p>
          <a:p>
            <a:r>
              <a:rPr lang="lt-LT" dirty="0"/>
              <a:t>aukštesnieji mąstymo gebėjimai – </a:t>
            </a:r>
            <a:r>
              <a:rPr lang="lt-LT" dirty="0">
                <a:solidFill>
                  <a:srgbClr val="FF0000"/>
                </a:solidFill>
              </a:rPr>
              <a:t>40</a:t>
            </a:r>
            <a:r>
              <a:rPr lang="lt-LT" dirty="0"/>
              <a:t> proc.  </a:t>
            </a:r>
          </a:p>
          <a:p>
            <a:pPr marL="0" indent="0">
              <a:buNone/>
            </a:pPr>
            <a:endParaRPr lang="lt-LT" dirty="0"/>
          </a:p>
          <a:p>
            <a:pPr marL="0" indent="0">
              <a:buNone/>
            </a:pPr>
            <a:r>
              <a:rPr lang="lt-LT" dirty="0"/>
              <a:t>Taškų pasiskirstymas procentais pagal pasiekimų lygius valstybiniame brandos egzamine </a:t>
            </a:r>
          </a:p>
          <a:p>
            <a:r>
              <a:rPr lang="lt-LT" dirty="0"/>
              <a:t>slenkstinis – 35 proc.</a:t>
            </a:r>
          </a:p>
          <a:p>
            <a:r>
              <a:rPr lang="lt-LT" dirty="0"/>
              <a:t>patenkinamas – 15 proc. </a:t>
            </a:r>
          </a:p>
          <a:p>
            <a:r>
              <a:rPr lang="lt-LT" dirty="0"/>
              <a:t>pagrindinis – 35 proc.</a:t>
            </a:r>
          </a:p>
          <a:p>
            <a:r>
              <a:rPr lang="lt-LT" dirty="0"/>
              <a:t>aukštesnysis – </a:t>
            </a:r>
            <a:r>
              <a:rPr lang="lt-LT" dirty="0">
                <a:solidFill>
                  <a:srgbClr val="FF0000"/>
                </a:solidFill>
              </a:rPr>
              <a:t>15</a:t>
            </a:r>
            <a:r>
              <a:rPr lang="lt-LT" dirty="0"/>
              <a:t> proc. </a:t>
            </a:r>
          </a:p>
          <a:p>
            <a:pPr marL="0" indent="0">
              <a:buNone/>
            </a:pPr>
            <a:endParaRPr lang="lt-LT" sz="1800" i="1" dirty="0"/>
          </a:p>
          <a:p>
            <a:pPr marL="0" indent="0">
              <a:buNone/>
            </a:pPr>
            <a:r>
              <a:rPr lang="lt-LT" sz="1800" i="1" dirty="0"/>
              <a:t>Pastaba. Pateikti skaičiai yra orientaciniai, užduotyje galima iki 5 procentų paklaida</a:t>
            </a:r>
          </a:p>
        </p:txBody>
      </p:sp>
      <p:sp>
        <p:nvSpPr>
          <p:cNvPr id="4" name="TextBox 3">
            <a:extLst>
              <a:ext uri="{FF2B5EF4-FFF2-40B4-BE49-F238E27FC236}">
                <a16:creationId xmlns:a16="http://schemas.microsoft.com/office/drawing/2014/main" id="{B81F1BC4-1446-F371-AE04-4658E3059188}"/>
              </a:ext>
            </a:extLst>
          </p:cNvPr>
          <p:cNvSpPr txBox="1"/>
          <p:nvPr/>
        </p:nvSpPr>
        <p:spPr>
          <a:xfrm>
            <a:off x="6553705" y="2861100"/>
            <a:ext cx="4771292" cy="738664"/>
          </a:xfrm>
          <a:prstGeom prst="rect">
            <a:avLst/>
          </a:prstGeom>
          <a:solidFill>
            <a:srgbClr val="FFFF00"/>
          </a:solidFill>
        </p:spPr>
        <p:txBody>
          <a:bodyPr wrap="square" rtlCol="0">
            <a:spAutoFit/>
          </a:bodyPr>
          <a:lstStyle/>
          <a:p>
            <a:r>
              <a:rPr lang="lt-LT" sz="1400" dirty="0"/>
              <a:t>žinios ir supratimas – 40 proc. </a:t>
            </a:r>
          </a:p>
          <a:p>
            <a:r>
              <a:rPr lang="lt-LT" sz="1400" dirty="0"/>
              <a:t>taikymas – 40 proc.</a:t>
            </a:r>
          </a:p>
          <a:p>
            <a:r>
              <a:rPr lang="lt-LT" sz="1400" dirty="0"/>
              <a:t>aukštesnieji mąstymo gebėjimai – 20 proc.  </a:t>
            </a:r>
          </a:p>
        </p:txBody>
      </p:sp>
      <p:sp>
        <p:nvSpPr>
          <p:cNvPr id="5" name="TextBox 4">
            <a:extLst>
              <a:ext uri="{FF2B5EF4-FFF2-40B4-BE49-F238E27FC236}">
                <a16:creationId xmlns:a16="http://schemas.microsoft.com/office/drawing/2014/main" id="{FACE3D70-EBD7-5F3A-D14B-680DAEA31B3B}"/>
              </a:ext>
            </a:extLst>
          </p:cNvPr>
          <p:cNvSpPr txBox="1"/>
          <p:nvPr/>
        </p:nvSpPr>
        <p:spPr>
          <a:xfrm>
            <a:off x="8548653" y="4294520"/>
            <a:ext cx="2776344" cy="1169551"/>
          </a:xfrm>
          <a:prstGeom prst="rect">
            <a:avLst/>
          </a:prstGeom>
          <a:solidFill>
            <a:srgbClr val="FFFF00"/>
          </a:solidFill>
        </p:spPr>
        <p:txBody>
          <a:bodyPr wrap="square" rtlCol="0">
            <a:spAutoFit/>
          </a:bodyPr>
          <a:lstStyle/>
          <a:p>
            <a:r>
              <a:rPr lang="lt-LT" sz="1400" dirty="0"/>
              <a:t>išlaikymo riba – 15 proc.</a:t>
            </a:r>
          </a:p>
          <a:p>
            <a:endParaRPr lang="lt-LT" sz="1400" dirty="0"/>
          </a:p>
          <a:p>
            <a:endParaRPr lang="lt-LT" sz="1400" dirty="0"/>
          </a:p>
          <a:p>
            <a:endParaRPr lang="lt-LT" sz="1400" dirty="0"/>
          </a:p>
          <a:p>
            <a:r>
              <a:rPr lang="lt-LT" sz="1400" dirty="0"/>
              <a:t>aukštesnysis – 10 proc. </a:t>
            </a:r>
          </a:p>
        </p:txBody>
      </p:sp>
    </p:spTree>
    <p:extLst>
      <p:ext uri="{BB962C8B-B14F-4D97-AF65-F5344CB8AC3E}">
        <p14:creationId xmlns:p14="http://schemas.microsoft.com/office/powerpoint/2010/main" val="197019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D6EFD-224F-F95B-5801-931B1CD91D0A}"/>
              </a:ext>
            </a:extLst>
          </p:cNvPr>
          <p:cNvSpPr>
            <a:spLocks noGrp="1"/>
          </p:cNvSpPr>
          <p:nvPr>
            <p:ph type="title"/>
          </p:nvPr>
        </p:nvSpPr>
        <p:spPr/>
        <p:txBody>
          <a:bodyPr>
            <a:normAutofit/>
          </a:bodyPr>
          <a:lstStyle/>
          <a:p>
            <a:r>
              <a:rPr lang="lt-LT" sz="3200" b="1" dirty="0">
                <a:latin typeface="Times New Roman" panose="02020603050405020304" pitchFamily="18" charset="0"/>
              </a:rPr>
              <a:t>Kontekstai pateikti per pasiekimus </a:t>
            </a:r>
          </a:p>
        </p:txBody>
      </p:sp>
      <p:sp>
        <p:nvSpPr>
          <p:cNvPr id="3" name="Content Placeholder 2">
            <a:extLst>
              <a:ext uri="{FF2B5EF4-FFF2-40B4-BE49-F238E27FC236}">
                <a16:creationId xmlns:a16="http://schemas.microsoft.com/office/drawing/2014/main" id="{D7B78958-A838-F4BC-B152-E3BAA127771A}"/>
              </a:ext>
            </a:extLst>
          </p:cNvPr>
          <p:cNvSpPr>
            <a:spLocks noGrp="1"/>
          </p:cNvSpPr>
          <p:nvPr>
            <p:ph idx="1"/>
          </p:nvPr>
        </p:nvSpPr>
        <p:spPr/>
        <p:txBody>
          <a:bodyPr>
            <a:normAutofit fontScale="85000" lnSpcReduction="20000"/>
          </a:bodyPr>
          <a:lstStyle/>
          <a:p>
            <a:pPr marL="0" indent="0">
              <a:buNone/>
            </a:pPr>
            <a:r>
              <a:rPr lang="lt-LT" b="1" dirty="0"/>
              <a:t>Žinios ir supratimas</a:t>
            </a:r>
          </a:p>
          <a:p>
            <a:r>
              <a:rPr lang="lt-LT" dirty="0"/>
              <a:t>Aiškina – 30 kartų (koks rezultatas?)</a:t>
            </a:r>
          </a:p>
          <a:p>
            <a:r>
              <a:rPr lang="lt-LT" dirty="0"/>
              <a:t>Paaiškina – 25 kartai</a:t>
            </a:r>
          </a:p>
          <a:p>
            <a:r>
              <a:rPr lang="lt-LT" dirty="0"/>
              <a:t>Nagrinėja – 25 kartai (koks rezultatas?)</a:t>
            </a:r>
          </a:p>
          <a:p>
            <a:pPr marL="0" indent="0">
              <a:buNone/>
            </a:pPr>
            <a:endParaRPr lang="lt-LT" b="1" dirty="0"/>
          </a:p>
          <a:p>
            <a:pPr marL="0" indent="0">
              <a:buNone/>
            </a:pPr>
            <a:r>
              <a:rPr lang="lt-LT" b="1" dirty="0"/>
              <a:t>Taikymas</a:t>
            </a:r>
          </a:p>
          <a:p>
            <a:r>
              <a:rPr lang="lt-LT" dirty="0"/>
              <a:t>Apibūdina – 16 kartų</a:t>
            </a:r>
          </a:p>
          <a:p>
            <a:r>
              <a:rPr lang="lt-LT" dirty="0"/>
              <a:t>Lygina – 5 kartai</a:t>
            </a:r>
          </a:p>
          <a:p>
            <a:pPr marL="0" indent="0">
              <a:buNone/>
            </a:pPr>
            <a:endParaRPr lang="lt-LT" sz="2700" b="1" dirty="0"/>
          </a:p>
          <a:p>
            <a:pPr marL="0" indent="0">
              <a:buNone/>
            </a:pPr>
            <a:r>
              <a:rPr lang="lt-LT" sz="2700" b="1" dirty="0">
                <a:solidFill>
                  <a:srgbClr val="FF0000"/>
                </a:solidFill>
              </a:rPr>
              <a:t>Aukštesnieji mąstymo gebėjimai</a:t>
            </a:r>
          </a:p>
          <a:p>
            <a:r>
              <a:rPr lang="lt-LT" dirty="0">
                <a:solidFill>
                  <a:srgbClr val="FF0000"/>
                </a:solidFill>
              </a:rPr>
              <a:t>Analizuoja – 17  kartai (koks rezultatas?)</a:t>
            </a:r>
          </a:p>
          <a:p>
            <a:r>
              <a:rPr lang="lt-LT" dirty="0">
                <a:solidFill>
                  <a:srgbClr val="FF0000"/>
                </a:solidFill>
              </a:rPr>
              <a:t>Vertina – 55 kartai</a:t>
            </a:r>
          </a:p>
        </p:txBody>
      </p:sp>
      <p:sp>
        <p:nvSpPr>
          <p:cNvPr id="4" name="TextBox 3">
            <a:extLst>
              <a:ext uri="{FF2B5EF4-FFF2-40B4-BE49-F238E27FC236}">
                <a16:creationId xmlns:a16="http://schemas.microsoft.com/office/drawing/2014/main" id="{A42CAB20-AC4B-E082-7A18-9842249BCA22}"/>
              </a:ext>
            </a:extLst>
          </p:cNvPr>
          <p:cNvSpPr txBox="1"/>
          <p:nvPr/>
        </p:nvSpPr>
        <p:spPr>
          <a:xfrm>
            <a:off x="2913098" y="1953034"/>
            <a:ext cx="444617" cy="36933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lt-LT" dirty="0">
                <a:solidFill>
                  <a:schemeClr val="tx1"/>
                </a:solidFill>
              </a:rPr>
              <a:t>80</a:t>
            </a:r>
          </a:p>
        </p:txBody>
      </p:sp>
      <p:sp>
        <p:nvSpPr>
          <p:cNvPr id="5" name="TextBox 4">
            <a:extLst>
              <a:ext uri="{FF2B5EF4-FFF2-40B4-BE49-F238E27FC236}">
                <a16:creationId xmlns:a16="http://schemas.microsoft.com/office/drawing/2014/main" id="{23867A74-5063-E5A3-52B6-D360816EC095}"/>
              </a:ext>
            </a:extLst>
          </p:cNvPr>
          <p:cNvSpPr txBox="1"/>
          <p:nvPr/>
        </p:nvSpPr>
        <p:spPr>
          <a:xfrm>
            <a:off x="2065089" y="3504324"/>
            <a:ext cx="444617" cy="36933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lt-LT" dirty="0">
                <a:solidFill>
                  <a:schemeClr val="tx1"/>
                </a:solidFill>
              </a:rPr>
              <a:t>21</a:t>
            </a:r>
          </a:p>
        </p:txBody>
      </p:sp>
      <p:sp>
        <p:nvSpPr>
          <p:cNvPr id="6" name="TextBox 5">
            <a:extLst>
              <a:ext uri="{FF2B5EF4-FFF2-40B4-BE49-F238E27FC236}">
                <a16:creationId xmlns:a16="http://schemas.microsoft.com/office/drawing/2014/main" id="{102A8C1A-9493-0B01-6456-45BB00E9465F}"/>
              </a:ext>
            </a:extLst>
          </p:cNvPr>
          <p:cNvSpPr txBox="1"/>
          <p:nvPr/>
        </p:nvSpPr>
        <p:spPr>
          <a:xfrm>
            <a:off x="5771773" y="4789759"/>
            <a:ext cx="444617" cy="36933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lt-LT" dirty="0">
                <a:solidFill>
                  <a:schemeClr val="tx1"/>
                </a:solidFill>
              </a:rPr>
              <a:t>72</a:t>
            </a:r>
          </a:p>
        </p:txBody>
      </p:sp>
      <p:graphicFrame>
        <p:nvGraphicFramePr>
          <p:cNvPr id="8" name="Table 7">
            <a:extLst>
              <a:ext uri="{FF2B5EF4-FFF2-40B4-BE49-F238E27FC236}">
                <a16:creationId xmlns:a16="http://schemas.microsoft.com/office/drawing/2014/main" id="{C4341557-2594-7B21-7B15-84F887AC7697}"/>
              </a:ext>
            </a:extLst>
          </p:cNvPr>
          <p:cNvGraphicFramePr>
            <a:graphicFrameLocks noGrp="1"/>
          </p:cNvGraphicFramePr>
          <p:nvPr>
            <p:extLst>
              <p:ext uri="{D42A27DB-BD31-4B8C-83A1-F6EECF244321}">
                <p14:modId xmlns:p14="http://schemas.microsoft.com/office/powerpoint/2010/main" val="2449618614"/>
              </p:ext>
            </p:extLst>
          </p:nvPr>
        </p:nvGraphicFramePr>
        <p:xfrm>
          <a:off x="5095461" y="2865438"/>
          <a:ext cx="6566451" cy="1219200"/>
        </p:xfrm>
        <a:graphic>
          <a:graphicData uri="http://schemas.openxmlformats.org/drawingml/2006/table">
            <a:tbl>
              <a:tblPr firstRow="1" firstCol="1">
                <a:tableStyleId>{5C22544A-7EE6-4342-B048-85BDC9FD1C3A}</a:tableStyleId>
              </a:tblPr>
              <a:tblGrid>
                <a:gridCol w="6566451">
                  <a:extLst>
                    <a:ext uri="{9D8B030D-6E8A-4147-A177-3AD203B41FA5}">
                      <a16:colId xmlns:a16="http://schemas.microsoft.com/office/drawing/2014/main" val="3481560514"/>
                    </a:ext>
                  </a:extLst>
                </a:gridCol>
              </a:tblGrid>
              <a:tr h="63292">
                <a:tc>
                  <a:txBody>
                    <a:bodyPr/>
                    <a:lstStyle/>
                    <a:p>
                      <a:pPr marL="342900" indent="-342900" algn="just">
                        <a:buFont typeface="Arial" panose="020B0604020202020204" pitchFamily="34" charset="0"/>
                        <a:buChar char="•"/>
                      </a:pPr>
                      <a:r>
                        <a:rPr lang="lt-LT" sz="1600" dirty="0">
                          <a:solidFill>
                            <a:schemeClr val="tx1"/>
                          </a:solidFill>
                          <a:effectLst/>
                        </a:rPr>
                        <a:t>Ekonominio lygio skirtumai pasaulyje, nelygybės mažinimas</a:t>
                      </a:r>
                      <a:endParaRPr lang="lt-LT" sz="1600" dirty="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extLst>
                  <a:ext uri="{0D108BD9-81ED-4DB2-BD59-A6C34878D82A}">
                    <a16:rowId xmlns:a16="http://schemas.microsoft.com/office/drawing/2014/main" val="3924560030"/>
                  </a:ext>
                </a:extLst>
              </a:tr>
              <a:tr h="0">
                <a:tc>
                  <a:txBody>
                    <a:bodyPr/>
                    <a:lstStyle/>
                    <a:p>
                      <a:pPr marL="342900" indent="-342900" algn="just">
                        <a:buFont typeface="Arial" panose="020B0604020202020204" pitchFamily="34" charset="0"/>
                        <a:buChar char="•"/>
                      </a:pPr>
                      <a:r>
                        <a:rPr lang="lt-LT" sz="1600" dirty="0">
                          <a:solidFill>
                            <a:schemeClr val="tx1"/>
                          </a:solidFill>
                          <a:effectLst/>
                        </a:rPr>
                        <a:t>Besikeičianti pasaulio ekonomika</a:t>
                      </a:r>
                      <a:endParaRPr lang="lt-LT" sz="1600" dirty="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extLst>
                  <a:ext uri="{0D108BD9-81ED-4DB2-BD59-A6C34878D82A}">
                    <a16:rowId xmlns:a16="http://schemas.microsoft.com/office/drawing/2014/main" val="643405040"/>
                  </a:ext>
                </a:extLst>
              </a:tr>
              <a:tr h="0">
                <a:tc>
                  <a:txBody>
                    <a:bodyPr/>
                    <a:lstStyle/>
                    <a:p>
                      <a:pPr marL="342900" indent="-342900" algn="just">
                        <a:buFont typeface="Arial" panose="020B0604020202020204" pitchFamily="34" charset="0"/>
                        <a:buChar char="•"/>
                        <a:tabLst>
                          <a:tab pos="1718310" algn="l"/>
                          <a:tab pos="2078355" algn="l"/>
                        </a:tabLst>
                      </a:pPr>
                      <a:r>
                        <a:rPr lang="lt-LT" sz="1600" dirty="0">
                          <a:solidFill>
                            <a:schemeClr val="tx1"/>
                          </a:solidFill>
                          <a:effectLst/>
                        </a:rPr>
                        <a:t>Ištekliai ir darnus jų valdymas</a:t>
                      </a:r>
                      <a:endParaRPr lang="lt-LT" sz="1600" dirty="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extLst>
                  <a:ext uri="{0D108BD9-81ED-4DB2-BD59-A6C34878D82A}">
                    <a16:rowId xmlns:a16="http://schemas.microsoft.com/office/drawing/2014/main" val="2080398832"/>
                  </a:ext>
                </a:extLst>
              </a:tr>
              <a:tr h="0">
                <a:tc>
                  <a:txBody>
                    <a:bodyPr/>
                    <a:lstStyle/>
                    <a:p>
                      <a:pPr marL="342900" indent="-342900" algn="just">
                        <a:buFont typeface="Arial" panose="020B0604020202020204" pitchFamily="34" charset="0"/>
                        <a:buChar char="•"/>
                        <a:tabLst>
                          <a:tab pos="1718310" algn="l"/>
                          <a:tab pos="2078355" algn="l"/>
                        </a:tabLst>
                      </a:pPr>
                      <a:r>
                        <a:rPr lang="lt-LT" sz="1600" dirty="0">
                          <a:solidFill>
                            <a:schemeClr val="tx1"/>
                          </a:solidFill>
                          <a:effectLst/>
                        </a:rPr>
                        <a:t>Klimato kaita</a:t>
                      </a:r>
                      <a:endParaRPr lang="lt-LT" sz="1600" dirty="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extLst>
                  <a:ext uri="{0D108BD9-81ED-4DB2-BD59-A6C34878D82A}">
                    <a16:rowId xmlns:a16="http://schemas.microsoft.com/office/drawing/2014/main" val="4050022171"/>
                  </a:ext>
                </a:extLst>
              </a:tr>
              <a:tr h="129288">
                <a:tc>
                  <a:txBody>
                    <a:bodyPr/>
                    <a:lstStyle/>
                    <a:p>
                      <a:pPr marL="342900" indent="-342900" algn="just">
                        <a:buFont typeface="Arial" panose="020B0604020202020204" pitchFamily="34" charset="0"/>
                        <a:buChar char="•"/>
                        <a:tabLst>
                          <a:tab pos="1718310" algn="l"/>
                          <a:tab pos="2078355" algn="l"/>
                        </a:tabLst>
                      </a:pPr>
                      <a:r>
                        <a:rPr lang="lt-LT" sz="1600" dirty="0">
                          <a:solidFill>
                            <a:schemeClr val="tx1"/>
                          </a:solidFill>
                          <a:effectLst/>
                        </a:rPr>
                        <a:t>Globalus pasaulis</a:t>
                      </a:r>
                      <a:endParaRPr lang="lt-LT" sz="1600" dirty="0">
                        <a:solidFill>
                          <a:schemeClr val="tx1"/>
                        </a:solidFill>
                        <a:effectLst/>
                        <a:latin typeface="Times New Roman" panose="02020603050405020304" pitchFamily="18" charset="0"/>
                        <a:ea typeface="Times New Roman" panose="02020603050405020304" pitchFamily="18" charset="0"/>
                      </a:endParaRPr>
                    </a:p>
                  </a:txBody>
                  <a:tcPr marL="48483" marR="48483" marT="0" marB="0" anchor="ctr"/>
                </a:tc>
                <a:extLst>
                  <a:ext uri="{0D108BD9-81ED-4DB2-BD59-A6C34878D82A}">
                    <a16:rowId xmlns:a16="http://schemas.microsoft.com/office/drawing/2014/main" val="1275589432"/>
                  </a:ext>
                </a:extLst>
              </a:tr>
            </a:tbl>
          </a:graphicData>
        </a:graphic>
      </p:graphicFrame>
    </p:spTree>
    <p:extLst>
      <p:ext uri="{BB962C8B-B14F-4D97-AF65-F5344CB8AC3E}">
        <p14:creationId xmlns:p14="http://schemas.microsoft.com/office/powerpoint/2010/main" val="556568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2ABB2-4331-4707-8FC0-EFF98DCBD093}"/>
              </a:ext>
            </a:extLst>
          </p:cNvPr>
          <p:cNvSpPr>
            <a:spLocks noGrp="1"/>
          </p:cNvSpPr>
          <p:nvPr>
            <p:ph type="title"/>
          </p:nvPr>
        </p:nvSpPr>
        <p:spPr/>
        <p:txBody>
          <a:bodyPr/>
          <a:lstStyle/>
          <a:p>
            <a:r>
              <a:rPr lang="lt-LT" dirty="0"/>
              <a:t>Kas yra argumentuotas tekstas? </a:t>
            </a:r>
          </a:p>
        </p:txBody>
      </p:sp>
      <p:sp>
        <p:nvSpPr>
          <p:cNvPr id="3" name="Content Placeholder 2">
            <a:extLst>
              <a:ext uri="{FF2B5EF4-FFF2-40B4-BE49-F238E27FC236}">
                <a16:creationId xmlns:a16="http://schemas.microsoft.com/office/drawing/2014/main" id="{9A647D07-9ABB-D4D1-3565-3C78FDA3D8ED}"/>
              </a:ext>
            </a:extLst>
          </p:cNvPr>
          <p:cNvSpPr>
            <a:spLocks noGrp="1"/>
          </p:cNvSpPr>
          <p:nvPr>
            <p:ph idx="1"/>
          </p:nvPr>
        </p:nvSpPr>
        <p:spPr/>
        <p:txBody>
          <a:bodyPr>
            <a:normAutofit/>
          </a:bodyPr>
          <a:lstStyle/>
          <a:p>
            <a:r>
              <a:rPr lang="lt-LT" b="1" dirty="0"/>
              <a:t>Argumentacija </a:t>
            </a:r>
            <a:r>
              <a:rPr lang="lt-LT" dirty="0"/>
              <a:t>(lot. </a:t>
            </a:r>
            <a:r>
              <a:rPr lang="lt-LT" dirty="0" err="1"/>
              <a:t>argūmentātio</a:t>
            </a:r>
            <a:r>
              <a:rPr lang="lt-LT" dirty="0"/>
              <a:t>) – teiginio teisingumo pagrindimo procedūra; teiginio pagrindimas, siekiant įtikinti jo teisingumu; samprotavimu pagrįsta komunikacijos forma, skirta mąstančiam adresatui įtikinti. </a:t>
            </a:r>
          </a:p>
          <a:p>
            <a:r>
              <a:rPr lang="lt-LT" b="1" dirty="0" err="1"/>
              <a:t>Argumentacinis</a:t>
            </a:r>
            <a:r>
              <a:rPr lang="lt-LT" dirty="0"/>
              <a:t> / </a:t>
            </a:r>
            <a:r>
              <a:rPr lang="lt-LT" b="1" dirty="0"/>
              <a:t>argumentavimo tekstas </a:t>
            </a:r>
            <a:r>
              <a:rPr lang="lt-LT" dirty="0"/>
              <a:t>– tekstas, atliekantis įrodymo ir adresato įtikinimo ar atsakymo į oponentų nuomonę funkciją. </a:t>
            </a:r>
          </a:p>
          <a:p>
            <a:r>
              <a:rPr lang="lt-LT" b="1" dirty="0"/>
              <a:t>Argumentas </a:t>
            </a:r>
            <a:r>
              <a:rPr lang="lt-LT" dirty="0"/>
              <a:t>(lot. </a:t>
            </a:r>
            <a:r>
              <a:rPr lang="lt-LT" dirty="0" err="1"/>
              <a:t>argūmentum</a:t>
            </a:r>
            <a:r>
              <a:rPr lang="lt-LT" dirty="0"/>
              <a:t> – įrodymo pagrindas) – kultūriškai sąlygota argumentacijos dalis, kuri pagrindžia tezę. </a:t>
            </a:r>
          </a:p>
          <a:p>
            <a:r>
              <a:rPr lang="lt-LT" b="1" dirty="0"/>
              <a:t>Argumentavimas</a:t>
            </a:r>
            <a:r>
              <a:rPr lang="lt-LT" dirty="0"/>
              <a:t> – racionalus ir etiškas argumentų pateikimas, įrodinėjimas, skirtas savo įsitikinimams bei vertybėms pagrįsti ir daryti įtaką kitų žmonių mąstymui bei veiklai.</a:t>
            </a:r>
          </a:p>
          <a:p>
            <a:r>
              <a:rPr lang="lt-LT" b="1" dirty="0"/>
              <a:t>Geografijos argumentuotas tekstas </a:t>
            </a:r>
            <a:r>
              <a:rPr lang="lt-LT" dirty="0"/>
              <a:t>– geografijos kontekste „argumentas“ reiškia samprotavimą, vartojamą kaip diskusiją ar </a:t>
            </a:r>
            <a:r>
              <a:rPr lang="lt-LT" dirty="0" err="1"/>
              <a:t>debat</a:t>
            </a:r>
            <a:r>
              <a:rPr lang="en-US" dirty="0"/>
              <a:t>us</a:t>
            </a:r>
            <a:r>
              <a:rPr lang="lt-LT" dirty="0"/>
              <a:t>. </a:t>
            </a:r>
            <a:endParaRPr lang="lt-LT" dirty="0">
              <a:solidFill>
                <a:srgbClr val="FF0000"/>
              </a:solidFill>
            </a:endParaRPr>
          </a:p>
        </p:txBody>
      </p:sp>
      <p:sp>
        <p:nvSpPr>
          <p:cNvPr id="4" name="TextBox 3">
            <a:extLst>
              <a:ext uri="{FF2B5EF4-FFF2-40B4-BE49-F238E27FC236}">
                <a16:creationId xmlns:a16="http://schemas.microsoft.com/office/drawing/2014/main" id="{4F15DAF8-82CF-40D3-89B2-09F66D862D60}"/>
              </a:ext>
            </a:extLst>
          </p:cNvPr>
          <p:cNvSpPr txBox="1"/>
          <p:nvPr/>
        </p:nvSpPr>
        <p:spPr>
          <a:xfrm>
            <a:off x="6180794" y="6215406"/>
            <a:ext cx="5534526" cy="276999"/>
          </a:xfrm>
          <a:prstGeom prst="rect">
            <a:avLst/>
          </a:prstGeom>
          <a:noFill/>
        </p:spPr>
        <p:txBody>
          <a:bodyPr wrap="square">
            <a:spAutoFit/>
          </a:bodyPr>
          <a:lstStyle/>
          <a:p>
            <a:r>
              <a:rPr lang="lt-LT" sz="1200" dirty="0"/>
              <a:t>Pagal Zitą </a:t>
            </a:r>
            <a:r>
              <a:rPr lang="lt-LT" sz="1200" dirty="0" err="1"/>
              <a:t>Nauckūnaitę</a:t>
            </a:r>
            <a:r>
              <a:rPr lang="lt-LT" sz="1200" dirty="0"/>
              <a:t> - Argumentavimas: didaktiniai aspektai, 2020</a:t>
            </a:r>
          </a:p>
        </p:txBody>
      </p:sp>
    </p:spTree>
    <p:extLst>
      <p:ext uri="{BB962C8B-B14F-4D97-AF65-F5344CB8AC3E}">
        <p14:creationId xmlns:p14="http://schemas.microsoft.com/office/powerpoint/2010/main" val="29524193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themeOverride>
</file>

<file path=docProps/app.xml><?xml version="1.0" encoding="utf-8"?>
<Properties xmlns="http://schemas.openxmlformats.org/officeDocument/2006/extended-properties" xmlns:vt="http://schemas.openxmlformats.org/officeDocument/2006/docPropsVTypes">
  <Template/>
  <TotalTime>794</TotalTime>
  <Words>5891</Words>
  <Application>Microsoft Office PowerPoint</Application>
  <PresentationFormat>Plačiaekranė</PresentationFormat>
  <Paragraphs>538</Paragraphs>
  <Slides>55</Slides>
  <Notes>17</Notes>
  <HiddenSlides>2</HiddenSlides>
  <MMClips>0</MMClips>
  <ScaleCrop>false</ScaleCrop>
  <HeadingPairs>
    <vt:vector size="6" baseType="variant">
      <vt:variant>
        <vt:lpstr>Naudojami šriftai</vt:lpstr>
      </vt:variant>
      <vt:variant>
        <vt:i4>12</vt:i4>
      </vt:variant>
      <vt:variant>
        <vt:lpstr>Tema</vt:lpstr>
      </vt:variant>
      <vt:variant>
        <vt:i4>1</vt:i4>
      </vt:variant>
      <vt:variant>
        <vt:lpstr>Skaidrių pavadinimai</vt:lpstr>
      </vt:variant>
      <vt:variant>
        <vt:i4>55</vt:i4>
      </vt:variant>
    </vt:vector>
  </HeadingPairs>
  <TitlesOfParts>
    <vt:vector size="68" baseType="lpstr">
      <vt:lpstr>맑은 고딕</vt:lpstr>
      <vt:lpstr>Apercu Pro Light</vt:lpstr>
      <vt:lpstr>-apple-system</vt:lpstr>
      <vt:lpstr>Arial</vt:lpstr>
      <vt:lpstr>Calibri</vt:lpstr>
      <vt:lpstr>Century Gothic</vt:lpstr>
      <vt:lpstr>Garamond</vt:lpstr>
      <vt:lpstr>Roboto</vt:lpstr>
      <vt:lpstr>Symbol</vt:lpstr>
      <vt:lpstr>Times New Roman</vt:lpstr>
      <vt:lpstr>Wide Latin</vt:lpstr>
      <vt:lpstr>Wingdings</vt:lpstr>
      <vt:lpstr>Savon</vt:lpstr>
      <vt:lpstr>Geografijos argumentuoto teksto kūrimas</vt:lpstr>
      <vt:lpstr>„PowerPoint“ pateiktis</vt:lpstr>
      <vt:lpstr>VISUOMENINIO UGDYMO DALYKŲ VALSTYBINIŲ BRANDOS EGZAMINŲ UŽDUOČIŲ APRAŠAS, 2024</vt:lpstr>
      <vt:lpstr>Geografijos valstybinio brandos egzamino antra dalis. Užduoties pobūdis</vt:lpstr>
      <vt:lpstr>Kas bus vertinama? </vt:lpstr>
      <vt:lpstr>VBE antros dalies, vykdomos baigiamojoje vidurinio ugdymo programos klasėje, užduoties struktūra</vt:lpstr>
      <vt:lpstr>Matricos </vt:lpstr>
      <vt:lpstr>Kontekstai pateikti per pasiekimus </vt:lpstr>
      <vt:lpstr>Kas yra argumentuotas tekstas? </vt:lpstr>
      <vt:lpstr>Komunikacinė intencija ir teksto tipas</vt:lpstr>
      <vt:lpstr>Retorinis komunikacinis trikampis</vt:lpstr>
      <vt:lpstr>Kas yra dalykinis argumentuotas tekstas? </vt:lpstr>
      <vt:lpstr>Argumentuoto teksto kūrimas </vt:lpstr>
      <vt:lpstr>Mokinių pasiekimai (1) </vt:lpstr>
      <vt:lpstr>Mokinių pasiekimai (2) </vt:lpstr>
      <vt:lpstr>Mokinių pasiekimai (3) </vt:lpstr>
      <vt:lpstr>Mokinių pasiekimai (4) </vt:lpstr>
      <vt:lpstr>Argumentuoto teksto struktūra</vt:lpstr>
      <vt:lpstr>Teksto kūrimo etapai</vt:lpstr>
      <vt:lpstr>Geografinio argumentuoto teksto kūrimo klausimai, pavyzdys </vt:lpstr>
      <vt:lpstr>„PowerPoint“ pateiktis</vt:lpstr>
      <vt:lpstr>Ar turizmo sektorius gali priklausyti nuo Europos žaliojo kurso? </vt:lpstr>
      <vt:lpstr>Argumentuoto teksto vertinimo kriterijai (2)</vt:lpstr>
      <vt:lpstr>Kas apsprendžia darbo vertinimo kokybę? </vt:lpstr>
      <vt:lpstr>1. Probleminio klausimo supratimas</vt:lpstr>
      <vt:lpstr>1. Probleminio klausimo supratimas Galimi atsakymo požymiai</vt:lpstr>
      <vt:lpstr>2. Argumentuoto teksto struktūra</vt:lpstr>
      <vt:lpstr>3. Žinios ir jų taikymas.  Terminologija ir dalykinės sąvokos</vt:lpstr>
      <vt:lpstr>3. Žinios ir jų taikymas.  Terminologija ir dalykinės sąvokos</vt:lpstr>
      <vt:lpstr>3. Žinios ir jų taikymas.  Gamtinių ir visuomeninių įvykių, procesų ir reiškinių interpretavimas</vt:lpstr>
      <vt:lpstr>3. Žinios ir jų taikymas.  Gamtinių ir visuomeninių įvykių, procesų ir reiškinių interpretavimas</vt:lpstr>
      <vt:lpstr>4. Probleminio klausimo argumentavimas/analitinis aiškinimas ir konteksto supratimas. Problemos analizė, priežasties ir pasekmės vertinimas </vt:lpstr>
      <vt:lpstr>4. Probleminio klausimo argumentavimas/analitinis aiškinimas ir konteksto supratimas. Problemos analizė, priežasties ir pasekmės vertinimas </vt:lpstr>
      <vt:lpstr>4. Probleminio klausimo argumentavimas/analitinis aiškinimas ir konteksto supratimas. Teigiami ir neigiami gamtinių ir visuomeninių įvykių, procesų bei reiškinių vertinimai </vt:lpstr>
      <vt:lpstr>4. Probleminio klausimo argumentavimas/analitinis aiškinimas ir konteksto supratimas. Teigiami ir neigiami gamtinių ir visuomeninių įvykių, procesų bei reiškinių vertinimai </vt:lpstr>
      <vt:lpstr>5. Apibendrinimas arba išvados</vt:lpstr>
      <vt:lpstr>5. Apibendrinimas arba išvados</vt:lpstr>
      <vt:lpstr>Rašto darbo pavyzdys, 170 žodžių</vt:lpstr>
      <vt:lpstr>Rašto darbo pavyzdys, 169 žodžiai</vt:lpstr>
      <vt:lpstr>Prancūzijos patirtis</vt:lpstr>
      <vt:lpstr>„PowerPoint“ pateiktis</vt:lpstr>
      <vt:lpstr>„PowerPoint“ pateiktis</vt:lpstr>
      <vt:lpstr>„PowerPoint“ pateiktis</vt:lpstr>
      <vt:lpstr>„PowerPoint“ pateiktis</vt:lpstr>
      <vt:lpstr>Vertinimo struktūra ir pobūdis</vt:lpstr>
      <vt:lpstr>Kaip keistis valstybinis BE?</vt:lpstr>
      <vt:lpstr>Praktinės užduoties  rezultatai ir jų aptarimas</vt:lpstr>
      <vt:lpstr>„PowerPoint“ pateiktis</vt:lpstr>
      <vt:lpstr>„PowerPoint“ pateiktis</vt:lpstr>
      <vt:lpstr>Ar turizmo sektorius gali priklausyti nuo Europos žaliojo kurso? </vt:lpstr>
      <vt:lpstr>„PowerPoint“ pateiktis</vt:lpstr>
      <vt:lpstr>„PowerPoint“ pateiktis</vt:lpstr>
      <vt:lpstr>Argumentuoto teksto struktūra</vt:lpstr>
      <vt:lpstr>Teksto kūrimo etapai</vt:lpstr>
      <vt:lpstr> Atkreipti dėmesį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Geografijos argumentuoto teksto kūrimas</dc:title>
  <dc:creator>Sarunas Gerulaitris</dc:creator>
  <cp:lastModifiedBy>User</cp:lastModifiedBy>
  <cp:revision>46</cp:revision>
  <dcterms:created xsi:type="dcterms:W3CDTF">2024-10-05T14:46:20Z</dcterms:created>
  <dcterms:modified xsi:type="dcterms:W3CDTF">2024-10-24T11:30:34Z</dcterms:modified>
</cp:coreProperties>
</file>