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320" r:id="rId3"/>
    <p:sldId id="304" r:id="rId4"/>
    <p:sldId id="305" r:id="rId5"/>
    <p:sldId id="306" r:id="rId6"/>
    <p:sldId id="317" r:id="rId7"/>
    <p:sldId id="308" r:id="rId8"/>
    <p:sldId id="309" r:id="rId9"/>
    <p:sldId id="310" r:id="rId10"/>
    <p:sldId id="311" r:id="rId11"/>
    <p:sldId id="312" r:id="rId12"/>
    <p:sldId id="313" r:id="rId13"/>
    <p:sldId id="318" r:id="rId14"/>
    <p:sldId id="315" r:id="rId15"/>
    <p:sldId id="316" r:id="rId16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B68C"/>
    <a:srgbClr val="2CAF95"/>
    <a:srgbClr val="CC071E"/>
    <a:srgbClr val="70542A"/>
    <a:srgbClr val="168E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667" autoAdjust="0"/>
  </p:normalViewPr>
  <p:slideViewPr>
    <p:cSldViewPr>
      <p:cViewPr varScale="1">
        <p:scale>
          <a:sx n="54" d="100"/>
          <a:sy n="54" d="100"/>
        </p:scale>
        <p:origin x="15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E5074-A23D-4B2E-8335-6BA21C931894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1954F-3CDF-4E6D-90DE-D19F468D86D9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505587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lt-LT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9pPr>
          </a:lstStyle>
          <a:p>
            <a:fld id="{303E32EC-6EC7-4304-A64F-97B3A05E121C}" type="slidenum">
              <a:rPr lang="lt-LT" altLang="lt-LT"/>
              <a:pPr/>
              <a:t>2</a:t>
            </a:fld>
            <a:endParaRPr lang="lt-LT" altLang="lt-LT"/>
          </a:p>
        </p:txBody>
      </p:sp>
    </p:spTree>
    <p:extLst>
      <p:ext uri="{BB962C8B-B14F-4D97-AF65-F5344CB8AC3E}">
        <p14:creationId xmlns:p14="http://schemas.microsoft.com/office/powerpoint/2010/main" val="3082989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aveiksliukas background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756592" y="0"/>
            <a:ext cx="10476656" cy="74682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39952" y="908720"/>
            <a:ext cx="4822304" cy="3528392"/>
          </a:xfrm>
          <a:noFill/>
        </p:spPr>
        <p:txBody>
          <a:bodyPr>
            <a:noAutofit/>
          </a:bodyPr>
          <a:lstStyle>
            <a:lvl1pPr algn="l">
              <a:spcAft>
                <a:spcPts val="0"/>
              </a:spcAft>
              <a:defRPr sz="4800" spc="100" baseline="0"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4869160"/>
            <a:ext cx="4824536" cy="1752600"/>
          </a:xfrm>
        </p:spPr>
        <p:txBody>
          <a:bodyPr>
            <a:normAutofit/>
          </a:bodyPr>
          <a:lstStyle>
            <a:lvl1pPr marL="0" indent="0" algn="l">
              <a:buNone/>
              <a:defRPr sz="2800" b="1" spc="0">
                <a:solidFill>
                  <a:srgbClr val="CC071E"/>
                </a:solidFill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2CA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pic>
        <p:nvPicPr>
          <p:cNvPr id="5" name="Picture 4" descr="paveiksliukas background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3123862"/>
            <a:ext cx="10476656" cy="7468276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1835696" y="3284984"/>
            <a:ext cx="1728192" cy="720080"/>
          </a:xfrm>
          <a:prstGeom prst="rect">
            <a:avLst/>
          </a:prstGeom>
          <a:solidFill>
            <a:srgbClr val="2CA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692696"/>
            <a:ext cx="7772400" cy="5112568"/>
          </a:xfrm>
          <a:noFill/>
        </p:spPr>
        <p:txBody>
          <a:bodyPr>
            <a:noAutofit/>
          </a:bodyPr>
          <a:lstStyle>
            <a:lvl1pPr algn="l">
              <a:spcAft>
                <a:spcPts val="0"/>
              </a:spcAft>
              <a:defRPr sz="4800" spc="100" baseline="0"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4565104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noFill/>
        </p:spPr>
        <p:txBody>
          <a:bodyPr/>
          <a:lstStyle>
            <a:lvl1pPr algn="l">
              <a:defRPr>
                <a:solidFill>
                  <a:srgbClr val="2CAF95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4" name="Isosceles Triangle 3"/>
          <p:cNvSpPr/>
          <p:nvPr userDrawn="1"/>
        </p:nvSpPr>
        <p:spPr>
          <a:xfrm rot="10800000">
            <a:off x="6372200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5" name="Isosceles Triangle 4"/>
          <p:cNvSpPr/>
          <p:nvPr userDrawn="1"/>
        </p:nvSpPr>
        <p:spPr>
          <a:xfrm rot="10800000">
            <a:off x="5868144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" name="Isosceles Triangle 5"/>
          <p:cNvSpPr/>
          <p:nvPr userDrawn="1"/>
        </p:nvSpPr>
        <p:spPr>
          <a:xfrm rot="10800000">
            <a:off x="6876256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95536" y="836712"/>
            <a:ext cx="8496944" cy="5400600"/>
          </a:xfrm>
          <a:prstGeom prst="rect">
            <a:avLst/>
          </a:prstGeom>
          <a:solidFill>
            <a:schemeClr val="bg1"/>
          </a:solidFill>
          <a:ln w="98425" cap="sq">
            <a:solidFill>
              <a:srgbClr val="2CAF95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" name="Rectangle 5"/>
          <p:cNvSpPr/>
          <p:nvPr userDrawn="1"/>
        </p:nvSpPr>
        <p:spPr>
          <a:xfrm>
            <a:off x="323528" y="764704"/>
            <a:ext cx="8496944" cy="5400600"/>
          </a:xfrm>
          <a:prstGeom prst="rect">
            <a:avLst/>
          </a:prstGeom>
          <a:solidFill>
            <a:schemeClr val="bg1"/>
          </a:solidFill>
          <a:ln w="98425" cap="sq">
            <a:solidFill>
              <a:srgbClr val="2CAF95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4781128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8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rgbClr val="2CAF95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7" name="Isosceles Triangle 6"/>
          <p:cNvSpPr/>
          <p:nvPr userDrawn="1"/>
        </p:nvSpPr>
        <p:spPr>
          <a:xfrm>
            <a:off x="1259632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9" name="Isosceles Triangle 8"/>
          <p:cNvSpPr/>
          <p:nvPr userDrawn="1"/>
        </p:nvSpPr>
        <p:spPr>
          <a:xfrm>
            <a:off x="755576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0" name="Isosceles Triangle 9"/>
          <p:cNvSpPr/>
          <p:nvPr userDrawn="1"/>
        </p:nvSpPr>
        <p:spPr>
          <a:xfrm>
            <a:off x="1763688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 userDrawn="1"/>
        </p:nvGraphicFramePr>
        <p:xfrm>
          <a:off x="683568" y="1628800"/>
          <a:ext cx="7776864" cy="383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rgbClr val="168E21"/>
                        </a:solidFill>
                        <a:latin typeface="Trebuchet MS" pitchFamily="34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rgbClr val="168E2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chemeClr val="bg1"/>
          </a:solidFill>
        </p:spPr>
        <p:txBody>
          <a:bodyPr/>
          <a:lstStyle>
            <a:lvl1pPr algn="l">
              <a:defRPr>
                <a:solidFill>
                  <a:srgbClr val="70542A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/>
          <p:cNvSpPr/>
          <p:nvPr userDrawn="1"/>
        </p:nvSpPr>
        <p:spPr>
          <a:xfrm rot="10800000">
            <a:off x="7452320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" name="Isosceles Triangle 2"/>
          <p:cNvSpPr/>
          <p:nvPr userDrawn="1"/>
        </p:nvSpPr>
        <p:spPr>
          <a:xfrm rot="10800000">
            <a:off x="6948264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" name="Isosceles Triangle 3"/>
          <p:cNvSpPr/>
          <p:nvPr userDrawn="1"/>
        </p:nvSpPr>
        <p:spPr>
          <a:xfrm rot="10800000">
            <a:off x="7956376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chemeClr val="bg1"/>
          </a:solidFill>
        </p:spPr>
        <p:txBody>
          <a:bodyPr/>
          <a:lstStyle>
            <a:lvl1pPr algn="l">
              <a:defRPr>
                <a:solidFill>
                  <a:srgbClr val="2CAF95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068069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755576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3419872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6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2404864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Isosceles Triangle 6"/>
          <p:cNvSpPr/>
          <p:nvPr userDrawn="1"/>
        </p:nvSpPr>
        <p:spPr>
          <a:xfrm>
            <a:off x="1259632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9" name="Isosceles Triangle 8"/>
          <p:cNvSpPr/>
          <p:nvPr userDrawn="1"/>
        </p:nvSpPr>
        <p:spPr>
          <a:xfrm>
            <a:off x="755576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1" name="Isosceles Triangle 10"/>
          <p:cNvSpPr/>
          <p:nvPr userDrawn="1"/>
        </p:nvSpPr>
        <p:spPr>
          <a:xfrm>
            <a:off x="1763688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50" r:id="rId3"/>
    <p:sldLayoutId id="2147483674" r:id="rId4"/>
    <p:sldLayoutId id="2147483672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duomenys.ugdome.lt/?/veikla/aktualijos/med=15/240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A_pair_of_shoes_-_My_Dream.jpg?uselang=lt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t-LT" dirty="0"/>
              <a:t>Žiniasklaida ir tikrovė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lt-LT" dirty="0"/>
              <a:t>Ar žurnalistas, pateikdamas tikrą informaciją, perteikia tikrovę</a:t>
            </a:r>
            <a:r>
              <a:rPr lang="lt-LT" dirty="0" smtClean="0"/>
              <a:t>?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534441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lt-LT" dirty="0" smtClean="0"/>
              <a:t>Skaitytojo vaidmuo</a:t>
            </a:r>
            <a:endParaRPr lang="en-US" dirty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lt-LT" altLang="lt-LT" smtClean="0">
                <a:ea typeface="ＭＳ Ｐゴシック" pitchFamily="-108" charset="-128"/>
              </a:rPr>
              <a:t>Skaitytojas pats renkasi, kokias naujienas skaityti, ir pagal tai gali susidaryti aiškesnį tikrovės įspūdį. </a:t>
            </a:r>
          </a:p>
          <a:p>
            <a:pPr eaLnBrk="1" hangingPunct="1"/>
            <a:endParaRPr lang="lt-LT" altLang="lt-LT" sz="2800" smtClean="0">
              <a:ea typeface="ＭＳ Ｐゴシック" pitchFamily="-108" charset="-128"/>
            </a:endParaRPr>
          </a:p>
          <a:p>
            <a:pPr eaLnBrk="1" hangingPunct="1"/>
            <a:r>
              <a:rPr lang="lt-LT" altLang="lt-LT" smtClean="0">
                <a:ea typeface="ＭＳ Ｐゴシック" pitchFamily="-108" charset="-128"/>
              </a:rPr>
              <a:t>Pavyzdžiui, skaitydamas kuo daugiau naujienų, pasisakymų ir vertinimų apie vieną įvykį ar tendenciją skaitytojas susidarys tikslesnį vaizdą nei tuo domėdamasis fragmentiškai.</a:t>
            </a:r>
            <a:endParaRPr lang="en-US" altLang="lt-LT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229600" y="6473825"/>
            <a:ext cx="758825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9pPr>
          </a:lstStyle>
          <a:p>
            <a:fld id="{1B8D6592-FA41-4500-B45E-046743D23ACA}" type="slidenum">
              <a:rPr lang="lt-LT" altLang="lt-LT">
                <a:solidFill>
                  <a:srgbClr val="D38E27"/>
                </a:solidFill>
              </a:rPr>
              <a:pPr/>
              <a:t>10</a:t>
            </a:fld>
            <a:endParaRPr lang="lt-LT" altLang="lt-LT">
              <a:solidFill>
                <a:srgbClr val="D38E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35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lt-LT" dirty="0" smtClean="0"/>
              <a:t>Apibendrinimas</a:t>
            </a:r>
            <a:endParaRPr lang="en-US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301752" y="1947863"/>
            <a:ext cx="8686672" cy="4525962"/>
          </a:xfrm>
        </p:spPr>
        <p:txBody>
          <a:bodyPr/>
          <a:lstStyle/>
          <a:p>
            <a:pPr eaLnBrk="1" hangingPunct="1"/>
            <a:r>
              <a:rPr lang="lt-LT" altLang="lt-LT" dirty="0" smtClean="0">
                <a:ea typeface="ＭＳ Ｐゴシック" pitchFamily="-108" charset="-128"/>
              </a:rPr>
              <a:t>Žiniasklaida yra darinys, padedantis susidaryti įspūdį apie tikrovę. </a:t>
            </a:r>
          </a:p>
          <a:p>
            <a:pPr eaLnBrk="1" hangingPunct="1"/>
            <a:endParaRPr lang="lt-LT" altLang="lt-LT" dirty="0" smtClean="0">
              <a:ea typeface="ＭＳ Ｐゴシック" pitchFamily="-108" charset="-128"/>
            </a:endParaRPr>
          </a:p>
          <a:p>
            <a:pPr eaLnBrk="1" hangingPunct="1"/>
            <a:r>
              <a:rPr lang="lt-LT" altLang="lt-LT" dirty="0" smtClean="0">
                <a:ea typeface="ＭＳ Ｐゴシック" pitchFamily="-108" charset="-128"/>
              </a:rPr>
              <a:t>Sakoma, kad kuo profesionalesnė žiniasklaidos priemonė, tuo tikslesnį tikrovės konstruktą ji pateikia.</a:t>
            </a:r>
            <a:endParaRPr lang="en-US" altLang="lt-LT" dirty="0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229600" y="6473825"/>
            <a:ext cx="758825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9pPr>
          </a:lstStyle>
          <a:p>
            <a:fld id="{BBFCD5A2-DA17-4204-B8E1-1B16A8380997}" type="slidenum">
              <a:rPr lang="lt-LT" altLang="lt-LT">
                <a:solidFill>
                  <a:srgbClr val="D38E27"/>
                </a:solidFill>
              </a:rPr>
              <a:pPr/>
              <a:t>11</a:t>
            </a:fld>
            <a:endParaRPr lang="lt-LT" altLang="lt-LT">
              <a:solidFill>
                <a:srgbClr val="D38E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197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t-LT" altLang="lt-LT" sz="2600" dirty="0" smtClean="0"/>
              <a:t>Pasiskirstykite į </a:t>
            </a:r>
            <a:r>
              <a:rPr lang="lt-LT" altLang="lt-LT" sz="2600" i="1" dirty="0" smtClean="0"/>
              <a:t>keturias</a:t>
            </a:r>
            <a:r>
              <a:rPr lang="lt-LT" altLang="lt-LT" sz="2600" dirty="0" smtClean="0"/>
              <a:t> „namų“ grupes išsiskaičiavę </a:t>
            </a:r>
            <a:r>
              <a:rPr lang="lt-LT" altLang="lt-LT" sz="2600" i="1" dirty="0" smtClean="0"/>
              <a:t>pirmais-ketvirtais.</a:t>
            </a:r>
          </a:p>
          <a:p>
            <a:r>
              <a:rPr lang="lt-LT" altLang="lt-LT" sz="2600" dirty="0" smtClean="0"/>
              <a:t>Kiekviena „namų grupė“ gauna po dalį medžiagos apie skirtingus </a:t>
            </a:r>
            <a:r>
              <a:rPr lang="cs-CZ" altLang="lt-LT" sz="2600" dirty="0" smtClean="0"/>
              <a:t>tikrovės perteikimo</a:t>
            </a:r>
            <a:r>
              <a:rPr lang="lt-LT" altLang="lt-LT" sz="2600" dirty="0" smtClean="0"/>
              <a:t> trukdžius</a:t>
            </a:r>
            <a:r>
              <a:rPr lang="lt-LT" altLang="lt-LT" sz="2600" i="1" dirty="0" smtClean="0"/>
              <a:t> </a:t>
            </a:r>
            <a:r>
              <a:rPr lang="lt-LT" altLang="lt-LT" sz="2600" dirty="0" smtClean="0"/>
              <a:t>(žr. </a:t>
            </a:r>
            <a:r>
              <a:rPr lang="lt-LT" altLang="lt-LT" sz="2600" i="1" dirty="0" smtClean="0"/>
              <a:t>1 veiklos lapą).</a:t>
            </a:r>
          </a:p>
          <a:p>
            <a:r>
              <a:rPr lang="lt-LT" altLang="lt-LT" sz="2600" dirty="0" smtClean="0"/>
              <a:t>Padirbėję „namų“ grupėje persigrupuokite į „ekspertų“ grupes.</a:t>
            </a:r>
          </a:p>
          <a:p>
            <a:r>
              <a:rPr lang="lt-LT" altLang="lt-LT" sz="2600" dirty="0" smtClean="0"/>
              <a:t>Išsamiai išnagrinėkite visus veiklos lape pateiktus veiksnius aiškindamiesi, kas ir kaip  trukdo žurnalistui objektyviai perteikti tikrovę. </a:t>
            </a:r>
            <a:endParaRPr lang="lt-LT" altLang="lt-LT" sz="2600" dirty="0">
              <a:ea typeface="ＭＳ Ｐゴシック" pitchFamily="-108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>
                <a:ea typeface="ＭＳ Ｐゴシック" pitchFamily="34" charset="-128"/>
              </a:rPr>
              <a:t>Grupinė užduotis - </a:t>
            </a:r>
            <a:r>
              <a:rPr lang="lt-LT" altLang="lt-LT" dirty="0" err="1">
                <a:ea typeface="ＭＳ Ｐゴシック" pitchFamily="34" charset="-128"/>
              </a:rPr>
              <a:t>durstinys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2817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4896544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t-LT" sz="2600" dirty="0" smtClean="0"/>
              <a:t>Pasiskirstykite poromis: A- </a:t>
            </a:r>
            <a:r>
              <a:rPr lang="lt-LT" sz="2600" i="1" dirty="0" smtClean="0"/>
              <a:t>skaitytojas ir B-dienraščio</a:t>
            </a:r>
            <a:r>
              <a:rPr lang="lt-LT" sz="2600" dirty="0" smtClean="0"/>
              <a:t> </a:t>
            </a:r>
            <a:r>
              <a:rPr lang="lt-LT" sz="2600" i="1" dirty="0" smtClean="0"/>
              <a:t>žurnalistas</a:t>
            </a:r>
            <a:r>
              <a:rPr lang="lt-LT" sz="2600" dirty="0" smtClean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lt-LT" sz="2600" dirty="0" smtClean="0"/>
              <a:t>Siūloma </a:t>
            </a:r>
            <a:r>
              <a:rPr lang="cs-CZ" sz="2600" dirty="0" smtClean="0"/>
              <a:t>pasirinkti naujieną, pateiktą naujienlaiškyje „Aktualijos! O ką manai Tu?“ </a:t>
            </a:r>
            <a:r>
              <a:rPr lang="cs-CZ" sz="2600" dirty="0"/>
              <a:t>(</a:t>
            </a:r>
            <a:r>
              <a:rPr lang="cs-CZ" sz="2600" dirty="0">
                <a:hlinkClick r:id="rId2"/>
              </a:rPr>
              <a:t>http://duomenys.ugdome.lt/?/</a:t>
            </a:r>
            <a:r>
              <a:rPr lang="cs-CZ" sz="2600" dirty="0" smtClean="0">
                <a:hlinkClick r:id="rId2"/>
              </a:rPr>
              <a:t>veikla/aktualijos/med=15/240</a:t>
            </a:r>
            <a:r>
              <a:rPr lang="cs-CZ" sz="2600" dirty="0" smtClean="0"/>
              <a:t>). </a:t>
            </a:r>
            <a:endParaRPr lang="lt-LT" sz="2600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lt-LT" sz="2600" dirty="0" smtClean="0"/>
              <a:t>A </a:t>
            </a:r>
            <a:r>
              <a:rPr lang="lt-LT" sz="2600" i="1" dirty="0" smtClean="0"/>
              <a:t>skaitytojas </a:t>
            </a:r>
            <a:r>
              <a:rPr lang="lt-LT" sz="2600" dirty="0" smtClean="0"/>
              <a:t>p</a:t>
            </a:r>
            <a:r>
              <a:rPr lang="cs-CZ" sz="2600" dirty="0" smtClean="0"/>
              <a:t>asidali</a:t>
            </a:r>
            <a:r>
              <a:rPr lang="lt-LT" sz="2600" dirty="0" smtClean="0"/>
              <a:t>j</a:t>
            </a:r>
            <a:r>
              <a:rPr lang="cs-CZ" sz="2600" dirty="0" smtClean="0"/>
              <a:t>a mintimis, kokių faktų ar aplinkybių galėjo nepateikti žurnalistas, manydamas, kad jos nesvarbios įvykiui</a:t>
            </a:r>
            <a:r>
              <a:rPr lang="lt-LT" sz="2600" dirty="0" smtClean="0"/>
              <a:t>.</a:t>
            </a:r>
            <a:r>
              <a:rPr lang="cs-CZ" sz="2600" dirty="0" smtClean="0"/>
              <a:t> O</a:t>
            </a:r>
            <a:r>
              <a:rPr lang="lt-LT" sz="2600" dirty="0" smtClean="0"/>
              <a:t> </a:t>
            </a:r>
            <a:r>
              <a:rPr lang="lt-LT" sz="2600" i="1" dirty="0" smtClean="0"/>
              <a:t>B žurnalistas</a:t>
            </a:r>
            <a:r>
              <a:rPr lang="lt-LT" sz="2600" dirty="0" smtClean="0"/>
              <a:t> atsako A skaitytojui paaiškindamas, su kokiais trukdžiais susidūrė rašydamas apie tikrą įvykį.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lt-LT" sz="2600" dirty="0" smtClean="0"/>
              <a:t>Po to apsikeiskite vaidmenimis: A mokinys tampa </a:t>
            </a:r>
            <a:r>
              <a:rPr lang="lt-LT" sz="2600" i="1" dirty="0" smtClean="0"/>
              <a:t>žurnalistu</a:t>
            </a:r>
            <a:r>
              <a:rPr lang="lt-LT" sz="2600" dirty="0" smtClean="0"/>
              <a:t>, o B mokinys – naujienos</a:t>
            </a:r>
            <a:r>
              <a:rPr lang="lt-LT" sz="2600" i="1" dirty="0" smtClean="0"/>
              <a:t> skaitytoju.</a:t>
            </a:r>
            <a:endParaRPr lang="lt-LT" sz="26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lt-LT" altLang="lt-LT" i="1" dirty="0" smtClean="0">
              <a:ea typeface="ＭＳ Ｐゴシック" pitchFamily="34" charset="-128"/>
            </a:endParaRPr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lt-LT" altLang="lt-LT" sz="3200" dirty="0" smtClean="0">
                <a:ea typeface="ＭＳ Ｐゴシック" pitchFamily="34" charset="-128"/>
              </a:rPr>
              <a:t>Užduotis poromis:  skaitytojas ir žurnalistas</a:t>
            </a:r>
          </a:p>
        </p:txBody>
      </p:sp>
      <p:sp>
        <p:nvSpPr>
          <p:cNvPr id="22532" name="Skaidrės numerio vietos rezervavimo ženklas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385175" y="6473825"/>
            <a:ext cx="758825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9pPr>
          </a:lstStyle>
          <a:p>
            <a:pPr>
              <a:lnSpc>
                <a:spcPct val="90000"/>
              </a:lnSpc>
            </a:pPr>
            <a:fld id="{F85EB9FF-0511-4CD6-AF12-3BFFDA50ED13}" type="slidenum">
              <a:rPr lang="lt-LT" altLang="lt-LT" sz="1100">
                <a:solidFill>
                  <a:srgbClr val="D38E27"/>
                </a:solidFill>
              </a:rPr>
              <a:pPr>
                <a:lnSpc>
                  <a:spcPct val="90000"/>
                </a:lnSpc>
              </a:pPr>
              <a:t>13</a:t>
            </a:fld>
            <a:endParaRPr lang="lt-LT" altLang="lt-LT" sz="1100">
              <a:solidFill>
                <a:srgbClr val="D38E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319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 panose="05020102010507070707" pitchFamily="18" charset="2"/>
              <a:buChar char="Ã"/>
              <a:defRPr/>
            </a:pPr>
            <a:r>
              <a:rPr lang="cs-CZ" i="1" dirty="0" smtClean="0"/>
              <a:t>Įsivaizduokite, kad už lango įvyko </a:t>
            </a:r>
            <a:r>
              <a:rPr lang="lt-LT" i="1" dirty="0" smtClean="0"/>
              <a:t>eismo įvykis</a:t>
            </a:r>
            <a:r>
              <a:rPr lang="cs-CZ" i="1" dirty="0" smtClean="0"/>
              <a:t>. Tačiau Jūs tuo metu klausėtės mokytojo, žiūrėjote į lentą ir nematėte, kaip įvyko avarija. Kokias įvykio aplinkybes norėtumėte sužinoti? Ko klausinėtumėte liudininkų, kad galėtumėte aprašyti įvykį? </a:t>
            </a:r>
            <a:endParaRPr lang="lt-LT" i="1" dirty="0" smtClean="0"/>
          </a:p>
          <a:p>
            <a:pPr eaLnBrk="1" fontAlgn="auto" hangingPunct="1">
              <a:spcAft>
                <a:spcPts val="0"/>
              </a:spcAft>
              <a:buFont typeface="Wingdings 2" panose="05020102010507070707" pitchFamily="18" charset="2"/>
              <a:buChar char="Ã"/>
              <a:defRPr/>
            </a:pPr>
            <a:endParaRPr lang="lt-LT" sz="900" i="1" dirty="0" smtClean="0"/>
          </a:p>
          <a:p>
            <a:pPr lvl="1">
              <a:buFont typeface="Wingdings 2" panose="05020102010507070707" pitchFamily="18" charset="2"/>
              <a:buChar char="Ã"/>
              <a:defRPr/>
            </a:pPr>
            <a:r>
              <a:rPr lang="cs-CZ" dirty="0" smtClean="0"/>
              <a:t>Tai gali būti namų užduotis – parašyti naujieną apie tikrą, neseniai įvykusį </a:t>
            </a:r>
            <a:r>
              <a:rPr lang="lt-LT" dirty="0" smtClean="0"/>
              <a:t>eismo įvykį </a:t>
            </a:r>
            <a:r>
              <a:rPr lang="cs-CZ" dirty="0" smtClean="0"/>
              <a:t>artimoje aplinkoje.</a:t>
            </a:r>
            <a:endParaRPr lang="lt-LT" dirty="0" smtClean="0"/>
          </a:p>
          <a:p>
            <a:pPr eaLnBrk="1" fontAlgn="auto" hangingPunct="1">
              <a:spcAft>
                <a:spcPts val="0"/>
              </a:spcAft>
              <a:buFont typeface="Wingdings 2" panose="05020102010507070707" pitchFamily="18" charset="2"/>
              <a:buChar char="Ã"/>
              <a:defRPr/>
            </a:pPr>
            <a:endParaRPr lang="lt-LT" dirty="0" smtClean="0"/>
          </a:p>
          <a:p>
            <a:pPr eaLnBrk="1" fontAlgn="auto" hangingPunct="1">
              <a:spcAft>
                <a:spcPts val="0"/>
              </a:spcAft>
              <a:buFont typeface="Wingdings 2" panose="05020102010507070707" pitchFamily="18" charset="2"/>
              <a:buChar char="Ã"/>
              <a:defRPr/>
            </a:pPr>
            <a:r>
              <a:rPr lang="lt-LT" dirty="0" smtClean="0"/>
              <a:t>Aptarkite</a:t>
            </a:r>
            <a:r>
              <a:rPr lang="cs-CZ" dirty="0" smtClean="0"/>
              <a:t>, ko išmoko</a:t>
            </a:r>
            <a:r>
              <a:rPr lang="lt-LT" dirty="0" smtClean="0"/>
              <a:t>te</a:t>
            </a:r>
            <a:r>
              <a:rPr lang="cs-CZ" dirty="0" smtClean="0"/>
              <a:t> per dvi pamokas </a:t>
            </a:r>
            <a:r>
              <a:rPr lang="cs-CZ" i="1" dirty="0" smtClean="0"/>
              <a:t>Žiniasklaida ir tikrovė </a:t>
            </a:r>
            <a:r>
              <a:rPr lang="cs-CZ" dirty="0" smtClean="0"/>
              <a:t>bei kaip sekėsi atlikti įdėmaus </a:t>
            </a:r>
            <a:r>
              <a:rPr lang="cs-CZ" i="1" dirty="0" smtClean="0"/>
              <a:t>skaitytojo</a:t>
            </a:r>
            <a:r>
              <a:rPr lang="cs-CZ" dirty="0" smtClean="0"/>
              <a:t> ir atsakingo </a:t>
            </a:r>
            <a:r>
              <a:rPr lang="cs-CZ" i="1" dirty="0" smtClean="0"/>
              <a:t>žurnalisto </a:t>
            </a:r>
            <a:r>
              <a:rPr lang="cs-CZ" dirty="0" smtClean="0"/>
              <a:t>vaidmenis.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lt-LT" sz="3600" dirty="0" smtClean="0"/>
              <a:t>Apibendrinamoji užduotis ir refleksija</a:t>
            </a:r>
            <a:endParaRPr lang="en-US" sz="3600" dirty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385175" y="6473825"/>
            <a:ext cx="758825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9pPr>
          </a:lstStyle>
          <a:p>
            <a:fld id="{572E5006-3C67-40EF-B428-0959B1C3731C}" type="slidenum">
              <a:rPr lang="lt-LT" altLang="lt-LT">
                <a:solidFill>
                  <a:srgbClr val="D38E27"/>
                </a:solidFill>
              </a:rPr>
              <a:pPr/>
              <a:t>14</a:t>
            </a:fld>
            <a:endParaRPr lang="lt-LT" altLang="lt-LT">
              <a:solidFill>
                <a:srgbClr val="D38E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665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680263"/>
              </p:ext>
            </p:extLst>
          </p:nvPr>
        </p:nvGraphicFramePr>
        <p:xfrm>
          <a:off x="1007558" y="1511092"/>
          <a:ext cx="7128884" cy="3016074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3681947"/>
                <a:gridCol w="3446937"/>
              </a:tblGrid>
              <a:tr h="899132">
                <a:tc>
                  <a:txBody>
                    <a:bodyPr/>
                    <a:lstStyle/>
                    <a:p>
                      <a:r>
                        <a:rPr lang="lt-LT" sz="3000" dirty="0" smtClean="0"/>
                        <a:t>Kas</a:t>
                      </a:r>
                      <a:r>
                        <a:rPr lang="lt-LT" sz="3000" baseline="0" dirty="0" smtClean="0"/>
                        <a:t> būdinga  žiniasklaidai </a:t>
                      </a:r>
                      <a:endParaRPr lang="en-US" sz="3000" dirty="0"/>
                    </a:p>
                  </a:txBody>
                  <a:tcPr marL="83356" marR="83356" marT="45696" marB="4569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3000" dirty="0" smtClean="0"/>
                        <a:t>Kas būdinga tikrovei</a:t>
                      </a:r>
                      <a:endParaRPr lang="en-US" sz="3000" dirty="0"/>
                    </a:p>
                  </a:txBody>
                  <a:tcPr marL="83356" marR="83356" marT="45696" marB="45696"/>
                </a:tc>
              </a:tr>
              <a:tr h="2010282">
                <a:tc>
                  <a:txBody>
                    <a:bodyPr/>
                    <a:lstStyle/>
                    <a:p>
                      <a:r>
                        <a:rPr lang="lt-LT" sz="2400" dirty="0" smtClean="0"/>
                        <a:t>Pavyzdžiai...</a:t>
                      </a:r>
                    </a:p>
                    <a:p>
                      <a:endParaRPr lang="lt-LT" sz="2400" dirty="0" smtClean="0"/>
                    </a:p>
                    <a:p>
                      <a:endParaRPr lang="lt-LT" sz="2400" dirty="0" smtClean="0"/>
                    </a:p>
                    <a:p>
                      <a:endParaRPr lang="lt-LT" sz="2400" dirty="0" smtClean="0"/>
                    </a:p>
                    <a:p>
                      <a:endParaRPr lang="lt-LT" sz="2400" dirty="0" smtClean="0"/>
                    </a:p>
                  </a:txBody>
                  <a:tcPr marL="83356" marR="83356" marT="45696" marB="45696"/>
                </a:tc>
                <a:tc>
                  <a:txBody>
                    <a:bodyPr/>
                    <a:lstStyle/>
                    <a:p>
                      <a:r>
                        <a:rPr lang="lt-LT" sz="2400" dirty="0" smtClean="0"/>
                        <a:t>Pavyzdžiai...</a:t>
                      </a:r>
                      <a:endParaRPr lang="en-US" sz="2400" i="1" dirty="0"/>
                    </a:p>
                  </a:txBody>
                  <a:tcPr marL="83356" marR="83356" marT="45696" marB="45696"/>
                </a:tc>
              </a:tr>
            </a:tbl>
          </a:graphicData>
        </a:graphic>
      </p:graphicFrame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lt-LT" altLang="lt-LT" dirty="0" smtClean="0">
                <a:ea typeface="ＭＳ Ｐゴシック" pitchFamily="34" charset="-128"/>
              </a:rPr>
              <a:t>Minčių lietus</a:t>
            </a:r>
          </a:p>
        </p:txBody>
      </p:sp>
      <p:sp>
        <p:nvSpPr>
          <p:cNvPr id="11278" name="Skaidrės numerio vietos rezervavimo ženklas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385175" y="6473825"/>
            <a:ext cx="758825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9pPr>
          </a:lstStyle>
          <a:p>
            <a:pPr>
              <a:lnSpc>
                <a:spcPct val="90000"/>
              </a:lnSpc>
            </a:pPr>
            <a:fld id="{F08148B3-E9DB-4C6E-93C9-55FB1C7CEBBA}" type="slidenum">
              <a:rPr lang="lt-LT" altLang="lt-LT" sz="1100">
                <a:solidFill>
                  <a:srgbClr val="D38E27"/>
                </a:solidFill>
              </a:rPr>
              <a:pPr>
                <a:lnSpc>
                  <a:spcPct val="90000"/>
                </a:lnSpc>
              </a:pPr>
              <a:t>2</a:t>
            </a:fld>
            <a:endParaRPr lang="lt-LT" altLang="lt-LT" sz="1100">
              <a:solidFill>
                <a:srgbClr val="D38E27"/>
              </a:solidFill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336658" y="4595314"/>
            <a:ext cx="8686800" cy="15259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 kern="1200">
                <a:solidFill>
                  <a:schemeClr val="tx1"/>
                </a:solidFill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Clr>
                <a:srgbClr val="CC071E"/>
              </a:buClr>
              <a:buSzPct val="100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dirty="0" smtClean="0">
                <a:ea typeface="ＭＳ Ｐゴシック" pitchFamily="34" charset="-128"/>
              </a:rPr>
              <a:t>Kaip žiniasklaida ir tikrovė susijusios?</a:t>
            </a:r>
          </a:p>
          <a:p>
            <a:r>
              <a:rPr lang="lt-LT" altLang="lt-LT" dirty="0" smtClean="0">
                <a:ea typeface="ＭＳ Ｐゴシック" pitchFamily="34" charset="-128"/>
              </a:rPr>
              <a:t>Ar žurnalistas, pateikdamas informaciją kaip naujieną, perteikia tikrovę?</a:t>
            </a:r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176148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N</a:t>
            </a:r>
            <a:r>
              <a:rPr lang="lt-LT" dirty="0" err="1" smtClean="0"/>
              <a:t>aujiena</a:t>
            </a:r>
            <a:r>
              <a:rPr lang="en-US" dirty="0" smtClean="0"/>
              <a:t> – </a:t>
            </a:r>
            <a:r>
              <a:rPr lang="lt-LT" dirty="0" smtClean="0"/>
              <a:t>tikrovės </a:t>
            </a:r>
            <a:r>
              <a:rPr lang="lt-LT" dirty="0" err="1" smtClean="0"/>
              <a:t>konstrukas</a:t>
            </a:r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499992" y="1700213"/>
            <a:ext cx="4491608" cy="3633787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lt-LT" altLang="lt-LT" sz="3000" dirty="0" smtClean="0">
                <a:ea typeface="ＭＳ Ｐゴシック" pitchFamily="-108" charset="-128"/>
              </a:rPr>
              <a:t>Naujiena yra kaip paveikslas. Paveikslas nėra tikrovė, jis tėra tikrovės konstruktas, kurį nutapė dailininkas. Naujiena taip pat nėra tikrovė – tai žurnalisto pateikiamas tikrovės konstruktas.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229600" y="6473825"/>
            <a:ext cx="758825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9pPr>
          </a:lstStyle>
          <a:p>
            <a:fld id="{40AF7C69-8B9A-4484-A89C-89F563979E4F}" type="slidenum">
              <a:rPr lang="lt-LT" altLang="lt-LT">
                <a:solidFill>
                  <a:srgbClr val="D38E27"/>
                </a:solidFill>
              </a:rPr>
              <a:pPr/>
              <a:t>3</a:t>
            </a:fld>
            <a:endParaRPr lang="lt-LT" altLang="lt-LT">
              <a:solidFill>
                <a:srgbClr val="D38E27"/>
              </a:solidFill>
            </a:endParaRPr>
          </a:p>
        </p:txBody>
      </p:sp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28" y="1700213"/>
            <a:ext cx="3886200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16B68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2294" name="TextBox 5"/>
          <p:cNvSpPr txBox="1">
            <a:spLocks noChangeArrowheads="1"/>
          </p:cNvSpPr>
          <p:nvPr/>
        </p:nvSpPr>
        <p:spPr bwMode="auto">
          <a:xfrm>
            <a:off x="304800" y="5876925"/>
            <a:ext cx="7580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9pPr>
          </a:lstStyle>
          <a:p>
            <a:r>
              <a:rPr lang="cs-CZ" altLang="lt-LT" sz="2800" dirty="0"/>
              <a:t>* </a:t>
            </a:r>
            <a:r>
              <a:rPr lang="cs-CZ" altLang="lt-LT" sz="2800" i="1" dirty="0"/>
              <a:t>Konstruktas </a:t>
            </a:r>
            <a:r>
              <a:rPr lang="cs-CZ" altLang="lt-LT" sz="2800" dirty="0"/>
              <a:t>−</a:t>
            </a:r>
            <a:r>
              <a:rPr lang="cs-CZ" altLang="lt-LT" sz="2800" i="1" dirty="0"/>
              <a:t> </a:t>
            </a:r>
            <a:r>
              <a:rPr lang="cs-CZ" altLang="lt-LT" sz="2800" dirty="0"/>
              <a:t>mintyse sukurtas dalykas. </a:t>
            </a:r>
            <a:endParaRPr lang="en-US" altLang="lt-LT" sz="2800" dirty="0"/>
          </a:p>
        </p:txBody>
      </p:sp>
      <p:sp>
        <p:nvSpPr>
          <p:cNvPr id="12295" name="TextBox 2"/>
          <p:cNvSpPr txBox="1">
            <a:spLocks noChangeArrowheads="1"/>
          </p:cNvSpPr>
          <p:nvPr/>
        </p:nvSpPr>
        <p:spPr bwMode="auto">
          <a:xfrm>
            <a:off x="782353" y="4919383"/>
            <a:ext cx="3482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9pPr>
          </a:lstStyle>
          <a:p>
            <a:pPr algn="r"/>
            <a:r>
              <a:rPr lang="lt-LT" altLang="lt-LT" sz="1600" dirty="0"/>
              <a:t>V. </a:t>
            </a:r>
            <a:r>
              <a:rPr lang="lt-LT" altLang="lt-LT" sz="1600" dirty="0" err="1"/>
              <a:t>Van</a:t>
            </a:r>
            <a:r>
              <a:rPr lang="lt-LT" altLang="lt-LT" sz="1600" dirty="0"/>
              <a:t> Gogas, „Batai“, 1886 m.</a:t>
            </a:r>
          </a:p>
          <a:p>
            <a:pPr algn="r"/>
            <a:r>
              <a:rPr lang="lt-LT" altLang="lt-LT" sz="1600" dirty="0"/>
              <a:t>Šaltinis: </a:t>
            </a:r>
            <a:r>
              <a:rPr lang="lt-LT" altLang="lt-LT" sz="1600" dirty="0" err="1">
                <a:hlinkClick r:id="rId3"/>
              </a:rPr>
              <a:t>Wikimedia</a:t>
            </a:r>
            <a:r>
              <a:rPr lang="lt-LT" altLang="lt-LT" sz="1600" dirty="0">
                <a:hlinkClick r:id="rId3"/>
              </a:rPr>
              <a:t> </a:t>
            </a:r>
            <a:r>
              <a:rPr lang="lt-LT" altLang="lt-LT" sz="1600" dirty="0" err="1">
                <a:hlinkClick r:id="rId3"/>
              </a:rPr>
              <a:t>Commons</a:t>
            </a:r>
            <a:endParaRPr lang="lt-LT" altLang="lt-LT" sz="1600" dirty="0"/>
          </a:p>
        </p:txBody>
      </p:sp>
    </p:spTree>
    <p:extLst>
      <p:ext uri="{BB962C8B-B14F-4D97-AF65-F5344CB8AC3E}">
        <p14:creationId xmlns:p14="http://schemas.microsoft.com/office/powerpoint/2010/main" val="32552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611560" y="216496"/>
            <a:ext cx="8280920" cy="838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t-LT" altLang="lt-LT" sz="4000" dirty="0" smtClean="0">
                <a:ea typeface="ＭＳ Ｐゴシック" pitchFamily="34" charset="-128"/>
              </a:rPr>
              <a:t> Kaip žurnalistas konstruoja naujieną?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lt-LT" altLang="lt-LT" dirty="0" smtClean="0">
                <a:ea typeface="ＭＳ Ｐゴシック" pitchFamily="-108" charset="-128"/>
              </a:rPr>
              <a:t>Atrenka tam tikrai auditorijai svarbiausius įvykius.</a:t>
            </a:r>
          </a:p>
          <a:p>
            <a:pPr eaLnBrk="1" hangingPunct="1"/>
            <a:r>
              <a:rPr lang="lt-LT" altLang="lt-LT" dirty="0" smtClean="0">
                <a:ea typeface="ＭＳ Ｐゴシック" pitchFamily="-108" charset="-128"/>
              </a:rPr>
              <a:t>Renka apie juos informaciją: kalba su žmonėmis, skaito dokumentus ir pan.</a:t>
            </a:r>
          </a:p>
          <a:p>
            <a:pPr eaLnBrk="1" hangingPunct="1"/>
            <a:r>
              <a:rPr lang="lt-LT" altLang="lt-LT" dirty="0" smtClean="0">
                <a:ea typeface="ＭＳ Ｐゴシック" pitchFamily="-108" charset="-128"/>
              </a:rPr>
              <a:t>Atrenka, jo nuomone, svarbiausius faktus, pasisakymus, vertinimus.</a:t>
            </a:r>
          </a:p>
          <a:p>
            <a:pPr eaLnBrk="1" hangingPunct="1"/>
            <a:r>
              <a:rPr lang="lt-LT" altLang="lt-LT" dirty="0" smtClean="0">
                <a:ea typeface="ＭＳ Ｐゴシック" pitchFamily="-108" charset="-128"/>
              </a:rPr>
              <a:t>Pagal žiniasklaidos priemonės pobūdį parenka nuotraukų, vaizdo įrašų.</a:t>
            </a:r>
          </a:p>
        </p:txBody>
      </p:sp>
      <p:sp>
        <p:nvSpPr>
          <p:cNvPr id="13316" name="Skaidrės numerio vietos rezervavimo ženklas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229600" y="6473825"/>
            <a:ext cx="758825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9pPr>
          </a:lstStyle>
          <a:p>
            <a:pPr>
              <a:lnSpc>
                <a:spcPct val="90000"/>
              </a:lnSpc>
            </a:pPr>
            <a:fld id="{5782EC16-7A03-44FC-BF81-20632875F004}" type="slidenum">
              <a:rPr lang="lt-LT" altLang="lt-LT" sz="1100">
                <a:solidFill>
                  <a:srgbClr val="D38E27"/>
                </a:solidFill>
              </a:rPr>
              <a:pPr>
                <a:lnSpc>
                  <a:spcPct val="90000"/>
                </a:lnSpc>
              </a:pPr>
              <a:t>4</a:t>
            </a:fld>
            <a:endParaRPr lang="lt-LT" altLang="lt-LT" sz="1100">
              <a:solidFill>
                <a:srgbClr val="D38E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172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altLang="lt-LT" dirty="0">
                <a:ea typeface="ＭＳ Ｐゴシック" pitchFamily="34" charset="-128"/>
              </a:rPr>
              <a:t>Asmeninės </a:t>
            </a:r>
            <a:r>
              <a:rPr lang="lt-LT" altLang="lt-LT" dirty="0" smtClean="0">
                <a:ea typeface="ＭＳ Ｐゴシック" pitchFamily="34" charset="-128"/>
              </a:rPr>
              <a:t>nuostatos.</a:t>
            </a:r>
          </a:p>
          <a:p>
            <a:r>
              <a:rPr lang="lt-LT" altLang="lt-LT" dirty="0">
                <a:ea typeface="ＭＳ Ｐゴシック" pitchFamily="34" charset="-128"/>
              </a:rPr>
              <a:t>Įstatymai ir etikos </a:t>
            </a:r>
            <a:r>
              <a:rPr lang="lt-LT" altLang="lt-LT" dirty="0" smtClean="0">
                <a:ea typeface="ＭＳ Ｐゴシック" pitchFamily="34" charset="-128"/>
              </a:rPr>
              <a:t>kodeksai.</a:t>
            </a:r>
          </a:p>
          <a:p>
            <a:r>
              <a:rPr lang="lt-LT" altLang="lt-LT" dirty="0">
                <a:ea typeface="ＭＳ Ｐゴシック" pitchFamily="34" charset="-128"/>
              </a:rPr>
              <a:t>Žiniasklaidos priemonės vidaus politika, priklausymas verslo </a:t>
            </a:r>
            <a:r>
              <a:rPr lang="lt-LT" altLang="lt-LT" dirty="0" smtClean="0">
                <a:ea typeface="ＭＳ Ｐゴシック" pitchFamily="34" charset="-128"/>
              </a:rPr>
              <a:t>struktūroms.</a:t>
            </a:r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altLang="lt-LT" dirty="0">
                <a:ea typeface="ＭＳ Ｐゴシック" panose="020B0600070205080204" pitchFamily="34" charset="-128"/>
              </a:rPr>
              <a:t>Kas daro įtakos ar trukdo žurnalistui perteikti tikrovę? (I)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809489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lt-LT" altLang="lt-LT" sz="4000" dirty="0" smtClean="0">
                <a:ea typeface="ＭＳ Ｐゴシック" panose="020B0600070205080204" pitchFamily="34" charset="-128"/>
              </a:rPr>
              <a:t>Kas daro įtakos ar trukdo žurnalistui perteikti tikrovę? (II)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3568" y="2349500"/>
            <a:ext cx="8308032" cy="3730625"/>
          </a:xfrm>
        </p:spPr>
        <p:txBody>
          <a:bodyPr/>
          <a:lstStyle/>
          <a:p>
            <a:pPr eaLnBrk="1" hangingPunct="1"/>
            <a:r>
              <a:rPr lang="lt-LT" altLang="lt-LT" dirty="0" smtClean="0">
                <a:ea typeface="ＭＳ Ｐゴシック" pitchFamily="-108" charset="-128"/>
              </a:rPr>
              <a:t>Geografiniai trukdžiai – atstumai. </a:t>
            </a:r>
          </a:p>
          <a:p>
            <a:pPr eaLnBrk="1" hangingPunct="1"/>
            <a:endParaRPr lang="lt-LT" altLang="lt-LT" dirty="0" smtClean="0">
              <a:ea typeface="ＭＳ Ｐゴシック" pitchFamily="-108" charset="-128"/>
            </a:endParaRPr>
          </a:p>
          <a:p>
            <a:pPr eaLnBrk="1" hangingPunct="1"/>
            <a:r>
              <a:rPr lang="lt-LT" altLang="lt-LT" dirty="0" smtClean="0">
                <a:ea typeface="ＭＳ Ｐゴシック" pitchFamily="-108" charset="-128"/>
              </a:rPr>
              <a:t>Laiko apribojimai.</a:t>
            </a:r>
          </a:p>
          <a:p>
            <a:pPr eaLnBrk="1" hangingPunct="1"/>
            <a:endParaRPr lang="lt-LT" altLang="lt-LT" dirty="0" smtClean="0">
              <a:ea typeface="ＭＳ Ｐゴシック" pitchFamily="-108" charset="-128"/>
            </a:endParaRPr>
          </a:p>
        </p:txBody>
      </p:sp>
      <p:sp>
        <p:nvSpPr>
          <p:cNvPr id="15364" name="Skaidrės numerio vietos rezervavimo ženklas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229600" y="6473825"/>
            <a:ext cx="758825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9pPr>
          </a:lstStyle>
          <a:p>
            <a:pPr>
              <a:lnSpc>
                <a:spcPct val="90000"/>
              </a:lnSpc>
            </a:pPr>
            <a:fld id="{6EA7F4CA-AB6F-4AD8-B9B0-3D24AFCA2F0C}" type="slidenum">
              <a:rPr lang="lt-LT" altLang="lt-LT" sz="1100">
                <a:solidFill>
                  <a:srgbClr val="D38E27"/>
                </a:solidFill>
              </a:rPr>
              <a:pPr>
                <a:lnSpc>
                  <a:spcPct val="90000"/>
                </a:lnSpc>
              </a:pPr>
              <a:t>6</a:t>
            </a:fld>
            <a:endParaRPr lang="lt-LT" altLang="lt-LT" sz="1100">
              <a:solidFill>
                <a:srgbClr val="D38E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531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lt-LT" altLang="lt-LT" sz="4000" dirty="0" smtClean="0">
                <a:ea typeface="ＭＳ Ｐゴシック" panose="020B0600070205080204" pitchFamily="34" charset="-128"/>
              </a:rPr>
              <a:t>Kas daro įtakos ar trukdo žurnalistui perteikti tikrovę? (III)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04800" y="1773238"/>
            <a:ext cx="8686800" cy="4306887"/>
          </a:xfrm>
        </p:spPr>
        <p:txBody>
          <a:bodyPr/>
          <a:lstStyle/>
          <a:p>
            <a:pPr eaLnBrk="1" hangingPunct="1"/>
            <a:r>
              <a:rPr lang="lt-LT" altLang="lt-LT" smtClean="0">
                <a:ea typeface="ＭＳ Ｐゴシック" pitchFamily="-108" charset="-128"/>
              </a:rPr>
              <a:t>Fotoaparatas arba vaizdo filmavimo kamera tik įrėmina tikrovę.</a:t>
            </a:r>
          </a:p>
          <a:p>
            <a:pPr eaLnBrk="1" hangingPunct="1"/>
            <a:r>
              <a:rPr lang="lt-LT" altLang="lt-LT" smtClean="0">
                <a:ea typeface="ＭＳ Ｐゴシック" pitchFamily="-108" charset="-128"/>
              </a:rPr>
              <a:t>Pokalbio garso įrašas neperteikia visko, kas vyksta interviu metu.</a:t>
            </a:r>
          </a:p>
          <a:p>
            <a:pPr eaLnBrk="1" hangingPunct="1"/>
            <a:r>
              <a:rPr lang="lt-LT" altLang="lt-LT" smtClean="0">
                <a:ea typeface="ＭＳ Ｐゴシック" pitchFamily="-108" charset="-128"/>
              </a:rPr>
              <a:t>Vaizdo ir garso montažas gali kardinaliai pakeisti tikrovę.</a:t>
            </a:r>
          </a:p>
          <a:p>
            <a:pPr eaLnBrk="1" hangingPunct="1"/>
            <a:r>
              <a:rPr lang="lt-LT" altLang="lt-LT" smtClean="0">
                <a:ea typeface="ＭＳ Ｐゴシック" pitchFamily="-108" charset="-128"/>
              </a:rPr>
              <a:t>Tiesioginis eteris taip pat negali perteikti tikrovės.</a:t>
            </a:r>
          </a:p>
        </p:txBody>
      </p:sp>
      <p:sp>
        <p:nvSpPr>
          <p:cNvPr id="16388" name="Skaidrės numerio vietos rezervavimo ženklas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229600" y="6473825"/>
            <a:ext cx="758825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9pPr>
          </a:lstStyle>
          <a:p>
            <a:pPr>
              <a:lnSpc>
                <a:spcPct val="90000"/>
              </a:lnSpc>
            </a:pPr>
            <a:fld id="{BD8FBFFE-B3BC-4708-BF17-FC4232911A50}" type="slidenum">
              <a:rPr lang="lt-LT" altLang="lt-LT" sz="1100">
                <a:solidFill>
                  <a:srgbClr val="D38E27"/>
                </a:solidFill>
              </a:rPr>
              <a:pPr>
                <a:lnSpc>
                  <a:spcPct val="90000"/>
                </a:lnSpc>
              </a:pPr>
              <a:t>7</a:t>
            </a:fld>
            <a:endParaRPr lang="lt-LT" altLang="lt-LT" sz="1100">
              <a:solidFill>
                <a:srgbClr val="D38E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230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lt-LT" altLang="lt-LT" dirty="0" smtClean="0">
                <a:ea typeface="ＭＳ Ｐゴシック" pitchFamily="34" charset="-128"/>
              </a:rPr>
              <a:t>Redaktoriaus indėlis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919662"/>
          </a:xfrm>
        </p:spPr>
        <p:txBody>
          <a:bodyPr/>
          <a:lstStyle/>
          <a:p>
            <a:pPr eaLnBrk="1" hangingPunct="1"/>
            <a:r>
              <a:rPr lang="lt-LT" altLang="lt-LT" smtClean="0">
                <a:ea typeface="ＭＳ Ｐゴシック" pitchFamily="-108" charset="-128"/>
              </a:rPr>
              <a:t>Naujieną rengia žurnalistas, tačiau prieš publikuojant ją peržiūri ir redaktorius.</a:t>
            </a:r>
          </a:p>
          <a:p>
            <a:pPr eaLnBrk="1" hangingPunct="1"/>
            <a:endParaRPr lang="lt-LT" altLang="lt-LT" sz="1600" smtClean="0">
              <a:ea typeface="ＭＳ Ｐゴシック" pitchFamily="-108" charset="-128"/>
            </a:endParaRPr>
          </a:p>
          <a:p>
            <a:pPr eaLnBrk="1" hangingPunct="1"/>
            <a:r>
              <a:rPr lang="lt-LT" altLang="lt-LT" smtClean="0">
                <a:ea typeface="ＭＳ Ｐゴシック" pitchFamily="-108" charset="-128"/>
              </a:rPr>
              <a:t>Redaktorius nėra buvęs įvykio vietoje.</a:t>
            </a:r>
          </a:p>
          <a:p>
            <a:pPr eaLnBrk="1" hangingPunct="1"/>
            <a:endParaRPr lang="lt-LT" altLang="lt-LT" sz="1600" smtClean="0">
              <a:ea typeface="ＭＳ Ｐゴシック" pitchFamily="-108" charset="-128"/>
            </a:endParaRPr>
          </a:p>
          <a:p>
            <a:pPr eaLnBrk="1" hangingPunct="1"/>
            <a:r>
              <a:rPr lang="lt-LT" altLang="lt-LT" smtClean="0">
                <a:ea typeface="ＭＳ Ｐゴシック" pitchFamily="-108" charset="-128"/>
              </a:rPr>
              <a:t>Redaktorius gali išbraukti faktus, pasisakymus ir vertinimus, kurie jam atrodo nesvarbūs.</a:t>
            </a:r>
          </a:p>
          <a:p>
            <a:pPr eaLnBrk="1" hangingPunct="1"/>
            <a:endParaRPr lang="lt-LT" altLang="lt-LT" sz="1600" smtClean="0">
              <a:ea typeface="ＭＳ Ｐゴシック" pitchFamily="-108" charset="-128"/>
            </a:endParaRPr>
          </a:p>
          <a:p>
            <a:pPr eaLnBrk="1" hangingPunct="1"/>
            <a:r>
              <a:rPr lang="lt-LT" altLang="lt-LT" smtClean="0">
                <a:ea typeface="ＭＳ Ｐゴシック" pitchFamily="-108" charset="-128"/>
              </a:rPr>
              <a:t>Redaktorius gali ištrinti teksto pabaigą.</a:t>
            </a:r>
          </a:p>
        </p:txBody>
      </p:sp>
      <p:sp>
        <p:nvSpPr>
          <p:cNvPr id="17412" name="Skaidrės numerio vietos rezervavimo ženklas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229600" y="6473825"/>
            <a:ext cx="758825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9pPr>
          </a:lstStyle>
          <a:p>
            <a:pPr>
              <a:lnSpc>
                <a:spcPct val="90000"/>
              </a:lnSpc>
            </a:pPr>
            <a:fld id="{895D47DD-7F03-431B-98A1-CCBED7913C0A}" type="slidenum">
              <a:rPr lang="lt-LT" altLang="lt-LT" sz="1100">
                <a:solidFill>
                  <a:srgbClr val="D38E27"/>
                </a:solidFill>
              </a:rPr>
              <a:pPr>
                <a:lnSpc>
                  <a:spcPct val="90000"/>
                </a:lnSpc>
              </a:pPr>
              <a:t>8</a:t>
            </a:fld>
            <a:endParaRPr lang="lt-LT" altLang="lt-LT" sz="1100">
              <a:solidFill>
                <a:srgbClr val="D38E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769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lt-LT" altLang="lt-LT" dirty="0" smtClean="0">
                <a:ea typeface="ＭＳ Ｐゴシック" pitchFamily="34" charset="-128"/>
              </a:rPr>
              <a:t>Žmogus nemato visos tikrovės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304800" y="1341438"/>
            <a:ext cx="8686800" cy="5132387"/>
          </a:xfrm>
        </p:spPr>
        <p:txBody>
          <a:bodyPr/>
          <a:lstStyle/>
          <a:p>
            <a:pPr eaLnBrk="1" hangingPunct="1"/>
            <a:r>
              <a:rPr lang="lt-LT" altLang="lt-LT" dirty="0" smtClean="0">
                <a:ea typeface="ＭＳ Ｐゴシック" pitchFamily="-108" charset="-128"/>
              </a:rPr>
              <a:t>Būdamas pačioje įvykio vietoje žmogus nemato visos tikrovės: jis nežino visų reikšmingų faktų ir aplinkybių.</a:t>
            </a:r>
          </a:p>
          <a:p>
            <a:pPr eaLnBrk="1" hangingPunct="1"/>
            <a:endParaRPr lang="lt-LT" altLang="lt-LT" sz="2000" dirty="0" smtClean="0">
              <a:ea typeface="ＭＳ Ｐゴシック" pitchFamily="-108" charset="-128"/>
            </a:endParaRPr>
          </a:p>
          <a:p>
            <a:pPr eaLnBrk="1" hangingPunct="1"/>
            <a:r>
              <a:rPr lang="lt-LT" altLang="lt-LT" dirty="0" smtClean="0">
                <a:ea typeface="ＭＳ Ｐゴシック" pitchFamily="-108" charset="-128"/>
              </a:rPr>
              <a:t>Žmogus koncentruoja žvilgsnį į vieną situaciją, o tuo metu už jo akiračio gali formuotis kita situacija ir dar svarbesnės jos aplinkybės.</a:t>
            </a:r>
          </a:p>
          <a:p>
            <a:pPr eaLnBrk="1" hangingPunct="1"/>
            <a:endParaRPr lang="lt-LT" altLang="lt-LT" sz="2000" dirty="0" smtClean="0">
              <a:ea typeface="ＭＳ Ｐゴシック" pitchFamily="-108" charset="-128"/>
            </a:endParaRPr>
          </a:p>
          <a:p>
            <a:pPr eaLnBrk="1" hangingPunct="1"/>
            <a:r>
              <a:rPr lang="lt-LT" altLang="lt-LT" dirty="0" smtClean="0">
                <a:ea typeface="ＭＳ Ｐゴシック" pitchFamily="-108" charset="-128"/>
              </a:rPr>
              <a:t>Kartais televizija geriau išryškina aplinkybes, nei mato įvykio vietoje esantis stebėtojas.</a:t>
            </a:r>
          </a:p>
        </p:txBody>
      </p:sp>
      <p:sp>
        <p:nvSpPr>
          <p:cNvPr id="18436" name="Skaidrės numerio vietos rezervavimo ženklas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229600" y="6473825"/>
            <a:ext cx="758825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-108" charset="-128"/>
              </a:defRPr>
            </a:lvl9pPr>
          </a:lstStyle>
          <a:p>
            <a:pPr>
              <a:lnSpc>
                <a:spcPct val="90000"/>
              </a:lnSpc>
            </a:pPr>
            <a:fld id="{ED5128F1-D564-4245-8EDC-7E1061B14C9F}" type="slidenum">
              <a:rPr lang="lt-LT" altLang="lt-LT" sz="1100">
                <a:solidFill>
                  <a:srgbClr val="D38E27"/>
                </a:solidFill>
              </a:rPr>
              <a:pPr>
                <a:lnSpc>
                  <a:spcPct val="90000"/>
                </a:lnSpc>
              </a:pPr>
              <a:t>9</a:t>
            </a:fld>
            <a:endParaRPr lang="lt-LT" altLang="lt-LT" sz="1100">
              <a:solidFill>
                <a:srgbClr val="D38E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847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</TotalTime>
  <Words>668</Words>
  <Application>Microsoft Office PowerPoint</Application>
  <PresentationFormat>On-screen Show (4:3)</PresentationFormat>
  <Paragraphs>84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Impact</vt:lpstr>
      <vt:lpstr>ＭＳ Ｐゴシック</vt:lpstr>
      <vt:lpstr>Trebuchet MS</vt:lpstr>
      <vt:lpstr>Verdana</vt:lpstr>
      <vt:lpstr>Wingdings 2</vt:lpstr>
      <vt:lpstr>Office Theme</vt:lpstr>
      <vt:lpstr>Custom Design</vt:lpstr>
      <vt:lpstr>Žiniasklaida ir tikrovė</vt:lpstr>
      <vt:lpstr>Minčių lietus</vt:lpstr>
      <vt:lpstr>Naujiena – tikrovės konstrukas*</vt:lpstr>
      <vt:lpstr> Kaip žurnalistas konstruoja naujieną?</vt:lpstr>
      <vt:lpstr>Kas daro įtakos ar trukdo žurnalistui perteikti tikrovę? (I)</vt:lpstr>
      <vt:lpstr>Kas daro įtakos ar trukdo žurnalistui perteikti tikrovę? (II)</vt:lpstr>
      <vt:lpstr>Kas daro įtakos ar trukdo žurnalistui perteikti tikrovę? (III)</vt:lpstr>
      <vt:lpstr>Redaktoriaus indėlis</vt:lpstr>
      <vt:lpstr>Žmogus nemato visos tikrovės</vt:lpstr>
      <vt:lpstr>Skaitytojo vaidmuo</vt:lpstr>
      <vt:lpstr>Apibendrinimas</vt:lpstr>
      <vt:lpstr>Grupinė užduotis - durstinys</vt:lpstr>
      <vt:lpstr>Užduotis poromis:  skaitytojas ir žurnalistas</vt:lpstr>
      <vt:lpstr>Apibendrinamoji užduotis ir refleksija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Birute</dc:creator>
  <cp:lastModifiedBy>Rasa Jančiauskaitė</cp:lastModifiedBy>
  <cp:revision>36</cp:revision>
  <dcterms:created xsi:type="dcterms:W3CDTF">2016-01-13T08:45:02Z</dcterms:created>
  <dcterms:modified xsi:type="dcterms:W3CDTF">2016-02-10T15:42:07Z</dcterms:modified>
</cp:coreProperties>
</file>