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7"/>
  </p:notesMasterIdLst>
  <p:sldIdLst>
    <p:sldId id="281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</p:sldIdLst>
  <p:sldSz cx="9144000" cy="6858000" type="screen4x3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AF95"/>
    <a:srgbClr val="CC071E"/>
    <a:srgbClr val="16B68C"/>
    <a:srgbClr val="70542A"/>
    <a:srgbClr val="168E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6667" autoAdjust="0"/>
  </p:normalViewPr>
  <p:slideViewPr>
    <p:cSldViewPr>
      <p:cViewPr varScale="1">
        <p:scale>
          <a:sx n="54" d="100"/>
          <a:sy n="54" d="100"/>
        </p:scale>
        <p:origin x="1506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9E5074-A23D-4B2E-8335-6BA21C931894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t-L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21954F-3CDF-4E6D-90DE-D19F468D86D9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0155884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aveiksliukas background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756592" y="0"/>
            <a:ext cx="10476656" cy="74682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139952" y="908720"/>
            <a:ext cx="4822304" cy="3528392"/>
          </a:xfrm>
          <a:noFill/>
        </p:spPr>
        <p:txBody>
          <a:bodyPr>
            <a:noAutofit/>
          </a:bodyPr>
          <a:lstStyle>
            <a:lvl1pPr algn="l">
              <a:spcAft>
                <a:spcPts val="0"/>
              </a:spcAft>
              <a:defRPr sz="4800" spc="100" baseline="0">
                <a:solidFill>
                  <a:schemeClr val="bg1"/>
                </a:solidFill>
                <a:latin typeface="Impac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lt-L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9952" y="4869160"/>
            <a:ext cx="4824536" cy="1752600"/>
          </a:xfrm>
        </p:spPr>
        <p:txBody>
          <a:bodyPr>
            <a:normAutofit/>
          </a:bodyPr>
          <a:lstStyle>
            <a:lvl1pPr marL="0" indent="0" algn="l">
              <a:buNone/>
              <a:defRPr sz="2800" b="1" spc="0">
                <a:solidFill>
                  <a:srgbClr val="CC071E"/>
                </a:solidFill>
                <a:latin typeface="Trebuchet MS" pitchFamily="34" charset="0"/>
                <a:ea typeface="Verdana" pitchFamily="34" charset="0"/>
                <a:cs typeface="Verdan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lt-L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DB0A46-3047-4082-8C9E-7A30A81DEEAB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FAA4DB-3B7A-459B-806D-E9047064D66B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DB0A46-3047-4082-8C9E-7A30A81DEEAB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FAA4DB-3B7A-459B-806D-E9047064D66B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DB0A46-3047-4082-8C9E-7A30A81DEEAB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FAA4DB-3B7A-459B-806D-E9047064D66B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DB0A46-3047-4082-8C9E-7A30A81DEEAB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FAA4DB-3B7A-459B-806D-E9047064D66B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DB0A46-3047-4082-8C9E-7A30A81DEEAB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FAA4DB-3B7A-459B-806D-E9047064D66B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2CAF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pic>
        <p:nvPicPr>
          <p:cNvPr id="5" name="Picture 4" descr="paveiksliukas background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3123862"/>
            <a:ext cx="10476656" cy="7468276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1835696" y="3284984"/>
            <a:ext cx="1728192" cy="720080"/>
          </a:xfrm>
          <a:prstGeom prst="rect">
            <a:avLst/>
          </a:prstGeom>
          <a:solidFill>
            <a:srgbClr val="2CAF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692696"/>
            <a:ext cx="7772400" cy="5112568"/>
          </a:xfrm>
          <a:noFill/>
        </p:spPr>
        <p:txBody>
          <a:bodyPr>
            <a:noAutofit/>
          </a:bodyPr>
          <a:lstStyle>
            <a:lvl1pPr algn="l">
              <a:spcAft>
                <a:spcPts val="0"/>
              </a:spcAft>
              <a:defRPr sz="4800" spc="100" baseline="0">
                <a:solidFill>
                  <a:schemeClr val="bg1"/>
                </a:solidFill>
                <a:latin typeface="Impac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lt-LT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11560" y="1600200"/>
            <a:ext cx="7920880" cy="4565104"/>
          </a:xfrm>
        </p:spPr>
        <p:txBody>
          <a:bodyPr/>
          <a:lstStyle>
            <a:lvl1pPr>
              <a:buClr>
                <a:srgbClr val="CC071E"/>
              </a:buClr>
              <a:buSzPct val="90000"/>
              <a:buFont typeface="Wingdings 2" pitchFamily="18" charset="2"/>
              <a:buChar char=""/>
              <a:defRPr sz="2800">
                <a:latin typeface="Trebuchet MS" pitchFamily="34" charset="0"/>
                <a:ea typeface="Verdana" pitchFamily="34" charset="0"/>
                <a:cs typeface="Verdana" pitchFamily="34" charset="0"/>
              </a:defRPr>
            </a:lvl1pPr>
            <a:lvl2pPr marL="971550" indent="-514350">
              <a:buClr>
                <a:srgbClr val="CC071E"/>
              </a:buClr>
              <a:buSzPct val="100000"/>
              <a:buFont typeface="Arial" pitchFamily="34" charset="0"/>
              <a:buChar char="•"/>
              <a:defRPr sz="2800">
                <a:latin typeface="Trebuchet MS" pitchFamily="34" charset="0"/>
              </a:defRPr>
            </a:lvl2pPr>
          </a:lstStyle>
          <a:p>
            <a:pPr lvl="0"/>
            <a:r>
              <a:rPr lang="en-US" dirty="0" smtClean="0"/>
              <a:t> Click to edit Master text styles</a:t>
            </a:r>
          </a:p>
          <a:p>
            <a:pPr lvl="1"/>
            <a:r>
              <a:rPr lang="en-US" dirty="0" smtClean="0"/>
              <a:t> Second level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12" name="Title 11"/>
          <p:cNvSpPr>
            <a:spLocks noGrp="1"/>
          </p:cNvSpPr>
          <p:nvPr>
            <p:ph type="title" hasCustomPrompt="1"/>
          </p:nvPr>
        </p:nvSpPr>
        <p:spPr>
          <a:xfrm>
            <a:off x="683568" y="404664"/>
            <a:ext cx="7776864" cy="936104"/>
          </a:xfrm>
          <a:noFill/>
        </p:spPr>
        <p:txBody>
          <a:bodyPr/>
          <a:lstStyle>
            <a:lvl1pPr algn="l">
              <a:defRPr>
                <a:solidFill>
                  <a:srgbClr val="2CAF95"/>
                </a:solidFill>
                <a:latin typeface="Impac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lt-LT" dirty="0"/>
          </a:p>
        </p:txBody>
      </p:sp>
      <p:sp>
        <p:nvSpPr>
          <p:cNvPr id="4" name="Isosceles Triangle 3"/>
          <p:cNvSpPr/>
          <p:nvPr userDrawn="1"/>
        </p:nvSpPr>
        <p:spPr>
          <a:xfrm rot="10800000">
            <a:off x="6372200" y="0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5" name="Isosceles Triangle 4"/>
          <p:cNvSpPr/>
          <p:nvPr userDrawn="1"/>
        </p:nvSpPr>
        <p:spPr>
          <a:xfrm rot="10800000">
            <a:off x="5868144" y="0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6" name="Isosceles Triangle 5"/>
          <p:cNvSpPr/>
          <p:nvPr userDrawn="1"/>
        </p:nvSpPr>
        <p:spPr>
          <a:xfrm rot="10800000">
            <a:off x="6876256" y="0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395536" y="836712"/>
            <a:ext cx="8496944" cy="5400600"/>
          </a:xfrm>
          <a:prstGeom prst="rect">
            <a:avLst/>
          </a:prstGeom>
          <a:solidFill>
            <a:schemeClr val="bg1"/>
          </a:solidFill>
          <a:ln w="98425" cap="sq">
            <a:solidFill>
              <a:srgbClr val="2CAF95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6" name="Rectangle 5"/>
          <p:cNvSpPr/>
          <p:nvPr userDrawn="1"/>
        </p:nvSpPr>
        <p:spPr>
          <a:xfrm>
            <a:off x="323528" y="764704"/>
            <a:ext cx="8496944" cy="5400600"/>
          </a:xfrm>
          <a:prstGeom prst="rect">
            <a:avLst/>
          </a:prstGeom>
          <a:solidFill>
            <a:schemeClr val="bg1"/>
          </a:solidFill>
          <a:ln w="98425" cap="sq">
            <a:solidFill>
              <a:srgbClr val="2CAF95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11560" y="1600200"/>
            <a:ext cx="7920880" cy="4781128"/>
          </a:xfrm>
        </p:spPr>
        <p:txBody>
          <a:bodyPr/>
          <a:lstStyle>
            <a:lvl1pPr>
              <a:buClr>
                <a:srgbClr val="CC071E"/>
              </a:buClr>
              <a:buSzPct val="90000"/>
              <a:buFont typeface="Wingdings 2" pitchFamily="18" charset="2"/>
              <a:buChar char=""/>
              <a:defRPr sz="2800">
                <a:latin typeface="Trebuchet MS" pitchFamily="34" charset="0"/>
                <a:ea typeface="Verdana" pitchFamily="34" charset="0"/>
                <a:cs typeface="Verdana" pitchFamily="34" charset="0"/>
              </a:defRPr>
            </a:lvl1pPr>
            <a:lvl2pPr marL="971550" indent="-514350">
              <a:buClr>
                <a:srgbClr val="CC071E"/>
              </a:buClr>
              <a:buSzPct val="100000"/>
              <a:buFont typeface="Arial" pitchFamily="34" charset="0"/>
              <a:buChar char="•"/>
              <a:defRPr sz="2800">
                <a:latin typeface="Trebuchet MS" pitchFamily="34" charset="0"/>
              </a:defRPr>
            </a:lvl2pPr>
          </a:lstStyle>
          <a:p>
            <a:pPr lvl="0"/>
            <a:r>
              <a:rPr lang="en-US" dirty="0" smtClean="0"/>
              <a:t> Click to edit Master text styles</a:t>
            </a:r>
          </a:p>
          <a:p>
            <a:pPr lvl="1"/>
            <a:r>
              <a:rPr lang="en-US" dirty="0" smtClean="0"/>
              <a:t> Second level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8" name="Title 11"/>
          <p:cNvSpPr>
            <a:spLocks noGrp="1"/>
          </p:cNvSpPr>
          <p:nvPr>
            <p:ph type="title" hasCustomPrompt="1"/>
          </p:nvPr>
        </p:nvSpPr>
        <p:spPr>
          <a:xfrm>
            <a:off x="683568" y="404664"/>
            <a:ext cx="7776864" cy="936104"/>
          </a:xfrm>
          <a:solidFill>
            <a:srgbClr val="2CAF95"/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Impac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lt-LT" dirty="0"/>
          </a:p>
        </p:txBody>
      </p:sp>
      <p:sp>
        <p:nvSpPr>
          <p:cNvPr id="7" name="Isosceles Triangle 6"/>
          <p:cNvSpPr/>
          <p:nvPr userDrawn="1"/>
        </p:nvSpPr>
        <p:spPr>
          <a:xfrm>
            <a:off x="1259632" y="6440912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9" name="Isosceles Triangle 8"/>
          <p:cNvSpPr/>
          <p:nvPr userDrawn="1"/>
        </p:nvSpPr>
        <p:spPr>
          <a:xfrm>
            <a:off x="755576" y="6440912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10" name="Isosceles Triangle 9"/>
          <p:cNvSpPr/>
          <p:nvPr userDrawn="1"/>
        </p:nvSpPr>
        <p:spPr>
          <a:xfrm>
            <a:off x="1763688" y="6440912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 userDrawn="1"/>
        </p:nvGraphicFramePr>
        <p:xfrm>
          <a:off x="683568" y="1628800"/>
          <a:ext cx="7776864" cy="3832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8432"/>
                <a:gridCol w="3888432"/>
              </a:tblGrid>
              <a:tr h="638700">
                <a:tc>
                  <a:txBody>
                    <a:bodyPr/>
                    <a:lstStyle/>
                    <a:p>
                      <a:endParaRPr lang="lt-LT" dirty="0">
                        <a:solidFill>
                          <a:srgbClr val="168E21"/>
                        </a:solidFill>
                        <a:latin typeface="Trebuchet MS" pitchFamily="34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168E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 dirty="0">
                        <a:solidFill>
                          <a:srgbClr val="168E21"/>
                        </a:solidFill>
                        <a:latin typeface="Trebuchet MS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168E21">
                        <a:alpha val="20000"/>
                      </a:srgbClr>
                    </a:solidFill>
                  </a:tcPr>
                </a:tc>
              </a:tr>
              <a:tr h="638700"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8E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8E21">
                        <a:alpha val="20000"/>
                      </a:srgbClr>
                    </a:solidFill>
                  </a:tcPr>
                </a:tc>
              </a:tr>
              <a:tr h="638700"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8E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8E21">
                        <a:alpha val="20000"/>
                      </a:srgbClr>
                    </a:solidFill>
                  </a:tcPr>
                </a:tc>
              </a:tr>
              <a:tr h="638700"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8E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8E21">
                        <a:alpha val="20000"/>
                      </a:srgbClr>
                    </a:solidFill>
                  </a:tcPr>
                </a:tc>
              </a:tr>
              <a:tr h="638700"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8E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8E21">
                        <a:alpha val="20000"/>
                      </a:srgbClr>
                    </a:solidFill>
                  </a:tcPr>
                </a:tc>
              </a:tr>
              <a:tr h="638700"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168E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168E21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1" name="Title 11"/>
          <p:cNvSpPr>
            <a:spLocks noGrp="1"/>
          </p:cNvSpPr>
          <p:nvPr>
            <p:ph type="title" hasCustomPrompt="1"/>
          </p:nvPr>
        </p:nvSpPr>
        <p:spPr>
          <a:xfrm>
            <a:off x="683568" y="404664"/>
            <a:ext cx="7776864" cy="936104"/>
          </a:xfrm>
          <a:solidFill>
            <a:schemeClr val="bg1"/>
          </a:solidFill>
        </p:spPr>
        <p:txBody>
          <a:bodyPr/>
          <a:lstStyle>
            <a:lvl1pPr algn="l">
              <a:defRPr>
                <a:solidFill>
                  <a:srgbClr val="70542A"/>
                </a:solidFill>
                <a:latin typeface="Impac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lt-L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1"/>
          <p:cNvSpPr/>
          <p:nvPr userDrawn="1"/>
        </p:nvSpPr>
        <p:spPr>
          <a:xfrm rot="10800000">
            <a:off x="7452320" y="0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3" name="Isosceles Triangle 2"/>
          <p:cNvSpPr/>
          <p:nvPr userDrawn="1"/>
        </p:nvSpPr>
        <p:spPr>
          <a:xfrm rot="10800000">
            <a:off x="6948264" y="0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4" name="Isosceles Triangle 3"/>
          <p:cNvSpPr/>
          <p:nvPr userDrawn="1"/>
        </p:nvSpPr>
        <p:spPr>
          <a:xfrm rot="10800000">
            <a:off x="7956376" y="0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1"/>
          <p:cNvSpPr>
            <a:spLocks noGrp="1"/>
          </p:cNvSpPr>
          <p:nvPr>
            <p:ph type="title" hasCustomPrompt="1"/>
          </p:nvPr>
        </p:nvSpPr>
        <p:spPr>
          <a:xfrm>
            <a:off x="683568" y="404664"/>
            <a:ext cx="7776864" cy="936104"/>
          </a:xfrm>
          <a:solidFill>
            <a:schemeClr val="bg1"/>
          </a:solidFill>
        </p:spPr>
        <p:txBody>
          <a:bodyPr/>
          <a:lstStyle>
            <a:lvl1pPr algn="l">
              <a:defRPr>
                <a:solidFill>
                  <a:srgbClr val="2CAF95"/>
                </a:solidFill>
                <a:latin typeface="Impac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lt-LT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6068069" y="4293096"/>
            <a:ext cx="2376264" cy="1800225"/>
          </a:xfrm>
          <a:solidFill>
            <a:schemeClr val="bg1"/>
          </a:solidFill>
          <a:ln w="76200" cap="sq">
            <a:solidFill>
              <a:srgbClr val="2CAF95"/>
            </a:solidFill>
            <a:miter lim="800000"/>
          </a:ln>
          <a:effectLst>
            <a:outerShdw dist="38100" dir="2700000" sx="101000" sy="101000" algn="tl" rotWithShape="0">
              <a:srgbClr val="2CAF95"/>
            </a:outerShdw>
          </a:effectLst>
        </p:spPr>
        <p:txBody>
          <a:bodyPr/>
          <a:lstStyle/>
          <a:p>
            <a:endParaRPr lang="lt-LT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755576" y="4293096"/>
            <a:ext cx="2376264" cy="1800225"/>
          </a:xfrm>
          <a:solidFill>
            <a:schemeClr val="bg1"/>
          </a:solidFill>
          <a:ln w="76200" cap="sq">
            <a:solidFill>
              <a:srgbClr val="2CAF95"/>
            </a:solidFill>
            <a:miter lim="800000"/>
          </a:ln>
          <a:effectLst>
            <a:outerShdw dist="38100" dir="2700000" sx="101000" sy="101000" algn="tl" rotWithShape="0">
              <a:srgbClr val="2CAF95"/>
            </a:outerShdw>
          </a:effectLst>
        </p:spPr>
        <p:txBody>
          <a:bodyPr/>
          <a:lstStyle/>
          <a:p>
            <a:endParaRPr lang="lt-LT"/>
          </a:p>
        </p:txBody>
      </p:sp>
      <p:sp>
        <p:nvSpPr>
          <p:cNvPr id="13" name="Picture Placeholder 9"/>
          <p:cNvSpPr>
            <a:spLocks noGrp="1"/>
          </p:cNvSpPr>
          <p:nvPr>
            <p:ph type="pic" sz="quarter" idx="12"/>
          </p:nvPr>
        </p:nvSpPr>
        <p:spPr>
          <a:xfrm>
            <a:off x="3419872" y="4293096"/>
            <a:ext cx="2376264" cy="1800225"/>
          </a:xfrm>
          <a:solidFill>
            <a:schemeClr val="bg1"/>
          </a:solidFill>
          <a:ln w="76200" cap="sq">
            <a:solidFill>
              <a:srgbClr val="2CAF95"/>
            </a:solidFill>
            <a:miter lim="800000"/>
          </a:ln>
          <a:effectLst>
            <a:outerShdw dist="38100" dir="2700000" sx="101000" sy="101000" algn="tl" rotWithShape="0">
              <a:srgbClr val="2CAF95"/>
            </a:outerShdw>
          </a:effectLst>
        </p:spPr>
        <p:txBody>
          <a:bodyPr/>
          <a:lstStyle/>
          <a:p>
            <a:endParaRPr lang="lt-LT"/>
          </a:p>
        </p:txBody>
      </p:sp>
      <p:sp>
        <p:nvSpPr>
          <p:cNvPr id="16" name="Content Placeholder 2"/>
          <p:cNvSpPr>
            <a:spLocks noGrp="1"/>
          </p:cNvSpPr>
          <p:nvPr>
            <p:ph idx="1" hasCustomPrompt="1"/>
          </p:nvPr>
        </p:nvSpPr>
        <p:spPr>
          <a:xfrm>
            <a:off x="611560" y="1600200"/>
            <a:ext cx="7920880" cy="2404864"/>
          </a:xfrm>
        </p:spPr>
        <p:txBody>
          <a:bodyPr/>
          <a:lstStyle>
            <a:lvl1pPr>
              <a:buClr>
                <a:srgbClr val="CC071E"/>
              </a:buClr>
              <a:buSzPct val="90000"/>
              <a:buFont typeface="Wingdings 2" pitchFamily="18" charset="2"/>
              <a:buChar char=""/>
              <a:defRPr sz="2800">
                <a:latin typeface="Trebuchet MS" pitchFamily="34" charset="0"/>
                <a:ea typeface="Verdana" pitchFamily="34" charset="0"/>
                <a:cs typeface="Verdana" pitchFamily="34" charset="0"/>
              </a:defRPr>
            </a:lvl1pPr>
            <a:lvl2pPr marL="971550" indent="-514350">
              <a:buClr>
                <a:srgbClr val="CC071E"/>
              </a:buClr>
              <a:buSzPct val="100000"/>
              <a:buFont typeface="Arial" pitchFamily="34" charset="0"/>
              <a:buChar char="•"/>
              <a:defRPr sz="2800">
                <a:latin typeface="Trebuchet MS" pitchFamily="34" charset="0"/>
              </a:defRPr>
            </a:lvl2pPr>
          </a:lstStyle>
          <a:p>
            <a:pPr lvl="0"/>
            <a:r>
              <a:rPr lang="en-US" dirty="0" smtClean="0"/>
              <a:t> Click to edit Master text styles</a:t>
            </a:r>
          </a:p>
          <a:p>
            <a:pPr lvl="1"/>
            <a:r>
              <a:rPr lang="en-US" dirty="0" smtClean="0"/>
              <a:t> Second level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7" name="Isosceles Triangle 6"/>
          <p:cNvSpPr/>
          <p:nvPr userDrawn="1"/>
        </p:nvSpPr>
        <p:spPr>
          <a:xfrm>
            <a:off x="1259632" y="6440912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9" name="Isosceles Triangle 8"/>
          <p:cNvSpPr/>
          <p:nvPr userDrawn="1"/>
        </p:nvSpPr>
        <p:spPr>
          <a:xfrm>
            <a:off x="755576" y="6440912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11" name="Isosceles Triangle 10"/>
          <p:cNvSpPr/>
          <p:nvPr userDrawn="1"/>
        </p:nvSpPr>
        <p:spPr>
          <a:xfrm>
            <a:off x="1763688" y="6440912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DB0A46-3047-4082-8C9E-7A30A81DEEAB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FAA4DB-3B7A-459B-806D-E9047064D66B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DB0A46-3047-4082-8C9E-7A30A81DEEAB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FAA4DB-3B7A-459B-806D-E9047064D66B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81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3" r:id="rId2"/>
    <p:sldLayoutId id="2147483650" r:id="rId3"/>
    <p:sldLayoutId id="2147483674" r:id="rId4"/>
    <p:sldLayoutId id="2147483672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Medijos</a:t>
            </a:r>
            <a:r>
              <a:rPr lang="en-US" dirty="0" smtClean="0"/>
              <a:t> </a:t>
            </a:r>
            <a:r>
              <a:rPr lang="en-US" dirty="0" err="1" smtClean="0"/>
              <a:t>ir</a:t>
            </a:r>
            <a:r>
              <a:rPr lang="en-US" dirty="0" smtClean="0"/>
              <a:t> </a:t>
            </a:r>
            <a:r>
              <a:rPr lang="en-US" dirty="0" err="1" smtClean="0"/>
              <a:t>stereotipai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1403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t-LT" b="0" dirty="0" smtClean="0">
                <a:effectLst/>
              </a:rPr>
              <a:t>Lyčių lygybė ir kompiuteriniai </a:t>
            </a:r>
            <a:r>
              <a:rPr lang="lt-LT" b="0" dirty="0" smtClean="0">
                <a:effectLst/>
              </a:rPr>
              <a:t>žaidimai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b="0" dirty="0" smtClean="0">
                <a:effectLst/>
              </a:rPr>
              <a:t>Nors mergaičių ir moterų, žaidžiančių kompiuterinius žaidimus, skaičius yra didelis (pavyzdžiui, JAV 48 % žaidžiančiųjų yra moterys), tačiau moterų, kuriančių žaidimus, yra mažuma (Švedijos žaidimų pramonėje dirba tik 16 proc. moterų).</a:t>
            </a:r>
            <a:endParaRPr lang="lt-LT" dirty="0" smtClean="0">
              <a:effectLst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43288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7776864" cy="936104"/>
          </a:xfrm>
        </p:spPr>
        <p:txBody>
          <a:bodyPr>
            <a:normAutofit/>
          </a:bodyPr>
          <a:lstStyle/>
          <a:p>
            <a:r>
              <a:rPr lang="lt-LT" b="0" dirty="0" smtClean="0">
                <a:effectLst/>
              </a:rPr>
              <a:t>Rasiniai, etniniai </a:t>
            </a:r>
            <a:r>
              <a:rPr lang="lt-LT" b="0" dirty="0" smtClean="0">
                <a:effectLst/>
              </a:rPr>
              <a:t>stereotipai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052736"/>
            <a:ext cx="7920880" cy="4565104"/>
          </a:xfrm>
        </p:spPr>
        <p:txBody>
          <a:bodyPr>
            <a:normAutofit fontScale="92500"/>
          </a:bodyPr>
          <a:lstStyle/>
          <a:p>
            <a:r>
              <a:rPr lang="en-US" dirty="0" err="1"/>
              <a:t>Rasiniai</a:t>
            </a:r>
            <a:r>
              <a:rPr lang="en-US" dirty="0"/>
              <a:t> </a:t>
            </a:r>
            <a:r>
              <a:rPr lang="en-US" dirty="0" err="1"/>
              <a:t>ir</a:t>
            </a:r>
            <a:r>
              <a:rPr lang="en-US" dirty="0"/>
              <a:t> </a:t>
            </a:r>
            <a:r>
              <a:rPr lang="en-US" dirty="0" err="1"/>
              <a:t>etniniai</a:t>
            </a:r>
            <a:r>
              <a:rPr lang="en-US" dirty="0"/>
              <a:t> </a:t>
            </a:r>
            <a:r>
              <a:rPr lang="en-US" dirty="0" err="1"/>
              <a:t>stereotipai</a:t>
            </a:r>
            <a:r>
              <a:rPr lang="en-US" dirty="0"/>
              <a:t> </a:t>
            </a:r>
            <a:r>
              <a:rPr lang="en-US" dirty="0" err="1"/>
              <a:t>galioja</a:t>
            </a:r>
            <a:r>
              <a:rPr lang="en-US" dirty="0"/>
              <a:t> </a:t>
            </a:r>
            <a:r>
              <a:rPr lang="en-US" dirty="0" err="1"/>
              <a:t>nepaisant</a:t>
            </a:r>
            <a:r>
              <a:rPr lang="en-US" dirty="0"/>
              <a:t> </a:t>
            </a:r>
            <a:r>
              <a:rPr lang="en-US" dirty="0" err="1"/>
              <a:t>dešimtmečius</a:t>
            </a:r>
            <a:r>
              <a:rPr lang="en-US" dirty="0"/>
              <a:t> </a:t>
            </a:r>
            <a:r>
              <a:rPr lang="en-US" dirty="0" err="1"/>
              <a:t>trukusių</a:t>
            </a:r>
            <a:r>
              <a:rPr lang="en-US" dirty="0"/>
              <a:t> </a:t>
            </a:r>
            <a:r>
              <a:rPr lang="en-US" dirty="0" err="1"/>
              <a:t>pastangų</a:t>
            </a:r>
            <a:r>
              <a:rPr lang="en-US" dirty="0"/>
              <a:t> </a:t>
            </a:r>
            <a:r>
              <a:rPr lang="en-US" dirty="0" err="1"/>
              <a:t>juos</a:t>
            </a:r>
            <a:r>
              <a:rPr lang="en-US" dirty="0"/>
              <a:t> </a:t>
            </a:r>
            <a:r>
              <a:rPr lang="en-US" dirty="0" err="1"/>
              <a:t>išrauti</a:t>
            </a:r>
            <a:r>
              <a:rPr lang="en-US" dirty="0"/>
              <a:t>, </a:t>
            </a:r>
            <a:r>
              <a:rPr lang="en-US" dirty="0" err="1"/>
              <a:t>pradedant</a:t>
            </a:r>
            <a:r>
              <a:rPr lang="en-US" dirty="0"/>
              <a:t> </a:t>
            </a:r>
            <a:r>
              <a:rPr lang="en-US" dirty="0" err="1"/>
              <a:t>judėjimu</a:t>
            </a:r>
            <a:r>
              <a:rPr lang="en-US" dirty="0"/>
              <a:t> </a:t>
            </a:r>
            <a:r>
              <a:rPr lang="en-US" dirty="0" err="1"/>
              <a:t>už</a:t>
            </a:r>
            <a:r>
              <a:rPr lang="en-US" dirty="0"/>
              <a:t> </a:t>
            </a:r>
            <a:r>
              <a:rPr lang="en-US" dirty="0" err="1"/>
              <a:t>žmogaus</a:t>
            </a:r>
            <a:r>
              <a:rPr lang="en-US" dirty="0"/>
              <a:t> </a:t>
            </a:r>
            <a:r>
              <a:rPr lang="en-US" dirty="0" err="1"/>
              <a:t>teises</a:t>
            </a:r>
            <a:r>
              <a:rPr lang="en-US" dirty="0"/>
              <a:t>, </a:t>
            </a:r>
            <a:r>
              <a:rPr lang="en-US" dirty="0" err="1"/>
              <a:t>baigiant</a:t>
            </a:r>
            <a:r>
              <a:rPr lang="en-US" dirty="0"/>
              <a:t> </a:t>
            </a:r>
            <a:r>
              <a:rPr lang="en-US" dirty="0" err="1"/>
              <a:t>dabartinėmis</a:t>
            </a:r>
            <a:r>
              <a:rPr lang="en-US" dirty="0"/>
              <a:t> </a:t>
            </a:r>
            <a:r>
              <a:rPr lang="en-US" dirty="0" err="1"/>
              <a:t>iniciatyvomis</a:t>
            </a:r>
            <a:r>
              <a:rPr lang="en-US" dirty="0"/>
              <a:t> </a:t>
            </a:r>
            <a:r>
              <a:rPr lang="en-US" dirty="0" err="1"/>
              <a:t>propaguoti</a:t>
            </a:r>
            <a:r>
              <a:rPr lang="en-US" dirty="0"/>
              <a:t> </a:t>
            </a:r>
            <a:r>
              <a:rPr lang="en-US" dirty="0" err="1"/>
              <a:t>skirtingų</a:t>
            </a:r>
            <a:r>
              <a:rPr lang="en-US" dirty="0"/>
              <a:t> </a:t>
            </a:r>
            <a:r>
              <a:rPr lang="en-US" dirty="0" err="1"/>
              <a:t>kultūrų</a:t>
            </a:r>
            <a:r>
              <a:rPr lang="en-US" dirty="0"/>
              <a:t> </a:t>
            </a:r>
            <a:r>
              <a:rPr lang="en-US" dirty="0" err="1"/>
              <a:t>tarpusavio</a:t>
            </a:r>
            <a:r>
              <a:rPr lang="en-US" dirty="0"/>
              <a:t> </a:t>
            </a:r>
            <a:r>
              <a:rPr lang="en-US" dirty="0" err="1" smtClean="0"/>
              <a:t>supratimą</a:t>
            </a:r>
            <a:r>
              <a:rPr lang="lt-LT" dirty="0" smtClean="0"/>
              <a:t>.</a:t>
            </a:r>
          </a:p>
          <a:p>
            <a:r>
              <a:rPr lang="lt-LT" dirty="0"/>
              <a:t>Stereotipų išlaikymas – tai vienas iš būdų, kuriuo manipuliuoja dominuojančios grupės.</a:t>
            </a:r>
          </a:p>
          <a:p>
            <a:r>
              <a:rPr lang="lt-LT" dirty="0" smtClean="0"/>
              <a:t>M</a:t>
            </a:r>
            <a:r>
              <a:rPr lang="en-US" dirty="0" err="1" smtClean="0"/>
              <a:t>edijos</a:t>
            </a:r>
            <a:r>
              <a:rPr lang="en-US" dirty="0" smtClean="0"/>
              <a:t> </a:t>
            </a:r>
            <a:r>
              <a:rPr lang="en-US" dirty="0" err="1"/>
              <a:t>atlieka</a:t>
            </a:r>
            <a:r>
              <a:rPr lang="en-US" dirty="0"/>
              <a:t> </a:t>
            </a:r>
            <a:r>
              <a:rPr lang="en-US" dirty="0" err="1"/>
              <a:t>svarbų</a:t>
            </a:r>
            <a:r>
              <a:rPr lang="en-US" dirty="0"/>
              <a:t> </a:t>
            </a:r>
            <a:r>
              <a:rPr lang="en-US" dirty="0" err="1"/>
              <a:t>vaidmenį</a:t>
            </a:r>
            <a:r>
              <a:rPr lang="en-US" dirty="0"/>
              <a:t>, </a:t>
            </a:r>
            <a:r>
              <a:rPr lang="en-US" dirty="0" err="1"/>
              <a:t>nes</a:t>
            </a:r>
            <a:r>
              <a:rPr lang="en-US" dirty="0"/>
              <a:t> </a:t>
            </a:r>
            <a:r>
              <a:rPr lang="en-US" dirty="0" err="1"/>
              <a:t>jos</a:t>
            </a:r>
            <a:r>
              <a:rPr lang="en-US" dirty="0"/>
              <a:t> </a:t>
            </a:r>
            <a:r>
              <a:rPr lang="en-US" dirty="0" err="1"/>
              <a:t>kartoja</a:t>
            </a:r>
            <a:r>
              <a:rPr lang="en-US" dirty="0"/>
              <a:t>, </a:t>
            </a:r>
            <a:r>
              <a:rPr lang="lt-LT" dirty="0" smtClean="0"/>
              <a:t>šitaip</a:t>
            </a:r>
            <a:r>
              <a:rPr lang="en-US" dirty="0" smtClean="0"/>
              <a:t> </a:t>
            </a:r>
            <a:r>
              <a:rPr lang="en-US" dirty="0" err="1"/>
              <a:t>mūsų</a:t>
            </a:r>
            <a:r>
              <a:rPr lang="en-US" dirty="0"/>
              <a:t> </a:t>
            </a:r>
            <a:r>
              <a:rPr lang="en-US" dirty="0" err="1"/>
              <a:t>mąstyme</a:t>
            </a:r>
            <a:r>
              <a:rPr lang="en-US" dirty="0"/>
              <a:t> </a:t>
            </a:r>
            <a:r>
              <a:rPr lang="en-US" dirty="0" err="1"/>
              <a:t>įteisina</a:t>
            </a:r>
            <a:r>
              <a:rPr lang="en-US" dirty="0"/>
              <a:t> </a:t>
            </a:r>
            <a:r>
              <a:rPr lang="en-US" dirty="0" err="1"/>
              <a:t>ir</a:t>
            </a:r>
            <a:r>
              <a:rPr lang="en-US" dirty="0"/>
              <a:t> </a:t>
            </a:r>
            <a:r>
              <a:rPr lang="en-US" dirty="0" err="1"/>
              <a:t>įamžina</a:t>
            </a:r>
            <a:r>
              <a:rPr lang="en-US" dirty="0"/>
              <a:t> </a:t>
            </a:r>
            <a:r>
              <a:rPr lang="en-US" dirty="0" err="1"/>
              <a:t>daugumą</a:t>
            </a:r>
            <a:r>
              <a:rPr lang="en-US" dirty="0"/>
              <a:t> </a:t>
            </a:r>
            <a:r>
              <a:rPr lang="en-US" dirty="0" err="1"/>
              <a:t>negatyvių</a:t>
            </a:r>
            <a:r>
              <a:rPr lang="en-US" dirty="0"/>
              <a:t> tam </a:t>
            </a:r>
            <a:r>
              <a:rPr lang="en-US" dirty="0" err="1"/>
              <a:t>tikrų</a:t>
            </a:r>
            <a:r>
              <a:rPr lang="en-US" dirty="0"/>
              <a:t> </a:t>
            </a:r>
            <a:r>
              <a:rPr lang="en-US" dirty="0" err="1"/>
              <a:t>grupių</a:t>
            </a:r>
            <a:r>
              <a:rPr lang="en-US" dirty="0"/>
              <a:t> </a:t>
            </a:r>
            <a:r>
              <a:rPr lang="en-US" dirty="0" err="1"/>
              <a:t>vaizdavimų</a:t>
            </a:r>
            <a:r>
              <a:rPr lang="en-US" dirty="0"/>
              <a:t>. </a:t>
            </a:r>
            <a:endParaRPr lang="lt-LT" dirty="0" smtClean="0">
              <a:effectLst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08260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64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lt-LT" b="0" dirty="0" smtClean="0">
                <a:effectLst/>
              </a:rPr>
              <a:t>Medijose beveik nėra vietos etninėms mažumoms</a:t>
            </a:r>
            <a:r>
              <a:rPr lang="lt-LT" dirty="0" smtClean="0">
                <a:effectLst/>
              </a:rPr>
              <a:t/>
            </a:r>
            <a:br>
              <a:rPr lang="lt-LT" dirty="0" smtClean="0">
                <a:effectLst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5452"/>
            <a:ext cx="8229600" cy="4583553"/>
          </a:xfrm>
        </p:spPr>
        <p:txBody>
          <a:bodyPr>
            <a:normAutofit/>
          </a:bodyPr>
          <a:lstStyle/>
          <a:p>
            <a:r>
              <a:rPr lang="en-US" sz="2800" dirty="0" err="1"/>
              <a:t>Yra</a:t>
            </a:r>
            <a:r>
              <a:rPr lang="en-US" sz="2800" dirty="0"/>
              <a:t> </a:t>
            </a:r>
            <a:r>
              <a:rPr lang="en-US" sz="2800" dirty="0" err="1"/>
              <a:t>socialinių</a:t>
            </a:r>
            <a:r>
              <a:rPr lang="en-US" sz="2800" dirty="0"/>
              <a:t> </a:t>
            </a:r>
            <a:r>
              <a:rPr lang="en-US" sz="2800" dirty="0" err="1"/>
              <a:t>grupių</a:t>
            </a:r>
            <a:r>
              <a:rPr lang="en-US" sz="2800" dirty="0"/>
              <a:t>, </a:t>
            </a:r>
            <a:r>
              <a:rPr lang="en-US" sz="2800" dirty="0" err="1"/>
              <a:t>kurių</a:t>
            </a:r>
            <a:r>
              <a:rPr lang="en-US" sz="2800" dirty="0"/>
              <a:t> </a:t>
            </a:r>
            <a:r>
              <a:rPr lang="en-US" sz="2800" dirty="0" smtClean="0"/>
              <a:t>medijos</a:t>
            </a:r>
            <a:r>
              <a:rPr lang="lt-LT" sz="2800" dirty="0" smtClean="0"/>
              <a:t> </a:t>
            </a:r>
            <a:r>
              <a:rPr lang="en-US" sz="2800" dirty="0" err="1" smtClean="0"/>
              <a:t>nevaizduoja</a:t>
            </a:r>
            <a:r>
              <a:rPr lang="en-US" sz="2800" dirty="0" smtClean="0"/>
              <a:t>, t</a:t>
            </a:r>
            <a:r>
              <a:rPr lang="lt-LT" sz="2800" dirty="0" err="1" smtClean="0"/>
              <a:t>aip</a:t>
            </a:r>
            <a:r>
              <a:rPr lang="lt-LT" sz="2800" dirty="0" smtClean="0"/>
              <a:t> jos</a:t>
            </a:r>
            <a:r>
              <a:rPr lang="en-US" sz="2800" dirty="0" smtClean="0"/>
              <a:t> </a:t>
            </a:r>
            <a:r>
              <a:rPr lang="en-US" sz="2800" dirty="0"/>
              <a:t>tarsi </a:t>
            </a:r>
            <a:r>
              <a:rPr lang="en-US" sz="2800" dirty="0" err="1"/>
              <a:t>neegzistuoja</a:t>
            </a:r>
            <a:r>
              <a:rPr lang="en-US" sz="2800" dirty="0"/>
              <a:t>; </a:t>
            </a:r>
            <a:r>
              <a:rPr lang="en-US" sz="2800" dirty="0" err="1"/>
              <a:t>nematomumas</a:t>
            </a:r>
            <a:r>
              <a:rPr lang="en-US" sz="2800" dirty="0"/>
              <a:t> </a:t>
            </a:r>
            <a:r>
              <a:rPr lang="en-US" sz="2800" dirty="0" err="1"/>
              <a:t>reiškia</a:t>
            </a:r>
            <a:r>
              <a:rPr lang="en-US" sz="2800" dirty="0"/>
              <a:t> </a:t>
            </a:r>
            <a:r>
              <a:rPr lang="en-US" sz="2800" dirty="0" err="1"/>
              <a:t>socialinės</a:t>
            </a:r>
            <a:r>
              <a:rPr lang="en-US" sz="2800" dirty="0"/>
              <a:t> </a:t>
            </a:r>
            <a:r>
              <a:rPr lang="en-US" sz="2800" dirty="0" err="1"/>
              <a:t>įtakos</a:t>
            </a:r>
            <a:r>
              <a:rPr lang="en-US" sz="2800" dirty="0"/>
              <a:t> </a:t>
            </a:r>
            <a:r>
              <a:rPr lang="en-US" sz="2800" dirty="0" err="1" smtClean="0"/>
              <a:t>neturėjimą</a:t>
            </a:r>
            <a:r>
              <a:rPr lang="lt-LT" sz="2800" dirty="0" smtClean="0"/>
              <a:t>.</a:t>
            </a:r>
            <a:endParaRPr lang="lt-LT" sz="2800" b="0" dirty="0" smtClean="0">
              <a:effectLst/>
            </a:endParaRPr>
          </a:p>
          <a:p>
            <a:r>
              <a:rPr lang="lt-LT" sz="2800" dirty="0"/>
              <a:t>K</a:t>
            </a:r>
            <a:r>
              <a:rPr lang="lt-LT" sz="2800" b="0" dirty="0" smtClean="0">
                <a:effectLst/>
              </a:rPr>
              <a:t>ai etninės mažumos galiausiai sulaukia dėmesio, jos vaizduojamos neigiamai.</a:t>
            </a:r>
          </a:p>
          <a:p>
            <a:r>
              <a:rPr lang="lt-LT" sz="2800" dirty="0"/>
              <a:t>S</a:t>
            </a:r>
            <a:r>
              <a:rPr lang="lt-LT" sz="2800" dirty="0" smtClean="0"/>
              <a:t>kirtingų </a:t>
            </a:r>
            <a:r>
              <a:rPr lang="lt-LT" sz="2800" dirty="0"/>
              <a:t>rasių vaikai retai vaizduojami žaidžiantys drauge, filmuose šeimas sukuria tos pačios rasės atstovai (išimtis – socialinės reklamos ir programos</a:t>
            </a:r>
            <a:r>
              <a:rPr lang="lt-LT" sz="2800" dirty="0" smtClean="0"/>
              <a:t>).</a:t>
            </a:r>
            <a:endParaRPr lang="lt-LT" sz="2800" dirty="0" smtClean="0">
              <a:effectLst/>
            </a:endParaRPr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738248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76864" cy="936104"/>
          </a:xfrm>
        </p:spPr>
        <p:txBody>
          <a:bodyPr/>
          <a:lstStyle/>
          <a:p>
            <a:r>
              <a:rPr lang="lt-LT" dirty="0" smtClean="0"/>
              <a:t>Tai </a:t>
            </a:r>
            <a:r>
              <a:rPr lang="en-US" dirty="0" err="1"/>
              <a:t>gali</a:t>
            </a:r>
            <a:r>
              <a:rPr lang="en-US" dirty="0"/>
              <a:t> </a:t>
            </a:r>
            <a:r>
              <a:rPr lang="en-US" dirty="0" err="1"/>
              <a:t>sukelti</a:t>
            </a:r>
            <a:r>
              <a:rPr lang="en-US" dirty="0"/>
              <a:t> </a:t>
            </a:r>
            <a:r>
              <a:rPr lang="en-US" dirty="0" err="1"/>
              <a:t>įvairių</a:t>
            </a:r>
            <a:r>
              <a:rPr lang="en-US" dirty="0"/>
              <a:t> </a:t>
            </a:r>
            <a:r>
              <a:rPr lang="en-US" dirty="0" err="1"/>
              <a:t>pasekmių</a:t>
            </a:r>
            <a:endParaRPr lang="lt-LT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525963"/>
          </a:xfrm>
        </p:spPr>
        <p:txBody>
          <a:bodyPr>
            <a:noAutofit/>
          </a:bodyPr>
          <a:lstStyle/>
          <a:p>
            <a:pPr lvl="0"/>
            <a:r>
              <a:rPr lang="lt-LT" sz="2600" dirty="0" smtClean="0"/>
              <a:t>Žmogus </a:t>
            </a:r>
            <a:r>
              <a:rPr lang="lt-LT" sz="2600" dirty="0"/>
              <a:t>gali įtikėti, </a:t>
            </a:r>
            <a:r>
              <a:rPr lang="lt-LT" sz="2600" dirty="0" smtClean="0"/>
              <a:t>kad, </a:t>
            </a:r>
            <a:r>
              <a:rPr lang="lt-LT" sz="2600" dirty="0"/>
              <a:t>jei nepageidautina būti mažumos grupės nariu, jis turi tarsi neigiamą statusą, ir tai neigiamai paveikia savęs suvokimą („būti tos grupės nariu blogai, vadinasi, aš blogas</a:t>
            </a:r>
            <a:r>
              <a:rPr lang="lt-LT" sz="2600" dirty="0" smtClean="0"/>
              <a:t>“). </a:t>
            </a:r>
            <a:endParaRPr lang="lt-LT" sz="2600" dirty="0"/>
          </a:p>
          <a:p>
            <a:pPr lvl="0"/>
            <a:r>
              <a:rPr lang="lt-LT" sz="2600" dirty="0"/>
              <a:t>J</a:t>
            </a:r>
            <a:r>
              <a:rPr lang="lt-LT" sz="2600" dirty="0" smtClean="0"/>
              <a:t>ei </a:t>
            </a:r>
            <a:r>
              <a:rPr lang="lt-LT" sz="2600" dirty="0"/>
              <a:t>būti nariu nepageidautina, tada problemos sprendimas – atsiriboti nuo grupės („būti nariu yra blogai, tad aš stengsiuos atrodyti, elgtis ir galvoti lyg nebūčiau tos grupės narys“). </a:t>
            </a:r>
          </a:p>
          <a:p>
            <a:pPr lvl="0"/>
            <a:r>
              <a:rPr lang="lt-LT" sz="2600" dirty="0"/>
              <a:t>S</a:t>
            </a:r>
            <a:r>
              <a:rPr lang="lt-LT" sz="2600" dirty="0" smtClean="0"/>
              <a:t>ocialinė </a:t>
            </a:r>
            <a:r>
              <a:rPr lang="lt-LT" sz="2600" dirty="0"/>
              <a:t>nelygybė grupės atžvilgiu gali didinti nusivylimą ir daugumos kultūros atmetimą, </a:t>
            </a:r>
            <a:r>
              <a:rPr lang="lt-LT" sz="2600" dirty="0" smtClean="0"/>
              <a:t>stiprinti </a:t>
            </a:r>
            <a:r>
              <a:rPr lang="lt-LT" sz="2600" dirty="0"/>
              <a:t>ryšius su savo grupe </a:t>
            </a:r>
            <a:r>
              <a:rPr lang="lt-LT" sz="2600" dirty="0" smtClean="0"/>
              <a:t>(„likusi visuomenė </a:t>
            </a:r>
            <a:r>
              <a:rPr lang="lt-LT" sz="2600" dirty="0"/>
              <a:t>yra neteisinga ir negera“). </a:t>
            </a:r>
          </a:p>
        </p:txBody>
      </p:sp>
    </p:spTree>
    <p:extLst>
      <p:ext uri="{BB962C8B-B14F-4D97-AF65-F5344CB8AC3E}">
        <p14:creationId xmlns:p14="http://schemas.microsoft.com/office/powerpoint/2010/main" val="35486868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434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lt-LT" b="0" dirty="0" smtClean="0">
                <a:effectLst/>
              </a:rPr>
              <a:t>Informacijos šaltinių įvairovė griauna </a:t>
            </a:r>
            <a:r>
              <a:rPr lang="lt-LT" b="0" dirty="0" smtClean="0">
                <a:effectLst/>
              </a:rPr>
              <a:t>stereotipus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8361" y="1844824"/>
            <a:ext cx="7920880" cy="4565104"/>
          </a:xfrm>
        </p:spPr>
        <p:txBody>
          <a:bodyPr/>
          <a:lstStyle/>
          <a:p>
            <a:pPr marL="0" indent="0">
              <a:buNone/>
            </a:pPr>
            <a:r>
              <a:rPr lang="lt-LT" dirty="0" smtClean="0">
                <a:effectLst/>
              </a:rPr>
              <a:t>Kad sugriautų stereotipus, žmogus turi:</a:t>
            </a:r>
          </a:p>
          <a:p>
            <a:pPr lvl="1">
              <a:buFont typeface="Wingdings 2" panose="05020102010507070707" pitchFamily="18" charset="2"/>
              <a:buChar char=""/>
            </a:pPr>
            <a:r>
              <a:rPr lang="lt-LT" dirty="0" smtClean="0">
                <a:effectLst/>
              </a:rPr>
              <a:t>susipažinti su </a:t>
            </a:r>
            <a:r>
              <a:rPr lang="lt-LT" dirty="0" smtClean="0">
                <a:solidFill>
                  <a:srgbClr val="2CAF95"/>
                </a:solidFill>
                <a:effectLst/>
              </a:rPr>
              <a:t>skirtingais šaltiniais</a:t>
            </a:r>
            <a:r>
              <a:rPr lang="lt-LT" dirty="0" smtClean="0">
                <a:effectLst/>
              </a:rPr>
              <a:t>, skirtingų medijų teikiama informacija</a:t>
            </a:r>
            <a:r>
              <a:rPr lang="lt-LT" dirty="0" smtClean="0"/>
              <a:t>;</a:t>
            </a:r>
            <a:r>
              <a:rPr lang="lt-LT" dirty="0" smtClean="0">
                <a:effectLst/>
              </a:rPr>
              <a:t> </a:t>
            </a:r>
          </a:p>
          <a:p>
            <a:pPr lvl="1">
              <a:buFont typeface="Wingdings 2" panose="05020102010507070707" pitchFamily="18" charset="2"/>
              <a:buChar char=""/>
            </a:pPr>
            <a:r>
              <a:rPr lang="lt-LT" dirty="0" smtClean="0">
                <a:solidFill>
                  <a:srgbClr val="2CAF95"/>
                </a:solidFill>
                <a:effectLst/>
              </a:rPr>
              <a:t>ugdyti įgūdžius</a:t>
            </a:r>
            <a:r>
              <a:rPr lang="lt-LT" dirty="0" smtClean="0">
                <a:effectLst/>
              </a:rPr>
              <a:t>, kurie leistų </a:t>
            </a:r>
            <a:r>
              <a:rPr lang="lt-LT" dirty="0" smtClean="0">
                <a:effectLst/>
              </a:rPr>
              <a:t>vykdyti </a:t>
            </a:r>
            <a:r>
              <a:rPr lang="lt-LT" dirty="0" smtClean="0">
                <a:effectLst/>
              </a:rPr>
              <a:t>alternatyvią analizę</a:t>
            </a:r>
            <a:r>
              <a:rPr lang="lt-LT" dirty="0" smtClean="0"/>
              <a:t>;</a:t>
            </a:r>
            <a:endParaRPr lang="lt-LT" dirty="0" smtClean="0"/>
          </a:p>
          <a:p>
            <a:pPr lvl="1">
              <a:buFont typeface="Wingdings 2" panose="05020102010507070707" pitchFamily="18" charset="2"/>
              <a:buChar char=""/>
            </a:pPr>
            <a:r>
              <a:rPr lang="lt-LT" dirty="0" smtClean="0">
                <a:effectLst/>
              </a:rPr>
              <a:t>geriausias stereotipų laužymo būdas – </a:t>
            </a:r>
            <a:r>
              <a:rPr lang="lt-LT" dirty="0" smtClean="0">
                <a:solidFill>
                  <a:srgbClr val="2CAF95"/>
                </a:solidFill>
                <a:effectLst/>
              </a:rPr>
              <a:t>gerai susipažinti su žmonėmis</a:t>
            </a:r>
            <a:r>
              <a:rPr lang="lt-LT" dirty="0" smtClean="0">
                <a:effectLst/>
              </a:rPr>
              <a:t>, priklausančiais skirtingoms visuomenės grupėms.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6035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309047"/>
            <a:ext cx="7776864" cy="936104"/>
          </a:xfrm>
        </p:spPr>
        <p:txBody>
          <a:bodyPr/>
          <a:lstStyle/>
          <a:p>
            <a:r>
              <a:rPr lang="en-US" dirty="0" err="1" smtClean="0"/>
              <a:t>Stereotipai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412776"/>
            <a:ext cx="7920880" cy="4565104"/>
          </a:xfrm>
        </p:spPr>
        <p:txBody>
          <a:bodyPr/>
          <a:lstStyle/>
          <a:p>
            <a:pPr marL="0" indent="0">
              <a:buNone/>
            </a:pPr>
            <a:r>
              <a:rPr lang="lt-LT" i="1" dirty="0" smtClean="0">
                <a:solidFill>
                  <a:srgbClr val="2CAF95"/>
                </a:solidFill>
              </a:rPr>
              <a:t>Stereotipas - visuomenės </a:t>
            </a:r>
            <a:r>
              <a:rPr lang="lt-LT" i="1" dirty="0">
                <a:solidFill>
                  <a:srgbClr val="2CAF95"/>
                </a:solidFill>
              </a:rPr>
              <a:t>sąmonėje funkcionuojantis supaprastintas, </a:t>
            </a:r>
            <a:r>
              <a:rPr lang="lt-LT" i="1" dirty="0" err="1">
                <a:solidFill>
                  <a:srgbClr val="2CAF95"/>
                </a:solidFill>
              </a:rPr>
              <a:t>schematizuotas</a:t>
            </a:r>
            <a:r>
              <a:rPr lang="lt-LT" i="1" dirty="0">
                <a:solidFill>
                  <a:srgbClr val="2CAF95"/>
                </a:solidFill>
              </a:rPr>
              <a:t>, emociškai nuspalvintas kokio nors objekto </a:t>
            </a:r>
            <a:r>
              <a:rPr lang="lt-LT" i="1" dirty="0" smtClean="0">
                <a:solidFill>
                  <a:srgbClr val="2CAF95"/>
                </a:solidFill>
              </a:rPr>
              <a:t>vaizdinys</a:t>
            </a:r>
            <a:r>
              <a:rPr lang="lt-LT" i="1" dirty="0" smtClean="0">
                <a:solidFill>
                  <a:srgbClr val="2CAF95"/>
                </a:solidFill>
              </a:rPr>
              <a:t>.</a:t>
            </a:r>
          </a:p>
          <a:p>
            <a:pPr marL="0" indent="0">
              <a:buNone/>
            </a:pPr>
            <a:endParaRPr lang="lt-LT" i="1" dirty="0" smtClean="0">
              <a:solidFill>
                <a:srgbClr val="2CAF95"/>
              </a:solidFill>
            </a:endParaRPr>
          </a:p>
          <a:p>
            <a:r>
              <a:rPr lang="lt-LT" dirty="0"/>
              <a:t>T</a:t>
            </a:r>
            <a:r>
              <a:rPr lang="en-US" dirty="0" err="1" smtClean="0"/>
              <a:t>ai</a:t>
            </a:r>
            <a:r>
              <a:rPr lang="en-US" dirty="0" smtClean="0"/>
              <a:t> </a:t>
            </a:r>
            <a:r>
              <a:rPr lang="en-US" dirty="0" err="1"/>
              <a:t>visuotinai</a:t>
            </a:r>
            <a:r>
              <a:rPr lang="en-US" dirty="0"/>
              <a:t> </a:t>
            </a:r>
            <a:r>
              <a:rPr lang="en-US" dirty="0" err="1"/>
              <a:t>priimta</a:t>
            </a:r>
            <a:r>
              <a:rPr lang="en-US" dirty="0"/>
              <a:t>, </a:t>
            </a:r>
            <a:r>
              <a:rPr lang="en-US" dirty="0" err="1"/>
              <a:t>šabloniška</a:t>
            </a:r>
            <a:r>
              <a:rPr lang="en-US" dirty="0"/>
              <a:t> </a:t>
            </a:r>
            <a:r>
              <a:rPr lang="en-US" dirty="0" err="1"/>
              <a:t>ir</a:t>
            </a:r>
            <a:r>
              <a:rPr lang="en-US" dirty="0"/>
              <a:t> </a:t>
            </a:r>
            <a:r>
              <a:rPr lang="en-US" dirty="0" err="1"/>
              <a:t>dažnai</a:t>
            </a:r>
            <a:r>
              <a:rPr lang="en-US" dirty="0"/>
              <a:t> </a:t>
            </a:r>
            <a:r>
              <a:rPr lang="en-US" dirty="0" err="1"/>
              <a:t>supaprastinta</a:t>
            </a:r>
            <a:r>
              <a:rPr lang="en-US" dirty="0"/>
              <a:t> </a:t>
            </a:r>
            <a:r>
              <a:rPr lang="en-US" dirty="0" err="1"/>
              <a:t>nuomonė</a:t>
            </a:r>
            <a:r>
              <a:rPr lang="en-US" dirty="0"/>
              <a:t>, kai </a:t>
            </a:r>
            <a:r>
              <a:rPr lang="en-US" dirty="0" err="1"/>
              <a:t>asmuo</a:t>
            </a:r>
            <a:r>
              <a:rPr lang="en-US" dirty="0"/>
              <a:t>, </a:t>
            </a:r>
            <a:r>
              <a:rPr lang="en-US" dirty="0" err="1"/>
              <a:t>grupė</a:t>
            </a:r>
            <a:r>
              <a:rPr lang="en-US" dirty="0"/>
              <a:t>, </a:t>
            </a:r>
            <a:r>
              <a:rPr lang="en-US" dirty="0" err="1"/>
              <a:t>įvykis</a:t>
            </a:r>
            <a:r>
              <a:rPr lang="en-US" dirty="0"/>
              <a:t> </a:t>
            </a:r>
            <a:r>
              <a:rPr lang="en-US" dirty="0" err="1"/>
              <a:t>ar</a:t>
            </a:r>
            <a:r>
              <a:rPr lang="en-US" dirty="0"/>
              <a:t> </a:t>
            </a:r>
            <a:r>
              <a:rPr lang="en-US" dirty="0" err="1"/>
              <a:t>dalykas</a:t>
            </a:r>
            <a:r>
              <a:rPr lang="en-US" dirty="0"/>
              <a:t> </a:t>
            </a:r>
            <a:r>
              <a:rPr lang="en-US" dirty="0" err="1"/>
              <a:t>yra</a:t>
            </a:r>
            <a:r>
              <a:rPr lang="en-US" dirty="0"/>
              <a:t> </a:t>
            </a:r>
            <a:r>
              <a:rPr lang="en-US" dirty="0" err="1"/>
              <a:t>vertinamas</a:t>
            </a:r>
            <a:r>
              <a:rPr lang="en-US" dirty="0"/>
              <a:t> </a:t>
            </a:r>
            <a:r>
              <a:rPr lang="en-US" dirty="0" err="1"/>
              <a:t>pritaikant</a:t>
            </a:r>
            <a:r>
              <a:rPr lang="en-US" dirty="0"/>
              <a:t> </a:t>
            </a:r>
            <a:r>
              <a:rPr lang="en-US" dirty="0" err="1"/>
              <a:t>nesikeičiantį</a:t>
            </a:r>
            <a:r>
              <a:rPr lang="en-US" dirty="0"/>
              <a:t> </a:t>
            </a:r>
            <a:r>
              <a:rPr lang="en-US" dirty="0" err="1" smtClean="0"/>
              <a:t>standartą</a:t>
            </a:r>
            <a:r>
              <a:rPr lang="en-US" dirty="0" smtClean="0"/>
              <a:t> </a:t>
            </a:r>
            <a:r>
              <a:rPr lang="en-US" dirty="0" err="1"/>
              <a:t>nekreipiant</a:t>
            </a:r>
            <a:r>
              <a:rPr lang="en-US" dirty="0"/>
              <a:t> </a:t>
            </a:r>
            <a:r>
              <a:rPr lang="en-US" dirty="0" err="1"/>
              <a:t>jokio</a:t>
            </a:r>
            <a:r>
              <a:rPr lang="en-US" dirty="0"/>
              <a:t> </a:t>
            </a:r>
            <a:r>
              <a:rPr lang="en-US" dirty="0" err="1"/>
              <a:t>dėmesio</a:t>
            </a:r>
            <a:r>
              <a:rPr lang="en-US" dirty="0"/>
              <a:t> į </a:t>
            </a:r>
            <a:r>
              <a:rPr lang="en-US" dirty="0" err="1"/>
              <a:t>individualumą</a:t>
            </a:r>
            <a:r>
              <a:rPr lang="en-US" dirty="0"/>
              <a:t> </a:t>
            </a:r>
            <a:r>
              <a:rPr lang="en-US" dirty="0" err="1"/>
              <a:t>ar</a:t>
            </a:r>
            <a:r>
              <a:rPr lang="en-US" dirty="0"/>
              <a:t> </a:t>
            </a:r>
            <a:r>
              <a:rPr lang="en-US" dirty="0" err="1"/>
              <a:t>išskirtinumą</a:t>
            </a:r>
            <a:r>
              <a:rPr lang="en-US" dirty="0"/>
              <a:t>.</a:t>
            </a:r>
            <a:endParaRPr lang="lt-LT" b="0" dirty="0" smtClean="0">
              <a:effectLst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38234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b="0" dirty="0" smtClean="0">
                <a:effectLst/>
              </a:rPr>
              <a:t>Vaidmenų modeliai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Medijos </a:t>
            </a:r>
            <a:r>
              <a:rPr lang="en-US" dirty="0" err="1"/>
              <a:t>stiprina</a:t>
            </a:r>
            <a:r>
              <a:rPr lang="en-US" dirty="0"/>
              <a:t> </a:t>
            </a:r>
            <a:r>
              <a:rPr lang="en-US" dirty="0" err="1"/>
              <a:t>dominuojančius</a:t>
            </a:r>
            <a:r>
              <a:rPr lang="en-US" dirty="0"/>
              <a:t> </a:t>
            </a:r>
            <a:r>
              <a:rPr lang="en-US" dirty="0" err="1"/>
              <a:t>stereotipus</a:t>
            </a:r>
            <a:r>
              <a:rPr lang="en-US" dirty="0"/>
              <a:t>, </a:t>
            </a:r>
            <a:r>
              <a:rPr lang="en-US" dirty="0" err="1"/>
              <a:t>dažnai</a:t>
            </a:r>
            <a:r>
              <a:rPr lang="en-US" dirty="0"/>
              <a:t> </a:t>
            </a:r>
            <a:r>
              <a:rPr lang="en-US" dirty="0" err="1"/>
              <a:t>kurdamos</a:t>
            </a:r>
            <a:r>
              <a:rPr lang="en-US" dirty="0"/>
              <a:t> </a:t>
            </a:r>
            <a:r>
              <a:rPr lang="en-US" dirty="0" err="1"/>
              <a:t>ir</a:t>
            </a:r>
            <a:r>
              <a:rPr lang="en-US" dirty="0"/>
              <a:t> </a:t>
            </a:r>
            <a:r>
              <a:rPr lang="en-US" dirty="0" err="1" smtClean="0"/>
              <a:t>naujus</a:t>
            </a:r>
            <a:r>
              <a:rPr lang="lt-LT" dirty="0" smtClean="0"/>
              <a:t>.</a:t>
            </a:r>
          </a:p>
          <a:p>
            <a:r>
              <a:rPr lang="en-US" dirty="0" smtClean="0"/>
              <a:t>Medijos </a:t>
            </a:r>
            <a:r>
              <a:rPr lang="en-US" dirty="0" err="1"/>
              <a:t>stengiasi</a:t>
            </a:r>
            <a:r>
              <a:rPr lang="en-US" dirty="0"/>
              <a:t> </a:t>
            </a:r>
            <a:r>
              <a:rPr lang="en-US" dirty="0" err="1"/>
              <a:t>sukurti</a:t>
            </a:r>
            <a:r>
              <a:rPr lang="en-US" dirty="0"/>
              <a:t> </a:t>
            </a:r>
            <a:r>
              <a:rPr lang="en-US" dirty="0" err="1"/>
              <a:t>bendrą</a:t>
            </a:r>
            <a:r>
              <a:rPr lang="en-US" dirty="0"/>
              <a:t> </a:t>
            </a:r>
            <a:r>
              <a:rPr lang="en-US" dirty="0" err="1"/>
              <a:t>nuomonę</a:t>
            </a:r>
            <a:r>
              <a:rPr lang="en-US" dirty="0"/>
              <a:t> </a:t>
            </a:r>
            <a:r>
              <a:rPr lang="en-US" dirty="0" err="1"/>
              <a:t>apie</a:t>
            </a:r>
            <a:r>
              <a:rPr lang="en-US" dirty="0"/>
              <a:t> tai, </a:t>
            </a:r>
            <a:r>
              <a:rPr lang="en-US" dirty="0" err="1"/>
              <a:t>kaip</a:t>
            </a:r>
            <a:r>
              <a:rPr lang="en-US" dirty="0"/>
              <a:t> </a:t>
            </a:r>
            <a:r>
              <a:rPr lang="en-US" dirty="0" err="1"/>
              <a:t>reikėtų</a:t>
            </a:r>
            <a:r>
              <a:rPr lang="en-US" dirty="0"/>
              <a:t> </a:t>
            </a:r>
            <a:r>
              <a:rPr lang="en-US" dirty="0" err="1"/>
              <a:t>atrodyti</a:t>
            </a:r>
            <a:r>
              <a:rPr lang="en-US" dirty="0"/>
              <a:t>, </a:t>
            </a:r>
            <a:r>
              <a:rPr lang="en-US" dirty="0" err="1"/>
              <a:t>ką</a:t>
            </a:r>
            <a:r>
              <a:rPr lang="en-US" dirty="0"/>
              <a:t> </a:t>
            </a:r>
            <a:r>
              <a:rPr lang="en-US" dirty="0" err="1" smtClean="0"/>
              <a:t>galvoti</a:t>
            </a:r>
            <a:r>
              <a:rPr lang="lt-LT" dirty="0" smtClean="0"/>
              <a:t>,</a:t>
            </a:r>
            <a:r>
              <a:rPr lang="en-US" dirty="0" smtClean="0"/>
              <a:t> </a:t>
            </a:r>
            <a:r>
              <a:rPr lang="en-US" dirty="0" err="1"/>
              <a:t>ir</a:t>
            </a:r>
            <a:r>
              <a:rPr lang="en-US" dirty="0"/>
              <a:t> </a:t>
            </a:r>
            <a:r>
              <a:rPr lang="en-US" dirty="0" err="1"/>
              <a:t>pataria</a:t>
            </a:r>
            <a:r>
              <a:rPr lang="en-US" dirty="0"/>
              <a:t>, </a:t>
            </a:r>
            <a:r>
              <a:rPr lang="en-US" dirty="0" err="1"/>
              <a:t>kaip</a:t>
            </a:r>
            <a:r>
              <a:rPr lang="en-US" dirty="0"/>
              <a:t> to </a:t>
            </a:r>
            <a:r>
              <a:rPr lang="en-US" dirty="0" err="1"/>
              <a:t>pasiekti</a:t>
            </a:r>
            <a:r>
              <a:rPr lang="en-US" dirty="0"/>
              <a:t>, </a:t>
            </a:r>
            <a:r>
              <a:rPr lang="en-US" dirty="0" err="1"/>
              <a:t>pristatydamos</a:t>
            </a:r>
            <a:r>
              <a:rPr lang="en-US" dirty="0"/>
              <a:t> </a:t>
            </a:r>
            <a:r>
              <a:rPr lang="en-US" dirty="0" err="1"/>
              <a:t>įvairių</a:t>
            </a:r>
            <a:r>
              <a:rPr lang="en-US" dirty="0"/>
              <a:t> </a:t>
            </a:r>
            <a:r>
              <a:rPr lang="en-US" dirty="0" err="1"/>
              <a:t>vaidmenų</a:t>
            </a:r>
            <a:r>
              <a:rPr lang="en-US" dirty="0"/>
              <a:t> </a:t>
            </a:r>
            <a:r>
              <a:rPr lang="en-US" dirty="0" err="1"/>
              <a:t>modelius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5400348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t-LT" dirty="0"/>
              <a:t>Tipiniai stereotipai turi kelias charakteristikas</a:t>
            </a:r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611560" y="1772816"/>
            <a:ext cx="7920880" cy="4565104"/>
          </a:xfrm>
        </p:spPr>
        <p:txBody>
          <a:bodyPr>
            <a:normAutofit/>
          </a:bodyPr>
          <a:lstStyle/>
          <a:p>
            <a:r>
              <a:rPr lang="lt-LT" dirty="0" smtClean="0"/>
              <a:t>Jie </a:t>
            </a:r>
            <a:r>
              <a:rPr lang="lt-LT" dirty="0"/>
              <a:t>leidžia numanyti, kad visi žmonės, priklausantys tai pačiai grupei, yra </a:t>
            </a:r>
            <a:r>
              <a:rPr lang="lt-LT" dirty="0" smtClean="0"/>
              <a:t>vienodi.</a:t>
            </a:r>
          </a:p>
          <a:p>
            <a:r>
              <a:rPr lang="lt-LT" dirty="0" smtClean="0"/>
              <a:t>Stereotipuose </a:t>
            </a:r>
            <a:r>
              <a:rPr lang="lt-LT" dirty="0"/>
              <a:t>slypi </a:t>
            </a:r>
            <a:r>
              <a:rPr lang="lt-LT" dirty="0" smtClean="0"/>
              <a:t>nuosprendis.</a:t>
            </a:r>
            <a:endParaRPr lang="lt-LT" dirty="0"/>
          </a:p>
          <a:p>
            <a:r>
              <a:rPr lang="lt-LT" dirty="0" smtClean="0"/>
              <a:t>Stereotipai </a:t>
            </a:r>
            <a:r>
              <a:rPr lang="lt-LT" dirty="0"/>
              <a:t>yra </a:t>
            </a:r>
            <a:r>
              <a:rPr lang="lt-LT" dirty="0" smtClean="0"/>
              <a:t>nelankstūs.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35163791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395536" y="0"/>
            <a:ext cx="7776864" cy="936104"/>
          </a:xfrm>
        </p:spPr>
        <p:txBody>
          <a:bodyPr/>
          <a:lstStyle/>
          <a:p>
            <a:r>
              <a:rPr lang="lt-LT" dirty="0" smtClean="0"/>
              <a:t>Kaip išreiškiami stereotipai</a:t>
            </a:r>
            <a:endParaRPr lang="lt-LT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395536" y="936104"/>
            <a:ext cx="8496944" cy="4708525"/>
          </a:xfrm>
        </p:spPr>
        <p:txBody>
          <a:bodyPr>
            <a:noAutofit/>
          </a:bodyPr>
          <a:lstStyle/>
          <a:p>
            <a:pPr lvl="0"/>
            <a:r>
              <a:rPr lang="lt-LT" sz="2500" dirty="0"/>
              <a:t>juokai </a:t>
            </a:r>
            <a:endParaRPr lang="lt-LT" sz="2500" dirty="0" smtClean="0"/>
          </a:p>
          <a:p>
            <a:pPr lvl="0"/>
            <a:r>
              <a:rPr lang="lt-LT" sz="2500" dirty="0" smtClean="0"/>
              <a:t>etikečių </a:t>
            </a:r>
            <a:r>
              <a:rPr lang="lt-LT" sz="2500" dirty="0"/>
              <a:t>klijavimas </a:t>
            </a:r>
            <a:endParaRPr lang="lt-LT" sz="2500" dirty="0" smtClean="0"/>
          </a:p>
          <a:p>
            <a:pPr lvl="0"/>
            <a:r>
              <a:rPr lang="lt-LT" sz="2500" dirty="0" smtClean="0"/>
              <a:t>supaprastinti </a:t>
            </a:r>
            <a:r>
              <a:rPr lang="lt-LT" sz="2500" dirty="0"/>
              <a:t>pareiškimai, taikomi visiems grupei priklausantiems asmenims </a:t>
            </a:r>
            <a:r>
              <a:rPr lang="lt-LT" sz="2500" dirty="0" smtClean="0"/>
              <a:t> </a:t>
            </a:r>
            <a:endParaRPr lang="lt-LT" sz="2500" dirty="0"/>
          </a:p>
          <a:p>
            <a:pPr lvl="0"/>
            <a:r>
              <a:rPr lang="lt-LT" sz="2500" dirty="0"/>
              <a:t>stereotipinis apibūdinimas </a:t>
            </a:r>
            <a:r>
              <a:rPr lang="lt-LT" sz="2500" dirty="0" smtClean="0"/>
              <a:t> </a:t>
            </a:r>
            <a:endParaRPr lang="lt-LT" sz="2500" dirty="0"/>
          </a:p>
          <a:p>
            <a:pPr lvl="0"/>
            <a:r>
              <a:rPr lang="lt-LT" sz="2500" dirty="0"/>
              <a:t>asmeninis </a:t>
            </a:r>
            <a:r>
              <a:rPr lang="lt-LT" sz="2500" dirty="0" smtClean="0"/>
              <a:t>kitų įsivaizdavimas, </a:t>
            </a:r>
            <a:r>
              <a:rPr lang="lt-LT" sz="2500" dirty="0"/>
              <a:t>paremtas stereotipais apie grupę, kuriai priklauso asmuo </a:t>
            </a:r>
            <a:r>
              <a:rPr lang="lt-LT" sz="2500" dirty="0" smtClean="0"/>
              <a:t> </a:t>
            </a:r>
            <a:endParaRPr lang="lt-LT" sz="2500" dirty="0"/>
          </a:p>
          <a:p>
            <a:pPr lvl="0"/>
            <a:r>
              <a:rPr lang="lt-LT" sz="2500" dirty="0"/>
              <a:t>atstovo sindromas </a:t>
            </a:r>
            <a:r>
              <a:rPr lang="lt-LT" sz="2500" dirty="0" smtClean="0"/>
              <a:t> </a:t>
            </a:r>
            <a:endParaRPr lang="lt-LT" sz="2500" dirty="0"/>
          </a:p>
          <a:p>
            <a:pPr lvl="0"/>
            <a:r>
              <a:rPr lang="lt-LT" sz="2500" dirty="0"/>
              <a:t>apibūdinimai, kurie </a:t>
            </a:r>
            <a:r>
              <a:rPr lang="lt-LT" sz="2500" dirty="0" smtClean="0"/>
              <a:t>primena / sukelia </a:t>
            </a:r>
            <a:r>
              <a:rPr lang="lt-LT" sz="2500" dirty="0"/>
              <a:t>stereotipus, nes jie tarsi priešpastatomi egzistuojantiems stereotipams </a:t>
            </a:r>
            <a:r>
              <a:rPr lang="lt-LT" sz="2500" dirty="0" smtClean="0"/>
              <a:t> </a:t>
            </a:r>
            <a:endParaRPr lang="lt-LT" sz="2500" dirty="0"/>
          </a:p>
          <a:p>
            <a:pPr lvl="0"/>
            <a:r>
              <a:rPr lang="lt-LT" sz="2500" dirty="0"/>
              <a:t>statistiniai </a:t>
            </a:r>
            <a:r>
              <a:rPr lang="lt-LT" sz="2500" dirty="0" smtClean="0"/>
              <a:t>stereotipai </a:t>
            </a:r>
            <a:endParaRPr lang="lt-LT" sz="2500" dirty="0"/>
          </a:p>
          <a:p>
            <a:pPr marL="0" indent="0">
              <a:buNone/>
            </a:pPr>
            <a:r>
              <a:rPr lang="lt-LT" sz="2500" dirty="0" smtClean="0"/>
              <a:t>S</a:t>
            </a:r>
            <a:r>
              <a:rPr lang="en-US" sz="2500" dirty="0" err="1" smtClean="0"/>
              <a:t>tereotipai</a:t>
            </a:r>
            <a:r>
              <a:rPr lang="en-US" sz="2500" dirty="0" smtClean="0"/>
              <a:t> </a:t>
            </a:r>
            <a:r>
              <a:rPr lang="en-US" sz="2500" dirty="0" err="1"/>
              <a:t>tokie</a:t>
            </a:r>
            <a:r>
              <a:rPr lang="en-US" sz="2500" dirty="0"/>
              <a:t> </a:t>
            </a:r>
            <a:r>
              <a:rPr lang="en-US" sz="2500" dirty="0" err="1"/>
              <a:t>stiprūs</a:t>
            </a:r>
            <a:r>
              <a:rPr lang="en-US" sz="2500" dirty="0"/>
              <a:t>, </a:t>
            </a:r>
            <a:r>
              <a:rPr lang="en-US" sz="2500" dirty="0" err="1"/>
              <a:t>kad</a:t>
            </a:r>
            <a:r>
              <a:rPr lang="en-US" sz="2500" dirty="0"/>
              <a:t> </a:t>
            </a:r>
            <a:r>
              <a:rPr lang="en-US" sz="2500" dirty="0" err="1"/>
              <a:t>mes</a:t>
            </a:r>
            <a:r>
              <a:rPr lang="en-US" sz="2500" dirty="0"/>
              <a:t> </a:t>
            </a:r>
            <a:r>
              <a:rPr lang="en-US" sz="2500" dirty="0" err="1"/>
              <a:t>jų</a:t>
            </a:r>
            <a:r>
              <a:rPr lang="en-US" sz="2500" dirty="0"/>
              <a:t> </a:t>
            </a:r>
            <a:r>
              <a:rPr lang="en-US" sz="2500" dirty="0" err="1"/>
              <a:t>dažnai</a:t>
            </a:r>
            <a:r>
              <a:rPr lang="en-US" sz="2500" dirty="0"/>
              <a:t> </a:t>
            </a:r>
            <a:r>
              <a:rPr lang="en-US" sz="2500" dirty="0" err="1" smtClean="0"/>
              <a:t>laikomės</a:t>
            </a:r>
            <a:r>
              <a:rPr lang="lt-LT" sz="2500" dirty="0" smtClean="0"/>
              <a:t>,</a:t>
            </a:r>
            <a:r>
              <a:rPr lang="en-US" sz="2500" dirty="0" smtClean="0"/>
              <a:t> </a:t>
            </a:r>
            <a:r>
              <a:rPr lang="en-US" sz="2500" dirty="0"/>
              <a:t>net </a:t>
            </a:r>
            <a:r>
              <a:rPr lang="en-US" sz="2500" dirty="0" err="1"/>
              <a:t>jei</a:t>
            </a:r>
            <a:r>
              <a:rPr lang="en-US" sz="2500" dirty="0"/>
              <a:t> </a:t>
            </a:r>
            <a:r>
              <a:rPr lang="lt-LT" sz="2500" dirty="0" smtClean="0"/>
              <a:t>norime pabrėžti, jog situacija nėra stereotipinė.</a:t>
            </a:r>
            <a:endParaRPr lang="lt-LT" sz="2500" dirty="0"/>
          </a:p>
        </p:txBody>
      </p:sp>
    </p:spTree>
    <p:extLst>
      <p:ext uri="{BB962C8B-B14F-4D97-AF65-F5344CB8AC3E}">
        <p14:creationId xmlns:p14="http://schemas.microsoft.com/office/powerpoint/2010/main" val="15775016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t-LT" dirty="0" smtClean="0"/>
              <a:t>Kaip atpažinti stereotipus medijose</a:t>
            </a:r>
            <a:endParaRPr lang="lt-LT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lt-LT" dirty="0">
                <a:solidFill>
                  <a:srgbClr val="2CAF95"/>
                </a:solidFill>
              </a:rPr>
              <a:t>Kas?</a:t>
            </a:r>
            <a:r>
              <a:rPr lang="lt-LT" dirty="0"/>
              <a:t> Koks vaidmuo priskiriamas </a:t>
            </a:r>
            <a:r>
              <a:rPr lang="lt-LT" dirty="0" smtClean="0"/>
              <a:t>asmeniui?</a:t>
            </a:r>
            <a:endParaRPr lang="lt-LT" dirty="0"/>
          </a:p>
          <a:p>
            <a:pPr lvl="0"/>
            <a:r>
              <a:rPr lang="lt-LT" dirty="0">
                <a:solidFill>
                  <a:srgbClr val="2CAF95"/>
                </a:solidFill>
              </a:rPr>
              <a:t>Kur?</a:t>
            </a:r>
            <a:r>
              <a:rPr lang="lt-LT" dirty="0"/>
              <a:t> Kokioje aplinkoje asmuo vaizduojamas, aprašomas ar fotografuojamas? </a:t>
            </a:r>
          </a:p>
          <a:p>
            <a:pPr lvl="0"/>
            <a:r>
              <a:rPr lang="lt-LT" dirty="0">
                <a:solidFill>
                  <a:srgbClr val="2CAF95"/>
                </a:solidFill>
              </a:rPr>
              <a:t>Kaip?</a:t>
            </a:r>
            <a:r>
              <a:rPr lang="lt-LT" dirty="0"/>
              <a:t> </a:t>
            </a:r>
            <a:r>
              <a:rPr lang="lt-LT" dirty="0" smtClean="0"/>
              <a:t>Koks asmens vaidmuo,</a:t>
            </a:r>
            <a:r>
              <a:rPr lang="lt-LT" dirty="0"/>
              <a:t> pasirinktas</a:t>
            </a:r>
            <a:r>
              <a:rPr lang="lt-LT" dirty="0" smtClean="0"/>
              <a:t> fotografavimo</a:t>
            </a:r>
            <a:r>
              <a:rPr lang="lt-LT" dirty="0"/>
              <a:t>, filmavimo </a:t>
            </a:r>
            <a:r>
              <a:rPr lang="lt-LT" dirty="0" smtClean="0"/>
              <a:t>kampas, planas, veido išraiška?</a:t>
            </a:r>
            <a:endParaRPr lang="lt-LT" dirty="0"/>
          </a:p>
          <a:p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2785397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8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lt-LT" b="0" dirty="0" smtClean="0">
                <a:effectLst/>
              </a:rPr>
              <a:t>Moterų ir vyrų vaidmenų </a:t>
            </a:r>
            <a:r>
              <a:rPr lang="lt-LT" b="0" dirty="0" smtClean="0">
                <a:effectLst/>
              </a:rPr>
              <a:t>stereotipai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4565104"/>
          </a:xfrm>
        </p:spPr>
        <p:txBody>
          <a:bodyPr>
            <a:noAutofit/>
          </a:bodyPr>
          <a:lstStyle/>
          <a:p>
            <a:r>
              <a:rPr lang="lt-LT" sz="2800" dirty="0" smtClean="0">
                <a:effectLst/>
              </a:rPr>
              <a:t>Medijos yra nuolatinis informacijos apie lyčių skirtumus šaltinis ir pateikia abiejų lyčių elgesio modelių.</a:t>
            </a:r>
          </a:p>
          <a:p>
            <a:r>
              <a:rPr lang="lt-LT" sz="2800" dirty="0" smtClean="0">
                <a:effectLst/>
              </a:rPr>
              <a:t>Ilgą laiką vyravo stereotipai, </a:t>
            </a:r>
            <a:r>
              <a:rPr lang="en-US" sz="2800" dirty="0" err="1" smtClean="0"/>
              <a:t>formav</a:t>
            </a:r>
            <a:r>
              <a:rPr lang="lt-LT" sz="2800" dirty="0" smtClean="0"/>
              <a:t>ę n</a:t>
            </a:r>
            <a:r>
              <a:rPr lang="en-US" sz="2800" dirty="0" err="1" smtClean="0"/>
              <a:t>eigiamą</a:t>
            </a:r>
            <a:r>
              <a:rPr lang="en-US" sz="2800" dirty="0" smtClean="0"/>
              <a:t> </a:t>
            </a:r>
            <a:r>
              <a:rPr lang="en-US" sz="2800" dirty="0" err="1">
                <a:solidFill>
                  <a:srgbClr val="2CAF95"/>
                </a:solidFill>
              </a:rPr>
              <a:t>moters</a:t>
            </a:r>
            <a:r>
              <a:rPr lang="en-US" sz="2800" dirty="0">
                <a:solidFill>
                  <a:srgbClr val="2CAF95"/>
                </a:solidFill>
              </a:rPr>
              <a:t> </a:t>
            </a:r>
            <a:r>
              <a:rPr lang="en-US" sz="2800" dirty="0" err="1">
                <a:solidFill>
                  <a:srgbClr val="2CAF95"/>
                </a:solidFill>
              </a:rPr>
              <a:t>įvaizdį</a:t>
            </a:r>
            <a:r>
              <a:rPr lang="en-US" sz="2800" dirty="0">
                <a:solidFill>
                  <a:srgbClr val="2CAF95"/>
                </a:solidFill>
              </a:rPr>
              <a:t> </a:t>
            </a:r>
            <a:r>
              <a:rPr lang="en-US" sz="2800" dirty="0" err="1"/>
              <a:t>visuomenėje</a:t>
            </a:r>
            <a:r>
              <a:rPr lang="en-US" sz="2800" dirty="0"/>
              <a:t>: </a:t>
            </a:r>
            <a:r>
              <a:rPr lang="en-US" sz="2800" dirty="0" err="1"/>
              <a:t>moters</a:t>
            </a:r>
            <a:r>
              <a:rPr lang="en-US" sz="2800" dirty="0"/>
              <a:t> </a:t>
            </a:r>
            <a:r>
              <a:rPr lang="en-US" sz="2800" dirty="0" err="1"/>
              <a:t>vieta</a:t>
            </a:r>
            <a:r>
              <a:rPr lang="en-US" sz="2800" dirty="0"/>
              <a:t> – </a:t>
            </a:r>
            <a:r>
              <a:rPr lang="en-US" sz="2800" dirty="0" err="1"/>
              <a:t>namuose</a:t>
            </a:r>
            <a:r>
              <a:rPr lang="en-US" sz="2800" dirty="0"/>
              <a:t> </a:t>
            </a:r>
            <a:r>
              <a:rPr lang="en-US" sz="2800" dirty="0" err="1"/>
              <a:t>arba</a:t>
            </a:r>
            <a:r>
              <a:rPr lang="en-US" sz="2800" dirty="0"/>
              <a:t> </a:t>
            </a:r>
            <a:r>
              <a:rPr lang="en-US" sz="2800" dirty="0" err="1"/>
              <a:t>ji</a:t>
            </a:r>
            <a:r>
              <a:rPr lang="en-US" sz="2800" dirty="0"/>
              <a:t> </a:t>
            </a:r>
            <a:r>
              <a:rPr lang="en-US" sz="2800" dirty="0" err="1"/>
              <a:t>užsiima</a:t>
            </a:r>
            <a:r>
              <a:rPr lang="en-US" sz="2800" dirty="0"/>
              <a:t> </a:t>
            </a:r>
            <a:r>
              <a:rPr lang="en-US" sz="2800" dirty="0" err="1"/>
              <a:t>žemesnio</a:t>
            </a:r>
            <a:r>
              <a:rPr lang="en-US" sz="2800" dirty="0"/>
              <a:t> </a:t>
            </a:r>
            <a:r>
              <a:rPr lang="en-US" sz="2800" dirty="0" err="1"/>
              <a:t>statuso</a:t>
            </a:r>
            <a:r>
              <a:rPr lang="en-US" sz="2800" dirty="0"/>
              <a:t> </a:t>
            </a:r>
            <a:r>
              <a:rPr lang="en-US" sz="2800" dirty="0" err="1"/>
              <a:t>veikla</a:t>
            </a:r>
            <a:r>
              <a:rPr lang="en-US" sz="2800" dirty="0"/>
              <a:t>; </a:t>
            </a:r>
            <a:r>
              <a:rPr lang="en-US" sz="2800" dirty="0" err="1"/>
              <a:t>ji</a:t>
            </a:r>
            <a:r>
              <a:rPr lang="en-US" sz="2800" dirty="0"/>
              <a:t> </a:t>
            </a:r>
            <a:r>
              <a:rPr lang="en-US" sz="2800" dirty="0" err="1"/>
              <a:t>nepriima</a:t>
            </a:r>
            <a:r>
              <a:rPr lang="en-US" sz="2800" dirty="0"/>
              <a:t> </a:t>
            </a:r>
            <a:r>
              <a:rPr lang="en-US" sz="2800" dirty="0" err="1"/>
              <a:t>svarbių</a:t>
            </a:r>
            <a:r>
              <a:rPr lang="en-US" sz="2800" dirty="0"/>
              <a:t> </a:t>
            </a:r>
            <a:r>
              <a:rPr lang="en-US" sz="2800" dirty="0" err="1"/>
              <a:t>sprendimų</a:t>
            </a:r>
            <a:r>
              <a:rPr lang="en-US" sz="2800" dirty="0"/>
              <a:t>, </a:t>
            </a:r>
            <a:r>
              <a:rPr lang="en-US" sz="2800" dirty="0" err="1"/>
              <a:t>neturi</a:t>
            </a:r>
            <a:r>
              <a:rPr lang="en-US" sz="2800" dirty="0"/>
              <a:t> </a:t>
            </a:r>
            <a:r>
              <a:rPr lang="en-US" sz="2800" dirty="0" err="1"/>
              <a:t>autoriteto</a:t>
            </a:r>
            <a:r>
              <a:rPr lang="en-US" sz="2800" dirty="0"/>
              <a:t>, </a:t>
            </a:r>
            <a:r>
              <a:rPr lang="en-US" sz="2800" dirty="0" err="1"/>
              <a:t>yra</a:t>
            </a:r>
            <a:r>
              <a:rPr lang="en-US" sz="2800" dirty="0"/>
              <a:t> </a:t>
            </a:r>
            <a:r>
              <a:rPr lang="en-US" sz="2800" dirty="0" err="1"/>
              <a:t>neracionali</a:t>
            </a:r>
            <a:r>
              <a:rPr lang="en-US" sz="2800" dirty="0"/>
              <a:t>, </a:t>
            </a:r>
            <a:r>
              <a:rPr lang="en-US" sz="2800" dirty="0" err="1"/>
              <a:t>priklausoma</a:t>
            </a:r>
            <a:r>
              <a:rPr lang="en-US" sz="2800" dirty="0"/>
              <a:t>, </a:t>
            </a:r>
            <a:r>
              <a:rPr lang="en-US" sz="2800" dirty="0" err="1"/>
              <a:t>pažeidžiama</a:t>
            </a:r>
            <a:r>
              <a:rPr lang="en-US" sz="2800" dirty="0"/>
              <a:t>, jai </a:t>
            </a:r>
            <a:r>
              <a:rPr lang="en-US" sz="2800" dirty="0" err="1"/>
              <a:t>reikia</a:t>
            </a:r>
            <a:r>
              <a:rPr lang="en-US" sz="2800" dirty="0"/>
              <a:t> </a:t>
            </a:r>
            <a:r>
              <a:rPr lang="en-US" sz="2800" dirty="0" err="1"/>
              <a:t>vyro</a:t>
            </a:r>
            <a:r>
              <a:rPr lang="en-US" sz="2800" dirty="0"/>
              <a:t> </a:t>
            </a:r>
            <a:r>
              <a:rPr lang="en-US" sz="2800" dirty="0" err="1" smtClean="0"/>
              <a:t>apsaugos</a:t>
            </a:r>
            <a:r>
              <a:rPr lang="lt-LT" sz="2800" dirty="0" smtClean="0"/>
              <a:t>.</a:t>
            </a:r>
          </a:p>
          <a:p>
            <a:r>
              <a:rPr lang="lt-LT" sz="2800" dirty="0" smtClean="0">
                <a:solidFill>
                  <a:srgbClr val="2CAF95"/>
                </a:solidFill>
              </a:rPr>
              <a:t>V</a:t>
            </a:r>
            <a:r>
              <a:rPr lang="en-US" sz="2800" dirty="0" err="1" smtClean="0">
                <a:solidFill>
                  <a:srgbClr val="2CAF95"/>
                </a:solidFill>
              </a:rPr>
              <a:t>yro</a:t>
            </a:r>
            <a:r>
              <a:rPr lang="en-US" sz="2800" dirty="0" smtClean="0">
                <a:solidFill>
                  <a:srgbClr val="2CAF95"/>
                </a:solidFill>
              </a:rPr>
              <a:t> </a:t>
            </a:r>
            <a:r>
              <a:rPr lang="en-US" sz="2800" dirty="0" err="1">
                <a:solidFill>
                  <a:srgbClr val="2CAF95"/>
                </a:solidFill>
              </a:rPr>
              <a:t>vaidmeniui</a:t>
            </a:r>
            <a:r>
              <a:rPr lang="en-US" sz="2800" dirty="0">
                <a:solidFill>
                  <a:srgbClr val="2CAF95"/>
                </a:solidFill>
              </a:rPr>
              <a:t> </a:t>
            </a:r>
            <a:r>
              <a:rPr lang="en-US" sz="2800" dirty="0" err="1"/>
              <a:t>priskiriama</a:t>
            </a:r>
            <a:r>
              <a:rPr lang="en-US" sz="2800" dirty="0"/>
              <a:t> </a:t>
            </a:r>
            <a:r>
              <a:rPr lang="en-US" sz="2800" dirty="0" err="1"/>
              <a:t>nepriklausomybė</a:t>
            </a:r>
            <a:r>
              <a:rPr lang="en-US" sz="2800" dirty="0"/>
              <a:t>, </a:t>
            </a:r>
            <a:r>
              <a:rPr lang="en-US" sz="2800" dirty="0" err="1"/>
              <a:t>stiprybė</a:t>
            </a:r>
            <a:r>
              <a:rPr lang="en-US" sz="2800" dirty="0"/>
              <a:t>, </a:t>
            </a:r>
            <a:r>
              <a:rPr lang="en-US" sz="2800" dirty="0" err="1"/>
              <a:t>pasitikėjimas</a:t>
            </a:r>
            <a:r>
              <a:rPr lang="en-US" sz="2800" dirty="0"/>
              <a:t> </a:t>
            </a:r>
            <a:r>
              <a:rPr lang="en-US" sz="2800" dirty="0" err="1"/>
              <a:t>savimi</a:t>
            </a:r>
            <a:r>
              <a:rPr lang="en-US" sz="2800" dirty="0"/>
              <a:t>, </a:t>
            </a:r>
            <a:r>
              <a:rPr lang="en-US" sz="2800" dirty="0" err="1"/>
              <a:t>protas</a:t>
            </a:r>
            <a:r>
              <a:rPr lang="en-US" sz="2800" dirty="0"/>
              <a:t>, </a:t>
            </a:r>
            <a:r>
              <a:rPr lang="en-US" sz="2800" dirty="0" err="1"/>
              <a:t>įdomi</a:t>
            </a:r>
            <a:r>
              <a:rPr lang="en-US" sz="2800" dirty="0"/>
              <a:t> </a:t>
            </a:r>
            <a:r>
              <a:rPr lang="en-US" sz="2800" dirty="0" err="1"/>
              <a:t>laisvalaikio</a:t>
            </a:r>
            <a:r>
              <a:rPr lang="en-US" sz="2800" dirty="0"/>
              <a:t> </a:t>
            </a:r>
            <a:r>
              <a:rPr lang="en-US" sz="2800" dirty="0" err="1" smtClean="0"/>
              <a:t>veikla</a:t>
            </a:r>
            <a:r>
              <a:rPr lang="lt-LT" sz="2800" dirty="0" smtClean="0"/>
              <a:t>.</a:t>
            </a:r>
            <a:endParaRPr lang="lt-LT" sz="2800" dirty="0" smtClean="0">
              <a:effectLst/>
            </a:endParaRP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110411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893" y="8461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lt-LT" b="0" dirty="0" smtClean="0">
                <a:effectLst/>
              </a:rPr>
              <a:t>Lyčių lygybės siekis Šiaurės šalių medijose</a:t>
            </a:r>
            <a:r>
              <a:rPr lang="lt-LT" dirty="0" smtClean="0">
                <a:effectLst/>
              </a:rPr>
              <a:t/>
            </a:r>
            <a:br>
              <a:rPr lang="lt-LT" dirty="0" smtClean="0">
                <a:effectLst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9893" y="1989138"/>
            <a:ext cx="8229600" cy="4525963"/>
          </a:xfrm>
        </p:spPr>
        <p:txBody>
          <a:bodyPr/>
          <a:lstStyle/>
          <a:p>
            <a:r>
              <a:rPr lang="lt-LT" dirty="0" smtClean="0">
                <a:effectLst/>
              </a:rPr>
              <a:t>Skandinavijos šalyse itin daug dėmesio skiriama lyčių lygybei užtikrinti.</a:t>
            </a:r>
          </a:p>
          <a:p>
            <a:r>
              <a:rPr lang="lt-LT" dirty="0" smtClean="0">
                <a:effectLst/>
              </a:rPr>
              <a:t>Yra politinis konsensusas, kad visuomenė turi užtikrinti tiek vyrams, tiek moterims vienodas teises, pareigas, galimybes.</a:t>
            </a:r>
          </a:p>
          <a:p>
            <a:r>
              <a:rPr lang="lt-LT" dirty="0" smtClean="0">
                <a:effectLst/>
              </a:rPr>
              <a:t>Suomijoje yra didžiausias </a:t>
            </a:r>
            <a:r>
              <a:rPr lang="lt-LT" dirty="0" smtClean="0"/>
              <a:t>moterų žurnalisčių </a:t>
            </a:r>
            <a:r>
              <a:rPr lang="lt-LT" dirty="0"/>
              <a:t>skaičius </a:t>
            </a:r>
            <a:r>
              <a:rPr lang="lt-LT" dirty="0" smtClean="0">
                <a:effectLst/>
              </a:rPr>
              <a:t>– 57 %, Islandijoje – 44 %.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94332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t-LT" b="0" dirty="0" smtClean="0">
                <a:effectLst/>
              </a:rPr>
              <a:t>Naujienų turinys</a:t>
            </a:r>
            <a:r>
              <a:rPr lang="lt-LT" dirty="0" smtClean="0">
                <a:effectLst/>
              </a:rPr>
              <a:t/>
            </a:r>
            <a:br>
              <a:rPr lang="lt-LT" dirty="0" smtClean="0">
                <a:effectLst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124744"/>
            <a:ext cx="7920880" cy="5040560"/>
          </a:xfrm>
        </p:spPr>
        <p:txBody>
          <a:bodyPr>
            <a:normAutofit/>
          </a:bodyPr>
          <a:lstStyle/>
          <a:p>
            <a:r>
              <a:rPr lang="lt-LT" b="0" dirty="0" smtClean="0">
                <a:effectLst/>
              </a:rPr>
              <a:t>Tačiau naujienų turinyje vis tiek dominuoja vyrai: žinios dažnai būna apie vyrus.</a:t>
            </a:r>
          </a:p>
          <a:p>
            <a:r>
              <a:rPr lang="lt-LT" dirty="0" smtClean="0">
                <a:effectLst/>
              </a:rPr>
              <a:t>Tik 24 % žinių subjektų būna moterys.</a:t>
            </a:r>
          </a:p>
          <a:p>
            <a:r>
              <a:rPr lang="en-US" dirty="0" err="1" smtClean="0"/>
              <a:t>Žurnalist</a:t>
            </a:r>
            <a:r>
              <a:rPr lang="lt-LT" dirty="0" smtClean="0"/>
              <a:t>ės</a:t>
            </a:r>
            <a:r>
              <a:rPr lang="en-US" dirty="0" smtClean="0"/>
              <a:t> </a:t>
            </a:r>
            <a:r>
              <a:rPr lang="en-US" dirty="0" err="1" smtClean="0"/>
              <a:t>moterys</a:t>
            </a:r>
            <a:r>
              <a:rPr lang="en-US" dirty="0" smtClean="0"/>
              <a:t> </a:t>
            </a:r>
            <a:r>
              <a:rPr lang="en-US" dirty="0" err="1"/>
              <a:t>dažniau</a:t>
            </a:r>
            <a:r>
              <a:rPr lang="en-US" dirty="0"/>
              <a:t> </a:t>
            </a:r>
            <a:r>
              <a:rPr lang="en-US" dirty="0" err="1"/>
              <a:t>analizuoja</a:t>
            </a:r>
            <a:r>
              <a:rPr lang="en-US" dirty="0"/>
              <a:t> </a:t>
            </a:r>
            <a:r>
              <a:rPr lang="en-US" dirty="0" err="1"/>
              <a:t>socialines</a:t>
            </a:r>
            <a:r>
              <a:rPr lang="en-US" dirty="0"/>
              <a:t> </a:t>
            </a:r>
            <a:r>
              <a:rPr lang="en-US" dirty="0" err="1"/>
              <a:t>temas</a:t>
            </a:r>
            <a:r>
              <a:rPr lang="en-US" dirty="0"/>
              <a:t>, </a:t>
            </a:r>
            <a:r>
              <a:rPr lang="en-US" dirty="0" err="1"/>
              <a:t>kultūros</a:t>
            </a:r>
            <a:r>
              <a:rPr lang="en-US" dirty="0"/>
              <a:t> </a:t>
            </a:r>
            <a:r>
              <a:rPr lang="en-US" dirty="0" err="1"/>
              <a:t>ar</a:t>
            </a:r>
            <a:r>
              <a:rPr lang="en-US" dirty="0"/>
              <a:t> </a:t>
            </a:r>
            <a:r>
              <a:rPr lang="en-US" dirty="0" err="1"/>
              <a:t>gyvenimo</a:t>
            </a:r>
            <a:r>
              <a:rPr lang="en-US" dirty="0"/>
              <a:t> </a:t>
            </a:r>
            <a:r>
              <a:rPr lang="en-US" dirty="0" err="1"/>
              <a:t>būdo</a:t>
            </a:r>
            <a:r>
              <a:rPr lang="en-US" dirty="0"/>
              <a:t> </a:t>
            </a:r>
            <a:r>
              <a:rPr lang="en-US" dirty="0" err="1"/>
              <a:t>temas</a:t>
            </a:r>
            <a:r>
              <a:rPr lang="en-US" dirty="0"/>
              <a:t>, </a:t>
            </a:r>
            <a:r>
              <a:rPr lang="en-US" dirty="0" smtClean="0"/>
              <a:t>o </a:t>
            </a:r>
            <a:r>
              <a:rPr lang="en-US" dirty="0" err="1" smtClean="0"/>
              <a:t>vyrai</a:t>
            </a:r>
            <a:r>
              <a:rPr lang="en-US" dirty="0" smtClean="0"/>
              <a:t> </a:t>
            </a:r>
            <a:r>
              <a:rPr lang="en-US" dirty="0" err="1"/>
              <a:t>būna</a:t>
            </a:r>
            <a:r>
              <a:rPr lang="en-US" dirty="0"/>
              <a:t> </a:t>
            </a:r>
            <a:r>
              <a:rPr lang="en-US" dirty="0" err="1"/>
              <a:t>politikos</a:t>
            </a:r>
            <a:r>
              <a:rPr lang="en-US" dirty="0"/>
              <a:t>, </a:t>
            </a:r>
            <a:r>
              <a:rPr lang="en-US" dirty="0" err="1"/>
              <a:t>verslo</a:t>
            </a:r>
            <a:r>
              <a:rPr lang="en-US" dirty="0"/>
              <a:t> </a:t>
            </a:r>
            <a:r>
              <a:rPr lang="en-US" dirty="0" err="1"/>
              <a:t>apžvalgininkai</a:t>
            </a:r>
            <a:r>
              <a:rPr lang="en-US" dirty="0"/>
              <a:t>, </a:t>
            </a:r>
            <a:r>
              <a:rPr lang="en-US" dirty="0" err="1"/>
              <a:t>sporto</a:t>
            </a:r>
            <a:r>
              <a:rPr lang="en-US" dirty="0"/>
              <a:t> </a:t>
            </a:r>
            <a:r>
              <a:rPr lang="en-US" dirty="0" err="1"/>
              <a:t>komentatoriai</a:t>
            </a:r>
            <a:r>
              <a:rPr lang="en-US" dirty="0"/>
              <a:t>. </a:t>
            </a:r>
            <a:r>
              <a:rPr lang="en-US" dirty="0" err="1"/>
              <a:t>Vyrams</a:t>
            </a:r>
            <a:r>
              <a:rPr lang="en-US" dirty="0"/>
              <a:t> </a:t>
            </a:r>
            <a:r>
              <a:rPr lang="en-US" dirty="0" err="1"/>
              <a:t>priskiriamas</a:t>
            </a:r>
            <a:r>
              <a:rPr lang="en-US" dirty="0"/>
              <a:t> </a:t>
            </a:r>
            <a:r>
              <a:rPr lang="en-US" dirty="0" err="1"/>
              <a:t>aktyvesnis</a:t>
            </a:r>
            <a:r>
              <a:rPr lang="en-US" dirty="0"/>
              <a:t> </a:t>
            </a:r>
            <a:r>
              <a:rPr lang="en-US" dirty="0" err="1" smtClean="0"/>
              <a:t>vaidmuo</a:t>
            </a:r>
            <a:r>
              <a:rPr lang="lt-LT" dirty="0" smtClean="0"/>
              <a:t>.</a:t>
            </a:r>
          </a:p>
          <a:p>
            <a:r>
              <a:rPr lang="lt-LT" dirty="0" smtClean="0"/>
              <a:t>Vyrai ir moterys skirtingai vaizduojami netgi</a:t>
            </a:r>
            <a:r>
              <a:rPr lang="en-US" dirty="0" smtClean="0"/>
              <a:t> </a:t>
            </a:r>
            <a:r>
              <a:rPr lang="en-US" dirty="0" err="1" smtClean="0"/>
              <a:t>nuotraukose</a:t>
            </a:r>
            <a:r>
              <a:rPr lang="lt-LT" dirty="0"/>
              <a:t>.</a:t>
            </a:r>
            <a:endParaRPr lang="lt-LT" dirty="0" smtClean="0">
              <a:effectLst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0491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261</TotalTime>
  <Words>736</Words>
  <Application>Microsoft Office PowerPoint</Application>
  <PresentationFormat>On-screen Show (4:3)</PresentationFormat>
  <Paragraphs>58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Calibri</vt:lpstr>
      <vt:lpstr>Impact</vt:lpstr>
      <vt:lpstr>Trebuchet MS</vt:lpstr>
      <vt:lpstr>Verdana</vt:lpstr>
      <vt:lpstr>Wingdings 2</vt:lpstr>
      <vt:lpstr>Office Theme</vt:lpstr>
      <vt:lpstr>Custom Design</vt:lpstr>
      <vt:lpstr>Medijos ir stereotipai</vt:lpstr>
      <vt:lpstr>Stereotipai</vt:lpstr>
      <vt:lpstr>Vaidmenų modeliai</vt:lpstr>
      <vt:lpstr>Tipiniai stereotipai turi kelias charakteristikas</vt:lpstr>
      <vt:lpstr>Kaip išreiškiami stereotipai</vt:lpstr>
      <vt:lpstr>Kaip atpažinti stereotipus medijose</vt:lpstr>
      <vt:lpstr>Moterų ir vyrų vaidmenų stereotipai</vt:lpstr>
      <vt:lpstr>Lyčių lygybės siekis Šiaurės šalių medijose </vt:lpstr>
      <vt:lpstr>Naujienų turinys </vt:lpstr>
      <vt:lpstr>Lyčių lygybė ir kompiuteriniai žaidimai</vt:lpstr>
      <vt:lpstr>Rasiniai, etniniai stereotipai</vt:lpstr>
      <vt:lpstr>Medijose beveik nėra vietos etninėms mažumoms </vt:lpstr>
      <vt:lpstr>Tai gali sukelti įvairių pasekmių</vt:lpstr>
      <vt:lpstr>Informacijos šaltinių įvairovė griauna stereotipus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Birute</dc:creator>
  <cp:lastModifiedBy>Rasa Jančiauskaitė</cp:lastModifiedBy>
  <cp:revision>31</cp:revision>
  <dcterms:created xsi:type="dcterms:W3CDTF">2016-01-13T08:45:02Z</dcterms:created>
  <dcterms:modified xsi:type="dcterms:W3CDTF">2016-02-10T15:08:54Z</dcterms:modified>
</cp:coreProperties>
</file>