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71E"/>
    <a:srgbClr val="16B68C"/>
    <a:srgbClr val="2CAF95"/>
    <a:srgbClr val="70542A"/>
    <a:srgbClr val="168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667" autoAdjust="0"/>
  </p:normalViewPr>
  <p:slideViewPr>
    <p:cSldViewPr>
      <p:cViewPr varScale="1">
        <p:scale>
          <a:sx n="54" d="100"/>
          <a:sy n="54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E5074-A23D-4B2E-8335-6BA21C931894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1954F-3CDF-4E6D-90DE-D19F468D86D9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100289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veiksliukas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756592" y="0"/>
            <a:ext cx="10476656" cy="74682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39952" y="908720"/>
            <a:ext cx="4822304" cy="3528392"/>
          </a:xfrm>
          <a:noFill/>
        </p:spPr>
        <p:txBody>
          <a:bodyPr>
            <a:noAutofit/>
          </a:bodyPr>
          <a:lstStyle>
            <a:lvl1pPr algn="l">
              <a:spcAft>
                <a:spcPts val="0"/>
              </a:spcAft>
              <a:defRPr sz="4800" spc="100" baseline="0"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4869160"/>
            <a:ext cx="4824536" cy="1752600"/>
          </a:xfrm>
        </p:spPr>
        <p:txBody>
          <a:bodyPr>
            <a:normAutofit/>
          </a:bodyPr>
          <a:lstStyle>
            <a:lvl1pPr marL="0" indent="0" algn="l">
              <a:buNone/>
              <a:defRPr sz="2800" b="1" spc="0">
                <a:solidFill>
                  <a:srgbClr val="CC071E"/>
                </a:solidFill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CA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5" name="Picture 4" descr="paveiksliukas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3123862"/>
            <a:ext cx="10476656" cy="746827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1835696" y="3284984"/>
            <a:ext cx="1728192" cy="720080"/>
          </a:xfrm>
          <a:prstGeom prst="rect">
            <a:avLst/>
          </a:prstGeom>
          <a:solidFill>
            <a:srgbClr val="2CA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692696"/>
            <a:ext cx="7772400" cy="5112568"/>
          </a:xfrm>
          <a:noFill/>
        </p:spPr>
        <p:txBody>
          <a:bodyPr>
            <a:noAutofit/>
          </a:bodyPr>
          <a:lstStyle>
            <a:lvl1pPr algn="l">
              <a:spcAft>
                <a:spcPts val="0"/>
              </a:spcAft>
              <a:defRPr sz="4800" spc="100" baseline="0"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4565104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noFill/>
        </p:spPr>
        <p:txBody>
          <a:bodyPr/>
          <a:lstStyle>
            <a:lvl1pPr algn="l">
              <a:defRPr>
                <a:solidFill>
                  <a:srgbClr val="2CAF95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4" name="Isosceles Triangle 3"/>
          <p:cNvSpPr/>
          <p:nvPr userDrawn="1"/>
        </p:nvSpPr>
        <p:spPr>
          <a:xfrm rot="10800000">
            <a:off x="6372200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5" name="Isosceles Triangle 4"/>
          <p:cNvSpPr/>
          <p:nvPr userDrawn="1"/>
        </p:nvSpPr>
        <p:spPr>
          <a:xfrm rot="10800000">
            <a:off x="5868144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" name="Isosceles Triangle 5"/>
          <p:cNvSpPr/>
          <p:nvPr userDrawn="1"/>
        </p:nvSpPr>
        <p:spPr>
          <a:xfrm rot="10800000">
            <a:off x="6876256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95536" y="836712"/>
            <a:ext cx="8496944" cy="5400600"/>
          </a:xfrm>
          <a:prstGeom prst="rect">
            <a:avLst/>
          </a:prstGeom>
          <a:solidFill>
            <a:schemeClr val="bg1"/>
          </a:solidFill>
          <a:ln w="98425" cap="sq">
            <a:solidFill>
              <a:srgbClr val="2CAF9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" name="Rectangle 5"/>
          <p:cNvSpPr/>
          <p:nvPr userDrawn="1"/>
        </p:nvSpPr>
        <p:spPr>
          <a:xfrm>
            <a:off x="323528" y="764704"/>
            <a:ext cx="8496944" cy="5400600"/>
          </a:xfrm>
          <a:prstGeom prst="rect">
            <a:avLst/>
          </a:prstGeom>
          <a:solidFill>
            <a:schemeClr val="bg1"/>
          </a:solidFill>
          <a:ln w="98425" cap="sq">
            <a:solidFill>
              <a:srgbClr val="2CAF9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4781128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rgbClr val="2CAF95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1259632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Isosceles Triangle 8"/>
          <p:cNvSpPr/>
          <p:nvPr userDrawn="1"/>
        </p:nvSpPr>
        <p:spPr>
          <a:xfrm>
            <a:off x="755576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0" name="Isosceles Triangle 9"/>
          <p:cNvSpPr/>
          <p:nvPr userDrawn="1"/>
        </p:nvSpPr>
        <p:spPr>
          <a:xfrm>
            <a:off x="1763688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 userDrawn="1"/>
        </p:nvGraphicFramePr>
        <p:xfrm>
          <a:off x="683568" y="1628800"/>
          <a:ext cx="7776864" cy="38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rgbClr val="168E21"/>
                        </a:solidFill>
                        <a:latin typeface="Trebuchet MS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rgbClr val="168E2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chemeClr val="bg1"/>
          </a:solidFill>
        </p:spPr>
        <p:txBody>
          <a:bodyPr/>
          <a:lstStyle>
            <a:lvl1pPr algn="l">
              <a:defRPr>
                <a:solidFill>
                  <a:srgbClr val="70542A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 userDrawn="1"/>
        </p:nvSpPr>
        <p:spPr>
          <a:xfrm rot="10800000">
            <a:off x="7452320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Isosceles Triangle 2"/>
          <p:cNvSpPr/>
          <p:nvPr userDrawn="1"/>
        </p:nvSpPr>
        <p:spPr>
          <a:xfrm rot="10800000">
            <a:off x="6948264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" name="Isosceles Triangle 3"/>
          <p:cNvSpPr/>
          <p:nvPr userDrawn="1"/>
        </p:nvSpPr>
        <p:spPr>
          <a:xfrm rot="10800000">
            <a:off x="7956376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chemeClr val="bg1"/>
          </a:solidFill>
        </p:spPr>
        <p:txBody>
          <a:bodyPr/>
          <a:lstStyle>
            <a:lvl1pPr algn="l">
              <a:defRPr>
                <a:solidFill>
                  <a:srgbClr val="2CAF95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068069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55576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3419872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6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2404864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1259632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Isosceles Triangle 8"/>
          <p:cNvSpPr/>
          <p:nvPr userDrawn="1"/>
        </p:nvSpPr>
        <p:spPr>
          <a:xfrm>
            <a:off x="755576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1" name="Isosceles Triangle 10"/>
          <p:cNvSpPr/>
          <p:nvPr userDrawn="1"/>
        </p:nvSpPr>
        <p:spPr>
          <a:xfrm>
            <a:off x="1763688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50" r:id="rId3"/>
    <p:sldLayoutId id="2147483674" r:id="rId4"/>
    <p:sldLayoutId id="214748367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altLang="lt-LT" cap="all" dirty="0"/>
              <a:t>Žiniasklaida ir įstatymai</a:t>
            </a:r>
            <a:endParaRPr lang="lt-LT" cap="al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lt-LT" altLang="lt-LT" dirty="0"/>
              <a:t>Žurnalisto veiklos </a:t>
            </a:r>
            <a:r>
              <a:rPr lang="lt-LT" altLang="lt-LT" dirty="0" smtClean="0"/>
              <a:t>normos</a:t>
            </a:r>
            <a:endParaRPr lang="en-GB" alt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8" y="1988840"/>
            <a:ext cx="7920880" cy="4536504"/>
          </a:xfrm>
        </p:spPr>
        <p:txBody>
          <a:bodyPr>
            <a:normAutofit fontScale="92500" lnSpcReduction="20000"/>
          </a:bodyPr>
          <a:lstStyle/>
          <a:p>
            <a:r>
              <a:rPr lang="lt-LT" dirty="0"/>
              <a:t>Neigiamą poveikį nepilnamečių vystymuisi daranti viešoji informacija:</a:t>
            </a:r>
          </a:p>
          <a:p>
            <a:pPr marL="457200" lvl="1" indent="0">
              <a:buNone/>
            </a:pPr>
            <a:r>
              <a:rPr lang="lt-LT" dirty="0" smtClean="0">
                <a:solidFill>
                  <a:srgbClr val="16B68C"/>
                </a:solidFill>
              </a:rPr>
              <a:t>1</a:t>
            </a:r>
            <a:r>
              <a:rPr lang="lt-LT" dirty="0">
                <a:solidFill>
                  <a:srgbClr val="16B68C"/>
                </a:solidFill>
              </a:rPr>
              <a:t>)</a:t>
            </a:r>
            <a:r>
              <a:rPr lang="lt-LT" dirty="0"/>
              <a:t> susijusi su fizinio ar psichinio smurto vaizdavimu arba vandalizmu;</a:t>
            </a:r>
          </a:p>
          <a:p>
            <a:pPr marL="457200" lvl="1" indent="0">
              <a:buNone/>
            </a:pPr>
            <a:r>
              <a:rPr lang="lt-LT" dirty="0" smtClean="0">
                <a:solidFill>
                  <a:srgbClr val="16B68C"/>
                </a:solidFill>
              </a:rPr>
              <a:t>2</a:t>
            </a:r>
            <a:r>
              <a:rPr lang="lt-LT" dirty="0">
                <a:solidFill>
                  <a:srgbClr val="16B68C"/>
                </a:solidFill>
              </a:rPr>
              <a:t>)</a:t>
            </a:r>
            <a:r>
              <a:rPr lang="lt-LT" dirty="0"/>
              <a:t> kurioje rodomas mirusio arba žiauriai sužaloto žmogaus kūnas;</a:t>
            </a:r>
          </a:p>
          <a:p>
            <a:pPr marL="457200" lvl="1" indent="0">
              <a:buNone/>
            </a:pPr>
            <a:r>
              <a:rPr lang="lt-LT" dirty="0" smtClean="0">
                <a:solidFill>
                  <a:srgbClr val="16B68C"/>
                </a:solidFill>
              </a:rPr>
              <a:t>3</a:t>
            </a:r>
            <a:r>
              <a:rPr lang="lt-LT" dirty="0">
                <a:solidFill>
                  <a:srgbClr val="16B68C"/>
                </a:solidFill>
              </a:rPr>
              <a:t>)</a:t>
            </a:r>
            <a:r>
              <a:rPr lang="lt-LT" dirty="0"/>
              <a:t> erotinio pobūdžio;</a:t>
            </a:r>
          </a:p>
          <a:p>
            <a:pPr marL="457200" lvl="1" indent="0">
              <a:buNone/>
            </a:pPr>
            <a:r>
              <a:rPr lang="lt-LT" dirty="0" smtClean="0">
                <a:solidFill>
                  <a:srgbClr val="16B68C"/>
                </a:solidFill>
              </a:rPr>
              <a:t>4</a:t>
            </a:r>
            <a:r>
              <a:rPr lang="lt-LT" dirty="0">
                <a:solidFill>
                  <a:srgbClr val="16B68C"/>
                </a:solidFill>
              </a:rPr>
              <a:t>)</a:t>
            </a:r>
            <a:r>
              <a:rPr lang="lt-LT" dirty="0"/>
              <a:t> sukelianti baimę ar siaubą;</a:t>
            </a:r>
          </a:p>
          <a:p>
            <a:pPr marL="457200" lvl="1" indent="0">
              <a:buNone/>
            </a:pPr>
            <a:r>
              <a:rPr lang="lt-LT" dirty="0" smtClean="0">
                <a:solidFill>
                  <a:srgbClr val="16B68C"/>
                </a:solidFill>
              </a:rPr>
              <a:t>5</a:t>
            </a:r>
            <a:r>
              <a:rPr lang="lt-LT" dirty="0"/>
              <a:t>) skatinanti azartinius lošimus;</a:t>
            </a:r>
          </a:p>
          <a:p>
            <a:pPr marL="457200" lvl="1" indent="0">
              <a:buNone/>
            </a:pPr>
            <a:r>
              <a:rPr lang="lt-LT" dirty="0" smtClean="0">
                <a:solidFill>
                  <a:srgbClr val="16B68C"/>
                </a:solidFill>
              </a:rPr>
              <a:t>6</a:t>
            </a:r>
            <a:r>
              <a:rPr lang="lt-LT" dirty="0">
                <a:solidFill>
                  <a:srgbClr val="16B68C"/>
                </a:solidFill>
              </a:rPr>
              <a:t>)</a:t>
            </a:r>
            <a:r>
              <a:rPr lang="lt-LT" dirty="0"/>
              <a:t> kurioje palankiai vertinamas priklausomybė nuo narkotinių, toksinių, psichotropinių medžiagų, tabako ar </a:t>
            </a:r>
            <a:r>
              <a:rPr lang="lt-LT" dirty="0" smtClean="0"/>
              <a:t>alkoholio;</a:t>
            </a:r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altLang="lt-LT" dirty="0"/>
              <a:t>LR nepilnamečių apsaugos nuo neigiamo viešosios informacijos poveikio įstatymas </a:t>
            </a:r>
            <a:r>
              <a:rPr lang="lt-LT" altLang="lt-LT" dirty="0" smtClean="0"/>
              <a:t>(I)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685453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340768"/>
            <a:ext cx="8352928" cy="45651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lt-LT" sz="2300" dirty="0" smtClean="0">
                <a:solidFill>
                  <a:srgbClr val="16B68C"/>
                </a:solidFill>
              </a:rPr>
              <a:t>7</a:t>
            </a:r>
            <a:r>
              <a:rPr lang="lt-LT" sz="2300" dirty="0">
                <a:solidFill>
                  <a:srgbClr val="16B68C"/>
                </a:solidFill>
              </a:rPr>
              <a:t>) </a:t>
            </a:r>
            <a:r>
              <a:rPr lang="lt-LT" sz="2300" dirty="0"/>
              <a:t>skatinanti savęs žalojimą ar savižudybę;</a:t>
            </a:r>
          </a:p>
          <a:p>
            <a:pPr marL="0" indent="0">
              <a:buNone/>
            </a:pPr>
            <a:r>
              <a:rPr lang="lt-LT" sz="2300" dirty="0" smtClean="0">
                <a:solidFill>
                  <a:srgbClr val="16B68C"/>
                </a:solidFill>
              </a:rPr>
              <a:t>8</a:t>
            </a:r>
            <a:r>
              <a:rPr lang="lt-LT" sz="2300" dirty="0">
                <a:solidFill>
                  <a:srgbClr val="16B68C"/>
                </a:solidFill>
              </a:rPr>
              <a:t>) </a:t>
            </a:r>
            <a:r>
              <a:rPr lang="lt-LT" sz="2300" dirty="0"/>
              <a:t>kurioje teigiamai vertinama nusikalstama veika ar idealizuojami nusikaltėliai;</a:t>
            </a:r>
          </a:p>
          <a:p>
            <a:pPr marL="0" indent="0">
              <a:buNone/>
            </a:pPr>
            <a:r>
              <a:rPr lang="lt-LT" sz="2300" dirty="0" smtClean="0">
                <a:solidFill>
                  <a:srgbClr val="16B68C"/>
                </a:solidFill>
              </a:rPr>
              <a:t>9</a:t>
            </a:r>
            <a:r>
              <a:rPr lang="lt-LT" sz="2300" dirty="0">
                <a:solidFill>
                  <a:srgbClr val="16B68C"/>
                </a:solidFill>
              </a:rPr>
              <a:t>) </a:t>
            </a:r>
            <a:r>
              <a:rPr lang="lt-LT" sz="2300" dirty="0"/>
              <a:t>susijusi su nusikalstamos veikos modeliavimu;</a:t>
            </a:r>
          </a:p>
          <a:p>
            <a:pPr marL="0" indent="0">
              <a:buNone/>
            </a:pPr>
            <a:r>
              <a:rPr lang="lt-LT" sz="2300" dirty="0" smtClean="0">
                <a:solidFill>
                  <a:srgbClr val="16B68C"/>
                </a:solidFill>
              </a:rPr>
              <a:t>10</a:t>
            </a:r>
            <a:r>
              <a:rPr lang="lt-LT" sz="2300" dirty="0">
                <a:solidFill>
                  <a:srgbClr val="16B68C"/>
                </a:solidFill>
              </a:rPr>
              <a:t>) </a:t>
            </a:r>
            <a:r>
              <a:rPr lang="lt-LT" sz="2300" dirty="0"/>
              <a:t>kurioje kurstoma diskriminacija dėl tautybės, rasės, lyties, kilmės, neįgalumo, lytinės orientacijos, religijos ar kitokios </a:t>
            </a:r>
            <a:r>
              <a:rPr lang="lt-LT" sz="2300" dirty="0" smtClean="0"/>
              <a:t>priklausomybės;</a:t>
            </a:r>
          </a:p>
          <a:p>
            <a:pPr marL="0" indent="0">
              <a:buNone/>
            </a:pPr>
            <a:r>
              <a:rPr lang="lt-LT" sz="2300" dirty="0" smtClean="0">
                <a:solidFill>
                  <a:srgbClr val="16B68C"/>
                </a:solidFill>
              </a:rPr>
              <a:t>11</a:t>
            </a:r>
            <a:r>
              <a:rPr lang="lt-LT" sz="2300" dirty="0">
                <a:solidFill>
                  <a:srgbClr val="16B68C"/>
                </a:solidFill>
              </a:rPr>
              <a:t>) </a:t>
            </a:r>
            <a:r>
              <a:rPr lang="lt-LT" sz="2300" dirty="0"/>
              <a:t>kurioje dažnai vartojami nešvankūs posakiai, žodžiai ar gestai;</a:t>
            </a:r>
          </a:p>
          <a:p>
            <a:pPr marL="0" indent="0">
              <a:buNone/>
            </a:pPr>
            <a:r>
              <a:rPr lang="lt-LT" sz="2300" dirty="0" smtClean="0">
                <a:solidFill>
                  <a:srgbClr val="16B68C"/>
                </a:solidFill>
              </a:rPr>
              <a:t>12</a:t>
            </a:r>
            <a:r>
              <a:rPr lang="lt-LT" sz="2300" dirty="0">
                <a:solidFill>
                  <a:srgbClr val="16B68C"/>
                </a:solidFill>
              </a:rPr>
              <a:t>) </a:t>
            </a:r>
            <a:r>
              <a:rPr lang="lt-LT" sz="2300" dirty="0"/>
              <a:t>kurioje patariama, kaip pasigaminti, įsigyti ar naudoti sprogmenis, narkotines ar psichotropines medžiagas, taip pat kitus gyvybei ar sveikatai pavojingus dalykus;</a:t>
            </a:r>
          </a:p>
          <a:p>
            <a:pPr marL="0" indent="0">
              <a:buNone/>
            </a:pPr>
            <a:r>
              <a:rPr lang="lt-LT" sz="2300" dirty="0" smtClean="0">
                <a:solidFill>
                  <a:srgbClr val="16B68C"/>
                </a:solidFill>
              </a:rPr>
              <a:t>13</a:t>
            </a:r>
            <a:r>
              <a:rPr lang="lt-LT" sz="2300" dirty="0">
                <a:solidFill>
                  <a:srgbClr val="16B68C"/>
                </a:solidFill>
              </a:rPr>
              <a:t>) </a:t>
            </a:r>
            <a:r>
              <a:rPr lang="lt-LT" sz="2300" dirty="0"/>
              <a:t>skatinami blogi mitybos, higienos ir fizinio pasyvumo įpročiai.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378151"/>
            <a:ext cx="8064896" cy="936104"/>
          </a:xfrm>
        </p:spPr>
        <p:txBody>
          <a:bodyPr>
            <a:noAutofit/>
          </a:bodyPr>
          <a:lstStyle/>
          <a:p>
            <a:r>
              <a:rPr lang="lt-LT" altLang="lt-LT" sz="3600" dirty="0"/>
              <a:t>LR nepilnamečių apsaugos </a:t>
            </a:r>
            <a:r>
              <a:rPr lang="lt-LT" altLang="lt-LT" sz="3600" dirty="0" smtClean="0"/>
              <a:t>(...) įstatymas </a:t>
            </a:r>
            <a:r>
              <a:rPr lang="lt-LT" sz="3600" dirty="0" smtClean="0"/>
              <a:t>(II)</a:t>
            </a:r>
            <a:endParaRPr lang="lt-LT" sz="3600" dirty="0"/>
          </a:p>
        </p:txBody>
      </p:sp>
    </p:spTree>
    <p:extLst>
      <p:ext uri="{BB962C8B-B14F-4D97-AF65-F5344CB8AC3E}">
        <p14:creationId xmlns:p14="http://schemas.microsoft.com/office/powerpoint/2010/main" val="955192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dirty="0"/>
              <a:t>To daryti negalima be asmens sutikimo žmogaus gyvenamojoje patalpoje, fizinio asmens privačioje namų valdoje ir jai priklausančioje aptvertoje ar kitaip aiškiai pažymėtoje teritorijoje. </a:t>
            </a:r>
          </a:p>
          <a:p>
            <a:endParaRPr lang="lt-LT" altLang="lt-LT" dirty="0"/>
          </a:p>
          <a:p>
            <a:r>
              <a:rPr lang="lt-LT" altLang="lt-LT" dirty="0"/>
              <a:t>Taip pat neviešų renginių metu be organizatorių sutikimo</a:t>
            </a:r>
            <a:r>
              <a:rPr lang="lt-LT" altLang="lt-LT" dirty="0" smtClean="0"/>
              <a:t>.</a:t>
            </a:r>
            <a:endParaRPr lang="lt-LT" alt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Kur </a:t>
            </a:r>
            <a:r>
              <a:rPr lang="en-US" dirty="0" err="1"/>
              <a:t>žurnalistui</a:t>
            </a:r>
            <a:r>
              <a:rPr lang="en-US" dirty="0"/>
              <a:t> </a:t>
            </a:r>
            <a:r>
              <a:rPr lang="en-US" dirty="0" err="1"/>
              <a:t>draudžiama</a:t>
            </a:r>
            <a:r>
              <a:rPr lang="en-US" dirty="0"/>
              <a:t> </a:t>
            </a:r>
            <a:r>
              <a:rPr lang="en-US" dirty="0" err="1"/>
              <a:t>filmuoti</a:t>
            </a:r>
            <a:r>
              <a:rPr lang="en-US" dirty="0"/>
              <a:t>, </a:t>
            </a:r>
            <a:r>
              <a:rPr lang="en-US" dirty="0" err="1"/>
              <a:t>fotografuoti</a:t>
            </a:r>
            <a:r>
              <a:rPr lang="en-US" dirty="0"/>
              <a:t>, </a:t>
            </a:r>
            <a:r>
              <a:rPr lang="en-US" dirty="0" err="1"/>
              <a:t>daryti</a:t>
            </a:r>
            <a:r>
              <a:rPr lang="en-US" dirty="0"/>
              <a:t> </a:t>
            </a:r>
            <a:r>
              <a:rPr lang="en-US" dirty="0" err="1"/>
              <a:t>garso</a:t>
            </a:r>
            <a:r>
              <a:rPr lang="en-US" dirty="0"/>
              <a:t> </a:t>
            </a:r>
            <a:r>
              <a:rPr lang="en-US" dirty="0" err="1"/>
              <a:t>įrašus</a:t>
            </a:r>
            <a:r>
              <a:rPr lang="en-US" dirty="0"/>
              <a:t>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882689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dirty="0"/>
              <a:t>Pasakyti žurnalistui, kad nenori būti filmuojamas, fotografuojamas, taip pat neleidi daryti garso įrašų.</a:t>
            </a:r>
          </a:p>
          <a:p>
            <a:r>
              <a:rPr lang="lt-LT" altLang="lt-LT" dirty="0"/>
              <a:t>Parodant geranoriškumą galima pasiūlyti atsakyti į žurnalistui rūpimus klausimus žodžiu (neįrašinėjant) arba raštu.</a:t>
            </a:r>
          </a:p>
          <a:p>
            <a:r>
              <a:rPr lang="lt-LT" altLang="lt-LT" dirty="0"/>
              <a:t>Bet kokiu atveju, informacijos apie asmeninį gyvenimą (skyrybas, ligas ir pan.) atskleisti neprivalu</a:t>
            </a:r>
            <a:r>
              <a:rPr lang="lt-LT" altLang="lt-LT" dirty="0" smtClean="0"/>
              <a:t>.</a:t>
            </a:r>
            <a:endParaRPr lang="lt-LT" alt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altLang="lt-LT" dirty="0"/>
              <a:t>Ką reikėtų daryti, jei žurnalistas neklausia, ar leidiesi filmuojamas?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457933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dirty="0"/>
              <a:t>Neatsakinėkite į klausimus žurnalistui užklupus netikėtai. Pirmiausia nusiraminkite ir susigaudykite situacijoje.</a:t>
            </a:r>
          </a:p>
          <a:p>
            <a:r>
              <a:rPr lang="lt-LT" altLang="lt-LT" dirty="0"/>
              <a:t>Atsakinėkite mandagiai.</a:t>
            </a:r>
          </a:p>
          <a:p>
            <a:r>
              <a:rPr lang="lt-LT" altLang="lt-LT" dirty="0"/>
              <a:t>Balso tembras turėtų būti ramus.</a:t>
            </a:r>
          </a:p>
          <a:p>
            <a:r>
              <a:rPr lang="lt-LT" altLang="lt-LT" dirty="0"/>
              <a:t>Slėpkite emocijas.</a:t>
            </a:r>
          </a:p>
          <a:p>
            <a:r>
              <a:rPr lang="lt-LT" altLang="lt-LT" dirty="0"/>
              <a:t>Nestumdykite, nedaužykite kameros.</a:t>
            </a:r>
          </a:p>
          <a:p>
            <a:r>
              <a:rPr lang="lt-LT" altLang="lt-LT" dirty="0"/>
              <a:t>Nebėkite. Jei nepavyksta su žurnalistu </a:t>
            </a:r>
            <a:r>
              <a:rPr lang="cs-CZ" altLang="lt-LT" dirty="0"/>
              <a:t>kalbėti adekvačiai</a:t>
            </a:r>
            <a:r>
              <a:rPr lang="lt-LT" altLang="lt-LT" dirty="0"/>
              <a:t>, tiesiog ramiai nueikite šalin</a:t>
            </a:r>
            <a:r>
              <a:rPr lang="lt-LT" altLang="lt-LT" dirty="0" smtClean="0"/>
              <a:t>.</a:t>
            </a:r>
            <a:endParaRPr lang="lt-LT" alt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lt-LT" dirty="0" err="1"/>
              <a:t>Keletas</a:t>
            </a:r>
            <a:r>
              <a:rPr lang="en-US" altLang="lt-LT" dirty="0"/>
              <a:t> </a:t>
            </a:r>
            <a:r>
              <a:rPr lang="en-US" altLang="lt-LT" dirty="0" err="1"/>
              <a:t>patarimų</a:t>
            </a:r>
            <a:r>
              <a:rPr lang="en-US" altLang="lt-LT" dirty="0"/>
              <a:t>, </a:t>
            </a:r>
            <a:r>
              <a:rPr lang="en-US" altLang="lt-LT" dirty="0" err="1"/>
              <a:t>kaip</a:t>
            </a:r>
            <a:r>
              <a:rPr lang="en-US" altLang="lt-LT" dirty="0"/>
              <a:t> </a:t>
            </a:r>
            <a:r>
              <a:rPr lang="en-US" altLang="lt-LT" dirty="0" err="1"/>
              <a:t>bendrauti</a:t>
            </a:r>
            <a:r>
              <a:rPr lang="en-US" altLang="lt-LT" dirty="0"/>
              <a:t> </a:t>
            </a:r>
            <a:r>
              <a:rPr lang="en-US" altLang="lt-LT" dirty="0" err="1"/>
              <a:t>su</a:t>
            </a:r>
            <a:r>
              <a:rPr lang="en-US" altLang="lt-LT" dirty="0"/>
              <a:t> </a:t>
            </a:r>
            <a:r>
              <a:rPr lang="en-US" altLang="lt-LT" dirty="0" err="1"/>
              <a:t>žurnalistu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652361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dirty="0"/>
              <a:t>Negalima filmuoti ir fotografuoti asmens su aiškiais fiziniais trūkumais be šio asmens sutikimo arba filmuoti ir fotografuoti asmens jam esant bejėgiškos būklės dėl sveikatos sutrikimo.</a:t>
            </a:r>
          </a:p>
          <a:p>
            <a:r>
              <a:rPr lang="lt-LT" altLang="lt-LT" dirty="0"/>
              <a:t>Negalima filmuoti, fotografuoti vaiko ar daryti jo garso ir vaizdo įrašų be raštiško nors vieno iš tėvų, globėjų ar rūpintojų, taip pat be paties vaiko sutikimo</a:t>
            </a:r>
            <a:r>
              <a:rPr lang="lt-LT" altLang="lt-LT" dirty="0" smtClean="0"/>
              <a:t>.</a:t>
            </a:r>
            <a:endParaRPr lang="lt-LT" alt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/>
              <a:t>Jautrios socialinės grupės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4139817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dirty="0"/>
              <a:t>Negalima be mirusiojo ar žuvusiojo šeimos narių sutikimo filmuoti, fotografuoti mirusįjį ar žuvusįjį stambiu planu ar daryti jo vaizdo įrašus.</a:t>
            </a:r>
            <a:r>
              <a:rPr lang="cs-CZ" altLang="lt-LT" dirty="0"/>
              <a:t> </a:t>
            </a:r>
            <a:endParaRPr lang="lt-LT" altLang="lt-LT" dirty="0"/>
          </a:p>
          <a:p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altLang="lt-LT" dirty="0"/>
              <a:t>Mirusiojo ar žuvusiojo filmavimas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045886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lt-LT" altLang="lt-LT" dirty="0"/>
              <a:t>Informacija apie privatų gyvenimą gali būti skelbiama be žmogaus sutikimo tais atvejais, </a:t>
            </a:r>
            <a:r>
              <a:rPr lang="lt-LT" altLang="lt-LT" dirty="0">
                <a:solidFill>
                  <a:srgbClr val="16B68C"/>
                </a:solidFill>
              </a:rPr>
              <a:t>kai ji padeda atskleisti įstatymų pažeidimus ar nusikalstamas veikas</a:t>
            </a:r>
            <a:r>
              <a:rPr lang="lt-LT" altLang="lt-LT" dirty="0"/>
              <a:t>, taip pat kai </a:t>
            </a:r>
            <a:r>
              <a:rPr lang="lt-LT" altLang="lt-LT" dirty="0">
                <a:solidFill>
                  <a:srgbClr val="16B68C"/>
                </a:solidFill>
              </a:rPr>
              <a:t>informacija yra pateikiama viešai nagrinėjant bylą</a:t>
            </a:r>
            <a:r>
              <a:rPr lang="lt-LT" altLang="lt-LT" dirty="0"/>
              <a:t>. Be to, informacija apie viešojo asmens privatų gyvenimą gali būti skelbiama be jo sutikimo, jeigu ši informacija </a:t>
            </a:r>
            <a:r>
              <a:rPr lang="lt-LT" altLang="lt-LT" dirty="0">
                <a:solidFill>
                  <a:srgbClr val="16B68C"/>
                </a:solidFill>
              </a:rPr>
              <a:t>atskleidžia visuomeninę reikšmę turinčias privataus šio asmens gyvenimo aplinkybes ar asmenines savybes</a:t>
            </a:r>
            <a:r>
              <a:rPr lang="lt-LT" altLang="lt-LT" dirty="0"/>
              <a:t>.</a:t>
            </a:r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/>
              <a:t>Išskyrus!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810496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dirty="0"/>
              <a:t>Valstybės tarnautojai.</a:t>
            </a:r>
          </a:p>
          <a:p>
            <a:r>
              <a:rPr lang="cs-CZ" altLang="lt-LT" dirty="0"/>
              <a:t>Aukštas pareigas užimantys šalies pareigūnai (Prezidentas (-ė), premjeras (-ė), ministrai, Seimo pirmininkas (-ė) ir pan.)</a:t>
            </a:r>
            <a:r>
              <a:rPr lang="lt-LT" altLang="lt-LT" dirty="0"/>
              <a:t>.</a:t>
            </a:r>
          </a:p>
          <a:p>
            <a:r>
              <a:rPr lang="lt-LT" altLang="lt-LT" dirty="0"/>
              <a:t>Kiti asmenys, kurių pareigos tai numato</a:t>
            </a:r>
            <a:r>
              <a:rPr lang="lt-LT" altLang="lt-LT" dirty="0" smtClean="0"/>
              <a:t>.</a:t>
            </a:r>
            <a:endParaRPr lang="lt-LT" alt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/>
              <a:t>Kas privalo kalbėti su žurnalistu?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705317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dirty="0"/>
              <a:t>Asmenys žurnalistams neteikia informacijos, kuri pagal įstatymus yra </a:t>
            </a:r>
            <a:r>
              <a:rPr lang="lt-LT" altLang="lt-LT" dirty="0">
                <a:solidFill>
                  <a:srgbClr val="16B68C"/>
                </a:solidFill>
              </a:rPr>
              <a:t>valstybės, tarnybos, profesinė, komercinė ar banko paslaptis</a:t>
            </a:r>
            <a:r>
              <a:rPr lang="lt-LT" altLang="lt-LT" dirty="0"/>
              <a:t>. </a:t>
            </a:r>
          </a:p>
          <a:p>
            <a:r>
              <a:rPr lang="lt-LT" altLang="lt-LT" dirty="0"/>
              <a:t>Taip pat jie neprivalo komentuoti savo </a:t>
            </a:r>
            <a:r>
              <a:rPr lang="lt-LT" altLang="lt-LT" dirty="0">
                <a:solidFill>
                  <a:srgbClr val="16B68C"/>
                </a:solidFill>
              </a:rPr>
              <a:t>asmeninio gyvenimo</a:t>
            </a:r>
            <a:r>
              <a:rPr lang="lt-LT" altLang="lt-LT" dirty="0" smtClean="0"/>
              <a:t>.</a:t>
            </a:r>
            <a:endParaRPr lang="lt-LT" alt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/>
              <a:t>Išimtis!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23823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1308521"/>
            <a:ext cx="7953560" cy="5000800"/>
          </a:xfrm>
          <a:prstGeom prst="rect">
            <a:avLst/>
          </a:prstGeom>
          <a:noFill/>
          <a:ln w="76200">
            <a:solidFill>
              <a:srgbClr val="2CAF95"/>
            </a:solidFill>
            <a:miter lim="800000"/>
            <a:headEnd/>
            <a:tailEnd/>
          </a:ln>
          <a:effectLst>
            <a:outerShdw dist="38100" dir="2700000" sx="101000" sy="101000" algn="tl" rotWithShape="0">
              <a:srgbClr val="2CAF95"/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 smtClean="0"/>
              <a:t>Minčių žemėlapis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Kai parengiamas reportažas, parašomas straipsnis, tuomet klausiama: </a:t>
            </a:r>
            <a:endParaRPr lang="lt-LT" dirty="0" smtClean="0"/>
          </a:p>
          <a:p>
            <a:endParaRPr lang="lt-LT" dirty="0"/>
          </a:p>
          <a:p>
            <a:pPr marL="0" indent="0">
              <a:buNone/>
            </a:pPr>
            <a:r>
              <a:rPr lang="cs-CZ" i="1" dirty="0">
                <a:solidFill>
                  <a:srgbClr val="CC071E"/>
                </a:solidFill>
              </a:rPr>
              <a:t>„</a:t>
            </a:r>
            <a:r>
              <a:rPr lang="lt-LT" i="1" dirty="0">
                <a:solidFill>
                  <a:srgbClr val="CC071E"/>
                </a:solidFill>
              </a:rPr>
              <a:t>A</a:t>
            </a:r>
            <a:r>
              <a:rPr lang="cs-CZ" i="1" dirty="0">
                <a:solidFill>
                  <a:srgbClr val="CC071E"/>
                </a:solidFill>
              </a:rPr>
              <a:t>r visuomenės gauta nauda bus didesnė nei galima žala reportažo, straipsnio </a:t>
            </a:r>
            <a:r>
              <a:rPr lang="cs-CZ" i="1" dirty="0" smtClean="0">
                <a:solidFill>
                  <a:srgbClr val="CC071E"/>
                </a:solidFill>
              </a:rPr>
              <a:t>herojui</a:t>
            </a:r>
            <a:r>
              <a:rPr lang="lt-LT" i="1" dirty="0" smtClean="0">
                <a:solidFill>
                  <a:srgbClr val="CC071E"/>
                </a:solidFill>
              </a:rPr>
              <a:t>?</a:t>
            </a:r>
            <a:r>
              <a:rPr lang="cs-CZ" i="1" dirty="0" smtClean="0">
                <a:solidFill>
                  <a:srgbClr val="CC071E"/>
                </a:solidFill>
              </a:rPr>
              <a:t>“</a:t>
            </a:r>
            <a:r>
              <a:rPr lang="cs-CZ" dirty="0" smtClean="0"/>
              <a:t> </a:t>
            </a:r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altLang="lt-LT" dirty="0"/>
              <a:t>Paprasta taisyklė, kuria naudojasi žurnalistai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537872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altLang="lt-LT" sz="3200" dirty="0"/>
              <a:t>Visuomenės nuostatos</a:t>
            </a:r>
          </a:p>
          <a:p>
            <a:endParaRPr lang="lt-LT" altLang="lt-LT" sz="3200" dirty="0"/>
          </a:p>
          <a:p>
            <a:r>
              <a:rPr lang="lt-LT" altLang="lt-LT" sz="3200" dirty="0"/>
              <a:t> Įstatymai</a:t>
            </a:r>
          </a:p>
          <a:p>
            <a:endParaRPr lang="lt-LT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lt-LT" dirty="0" err="1"/>
              <a:t>Kas</a:t>
            </a:r>
            <a:r>
              <a:rPr lang="en-US" altLang="lt-LT" dirty="0"/>
              <a:t> </a:t>
            </a:r>
            <a:r>
              <a:rPr lang="lt-LT" altLang="lt-LT" dirty="0"/>
              <a:t>normuoja </a:t>
            </a:r>
            <a:r>
              <a:rPr lang="en-US" altLang="lt-LT" dirty="0" err="1"/>
              <a:t>žurnalist</a:t>
            </a:r>
            <a:r>
              <a:rPr lang="lt-LT" altLang="lt-LT" dirty="0"/>
              <a:t>o veiklą</a:t>
            </a:r>
            <a:r>
              <a:rPr lang="en-US" altLang="lt-LT" dirty="0"/>
              <a:t>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567198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sz="3200" dirty="0"/>
              <a:t>Ž</a:t>
            </a:r>
            <a:r>
              <a:rPr lang="cs-CZ" sz="3200" dirty="0"/>
              <a:t>urnalistas labiau patvirtina visuomenės nuostatas negu priešinasi joms. </a:t>
            </a:r>
            <a:endParaRPr lang="lt-LT" sz="3200" dirty="0"/>
          </a:p>
          <a:p>
            <a:r>
              <a:rPr lang="cs-CZ" sz="3200" dirty="0"/>
              <a:t>Dažniausiai ji</a:t>
            </a:r>
            <a:r>
              <a:rPr lang="lt-LT" sz="3200" dirty="0"/>
              <a:t>s</a:t>
            </a:r>
            <a:r>
              <a:rPr lang="cs-CZ" sz="3200" dirty="0"/>
              <a:t> savo pranešimuose bei reportažuose atspindi tai, ką mano daugelis visuomenės narių.</a:t>
            </a:r>
            <a:endParaRPr lang="lt-LT" sz="3200" dirty="0"/>
          </a:p>
          <a:p>
            <a:r>
              <a:rPr lang="cs-CZ" sz="3200" dirty="0"/>
              <a:t>Žurnalistai labai retai meta iššūkį visuomenei.  </a:t>
            </a:r>
            <a:endParaRPr lang="en-GB" altLang="lt-LT" sz="3200" dirty="0"/>
          </a:p>
          <a:p>
            <a:endParaRPr lang="lt-LT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/>
              <a:t>Visuomenės nuostatos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245872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dirty="0"/>
              <a:t>Lietuvos Respublikos </a:t>
            </a:r>
            <a:r>
              <a:rPr lang="lt-LT" altLang="lt-LT" dirty="0">
                <a:solidFill>
                  <a:srgbClr val="16B68C"/>
                </a:solidFill>
              </a:rPr>
              <a:t>Konstitucija </a:t>
            </a:r>
          </a:p>
          <a:p>
            <a:r>
              <a:rPr lang="lt-LT" altLang="lt-LT" dirty="0"/>
              <a:t>Lietuvos Respublikos </a:t>
            </a:r>
            <a:r>
              <a:rPr lang="lt-LT" altLang="lt-LT" dirty="0">
                <a:solidFill>
                  <a:srgbClr val="16B68C"/>
                </a:solidFill>
              </a:rPr>
              <a:t>visuomenės informavimo įstatymas </a:t>
            </a:r>
          </a:p>
          <a:p>
            <a:r>
              <a:rPr lang="lt-LT" altLang="lt-LT" dirty="0"/>
              <a:t>Lietuvos Respublikos </a:t>
            </a:r>
            <a:r>
              <a:rPr lang="lt-LT" altLang="lt-LT" dirty="0">
                <a:solidFill>
                  <a:srgbClr val="16B68C"/>
                </a:solidFill>
              </a:rPr>
              <a:t>teisės gauti informaciją iš valstybės ir savivaldybių institucijų ir įstaigų įstatymas</a:t>
            </a:r>
          </a:p>
          <a:p>
            <a:r>
              <a:rPr lang="lt-LT" altLang="lt-LT" dirty="0">
                <a:solidFill>
                  <a:srgbClr val="16B68C"/>
                </a:solidFill>
              </a:rPr>
              <a:t>Nepilnamečių apsaugos nuo neigiamo viešosios informacijos poveikio įstatymas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altLang="lt-LT" dirty="0"/>
              <a:t>Žurnalisto veiklą reglamentuojantys įstatymai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680065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dirty="0"/>
              <a:t>Lietuvoje žurnalistų darbą galima vertinti ir pagal </a:t>
            </a:r>
            <a:r>
              <a:rPr lang="lt-LT" altLang="lt-LT" b="1" i="1" dirty="0">
                <a:solidFill>
                  <a:srgbClr val="16B68C"/>
                </a:solidFill>
              </a:rPr>
              <a:t>Lietuvos žurnalistų ir leidėjų etikos kodeksą</a:t>
            </a:r>
            <a:r>
              <a:rPr lang="lt-LT" altLang="lt-LT" dirty="0"/>
              <a:t> (2005).</a:t>
            </a:r>
          </a:p>
          <a:p>
            <a:r>
              <a:rPr lang="lt-LT" altLang="lt-LT" dirty="0"/>
              <a:t>Jo </a:t>
            </a:r>
            <a:r>
              <a:rPr lang="cs-CZ" dirty="0"/>
              <a:t>paskirtis –</a:t>
            </a:r>
            <a:r>
              <a:rPr lang="lt-LT" dirty="0"/>
              <a:t> </a:t>
            </a:r>
            <a:r>
              <a:rPr lang="cs-CZ" dirty="0"/>
              <a:t>laikytis žurnalistų ir leidėjų etikos nuostatų, </a:t>
            </a:r>
            <a:r>
              <a:rPr lang="lt-LT" dirty="0"/>
              <a:t>saugoti profesinę garbę ir prestižą, nustatyti drausminę atsakomybę už </a:t>
            </a:r>
            <a:r>
              <a:rPr lang="cs-CZ" dirty="0"/>
              <a:t>profesinės etikos normų pažeidimus</a:t>
            </a:r>
            <a:r>
              <a:rPr lang="lt-LT" dirty="0"/>
              <a:t>.</a:t>
            </a:r>
            <a:endParaRPr lang="lt-LT" altLang="lt-LT" dirty="0"/>
          </a:p>
          <a:p>
            <a:r>
              <a:rPr lang="lt-LT" altLang="lt-LT" dirty="0"/>
              <a:t>Daugelis Lietuvos žurnalistų ir leidėjų etikos kodekso principų atsispindi </a:t>
            </a:r>
            <a:r>
              <a:rPr lang="lt-LT" altLang="lt-LT" b="1" i="1" dirty="0">
                <a:solidFill>
                  <a:srgbClr val="16B68C"/>
                </a:solidFill>
              </a:rPr>
              <a:t>LR Visuomenės informavimo įstatyme</a:t>
            </a:r>
            <a:r>
              <a:rPr lang="lt-LT" altLang="lt-LT" b="1" i="1" dirty="0" smtClean="0">
                <a:solidFill>
                  <a:srgbClr val="16B68C"/>
                </a:solidFill>
              </a:rPr>
              <a:t>.</a:t>
            </a:r>
            <a:endParaRPr lang="lt-LT" altLang="lt-LT" b="1" i="1" dirty="0">
              <a:solidFill>
                <a:srgbClr val="16B68C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/>
              <a:t>Etikos kodeksas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888335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8" y="1340768"/>
            <a:ext cx="7920880" cy="4565104"/>
          </a:xfrm>
        </p:spPr>
        <p:txBody>
          <a:bodyPr>
            <a:noAutofit/>
          </a:bodyPr>
          <a:lstStyle/>
          <a:p>
            <a:r>
              <a:rPr lang="cs-CZ" sz="3200" dirty="0"/>
              <a:t>Žmogus turi teisę turėti savo įsitikinimus ir juos laisvai  reikšti. </a:t>
            </a:r>
            <a:endParaRPr lang="lt-LT" sz="3200" dirty="0"/>
          </a:p>
          <a:p>
            <a:r>
              <a:rPr lang="cs-CZ" sz="3200" dirty="0"/>
              <a:t>Žmogui neturi būti kliudoma ieškoti, gauti ir skleisti informaciją bei idėjas.</a:t>
            </a:r>
            <a:endParaRPr lang="lt-LT" sz="3200" dirty="0"/>
          </a:p>
          <a:p>
            <a:r>
              <a:rPr lang="cs-CZ" sz="3200" dirty="0"/>
              <a:t>Laisvė reikšti įsitikinimus, gauti ir skleisti informaciją negali būti ribojama kitaip, kaip tik įstatymu, jei tai būtina apsaugoti žmogaus sveikat</a:t>
            </a:r>
            <a:r>
              <a:rPr lang="lt-LT" sz="3200" dirty="0"/>
              <a:t>ą</a:t>
            </a:r>
            <a:r>
              <a:rPr lang="cs-CZ" sz="3200" dirty="0"/>
              <a:t>, garb</a:t>
            </a:r>
            <a:r>
              <a:rPr lang="lt-LT" sz="3200" dirty="0"/>
              <a:t>ę</a:t>
            </a:r>
            <a:r>
              <a:rPr lang="cs-CZ" sz="3200" dirty="0"/>
              <a:t> ir orum</a:t>
            </a:r>
            <a:r>
              <a:rPr lang="lt-LT" sz="3200" dirty="0"/>
              <a:t>ą</a:t>
            </a:r>
            <a:r>
              <a:rPr lang="cs-CZ" sz="3200" dirty="0"/>
              <a:t>, priva</a:t>
            </a:r>
            <a:r>
              <a:rPr lang="lt-LT" sz="3200" dirty="0"/>
              <a:t>tų</a:t>
            </a:r>
            <a:r>
              <a:rPr lang="cs-CZ" sz="3200" dirty="0"/>
              <a:t> gyvenim</a:t>
            </a:r>
            <a:r>
              <a:rPr lang="lt-LT" sz="3200" dirty="0"/>
              <a:t>ą</a:t>
            </a:r>
            <a:r>
              <a:rPr lang="cs-CZ" sz="3200" dirty="0"/>
              <a:t>, dorov</a:t>
            </a:r>
            <a:r>
              <a:rPr lang="lt-LT" sz="3200" dirty="0"/>
              <a:t>ę</a:t>
            </a:r>
            <a:r>
              <a:rPr lang="cs-CZ" sz="3200" dirty="0"/>
              <a:t> ar ginti konstitucin</a:t>
            </a:r>
            <a:r>
              <a:rPr lang="lt-LT" sz="3200" dirty="0"/>
              <a:t>ę</a:t>
            </a:r>
            <a:r>
              <a:rPr lang="cs-CZ" sz="3200" dirty="0"/>
              <a:t> santvark</a:t>
            </a:r>
            <a:r>
              <a:rPr lang="lt-LT" sz="3200" dirty="0"/>
              <a:t>ą</a:t>
            </a:r>
            <a:r>
              <a:rPr lang="cs-CZ" sz="3200" dirty="0"/>
              <a:t>. </a:t>
            </a:r>
            <a:endParaRPr lang="lt-LT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/>
              <a:t>LR Konstitucija numato, kad</a:t>
            </a:r>
            <a:r>
              <a:rPr lang="lt-LT" altLang="lt-LT" dirty="0" smtClean="0"/>
              <a:t>... (I)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968104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Laisvė reikšti įsitikinimus ir skleisti informaciją nesuderinama su nusikalstamais veiksmais − tautinės, rasinės, religinės ar socialinės neapykantos, prievartos bei diskriminacijos kurstymu, šmeižtu ir dezinformacija.</a:t>
            </a:r>
            <a:endParaRPr lang="lt-LT" dirty="0"/>
          </a:p>
          <a:p>
            <a:r>
              <a:rPr lang="cs-CZ" dirty="0"/>
              <a:t>Pilietis turi teisę įstatymo nustatyta tvarka gauti valstybės įstaigų apie jį</a:t>
            </a:r>
            <a:r>
              <a:rPr lang="lt-LT" dirty="0"/>
              <a:t> </a:t>
            </a:r>
            <a:r>
              <a:rPr lang="cs-CZ" dirty="0"/>
              <a:t>turimą informaciją (25 straipsnis)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/>
              <a:t>LR Konstitucija numato, kad... (</a:t>
            </a:r>
            <a:r>
              <a:rPr lang="lt-LT" altLang="lt-LT" dirty="0" smtClean="0"/>
              <a:t>II)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552546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lt-LT" dirty="0"/>
              <a:t>U</a:t>
            </a:r>
            <a:r>
              <a:rPr lang="cs-CZ" dirty="0"/>
              <a:t>žtikrina </a:t>
            </a:r>
            <a:r>
              <a:rPr lang="lt-LT" dirty="0"/>
              <a:t>asmens teisių, garbės ir orumo bei privataus gyvenimo apsaugą.</a:t>
            </a:r>
          </a:p>
          <a:p>
            <a:r>
              <a:rPr lang="lt-LT" dirty="0"/>
              <a:t>Numato, kad t</a:t>
            </a:r>
            <a:r>
              <a:rPr lang="cs-CZ" dirty="0"/>
              <a:t>eisę rinkti informaciją turintis žurnalistas taip pat turi ir pareigas visuomenei. Ne visi informacijos rinkimo būdai yra leistini.</a:t>
            </a:r>
            <a:endParaRPr lang="lt-LT" dirty="0"/>
          </a:p>
          <a:p>
            <a:r>
              <a:rPr lang="cs-CZ" dirty="0"/>
              <a:t>Kiekvienas šalies pilietis yra potencialus informacijos šaltinis, todėl jam svarbu </a:t>
            </a:r>
            <a:r>
              <a:rPr lang="lt-LT" dirty="0"/>
              <a:t>perskaityti  </a:t>
            </a:r>
            <a:r>
              <a:rPr lang="lt-LT" altLang="lt-LT" dirty="0"/>
              <a:t>VIĮ III skyrių:</a:t>
            </a:r>
            <a:r>
              <a:rPr lang="cs-CZ" altLang="lt-LT" dirty="0"/>
              <a:t> </a:t>
            </a:r>
            <a:r>
              <a:rPr lang="lt-LT" altLang="lt-LT" dirty="0"/>
              <a:t>Asmens, visuomenės ir valstybės interesų apsauga </a:t>
            </a:r>
            <a:r>
              <a:rPr lang="en-US" altLang="lt-LT" dirty="0" err="1"/>
              <a:t>visuomenės</a:t>
            </a:r>
            <a:r>
              <a:rPr lang="en-US" altLang="lt-LT" dirty="0"/>
              <a:t> </a:t>
            </a:r>
            <a:r>
              <a:rPr lang="en-US" altLang="lt-LT" dirty="0" err="1"/>
              <a:t>informavimo</a:t>
            </a:r>
            <a:r>
              <a:rPr lang="en-US" altLang="lt-LT" dirty="0"/>
              <a:t> </a:t>
            </a:r>
            <a:r>
              <a:rPr lang="en-US" altLang="lt-LT" dirty="0" err="1"/>
              <a:t>srityje</a:t>
            </a:r>
            <a:r>
              <a:rPr lang="lt-LT" altLang="lt-LT" dirty="0"/>
              <a:t>.</a:t>
            </a:r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altLang="lt-LT" dirty="0"/>
              <a:t>LR Visuomenės informavimo įstatymas 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117386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935</Words>
  <Application>Microsoft Office PowerPoint</Application>
  <PresentationFormat>On-screen Show (4:3)</PresentationFormat>
  <Paragraphs>80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Impact</vt:lpstr>
      <vt:lpstr>Trebuchet MS</vt:lpstr>
      <vt:lpstr>Verdana</vt:lpstr>
      <vt:lpstr>Wingdings 2</vt:lpstr>
      <vt:lpstr>Office Theme</vt:lpstr>
      <vt:lpstr>Custom Design</vt:lpstr>
      <vt:lpstr>Žiniasklaida ir įstatymai</vt:lpstr>
      <vt:lpstr>Minčių žemėlapis</vt:lpstr>
      <vt:lpstr>Kas normuoja žurnalisto veiklą?</vt:lpstr>
      <vt:lpstr>Visuomenės nuostatos</vt:lpstr>
      <vt:lpstr>Žurnalisto veiklą reglamentuojantys įstatymai</vt:lpstr>
      <vt:lpstr>Etikos kodeksas</vt:lpstr>
      <vt:lpstr>LR Konstitucija numato, kad... (I)</vt:lpstr>
      <vt:lpstr>LR Konstitucija numato, kad... (II)</vt:lpstr>
      <vt:lpstr>LR Visuomenės informavimo įstatymas </vt:lpstr>
      <vt:lpstr>LR nepilnamečių apsaugos nuo neigiamo viešosios informacijos poveikio įstatymas (I)</vt:lpstr>
      <vt:lpstr>LR nepilnamečių apsaugos (...) įstatymas (II)</vt:lpstr>
      <vt:lpstr>Kur žurnalistui draudžiama filmuoti, fotografuoti, daryti garso įrašus?</vt:lpstr>
      <vt:lpstr>Ką reikėtų daryti, jei žurnalistas neklausia, ar leidiesi filmuojamas?</vt:lpstr>
      <vt:lpstr>Keletas patarimų, kaip bendrauti su žurnalistu</vt:lpstr>
      <vt:lpstr>Jautrios socialinės grupės</vt:lpstr>
      <vt:lpstr>Mirusiojo ar žuvusiojo filmavimas</vt:lpstr>
      <vt:lpstr>Išskyrus!</vt:lpstr>
      <vt:lpstr>Kas privalo kalbėti su žurnalistu?</vt:lpstr>
      <vt:lpstr>Išimtis!</vt:lpstr>
      <vt:lpstr>Paprasta taisyklė, kuria naudojasi žurnalistai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Birute</dc:creator>
  <cp:lastModifiedBy>Rasa Jančiauskaitė</cp:lastModifiedBy>
  <cp:revision>31</cp:revision>
  <dcterms:created xsi:type="dcterms:W3CDTF">2016-01-13T08:45:02Z</dcterms:created>
  <dcterms:modified xsi:type="dcterms:W3CDTF">2016-02-10T10:03:06Z</dcterms:modified>
</cp:coreProperties>
</file>