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81" r:id="rId3"/>
    <p:sldId id="282" r:id="rId4"/>
    <p:sldId id="283" r:id="rId5"/>
    <p:sldId id="284" r:id="rId6"/>
    <p:sldId id="285" r:id="rId7"/>
    <p:sldId id="286" r:id="rId8"/>
    <p:sldId id="287" r:id="rId9"/>
    <p:sldId id="288" r:id="rId10"/>
    <p:sldId id="289" r:id="rId11"/>
    <p:sldId id="290" r:id="rId12"/>
    <p:sldId id="291" r:id="rId13"/>
    <p:sldId id="292" r:id="rId14"/>
    <p:sldId id="293" r:id="rId15"/>
    <p:sldId id="294" r:id="rId16"/>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AF95"/>
    <a:srgbClr val="CC071E"/>
    <a:srgbClr val="16B68C"/>
    <a:srgbClr val="70542A"/>
    <a:srgbClr val="168E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67" autoAdjust="0"/>
  </p:normalViewPr>
  <p:slideViewPr>
    <p:cSldViewPr>
      <p:cViewPr varScale="1">
        <p:scale>
          <a:sx n="54" d="100"/>
          <a:sy n="54" d="100"/>
        </p:scale>
        <p:origin x="1506"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E5074-A23D-4B2E-8335-6BA21C931894}" type="datetimeFigureOut">
              <a:rPr lang="lt-LT" smtClean="0"/>
              <a:pPr/>
              <a:t>2016-02-10</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1954F-3CDF-4E6D-90DE-D19F468D86D9}" type="slidenum">
              <a:rPr lang="lt-LT" smtClean="0"/>
              <a:pPr/>
              <a:t>‹#›</a:t>
            </a:fld>
            <a:endParaRPr lang="lt-LT"/>
          </a:p>
        </p:txBody>
      </p:sp>
    </p:spTree>
    <p:extLst>
      <p:ext uri="{BB962C8B-B14F-4D97-AF65-F5344CB8AC3E}">
        <p14:creationId xmlns:p14="http://schemas.microsoft.com/office/powerpoint/2010/main" val="2016070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paveiksliukas background.jpg"/>
          <p:cNvPicPr>
            <a:picLocks noChangeAspect="1"/>
          </p:cNvPicPr>
          <p:nvPr userDrawn="1"/>
        </p:nvPicPr>
        <p:blipFill>
          <a:blip r:embed="rId2" cstate="print"/>
          <a:stretch>
            <a:fillRect/>
          </a:stretch>
        </p:blipFill>
        <p:spPr>
          <a:xfrm>
            <a:off x="-756592" y="0"/>
            <a:ext cx="10476656" cy="7468276"/>
          </a:xfrm>
          <a:prstGeom prst="rect">
            <a:avLst/>
          </a:prstGeom>
        </p:spPr>
      </p:pic>
      <p:sp>
        <p:nvSpPr>
          <p:cNvPr id="2" name="Title 1"/>
          <p:cNvSpPr>
            <a:spLocks noGrp="1"/>
          </p:cNvSpPr>
          <p:nvPr>
            <p:ph type="ctrTitle" hasCustomPrompt="1"/>
          </p:nvPr>
        </p:nvSpPr>
        <p:spPr>
          <a:xfrm>
            <a:off x="4139952" y="908720"/>
            <a:ext cx="4822304" cy="3528392"/>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
        <p:nvSpPr>
          <p:cNvPr id="3" name="Subtitle 2"/>
          <p:cNvSpPr>
            <a:spLocks noGrp="1"/>
          </p:cNvSpPr>
          <p:nvPr>
            <p:ph type="subTitle" idx="1"/>
          </p:nvPr>
        </p:nvSpPr>
        <p:spPr>
          <a:xfrm>
            <a:off x="4139952" y="4869160"/>
            <a:ext cx="4824536" cy="1752600"/>
          </a:xfrm>
        </p:spPr>
        <p:txBody>
          <a:bodyPr>
            <a:normAutofit/>
          </a:bodyPr>
          <a:lstStyle>
            <a:lvl1pPr marL="0" indent="0" algn="l">
              <a:buNone/>
              <a:defRPr sz="2800" b="1" spc="0">
                <a:solidFill>
                  <a:srgbClr val="CC071E"/>
                </a:solidFill>
                <a:latin typeface="Trebuchet MS"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lt-L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lt-LT"/>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5" name="Picture 4" descr="paveiksliukas background.jpg"/>
          <p:cNvPicPr>
            <a:picLocks noChangeAspect="1"/>
          </p:cNvPicPr>
          <p:nvPr userDrawn="1"/>
        </p:nvPicPr>
        <p:blipFill>
          <a:blip r:embed="rId2" cstate="print"/>
          <a:stretch>
            <a:fillRect/>
          </a:stretch>
        </p:blipFill>
        <p:spPr>
          <a:xfrm>
            <a:off x="0" y="3123862"/>
            <a:ext cx="10476656" cy="7468276"/>
          </a:xfrm>
          <a:prstGeom prst="rect">
            <a:avLst/>
          </a:prstGeom>
        </p:spPr>
      </p:pic>
      <p:sp>
        <p:nvSpPr>
          <p:cNvPr id="6" name="Rectangle 5"/>
          <p:cNvSpPr/>
          <p:nvPr userDrawn="1"/>
        </p:nvSpPr>
        <p:spPr>
          <a:xfrm>
            <a:off x="1835696" y="3284984"/>
            <a:ext cx="1728192" cy="72008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Title 1"/>
          <p:cNvSpPr>
            <a:spLocks noGrp="1"/>
          </p:cNvSpPr>
          <p:nvPr>
            <p:ph type="ctrTitle" hasCustomPrompt="1"/>
          </p:nvPr>
        </p:nvSpPr>
        <p:spPr>
          <a:xfrm>
            <a:off x="685800" y="692696"/>
            <a:ext cx="7772400" cy="5112568"/>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11560" y="1600200"/>
            <a:ext cx="7920880" cy="456510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12" name="Title 11"/>
          <p:cNvSpPr>
            <a:spLocks noGrp="1"/>
          </p:cNvSpPr>
          <p:nvPr>
            <p:ph type="title" hasCustomPrompt="1"/>
          </p:nvPr>
        </p:nvSpPr>
        <p:spPr>
          <a:xfrm>
            <a:off x="683568" y="404664"/>
            <a:ext cx="7776864" cy="936104"/>
          </a:xfrm>
          <a:no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4" name="Isosceles Triangle 3"/>
          <p:cNvSpPr/>
          <p:nvPr userDrawn="1"/>
        </p:nvSpPr>
        <p:spPr>
          <a:xfrm rot="10800000">
            <a:off x="637220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Isosceles Triangle 4"/>
          <p:cNvSpPr/>
          <p:nvPr userDrawn="1"/>
        </p:nvSpPr>
        <p:spPr>
          <a:xfrm rot="10800000">
            <a:off x="586814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Isosceles Triangle 5"/>
          <p:cNvSpPr/>
          <p:nvPr userDrawn="1"/>
        </p:nvSpPr>
        <p:spPr>
          <a:xfrm rot="10800000">
            <a:off x="687625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5" name="Rectangle 4"/>
          <p:cNvSpPr/>
          <p:nvPr userDrawn="1"/>
        </p:nvSpPr>
        <p:spPr>
          <a:xfrm>
            <a:off x="395536" y="836712"/>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Rectangle 5"/>
          <p:cNvSpPr/>
          <p:nvPr userDrawn="1"/>
        </p:nvSpPr>
        <p:spPr>
          <a:xfrm>
            <a:off x="323528" y="764704"/>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Content Placeholder 2"/>
          <p:cNvSpPr>
            <a:spLocks noGrp="1"/>
          </p:cNvSpPr>
          <p:nvPr>
            <p:ph idx="1" hasCustomPrompt="1"/>
          </p:nvPr>
        </p:nvSpPr>
        <p:spPr>
          <a:xfrm>
            <a:off x="611560" y="1600200"/>
            <a:ext cx="7920880" cy="4781128"/>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8" name="Title 11"/>
          <p:cNvSpPr>
            <a:spLocks noGrp="1"/>
          </p:cNvSpPr>
          <p:nvPr>
            <p:ph type="title" hasCustomPrompt="1"/>
          </p:nvPr>
        </p:nvSpPr>
        <p:spPr>
          <a:xfrm>
            <a:off x="683568" y="404664"/>
            <a:ext cx="7776864" cy="936104"/>
          </a:xfrm>
          <a:solidFill>
            <a:srgbClr val="2CAF95"/>
          </a:solidFill>
        </p:spPr>
        <p:txBody>
          <a:bodyPr/>
          <a:lstStyle>
            <a:lvl1pPr algn="ctr">
              <a:defRPr>
                <a:solidFill>
                  <a:schemeClr val="bg1"/>
                </a:solidFill>
                <a:latin typeface="Impact" pitchFamily="34" charset="0"/>
              </a:defRPr>
            </a:lvl1pPr>
          </a:lstStyle>
          <a:p>
            <a:r>
              <a:rPr lang="en-US" dirty="0" smtClean="0"/>
              <a:t>CLICK TO EDIT MASTER TITLE STYLE</a:t>
            </a:r>
            <a:endParaRPr lang="lt-LT" dirty="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 name="Isosceles Triangle 9"/>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5" name="Table 4"/>
          <p:cNvGraphicFramePr>
            <a:graphicFrameLocks noGrp="1"/>
          </p:cNvGraphicFramePr>
          <p:nvPr userDrawn="1"/>
        </p:nvGraphicFramePr>
        <p:xfrm>
          <a:off x="683568" y="1628800"/>
          <a:ext cx="7776864" cy="3832200"/>
        </p:xfrm>
        <a:graphic>
          <a:graphicData uri="http://schemas.openxmlformats.org/drawingml/2006/table">
            <a:tbl>
              <a:tblPr firstRow="1" bandRow="1">
                <a:tableStyleId>{5C22544A-7EE6-4342-B048-85BDC9FD1C3A}</a:tableStyleId>
              </a:tblPr>
              <a:tblGrid>
                <a:gridCol w="3888432"/>
                <a:gridCol w="3888432"/>
              </a:tblGrid>
              <a:tr h="638700">
                <a:tc>
                  <a:txBody>
                    <a:bodyPr/>
                    <a:lstStyle/>
                    <a:p>
                      <a:endParaRPr lang="lt-LT" dirty="0">
                        <a:solidFill>
                          <a:srgbClr val="168E21"/>
                        </a:solidFill>
                        <a:latin typeface="Trebuchet MS" pitchFamily="34" charset="0"/>
                      </a:endParaRPr>
                    </a:p>
                  </a:txBody>
                  <a:tcPr>
                    <a:lnR w="38100" cap="flat" cmpd="sng" algn="ctr">
                      <a:solidFill>
                        <a:schemeClr val="bg1"/>
                      </a:solidFill>
                      <a:prstDash val="solid"/>
                      <a:round/>
                      <a:headEnd type="none" w="med" len="med"/>
                      <a:tailEnd type="none" w="med" len="med"/>
                    </a:lnR>
                    <a:solidFill>
                      <a:srgbClr val="168E21">
                        <a:alpha val="20000"/>
                      </a:srgbClr>
                    </a:solidFill>
                  </a:tcPr>
                </a:tc>
                <a:tc>
                  <a:txBody>
                    <a:bodyPr/>
                    <a:lstStyle/>
                    <a:p>
                      <a:endParaRPr lang="lt-LT" dirty="0">
                        <a:solidFill>
                          <a:srgbClr val="168E21"/>
                        </a:solidFill>
                        <a:latin typeface="Trebuchet MS" pitchFamily="34" charset="0"/>
                      </a:endParaRPr>
                    </a:p>
                  </a:txBody>
                  <a:tcPr>
                    <a:lnL w="38100" cap="flat" cmpd="sng" algn="ctr">
                      <a:solidFill>
                        <a:schemeClr val="bg1"/>
                      </a:solidFill>
                      <a:prstDash val="solid"/>
                      <a:round/>
                      <a:headEnd type="none" w="med" len="med"/>
                      <a:tailEnd type="none" w="med" len="med"/>
                    </a:lnL>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168E21">
                        <a:alpha val="20000"/>
                      </a:srgbClr>
                    </a:solidFill>
                  </a:tcPr>
                </a:tc>
              </a:tr>
            </a:tbl>
          </a:graphicData>
        </a:graphic>
      </p:graphicFrame>
      <p:sp>
        <p:nvSpPr>
          <p:cNvPr id="11"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70542A"/>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Isosceles Triangle 1"/>
          <p:cNvSpPr/>
          <p:nvPr userDrawn="1"/>
        </p:nvSpPr>
        <p:spPr>
          <a:xfrm rot="10800000">
            <a:off x="745232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Isosceles Triangle 2"/>
          <p:cNvSpPr/>
          <p:nvPr userDrawn="1"/>
        </p:nvSpPr>
        <p:spPr>
          <a:xfrm rot="10800000">
            <a:off x="694826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4" name="Isosceles Triangle 3"/>
          <p:cNvSpPr/>
          <p:nvPr userDrawn="1"/>
        </p:nvSpPr>
        <p:spPr>
          <a:xfrm rot="10800000">
            <a:off x="795637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10" name="Picture Placeholder 9"/>
          <p:cNvSpPr>
            <a:spLocks noGrp="1"/>
          </p:cNvSpPr>
          <p:nvPr>
            <p:ph type="pic" sz="quarter" idx="10"/>
          </p:nvPr>
        </p:nvSpPr>
        <p:spPr>
          <a:xfrm>
            <a:off x="6068069"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2" name="Picture Placeholder 9"/>
          <p:cNvSpPr>
            <a:spLocks noGrp="1"/>
          </p:cNvSpPr>
          <p:nvPr>
            <p:ph type="pic" sz="quarter" idx="11"/>
          </p:nvPr>
        </p:nvSpPr>
        <p:spPr>
          <a:xfrm>
            <a:off x="755576"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3" name="Picture Placeholder 9"/>
          <p:cNvSpPr>
            <a:spLocks noGrp="1"/>
          </p:cNvSpPr>
          <p:nvPr>
            <p:ph type="pic" sz="quarter" idx="12"/>
          </p:nvPr>
        </p:nvSpPr>
        <p:spPr>
          <a:xfrm>
            <a:off x="3419872"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6" name="Content Placeholder 2"/>
          <p:cNvSpPr>
            <a:spLocks noGrp="1"/>
          </p:cNvSpPr>
          <p:nvPr>
            <p:ph idx="1" hasCustomPrompt="1"/>
          </p:nvPr>
        </p:nvSpPr>
        <p:spPr>
          <a:xfrm>
            <a:off x="611560" y="1600200"/>
            <a:ext cx="7920880" cy="240486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1" name="Isosceles Triangle 10"/>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lt-LT"/>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lt-LT"/>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78112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Tree>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 id="2147483672"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A2BB8-A9B0-4C87-AC42-EE32A9FB5572}" type="datetimeFigureOut">
              <a:rPr lang="lt-LT" smtClean="0"/>
              <a:pPr/>
              <a:t>2016-02-10</a:t>
            </a:fld>
            <a:endParaRPr lang="lt-L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288C6-47A5-4AB5-A26F-E476CFDFFCC3}"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r>
              <a:rPr lang="en-US" smtClean="0"/>
              <a:t>Internetas ir etika</a:t>
            </a:r>
          </a:p>
        </p:txBody>
      </p:sp>
      <p:sp>
        <p:nvSpPr>
          <p:cNvPr id="3" name="Subtitle 2"/>
          <p:cNvSpPr>
            <a:spLocks noGrp="1"/>
          </p:cNvSpPr>
          <p:nvPr>
            <p:ph type="subTitle" idx="1"/>
          </p:nvPr>
        </p:nvSpPr>
        <p:spPr/>
        <p:txBody>
          <a:bodyPr rtlCol="0">
            <a:normAutofit/>
          </a:bodyPr>
          <a:lstStyle/>
          <a:p>
            <a:pPr fontAlgn="auto">
              <a:spcAft>
                <a:spcPts val="0"/>
              </a:spcAft>
              <a:buFont typeface="Arial"/>
              <a:buNone/>
              <a:defRPr/>
            </a:pPr>
            <a:endParaRPr lang="en-US" dirty="0"/>
          </a:p>
        </p:txBody>
      </p:sp>
    </p:spTree>
    <p:extLst>
      <p:ext uri="{BB962C8B-B14F-4D97-AF65-F5344CB8AC3E}">
        <p14:creationId xmlns:p14="http://schemas.microsoft.com/office/powerpoint/2010/main" val="24390403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normAutofit fontScale="90000"/>
          </a:bodyPr>
          <a:lstStyle/>
          <a:p>
            <a:r>
              <a:rPr lang="lt-LT" dirty="0" smtClean="0"/>
              <a:t>Kitų žmonių asmeninė informacija</a:t>
            </a:r>
            <a:r>
              <a:rPr lang="en-US" dirty="0" smtClean="0"/>
              <a:t> </a:t>
            </a:r>
          </a:p>
        </p:txBody>
      </p:sp>
      <p:sp>
        <p:nvSpPr>
          <p:cNvPr id="23554" name="Content Placeholder 2"/>
          <p:cNvSpPr>
            <a:spLocks noGrp="1"/>
          </p:cNvSpPr>
          <p:nvPr>
            <p:ph idx="1"/>
          </p:nvPr>
        </p:nvSpPr>
        <p:spPr/>
        <p:txBody>
          <a:bodyPr>
            <a:normAutofit fontScale="92500"/>
          </a:bodyPr>
          <a:lstStyle/>
          <a:p>
            <a:pPr marL="0" indent="0">
              <a:buNone/>
            </a:pPr>
            <a:r>
              <a:rPr lang="lt-LT" dirty="0" smtClean="0"/>
              <a:t>Gerbti </a:t>
            </a:r>
            <a:r>
              <a:rPr lang="lt-LT" dirty="0" smtClean="0"/>
              <a:t>kitų asmenų privatumą internete – tai vienas svarbiausių etikos sprendimų, kuriuos turi priimti kiekvienas žmogus:</a:t>
            </a:r>
          </a:p>
          <a:p>
            <a:pPr lvl="1">
              <a:buFont typeface="Wingdings 2" panose="05020102010507070707" pitchFamily="18" charset="2"/>
              <a:buChar char="Ã"/>
            </a:pPr>
            <a:r>
              <a:rPr lang="lt-LT" dirty="0" smtClean="0"/>
              <a:t>A</a:t>
            </a:r>
            <a:r>
              <a:rPr lang="en-US" dirty="0" smtClean="0"/>
              <a:t>r </a:t>
            </a:r>
            <a:r>
              <a:rPr lang="en-US" dirty="0" err="1"/>
              <a:t>etiška</a:t>
            </a:r>
            <a:r>
              <a:rPr lang="en-US" dirty="0"/>
              <a:t> </a:t>
            </a:r>
            <a:r>
              <a:rPr lang="en-US" dirty="0" err="1"/>
              <a:t>publikuoti</a:t>
            </a:r>
            <a:r>
              <a:rPr lang="en-US" dirty="0"/>
              <a:t> </a:t>
            </a:r>
            <a:r>
              <a:rPr lang="en-US" dirty="0" err="1"/>
              <a:t>nuotrauką</a:t>
            </a:r>
            <a:r>
              <a:rPr lang="en-US" dirty="0"/>
              <a:t>, </a:t>
            </a:r>
            <a:r>
              <a:rPr lang="en-US" dirty="0" err="1"/>
              <a:t>vaizdo</a:t>
            </a:r>
            <a:r>
              <a:rPr lang="en-US" dirty="0"/>
              <a:t> </a:t>
            </a:r>
            <a:r>
              <a:rPr lang="en-US" dirty="0" err="1"/>
              <a:t>įrašą</a:t>
            </a:r>
            <a:r>
              <a:rPr lang="en-US" dirty="0"/>
              <a:t>, </a:t>
            </a:r>
            <a:r>
              <a:rPr lang="en-US" dirty="0" err="1"/>
              <a:t>kuriame</a:t>
            </a:r>
            <a:r>
              <a:rPr lang="en-US" dirty="0"/>
              <a:t> </a:t>
            </a:r>
            <a:r>
              <a:rPr lang="en-US" dirty="0" err="1"/>
              <a:t>yra</a:t>
            </a:r>
            <a:r>
              <a:rPr lang="en-US" dirty="0"/>
              <a:t> ir </a:t>
            </a:r>
            <a:r>
              <a:rPr lang="en-US" dirty="0" smtClean="0"/>
              <a:t>kit</a:t>
            </a:r>
            <a:r>
              <a:rPr lang="lt-LT" dirty="0" smtClean="0"/>
              <a:t>ų</a:t>
            </a:r>
            <a:r>
              <a:rPr lang="en-US" dirty="0" smtClean="0"/>
              <a:t> </a:t>
            </a:r>
            <a:r>
              <a:rPr lang="en-US" dirty="0" err="1" smtClean="0"/>
              <a:t>žmon</a:t>
            </a:r>
            <a:r>
              <a:rPr lang="lt-LT" dirty="0" err="1" smtClean="0"/>
              <a:t>ių</a:t>
            </a:r>
            <a:r>
              <a:rPr lang="en-US" dirty="0" smtClean="0"/>
              <a:t>? </a:t>
            </a:r>
            <a:endParaRPr lang="lt-LT" dirty="0" smtClean="0"/>
          </a:p>
          <a:p>
            <a:pPr lvl="1">
              <a:buFont typeface="Wingdings 2" panose="05020102010507070707" pitchFamily="18" charset="2"/>
              <a:buChar char="Ã"/>
            </a:pPr>
            <a:r>
              <a:rPr lang="en-US" dirty="0" err="1" smtClean="0"/>
              <a:t>Ar</a:t>
            </a:r>
            <a:r>
              <a:rPr lang="en-US" dirty="0" smtClean="0"/>
              <a:t> </a:t>
            </a:r>
            <a:r>
              <a:rPr lang="en-US" dirty="0" err="1"/>
              <a:t>socialiniuose</a:t>
            </a:r>
            <a:r>
              <a:rPr lang="en-US" dirty="0"/>
              <a:t> </a:t>
            </a:r>
            <a:r>
              <a:rPr lang="en-US" dirty="0" err="1"/>
              <a:t>tinkluose</a:t>
            </a:r>
            <a:r>
              <a:rPr lang="en-US" dirty="0"/>
              <a:t> </a:t>
            </a:r>
            <a:r>
              <a:rPr lang="en-US" dirty="0" err="1"/>
              <a:t>įkeltose</a:t>
            </a:r>
            <a:r>
              <a:rPr lang="en-US" dirty="0"/>
              <a:t> </a:t>
            </a:r>
            <a:r>
              <a:rPr lang="en-US" dirty="0" err="1"/>
              <a:t>nuotraukose</a:t>
            </a:r>
            <a:r>
              <a:rPr lang="en-US" dirty="0"/>
              <a:t> </a:t>
            </a:r>
            <a:r>
              <a:rPr lang="en-US" dirty="0" err="1"/>
              <a:t>galima</a:t>
            </a:r>
            <a:r>
              <a:rPr lang="en-US" dirty="0"/>
              <a:t> </a:t>
            </a:r>
            <a:r>
              <a:rPr lang="en-US" dirty="0" err="1"/>
              <a:t>pažymėti</a:t>
            </a:r>
            <a:r>
              <a:rPr lang="en-US" dirty="0"/>
              <a:t> </a:t>
            </a:r>
            <a:r>
              <a:rPr lang="en-US" dirty="0" err="1" smtClean="0"/>
              <a:t>kitus</a:t>
            </a:r>
            <a:r>
              <a:rPr lang="en-US" dirty="0" smtClean="0"/>
              <a:t> </a:t>
            </a:r>
            <a:r>
              <a:rPr lang="en-US" dirty="0" err="1"/>
              <a:t>asmenis</a:t>
            </a:r>
            <a:r>
              <a:rPr lang="en-US" dirty="0"/>
              <a:t> be </a:t>
            </a:r>
            <a:r>
              <a:rPr lang="en-US" dirty="0" err="1"/>
              <a:t>jų</a:t>
            </a:r>
            <a:r>
              <a:rPr lang="en-US" dirty="0"/>
              <a:t> </a:t>
            </a:r>
            <a:r>
              <a:rPr lang="en-US" dirty="0" err="1"/>
              <a:t>sutikimo</a:t>
            </a:r>
            <a:r>
              <a:rPr lang="en-US" dirty="0"/>
              <a:t>? </a:t>
            </a:r>
            <a:endParaRPr lang="lt-LT" dirty="0" smtClean="0"/>
          </a:p>
          <a:p>
            <a:pPr lvl="1">
              <a:buFont typeface="Wingdings 2" panose="05020102010507070707" pitchFamily="18" charset="2"/>
              <a:buChar char="Ã"/>
            </a:pPr>
            <a:r>
              <a:rPr lang="en-US" dirty="0" err="1" smtClean="0"/>
              <a:t>Ar</a:t>
            </a:r>
            <a:r>
              <a:rPr lang="en-US" dirty="0" smtClean="0"/>
              <a:t> </a:t>
            </a:r>
            <a:r>
              <a:rPr lang="en-US" dirty="0" err="1"/>
              <a:t>galima</a:t>
            </a:r>
            <a:r>
              <a:rPr lang="en-US" dirty="0"/>
              <a:t> </a:t>
            </a:r>
            <a:r>
              <a:rPr lang="en-US" dirty="0" smtClean="0"/>
              <a:t>dal</a:t>
            </a:r>
            <a:r>
              <a:rPr lang="lt-LT" dirty="0" smtClean="0"/>
              <a:t>y</a:t>
            </a:r>
            <a:r>
              <a:rPr lang="en-US" dirty="0" smtClean="0"/>
              <a:t>tis </a:t>
            </a:r>
            <a:r>
              <a:rPr lang="en-US" dirty="0" err="1"/>
              <a:t>informacija</a:t>
            </a:r>
            <a:r>
              <a:rPr lang="en-US" dirty="0"/>
              <a:t>, </a:t>
            </a:r>
            <a:r>
              <a:rPr lang="en-US" dirty="0" err="1"/>
              <a:t>kurią</a:t>
            </a:r>
            <a:r>
              <a:rPr lang="en-US" dirty="0"/>
              <a:t> </a:t>
            </a:r>
            <a:r>
              <a:rPr lang="en-US" dirty="0" err="1"/>
              <a:t>gauname</a:t>
            </a:r>
            <a:r>
              <a:rPr lang="en-US" dirty="0"/>
              <a:t> </a:t>
            </a:r>
            <a:r>
              <a:rPr lang="en-US" dirty="0" err="1"/>
              <a:t>iš</a:t>
            </a:r>
            <a:r>
              <a:rPr lang="en-US" dirty="0"/>
              <a:t> </a:t>
            </a:r>
            <a:r>
              <a:rPr lang="en-US" dirty="0" err="1"/>
              <a:t>kitų</a:t>
            </a:r>
            <a:r>
              <a:rPr lang="en-US" dirty="0"/>
              <a:t>, ir </a:t>
            </a:r>
            <a:r>
              <a:rPr lang="en-US" dirty="0" err="1"/>
              <a:t>persiųsti</a:t>
            </a:r>
            <a:r>
              <a:rPr lang="en-US" dirty="0"/>
              <a:t> </a:t>
            </a:r>
            <a:r>
              <a:rPr lang="en-US" dirty="0" err="1"/>
              <a:t>ją</a:t>
            </a:r>
            <a:r>
              <a:rPr lang="en-US" dirty="0"/>
              <a:t> </a:t>
            </a:r>
            <a:r>
              <a:rPr lang="en-US" dirty="0" err="1"/>
              <a:t>savo</a:t>
            </a:r>
            <a:r>
              <a:rPr lang="en-US" dirty="0"/>
              <a:t> </a:t>
            </a:r>
            <a:r>
              <a:rPr lang="en-US" dirty="0" err="1"/>
              <a:t>draugų</a:t>
            </a:r>
            <a:r>
              <a:rPr lang="en-US" dirty="0"/>
              <a:t> </a:t>
            </a:r>
            <a:r>
              <a:rPr lang="en-US" dirty="0" err="1"/>
              <a:t>ratui</a:t>
            </a:r>
            <a:r>
              <a:rPr lang="en-US" dirty="0"/>
              <a:t>? </a:t>
            </a:r>
            <a:endParaRPr lang="en-US" dirty="0" smtClean="0"/>
          </a:p>
        </p:txBody>
      </p:sp>
    </p:spTree>
    <p:extLst>
      <p:ext uri="{BB962C8B-B14F-4D97-AF65-F5344CB8AC3E}">
        <p14:creationId xmlns:p14="http://schemas.microsoft.com/office/powerpoint/2010/main" val="15336177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lt-LT" smtClean="0"/>
              <a:t>Patyčios elektroninėje erdvėje </a:t>
            </a:r>
            <a:endParaRPr lang="en-US" smtClean="0"/>
          </a:p>
        </p:txBody>
      </p:sp>
      <p:sp>
        <p:nvSpPr>
          <p:cNvPr id="24578" name="Content Placeholder 2"/>
          <p:cNvSpPr>
            <a:spLocks noGrp="1"/>
          </p:cNvSpPr>
          <p:nvPr>
            <p:ph idx="1"/>
          </p:nvPr>
        </p:nvSpPr>
        <p:spPr/>
        <p:txBody>
          <a:bodyPr/>
          <a:lstStyle/>
          <a:p>
            <a:pPr marL="0" indent="0">
              <a:buNone/>
            </a:pPr>
            <a:r>
              <a:rPr lang="lt-LT" dirty="0" smtClean="0"/>
              <a:t>Elektronines </a:t>
            </a:r>
            <a:r>
              <a:rPr lang="en-US" dirty="0" err="1" smtClean="0"/>
              <a:t>patyčias</a:t>
            </a:r>
            <a:r>
              <a:rPr lang="en-US" dirty="0" smtClean="0"/>
              <a:t> </a:t>
            </a:r>
            <a:r>
              <a:rPr lang="en-US" dirty="0" err="1"/>
              <a:t>galima</a:t>
            </a:r>
            <a:r>
              <a:rPr lang="en-US" dirty="0"/>
              <a:t> </a:t>
            </a:r>
            <a:r>
              <a:rPr lang="en-US" dirty="0" err="1"/>
              <a:t>įvardyti</a:t>
            </a:r>
            <a:r>
              <a:rPr lang="en-US" dirty="0"/>
              <a:t> </a:t>
            </a:r>
            <a:r>
              <a:rPr lang="en-US" dirty="0" err="1"/>
              <a:t>kaip</a:t>
            </a:r>
            <a:r>
              <a:rPr lang="en-US" dirty="0"/>
              <a:t> </a:t>
            </a:r>
            <a:r>
              <a:rPr lang="en-US" dirty="0" err="1"/>
              <a:t>siekį</a:t>
            </a:r>
            <a:r>
              <a:rPr lang="en-US" dirty="0"/>
              <a:t> </a:t>
            </a:r>
            <a:r>
              <a:rPr lang="en-US" dirty="0" err="1"/>
              <a:t>įskaudinti</a:t>
            </a:r>
            <a:r>
              <a:rPr lang="en-US" dirty="0"/>
              <a:t>, </a:t>
            </a:r>
            <a:r>
              <a:rPr lang="en-US" dirty="0" err="1"/>
              <a:t>nuvilti</a:t>
            </a:r>
            <a:r>
              <a:rPr lang="en-US" dirty="0"/>
              <a:t>, </a:t>
            </a:r>
            <a:r>
              <a:rPr lang="en-US" dirty="0" err="1"/>
              <a:t>pulti</a:t>
            </a:r>
            <a:r>
              <a:rPr lang="en-US" dirty="0"/>
              <a:t> </a:t>
            </a:r>
            <a:r>
              <a:rPr lang="en-US" dirty="0" err="1"/>
              <a:t>ar</a:t>
            </a:r>
            <a:r>
              <a:rPr lang="en-US" dirty="0"/>
              <a:t> </a:t>
            </a:r>
            <a:r>
              <a:rPr lang="en-US" dirty="0" err="1"/>
              <a:t>sugėdinti</a:t>
            </a:r>
            <a:r>
              <a:rPr lang="en-US" dirty="0"/>
              <a:t> </a:t>
            </a:r>
            <a:r>
              <a:rPr lang="en-US" dirty="0" err="1"/>
              <a:t>kita</a:t>
            </a:r>
            <a:r>
              <a:rPr lang="en-US" dirty="0"/>
              <a:t>̨ </a:t>
            </a:r>
            <a:r>
              <a:rPr lang="en-US" dirty="0" err="1" smtClean="0"/>
              <a:t>žmogų</a:t>
            </a:r>
            <a:r>
              <a:rPr lang="lt-LT" dirty="0"/>
              <a:t>:</a:t>
            </a:r>
            <a:r>
              <a:rPr lang="lt-LT" dirty="0" smtClean="0"/>
              <a:t> </a:t>
            </a:r>
          </a:p>
          <a:p>
            <a:pPr lvl="1">
              <a:buFont typeface="Wingdings 2" panose="05020102010507070707" pitchFamily="18" charset="2"/>
              <a:buChar char="Ã"/>
            </a:pPr>
            <a:r>
              <a:rPr lang="en-US" dirty="0" err="1" smtClean="0"/>
              <a:t>įžeidžiančiomis</a:t>
            </a:r>
            <a:r>
              <a:rPr lang="en-US" dirty="0" smtClean="0"/>
              <a:t> </a:t>
            </a:r>
            <a:r>
              <a:rPr lang="en-US" dirty="0" err="1"/>
              <a:t>telefoninėmis</a:t>
            </a:r>
            <a:r>
              <a:rPr lang="en-US" dirty="0"/>
              <a:t> </a:t>
            </a:r>
            <a:r>
              <a:rPr lang="en-US" dirty="0" err="1"/>
              <a:t>žinutėmis</a:t>
            </a:r>
            <a:r>
              <a:rPr lang="en-US" dirty="0" smtClean="0"/>
              <a:t>,</a:t>
            </a:r>
            <a:endParaRPr lang="lt-LT" dirty="0" smtClean="0"/>
          </a:p>
          <a:p>
            <a:pPr lvl="1">
              <a:buFont typeface="Wingdings 2" panose="05020102010507070707" pitchFamily="18" charset="2"/>
              <a:buChar char="Ã"/>
            </a:pPr>
            <a:r>
              <a:rPr lang="en-US" dirty="0" err="1" smtClean="0"/>
              <a:t>paliekant</a:t>
            </a:r>
            <a:r>
              <a:rPr lang="en-US" dirty="0" smtClean="0"/>
              <a:t> </a:t>
            </a:r>
            <a:r>
              <a:rPr lang="en-US" dirty="0" err="1"/>
              <a:t>nemalonius</a:t>
            </a:r>
            <a:r>
              <a:rPr lang="en-US" dirty="0"/>
              <a:t> </a:t>
            </a:r>
            <a:r>
              <a:rPr lang="en-US" dirty="0" err="1"/>
              <a:t>įrašus</a:t>
            </a:r>
            <a:r>
              <a:rPr lang="en-US" dirty="0"/>
              <a:t> </a:t>
            </a:r>
            <a:r>
              <a:rPr lang="en-US" dirty="0" err="1"/>
              <a:t>socialiniuose</a:t>
            </a:r>
            <a:r>
              <a:rPr lang="en-US" dirty="0"/>
              <a:t> </a:t>
            </a:r>
            <a:r>
              <a:rPr lang="en-US" dirty="0" err="1"/>
              <a:t>tinkluose</a:t>
            </a:r>
            <a:r>
              <a:rPr lang="en-US" dirty="0"/>
              <a:t>, </a:t>
            </a:r>
            <a:endParaRPr lang="lt-LT" dirty="0" smtClean="0"/>
          </a:p>
          <a:p>
            <a:pPr lvl="1">
              <a:buFont typeface="Wingdings 2" panose="05020102010507070707" pitchFamily="18" charset="2"/>
              <a:buChar char="Ã"/>
            </a:pPr>
            <a:r>
              <a:rPr lang="en-US" dirty="0" err="1" smtClean="0"/>
              <a:t>elektroniniais</a:t>
            </a:r>
            <a:r>
              <a:rPr lang="en-US" dirty="0" smtClean="0"/>
              <a:t> </a:t>
            </a:r>
            <a:r>
              <a:rPr lang="en-US" dirty="0" err="1" smtClean="0"/>
              <a:t>laiškais</a:t>
            </a:r>
            <a:r>
              <a:rPr lang="lt-LT" dirty="0" smtClean="0"/>
              <a:t>,</a:t>
            </a:r>
            <a:r>
              <a:rPr lang="en-US" dirty="0" smtClean="0"/>
              <a:t> </a:t>
            </a:r>
            <a:endParaRPr lang="lt-LT" dirty="0" smtClean="0"/>
          </a:p>
          <a:p>
            <a:pPr lvl="1">
              <a:buFont typeface="Wingdings 2" panose="05020102010507070707" pitchFamily="18" charset="2"/>
              <a:buChar char="Ã"/>
            </a:pPr>
            <a:r>
              <a:rPr lang="en-US" dirty="0" err="1" smtClean="0"/>
              <a:t>žinutėmis</a:t>
            </a:r>
            <a:r>
              <a:rPr lang="en-US" dirty="0" smtClean="0"/>
              <a:t> </a:t>
            </a:r>
            <a:r>
              <a:rPr lang="en-US" dirty="0" err="1"/>
              <a:t>pokalbių</a:t>
            </a:r>
            <a:r>
              <a:rPr lang="en-US" dirty="0"/>
              <a:t> </a:t>
            </a:r>
            <a:r>
              <a:rPr lang="en-US" dirty="0" err="1"/>
              <a:t>svetainėse</a:t>
            </a:r>
            <a:r>
              <a:rPr lang="en-US" dirty="0"/>
              <a:t> </a:t>
            </a:r>
            <a:r>
              <a:rPr lang="en-US" dirty="0" err="1"/>
              <a:t>ar</a:t>
            </a:r>
            <a:r>
              <a:rPr lang="en-US" dirty="0"/>
              <a:t> </a:t>
            </a:r>
            <a:r>
              <a:rPr lang="en-US" dirty="0" err="1" smtClean="0"/>
              <a:t>tinklalapiuose</a:t>
            </a:r>
            <a:r>
              <a:rPr lang="lt-LT" dirty="0" smtClean="0"/>
              <a:t>.</a:t>
            </a:r>
            <a:endParaRPr lang="en-US" dirty="0" smtClean="0"/>
          </a:p>
        </p:txBody>
      </p:sp>
    </p:spTree>
    <p:extLst>
      <p:ext uri="{BB962C8B-B14F-4D97-AF65-F5344CB8AC3E}">
        <p14:creationId xmlns:p14="http://schemas.microsoft.com/office/powerpoint/2010/main" val="15287107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a:normAutofit fontScale="90000"/>
          </a:bodyPr>
          <a:lstStyle/>
          <a:p>
            <a:r>
              <a:rPr lang="lt-LT" sz="4000" dirty="0" smtClean="0"/>
              <a:t>Rekomendacijos patyčias patiriančiam vaikui</a:t>
            </a:r>
            <a:endParaRPr lang="it-IT" sz="4000" dirty="0" smtClean="0"/>
          </a:p>
        </p:txBody>
      </p:sp>
      <p:sp>
        <p:nvSpPr>
          <p:cNvPr id="28675" name="Rectangle 3"/>
          <p:cNvSpPr>
            <a:spLocks noGrp="1"/>
          </p:cNvSpPr>
          <p:nvPr>
            <p:ph type="body" idx="1"/>
          </p:nvPr>
        </p:nvSpPr>
        <p:spPr/>
        <p:txBody>
          <a:bodyPr/>
          <a:lstStyle/>
          <a:p>
            <a:r>
              <a:rPr lang="lt-LT" dirty="0" smtClean="0"/>
              <a:t>Neatsakinėk į jokius bandymus </a:t>
            </a:r>
            <a:r>
              <a:rPr lang="it-IT" dirty="0" smtClean="0"/>
              <a:t>susisiekti, kuriais siekiama trukdyti ar reikalaujama atkreipti dėme</a:t>
            </a:r>
            <a:r>
              <a:rPr lang="lt-LT" dirty="0" err="1" smtClean="0"/>
              <a:t>sį</a:t>
            </a:r>
            <a:r>
              <a:rPr lang="it-IT" dirty="0" smtClean="0"/>
              <a:t>; </a:t>
            </a:r>
          </a:p>
          <a:p>
            <a:r>
              <a:rPr lang="it-IT" dirty="0" smtClean="0"/>
              <a:t>Nepanaikink žinučių;</a:t>
            </a:r>
            <a:endParaRPr lang="lt-LT" dirty="0" smtClean="0"/>
          </a:p>
          <a:p>
            <a:r>
              <a:rPr lang="lt-LT" dirty="0" smtClean="0"/>
              <a:t>Blokuok siuntėją;</a:t>
            </a:r>
            <a:endParaRPr lang="it-IT" dirty="0" smtClean="0"/>
          </a:p>
          <a:p>
            <a:r>
              <a:rPr lang="it-IT" dirty="0" smtClean="0"/>
              <a:t>Pranešk apie netinkamą </a:t>
            </a:r>
            <a:r>
              <a:rPr lang="lt-LT" dirty="0" smtClean="0"/>
              <a:t>elgesį</a:t>
            </a:r>
            <a:r>
              <a:rPr lang="it-IT" dirty="0" smtClean="0"/>
              <a:t> žmonėms ar organizacijoms, kurios gali padėti. </a:t>
            </a:r>
          </a:p>
        </p:txBody>
      </p:sp>
    </p:spTree>
    <p:extLst>
      <p:ext uri="{BB962C8B-B14F-4D97-AF65-F5344CB8AC3E}">
        <p14:creationId xmlns:p14="http://schemas.microsoft.com/office/powerpoint/2010/main" val="15038380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lt-LT" dirty="0"/>
              <a:t>Pagarba kito kūrybinei veiklai</a:t>
            </a:r>
            <a:r>
              <a:rPr lang="lt-LT" b="1" dirty="0" smtClean="0"/>
              <a:t>:</a:t>
            </a:r>
            <a:endParaRPr lang="lt-LT" dirty="0"/>
          </a:p>
        </p:txBody>
      </p:sp>
      <p:sp>
        <p:nvSpPr>
          <p:cNvPr id="25602" name="Content Placeholder 2"/>
          <p:cNvSpPr>
            <a:spLocks noGrp="1"/>
          </p:cNvSpPr>
          <p:nvPr>
            <p:ph idx="1"/>
          </p:nvPr>
        </p:nvSpPr>
        <p:spPr/>
        <p:txBody>
          <a:bodyPr/>
          <a:lstStyle/>
          <a:p>
            <a:r>
              <a:rPr lang="lt-LT" dirty="0" smtClean="0"/>
              <a:t>N</a:t>
            </a:r>
            <a:r>
              <a:rPr lang="en-US" dirty="0" err="1" smtClean="0"/>
              <a:t>urodyti</a:t>
            </a:r>
            <a:r>
              <a:rPr lang="en-US" dirty="0" smtClean="0"/>
              <a:t> </a:t>
            </a:r>
            <a:r>
              <a:rPr lang="en-US" dirty="0" err="1"/>
              <a:t>šaltinius</a:t>
            </a:r>
            <a:r>
              <a:rPr lang="en-US" dirty="0"/>
              <a:t> </a:t>
            </a:r>
            <a:r>
              <a:rPr lang="en-US" dirty="0" smtClean="0"/>
              <a:t>ir</a:t>
            </a:r>
            <a:r>
              <a:rPr lang="lt-LT" dirty="0" smtClean="0"/>
              <a:t> </a:t>
            </a:r>
            <a:r>
              <a:rPr lang="en-US" dirty="0" smtClean="0"/>
              <a:t>/ </a:t>
            </a:r>
            <a:r>
              <a:rPr lang="en-US" dirty="0" err="1"/>
              <a:t>arba</a:t>
            </a:r>
            <a:r>
              <a:rPr lang="en-US" dirty="0"/>
              <a:t> </a:t>
            </a:r>
            <a:r>
              <a:rPr lang="en-US" dirty="0" err="1"/>
              <a:t>atsiklausti</a:t>
            </a:r>
            <a:r>
              <a:rPr lang="en-US" dirty="0"/>
              <a:t> </a:t>
            </a:r>
            <a:r>
              <a:rPr lang="en-US" dirty="0" err="1" smtClean="0"/>
              <a:t>leidimo</a:t>
            </a:r>
            <a:r>
              <a:rPr lang="en-US" dirty="0" smtClean="0"/>
              <a:t> </a:t>
            </a:r>
            <a:r>
              <a:rPr lang="en-US" dirty="0" err="1"/>
              <a:t>norint</a:t>
            </a:r>
            <a:r>
              <a:rPr lang="en-US" dirty="0"/>
              <a:t> </a:t>
            </a:r>
            <a:r>
              <a:rPr lang="en-US" dirty="0" err="1"/>
              <a:t>savo</a:t>
            </a:r>
            <a:r>
              <a:rPr lang="en-US" dirty="0"/>
              <a:t> </a:t>
            </a:r>
            <a:r>
              <a:rPr lang="en-US" dirty="0" err="1"/>
              <a:t>darbe</a:t>
            </a:r>
            <a:r>
              <a:rPr lang="en-US" dirty="0"/>
              <a:t> </a:t>
            </a:r>
            <a:r>
              <a:rPr lang="en-US" dirty="0" err="1"/>
              <a:t>pasinaudoti</a:t>
            </a:r>
            <a:r>
              <a:rPr lang="en-US" dirty="0"/>
              <a:t> </a:t>
            </a:r>
            <a:r>
              <a:rPr lang="en-US" dirty="0" err="1"/>
              <a:t>kitų</a:t>
            </a:r>
            <a:r>
              <a:rPr lang="en-US" dirty="0"/>
              <a:t> </a:t>
            </a:r>
            <a:r>
              <a:rPr lang="en-US" dirty="0" err="1"/>
              <a:t>veiklos</a:t>
            </a:r>
            <a:r>
              <a:rPr lang="en-US" dirty="0"/>
              <a:t> </a:t>
            </a:r>
            <a:r>
              <a:rPr lang="en-US" dirty="0" err="1" smtClean="0"/>
              <a:t>rezultatais</a:t>
            </a:r>
            <a:r>
              <a:rPr lang="lt-LT" dirty="0" smtClean="0"/>
              <a:t>.</a:t>
            </a:r>
            <a:endParaRPr lang="en-US" dirty="0" smtClean="0"/>
          </a:p>
        </p:txBody>
      </p:sp>
    </p:spTree>
    <p:extLst>
      <p:ext uri="{BB962C8B-B14F-4D97-AF65-F5344CB8AC3E}">
        <p14:creationId xmlns:p14="http://schemas.microsoft.com/office/powerpoint/2010/main" val="17021338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lt-LT" dirty="0" smtClean="0"/>
              <a:t>Skaitmeninis pilietiškumas:</a:t>
            </a:r>
            <a:endParaRPr lang="en-US" dirty="0" smtClean="0"/>
          </a:p>
        </p:txBody>
      </p:sp>
      <p:sp>
        <p:nvSpPr>
          <p:cNvPr id="25602" name="Content Placeholder 2"/>
          <p:cNvSpPr>
            <a:spLocks noGrp="1"/>
          </p:cNvSpPr>
          <p:nvPr>
            <p:ph idx="1"/>
          </p:nvPr>
        </p:nvSpPr>
        <p:spPr/>
        <p:txBody>
          <a:bodyPr/>
          <a:lstStyle/>
          <a:p>
            <a:pPr marL="0" indent="0">
              <a:buNone/>
            </a:pPr>
            <a:r>
              <a:rPr lang="lt-LT" dirty="0" smtClean="0"/>
              <a:t>Tai saugiai, atsakingai ir etiškai dalyvauti skaitmeninio pasaulio gyvenime: </a:t>
            </a:r>
          </a:p>
          <a:p>
            <a:pPr lvl="1">
              <a:buFont typeface="Wingdings 2" panose="05020102010507070707" pitchFamily="18" charset="2"/>
              <a:buChar char="Ã"/>
            </a:pPr>
            <a:r>
              <a:rPr lang="lt-LT" dirty="0"/>
              <a:t>gerbti save, </a:t>
            </a:r>
            <a:r>
              <a:rPr lang="lt-LT" dirty="0" smtClean="0"/>
              <a:t>kitus asmenis </a:t>
            </a:r>
            <a:r>
              <a:rPr lang="lt-LT" dirty="0"/>
              <a:t>ir </a:t>
            </a:r>
            <a:r>
              <a:rPr lang="lt-LT" dirty="0" smtClean="0"/>
              <a:t>įstatymus, </a:t>
            </a:r>
            <a:endParaRPr lang="lt-LT" dirty="0"/>
          </a:p>
          <a:p>
            <a:pPr lvl="1">
              <a:buFont typeface="Wingdings 2" panose="05020102010507070707" pitchFamily="18" charset="2"/>
              <a:buChar char="Ã"/>
            </a:pPr>
            <a:r>
              <a:rPr lang="lt-LT" dirty="0"/>
              <a:t>ugdyti save, bendradarbiauti su </a:t>
            </a:r>
            <a:r>
              <a:rPr lang="lt-LT" dirty="0" smtClean="0"/>
              <a:t>kitais, </a:t>
            </a:r>
            <a:endParaRPr lang="lt-LT" dirty="0"/>
          </a:p>
          <a:p>
            <a:pPr lvl="1">
              <a:buFont typeface="Wingdings 2" panose="05020102010507070707" pitchFamily="18" charset="2"/>
              <a:buChar char="Ã"/>
            </a:pPr>
            <a:r>
              <a:rPr lang="lt-LT" dirty="0"/>
              <a:t>saugoti save ir savo privatumą, vertybes, bendruomenę.</a:t>
            </a:r>
          </a:p>
          <a:p>
            <a:endParaRPr lang="en-US" dirty="0" smtClean="0"/>
          </a:p>
        </p:txBody>
      </p:sp>
    </p:spTree>
    <p:extLst>
      <p:ext uri="{BB962C8B-B14F-4D97-AF65-F5344CB8AC3E}">
        <p14:creationId xmlns:p14="http://schemas.microsoft.com/office/powerpoint/2010/main" val="3917719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Etika</a:t>
            </a:r>
          </a:p>
        </p:txBody>
      </p:sp>
      <p:sp>
        <p:nvSpPr>
          <p:cNvPr id="3" name="Content Placeholder 2"/>
          <p:cNvSpPr>
            <a:spLocks noGrp="1"/>
          </p:cNvSpPr>
          <p:nvPr>
            <p:ph idx="1"/>
          </p:nvPr>
        </p:nvSpPr>
        <p:spPr/>
        <p:txBody>
          <a:bodyPr rtlCol="0">
            <a:normAutofit/>
          </a:bodyPr>
          <a:lstStyle/>
          <a:p>
            <a:pPr marL="0" indent="0" fontAlgn="auto">
              <a:spcAft>
                <a:spcPts val="0"/>
              </a:spcAft>
              <a:buFont typeface="Arial"/>
              <a:buNone/>
              <a:defRPr/>
            </a:pPr>
            <a:endParaRPr lang="en-US" dirty="0"/>
          </a:p>
          <a:p>
            <a:pPr fontAlgn="auto">
              <a:spcAft>
                <a:spcPts val="0"/>
              </a:spcAft>
              <a:buFont typeface="Wingdings 2" panose="05020102010507070707" pitchFamily="18" charset="2"/>
              <a:buChar char="Ã"/>
              <a:defRPr/>
            </a:pPr>
            <a:r>
              <a:rPr lang="en-US" dirty="0" err="1"/>
              <a:t>Etika</a:t>
            </a:r>
            <a:r>
              <a:rPr lang="en-US" dirty="0"/>
              <a:t> – tai </a:t>
            </a:r>
            <a:r>
              <a:rPr lang="en-US" dirty="0" err="1"/>
              <a:t>žmonių</a:t>
            </a:r>
            <a:r>
              <a:rPr lang="en-US" dirty="0"/>
              <a:t> </a:t>
            </a:r>
            <a:r>
              <a:rPr lang="en-US" dirty="0" err="1"/>
              <a:t>elgesio</a:t>
            </a:r>
            <a:r>
              <a:rPr lang="en-US" dirty="0"/>
              <a:t> </a:t>
            </a:r>
            <a:r>
              <a:rPr lang="en-US" dirty="0" err="1"/>
              <a:t>normų</a:t>
            </a:r>
            <a:r>
              <a:rPr lang="en-US" dirty="0"/>
              <a:t> </a:t>
            </a:r>
            <a:r>
              <a:rPr lang="en-US" dirty="0" err="1"/>
              <a:t>visuma</a:t>
            </a:r>
            <a:r>
              <a:rPr lang="en-US" dirty="0"/>
              <a:t>, </a:t>
            </a:r>
            <a:r>
              <a:rPr lang="en-US" dirty="0" err="1"/>
              <a:t>daranti</a:t>
            </a:r>
            <a:r>
              <a:rPr lang="en-US" dirty="0"/>
              <a:t> </a:t>
            </a:r>
            <a:r>
              <a:rPr lang="en-US" dirty="0" err="1"/>
              <a:t>įtaką</a:t>
            </a:r>
            <a:r>
              <a:rPr lang="en-US" dirty="0"/>
              <a:t> </a:t>
            </a:r>
            <a:r>
              <a:rPr lang="en-US" dirty="0" err="1"/>
              <a:t>asmens</a:t>
            </a:r>
            <a:r>
              <a:rPr lang="en-US" dirty="0"/>
              <a:t> </a:t>
            </a:r>
            <a:r>
              <a:rPr lang="en-US" dirty="0" err="1"/>
              <a:t>elgesiui</a:t>
            </a:r>
            <a:r>
              <a:rPr lang="en-US" dirty="0"/>
              <a:t>. </a:t>
            </a:r>
            <a:r>
              <a:rPr lang="en-US" dirty="0" err="1"/>
              <a:t>Etika</a:t>
            </a:r>
            <a:r>
              <a:rPr lang="en-US" dirty="0"/>
              <a:t> </a:t>
            </a:r>
            <a:r>
              <a:rPr lang="en-US" dirty="0" err="1"/>
              <a:t>yra</a:t>
            </a:r>
            <a:r>
              <a:rPr lang="en-US" dirty="0"/>
              <a:t> </a:t>
            </a:r>
            <a:r>
              <a:rPr lang="en-US" dirty="0" err="1"/>
              <a:t>bendra</a:t>
            </a:r>
            <a:r>
              <a:rPr lang="en-US" dirty="0"/>
              <a:t> </a:t>
            </a:r>
            <a:r>
              <a:rPr lang="en-US" dirty="0" err="1"/>
              <a:t>sąvoka</a:t>
            </a:r>
            <a:r>
              <a:rPr lang="en-US" dirty="0"/>
              <a:t>, </a:t>
            </a:r>
            <a:r>
              <a:rPr lang="en-US" dirty="0" err="1"/>
              <a:t>kuria</a:t>
            </a:r>
            <a:r>
              <a:rPr lang="en-US" dirty="0"/>
              <a:t> </a:t>
            </a:r>
            <a:r>
              <a:rPr lang="en-US" dirty="0" err="1"/>
              <a:t>dažniausiai</a:t>
            </a:r>
            <a:r>
              <a:rPr lang="en-US" dirty="0"/>
              <a:t> </a:t>
            </a:r>
            <a:r>
              <a:rPr lang="en-US" dirty="0" err="1"/>
              <a:t>apibūdinama</a:t>
            </a:r>
            <a:r>
              <a:rPr lang="en-US" dirty="0"/>
              <a:t> </a:t>
            </a:r>
            <a:r>
              <a:rPr lang="en-US" dirty="0" err="1"/>
              <a:t>moralės</a:t>
            </a:r>
            <a:r>
              <a:rPr lang="en-US" dirty="0"/>
              <a:t> </a:t>
            </a:r>
            <a:r>
              <a:rPr lang="en-US" dirty="0" err="1"/>
              <a:t>teorija</a:t>
            </a:r>
            <a:r>
              <a:rPr lang="en-US" dirty="0"/>
              <a:t>. </a:t>
            </a:r>
            <a:r>
              <a:rPr lang="en-US" dirty="0" err="1"/>
              <a:t>Filosofijoje</a:t>
            </a:r>
            <a:r>
              <a:rPr lang="en-US" dirty="0"/>
              <a:t> </a:t>
            </a:r>
            <a:r>
              <a:rPr lang="en-US" dirty="0" err="1"/>
              <a:t>etiškas</a:t>
            </a:r>
            <a:r>
              <a:rPr lang="en-US" dirty="0"/>
              <a:t> </a:t>
            </a:r>
            <a:r>
              <a:rPr lang="en-US" dirty="0" err="1"/>
              <a:t>elgesys</a:t>
            </a:r>
            <a:r>
              <a:rPr lang="en-US" dirty="0"/>
              <a:t> </a:t>
            </a:r>
            <a:r>
              <a:rPr lang="en-US" dirty="0" err="1"/>
              <a:t>yra</a:t>
            </a:r>
            <a:r>
              <a:rPr lang="en-US" dirty="0"/>
              <a:t> </a:t>
            </a:r>
            <a:r>
              <a:rPr lang="en-US" dirty="0" err="1"/>
              <a:t>tas</a:t>
            </a:r>
            <a:r>
              <a:rPr lang="en-US" dirty="0"/>
              <a:t>, kuris </a:t>
            </a:r>
            <a:r>
              <a:rPr lang="en-US" dirty="0" err="1"/>
              <a:t>laikomas</a:t>
            </a:r>
            <a:r>
              <a:rPr lang="en-US" dirty="0"/>
              <a:t> „</a:t>
            </a:r>
            <a:r>
              <a:rPr lang="en-US" dirty="0" err="1"/>
              <a:t>geru</a:t>
            </a:r>
            <a:r>
              <a:rPr lang="en-US" dirty="0"/>
              <a:t>“ </a:t>
            </a:r>
            <a:r>
              <a:rPr lang="en-US" dirty="0" err="1"/>
              <a:t>arba</a:t>
            </a:r>
            <a:r>
              <a:rPr lang="en-US" dirty="0"/>
              <a:t> „</a:t>
            </a:r>
            <a:r>
              <a:rPr lang="en-US" dirty="0" err="1"/>
              <a:t>teisingu</a:t>
            </a:r>
            <a:r>
              <a:rPr lang="en-US" dirty="0"/>
              <a:t>“.</a:t>
            </a:r>
            <a:r>
              <a:rPr lang="lt-LT" dirty="0" smtClean="0"/>
              <a:t> </a:t>
            </a:r>
            <a:endParaRPr lang="en-US" dirty="0"/>
          </a:p>
          <a:p>
            <a:pPr fontAlgn="auto">
              <a:spcAft>
                <a:spcPts val="0"/>
              </a:spcAft>
              <a:buFont typeface="Arial"/>
              <a:buChar char="•"/>
              <a:defRPr/>
            </a:pPr>
            <a:endParaRPr lang="en-US" dirty="0"/>
          </a:p>
        </p:txBody>
      </p:sp>
    </p:spTree>
    <p:extLst>
      <p:ext uri="{BB962C8B-B14F-4D97-AF65-F5344CB8AC3E}">
        <p14:creationId xmlns:p14="http://schemas.microsoft.com/office/powerpoint/2010/main" val="1633580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normAutofit fontScale="90000"/>
          </a:bodyPr>
          <a:lstStyle/>
          <a:p>
            <a:r>
              <a:rPr lang="lt-LT" smtClean="0"/>
              <a:t>Kokie yra etiško elgesio bruožai</a:t>
            </a:r>
            <a:r>
              <a:rPr lang="en-US" smtClean="0"/>
              <a:t> ?</a:t>
            </a:r>
          </a:p>
        </p:txBody>
      </p:sp>
      <p:sp>
        <p:nvSpPr>
          <p:cNvPr id="16386" name="Content Placeholder 2"/>
          <p:cNvSpPr>
            <a:spLocks noGrp="1"/>
          </p:cNvSpPr>
          <p:nvPr>
            <p:ph idx="1"/>
          </p:nvPr>
        </p:nvSpPr>
        <p:spPr/>
        <p:txBody>
          <a:bodyPr/>
          <a:lstStyle/>
          <a:p>
            <a:r>
              <a:rPr lang="lt-LT" smtClean="0"/>
              <a:t>Sąžiningumas</a:t>
            </a:r>
            <a:endParaRPr lang="en-US" smtClean="0"/>
          </a:p>
          <a:p>
            <a:r>
              <a:rPr lang="lt-LT" smtClean="0"/>
              <a:t>Pagarba kitų atžvilgiu</a:t>
            </a:r>
            <a:endParaRPr lang="en-US" smtClean="0"/>
          </a:p>
          <a:p>
            <a:r>
              <a:rPr lang="lt-LT" smtClean="0"/>
              <a:t>Žodžio laikymasis...</a:t>
            </a:r>
            <a:endParaRPr lang="en-US" smtClean="0"/>
          </a:p>
          <a:p>
            <a:endParaRPr lang="en-US" smtClean="0"/>
          </a:p>
        </p:txBody>
      </p:sp>
    </p:spTree>
    <p:extLst>
      <p:ext uri="{BB962C8B-B14F-4D97-AF65-F5344CB8AC3E}">
        <p14:creationId xmlns:p14="http://schemas.microsoft.com/office/powerpoint/2010/main" val="571473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lt-LT" smtClean="0"/>
              <a:t>Koks elgesys neetiškas? </a:t>
            </a:r>
            <a:endParaRPr lang="en-US" smtClean="0"/>
          </a:p>
        </p:txBody>
      </p:sp>
      <p:sp>
        <p:nvSpPr>
          <p:cNvPr id="17410" name="Content Placeholder 2"/>
          <p:cNvSpPr>
            <a:spLocks noGrp="1"/>
          </p:cNvSpPr>
          <p:nvPr>
            <p:ph idx="1"/>
          </p:nvPr>
        </p:nvSpPr>
        <p:spPr/>
        <p:txBody>
          <a:bodyPr/>
          <a:lstStyle/>
          <a:p>
            <a:r>
              <a:rPr lang="lt-LT" dirty="0" smtClean="0"/>
              <a:t>Meluoti žmogui, kuris tavimi pasitiki. Tai nesąžininga ir nepagarbu.</a:t>
            </a:r>
            <a:endParaRPr lang="en-US" dirty="0" smtClean="0"/>
          </a:p>
          <a:p>
            <a:r>
              <a:rPr lang="lt-LT" dirty="0" smtClean="0"/>
              <a:t>Skleisti gandus apie kitą asmenį. Tai rodo abejingumą kitų asmenų jausmams.</a:t>
            </a:r>
            <a:endParaRPr lang="en-US" dirty="0" smtClean="0"/>
          </a:p>
          <a:p>
            <a:r>
              <a:rPr lang="lt-LT" dirty="0" smtClean="0"/>
              <a:t>Prisidėti prie patyčių skleidimo, net jei žinai, kad elgiesi nederamai. Tai nesąžininga ir žeidžia kitus.</a:t>
            </a:r>
            <a:endParaRPr lang="en-US" dirty="0" smtClean="0"/>
          </a:p>
          <a:p>
            <a:endParaRPr lang="en-US" dirty="0" smtClean="0"/>
          </a:p>
        </p:txBody>
      </p:sp>
    </p:spTree>
    <p:extLst>
      <p:ext uri="{BB962C8B-B14F-4D97-AF65-F5344CB8AC3E}">
        <p14:creationId xmlns:p14="http://schemas.microsoft.com/office/powerpoint/2010/main" val="39645188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lt-LT" smtClean="0"/>
              <a:t>Internetinė etika</a:t>
            </a:r>
            <a:r>
              <a:rPr lang="en-US" smtClean="0"/>
              <a:t> </a:t>
            </a:r>
          </a:p>
        </p:txBody>
      </p:sp>
      <p:sp>
        <p:nvSpPr>
          <p:cNvPr id="18434" name="Content Placeholder 2"/>
          <p:cNvSpPr>
            <a:spLocks noGrp="1"/>
          </p:cNvSpPr>
          <p:nvPr>
            <p:ph idx="1"/>
          </p:nvPr>
        </p:nvSpPr>
        <p:spPr/>
        <p:txBody>
          <a:bodyPr/>
          <a:lstStyle/>
          <a:p>
            <a:r>
              <a:rPr lang="lt-LT" dirty="0" smtClean="0"/>
              <a:t>Internetinė etika: žmonių elgesio normų visuma, lemianti žmonių elgesį naršant, bendraujant, dirbant internete ir naudojantis skaitmeniniais įrenginiais.</a:t>
            </a:r>
            <a:r>
              <a:rPr lang="en-US" dirty="0" smtClean="0"/>
              <a:t> </a:t>
            </a:r>
          </a:p>
        </p:txBody>
      </p:sp>
    </p:spTree>
    <p:extLst>
      <p:ext uri="{BB962C8B-B14F-4D97-AF65-F5344CB8AC3E}">
        <p14:creationId xmlns:p14="http://schemas.microsoft.com/office/powerpoint/2010/main" val="2714671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fontScale="90000"/>
          </a:bodyPr>
          <a:lstStyle/>
          <a:p>
            <a:r>
              <a:rPr lang="lt-LT" dirty="0" smtClean="0"/>
              <a:t>Pagrindinės etikos ašys internete</a:t>
            </a:r>
            <a:endParaRPr lang="en-US" dirty="0" smtClean="0"/>
          </a:p>
        </p:txBody>
      </p:sp>
      <p:sp>
        <p:nvSpPr>
          <p:cNvPr id="3" name="Content Placeholder 2"/>
          <p:cNvSpPr>
            <a:spLocks noGrp="1"/>
          </p:cNvSpPr>
          <p:nvPr>
            <p:ph idx="1"/>
          </p:nvPr>
        </p:nvSpPr>
        <p:spPr/>
        <p:txBody>
          <a:bodyPr rtlCol="0">
            <a:normAutofit fontScale="92500" lnSpcReduction="10000"/>
          </a:bodyPr>
          <a:lstStyle/>
          <a:p>
            <a:r>
              <a:rPr lang="lt-LT" dirty="0" smtClean="0">
                <a:solidFill>
                  <a:srgbClr val="2CAF95"/>
                </a:solidFill>
              </a:rPr>
              <a:t>Privatumas</a:t>
            </a:r>
            <a:r>
              <a:rPr lang="lt-LT" dirty="0"/>
              <a:t>. Asmeninė informacija. Gerbti savo ir kitų asmenų privatumą </a:t>
            </a:r>
            <a:r>
              <a:rPr lang="lt-LT" dirty="0" smtClean="0"/>
              <a:t>internete.</a:t>
            </a:r>
            <a:endParaRPr lang="lt-LT" dirty="0"/>
          </a:p>
          <a:p>
            <a:r>
              <a:rPr lang="lt-LT" dirty="0" smtClean="0">
                <a:solidFill>
                  <a:srgbClr val="2CAF95"/>
                </a:solidFill>
              </a:rPr>
              <a:t>Asmens </a:t>
            </a:r>
            <a:r>
              <a:rPr lang="lt-LT" dirty="0">
                <a:solidFill>
                  <a:srgbClr val="2CAF95"/>
                </a:solidFill>
              </a:rPr>
              <a:t>saviraiška ir tapatybė</a:t>
            </a:r>
            <a:r>
              <a:rPr lang="lt-LT" dirty="0"/>
              <a:t>. Skaitmeniniame pasaulyje sąžiningai prisistatyti tuo, kas esi iš tikrųjų, </a:t>
            </a:r>
            <a:r>
              <a:rPr lang="lt-LT" dirty="0" smtClean="0"/>
              <a:t>neklastoti </a:t>
            </a:r>
            <a:r>
              <a:rPr lang="lt-LT" dirty="0"/>
              <a:t>duomenų, atsakingai </a:t>
            </a:r>
            <a:r>
              <a:rPr lang="lt-LT" dirty="0" smtClean="0"/>
              <a:t>galvoti, </a:t>
            </a:r>
            <a:r>
              <a:rPr lang="lt-LT" dirty="0"/>
              <a:t>kokią informaciją ir kaip </a:t>
            </a:r>
            <a:r>
              <a:rPr lang="lt-LT" dirty="0" smtClean="0"/>
              <a:t>pateikti.</a:t>
            </a:r>
            <a:endParaRPr lang="lt-LT" dirty="0"/>
          </a:p>
          <a:p>
            <a:r>
              <a:rPr lang="lt-LT" dirty="0" smtClean="0">
                <a:solidFill>
                  <a:srgbClr val="2CAF95"/>
                </a:solidFill>
              </a:rPr>
              <a:t>„</a:t>
            </a:r>
            <a:r>
              <a:rPr lang="lt-LT" dirty="0">
                <a:solidFill>
                  <a:srgbClr val="2CAF95"/>
                </a:solidFill>
              </a:rPr>
              <a:t>Prisijungusiųjų kultūra“</a:t>
            </a:r>
            <a:r>
              <a:rPr lang="lt-LT" dirty="0"/>
              <a:t>: elgtis su kitais maloniai ir pagarbiai, vengti </a:t>
            </a:r>
            <a:r>
              <a:rPr lang="lt-LT" dirty="0" smtClean="0"/>
              <a:t>patyčių.</a:t>
            </a:r>
            <a:endParaRPr lang="lt-LT" dirty="0"/>
          </a:p>
          <a:p>
            <a:r>
              <a:rPr lang="en-US" dirty="0" err="1" smtClean="0">
                <a:solidFill>
                  <a:srgbClr val="2CAF95"/>
                </a:solidFill>
              </a:rPr>
              <a:t>Pagarba</a:t>
            </a:r>
            <a:r>
              <a:rPr lang="en-US" dirty="0" smtClean="0">
                <a:solidFill>
                  <a:srgbClr val="2CAF95"/>
                </a:solidFill>
              </a:rPr>
              <a:t> </a:t>
            </a:r>
            <a:r>
              <a:rPr lang="en-US" dirty="0" err="1">
                <a:solidFill>
                  <a:srgbClr val="2CAF95"/>
                </a:solidFill>
              </a:rPr>
              <a:t>kito</a:t>
            </a:r>
            <a:r>
              <a:rPr lang="en-US" dirty="0">
                <a:solidFill>
                  <a:srgbClr val="2CAF95"/>
                </a:solidFill>
              </a:rPr>
              <a:t> </a:t>
            </a:r>
            <a:r>
              <a:rPr lang="en-US" dirty="0" err="1">
                <a:solidFill>
                  <a:srgbClr val="2CAF95"/>
                </a:solidFill>
              </a:rPr>
              <a:t>kūrybinei</a:t>
            </a:r>
            <a:r>
              <a:rPr lang="en-US" dirty="0">
                <a:solidFill>
                  <a:srgbClr val="2CAF95"/>
                </a:solidFill>
              </a:rPr>
              <a:t> </a:t>
            </a:r>
            <a:r>
              <a:rPr lang="en-US" dirty="0" err="1">
                <a:solidFill>
                  <a:srgbClr val="2CAF95"/>
                </a:solidFill>
              </a:rPr>
              <a:t>veiklai</a:t>
            </a:r>
            <a:r>
              <a:rPr lang="en-US" dirty="0"/>
              <a:t>: </a:t>
            </a:r>
            <a:r>
              <a:rPr lang="en-US" dirty="0" err="1"/>
              <a:t>nurodyti</a:t>
            </a:r>
            <a:r>
              <a:rPr lang="en-US" dirty="0"/>
              <a:t> </a:t>
            </a:r>
            <a:r>
              <a:rPr lang="en-US" dirty="0" err="1"/>
              <a:t>šaltinius</a:t>
            </a:r>
            <a:r>
              <a:rPr lang="en-US" dirty="0"/>
              <a:t> </a:t>
            </a:r>
            <a:r>
              <a:rPr lang="en-US" dirty="0" smtClean="0"/>
              <a:t>ir</a:t>
            </a:r>
            <a:r>
              <a:rPr lang="lt-LT" dirty="0" smtClean="0"/>
              <a:t> </a:t>
            </a:r>
            <a:r>
              <a:rPr lang="en-US" dirty="0" smtClean="0"/>
              <a:t>/ </a:t>
            </a:r>
            <a:r>
              <a:rPr lang="en-US" dirty="0" err="1"/>
              <a:t>arba</a:t>
            </a:r>
            <a:r>
              <a:rPr lang="en-US" dirty="0"/>
              <a:t> </a:t>
            </a:r>
            <a:r>
              <a:rPr lang="en-US" dirty="0" err="1"/>
              <a:t>atsiklausti</a:t>
            </a:r>
            <a:r>
              <a:rPr lang="en-US" dirty="0"/>
              <a:t> </a:t>
            </a:r>
            <a:r>
              <a:rPr lang="en-US" dirty="0" err="1" smtClean="0"/>
              <a:t>leidimo</a:t>
            </a:r>
            <a:r>
              <a:rPr lang="en-US" dirty="0" smtClean="0"/>
              <a:t> </a:t>
            </a:r>
            <a:r>
              <a:rPr lang="en-US" dirty="0" err="1"/>
              <a:t>norint</a:t>
            </a:r>
            <a:r>
              <a:rPr lang="en-US" dirty="0"/>
              <a:t> </a:t>
            </a:r>
            <a:r>
              <a:rPr lang="en-US" dirty="0" err="1"/>
              <a:t>savo</a:t>
            </a:r>
            <a:r>
              <a:rPr lang="en-US" dirty="0"/>
              <a:t> </a:t>
            </a:r>
            <a:r>
              <a:rPr lang="en-US" dirty="0" err="1"/>
              <a:t>darbe</a:t>
            </a:r>
            <a:r>
              <a:rPr lang="en-US" dirty="0"/>
              <a:t> </a:t>
            </a:r>
            <a:r>
              <a:rPr lang="en-US" dirty="0" err="1"/>
              <a:t>pasinaudoti</a:t>
            </a:r>
            <a:r>
              <a:rPr lang="en-US" dirty="0"/>
              <a:t> </a:t>
            </a:r>
            <a:r>
              <a:rPr lang="en-US" dirty="0" err="1"/>
              <a:t>kitų</a:t>
            </a:r>
            <a:r>
              <a:rPr lang="en-US" dirty="0"/>
              <a:t> </a:t>
            </a:r>
            <a:r>
              <a:rPr lang="en-US" dirty="0" err="1"/>
              <a:t>veiklos</a:t>
            </a:r>
            <a:r>
              <a:rPr lang="en-US" dirty="0"/>
              <a:t> </a:t>
            </a:r>
            <a:r>
              <a:rPr lang="en-US" dirty="0" err="1"/>
              <a:t>rezultatais</a:t>
            </a:r>
            <a:r>
              <a:rPr lang="en-US" dirty="0"/>
              <a:t>.</a:t>
            </a:r>
          </a:p>
        </p:txBody>
      </p:sp>
    </p:spTree>
    <p:extLst>
      <p:ext uri="{BB962C8B-B14F-4D97-AF65-F5344CB8AC3E}">
        <p14:creationId xmlns:p14="http://schemas.microsoft.com/office/powerpoint/2010/main" val="22013139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lt-LT" dirty="0"/>
              <a:t>Ką vadiname asmens duomenimis</a:t>
            </a:r>
            <a:r>
              <a:rPr lang="lt-LT" dirty="0" smtClean="0"/>
              <a:t>?</a:t>
            </a:r>
            <a:endParaRPr lang="en-US" dirty="0"/>
          </a:p>
        </p:txBody>
      </p:sp>
      <p:sp>
        <p:nvSpPr>
          <p:cNvPr id="20482" name="Content Placeholder 2"/>
          <p:cNvSpPr>
            <a:spLocks noGrp="1"/>
          </p:cNvSpPr>
          <p:nvPr>
            <p:ph idx="1"/>
          </p:nvPr>
        </p:nvSpPr>
        <p:spPr/>
        <p:txBody>
          <a:bodyPr>
            <a:normAutofit lnSpcReduction="10000"/>
          </a:bodyPr>
          <a:lstStyle/>
          <a:p>
            <a:r>
              <a:rPr lang="lt-LT" i="1" dirty="0" smtClean="0"/>
              <a:t>Tai bet kuri informacija, susijusi su fiziniu asmeniu – duomenų subjektu, kurio tapatybė yra žinoma arba gali būti tiesiogiai ar netiesiogiai nustatyta pasinaudojant tokiais duomenimis kaip asmens kodas, vienas arba keli asmeniui būdingi fizinio, fiziologinio, psichologinio, ekonominio, kultūrinio ar socialinio pobūdžio požymiai.</a:t>
            </a:r>
            <a:endParaRPr lang="lt-LT" dirty="0"/>
          </a:p>
          <a:p>
            <a:pPr marL="0" indent="0">
              <a:buNone/>
            </a:pPr>
            <a:endParaRPr lang="lt-LT" sz="2400" dirty="0" smtClean="0">
              <a:solidFill>
                <a:srgbClr val="2CAF95"/>
              </a:solidFill>
            </a:endParaRPr>
          </a:p>
          <a:p>
            <a:pPr marL="0" indent="0">
              <a:buNone/>
            </a:pPr>
            <a:r>
              <a:rPr lang="en-US" sz="2400" dirty="0" err="1" smtClean="0">
                <a:solidFill>
                  <a:srgbClr val="2CAF95"/>
                </a:solidFill>
              </a:rPr>
              <a:t>Lietuvos</a:t>
            </a:r>
            <a:r>
              <a:rPr lang="en-US" sz="2400" dirty="0" smtClean="0">
                <a:solidFill>
                  <a:srgbClr val="2CAF95"/>
                </a:solidFill>
              </a:rPr>
              <a:t> </a:t>
            </a:r>
            <a:r>
              <a:rPr lang="en-US" sz="2400" dirty="0" err="1">
                <a:solidFill>
                  <a:srgbClr val="2CAF95"/>
                </a:solidFill>
              </a:rPr>
              <a:t>Respublikos</a:t>
            </a:r>
            <a:r>
              <a:rPr lang="en-US" sz="2400" dirty="0">
                <a:solidFill>
                  <a:srgbClr val="2CAF95"/>
                </a:solidFill>
              </a:rPr>
              <a:t> </a:t>
            </a:r>
            <a:r>
              <a:rPr lang="en-US" sz="2400" dirty="0" err="1">
                <a:solidFill>
                  <a:srgbClr val="2CAF95"/>
                </a:solidFill>
              </a:rPr>
              <a:t>asmens</a:t>
            </a:r>
            <a:r>
              <a:rPr lang="en-US" sz="2400" dirty="0">
                <a:solidFill>
                  <a:srgbClr val="2CAF95"/>
                </a:solidFill>
              </a:rPr>
              <a:t> </a:t>
            </a:r>
            <a:r>
              <a:rPr lang="en-US" sz="2400" dirty="0" err="1">
                <a:solidFill>
                  <a:srgbClr val="2CAF95"/>
                </a:solidFill>
              </a:rPr>
              <a:t>duomenų</a:t>
            </a:r>
            <a:r>
              <a:rPr lang="en-US" sz="2400" dirty="0">
                <a:solidFill>
                  <a:srgbClr val="2CAF95"/>
                </a:solidFill>
              </a:rPr>
              <a:t> </a:t>
            </a:r>
            <a:r>
              <a:rPr lang="en-US" sz="2400" dirty="0" err="1">
                <a:solidFill>
                  <a:srgbClr val="2CAF95"/>
                </a:solidFill>
              </a:rPr>
              <a:t>teisinės</a:t>
            </a:r>
            <a:r>
              <a:rPr lang="en-US" sz="2400" dirty="0">
                <a:solidFill>
                  <a:srgbClr val="2CAF95"/>
                </a:solidFill>
              </a:rPr>
              <a:t> </a:t>
            </a:r>
            <a:r>
              <a:rPr lang="en-US" sz="2400" dirty="0" err="1">
                <a:solidFill>
                  <a:srgbClr val="2CAF95"/>
                </a:solidFill>
              </a:rPr>
              <a:t>apsaugos</a:t>
            </a:r>
            <a:r>
              <a:rPr lang="en-US" sz="2400" dirty="0">
                <a:solidFill>
                  <a:srgbClr val="2CAF95"/>
                </a:solidFill>
              </a:rPr>
              <a:t> </a:t>
            </a:r>
            <a:r>
              <a:rPr lang="en-US" sz="2400" dirty="0" err="1">
                <a:solidFill>
                  <a:srgbClr val="2CAF95"/>
                </a:solidFill>
              </a:rPr>
              <a:t>įstatymas</a:t>
            </a:r>
            <a:endParaRPr lang="en-US" sz="2400" dirty="0" smtClean="0">
              <a:solidFill>
                <a:srgbClr val="2CAF95"/>
              </a:solidFill>
            </a:endParaRPr>
          </a:p>
        </p:txBody>
      </p:sp>
    </p:spTree>
    <p:extLst>
      <p:ext uri="{BB962C8B-B14F-4D97-AF65-F5344CB8AC3E}">
        <p14:creationId xmlns:p14="http://schemas.microsoft.com/office/powerpoint/2010/main" val="19004529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lt-LT" smtClean="0"/>
              <a:t>Ypatingi asmens duomenys</a:t>
            </a:r>
            <a:r>
              <a:rPr lang="en-US" smtClean="0"/>
              <a:t> </a:t>
            </a:r>
          </a:p>
        </p:txBody>
      </p:sp>
      <p:sp>
        <p:nvSpPr>
          <p:cNvPr id="21506" name="Content Placeholder 2"/>
          <p:cNvSpPr>
            <a:spLocks noGrp="1"/>
          </p:cNvSpPr>
          <p:nvPr>
            <p:ph idx="1"/>
          </p:nvPr>
        </p:nvSpPr>
        <p:spPr>
          <a:xfrm>
            <a:off x="457200" y="1417638"/>
            <a:ext cx="8229600" cy="4525963"/>
          </a:xfrm>
        </p:spPr>
        <p:txBody>
          <a:bodyPr/>
          <a:lstStyle/>
          <a:p>
            <a:r>
              <a:rPr lang="lt-LT" dirty="0" smtClean="0"/>
              <a:t>Tai duomenys, susiję su fizinio asmens rasine ar etnine kilme, politiniais, religiniais, filosofiniais ar kitais įsitikinimais, naryste profesinėse sąjungose, sveikata, lytiniu gyvenimu, taip pat informacija apie asmens teistumą.</a:t>
            </a:r>
          </a:p>
          <a:p>
            <a:r>
              <a:rPr lang="lt-LT" dirty="0" smtClean="0"/>
              <a:t>Jie </a:t>
            </a:r>
            <a:r>
              <a:rPr lang="en-US" dirty="0" err="1" smtClean="0"/>
              <a:t>negali</a:t>
            </a:r>
            <a:r>
              <a:rPr lang="en-US" dirty="0" smtClean="0"/>
              <a:t> </a:t>
            </a:r>
            <a:r>
              <a:rPr lang="en-US" dirty="0" err="1"/>
              <a:t>būti</a:t>
            </a:r>
            <a:r>
              <a:rPr lang="en-US" dirty="0"/>
              <a:t> </a:t>
            </a:r>
            <a:r>
              <a:rPr lang="en-US" dirty="0" err="1"/>
              <a:t>naudojami</a:t>
            </a:r>
            <a:r>
              <a:rPr lang="en-US" dirty="0"/>
              <a:t> be </a:t>
            </a:r>
            <a:r>
              <a:rPr lang="en-US" dirty="0" err="1"/>
              <a:t>asmens</a:t>
            </a:r>
            <a:r>
              <a:rPr lang="en-US" dirty="0"/>
              <a:t> </a:t>
            </a:r>
            <a:r>
              <a:rPr lang="en-US" dirty="0" err="1"/>
              <a:t>sutikimo</a:t>
            </a:r>
            <a:r>
              <a:rPr lang="en-US" dirty="0"/>
              <a:t> </a:t>
            </a:r>
            <a:r>
              <a:rPr lang="en-US" dirty="0" err="1"/>
              <a:t>ar</a:t>
            </a:r>
            <a:r>
              <a:rPr lang="en-US" dirty="0"/>
              <a:t> </a:t>
            </a:r>
            <a:r>
              <a:rPr lang="en-US" dirty="0" err="1"/>
              <a:t>jo</a:t>
            </a:r>
            <a:r>
              <a:rPr lang="en-US" dirty="0"/>
              <a:t> </a:t>
            </a:r>
            <a:r>
              <a:rPr lang="en-US" dirty="0" err="1"/>
              <a:t>žinios</a:t>
            </a:r>
            <a:r>
              <a:rPr lang="en-US" dirty="0"/>
              <a:t>. </a:t>
            </a:r>
            <a:r>
              <a:rPr lang="en-US" dirty="0" err="1"/>
              <a:t>Naudodamasis</a:t>
            </a:r>
            <a:r>
              <a:rPr lang="en-US" dirty="0"/>
              <a:t> </a:t>
            </a:r>
            <a:r>
              <a:rPr lang="en-US" dirty="0" err="1"/>
              <a:t>žodžio</a:t>
            </a:r>
            <a:r>
              <a:rPr lang="en-US" dirty="0"/>
              <a:t> </a:t>
            </a:r>
            <a:r>
              <a:rPr lang="en-US" dirty="0" err="1"/>
              <a:t>ir</a:t>
            </a:r>
            <a:r>
              <a:rPr lang="en-US" dirty="0"/>
              <a:t> </a:t>
            </a:r>
            <a:r>
              <a:rPr lang="en-US" dirty="0" err="1"/>
              <a:t>spaudos</a:t>
            </a:r>
            <a:r>
              <a:rPr lang="en-US" dirty="0"/>
              <a:t> </a:t>
            </a:r>
            <a:r>
              <a:rPr lang="en-US" dirty="0" err="1"/>
              <a:t>laisve</a:t>
            </a:r>
            <a:r>
              <a:rPr lang="en-US" dirty="0"/>
              <a:t> </a:t>
            </a:r>
            <a:r>
              <a:rPr lang="en-US" dirty="0" err="1"/>
              <a:t>žmogus</a:t>
            </a:r>
            <a:r>
              <a:rPr lang="en-US" dirty="0"/>
              <a:t> </a:t>
            </a:r>
            <a:r>
              <a:rPr lang="en-US" dirty="0" err="1"/>
              <a:t>gali</a:t>
            </a:r>
            <a:r>
              <a:rPr lang="en-US" dirty="0"/>
              <a:t> pats </a:t>
            </a:r>
            <a:r>
              <a:rPr lang="en-US" dirty="0" err="1"/>
              <a:t>skelbti</a:t>
            </a:r>
            <a:r>
              <a:rPr lang="en-US" dirty="0"/>
              <a:t> </a:t>
            </a:r>
            <a:r>
              <a:rPr lang="en-US" dirty="0" err="1"/>
              <a:t>tokią</a:t>
            </a:r>
            <a:r>
              <a:rPr lang="en-US" dirty="0"/>
              <a:t> </a:t>
            </a:r>
            <a:r>
              <a:rPr lang="en-US" dirty="0" err="1"/>
              <a:t>informaciją</a:t>
            </a:r>
            <a:r>
              <a:rPr lang="en-US" dirty="0"/>
              <a:t>, bet </a:t>
            </a:r>
            <a:r>
              <a:rPr lang="en-US" dirty="0" err="1"/>
              <a:t>gali</a:t>
            </a:r>
            <a:r>
              <a:rPr lang="en-US" dirty="0"/>
              <a:t> </a:t>
            </a:r>
            <a:r>
              <a:rPr lang="en-US" dirty="0" err="1"/>
              <a:t>reikalauti</a:t>
            </a:r>
            <a:r>
              <a:rPr lang="en-US" dirty="0"/>
              <a:t> </a:t>
            </a:r>
            <a:r>
              <a:rPr lang="en-US" dirty="0" err="1"/>
              <a:t>jos</a:t>
            </a:r>
            <a:r>
              <a:rPr lang="en-US" dirty="0"/>
              <a:t> </a:t>
            </a:r>
            <a:r>
              <a:rPr lang="en-US" dirty="0" err="1"/>
              <a:t>neplatinti</a:t>
            </a:r>
            <a:r>
              <a:rPr lang="en-US" dirty="0"/>
              <a:t>.</a:t>
            </a:r>
            <a:endParaRPr lang="en-US" dirty="0" smtClean="0"/>
          </a:p>
        </p:txBody>
      </p:sp>
    </p:spTree>
    <p:extLst>
      <p:ext uri="{BB962C8B-B14F-4D97-AF65-F5344CB8AC3E}">
        <p14:creationId xmlns:p14="http://schemas.microsoft.com/office/powerpoint/2010/main" val="1990039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lt-LT" dirty="0" smtClean="0"/>
              <a:t>Asmens saviraiška ir tapatybė</a:t>
            </a:r>
            <a:r>
              <a:rPr lang="en-US" dirty="0" smtClean="0"/>
              <a:t> </a:t>
            </a:r>
          </a:p>
        </p:txBody>
      </p:sp>
      <p:sp>
        <p:nvSpPr>
          <p:cNvPr id="22530" name="Content Placeholder 2"/>
          <p:cNvSpPr>
            <a:spLocks noGrp="1"/>
          </p:cNvSpPr>
          <p:nvPr>
            <p:ph idx="1"/>
          </p:nvPr>
        </p:nvSpPr>
        <p:spPr/>
        <p:txBody>
          <a:bodyPr/>
          <a:lstStyle/>
          <a:p>
            <a:r>
              <a:rPr lang="lt-LT" dirty="0" smtClean="0"/>
              <a:t>Bet kokia informacija, kurią paskelbiame internete, lieka visam laikui ir yra visiems prieinama. </a:t>
            </a:r>
            <a:endParaRPr lang="en-US" dirty="0" smtClean="0"/>
          </a:p>
        </p:txBody>
      </p:sp>
    </p:spTree>
    <p:extLst>
      <p:ext uri="{BB962C8B-B14F-4D97-AF65-F5344CB8AC3E}">
        <p14:creationId xmlns:p14="http://schemas.microsoft.com/office/powerpoint/2010/main" val="1265717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256</TotalTime>
  <Words>541</Words>
  <Application>Microsoft Office PowerPoint</Application>
  <PresentationFormat>On-screen Show (4:3)</PresentationFormat>
  <Paragraphs>51</Paragraphs>
  <Slides>14</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Arial</vt:lpstr>
      <vt:lpstr>Calibri</vt:lpstr>
      <vt:lpstr>Impact</vt:lpstr>
      <vt:lpstr>Trebuchet MS</vt:lpstr>
      <vt:lpstr>Verdana</vt:lpstr>
      <vt:lpstr>Wingdings 2</vt:lpstr>
      <vt:lpstr>Office Theme</vt:lpstr>
      <vt:lpstr>Custom Design</vt:lpstr>
      <vt:lpstr>Internetas ir etika</vt:lpstr>
      <vt:lpstr>Etika</vt:lpstr>
      <vt:lpstr>Kokie yra etiško elgesio bruožai ?</vt:lpstr>
      <vt:lpstr>Koks elgesys neetiškas? </vt:lpstr>
      <vt:lpstr>Internetinė etika </vt:lpstr>
      <vt:lpstr>Pagrindinės etikos ašys internete</vt:lpstr>
      <vt:lpstr>Ką vadiname asmens duomenimis?</vt:lpstr>
      <vt:lpstr>Ypatingi asmens duomenys </vt:lpstr>
      <vt:lpstr>Asmens saviraiška ir tapatybė </vt:lpstr>
      <vt:lpstr>Kitų žmonių asmeninė informacija </vt:lpstr>
      <vt:lpstr>Patyčios elektroninėje erdvėje </vt:lpstr>
      <vt:lpstr>Rekomendacijos patyčias patiriančiam vaikui</vt:lpstr>
      <vt:lpstr>Pagarba kito kūrybinei veiklai:</vt:lpstr>
      <vt:lpstr>Skaitmeninis pilietiškumas: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Birute</dc:creator>
  <cp:lastModifiedBy>Rasa Jančiauskaitė</cp:lastModifiedBy>
  <cp:revision>30</cp:revision>
  <dcterms:created xsi:type="dcterms:W3CDTF">2016-01-13T08:45:02Z</dcterms:created>
  <dcterms:modified xsi:type="dcterms:W3CDTF">2016-02-10T14:55:22Z</dcterms:modified>
</cp:coreProperties>
</file>