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0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FE8A46-5DBD-426A-BA77-57238E9C4CF8}" type="datetimeFigureOut">
              <a:rPr lang="lt-LT" smtClean="0"/>
              <a:t>2015-12-30</a:t>
            </a:fld>
            <a:endParaRPr lang="lt-LT"/>
          </a:p>
        </p:txBody>
      </p:sp>
      <p:sp>
        <p:nvSpPr>
          <p:cNvPr id="4" name="Skaidrės vaizdo vietos rezervavimo ženkla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754A6-7EC8-433B-8691-B3168BC944B1}" type="slidenum">
              <a:rPr lang="lt-LT" smtClean="0"/>
              <a:t>‹#›</a:t>
            </a:fld>
            <a:endParaRPr lang="lt-LT"/>
          </a:p>
        </p:txBody>
      </p:sp>
    </p:spTree>
    <p:extLst>
      <p:ext uri="{BB962C8B-B14F-4D97-AF65-F5344CB8AC3E}">
        <p14:creationId xmlns:p14="http://schemas.microsoft.com/office/powerpoint/2010/main" val="2658057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553754A6-7EC8-433B-8691-B3168BC944B1}" type="slidenum">
              <a:rPr lang="lt-LT" smtClean="0"/>
              <a:t>1</a:t>
            </a:fld>
            <a:endParaRPr lang="lt-LT"/>
          </a:p>
        </p:txBody>
      </p:sp>
    </p:spTree>
    <p:extLst>
      <p:ext uri="{BB962C8B-B14F-4D97-AF65-F5344CB8AC3E}">
        <p14:creationId xmlns:p14="http://schemas.microsoft.com/office/powerpoint/2010/main" val="1503281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lt-L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Click to edit Master subtitle style</a:t>
            </a:r>
            <a:endParaRPr lang="en-US"/>
          </a:p>
        </p:txBody>
      </p:sp>
      <p:sp>
        <p:nvSpPr>
          <p:cNvPr id="4" name="Date Placeholder 3"/>
          <p:cNvSpPr>
            <a:spLocks noGrp="1"/>
          </p:cNvSpPr>
          <p:nvPr>
            <p:ph type="dt" sz="half" idx="10"/>
          </p:nvPr>
        </p:nvSpPr>
        <p:spPr/>
        <p:txBody>
          <a:bodyPr/>
          <a:lstStyle/>
          <a:p>
            <a:fld id="{A2B9019E-E21A-4079-A3ED-EF9F88887891}" type="datetime1">
              <a:rPr lang="en-US" smtClean="0"/>
              <a:t>12/30/2015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2235362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033B748E-D95C-48D0-9FD2-83809380017A}" type="datetime1">
              <a:rPr lang="en-US" smtClean="0"/>
              <a:t>12/30/2015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246407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lt-L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947EB19C-476D-4628-AC18-76C2F03C4CE7}" type="datetime1">
              <a:rPr lang="en-US" smtClean="0"/>
              <a:t>12/30/2015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456408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78E14B4E-1111-4F6A-A0AD-B4892C229A33}" type="datetime1">
              <a:rPr lang="en-US" smtClean="0"/>
              <a:t>12/30/2015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1559767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864FFF8C-DD71-4F53-AB28-DB617CA0F0C6}" type="datetime1">
              <a:rPr lang="en-US" smtClean="0"/>
              <a:t>12/30/2015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48263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Date Placeholder 4"/>
          <p:cNvSpPr>
            <a:spLocks noGrp="1"/>
          </p:cNvSpPr>
          <p:nvPr>
            <p:ph type="dt" sz="half" idx="10"/>
          </p:nvPr>
        </p:nvSpPr>
        <p:spPr/>
        <p:txBody>
          <a:bodyPr/>
          <a:lstStyle/>
          <a:p>
            <a:fld id="{3A6DAE10-28FD-4BA9-83AF-7E7F4064C699}" type="datetime1">
              <a:rPr lang="en-US" smtClean="0"/>
              <a:t>12/30/2015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1928901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4EBD0CA4-DFB8-4F8A-856D-FFC9502E5B29}" type="datetime1">
              <a:rPr lang="en-US" smtClean="0"/>
              <a:t>12/30/2015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2534509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Date Placeholder 2"/>
          <p:cNvSpPr>
            <a:spLocks noGrp="1"/>
          </p:cNvSpPr>
          <p:nvPr>
            <p:ph type="dt" sz="half" idx="10"/>
          </p:nvPr>
        </p:nvSpPr>
        <p:spPr/>
        <p:txBody>
          <a:bodyPr/>
          <a:lstStyle/>
          <a:p>
            <a:fld id="{80B53200-0468-48A1-A963-4F1E77EA9D0D}" type="datetime1">
              <a:rPr lang="en-US" smtClean="0"/>
              <a:t>12/30/2015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327600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B42C1C-8B07-49FA-A0BE-9BDA70B8AB96}" type="datetime1">
              <a:rPr lang="en-US" smtClean="0"/>
              <a:t>12/30/2015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3978185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4C8443EC-F42C-4563-8081-CDC45FCBCBAE}" type="datetime1">
              <a:rPr lang="en-US" smtClean="0"/>
              <a:t>12/30/2015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2402041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DD1BEC8D-4611-4E48-BEE4-FBB4FBE80233}" type="datetime1">
              <a:rPr lang="en-US" smtClean="0"/>
              <a:t>12/30/2015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CCFAC2-17D7-7E4E-B495-23295A10F510}" type="slidenum">
              <a:rPr lang="en-US" smtClean="0"/>
              <a:t>‹#›</a:t>
            </a:fld>
            <a:endParaRPr lang="en-US"/>
          </a:p>
        </p:txBody>
      </p:sp>
    </p:spTree>
    <p:extLst>
      <p:ext uri="{BB962C8B-B14F-4D97-AF65-F5344CB8AC3E}">
        <p14:creationId xmlns:p14="http://schemas.microsoft.com/office/powerpoint/2010/main" val="4043771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13708-E3C0-4F07-A3B6-BD51CE5DD1E4}" type="datetime1">
              <a:rPr lang="en-US" smtClean="0"/>
              <a:t>12/30/2015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CCFAC2-17D7-7E4E-B495-23295A10F510}" type="slidenum">
              <a:rPr lang="en-US" smtClean="0"/>
              <a:t>‹#›</a:t>
            </a:fld>
            <a:endParaRPr lang="en-US"/>
          </a:p>
        </p:txBody>
      </p:sp>
    </p:spTree>
    <p:extLst>
      <p:ext uri="{BB962C8B-B14F-4D97-AF65-F5344CB8AC3E}">
        <p14:creationId xmlns:p14="http://schemas.microsoft.com/office/powerpoint/2010/main" val="6367890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Medijos</a:t>
            </a:r>
            <a:r>
              <a:rPr lang="en-US" dirty="0" smtClean="0"/>
              <a:t> </a:t>
            </a:r>
            <a:r>
              <a:rPr lang="en-US" dirty="0" err="1" smtClean="0"/>
              <a:t>ir</a:t>
            </a:r>
            <a:r>
              <a:rPr lang="en-US" dirty="0" smtClean="0"/>
              <a:t> </a:t>
            </a:r>
            <a:r>
              <a:rPr lang="en-US" dirty="0" err="1" smtClean="0"/>
              <a:t>globalizacija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3807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effectLst/>
              </a:rPr>
              <a:t>Globalizacija</a:t>
            </a:r>
            <a:r>
              <a:rPr lang="en-US" dirty="0" smtClean="0">
                <a:effectLst/>
              </a:rPr>
              <a:t/>
            </a:r>
            <a:br>
              <a:rPr lang="en-US" dirty="0" smtClean="0">
                <a:effectLst/>
              </a:rPr>
            </a:br>
            <a:endParaRPr lang="en-US" dirty="0"/>
          </a:p>
        </p:txBody>
      </p:sp>
      <p:sp>
        <p:nvSpPr>
          <p:cNvPr id="3" name="Content Placeholder 2"/>
          <p:cNvSpPr>
            <a:spLocks noGrp="1"/>
          </p:cNvSpPr>
          <p:nvPr>
            <p:ph idx="1"/>
          </p:nvPr>
        </p:nvSpPr>
        <p:spPr/>
        <p:txBody>
          <a:bodyPr/>
          <a:lstStyle/>
          <a:p>
            <a:r>
              <a:rPr lang="lt-LT" dirty="0"/>
              <a:t>Globalizacija – tai procesas, reiškinys, vykstantis socialinėje plotmėje, apimantis pačias įvairiausias visuomenės, valstybės bei kitų socialinių darinių veiklos sritis, jų aplinką, pasireiškiantis tarpusavio ryšių intensyvėjimu, asmenų ir prekių judėjimu bei kitomis charakteristikomis viso pasaulio mastu</a:t>
            </a:r>
            <a:r>
              <a:rPr lang="lt-LT" dirty="0" smtClean="0"/>
              <a:t>.</a:t>
            </a:r>
            <a:endParaRPr lang="en-US"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2</a:t>
            </a:fld>
            <a:endParaRPr lang="en-US"/>
          </a:p>
        </p:txBody>
      </p:sp>
    </p:spTree>
    <p:extLst>
      <p:ext uri="{BB962C8B-B14F-4D97-AF65-F5344CB8AC3E}">
        <p14:creationId xmlns:p14="http://schemas.microsoft.com/office/powerpoint/2010/main" val="20959525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Medijų įtaka globalizacijai</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r>
              <a:rPr lang="lt-LT" dirty="0"/>
              <a:t>Medijos vaidina esminį vaidmenį globalizacijos procesuose. Be masinių komunikacijos priemonių ir modernių informacinių technologijų  globalizacija būtų </a:t>
            </a:r>
            <a:r>
              <a:rPr lang="lt-LT" dirty="0" smtClean="0"/>
              <a:t>neįmanoma.</a:t>
            </a:r>
          </a:p>
          <a:p>
            <a:r>
              <a:rPr lang="lt-LT" dirty="0" smtClean="0"/>
              <a:t>Televizijos </a:t>
            </a:r>
            <a:r>
              <a:rPr lang="lt-LT" dirty="0"/>
              <a:t>programos tapo tarptautinės, internetas prieinamas daugelyje pasaulio vietų, o mobiliosios technologijos susiejo  pasaulį iki tol nematytu mastu. </a:t>
            </a:r>
            <a:endParaRPr lang="lt-LT" b="0"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3</a:t>
            </a:fld>
            <a:endParaRPr lang="en-US"/>
          </a:p>
        </p:txBody>
      </p:sp>
    </p:spTree>
    <p:extLst>
      <p:ext uri="{BB962C8B-B14F-4D97-AF65-F5344CB8AC3E}">
        <p14:creationId xmlns:p14="http://schemas.microsoft.com/office/powerpoint/2010/main" val="31765716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6428"/>
            <a:ext cx="8229600" cy="1143000"/>
          </a:xfrm>
        </p:spPr>
        <p:txBody>
          <a:bodyPr>
            <a:normAutofit fontScale="90000"/>
          </a:bodyPr>
          <a:lstStyle/>
          <a:p>
            <a:r>
              <a:rPr lang="lt-LT" dirty="0"/>
              <a:t>Suvienodėjimas </a:t>
            </a:r>
            <a:r>
              <a:rPr lang="lt-LT" dirty="0" smtClean="0">
                <a:effectLst/>
              </a:rPr>
              <a:t/>
            </a:r>
            <a:br>
              <a:rPr lang="lt-LT" dirty="0" smtClean="0">
                <a:effectLst/>
              </a:rPr>
            </a:b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r>
              <a:rPr lang="lt-LT" dirty="0"/>
              <a:t>G</a:t>
            </a:r>
            <a:r>
              <a:rPr lang="lt-LT" dirty="0" smtClean="0"/>
              <a:t>lobalizacijai </a:t>
            </a:r>
            <a:r>
              <a:rPr lang="lt-LT" dirty="0"/>
              <a:t>būdingas ir suvienodinimo efektas: kultūros, kurios šiandien atrodo savitos, netrukus gali </a:t>
            </a:r>
            <a:r>
              <a:rPr lang="lt-LT" dirty="0" smtClean="0"/>
              <a:t>tapti </a:t>
            </a:r>
            <a:r>
              <a:rPr lang="lt-LT" dirty="0"/>
              <a:t>praeitimi, nes dominuojantis kultūros modelis  nustato globalius „standartus“. </a:t>
            </a:r>
            <a:endParaRPr lang="lt-LT" b="0"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4</a:t>
            </a:fld>
            <a:endParaRPr lang="en-US"/>
          </a:p>
        </p:txBody>
      </p:sp>
    </p:spTree>
    <p:extLst>
      <p:ext uri="{BB962C8B-B14F-4D97-AF65-F5344CB8AC3E}">
        <p14:creationId xmlns:p14="http://schemas.microsoft.com/office/powerpoint/2010/main" val="3678950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Kultūrinis imperializmas</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normAutofit/>
          </a:bodyPr>
          <a:lstStyle/>
          <a:p>
            <a:r>
              <a:rPr lang="lt-LT" dirty="0"/>
              <a:t>Globalus </a:t>
            </a:r>
            <a:r>
              <a:rPr lang="lt-LT" dirty="0" smtClean="0"/>
              <a:t>suvienodėjimas - </a:t>
            </a:r>
            <a:r>
              <a:rPr lang="lt-LT" dirty="0"/>
              <a:t>tai galimybė pasauliniu mastu naudotis šiuolaikinės kultūros teikiamomis galimybėmis. </a:t>
            </a:r>
            <a:endParaRPr lang="lt-LT" dirty="0" smtClean="0"/>
          </a:p>
          <a:p>
            <a:r>
              <a:rPr lang="lt-LT" dirty="0" smtClean="0"/>
              <a:t>Kai </a:t>
            </a:r>
            <a:r>
              <a:rPr lang="lt-LT" dirty="0"/>
              <a:t>kurie kritikai teigia, kad </a:t>
            </a:r>
            <a:r>
              <a:rPr lang="lt-LT" dirty="0" smtClean="0"/>
              <a:t>tai kelia </a:t>
            </a:r>
            <a:r>
              <a:rPr lang="lt-LT" dirty="0"/>
              <a:t>kultūrinio imperializmo </a:t>
            </a:r>
            <a:r>
              <a:rPr lang="lt-LT" dirty="0" smtClean="0"/>
              <a:t>grėsmę: </a:t>
            </a:r>
            <a:r>
              <a:rPr lang="lt-LT" dirty="0"/>
              <a:t>besivystančios šalys patraukiamos ir verčiamos kurti </a:t>
            </a:r>
            <a:r>
              <a:rPr lang="lt-LT" dirty="0" smtClean="0"/>
              <a:t>normas, palaikančias tas vertybes, </a:t>
            </a:r>
            <a:r>
              <a:rPr lang="lt-LT" dirty="0"/>
              <a:t>kurias propaguoja sistemos centras, vakarietiškoji kultūra. </a:t>
            </a:r>
            <a:endParaRPr lang="lt-LT"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5</a:t>
            </a:fld>
            <a:endParaRPr lang="en-US"/>
          </a:p>
        </p:txBody>
      </p:sp>
    </p:spTree>
    <p:extLst>
      <p:ext uri="{BB962C8B-B14F-4D97-AF65-F5344CB8AC3E}">
        <p14:creationId xmlns:p14="http://schemas.microsoft.com/office/powerpoint/2010/main" val="20293402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Komercializacija</a:t>
            </a:r>
            <a:r>
              <a:rPr lang="lt-LT" dirty="0" smtClean="0">
                <a:effectLst/>
              </a:rPr>
              <a:t/>
            </a:r>
            <a:br>
              <a:rPr lang="lt-LT" dirty="0" smtClean="0">
                <a:effectLst/>
              </a:rPr>
            </a:br>
            <a:endParaRPr lang="en-US" dirty="0"/>
          </a:p>
        </p:txBody>
      </p:sp>
      <p:sp>
        <p:nvSpPr>
          <p:cNvPr id="3" name="Content Placeholder 2"/>
          <p:cNvSpPr>
            <a:spLocks noGrp="1"/>
          </p:cNvSpPr>
          <p:nvPr>
            <p:ph idx="1"/>
          </p:nvPr>
        </p:nvSpPr>
        <p:spPr>
          <a:xfrm>
            <a:off x="457200" y="2112062"/>
            <a:ext cx="8229600" cy="4525963"/>
          </a:xfrm>
        </p:spPr>
        <p:txBody>
          <a:bodyPr/>
          <a:lstStyle/>
          <a:p>
            <a:r>
              <a:rPr lang="lt-LT" dirty="0" smtClean="0"/>
              <a:t>Naujoje </a:t>
            </a:r>
            <a:r>
              <a:rPr lang="lt-LT" dirty="0"/>
              <a:t>aplinkoje žiniasklaidos kompanijos vis labiau nusitaiko </a:t>
            </a:r>
            <a:r>
              <a:rPr lang="lt-LT" dirty="0" smtClean="0"/>
              <a:t>į </a:t>
            </a:r>
            <a:r>
              <a:rPr lang="lt-LT" dirty="0"/>
              <a:t>vaikus </a:t>
            </a:r>
            <a:r>
              <a:rPr lang="lt-LT" dirty="0" smtClean="0"/>
              <a:t>kaip į </a:t>
            </a:r>
            <a:r>
              <a:rPr lang="lt-LT" dirty="0" err="1"/>
              <a:t>ekonomiškai</a:t>
            </a:r>
            <a:r>
              <a:rPr lang="lt-LT" dirty="0"/>
              <a:t> </a:t>
            </a:r>
            <a:r>
              <a:rPr lang="lt-LT" dirty="0" smtClean="0"/>
              <a:t>vertingą auditoriją. </a:t>
            </a:r>
            <a:r>
              <a:rPr lang="lt-LT" dirty="0"/>
              <a:t>Taip auginama vartotojų kultūra.</a:t>
            </a:r>
            <a:endParaRPr lang="lt-LT"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6</a:t>
            </a:fld>
            <a:endParaRPr lang="en-US"/>
          </a:p>
        </p:txBody>
      </p:sp>
    </p:spTree>
    <p:extLst>
      <p:ext uri="{BB962C8B-B14F-4D97-AF65-F5344CB8AC3E}">
        <p14:creationId xmlns:p14="http://schemas.microsoft.com/office/powerpoint/2010/main" val="706309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Lokalizacija – atsakas į globalizaciją</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r>
              <a:rPr lang="en-US" dirty="0" err="1" smtClean="0">
                <a:effectLst/>
              </a:rPr>
              <a:t>Globalizacija</a:t>
            </a:r>
            <a:r>
              <a:rPr lang="en-US" dirty="0" smtClean="0">
                <a:effectLst/>
              </a:rPr>
              <a:t> </a:t>
            </a:r>
            <a:r>
              <a:rPr lang="en-US" dirty="0" err="1" smtClean="0">
                <a:effectLst/>
              </a:rPr>
              <a:t>pradėjo</a:t>
            </a:r>
            <a:r>
              <a:rPr lang="en-US" dirty="0" smtClean="0">
                <a:effectLst/>
              </a:rPr>
              <a:t> </a:t>
            </a:r>
            <a:r>
              <a:rPr lang="en-US" dirty="0" err="1" smtClean="0">
                <a:effectLst/>
              </a:rPr>
              <a:t>keisti</a:t>
            </a:r>
            <a:r>
              <a:rPr lang="en-US" dirty="0" smtClean="0">
                <a:effectLst/>
              </a:rPr>
              <a:t> </a:t>
            </a:r>
            <a:r>
              <a:rPr lang="en-US" dirty="0" err="1" smtClean="0">
                <a:effectLst/>
              </a:rPr>
              <a:t>santyk</a:t>
            </a:r>
            <a:r>
              <a:rPr lang="lt-LT" dirty="0" smtClean="0">
                <a:effectLst/>
              </a:rPr>
              <a:t>į</a:t>
            </a:r>
            <a:r>
              <a:rPr lang="en-US" dirty="0" smtClean="0">
                <a:effectLst/>
              </a:rPr>
              <a:t> </a:t>
            </a:r>
            <a:r>
              <a:rPr lang="en-US" dirty="0" smtClean="0">
                <a:effectLst/>
              </a:rPr>
              <a:t>tarp to, </a:t>
            </a:r>
            <a:r>
              <a:rPr lang="en-US" dirty="0" err="1" smtClean="0">
                <a:effectLst/>
              </a:rPr>
              <a:t>kas</a:t>
            </a:r>
            <a:r>
              <a:rPr lang="en-US" dirty="0" smtClean="0">
                <a:effectLst/>
              </a:rPr>
              <a:t> </a:t>
            </a:r>
            <a:r>
              <a:rPr lang="en-US" dirty="0" err="1" smtClean="0">
                <a:effectLst/>
              </a:rPr>
              <a:t>lokalu</a:t>
            </a:r>
            <a:r>
              <a:rPr lang="en-US" dirty="0" smtClean="0">
                <a:effectLst/>
              </a:rPr>
              <a:t>, ir to, </a:t>
            </a:r>
            <a:r>
              <a:rPr lang="en-US" dirty="0" err="1" smtClean="0">
                <a:effectLst/>
              </a:rPr>
              <a:t>kas</a:t>
            </a:r>
            <a:r>
              <a:rPr lang="en-US" dirty="0" smtClean="0">
                <a:effectLst/>
              </a:rPr>
              <a:t> </a:t>
            </a:r>
            <a:r>
              <a:rPr lang="en-US" dirty="0" err="1" smtClean="0">
                <a:effectLst/>
              </a:rPr>
              <a:t>globalu</a:t>
            </a:r>
            <a:r>
              <a:rPr lang="en-US" dirty="0" smtClean="0">
                <a:effectLst/>
              </a:rPr>
              <a:t>.</a:t>
            </a:r>
          </a:p>
          <a:p>
            <a:r>
              <a:rPr lang="en-US" dirty="0" err="1" smtClean="0">
                <a:effectLst/>
              </a:rPr>
              <a:t>Lokalizacija</a:t>
            </a:r>
            <a:r>
              <a:rPr lang="en-US" dirty="0" smtClean="0">
                <a:effectLst/>
              </a:rPr>
              <a:t> – tai </a:t>
            </a:r>
            <a:r>
              <a:rPr lang="en-US" dirty="0" err="1" smtClean="0">
                <a:effectLst/>
              </a:rPr>
              <a:t>procesas</a:t>
            </a:r>
            <a:r>
              <a:rPr lang="en-US" dirty="0" smtClean="0">
                <a:effectLst/>
              </a:rPr>
              <a:t>, kai </a:t>
            </a:r>
            <a:r>
              <a:rPr lang="en-US" dirty="0" err="1" smtClean="0">
                <a:effectLst/>
              </a:rPr>
              <a:t>politiniu</a:t>
            </a:r>
            <a:r>
              <a:rPr lang="en-US" dirty="0" smtClean="0">
                <a:effectLst/>
              </a:rPr>
              <a:t> </a:t>
            </a:r>
            <a:r>
              <a:rPr lang="en-US" dirty="0" err="1" smtClean="0">
                <a:effectLst/>
              </a:rPr>
              <a:t>sprendimu</a:t>
            </a:r>
            <a:r>
              <a:rPr lang="en-US" dirty="0" smtClean="0">
                <a:effectLst/>
              </a:rPr>
              <a:t> </a:t>
            </a:r>
            <a:r>
              <a:rPr lang="en-US" dirty="0" err="1" smtClean="0">
                <a:effectLst/>
              </a:rPr>
              <a:t>pirmenybė</a:t>
            </a:r>
            <a:r>
              <a:rPr lang="en-US" dirty="0" smtClean="0">
                <a:effectLst/>
              </a:rPr>
              <a:t> </a:t>
            </a:r>
            <a:r>
              <a:rPr lang="en-US" dirty="0" err="1" smtClean="0">
                <a:effectLst/>
              </a:rPr>
              <a:t>teikiama</a:t>
            </a:r>
            <a:r>
              <a:rPr lang="en-US" dirty="0" smtClean="0">
                <a:effectLst/>
              </a:rPr>
              <a:t> </a:t>
            </a:r>
            <a:r>
              <a:rPr lang="en-US" dirty="0" err="1" smtClean="0">
                <a:effectLst/>
              </a:rPr>
              <a:t>vietinės</a:t>
            </a:r>
            <a:r>
              <a:rPr lang="en-US" dirty="0" smtClean="0">
                <a:effectLst/>
              </a:rPr>
              <a:t> </a:t>
            </a:r>
            <a:r>
              <a:rPr lang="en-US" dirty="0" err="1" smtClean="0">
                <a:effectLst/>
              </a:rPr>
              <a:t>rinkos</a:t>
            </a:r>
            <a:r>
              <a:rPr lang="en-US" dirty="0" smtClean="0">
                <a:effectLst/>
              </a:rPr>
              <a:t> </a:t>
            </a:r>
            <a:r>
              <a:rPr lang="en-US" dirty="0" err="1" smtClean="0">
                <a:effectLst/>
              </a:rPr>
              <a:t>poreikiams</a:t>
            </a:r>
            <a:r>
              <a:rPr lang="en-US" dirty="0" smtClean="0">
                <a:effectLst/>
              </a:rPr>
              <a:t>, </a:t>
            </a:r>
            <a:r>
              <a:rPr lang="en-US" dirty="0" err="1" smtClean="0">
                <a:effectLst/>
              </a:rPr>
              <a:t>konkrečiam</a:t>
            </a:r>
            <a:r>
              <a:rPr lang="en-US" dirty="0" smtClean="0">
                <a:effectLst/>
              </a:rPr>
              <a:t> </a:t>
            </a:r>
            <a:r>
              <a:rPr lang="en-US" dirty="0" err="1" smtClean="0">
                <a:effectLst/>
              </a:rPr>
              <a:t>regionui</a:t>
            </a:r>
            <a:r>
              <a:rPr lang="en-US" dirty="0" smtClean="0">
                <a:effectLst/>
              </a:rPr>
              <a:t> ir </a:t>
            </a:r>
            <a:r>
              <a:rPr lang="en-US" dirty="0" err="1" smtClean="0">
                <a:effectLst/>
              </a:rPr>
              <a:t>kultūrinei</a:t>
            </a:r>
            <a:r>
              <a:rPr lang="en-US" dirty="0" smtClean="0">
                <a:effectLst/>
              </a:rPr>
              <a:t> </a:t>
            </a:r>
            <a:r>
              <a:rPr lang="en-US" dirty="0" err="1" smtClean="0">
                <a:effectLst/>
              </a:rPr>
              <a:t>terpei</a:t>
            </a:r>
            <a:r>
              <a:rPr lang="en-US" dirty="0" smtClean="0">
                <a:effectLst/>
              </a:rPr>
              <a:t> </a:t>
            </a:r>
            <a:r>
              <a:rPr lang="en-US" dirty="0" err="1" smtClean="0">
                <a:effectLst/>
              </a:rPr>
              <a:t>palaikant</a:t>
            </a:r>
            <a:r>
              <a:rPr lang="en-US" dirty="0" smtClean="0">
                <a:effectLst/>
              </a:rPr>
              <a:t> </a:t>
            </a:r>
            <a:r>
              <a:rPr lang="en-US" dirty="0" err="1" smtClean="0">
                <a:effectLst/>
              </a:rPr>
              <a:t>vietinę</a:t>
            </a:r>
            <a:r>
              <a:rPr lang="en-US" dirty="0" smtClean="0">
                <a:effectLst/>
              </a:rPr>
              <a:t> </a:t>
            </a:r>
            <a:r>
              <a:rPr lang="en-US" dirty="0" err="1" smtClean="0">
                <a:effectLst/>
              </a:rPr>
              <a:t>produkciją</a:t>
            </a:r>
            <a:r>
              <a:rPr lang="en-US" dirty="0" smtClean="0">
                <a:effectLst/>
              </a:rPr>
              <a:t> ir </a:t>
            </a:r>
            <a:r>
              <a:rPr lang="en-US" dirty="0" err="1" smtClean="0">
                <a:effectLst/>
              </a:rPr>
              <a:t>gėrybių</a:t>
            </a:r>
            <a:r>
              <a:rPr lang="en-US" dirty="0" smtClean="0">
                <a:effectLst/>
              </a:rPr>
              <a:t> </a:t>
            </a:r>
            <a:r>
              <a:rPr lang="en-US" dirty="0" err="1" smtClean="0">
                <a:effectLst/>
              </a:rPr>
              <a:t>vartojimą</a:t>
            </a:r>
            <a:r>
              <a:rPr lang="en-US" dirty="0" smtClean="0">
                <a:effectLst/>
              </a:rPr>
              <a:t>, </a:t>
            </a:r>
            <a:r>
              <a:rPr lang="en-US" dirty="0" err="1" smtClean="0">
                <a:effectLst/>
              </a:rPr>
              <a:t>vietos</a:t>
            </a:r>
            <a:r>
              <a:rPr lang="en-US" dirty="0" smtClean="0">
                <a:effectLst/>
              </a:rPr>
              <a:t> </a:t>
            </a:r>
            <a:r>
              <a:rPr lang="en-US" dirty="0" err="1" smtClean="0">
                <a:effectLst/>
              </a:rPr>
              <a:t>tradicijų</a:t>
            </a:r>
            <a:r>
              <a:rPr lang="en-US" dirty="0" smtClean="0">
                <a:effectLst/>
              </a:rPr>
              <a:t> ir </a:t>
            </a:r>
            <a:r>
              <a:rPr lang="en-US" dirty="0" err="1" smtClean="0">
                <a:effectLst/>
              </a:rPr>
              <a:t>kultūrinės</a:t>
            </a:r>
            <a:r>
              <a:rPr lang="en-US" dirty="0" smtClean="0">
                <a:effectLst/>
              </a:rPr>
              <a:t> </a:t>
            </a:r>
            <a:r>
              <a:rPr lang="en-US" dirty="0" err="1" smtClean="0">
                <a:effectLst/>
              </a:rPr>
              <a:t>tapatybės</a:t>
            </a:r>
            <a:r>
              <a:rPr lang="en-US" dirty="0" smtClean="0">
                <a:effectLst/>
              </a:rPr>
              <a:t> </a:t>
            </a:r>
            <a:r>
              <a:rPr lang="en-US" dirty="0" err="1" smtClean="0">
                <a:effectLst/>
              </a:rPr>
              <a:t>išsaugojimą</a:t>
            </a:r>
            <a:r>
              <a:rPr lang="en-US" dirty="0" smtClean="0">
                <a:effectLst/>
              </a:rPr>
              <a:t>. </a:t>
            </a:r>
          </a:p>
          <a:p>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7</a:t>
            </a:fld>
            <a:endParaRPr lang="en-US"/>
          </a:p>
        </p:txBody>
      </p:sp>
    </p:spTree>
    <p:extLst>
      <p:ext uri="{BB962C8B-B14F-4D97-AF65-F5344CB8AC3E}">
        <p14:creationId xmlns:p14="http://schemas.microsoft.com/office/powerpoint/2010/main" val="842956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a:t>Skaitmeninė atskirtis</a:t>
            </a:r>
            <a:r>
              <a:rPr lang="lt-LT" dirty="0" smtClean="0">
                <a:effectLst/>
              </a:rPr>
              <a:t/>
            </a:r>
            <a:br>
              <a:rPr lang="lt-LT" dirty="0" smtClean="0">
                <a:effectLst/>
              </a:rPr>
            </a:br>
            <a:endParaRPr lang="en-US" dirty="0"/>
          </a:p>
        </p:txBody>
      </p:sp>
      <p:sp>
        <p:nvSpPr>
          <p:cNvPr id="3" name="Content Placeholder 2"/>
          <p:cNvSpPr>
            <a:spLocks noGrp="1"/>
          </p:cNvSpPr>
          <p:nvPr>
            <p:ph idx="1"/>
          </p:nvPr>
        </p:nvSpPr>
        <p:spPr>
          <a:xfrm>
            <a:off x="457200" y="1094510"/>
            <a:ext cx="8229600" cy="5031654"/>
          </a:xfrm>
        </p:spPr>
        <p:txBody>
          <a:bodyPr>
            <a:normAutofit fontScale="92500" lnSpcReduction="10000"/>
          </a:bodyPr>
          <a:lstStyle/>
          <a:p>
            <a:r>
              <a:rPr lang="lt-LT" dirty="0"/>
              <a:t>Pasaulis dabar yra labiau fragmentuotas nei anksčiau – iškilo dar didesnės prarajos tarp </a:t>
            </a:r>
            <a:r>
              <a:rPr lang="lt-LT" dirty="0" smtClean="0"/>
              <a:t>turtingųjų </a:t>
            </a:r>
            <a:r>
              <a:rPr lang="lt-LT" dirty="0"/>
              <a:t>ir vargšų, įtakingųjų ir bejėgių.</a:t>
            </a:r>
            <a:endParaRPr lang="lt-LT" dirty="0" smtClean="0">
              <a:effectLst/>
            </a:endParaRPr>
          </a:p>
          <a:p>
            <a:r>
              <a:rPr lang="lt-LT" dirty="0"/>
              <a:t>Milijardai žmonių neturi galimybių </a:t>
            </a:r>
            <a:r>
              <a:rPr lang="lt-LT" dirty="0" smtClean="0"/>
              <a:t>globalizacijos atneštam skaitmeniniam „dalyvavimui“: pavyzdžiui</a:t>
            </a:r>
            <a:r>
              <a:rPr lang="lt-LT" dirty="0"/>
              <a:t>, neturintys informacinio raštingumo įgūdžių ar prieigos prie interneto negauna didelės dalies </a:t>
            </a:r>
            <a:r>
              <a:rPr lang="lt-LT" dirty="0" smtClean="0"/>
              <a:t>paslaugų ar </a:t>
            </a:r>
            <a:r>
              <a:rPr lang="lt-LT" dirty="0"/>
              <a:t>informacijos šaltinių, </a:t>
            </a:r>
            <a:r>
              <a:rPr lang="lt-LT" dirty="0" smtClean="0"/>
              <a:t>kurie prieinami tinkle.</a:t>
            </a:r>
            <a:endParaRPr lang="lt-LT" dirty="0"/>
          </a:p>
          <a:p>
            <a:r>
              <a:rPr lang="lt-LT" dirty="0" smtClean="0"/>
              <a:t>Didelė </a:t>
            </a:r>
            <a:r>
              <a:rPr lang="lt-LT" dirty="0"/>
              <a:t>dalis žemės gyventojų neturi elektros, ir jie pasmerkti dar didesnei atskirčiai.</a:t>
            </a:r>
            <a:endParaRPr lang="lt-LT" dirty="0" smtClean="0">
              <a:effectLst/>
            </a:endParaRPr>
          </a:p>
          <a:p>
            <a:pPr marL="0" indent="0">
              <a:buNone/>
            </a:pPr>
            <a:endParaRPr lang="en-US" dirty="0"/>
          </a:p>
        </p:txBody>
      </p:sp>
      <p:sp>
        <p:nvSpPr>
          <p:cNvPr id="4" name="Skaidrės numerio vietos rezervavimo ženklas 3"/>
          <p:cNvSpPr>
            <a:spLocks noGrp="1"/>
          </p:cNvSpPr>
          <p:nvPr>
            <p:ph type="sldNum" sz="quarter" idx="12"/>
          </p:nvPr>
        </p:nvSpPr>
        <p:spPr/>
        <p:txBody>
          <a:bodyPr/>
          <a:lstStyle/>
          <a:p>
            <a:fld id="{50CCFAC2-17D7-7E4E-B495-23295A10F510}" type="slidenum">
              <a:rPr lang="en-US" smtClean="0"/>
              <a:t>8</a:t>
            </a:fld>
            <a:endParaRPr lang="en-US"/>
          </a:p>
        </p:txBody>
      </p:sp>
    </p:spTree>
    <p:extLst>
      <p:ext uri="{BB962C8B-B14F-4D97-AF65-F5344CB8AC3E}">
        <p14:creationId xmlns:p14="http://schemas.microsoft.com/office/powerpoint/2010/main" val="1843015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292</Words>
  <Application>Microsoft Office PowerPoint</Application>
  <PresentationFormat>Demonstracija ekrane (4:3)</PresentationFormat>
  <Paragraphs>28</Paragraphs>
  <Slides>8</Slides>
  <Notes>1</Notes>
  <HiddenSlides>0</HiddenSlides>
  <MMClips>0</MMClips>
  <ScaleCrop>false</ScaleCrop>
  <HeadingPairs>
    <vt:vector size="6" baseType="variant">
      <vt:variant>
        <vt:lpstr>Naudojami šriftai</vt:lpstr>
      </vt:variant>
      <vt:variant>
        <vt:i4>2</vt:i4>
      </vt:variant>
      <vt:variant>
        <vt:lpstr>Tema</vt:lpstr>
      </vt:variant>
      <vt:variant>
        <vt:i4>1</vt:i4>
      </vt:variant>
      <vt:variant>
        <vt:lpstr>Skaidrių pavadinimai</vt:lpstr>
      </vt:variant>
      <vt:variant>
        <vt:i4>8</vt:i4>
      </vt:variant>
    </vt:vector>
  </HeadingPairs>
  <TitlesOfParts>
    <vt:vector size="11" baseType="lpstr">
      <vt:lpstr>Arial</vt:lpstr>
      <vt:lpstr>Calibri</vt:lpstr>
      <vt:lpstr>Office Theme</vt:lpstr>
      <vt:lpstr>Medijos ir globalizacija</vt:lpstr>
      <vt:lpstr>Globalizacija </vt:lpstr>
      <vt:lpstr>Medijų įtaka globalizacijai </vt:lpstr>
      <vt:lpstr>Suvienodėjimas   </vt:lpstr>
      <vt:lpstr>Kultūrinis imperializmas </vt:lpstr>
      <vt:lpstr>Komercializacija </vt:lpstr>
      <vt:lpstr>Lokalizacija – atsakas į globalizaciją </vt:lpstr>
      <vt:lpstr>Skaitmeninė atskirtis </vt:lpstr>
    </vt:vector>
  </TitlesOfParts>
  <Company>SMC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Dalia Zemaityte</dc:creator>
  <cp:lastModifiedBy>Gražina Jurgutavičiūtė</cp:lastModifiedBy>
  <cp:revision>8</cp:revision>
  <dcterms:created xsi:type="dcterms:W3CDTF">2015-04-07T06:02:49Z</dcterms:created>
  <dcterms:modified xsi:type="dcterms:W3CDTF">2015-12-30T15:20:31Z</dcterms:modified>
</cp:coreProperties>
</file>