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0"/>
  </p:notesMasterIdLst>
  <p:sldIdLst>
    <p:sldId id="281" r:id="rId3"/>
    <p:sldId id="282" r:id="rId4"/>
    <p:sldId id="283" r:id="rId5"/>
    <p:sldId id="284" r:id="rId6"/>
    <p:sldId id="285" r:id="rId7"/>
    <p:sldId id="288" r:id="rId8"/>
    <p:sldId id="287" r:id="rId9"/>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71E"/>
    <a:srgbClr val="2CAF95"/>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667" autoAdjust="0"/>
  </p:normalViewPr>
  <p:slideViewPr>
    <p:cSldViewPr>
      <p:cViewPr varScale="1">
        <p:scale>
          <a:sx n="54" d="100"/>
          <a:sy n="54" d="100"/>
        </p:scale>
        <p:origin x="15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Work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Workbook1"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bar"/>
        <c:grouping val="percentStacked"/>
        <c:varyColors val="0"/>
        <c:ser>
          <c:idx val="0"/>
          <c:order val="0"/>
          <c:tx>
            <c:strRef>
              <c:f>Sheet1!$A$2</c:f>
              <c:strCache>
                <c:ptCount val="1"/>
                <c:pt idx="0">
                  <c:v>Pasitiki</c:v>
                </c:pt>
              </c:strCache>
            </c:strRef>
          </c:tx>
          <c:invertIfNegative val="0"/>
          <c:dLbls>
            <c:spPr>
              <a:noFill/>
              <a:ln>
                <a:noFill/>
              </a:ln>
              <a:effectLst/>
            </c:spPr>
            <c:txPr>
              <a:bodyPr/>
              <a:lstStyle/>
              <a:p>
                <a:pPr>
                  <a:defRPr sz="1400"/>
                </a:pPr>
                <a:endParaRPr lang="lt-L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Didžioji Britanija</c:v>
                </c:pt>
                <c:pt idx="1">
                  <c:v>Europos Sąjunga</c:v>
                </c:pt>
                <c:pt idx="2">
                  <c:v>Lietuva</c:v>
                </c:pt>
              </c:strCache>
            </c:strRef>
          </c:cat>
          <c:val>
            <c:numRef>
              <c:f>Sheet1!$B$2:$D$2</c:f>
              <c:numCache>
                <c:formatCode>0%</c:formatCode>
                <c:ptCount val="3"/>
                <c:pt idx="0">
                  <c:v>0.28000000000000008</c:v>
                </c:pt>
                <c:pt idx="1">
                  <c:v>0.34000000000000008</c:v>
                </c:pt>
                <c:pt idx="2">
                  <c:v>0.38000000000000012</c:v>
                </c:pt>
              </c:numCache>
            </c:numRef>
          </c:val>
        </c:ser>
        <c:ser>
          <c:idx val="1"/>
          <c:order val="1"/>
          <c:tx>
            <c:strRef>
              <c:f>Sheet1!$A$3</c:f>
              <c:strCache>
                <c:ptCount val="1"/>
                <c:pt idx="0">
                  <c:v>Nepasitiki</c:v>
                </c:pt>
              </c:strCache>
            </c:strRef>
          </c:tx>
          <c:invertIfNegative val="0"/>
          <c:dLbls>
            <c:spPr>
              <a:noFill/>
              <a:ln>
                <a:noFill/>
              </a:ln>
              <a:effectLst/>
            </c:spPr>
            <c:txPr>
              <a:bodyPr/>
              <a:lstStyle/>
              <a:p>
                <a:pPr>
                  <a:defRPr sz="1400"/>
                </a:pPr>
                <a:endParaRPr lang="lt-L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Didžioji Britanija</c:v>
                </c:pt>
                <c:pt idx="1">
                  <c:v>Europos Sąjunga</c:v>
                </c:pt>
                <c:pt idx="2">
                  <c:v>Lietuva</c:v>
                </c:pt>
              </c:strCache>
            </c:strRef>
          </c:cat>
          <c:val>
            <c:numRef>
              <c:f>Sheet1!$B$3:$D$3</c:f>
              <c:numCache>
                <c:formatCode>0%</c:formatCode>
                <c:ptCount val="3"/>
                <c:pt idx="0">
                  <c:v>0.55000000000000004</c:v>
                </c:pt>
                <c:pt idx="1">
                  <c:v>0.46</c:v>
                </c:pt>
                <c:pt idx="2">
                  <c:v>0.32000000000000012</c:v>
                </c:pt>
              </c:numCache>
            </c:numRef>
          </c:val>
        </c:ser>
        <c:ser>
          <c:idx val="2"/>
          <c:order val="2"/>
          <c:tx>
            <c:strRef>
              <c:f>Sheet1!$A$4</c:f>
              <c:strCache>
                <c:ptCount val="1"/>
                <c:pt idx="0">
                  <c:v>Neapsisprendę</c:v>
                </c:pt>
              </c:strCache>
            </c:strRef>
          </c:tx>
          <c:invertIfNegative val="0"/>
          <c:dLbls>
            <c:spPr>
              <a:noFill/>
              <a:ln>
                <a:noFill/>
              </a:ln>
              <a:effectLst/>
            </c:spPr>
            <c:txPr>
              <a:bodyPr/>
              <a:lstStyle/>
              <a:p>
                <a:pPr>
                  <a:defRPr sz="1400"/>
                </a:pPr>
                <a:endParaRPr lang="lt-L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Sheet1!$B$1:$D$1</c:f>
              <c:strCache>
                <c:ptCount val="3"/>
                <c:pt idx="0">
                  <c:v>Didžioji Britanija</c:v>
                </c:pt>
                <c:pt idx="1">
                  <c:v>Europos Sąjunga</c:v>
                </c:pt>
                <c:pt idx="2">
                  <c:v>Lietuva</c:v>
                </c:pt>
              </c:strCache>
            </c:strRef>
          </c:cat>
          <c:val>
            <c:numRef>
              <c:f>Sheet1!$B$4:$D$4</c:f>
              <c:numCache>
                <c:formatCode>0%</c:formatCode>
                <c:ptCount val="3"/>
                <c:pt idx="0">
                  <c:v>0.17</c:v>
                </c:pt>
                <c:pt idx="1">
                  <c:v>0.2</c:v>
                </c:pt>
                <c:pt idx="2">
                  <c:v>0.3000000000000001</c:v>
                </c:pt>
              </c:numCache>
            </c:numRef>
          </c:val>
        </c:ser>
        <c:dLbls>
          <c:showLegendKey val="0"/>
          <c:showVal val="1"/>
          <c:showCatName val="0"/>
          <c:showSerName val="0"/>
          <c:showPercent val="0"/>
          <c:showBubbleSize val="0"/>
        </c:dLbls>
        <c:gapWidth val="150"/>
        <c:overlap val="100"/>
        <c:axId val="314485200"/>
        <c:axId val="314485984"/>
      </c:barChart>
      <c:catAx>
        <c:axId val="314485200"/>
        <c:scaling>
          <c:orientation val="minMax"/>
        </c:scaling>
        <c:delete val="0"/>
        <c:axPos val="l"/>
        <c:numFmt formatCode="General" sourceLinked="0"/>
        <c:majorTickMark val="out"/>
        <c:minorTickMark val="none"/>
        <c:tickLblPos val="nextTo"/>
        <c:txPr>
          <a:bodyPr/>
          <a:lstStyle/>
          <a:p>
            <a:pPr>
              <a:defRPr sz="1400"/>
            </a:pPr>
            <a:endParaRPr lang="lt-LT"/>
          </a:p>
        </c:txPr>
        <c:crossAx val="314485984"/>
        <c:crosses val="autoZero"/>
        <c:auto val="1"/>
        <c:lblAlgn val="ctr"/>
        <c:lblOffset val="100"/>
        <c:noMultiLvlLbl val="0"/>
      </c:catAx>
      <c:valAx>
        <c:axId val="314485984"/>
        <c:scaling>
          <c:orientation val="minMax"/>
        </c:scaling>
        <c:delete val="1"/>
        <c:axPos val="b"/>
        <c:majorGridlines/>
        <c:numFmt formatCode="0%" sourceLinked="1"/>
        <c:majorTickMark val="out"/>
        <c:minorTickMark val="none"/>
        <c:tickLblPos val="none"/>
        <c:crossAx val="314485200"/>
        <c:crosses val="autoZero"/>
        <c:crossBetween val="between"/>
      </c:valAx>
    </c:plotArea>
    <c:legend>
      <c:legendPos val="b"/>
      <c:layout>
        <c:manualLayout>
          <c:xMode val="edge"/>
          <c:yMode val="edge"/>
          <c:x val="0.28926958782929924"/>
          <c:y val="0.93568860372919571"/>
          <c:w val="0.42146082434140192"/>
          <c:h val="6.4311396270804719E-2"/>
        </c:manualLayout>
      </c:layout>
      <c:overlay val="0"/>
      <c:txPr>
        <a:bodyPr/>
        <a:lstStyle/>
        <a:p>
          <a:pPr>
            <a:defRPr sz="1400"/>
          </a:pPr>
          <a:endParaRPr lang="lt-LT"/>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bar"/>
        <c:grouping val="percentStacked"/>
        <c:varyColors val="0"/>
        <c:ser>
          <c:idx val="3"/>
          <c:order val="3"/>
          <c:tx>
            <c:strRef>
              <c:f>Sheet1!$A$2</c:f>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Sheet1!$B$1:$D$1</c:f>
            </c:multiLvlStrRef>
          </c:cat>
          <c:val>
            <c:numRef>
              <c:f>Sheet1!$B$2:$D$2</c:f>
            </c:numRef>
          </c:val>
        </c:ser>
        <c:ser>
          <c:idx val="4"/>
          <c:order val="4"/>
          <c:tx>
            <c:strRef>
              <c:f>Sheet1!$A$3</c:f>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Sheet1!$B$1:$D$1</c:f>
            </c:multiLvlStrRef>
          </c:cat>
          <c:val>
            <c:numRef>
              <c:f>Sheet1!$B$3:$D$3</c:f>
            </c:numRef>
          </c:val>
        </c:ser>
        <c:ser>
          <c:idx val="5"/>
          <c:order val="5"/>
          <c:tx>
            <c:strRef>
              <c:f>Sheet1!$A$4</c:f>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Sheet1!$B$1:$D$1</c:f>
            </c:multiLvlStrRef>
          </c:cat>
          <c:val>
            <c:numRef>
              <c:f>Sheet1!$B$4:$D$4</c:f>
            </c:numRef>
          </c:val>
        </c:ser>
        <c:ser>
          <c:idx val="0"/>
          <c:order val="0"/>
          <c:tx>
            <c:strRef>
              <c:f>[Workbook1]Sheet1!$A$2</c:f>
              <c:strCache>
                <c:ptCount val="1"/>
                <c:pt idx="0">
                  <c:v>Pasitiki</c:v>
                </c:pt>
              </c:strCache>
            </c:strRef>
          </c:tx>
          <c:invertIfNegative val="0"/>
          <c:dLbls>
            <c:spPr>
              <a:noFill/>
              <a:ln>
                <a:noFill/>
              </a:ln>
              <a:effectLst/>
            </c:spPr>
            <c:txPr>
              <a:bodyPr/>
              <a:lstStyle/>
              <a:p>
                <a:pPr>
                  <a:defRPr sz="1400"/>
                </a:pPr>
                <a:endParaRPr lang="lt-L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[Workbook1]Sheet1!$B$1:$D$1</c:f>
              <c:strCache>
                <c:ptCount val="3"/>
                <c:pt idx="0">
                  <c:v>Didžioji Britanija</c:v>
                </c:pt>
                <c:pt idx="1">
                  <c:v>Europos Sąjunga</c:v>
                </c:pt>
                <c:pt idx="2">
                  <c:v>Lietuva</c:v>
                </c:pt>
              </c:strCache>
            </c:strRef>
          </c:cat>
          <c:val>
            <c:numRef>
              <c:f>[Workbook1]Sheet1!$B$2:$D$2</c:f>
              <c:numCache>
                <c:formatCode>0%</c:formatCode>
                <c:ptCount val="3"/>
                <c:pt idx="0">
                  <c:v>0.19</c:v>
                </c:pt>
                <c:pt idx="1">
                  <c:v>0.41000000000000009</c:v>
                </c:pt>
                <c:pt idx="2">
                  <c:v>0.4</c:v>
                </c:pt>
              </c:numCache>
            </c:numRef>
          </c:val>
        </c:ser>
        <c:ser>
          <c:idx val="1"/>
          <c:order val="1"/>
          <c:tx>
            <c:strRef>
              <c:f>[Workbook1]Sheet1!$A$3</c:f>
              <c:strCache>
                <c:ptCount val="1"/>
                <c:pt idx="0">
                  <c:v>Nepasitiki</c:v>
                </c:pt>
              </c:strCache>
            </c:strRef>
          </c:tx>
          <c:invertIfNegative val="0"/>
          <c:dLbls>
            <c:spPr>
              <a:noFill/>
              <a:ln>
                <a:noFill/>
              </a:ln>
              <a:effectLst/>
            </c:spPr>
            <c:txPr>
              <a:bodyPr/>
              <a:lstStyle/>
              <a:p>
                <a:pPr>
                  <a:defRPr sz="1400"/>
                </a:pPr>
                <a:endParaRPr lang="lt-L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[Workbook1]Sheet1!$B$1:$D$1</c:f>
              <c:strCache>
                <c:ptCount val="3"/>
                <c:pt idx="0">
                  <c:v>Didžioji Britanija</c:v>
                </c:pt>
                <c:pt idx="1">
                  <c:v>Europos Sąjunga</c:v>
                </c:pt>
                <c:pt idx="2">
                  <c:v>Lietuva</c:v>
                </c:pt>
              </c:strCache>
            </c:strRef>
          </c:cat>
          <c:val>
            <c:numRef>
              <c:f>[Workbook1]Sheet1!$B$3:$D$3</c:f>
              <c:numCache>
                <c:formatCode>0%</c:formatCode>
                <c:ptCount val="3"/>
                <c:pt idx="0">
                  <c:v>0.78</c:v>
                </c:pt>
                <c:pt idx="1">
                  <c:v>0.53</c:v>
                </c:pt>
                <c:pt idx="2">
                  <c:v>0.54</c:v>
                </c:pt>
              </c:numCache>
            </c:numRef>
          </c:val>
        </c:ser>
        <c:ser>
          <c:idx val="2"/>
          <c:order val="2"/>
          <c:tx>
            <c:strRef>
              <c:f>[Workbook1]Sheet1!$A$4</c:f>
              <c:strCache>
                <c:ptCount val="1"/>
                <c:pt idx="0">
                  <c:v>Nepasisprendę</c:v>
                </c:pt>
              </c:strCache>
            </c:strRef>
          </c:tx>
          <c:invertIfNegative val="0"/>
          <c:dLbls>
            <c:spPr>
              <a:noFill/>
              <a:ln>
                <a:noFill/>
              </a:ln>
              <a:effectLst/>
            </c:spPr>
            <c:txPr>
              <a:bodyPr/>
              <a:lstStyle/>
              <a:p>
                <a:pPr>
                  <a:defRPr sz="1400"/>
                </a:pPr>
                <a:endParaRPr lang="lt-LT"/>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[Workbook1]Sheet1!$B$1:$D$1</c:f>
              <c:strCache>
                <c:ptCount val="3"/>
                <c:pt idx="0">
                  <c:v>Didžioji Britanija</c:v>
                </c:pt>
                <c:pt idx="1">
                  <c:v>Europos Sąjunga</c:v>
                </c:pt>
                <c:pt idx="2">
                  <c:v>Lietuva</c:v>
                </c:pt>
              </c:strCache>
            </c:strRef>
          </c:cat>
          <c:val>
            <c:numRef>
              <c:f>[Workbook1]Sheet1!$B$4:$D$4</c:f>
              <c:numCache>
                <c:formatCode>0%</c:formatCode>
                <c:ptCount val="3"/>
                <c:pt idx="0">
                  <c:v>3.0000000000000002E-2</c:v>
                </c:pt>
                <c:pt idx="1">
                  <c:v>6.0000000000000019E-2</c:v>
                </c:pt>
                <c:pt idx="2">
                  <c:v>6.0000000000000019E-2</c:v>
                </c:pt>
              </c:numCache>
            </c:numRef>
          </c:val>
        </c:ser>
        <c:dLbls>
          <c:showLegendKey val="0"/>
          <c:showVal val="1"/>
          <c:showCatName val="0"/>
          <c:showSerName val="0"/>
          <c:showPercent val="0"/>
          <c:showBubbleSize val="0"/>
        </c:dLbls>
        <c:gapWidth val="150"/>
        <c:overlap val="100"/>
        <c:axId val="316195296"/>
        <c:axId val="316195688"/>
      </c:barChart>
      <c:catAx>
        <c:axId val="316195296"/>
        <c:scaling>
          <c:orientation val="minMax"/>
        </c:scaling>
        <c:delete val="0"/>
        <c:axPos val="l"/>
        <c:numFmt formatCode="General" sourceLinked="0"/>
        <c:majorTickMark val="out"/>
        <c:minorTickMark val="none"/>
        <c:tickLblPos val="nextTo"/>
        <c:txPr>
          <a:bodyPr/>
          <a:lstStyle/>
          <a:p>
            <a:pPr>
              <a:defRPr sz="1400"/>
            </a:pPr>
            <a:endParaRPr lang="lt-LT"/>
          </a:p>
        </c:txPr>
        <c:crossAx val="316195688"/>
        <c:crosses val="autoZero"/>
        <c:auto val="1"/>
        <c:lblAlgn val="ctr"/>
        <c:lblOffset val="100"/>
        <c:noMultiLvlLbl val="0"/>
      </c:catAx>
      <c:valAx>
        <c:axId val="316195688"/>
        <c:scaling>
          <c:orientation val="minMax"/>
        </c:scaling>
        <c:delete val="1"/>
        <c:axPos val="b"/>
        <c:majorGridlines/>
        <c:numFmt formatCode="0%" sourceLinked="1"/>
        <c:majorTickMark val="out"/>
        <c:minorTickMark val="none"/>
        <c:tickLblPos val="none"/>
        <c:crossAx val="316195296"/>
        <c:crosses val="autoZero"/>
        <c:crossBetween val="between"/>
      </c:valAx>
    </c:plotArea>
    <c:legend>
      <c:legendPos val="b"/>
      <c:legendEntry>
        <c:idx val="0"/>
        <c:delete val="1"/>
      </c:legendEntry>
      <c:legendEntry>
        <c:idx val="1"/>
        <c:delete val="1"/>
      </c:legendEntry>
      <c:legendEntry>
        <c:idx val="2"/>
        <c:delete val="1"/>
      </c:legendEntry>
      <c:layout/>
      <c:overlay val="0"/>
      <c:txPr>
        <a:bodyPr/>
        <a:lstStyle/>
        <a:p>
          <a:pPr>
            <a:defRPr sz="1400"/>
          </a:pPr>
          <a:endParaRPr lang="lt-LT"/>
        </a:p>
      </c:txPr>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1505587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t-LT"/>
          </a:p>
        </p:txBody>
      </p:sp>
      <p:sp>
        <p:nvSpPr>
          <p:cNvPr id="4" name="Slide Number Placeholder 3"/>
          <p:cNvSpPr>
            <a:spLocks noGrp="1"/>
          </p:cNvSpPr>
          <p:nvPr>
            <p:ph type="sldNum" sz="quarter" idx="10"/>
          </p:nvPr>
        </p:nvSpPr>
        <p:spPr/>
        <p:txBody>
          <a:bodyPr/>
          <a:lstStyle/>
          <a:p>
            <a:fld id="{A121954F-3CDF-4E6D-90DE-D19F468D86D9}" type="slidenum">
              <a:rPr lang="lt-LT" smtClean="0"/>
              <a:pPr/>
              <a:t>1</a:t>
            </a:fld>
            <a:endParaRPr lang="lt-LT"/>
          </a:p>
        </p:txBody>
      </p:sp>
    </p:spTree>
    <p:extLst>
      <p:ext uri="{BB962C8B-B14F-4D97-AF65-F5344CB8AC3E}">
        <p14:creationId xmlns:p14="http://schemas.microsoft.com/office/powerpoint/2010/main" val="4259248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Pastabų vietos rezervavimo ženkl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lt-LT" altLang="lt-LT" smtClean="0"/>
              <a:t>Komentaras. Žiniasklaida gali daryti įtaką visuomenei tik tuomet, kai ja pasitikima. Sąjūdžio metais ir po nepriklausomybės atkūrimo Lietuvoje pasitikėjimas žiniasklaida buvo vienas didžiausių Europoje ir siekė net iki 80 proc. Tuo metu žurnalistai savo darbą suvokė kaip visuomenės sanitaro, turinčio atskleisti visuomenės, politikos ir kriminalinio pasaulio negeroves. Be to, tuo metu žiniasklaidos ir verslo santykiai nebuvo tokie glaudūs. Sociologų teigimu, aukštas pasitikėjimas žiniasklaida yra besivystančių demokratijų fenomenas. Aukštas pasitikėjimas žiniasklaida šiuo metu taip pat pastebimas jaunose demokratijose, pavyzdžiui, kai kuriose Afrikos šalyse.</a:t>
            </a:r>
          </a:p>
          <a:p>
            <a:pPr eaLnBrk="1" hangingPunct="1">
              <a:spcBef>
                <a:spcPct val="0"/>
              </a:spcBef>
            </a:pPr>
            <a:r>
              <a:rPr lang="lt-LT" altLang="lt-LT" smtClean="0"/>
              <a:t>Visgi pasitikėjimas ar nepasitikėjimas žiniasklaida neatskleidžia jos kokybės, o tik parodo žiniasklaidos vartotojų kritiškumą ir pasirengimą vertinti naujienas.</a:t>
            </a:r>
          </a:p>
        </p:txBody>
      </p:sp>
      <p:sp>
        <p:nvSpPr>
          <p:cNvPr id="5124" name="Skaidrės numerio vietos rezervavimo ženklas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8" charset="-128"/>
              </a:defRPr>
            </a:lvl1pPr>
            <a:lvl2pPr marL="742950" indent="-285750">
              <a:defRPr>
                <a:solidFill>
                  <a:schemeClr val="tx1"/>
                </a:solidFill>
                <a:latin typeface="Arial" panose="020B0604020202020204" pitchFamily="34" charset="0"/>
                <a:ea typeface="ＭＳ Ｐゴシック" pitchFamily="-108" charset="-128"/>
              </a:defRPr>
            </a:lvl2pPr>
            <a:lvl3pPr marL="1143000" indent="-228600">
              <a:defRPr>
                <a:solidFill>
                  <a:schemeClr val="tx1"/>
                </a:solidFill>
                <a:latin typeface="Arial" panose="020B0604020202020204" pitchFamily="34" charset="0"/>
                <a:ea typeface="ＭＳ Ｐゴシック" pitchFamily="-108" charset="-128"/>
              </a:defRPr>
            </a:lvl3pPr>
            <a:lvl4pPr marL="1600200" indent="-228600">
              <a:defRPr>
                <a:solidFill>
                  <a:schemeClr val="tx1"/>
                </a:solidFill>
                <a:latin typeface="Arial" panose="020B0604020202020204" pitchFamily="34" charset="0"/>
                <a:ea typeface="ＭＳ Ｐゴシック" pitchFamily="-108" charset="-128"/>
              </a:defRPr>
            </a:lvl4pPr>
            <a:lvl5pPr marL="2057400" indent="-228600">
              <a:defRPr>
                <a:solidFill>
                  <a:schemeClr val="tx1"/>
                </a:solidFill>
                <a:latin typeface="Arial" panose="020B0604020202020204" pitchFamily="34"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9pPr>
          </a:lstStyle>
          <a:p>
            <a:fld id="{9D30C7F5-6961-463F-B518-7654D7A470AC}" type="slidenum">
              <a:rPr lang="lt-LT" altLang="lt-LT"/>
              <a:pPr/>
              <a:t>2</a:t>
            </a:fld>
            <a:endParaRPr lang="lt-LT" altLang="lt-LT"/>
          </a:p>
        </p:txBody>
      </p:sp>
    </p:spTree>
    <p:extLst>
      <p:ext uri="{BB962C8B-B14F-4D97-AF65-F5344CB8AC3E}">
        <p14:creationId xmlns:p14="http://schemas.microsoft.com/office/powerpoint/2010/main" val="1686553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Pastabų vietos rezervavimo ženkl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lt-LT" altLang="lt-LT" smtClean="0"/>
              <a:t>Komentaras. </a:t>
            </a:r>
            <a:r>
              <a:rPr lang="cs-CZ" altLang="lt-LT" smtClean="0"/>
              <a:t>Palaipsniui Lietuvoje pasitikėjimas žiniasklaida ėmė mažėti. Ypač didelis smukimas pastebimas buvusio prezidento Rolando Pakso apkaltos metu, kai visuomenė pastebėjo, jog žiniasklaida pasiskirstė į dvi priešingas stovyklas (kokias stovyklas?).</a:t>
            </a:r>
            <a:endParaRPr lang="lt-LT" altLang="lt-LT" smtClean="0"/>
          </a:p>
          <a:p>
            <a:pPr eaLnBrk="1" hangingPunct="1">
              <a:spcBef>
                <a:spcPct val="0"/>
              </a:spcBef>
            </a:pPr>
            <a:r>
              <a:rPr lang="cs-CZ" altLang="lt-LT" smtClean="0"/>
              <a:t>„Eurobarometro“ duomenimis</a:t>
            </a:r>
            <a:r>
              <a:rPr lang="lt-LT" altLang="lt-LT" smtClean="0"/>
              <a:t> </a:t>
            </a:r>
            <a:r>
              <a:rPr lang="cs-CZ" altLang="lt-LT" smtClean="0"/>
              <a:t>, 2013 metų pabaigoje spauda Lietuvoje pasitikėjo apie 38 proc. šalies gyvenotojų, o nepasitikėjo – 32 proc. Eurospos Sąjungos šalyse pasitikėjimas spauda siekė 34 proc., o nepasitikėjimas – 46 proc. Palyginimui, mažiausias pasitikėjimas spauda fiksuotas Didžiojoje Britanijoje: šioje šalyje spauda pasitikėjo apie 28 proc. gyventojų, o nepasitikėjo daugiau nei pusė – 55 proc.</a:t>
            </a:r>
            <a:endParaRPr lang="lt-LT" altLang="lt-LT" smtClean="0"/>
          </a:p>
          <a:p>
            <a:pPr eaLnBrk="1" hangingPunct="1">
              <a:spcBef>
                <a:spcPct val="0"/>
              </a:spcBef>
            </a:pPr>
            <a:r>
              <a:rPr lang="lt-LT" altLang="lt-LT" smtClean="0"/>
              <a:t> Reikia nuorodos kur galima rasti šiuos duomenis, jei po kurio laiko jie pasikeistų</a:t>
            </a:r>
          </a:p>
          <a:p>
            <a:pPr eaLnBrk="1" hangingPunct="1">
              <a:spcBef>
                <a:spcPct val="0"/>
              </a:spcBef>
            </a:pPr>
            <a:endParaRPr lang="lt-LT" altLang="lt-LT" smtClean="0"/>
          </a:p>
        </p:txBody>
      </p:sp>
      <p:sp>
        <p:nvSpPr>
          <p:cNvPr id="7172" name="Skaidrės numerio vietos rezervavimo ženklas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8" charset="-128"/>
              </a:defRPr>
            </a:lvl1pPr>
            <a:lvl2pPr marL="742950" indent="-285750">
              <a:defRPr>
                <a:solidFill>
                  <a:schemeClr val="tx1"/>
                </a:solidFill>
                <a:latin typeface="Arial" panose="020B0604020202020204" pitchFamily="34" charset="0"/>
                <a:ea typeface="ＭＳ Ｐゴシック" pitchFamily="-108" charset="-128"/>
              </a:defRPr>
            </a:lvl2pPr>
            <a:lvl3pPr marL="1143000" indent="-228600">
              <a:defRPr>
                <a:solidFill>
                  <a:schemeClr val="tx1"/>
                </a:solidFill>
                <a:latin typeface="Arial" panose="020B0604020202020204" pitchFamily="34" charset="0"/>
                <a:ea typeface="ＭＳ Ｐゴシック" pitchFamily="-108" charset="-128"/>
              </a:defRPr>
            </a:lvl3pPr>
            <a:lvl4pPr marL="1600200" indent="-228600">
              <a:defRPr>
                <a:solidFill>
                  <a:schemeClr val="tx1"/>
                </a:solidFill>
                <a:latin typeface="Arial" panose="020B0604020202020204" pitchFamily="34" charset="0"/>
                <a:ea typeface="ＭＳ Ｐゴシック" pitchFamily="-108" charset="-128"/>
              </a:defRPr>
            </a:lvl4pPr>
            <a:lvl5pPr marL="2057400" indent="-228600">
              <a:defRPr>
                <a:solidFill>
                  <a:schemeClr val="tx1"/>
                </a:solidFill>
                <a:latin typeface="Arial" panose="020B0604020202020204" pitchFamily="34"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9pPr>
          </a:lstStyle>
          <a:p>
            <a:fld id="{3C289127-9289-40D6-B35F-949A7AA9E9D7}" type="slidenum">
              <a:rPr lang="lt-LT" altLang="lt-LT"/>
              <a:pPr/>
              <a:t>3</a:t>
            </a:fld>
            <a:endParaRPr lang="lt-LT" altLang="lt-LT"/>
          </a:p>
        </p:txBody>
      </p:sp>
    </p:spTree>
    <p:extLst>
      <p:ext uri="{BB962C8B-B14F-4D97-AF65-F5344CB8AC3E}">
        <p14:creationId xmlns:p14="http://schemas.microsoft.com/office/powerpoint/2010/main" val="189193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kaidrės vaizdo vietos rezervavimo ženkla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Pastabų vietos rezervavimo ženkl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cs-CZ" altLang="lt-LT" smtClean="0"/>
              <a:t>Pastaruoju metu itin didelis dėmesys skiriamas internetinės žiniasklaidos tyrimams, nes vis daugiau Lietuvos ir Europos Sąjungos gyventojų informacijos ieško ir naujienas skaito internete. Dėl populiarumo internetas tampa nauju manipuliavimo įrankiu, todėl svarbu įvertinti ir gyventojų pasitikėjimą internetine žiniasklaida.</a:t>
            </a:r>
            <a:endParaRPr lang="lt-LT" altLang="lt-LT" smtClean="0"/>
          </a:p>
          <a:p>
            <a:pPr eaLnBrk="1" hangingPunct="1">
              <a:spcBef>
                <a:spcPct val="0"/>
              </a:spcBef>
            </a:pPr>
            <a:r>
              <a:rPr lang="cs-CZ" altLang="lt-LT" smtClean="0"/>
              <a:t>„Eurobarometro“ duomenimis, 2013 metų pabaigoje internetine žiniasklaida pasitikėjo 40 proc. Lietuvos gyventojų, o nepasitikėjo 54 proc. Taigi Lietuvos gyventojai linkę labiau pasitikėti internetine žiniasklaida nei spauda. Analogiška situacija ir daugelyje kitų Europos Sąjungos šalių: vidutiniškai Europos Sąjungoje internetine žiniasklaida pasitikėjo 41 proc. gyventojų, o nepasitikėjo – 53 proc. Įdomu tai, kad gerokai kritiškiau intenetinę žiniasklaidą nei spaudą vertina britai. Pasitikėjimas internetine žiniasklaida Didžiojoje Britanijoje siekė vos 19 proc., o nepasitikėjimas – 78 proc.</a:t>
            </a:r>
            <a:endParaRPr lang="lt-LT" altLang="lt-LT" smtClean="0"/>
          </a:p>
          <a:p>
            <a:pPr eaLnBrk="1" hangingPunct="1">
              <a:spcBef>
                <a:spcPct val="0"/>
              </a:spcBef>
            </a:pPr>
            <a:r>
              <a:rPr lang="cs-CZ" altLang="lt-LT" smtClean="0"/>
              <a:t>Tiesa, būtina suvokti, kad įvairaus žanro tekstams keliami skirtingi reikalavimai. Pavyzdžiui, redakcijos vedamajame, komentare gali būti pateikiama autoriaus nuomonė, tekstas gali būti subjektyvus. Tačiau informacinius tekstus/naujienas rengiantys žurnalistai to negali sau leisti.</a:t>
            </a:r>
            <a:endParaRPr lang="lt-LT" altLang="lt-LT" smtClean="0"/>
          </a:p>
        </p:txBody>
      </p:sp>
      <p:sp>
        <p:nvSpPr>
          <p:cNvPr id="9220" name="Skaidrės numerio vietos rezervavimo ženklas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itchFamily="-108" charset="-128"/>
              </a:defRPr>
            </a:lvl1pPr>
            <a:lvl2pPr marL="742950" indent="-285750">
              <a:defRPr>
                <a:solidFill>
                  <a:schemeClr val="tx1"/>
                </a:solidFill>
                <a:latin typeface="Arial" panose="020B0604020202020204" pitchFamily="34" charset="0"/>
                <a:ea typeface="ＭＳ Ｐゴシック" pitchFamily="-108" charset="-128"/>
              </a:defRPr>
            </a:lvl2pPr>
            <a:lvl3pPr marL="1143000" indent="-228600">
              <a:defRPr>
                <a:solidFill>
                  <a:schemeClr val="tx1"/>
                </a:solidFill>
                <a:latin typeface="Arial" panose="020B0604020202020204" pitchFamily="34" charset="0"/>
                <a:ea typeface="ＭＳ Ｐゴシック" pitchFamily="-108" charset="-128"/>
              </a:defRPr>
            </a:lvl3pPr>
            <a:lvl4pPr marL="1600200" indent="-228600">
              <a:defRPr>
                <a:solidFill>
                  <a:schemeClr val="tx1"/>
                </a:solidFill>
                <a:latin typeface="Arial" panose="020B0604020202020204" pitchFamily="34" charset="0"/>
                <a:ea typeface="ＭＳ Ｐゴシック" pitchFamily="-108" charset="-128"/>
              </a:defRPr>
            </a:lvl4pPr>
            <a:lvl5pPr marL="2057400" indent="-228600">
              <a:defRPr>
                <a:solidFill>
                  <a:schemeClr val="tx1"/>
                </a:solidFill>
                <a:latin typeface="Arial" panose="020B0604020202020204" pitchFamily="34"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itchFamily="-108" charset="-128"/>
              </a:defRPr>
            </a:lvl9pPr>
          </a:lstStyle>
          <a:p>
            <a:fld id="{049B8308-EFDF-4544-B163-FACDE85739BB}" type="slidenum">
              <a:rPr lang="lt-LT" altLang="lt-LT"/>
              <a:pPr/>
              <a:t>4</a:t>
            </a:fld>
            <a:endParaRPr lang="lt-LT" altLang="lt-LT"/>
          </a:p>
        </p:txBody>
      </p:sp>
    </p:spTree>
    <p:extLst>
      <p:ext uri="{BB962C8B-B14F-4D97-AF65-F5344CB8AC3E}">
        <p14:creationId xmlns:p14="http://schemas.microsoft.com/office/powerpoint/2010/main" val="2172188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lt-LT" dirty="0"/>
          </a:p>
        </p:txBody>
      </p:sp>
      <p:sp>
        <p:nvSpPr>
          <p:cNvPr id="4" name="Slide Number Placeholder 3"/>
          <p:cNvSpPr>
            <a:spLocks noGrp="1"/>
          </p:cNvSpPr>
          <p:nvPr>
            <p:ph type="sldNum" sz="quarter" idx="10"/>
          </p:nvPr>
        </p:nvSpPr>
        <p:spPr/>
        <p:txBody>
          <a:bodyPr/>
          <a:lstStyle/>
          <a:p>
            <a:fld id="{A121954F-3CDF-4E6D-90DE-D19F468D86D9}" type="slidenum">
              <a:rPr lang="lt-LT" smtClean="0"/>
              <a:pPr/>
              <a:t>6</a:t>
            </a:fld>
            <a:endParaRPr lang="lt-LT"/>
          </a:p>
        </p:txBody>
      </p:sp>
    </p:spTree>
    <p:extLst>
      <p:ext uri="{BB962C8B-B14F-4D97-AF65-F5344CB8AC3E}">
        <p14:creationId xmlns:p14="http://schemas.microsoft.com/office/powerpoint/2010/main" val="3732636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lt-LT" altLang="lt-LT" smtClean="0"/>
              <a:t>Kaip kritiškai skaityti naujieną?</a:t>
            </a:r>
          </a:p>
        </p:txBody>
      </p:sp>
      <p:sp>
        <p:nvSpPr>
          <p:cNvPr id="3075" name="Subtitle 2"/>
          <p:cNvSpPr>
            <a:spLocks noGrp="1"/>
          </p:cNvSpPr>
          <p:nvPr>
            <p:ph type="subTitle" idx="1"/>
          </p:nvPr>
        </p:nvSpPr>
        <p:spPr/>
        <p:txBody>
          <a:bodyPr/>
          <a:lstStyle/>
          <a:p>
            <a:pPr eaLnBrk="1" hangingPunct="1"/>
            <a:r>
              <a:rPr lang="lt-LT" altLang="lt-LT" dirty="0" smtClean="0">
                <a:solidFill>
                  <a:srgbClr val="FF0000"/>
                </a:solidFill>
              </a:rPr>
              <a:t>Kaip įvertinti, ar galima tikėti žiniasklaidoje pateikta informacija?</a:t>
            </a:r>
          </a:p>
        </p:txBody>
      </p:sp>
    </p:spTree>
    <p:extLst>
      <p:ext uri="{BB962C8B-B14F-4D97-AF65-F5344CB8AC3E}">
        <p14:creationId xmlns:p14="http://schemas.microsoft.com/office/powerpoint/2010/main" val="7776489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fontScale="90000"/>
          </a:bodyPr>
          <a:lstStyle/>
          <a:p>
            <a:pPr eaLnBrk="1" hangingPunct="1"/>
            <a:r>
              <a:rPr lang="lt-LT" altLang="lt-LT" smtClean="0"/>
              <a:t>Pasitikėjimas žiniasklaida Lietuvoje</a:t>
            </a:r>
          </a:p>
        </p:txBody>
      </p:sp>
      <p:sp>
        <p:nvSpPr>
          <p:cNvPr id="4099" name="Content Placeholder 2"/>
          <p:cNvSpPr>
            <a:spLocks noGrp="1"/>
          </p:cNvSpPr>
          <p:nvPr>
            <p:ph idx="1"/>
          </p:nvPr>
        </p:nvSpPr>
        <p:spPr/>
        <p:txBody>
          <a:bodyPr/>
          <a:lstStyle/>
          <a:p>
            <a:pPr eaLnBrk="1" hangingPunct="1">
              <a:defRPr/>
            </a:pPr>
            <a:r>
              <a:rPr lang="lt-LT" altLang="lt-LT" sz="2400" dirty="0" smtClean="0">
                <a:ea typeface="ＭＳ Ｐゴシック" panose="020B0600070205080204" pitchFamily="34" charset="-128"/>
              </a:rPr>
              <a:t>Sąjūdžio metais ir po nepriklausomybės atgavimo Lietuvoje žiniasklaida pasitikėta labiau nei bet kurioje kitoje Europos šalyje.</a:t>
            </a:r>
          </a:p>
          <a:p>
            <a:pPr marL="0" indent="0" eaLnBrk="1" hangingPunct="1">
              <a:buFont typeface="Arial" panose="020B0604020202020204" pitchFamily="34" charset="0"/>
              <a:buNone/>
              <a:defRPr/>
            </a:pPr>
            <a:endParaRPr lang="lt-LT" altLang="lt-LT" sz="2400" dirty="0" smtClean="0">
              <a:ea typeface="ＭＳ Ｐゴシック" panose="020B0600070205080204" pitchFamily="34" charset="-128"/>
            </a:endParaRPr>
          </a:p>
          <a:p>
            <a:pPr eaLnBrk="1" hangingPunct="1">
              <a:defRPr/>
            </a:pPr>
            <a:r>
              <a:rPr lang="lt-LT" altLang="lt-LT" sz="2400" dirty="0" smtClean="0">
                <a:ea typeface="ＭＳ Ｐゴシック" panose="020B0600070205080204" pitchFamily="34" charset="-128"/>
              </a:rPr>
              <a:t>Žiniasklaida pasitikėjo apie 80 proc. gyventojų.</a:t>
            </a:r>
          </a:p>
          <a:p>
            <a:pPr marL="0" indent="0" eaLnBrk="1" hangingPunct="1">
              <a:buFont typeface="Arial" panose="020B0604020202020204" pitchFamily="34" charset="0"/>
              <a:buNone/>
              <a:defRPr/>
            </a:pPr>
            <a:endParaRPr lang="lt-LT" altLang="lt-LT" sz="2400" dirty="0" smtClean="0">
              <a:ea typeface="ＭＳ Ｐゴシック" panose="020B0600070205080204" pitchFamily="34" charset="-128"/>
            </a:endParaRPr>
          </a:p>
          <a:p>
            <a:pPr eaLnBrk="1" hangingPunct="1">
              <a:defRPr/>
            </a:pPr>
            <a:r>
              <a:rPr lang="lt-LT" altLang="lt-LT" sz="2400" dirty="0" smtClean="0">
                <a:ea typeface="ＭＳ Ｐゴシック" panose="020B0600070205080204" pitchFamily="34" charset="-128"/>
              </a:rPr>
              <a:t>Pasitikėjimas ar nepasitikėjimas žiniasklaida neatskleidžia jos kokybės, o tik parodo žiniasklaidos vartotojų kritiškumą ir pasirengimą vertinti naujienas.</a:t>
            </a:r>
            <a:endParaRPr lang="lt-LT" altLang="lt-LT" sz="2400" dirty="0" smtClean="0">
              <a:solidFill>
                <a:srgbClr val="00B0F0"/>
              </a:solidFill>
              <a:ea typeface="ＭＳ Ｐゴシック" panose="020B0600070205080204" pitchFamily="34" charset="-128"/>
            </a:endParaRPr>
          </a:p>
        </p:txBody>
      </p:sp>
    </p:spTree>
    <p:extLst>
      <p:ext uri="{BB962C8B-B14F-4D97-AF65-F5344CB8AC3E}">
        <p14:creationId xmlns:p14="http://schemas.microsoft.com/office/powerpoint/2010/main" val="3579187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lt-LT" altLang="lt-LT" smtClean="0"/>
              <a:t>Pasitikėjimas spauda (2013 m.)</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010289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pPr eaLnBrk="1" hangingPunct="1"/>
            <a:r>
              <a:rPr lang="lt-LT" altLang="lt-LT" sz="3600" smtClean="0"/>
              <a:t>Pasitikėjimas interneto portalais (2013 m.)</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2848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Pavadinimas 1"/>
          <p:cNvSpPr>
            <a:spLocks noGrp="1"/>
          </p:cNvSpPr>
          <p:nvPr>
            <p:ph type="title"/>
          </p:nvPr>
        </p:nvSpPr>
        <p:spPr/>
        <p:txBody>
          <a:bodyPr>
            <a:normAutofit fontScale="90000"/>
          </a:bodyPr>
          <a:lstStyle/>
          <a:p>
            <a:r>
              <a:rPr lang="lt-LT" altLang="lt-LT" sz="3200" smtClean="0"/>
              <a:t/>
            </a:r>
            <a:br>
              <a:rPr lang="lt-LT" altLang="lt-LT" sz="3200" smtClean="0"/>
            </a:br>
            <a:r>
              <a:rPr lang="lt-LT" altLang="lt-LT" sz="3200" smtClean="0"/>
              <a:t>Norint įvertinti naujienos patikimumą reikia atsižvelgti į šiuos kriterijus:</a:t>
            </a:r>
            <a:r>
              <a:rPr lang="lt-LT" altLang="lt-LT" smtClean="0"/>
              <a:t/>
            </a:r>
            <a:br>
              <a:rPr lang="lt-LT" altLang="lt-LT" smtClean="0"/>
            </a:br>
            <a:endParaRPr lang="lt-LT" altLang="lt-LT" smtClean="0"/>
          </a:p>
        </p:txBody>
      </p:sp>
      <p:sp>
        <p:nvSpPr>
          <p:cNvPr id="10243" name="Turinio vietos rezervavimo ženklas 2"/>
          <p:cNvSpPr>
            <a:spLocks noGrp="1"/>
          </p:cNvSpPr>
          <p:nvPr>
            <p:ph idx="1"/>
          </p:nvPr>
        </p:nvSpPr>
        <p:spPr/>
        <p:txBody>
          <a:bodyPr/>
          <a:lstStyle/>
          <a:p>
            <a:r>
              <a:rPr lang="lt-LT" altLang="lt-LT" smtClean="0"/>
              <a:t>Pagrindinius naujienos elementus</a:t>
            </a:r>
          </a:p>
          <a:p>
            <a:r>
              <a:rPr lang="lt-LT" altLang="lt-LT" smtClean="0"/>
              <a:t>Naujienos autorių, jo nuomonę</a:t>
            </a:r>
          </a:p>
          <a:p>
            <a:r>
              <a:rPr lang="lt-LT" altLang="lt-LT" smtClean="0"/>
              <a:t>Naujienos veikėją</a:t>
            </a:r>
          </a:p>
          <a:p>
            <a:r>
              <a:rPr lang="lt-LT" altLang="lt-LT" smtClean="0"/>
              <a:t>Faktus ir aplinkybes</a:t>
            </a:r>
          </a:p>
          <a:p>
            <a:r>
              <a:rPr lang="lt-LT" altLang="lt-LT" smtClean="0"/>
              <a:t>Naujienoje pateikiamą citatą, jos autorių</a:t>
            </a:r>
          </a:p>
          <a:p>
            <a:r>
              <a:rPr lang="lt-LT" altLang="lt-LT" smtClean="0"/>
              <a:t>Nuomonių įvairovę</a:t>
            </a:r>
          </a:p>
          <a:p>
            <a:endParaRPr lang="lt-LT" altLang="lt-LT" smtClean="0"/>
          </a:p>
        </p:txBody>
      </p:sp>
    </p:spTree>
    <p:extLst>
      <p:ext uri="{BB962C8B-B14F-4D97-AF65-F5344CB8AC3E}">
        <p14:creationId xmlns:p14="http://schemas.microsoft.com/office/powerpoint/2010/main" val="925119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marL="0" indent="0"/>
            <a:r>
              <a:rPr lang="cs-CZ" altLang="lt-LT" dirty="0" smtClean="0">
                <a:ea typeface="ＭＳ Ｐゴシック" pitchFamily="34" charset="-128"/>
              </a:rPr>
              <a:t>Kurias iš jų galite pavadinti nešališkomis? </a:t>
            </a:r>
            <a:endParaRPr lang="lt-LT" altLang="lt-LT" dirty="0" smtClean="0">
              <a:ea typeface="ＭＳ Ｐゴシック" pitchFamily="34" charset="-128"/>
            </a:endParaRPr>
          </a:p>
          <a:p>
            <a:pPr marL="0" indent="0"/>
            <a:r>
              <a:rPr lang="cs-CZ" altLang="lt-LT" dirty="0" smtClean="0">
                <a:ea typeface="ＭＳ Ｐゴシック" pitchFamily="34" charset="-128"/>
              </a:rPr>
              <a:t>Kurias rodančias kritišką, ironišką požiūrį</a:t>
            </a:r>
            <a:r>
              <a:rPr lang="lt-LT" altLang="lt-LT" dirty="0" smtClean="0">
                <a:ea typeface="ＭＳ Ｐゴシック" pitchFamily="34" charset="-128"/>
              </a:rPr>
              <a:t>,</a:t>
            </a:r>
            <a:r>
              <a:rPr lang="cs-CZ" altLang="lt-LT" dirty="0" smtClean="0">
                <a:ea typeface="ＭＳ Ｐゴシック" pitchFamily="34" charset="-128"/>
              </a:rPr>
              <a:t> publikacijos veikėją? </a:t>
            </a:r>
            <a:endParaRPr lang="lt-LT" altLang="lt-LT" dirty="0" smtClean="0">
              <a:ea typeface="ＭＳ Ｐゴシック" pitchFamily="34" charset="-128"/>
            </a:endParaRPr>
          </a:p>
          <a:p>
            <a:pPr marL="0" indent="0"/>
            <a:r>
              <a:rPr lang="cs-CZ" altLang="lt-LT" dirty="0" smtClean="0">
                <a:ea typeface="ＭＳ Ｐゴシック" pitchFamily="34" charset="-128"/>
              </a:rPr>
              <a:t>Kuriose iš jų veikėjas išaukštinamas?</a:t>
            </a:r>
          </a:p>
          <a:p>
            <a:endParaRPr lang="lt-LT" dirty="0"/>
          </a:p>
        </p:txBody>
      </p:sp>
      <p:sp>
        <p:nvSpPr>
          <p:cNvPr id="2" name="Title 1"/>
          <p:cNvSpPr>
            <a:spLocks noGrp="1"/>
          </p:cNvSpPr>
          <p:nvPr>
            <p:ph type="title"/>
          </p:nvPr>
        </p:nvSpPr>
        <p:spPr/>
        <p:txBody>
          <a:bodyPr>
            <a:normAutofit fontScale="90000"/>
          </a:bodyPr>
          <a:lstStyle/>
          <a:p>
            <a:r>
              <a:rPr lang="cs-CZ" altLang="lt-LT" dirty="0" smtClean="0">
                <a:ea typeface="ＭＳ Ｐゴシック" pitchFamily="34" charset="-128"/>
              </a:rPr>
              <a:t>ĮVERTINKITE ŠIAS TRIS FOTOGRAFIJAS</a:t>
            </a:r>
            <a:endParaRPr lang="lt-LT" dirty="0"/>
          </a:p>
        </p:txBody>
      </p:sp>
      <p:pic>
        <p:nvPicPr>
          <p:cNvPr id="7" name="Picture 3" descr="jonas-vytautas-zukas-65374764.jpg"/>
          <p:cNvPicPr>
            <a:picLocks noGrp="1" noChangeAspect="1"/>
          </p:cNvPicPr>
          <p:nvPr>
            <p:ph type="pic" sz="quarter" idx="4294967295"/>
          </p:nvPr>
        </p:nvPicPr>
        <p:blipFill>
          <a:blip r:embed="rId3" cstate="print"/>
          <a:srcRect l="5954" r="5954"/>
          <a:stretch>
            <a:fillRect/>
          </a:stretch>
        </p:blipFill>
        <p:spPr bwMode="auto">
          <a:xfrm>
            <a:off x="611560" y="3933031"/>
            <a:ext cx="2376488" cy="1800225"/>
          </a:xfrm>
          <a:prstGeom prst="rect">
            <a:avLst/>
          </a:prstGeom>
          <a:noFill/>
          <a:ln w="76200">
            <a:solidFill>
              <a:srgbClr val="2CAF95"/>
            </a:solidFill>
            <a:miter lim="800000"/>
            <a:headEnd/>
            <a:tailEnd/>
          </a:ln>
          <a:effectLst>
            <a:outerShdw dist="38100" dir="2700000" sx="101000" sy="101000" algn="tl" rotWithShape="0">
              <a:srgbClr val="2CAF95"/>
            </a:outerShdw>
          </a:effectLst>
        </p:spPr>
      </p:pic>
      <p:pic>
        <p:nvPicPr>
          <p:cNvPr id="8" name="Picture 4" descr="sergejus-lavrovas-63805454.jpg"/>
          <p:cNvPicPr>
            <a:picLocks noGrp="1" noChangeAspect="1"/>
          </p:cNvPicPr>
          <p:nvPr>
            <p:ph type="pic" sz="quarter" idx="4294967295"/>
          </p:nvPr>
        </p:nvPicPr>
        <p:blipFill>
          <a:blip r:embed="rId4" cstate="print"/>
          <a:srcRect l="5996" r="5996"/>
          <a:stretch>
            <a:fillRect/>
          </a:stretch>
        </p:blipFill>
        <p:spPr bwMode="auto">
          <a:xfrm>
            <a:off x="3347864" y="3933031"/>
            <a:ext cx="2376487" cy="1800225"/>
          </a:xfrm>
          <a:prstGeom prst="rect">
            <a:avLst/>
          </a:prstGeom>
          <a:noFill/>
          <a:ln w="76200">
            <a:solidFill>
              <a:srgbClr val="2CAF95"/>
            </a:solidFill>
            <a:miter lim="800000"/>
            <a:headEnd/>
            <a:tailEnd/>
          </a:ln>
          <a:effectLst>
            <a:outerShdw dist="38100" dir="2700000" sx="101000" sy="101000" algn="tl" rotWithShape="0">
              <a:srgbClr val="2CAF95"/>
            </a:outerShdw>
          </a:effectLst>
        </p:spPr>
      </p:pic>
      <p:pic>
        <p:nvPicPr>
          <p:cNvPr id="9" name="Picture 5" descr="25.jpg"/>
          <p:cNvPicPr>
            <a:picLocks noGrp="1" noChangeAspect="1"/>
          </p:cNvPicPr>
          <p:nvPr>
            <p:ph type="pic" sz="quarter" idx="4294967295"/>
          </p:nvPr>
        </p:nvPicPr>
        <p:blipFill>
          <a:blip r:embed="rId5" cstate="print"/>
          <a:srcRect l="5996" r="5996"/>
          <a:stretch>
            <a:fillRect/>
          </a:stretch>
        </p:blipFill>
        <p:spPr bwMode="auto">
          <a:xfrm>
            <a:off x="6084168" y="3933031"/>
            <a:ext cx="2376487" cy="1800225"/>
          </a:xfrm>
          <a:prstGeom prst="rect">
            <a:avLst/>
          </a:prstGeom>
          <a:noFill/>
          <a:ln w="76200">
            <a:solidFill>
              <a:srgbClr val="2CAF95"/>
            </a:solidFill>
            <a:miter lim="800000"/>
            <a:headEnd/>
            <a:tailEnd/>
          </a:ln>
          <a:effectLst>
            <a:outerShdw dist="38100" dir="2700000" sx="101000" sy="101000" algn="tl" rotWithShape="0">
              <a:srgbClr val="2CAF95"/>
            </a:outerShdw>
          </a:effectLst>
        </p:spPr>
      </p:pic>
    </p:spTree>
    <p:extLst>
      <p:ext uri="{BB962C8B-B14F-4D97-AF65-F5344CB8AC3E}">
        <p14:creationId xmlns:p14="http://schemas.microsoft.com/office/powerpoint/2010/main" val="1398722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1"/>
          </p:nvPr>
        </p:nvSpPr>
        <p:spPr/>
        <p:txBody>
          <a:bodyPr>
            <a:normAutofit fontScale="92500" lnSpcReduction="10000"/>
          </a:bodyPr>
          <a:lstStyle/>
          <a:p>
            <a:pPr>
              <a:defRPr/>
            </a:pPr>
            <a:r>
              <a:rPr lang="lt-LT" sz="2400" i="1" dirty="0"/>
              <a:t>Situacija.</a:t>
            </a:r>
            <a:r>
              <a:rPr lang="lt-LT" sz="2400" b="1" dirty="0"/>
              <a:t> </a:t>
            </a:r>
            <a:r>
              <a:rPr lang="lt-LT" sz="2400" dirty="0"/>
              <a:t>Tarp dviejų valstybių įvyko karinis konfliktas. Šalys nesutaria, kas dėl to kaltas. Į karinio konflikto vietą atvyko tarptautinės organizacijos pareigūnai detaliau išsiaiškinti situaciją. Parašykite trumpą naujienos pranešimą apie karinį konfliktą (aplinkybes, kurios nenurodytos užduotyje, sugalvokite patys). </a:t>
            </a:r>
          </a:p>
          <a:p>
            <a:pPr marL="0" indent="0">
              <a:buFont typeface="Arial" panose="020B0604020202020204" pitchFamily="34" charset="0"/>
              <a:buNone/>
              <a:defRPr/>
            </a:pPr>
            <a:r>
              <a:rPr lang="lt-LT" sz="2400" dirty="0"/>
              <a:t>Tekstus aptarkite pasinaudodami </a:t>
            </a:r>
            <a:r>
              <a:rPr lang="lt-LT" sz="2400" dirty="0" smtClean="0"/>
              <a:t>šiais klausimais:</a:t>
            </a:r>
            <a:endParaRPr lang="lt-LT" sz="2400" dirty="0"/>
          </a:p>
          <a:p>
            <a:pPr>
              <a:defRPr/>
            </a:pPr>
            <a:r>
              <a:rPr lang="lt-LT" sz="2400" dirty="0"/>
              <a:t>Į kokius klausimus atsako parengtas pranešimas?</a:t>
            </a:r>
          </a:p>
          <a:p>
            <a:pPr>
              <a:defRPr/>
            </a:pPr>
            <a:r>
              <a:rPr lang="lt-LT" sz="2400" dirty="0"/>
              <a:t>Kokie žmonės kalbinami tekste?</a:t>
            </a:r>
          </a:p>
          <a:p>
            <a:pPr>
              <a:defRPr/>
            </a:pPr>
            <a:r>
              <a:rPr lang="lt-LT" sz="2400" dirty="0"/>
              <a:t>Kieno citatos panaudotos tekste?</a:t>
            </a:r>
          </a:p>
          <a:p>
            <a:pPr>
              <a:defRPr/>
            </a:pPr>
            <a:r>
              <a:rPr lang="lt-LT" sz="2400" dirty="0"/>
              <a:t>Pasvarstykite, koks veikėjas (tarptautinės organizacijos atstovas, žurnalistas, valstybės vadovas ar kt.) galėtų </a:t>
            </a:r>
            <a:r>
              <a:rPr lang="lt-LT" sz="2400" dirty="0" smtClean="0"/>
              <a:t>būti </a:t>
            </a:r>
            <a:r>
              <a:rPr lang="lt-LT" sz="2400" dirty="0"/>
              <a:t>vaizduojamas nuotraukoje?</a:t>
            </a:r>
          </a:p>
          <a:p>
            <a:pPr marL="0" indent="0">
              <a:buFont typeface="Arial" panose="020B0604020202020204" pitchFamily="34" charset="0"/>
              <a:buNone/>
              <a:defRPr/>
            </a:pPr>
            <a:endParaRPr lang="cs-CZ" altLang="lt-LT" sz="2400" dirty="0" smtClean="0">
              <a:ea typeface="ＭＳ Ｐゴシック" panose="020B0600070205080204" pitchFamily="34" charset="-128"/>
            </a:endParaRPr>
          </a:p>
        </p:txBody>
      </p:sp>
      <p:sp>
        <p:nvSpPr>
          <p:cNvPr id="12290" name="Title 1"/>
          <p:cNvSpPr>
            <a:spLocks noGrp="1"/>
          </p:cNvSpPr>
          <p:nvPr>
            <p:ph type="title"/>
          </p:nvPr>
        </p:nvSpPr>
        <p:spPr/>
        <p:txBody>
          <a:bodyPr/>
          <a:lstStyle/>
          <a:p>
            <a:r>
              <a:rPr lang="lt-LT" altLang="lt-LT" dirty="0" smtClean="0"/>
              <a:t>Kūrybinė užduotis</a:t>
            </a:r>
          </a:p>
        </p:txBody>
      </p:sp>
    </p:spTree>
    <p:extLst>
      <p:ext uri="{BB962C8B-B14F-4D97-AF65-F5344CB8AC3E}">
        <p14:creationId xmlns:p14="http://schemas.microsoft.com/office/powerpoint/2010/main" val="31227085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253</TotalTime>
  <Words>545</Words>
  <Application>Microsoft Office PowerPoint</Application>
  <PresentationFormat>On-screen Show (4:3)</PresentationFormat>
  <Paragraphs>41</Paragraphs>
  <Slides>7</Slides>
  <Notes>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Arial</vt:lpstr>
      <vt:lpstr>Calibri</vt:lpstr>
      <vt:lpstr>Impact</vt:lpstr>
      <vt:lpstr>ＭＳ Ｐゴシック</vt:lpstr>
      <vt:lpstr>Trebuchet MS</vt:lpstr>
      <vt:lpstr>Verdana</vt:lpstr>
      <vt:lpstr>Wingdings 2</vt:lpstr>
      <vt:lpstr>Office Theme</vt:lpstr>
      <vt:lpstr>Custom Design</vt:lpstr>
      <vt:lpstr>Kaip kritiškai skaityti naujieną?</vt:lpstr>
      <vt:lpstr>Pasitikėjimas žiniasklaida Lietuvoje</vt:lpstr>
      <vt:lpstr>Pasitikėjimas spauda (2013 m.)</vt:lpstr>
      <vt:lpstr>Pasitikėjimas interneto portalais (2013 m.)</vt:lpstr>
      <vt:lpstr> Norint įvertinti naujienos patikimumą reikia atsižvelgti į šiuos kriterijus: </vt:lpstr>
      <vt:lpstr>ĮVERTINKITE ŠIAS TRIS FOTOGRAFIJAS</vt:lpstr>
      <vt:lpstr>Kūrybinė užduotis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31</cp:revision>
  <dcterms:created xsi:type="dcterms:W3CDTF">2016-01-13T08:45:02Z</dcterms:created>
  <dcterms:modified xsi:type="dcterms:W3CDTF">2016-02-10T15:45:26Z</dcterms:modified>
</cp:coreProperties>
</file>