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94" r:id="rId4"/>
    <p:sldId id="295" r:id="rId5"/>
    <p:sldId id="296" r:id="rId6"/>
    <p:sldId id="297" r:id="rId7"/>
    <p:sldId id="298" r:id="rId8"/>
    <p:sldId id="284" r:id="rId9"/>
    <p:sldId id="299" r:id="rId10"/>
    <p:sldId id="300" r:id="rId11"/>
    <p:sldId id="301" r:id="rId12"/>
    <p:sldId id="302" r:id="rId13"/>
    <p:sldId id="303" r:id="rId14"/>
    <p:sldId id="304" r:id="rId15"/>
    <p:sldId id="305" r:id="rId16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CAF95"/>
    <a:srgbClr val="CC071E"/>
    <a:srgbClr val="16B68C"/>
    <a:srgbClr val="70542A"/>
    <a:srgbClr val="16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667" autoAdjust="0"/>
  </p:normalViewPr>
  <p:slideViewPr>
    <p:cSldViewPr>
      <p:cViewPr varScale="1">
        <p:scale>
          <a:sx n="54" d="100"/>
          <a:sy n="54" d="100"/>
        </p:scale>
        <p:origin x="150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5074-A23D-4B2E-8335-6BA21C931894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954F-3CDF-4E6D-90DE-D19F468D86D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50326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476656" cy="746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9952" y="908720"/>
            <a:ext cx="4822304" cy="3528392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824536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="1" spc="0">
                <a:solidFill>
                  <a:srgbClr val="CC071E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123862"/>
            <a:ext cx="10476656" cy="74682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835696" y="3284984"/>
            <a:ext cx="1728192" cy="72008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92696"/>
            <a:ext cx="7772400" cy="5112568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56510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noFill/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637220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586814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687625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5536" y="836712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Rectangle 5"/>
          <p:cNvSpPr/>
          <p:nvPr userDrawn="1"/>
        </p:nvSpPr>
        <p:spPr>
          <a:xfrm>
            <a:off x="323528" y="764704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781128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rgbClr val="2CAF9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Isosceles Triangle 9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683568" y="1628800"/>
          <a:ext cx="7776864" cy="38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70542A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10800000">
            <a:off x="745232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694826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795637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8069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55576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419872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240486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74" r:id="rId4"/>
    <p:sldLayoutId id="214748367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altLang="lt-LT" cap="all" dirty="0"/>
              <a:t>Žurnalistika, reklama ir viešieji ryšiai</a:t>
            </a:r>
            <a:endParaRPr lang="lt-LT" cap="al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lt-LT" altLang="lt-LT" dirty="0"/>
              <a:t>Kaip atskirti žurnalisto, reklamos kūrėjo ir viešųjų ryšių specialisto pranešimus?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>
              <a:defRPr/>
            </a:pPr>
            <a:r>
              <a:rPr lang="lt-LT" altLang="lt-LT" dirty="0"/>
              <a:t>Dažnai informacija pateikiama iš </a:t>
            </a:r>
            <a:r>
              <a:rPr lang="lt-LT" altLang="lt-LT" dirty="0">
                <a:solidFill>
                  <a:srgbClr val="2CAF95"/>
                </a:solidFill>
              </a:rPr>
              <a:t>vieno</a:t>
            </a:r>
            <a:r>
              <a:rPr lang="lt-LT" altLang="lt-LT" dirty="0"/>
              <a:t> šaltinio.</a:t>
            </a:r>
          </a:p>
          <a:p>
            <a:pPr marL="274320" indent="-274320">
              <a:defRPr/>
            </a:pPr>
            <a:endParaRPr lang="lt-LT" altLang="lt-LT" sz="1000" dirty="0"/>
          </a:p>
          <a:p>
            <a:pPr marL="274320" indent="-274320">
              <a:defRPr/>
            </a:pPr>
            <a:r>
              <a:rPr lang="lt-LT" altLang="lt-LT" dirty="0"/>
              <a:t>Minimas </a:t>
            </a:r>
            <a:r>
              <a:rPr lang="lt-LT" altLang="lt-LT" dirty="0">
                <a:solidFill>
                  <a:srgbClr val="2CAF95"/>
                </a:solidFill>
              </a:rPr>
              <a:t>vienas</a:t>
            </a:r>
            <a:r>
              <a:rPr lang="lt-LT" altLang="lt-LT" dirty="0"/>
              <a:t> prekės ženklas ar organizacija.</a:t>
            </a:r>
          </a:p>
          <a:p>
            <a:pPr marL="274320" indent="-274320">
              <a:defRPr/>
            </a:pPr>
            <a:endParaRPr lang="lt-LT" altLang="lt-LT" sz="1000" dirty="0"/>
          </a:p>
          <a:p>
            <a:pPr marL="274320" indent="-274320">
              <a:defRPr/>
            </a:pPr>
            <a:r>
              <a:rPr lang="lt-LT" altLang="lt-LT" dirty="0"/>
              <a:t>Pateikiama </a:t>
            </a:r>
            <a:r>
              <a:rPr lang="lt-LT" altLang="lt-LT" dirty="0">
                <a:solidFill>
                  <a:srgbClr val="2CAF95"/>
                </a:solidFill>
              </a:rPr>
              <a:t>vienos</a:t>
            </a:r>
            <a:r>
              <a:rPr lang="lt-LT" altLang="lt-LT" dirty="0"/>
              <a:t> organizacijos naujiena, o ne skirtingi vertinimai.</a:t>
            </a:r>
          </a:p>
          <a:p>
            <a:pPr marL="274320" indent="-274320">
              <a:defRPr/>
            </a:pPr>
            <a:endParaRPr lang="lt-LT" altLang="lt-LT" sz="1000" dirty="0"/>
          </a:p>
          <a:p>
            <a:pPr marL="274320" indent="-274320">
              <a:defRPr/>
            </a:pPr>
            <a:r>
              <a:rPr lang="lt-LT" altLang="lt-LT" dirty="0"/>
              <a:t>Kartais būna pažymėta ženklais </a:t>
            </a:r>
            <a:r>
              <a:rPr lang="cs-CZ" altLang="lt-LT" dirty="0">
                <a:solidFill>
                  <a:srgbClr val="2CAF95"/>
                </a:solidFill>
              </a:rPr>
              <a:t>„PR“, „R“, „Užs.“, „Parengta bendradarbiaujant su...“ </a:t>
            </a:r>
            <a:endParaRPr lang="lt-LT" altLang="lt-LT" dirty="0">
              <a:solidFill>
                <a:srgbClr val="2CAF95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Kaip atpažinti viešųjų ryšių pranešimą?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287407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Profesionaliai paruoštas viešųjų ryšių pranešimas kartais būna visiškai toks pat, kaip žurnalisto parengtas tekstas. </a:t>
            </a:r>
          </a:p>
          <a:p>
            <a:r>
              <a:rPr lang="lt-LT" altLang="lt-LT" dirty="0"/>
              <a:t>Gerai dirbantis viešųjų ryšių specialistas gali parengti straipsnį, atitinkantį visus žurnalistiniam tekstui keliamus reikalavimus – pateikti kelias nuomones, atskleisti tendenciją, patenkinti visuomenės interesus, tačiau drauge atspindėti ir atstovaujamos organizacijos vertybes.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altLang="lt-LT" dirty="0"/>
              <a:t>Verta </a:t>
            </a:r>
            <a:r>
              <a:rPr lang="lt-LT" altLang="lt-LT" dirty="0" smtClean="0"/>
              <a:t>žinoti</a:t>
            </a:r>
            <a:r>
              <a:rPr lang="lt-LT" altLang="lt-LT" dirty="0" smtClean="0">
                <a:latin typeface="Calibri" panose="020F0502020204030204" pitchFamily="34" charset="0"/>
              </a:rPr>
              <a:t>! 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825826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Reklamos pranešimas</a:t>
            </a:r>
            <a:endParaRPr lang="lt-LT" dirty="0"/>
          </a:p>
        </p:txBody>
      </p:sp>
      <p:pic>
        <p:nvPicPr>
          <p:cNvPr id="23" name="Picture 7" descr="Untitle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5" b="2765"/>
          <a:stretch>
            <a:fillRect/>
          </a:stretch>
        </p:blipFill>
        <p:spPr bwMode="auto">
          <a:xfrm>
            <a:off x="4572000" y="3717032"/>
            <a:ext cx="3517627" cy="2664655"/>
          </a:xfrm>
          <a:prstGeom prst="rect">
            <a:avLst/>
          </a:prstGeom>
          <a:noFill/>
          <a:ln w="76200">
            <a:solidFill>
              <a:srgbClr val="2CAF9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Content Placeholder 5" descr="show_f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2120" y="1340768"/>
            <a:ext cx="3159125" cy="2133600"/>
          </a:xfrm>
          <a:prstGeom prst="rect">
            <a:avLst/>
          </a:prstGeom>
          <a:ln w="76200">
            <a:solidFill>
              <a:srgbClr val="2CAF95"/>
            </a:solidFill>
          </a:ln>
        </p:spPr>
      </p:pic>
      <p:pic>
        <p:nvPicPr>
          <p:cNvPr id="25" name="Content Placeholder 6" descr="ac353ffd7e823a29cb1a463d806923d3_6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55724"/>
            <a:ext cx="3378200" cy="4525963"/>
          </a:xfrm>
          <a:prstGeom prst="rect">
            <a:avLst/>
          </a:prstGeom>
          <a:noFill/>
          <a:ln w="76200">
            <a:solidFill>
              <a:srgbClr val="2CAF9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068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Žurnalistinis pranešimas</a:t>
            </a:r>
            <a:endParaRPr lang="lt-LT" dirty="0"/>
          </a:p>
        </p:txBody>
      </p:sp>
      <p:pic>
        <p:nvPicPr>
          <p:cNvPr id="4" name="Content Placeholder 6" descr="Zurnal-pran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3038" y="1600200"/>
            <a:ext cx="7677925" cy="4565650"/>
          </a:xfrm>
          <a:ln w="76200">
            <a:solidFill>
              <a:srgbClr val="2CAF95"/>
            </a:solidFill>
          </a:ln>
        </p:spPr>
      </p:pic>
    </p:spTree>
    <p:extLst>
      <p:ext uri="{BB962C8B-B14F-4D97-AF65-F5344CB8AC3E}">
        <p14:creationId xmlns:p14="http://schemas.microsoft.com/office/powerpoint/2010/main" val="1469715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484784"/>
            <a:ext cx="7419006" cy="4991192"/>
          </a:xfrm>
          <a:prstGeom prst="rect">
            <a:avLst/>
          </a:prstGeom>
          <a:ln w="76200">
            <a:solidFill>
              <a:srgbClr val="2CAF95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Viešųjų ryšių pranešimas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98439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355631"/>
            <a:ext cx="7920880" cy="4565104"/>
          </a:xfrm>
        </p:spPr>
        <p:txBody>
          <a:bodyPr>
            <a:noAutofit/>
          </a:bodyPr>
          <a:lstStyle/>
          <a:p>
            <a:pPr marL="274320" indent="-274320">
              <a:defRPr/>
            </a:pPr>
            <a:r>
              <a:rPr lang="lt-LT" altLang="lt-LT" b="1" dirty="0"/>
              <a:t>Prižiūrėti</a:t>
            </a:r>
            <a:r>
              <a:rPr lang="lt-LT" altLang="lt-LT" dirty="0"/>
              <a:t> socialinę bei politinę aplinką, pranešti apie pasikeitimus, kurie gali turėti teigiamos arba neigiamos įtakos piliečiams.</a:t>
            </a:r>
          </a:p>
          <a:p>
            <a:pPr marL="274320" indent="-274320">
              <a:defRPr/>
            </a:pPr>
            <a:r>
              <a:rPr lang="lt-LT" altLang="lt-LT" b="1" dirty="0"/>
              <a:t>Nustatyti </a:t>
            </a:r>
            <a:r>
              <a:rPr lang="lt-LT" altLang="lt-LT" dirty="0"/>
              <a:t>prasmingą visuomenės diskusijų eigą.</a:t>
            </a:r>
          </a:p>
          <a:p>
            <a:pPr marL="274320" indent="-274320">
              <a:defRPr/>
            </a:pPr>
            <a:r>
              <a:rPr lang="lt-LT" altLang="lt-LT" b="1" dirty="0"/>
              <a:t>Suteikti</a:t>
            </a:r>
            <a:r>
              <a:rPr lang="lt-LT" altLang="lt-LT" dirty="0"/>
              <a:t> tribūną piliečiams, politikams bei interesų grupėms išsakyti savo požiūrį ar apsiginti.</a:t>
            </a:r>
          </a:p>
          <a:p>
            <a:pPr marL="274320" indent="-274320">
              <a:defRPr/>
            </a:pPr>
            <a:r>
              <a:rPr lang="lt-LT" altLang="lt-LT" b="1" dirty="0"/>
              <a:t>Skatinti </a:t>
            </a:r>
            <a:r>
              <a:rPr lang="lt-LT" altLang="lt-LT" dirty="0"/>
              <a:t>įvairių nuomonių dialogą, palengvinti jį tarp valdžios pareigūnų ir visuomenės </a:t>
            </a:r>
            <a:r>
              <a:rPr lang="lt-LT" altLang="lt-LT" dirty="0" smtClean="0"/>
              <a:t>atstovų.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Žurnalistikos tikslai ir pareigos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387176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altLang="lt-LT" sz="3200" b="1" dirty="0"/>
              <a:t>Sudominti</a:t>
            </a:r>
            <a:r>
              <a:rPr lang="lt-LT" altLang="lt-LT" sz="3200" dirty="0"/>
              <a:t> vartotojus preke, paslauga ar idėja (labdaros akcija, politine partija ar pan.).</a:t>
            </a:r>
          </a:p>
          <a:p>
            <a:endParaRPr lang="lt-LT" altLang="lt-LT" sz="3200" dirty="0"/>
          </a:p>
          <a:p>
            <a:r>
              <a:rPr lang="lt-LT" altLang="lt-LT" sz="3200" b="1" dirty="0"/>
              <a:t>Populiarinti</a:t>
            </a:r>
            <a:r>
              <a:rPr lang="lt-LT" altLang="lt-LT" sz="3200" dirty="0"/>
              <a:t> prekes, paslaugas ar idėjas.</a:t>
            </a:r>
          </a:p>
          <a:p>
            <a:endParaRPr lang="lt-LT" altLang="lt-LT" sz="3200" dirty="0"/>
          </a:p>
          <a:p>
            <a:r>
              <a:rPr lang="lt-LT" altLang="lt-LT" sz="3200" b="1" dirty="0"/>
              <a:t>Paskatinti</a:t>
            </a:r>
            <a:r>
              <a:rPr lang="lt-LT" altLang="lt-LT" sz="3200" dirty="0"/>
              <a:t> pirkti, balsuoti (už) ir t. t</a:t>
            </a:r>
            <a:r>
              <a:rPr lang="lt-LT" altLang="lt-LT" sz="3200" dirty="0" smtClean="0"/>
              <a:t>.</a:t>
            </a:r>
            <a:endParaRPr lang="lt-LT" altLang="lt-LT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Reklamos tikslai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471483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altLang="lt-LT" sz="3600" b="1" dirty="0"/>
              <a:t>Informuoti</a:t>
            </a:r>
            <a:r>
              <a:rPr lang="lt-LT" altLang="lt-LT" sz="3600" dirty="0"/>
              <a:t> visuomenę apie prekes, įvykius, tendencijas ir kt.</a:t>
            </a:r>
          </a:p>
          <a:p>
            <a:r>
              <a:rPr lang="lt-LT" altLang="lt-LT" sz="3600" b="1" dirty="0"/>
              <a:t>Kurti </a:t>
            </a:r>
            <a:r>
              <a:rPr lang="lt-LT" altLang="lt-LT" sz="3600" dirty="0"/>
              <a:t>gerą organizacijos ar asmens įvaizdį visuomenės akyse.</a:t>
            </a:r>
          </a:p>
          <a:p>
            <a:r>
              <a:rPr lang="lt-LT" altLang="lt-LT" sz="3600" b="1" dirty="0"/>
              <a:t>Skatinti</a:t>
            </a:r>
            <a:r>
              <a:rPr lang="lt-LT" altLang="lt-LT" sz="3600" dirty="0"/>
              <a:t> visuomenę palaikyti organizaciją, idėją, prekės ženklą ar asmenį</a:t>
            </a:r>
            <a:r>
              <a:rPr lang="lt-LT" altLang="lt-LT" sz="3600" dirty="0" smtClean="0"/>
              <a:t>.</a:t>
            </a:r>
            <a:endParaRPr lang="lt-LT" altLang="lt-LT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Viešųjų ryšių tikslai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111972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altLang="lt-LT" sz="3200" dirty="0"/>
              <a:t>Žurnalistai turi nuolatos pateikti naujienas, tačiau kasdien sugalvoti po kelias temas sudėtinga. </a:t>
            </a:r>
          </a:p>
          <a:p>
            <a:r>
              <a:rPr lang="lt-LT" altLang="lt-LT" sz="3200" dirty="0"/>
              <a:t>Temas ar tekstus siūlo viešųjų ryšių specialistai, kurie dirba tarsi tarpininkai tarp žurnalistų ir organizacijų</a:t>
            </a:r>
            <a:r>
              <a:rPr lang="lt-LT" altLang="lt-LT" sz="3200" dirty="0" smtClean="0"/>
              <a:t>.</a:t>
            </a:r>
            <a:endParaRPr lang="lt-LT" altLang="lt-LT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Kas bendra tarp v</a:t>
            </a:r>
            <a:r>
              <a:rPr lang="cs-CZ" dirty="0"/>
              <a:t>iešųjų ryšių ir žurnalistikos</a:t>
            </a:r>
            <a:r>
              <a:rPr lang="lt-LT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66432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4763">
              <a:lnSpc>
                <a:spcPct val="90000"/>
              </a:lnSpc>
              <a:buNone/>
              <a:defRPr/>
            </a:pPr>
            <a:r>
              <a:rPr lang="lt-LT" altLang="lt-LT" i="1" dirty="0">
                <a:solidFill>
                  <a:srgbClr val="CC071E"/>
                </a:solidFill>
              </a:rPr>
              <a:t>„Reklama yra kova už vartotojų pinigus, o viešieji ryšiai yra kova už visuomenės protą“.</a:t>
            </a:r>
          </a:p>
          <a:p>
            <a:pPr marL="274320" indent="-274320">
              <a:lnSpc>
                <a:spcPct val="90000"/>
              </a:lnSpc>
              <a:buNone/>
              <a:defRPr/>
            </a:pPr>
            <a:endParaRPr lang="lt-LT" altLang="lt-LT" sz="1000" dirty="0"/>
          </a:p>
          <a:p>
            <a:pPr marL="274320" indent="-274320">
              <a:lnSpc>
                <a:spcPct val="90000"/>
              </a:lnSpc>
              <a:defRPr/>
            </a:pPr>
            <a:r>
              <a:rPr lang="lt-LT" altLang="lt-LT" dirty="0"/>
              <a:t>Reklamuojama parduodama prekė, o viešaisiais ryšiais siekiama visuomenės palankumo ir paramos.</a:t>
            </a:r>
          </a:p>
          <a:p>
            <a:pPr marL="274320" indent="-274320">
              <a:lnSpc>
                <a:spcPct val="90000"/>
              </a:lnSpc>
              <a:defRPr/>
            </a:pPr>
            <a:endParaRPr lang="lt-LT" altLang="lt-LT" sz="1000" dirty="0"/>
          </a:p>
          <a:p>
            <a:pPr marL="274320" indent="-274320">
              <a:lnSpc>
                <a:spcPct val="90000"/>
              </a:lnSpc>
              <a:defRPr/>
            </a:pPr>
            <a:r>
              <a:rPr lang="lt-LT" altLang="lt-LT" dirty="0"/>
              <a:t>Reklamuojama fragmentiškai, o viešaisiais ryšiais formuojamas ilgalaikis įvaizdis visuomenėje, kuriamas pasitikėjimas ir užsitikrinama jos parama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Kuo skiriasi reklama ir viešieji ryšiai?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973188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altLang="lt-LT" dirty="0" smtClean="0"/>
              <a:t>Viešųjų ryšių tikslai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611188" y="2674938"/>
            <a:ext cx="8353425" cy="3451225"/>
          </a:xfrm>
        </p:spPr>
        <p:txBody>
          <a:bodyPr/>
          <a:lstStyle/>
          <a:p>
            <a:pPr eaLnBrk="1" hangingPunct="1"/>
            <a:r>
              <a:rPr lang="lt-LT" altLang="lt-LT" sz="3200" b="1" smtClean="0"/>
              <a:t>Informuoti</a:t>
            </a:r>
            <a:r>
              <a:rPr lang="lt-LT" altLang="lt-LT" sz="3200" smtClean="0"/>
              <a:t> visuomenę apie prekes, įvykius, tendencijas ir kt.</a:t>
            </a:r>
          </a:p>
          <a:p>
            <a:pPr eaLnBrk="1" hangingPunct="1"/>
            <a:r>
              <a:rPr lang="lt-LT" altLang="lt-LT" sz="3200" b="1" smtClean="0"/>
              <a:t>Kurti </a:t>
            </a:r>
            <a:r>
              <a:rPr lang="lt-LT" altLang="lt-LT" sz="3200" smtClean="0"/>
              <a:t>gerą organizacijos ar asmens įvaizdį visuomenės akyse.</a:t>
            </a:r>
          </a:p>
          <a:p>
            <a:pPr eaLnBrk="1" hangingPunct="1"/>
            <a:r>
              <a:rPr lang="lt-LT" altLang="lt-LT" sz="3200" b="1" smtClean="0"/>
              <a:t>Skatinti</a:t>
            </a:r>
            <a:r>
              <a:rPr lang="lt-LT" altLang="lt-LT" sz="3200" smtClean="0"/>
              <a:t> visuomenę palaikyti organizaciją, idėją, prekės ženklą ar asmenį.</a:t>
            </a:r>
          </a:p>
        </p:txBody>
      </p:sp>
      <p:sp>
        <p:nvSpPr>
          <p:cNvPr id="13315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2" charset="-128"/>
              </a:defRPr>
            </a:lvl9pPr>
          </a:lstStyle>
          <a:p>
            <a:fld id="{A39AC464-3816-4089-982E-BC544D090421}" type="slidenum">
              <a:rPr lang="lt-LT" altLang="lt-LT" sz="1200" smtClean="0">
                <a:solidFill>
                  <a:srgbClr val="898989"/>
                </a:solidFill>
                <a:latin typeface="Calibri" panose="020F0502020204030204" pitchFamily="34" charset="0"/>
              </a:rPr>
              <a:pPr/>
              <a:t>7</a:t>
            </a:fld>
            <a:endParaRPr lang="lt-LT" altLang="lt-LT" sz="1200" smtClean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598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Žurnalistika – gana fragmentiška veikla, nes žurnalistas rengia tas temas, kurios jam atrodo įdomios, kokią informaciją gauna ir pan. Viešųjų ryšių specialistas laikosi komunikacijos tęstinumo</a:t>
            </a:r>
            <a:r>
              <a:rPr lang="lt-LT" altLang="lt-LT" dirty="0" smtClean="0"/>
              <a:t>.</a:t>
            </a:r>
          </a:p>
          <a:p>
            <a:endParaRPr lang="lt-LT" altLang="lt-LT" dirty="0"/>
          </a:p>
          <a:p>
            <a:r>
              <a:rPr lang="lt-LT" altLang="lt-LT" dirty="0"/>
              <a:t>Žurnalistas naudoja vieną kanalą informacijai pateikti – masinės komunikacijos priemones.  Viešųjų ryšių specialistas naudoja jų daugiau – socialinius tinklus, renginius ir pan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Kuo skiriasi žurnalistika ir viešieji ryšiai?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935333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indent="-274320">
              <a:defRPr/>
            </a:pPr>
            <a:r>
              <a:rPr lang="lt-LT" altLang="lt-LT" dirty="0"/>
              <a:t>Reklama: </a:t>
            </a:r>
            <a:r>
              <a:rPr lang="cs-CZ" altLang="lt-LT" dirty="0"/>
              <a:t>„Tai </a:t>
            </a:r>
            <a:r>
              <a:rPr lang="cs-CZ" altLang="lt-LT" dirty="0">
                <a:solidFill>
                  <a:srgbClr val="2CAF95"/>
                </a:solidFill>
              </a:rPr>
              <a:t>pats geriausias</a:t>
            </a:r>
            <a:r>
              <a:rPr lang="cs-CZ" altLang="lt-LT" dirty="0"/>
              <a:t> sviestas!“</a:t>
            </a:r>
            <a:endParaRPr lang="lt-LT" altLang="lt-LT" dirty="0"/>
          </a:p>
          <a:p>
            <a:pPr marL="274320" indent="-274320">
              <a:defRPr/>
            </a:pPr>
            <a:endParaRPr lang="cs-CZ" altLang="lt-LT" sz="1050" dirty="0"/>
          </a:p>
          <a:p>
            <a:pPr marL="274320" indent="-274320">
              <a:defRPr/>
            </a:pPr>
            <a:r>
              <a:rPr lang="lt-LT" altLang="lt-LT" dirty="0"/>
              <a:t>Viešieji ryšiai: </a:t>
            </a:r>
            <a:r>
              <a:rPr lang="cs-CZ" altLang="lt-LT" dirty="0"/>
              <a:t>„Tai geras sviestas, nes pagamintas pagal senąsias lietuviškos kulinarijos tradicijas ir gaminamas iš natūralaus lietuviškos karvutės pieno“</a:t>
            </a:r>
            <a:r>
              <a:rPr lang="lt-LT" altLang="lt-LT" dirty="0"/>
              <a:t>.</a:t>
            </a:r>
          </a:p>
          <a:p>
            <a:pPr marL="274320" indent="-274320">
              <a:defRPr/>
            </a:pPr>
            <a:endParaRPr lang="cs-CZ" altLang="lt-LT" sz="1050" dirty="0"/>
          </a:p>
          <a:p>
            <a:pPr marL="274320" indent="-274320">
              <a:defRPr/>
            </a:pPr>
            <a:r>
              <a:rPr lang="lt-LT" altLang="lt-LT" dirty="0"/>
              <a:t>Žurnalistika: </a:t>
            </a:r>
            <a:r>
              <a:rPr lang="cs-CZ" altLang="lt-LT" dirty="0"/>
              <a:t>„Visuomenės nuomonės apklausos rodo, kad tai geras sviestas, </a:t>
            </a:r>
            <a:r>
              <a:rPr lang="cs-CZ" altLang="lt-LT" dirty="0">
                <a:solidFill>
                  <a:srgbClr val="2CAF95"/>
                </a:solidFill>
              </a:rPr>
              <a:t>tačiau</a:t>
            </a:r>
            <a:r>
              <a:rPr lang="cs-CZ" altLang="lt-LT" dirty="0"/>
              <a:t> specialistų vertinimai </a:t>
            </a:r>
            <a:r>
              <a:rPr lang="lt-LT" altLang="lt-LT" dirty="0"/>
              <a:t>prieštaringi</a:t>
            </a:r>
            <a:r>
              <a:rPr lang="cs-CZ" altLang="lt-LT" dirty="0"/>
              <a:t>“</a:t>
            </a:r>
            <a:r>
              <a:rPr lang="lt-LT" altLang="lt-LT" dirty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Kaip skiriasi pranešimų stilius?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011637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503</Words>
  <Application>Microsoft Office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ＭＳ Ｐゴシック</vt:lpstr>
      <vt:lpstr>Arial</vt:lpstr>
      <vt:lpstr>Calibri</vt:lpstr>
      <vt:lpstr>Impact</vt:lpstr>
      <vt:lpstr>Trebuchet MS</vt:lpstr>
      <vt:lpstr>Verdana</vt:lpstr>
      <vt:lpstr>Wingdings 2</vt:lpstr>
      <vt:lpstr>Office Theme</vt:lpstr>
      <vt:lpstr>Custom Design</vt:lpstr>
      <vt:lpstr>Žurnalistika, reklama ir viešieji ryšiai</vt:lpstr>
      <vt:lpstr>Žurnalistikos tikslai ir pareigos</vt:lpstr>
      <vt:lpstr>Reklamos tikslai</vt:lpstr>
      <vt:lpstr>Viešųjų ryšių tikslai</vt:lpstr>
      <vt:lpstr>Kas bendra tarp viešųjų ryšių ir žurnalistikos?</vt:lpstr>
      <vt:lpstr>Kuo skiriasi reklama ir viešieji ryšiai?</vt:lpstr>
      <vt:lpstr>Viešųjų ryšių tikslai</vt:lpstr>
      <vt:lpstr>Kuo skiriasi žurnalistika ir viešieji ryšiai?</vt:lpstr>
      <vt:lpstr>Kaip skiriasi pranešimų stilius?</vt:lpstr>
      <vt:lpstr>Kaip atpažinti viešųjų ryšių pranešimą?</vt:lpstr>
      <vt:lpstr>Verta žinoti! </vt:lpstr>
      <vt:lpstr>Reklamos pranešimas</vt:lpstr>
      <vt:lpstr>Žurnalistinis pranešimas</vt:lpstr>
      <vt:lpstr>Viešųjų ryšių pranešimas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Birute</dc:creator>
  <cp:lastModifiedBy>Rasa Jančiauskaitė</cp:lastModifiedBy>
  <cp:revision>32</cp:revision>
  <dcterms:created xsi:type="dcterms:W3CDTF">2016-01-13T08:45:02Z</dcterms:created>
  <dcterms:modified xsi:type="dcterms:W3CDTF">2016-02-10T14:27:18Z</dcterms:modified>
</cp:coreProperties>
</file>