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88" r:id="rId3"/>
    <p:sldId id="289" r:id="rId4"/>
    <p:sldId id="290" r:id="rId5"/>
    <p:sldId id="291" r:id="rId6"/>
    <p:sldId id="292" r:id="rId7"/>
    <p:sldId id="293" r:id="rId8"/>
    <p:sldId id="294" r:id="rId9"/>
    <p:sldId id="295" r:id="rId10"/>
    <p:sldId id="296" r:id="rId11"/>
    <p:sldId id="297" r:id="rId12"/>
    <p:sldId id="298" r:id="rId13"/>
    <p:sldId id="299" r:id="rId14"/>
    <p:sldId id="300" r:id="rId15"/>
    <p:sldId id="301" r:id="rId16"/>
    <p:sldId id="302" r:id="rId17"/>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71E"/>
    <a:srgbClr val="2CAF95"/>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1505587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irna.info/" TargetMode="External"/><Relationship Id="rId2" Type="http://schemas.openxmlformats.org/officeDocument/2006/relationships/hyperlink" Target="http://www.lrkm.lt/leidb/lt/lldb.html"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lt-LT" altLang="lt-LT" b="1" smtClean="0"/>
              <a:t>Žodžio laisvė ir verslas</a:t>
            </a:r>
          </a:p>
        </p:txBody>
      </p:sp>
      <p:sp>
        <p:nvSpPr>
          <p:cNvPr id="2051" name="Subtitle 2"/>
          <p:cNvSpPr>
            <a:spLocks noGrp="1"/>
          </p:cNvSpPr>
          <p:nvPr>
            <p:ph type="subTitle" idx="1"/>
          </p:nvPr>
        </p:nvSpPr>
        <p:spPr/>
        <p:txBody>
          <a:bodyPr/>
          <a:lstStyle/>
          <a:p>
            <a:pPr eaLnBrk="1" hangingPunct="1"/>
            <a:r>
              <a:rPr lang="lt-LT" altLang="lt-LT" dirty="0" smtClean="0">
                <a:solidFill>
                  <a:srgbClr val="C00000"/>
                </a:solidFill>
              </a:rPr>
              <a:t>Kodėl kartais žurnalistas priverstas pamiršti nešališkumą? </a:t>
            </a:r>
          </a:p>
        </p:txBody>
      </p:sp>
    </p:spTree>
    <p:extLst>
      <p:ext uri="{BB962C8B-B14F-4D97-AF65-F5344CB8AC3E}">
        <p14:creationId xmlns:p14="http://schemas.microsoft.com/office/powerpoint/2010/main" val="1451780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eaLnBrk="1" hangingPunct="1"/>
            <a:r>
              <a:rPr lang="lt-LT" altLang="lt-LT" sz="3200" smtClean="0"/>
              <a:t>Kaip sužinoti, kas yra žiniasklaidos priemonės savininkas?</a:t>
            </a:r>
          </a:p>
        </p:txBody>
      </p:sp>
      <p:sp>
        <p:nvSpPr>
          <p:cNvPr id="11267" name="Content Placeholder 2"/>
          <p:cNvSpPr>
            <a:spLocks noGrp="1"/>
          </p:cNvSpPr>
          <p:nvPr>
            <p:ph idx="1"/>
          </p:nvPr>
        </p:nvSpPr>
        <p:spPr/>
        <p:txBody>
          <a:bodyPr/>
          <a:lstStyle/>
          <a:p>
            <a:pPr eaLnBrk="1" hangingPunct="1">
              <a:lnSpc>
                <a:spcPct val="90000"/>
              </a:lnSpc>
            </a:pPr>
            <a:r>
              <a:rPr lang="lt-LT" altLang="lt-LT" smtClean="0"/>
              <a:t>Įstatymo numatyta tvarka, žiniasklaidos priemonės kasmet privalo pranešti apie akcininkų sudėtį. Informacija skelbiama duomenų bazėje: </a:t>
            </a:r>
            <a:r>
              <a:rPr lang="lt-LT" altLang="lt-LT" smtClean="0">
                <a:hlinkClick r:id="rId2"/>
              </a:rPr>
              <a:t>http://www.lrkm.lt/leidb/lt/lldb.html</a:t>
            </a:r>
            <a:endParaRPr lang="lt-LT" altLang="lt-LT" smtClean="0"/>
          </a:p>
          <a:p>
            <a:pPr eaLnBrk="1" hangingPunct="1">
              <a:lnSpc>
                <a:spcPct val="90000"/>
              </a:lnSpc>
            </a:pPr>
            <a:r>
              <a:rPr lang="lt-LT" altLang="lt-LT" smtClean="0"/>
              <a:t>Informaciją apie žiniasklaidos priemonių savininkus kasmet atnaujina ir </a:t>
            </a:r>
            <a:r>
              <a:rPr lang="cs-CZ" altLang="lt-LT" smtClean="0"/>
              <a:t>„Transparency International“ Lietuvos skyriaus kuruojamas projektas:</a:t>
            </a:r>
            <a:r>
              <a:rPr lang="lt-LT" altLang="lt-LT" smtClean="0"/>
              <a:t> </a:t>
            </a:r>
            <a:r>
              <a:rPr lang="lt-LT" altLang="lt-LT" smtClean="0">
                <a:hlinkClick r:id="rId3"/>
              </a:rPr>
              <a:t>http://stirna.info/</a:t>
            </a:r>
            <a:r>
              <a:rPr lang="lt-LT" altLang="lt-LT" smtClean="0"/>
              <a:t> </a:t>
            </a:r>
          </a:p>
        </p:txBody>
      </p:sp>
    </p:spTree>
    <p:extLst>
      <p:ext uri="{BB962C8B-B14F-4D97-AF65-F5344CB8AC3E}">
        <p14:creationId xmlns:p14="http://schemas.microsoft.com/office/powerpoint/2010/main" val="745467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pPr eaLnBrk="1" hangingPunct="1"/>
            <a:r>
              <a:rPr lang="lt-LT" altLang="lt-LT" smtClean="0"/>
              <a:t>Keletas tezių, su kuriomis galima ginčytis</a:t>
            </a:r>
          </a:p>
        </p:txBody>
      </p:sp>
      <p:sp>
        <p:nvSpPr>
          <p:cNvPr id="12291" name="Content Placeholder 2"/>
          <p:cNvSpPr>
            <a:spLocks noGrp="1"/>
          </p:cNvSpPr>
          <p:nvPr>
            <p:ph idx="1"/>
          </p:nvPr>
        </p:nvSpPr>
        <p:spPr/>
        <p:txBody>
          <a:bodyPr/>
          <a:lstStyle/>
          <a:p>
            <a:pPr eaLnBrk="1" hangingPunct="1"/>
            <a:r>
              <a:rPr lang="lt-LT" altLang="lt-LT" smtClean="0"/>
              <a:t>Naujienų kūrimas – pelningas užsiėmimas.</a:t>
            </a:r>
          </a:p>
          <a:p>
            <a:pPr eaLnBrk="1" hangingPunct="1"/>
            <a:r>
              <a:rPr lang="lt-LT" altLang="lt-LT" smtClean="0"/>
              <a:t>Naujienų komercializacija – svarbus naujienų rengimo veiksnys.</a:t>
            </a:r>
          </a:p>
          <a:p>
            <a:pPr eaLnBrk="1" hangingPunct="1"/>
            <a:r>
              <a:rPr lang="lt-LT" altLang="lt-LT" smtClean="0"/>
              <a:t>Du poliai – naujiena kaip verslas ir naujiena kaip žodžio laisvės išraiška – visuomet yra kartu. </a:t>
            </a:r>
          </a:p>
        </p:txBody>
      </p:sp>
    </p:spTree>
    <p:extLst>
      <p:ext uri="{BB962C8B-B14F-4D97-AF65-F5344CB8AC3E}">
        <p14:creationId xmlns:p14="http://schemas.microsoft.com/office/powerpoint/2010/main" val="380239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p:txBody>
          <a:bodyPr/>
          <a:lstStyle/>
          <a:p>
            <a:pPr eaLnBrk="1" hangingPunct="1"/>
            <a:r>
              <a:rPr lang="lt-LT" altLang="lt-LT" smtClean="0"/>
              <a:t>Kokius kitus verslus valdo didžiausių žiniasklaidos priemonių savininkai?</a:t>
            </a:r>
          </a:p>
          <a:p>
            <a:pPr eaLnBrk="1" hangingPunct="1"/>
            <a:r>
              <a:rPr lang="lt-LT" altLang="lt-LT" smtClean="0"/>
              <a:t>Kam priklauso Jūsų miesto ir miestelio žiniasklaidos priemonės? Kaip tai gali veikti jų turinį?</a:t>
            </a:r>
            <a:endParaRPr lang="lt-LT" altLang="lt-LT" smtClean="0">
              <a:solidFill>
                <a:srgbClr val="FF0000"/>
              </a:solidFill>
            </a:endParaRPr>
          </a:p>
        </p:txBody>
      </p:sp>
      <p:sp>
        <p:nvSpPr>
          <p:cNvPr id="13314" name="Title 1"/>
          <p:cNvSpPr>
            <a:spLocks noGrp="1"/>
          </p:cNvSpPr>
          <p:nvPr>
            <p:ph type="title"/>
          </p:nvPr>
        </p:nvSpPr>
        <p:spPr/>
        <p:txBody>
          <a:bodyPr/>
          <a:lstStyle/>
          <a:p>
            <a:pPr eaLnBrk="1" hangingPunct="1"/>
            <a:r>
              <a:rPr lang="lt-LT" altLang="lt-LT" smtClean="0"/>
              <a:t>Tyrinėjimo užduotis</a:t>
            </a:r>
          </a:p>
        </p:txBody>
      </p:sp>
    </p:spTree>
    <p:extLst>
      <p:ext uri="{BB962C8B-B14F-4D97-AF65-F5344CB8AC3E}">
        <p14:creationId xmlns:p14="http://schemas.microsoft.com/office/powerpoint/2010/main" val="2144799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p:txBody>
          <a:bodyPr/>
          <a:lstStyle/>
          <a:p>
            <a:pPr eaLnBrk="1" hangingPunct="1"/>
            <a:r>
              <a:rPr lang="lt-LT" altLang="lt-LT" smtClean="0"/>
              <a:t>Kokiomis žiniasklaidos priemonėmis Jūs pasitikite? Kurias iš jų naudojate patys?</a:t>
            </a:r>
          </a:p>
          <a:p>
            <a:pPr eaLnBrk="1" hangingPunct="1"/>
            <a:r>
              <a:rPr lang="lt-LT" altLang="lt-LT" smtClean="0"/>
              <a:t>Kodėl pasitikite šia žiniasklaidos priemone?</a:t>
            </a:r>
          </a:p>
          <a:p>
            <a:pPr eaLnBrk="1" hangingPunct="1"/>
            <a:r>
              <a:rPr lang="lt-LT" altLang="lt-LT" smtClean="0"/>
              <a:t>Kam priklauso ši žiniasklaidos priemonė?</a:t>
            </a:r>
          </a:p>
        </p:txBody>
      </p:sp>
      <p:sp>
        <p:nvSpPr>
          <p:cNvPr id="14338" name="Title 1"/>
          <p:cNvSpPr>
            <a:spLocks noGrp="1"/>
          </p:cNvSpPr>
          <p:nvPr>
            <p:ph type="title"/>
          </p:nvPr>
        </p:nvSpPr>
        <p:spPr/>
        <p:txBody>
          <a:bodyPr/>
          <a:lstStyle/>
          <a:p>
            <a:pPr eaLnBrk="1" hangingPunct="1"/>
            <a:r>
              <a:rPr lang="lt-LT" altLang="lt-LT" smtClean="0"/>
              <a:t>Kritinio mąstymo užduotis</a:t>
            </a:r>
          </a:p>
        </p:txBody>
      </p:sp>
    </p:spTree>
    <p:extLst>
      <p:ext uri="{BB962C8B-B14F-4D97-AF65-F5344CB8AC3E}">
        <p14:creationId xmlns:p14="http://schemas.microsoft.com/office/powerpoint/2010/main" val="157823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urinio vietos rezervavimo ženklas 2"/>
          <p:cNvSpPr>
            <a:spLocks noGrp="1"/>
          </p:cNvSpPr>
          <p:nvPr>
            <p:ph idx="1"/>
          </p:nvPr>
        </p:nvSpPr>
        <p:spPr>
          <a:xfrm>
            <a:off x="611560" y="1556792"/>
            <a:ext cx="7920880" cy="4781128"/>
          </a:xfrm>
        </p:spPr>
        <p:txBody>
          <a:bodyPr>
            <a:normAutofit/>
          </a:bodyPr>
          <a:lstStyle/>
          <a:p>
            <a:pPr marL="0" indent="0">
              <a:buFont typeface="Arial" panose="020B0604020202020204" pitchFamily="34" charset="0"/>
              <a:buNone/>
            </a:pPr>
            <a:r>
              <a:rPr lang="lt-LT" altLang="lt-LT" dirty="0" smtClean="0">
                <a:solidFill>
                  <a:srgbClr val="000000"/>
                </a:solidFill>
              </a:rPr>
              <a:t>Įsivaizduokite, kad dirbate žiniasklaidos priemonėje, kurios savininkas turi sausainių kepyklą. Neseniai šios kepyklos produkcijoje rasta Lietuvoje vartoti uždraustų maisto papildų. Vartotojai nebenori pirkti šios kepyklos gaminių. Į redakciją atvažiuoja savininkas ir sako: </a:t>
            </a:r>
            <a:r>
              <a:rPr lang="cs-CZ" altLang="lt-LT" dirty="0" smtClean="0"/>
              <a:t>„Parašyk apie mūsų produkciją“.</a:t>
            </a:r>
          </a:p>
          <a:p>
            <a:pPr marL="0" indent="0">
              <a:buFont typeface="Arial" panose="020B0604020202020204" pitchFamily="34" charset="0"/>
              <a:buNone/>
            </a:pPr>
            <a:endParaRPr lang="lt-LT" altLang="lt-LT" dirty="0" smtClean="0"/>
          </a:p>
          <a:p>
            <a:pPr marL="0" indent="0">
              <a:buFont typeface="Arial" panose="020B0604020202020204" pitchFamily="34" charset="0"/>
              <a:buNone/>
            </a:pPr>
            <a:r>
              <a:rPr lang="lt-LT" altLang="lt-LT" dirty="0" smtClean="0"/>
              <a:t>Parašykite </a:t>
            </a:r>
            <a:r>
              <a:rPr lang="lt-LT" altLang="lt-LT" dirty="0" smtClean="0"/>
              <a:t>trumpą (iki 200 žodžių) straipsnį apie kepyklos produkciją ir susidariusią padėtį.</a:t>
            </a:r>
          </a:p>
          <a:p>
            <a:pPr marL="0" indent="0">
              <a:buFont typeface="Arial" panose="020B0604020202020204" pitchFamily="34" charset="0"/>
              <a:buNone/>
            </a:pPr>
            <a:endParaRPr lang="cs-CZ" altLang="lt-LT" dirty="0" smtClean="0"/>
          </a:p>
        </p:txBody>
      </p:sp>
      <p:sp>
        <p:nvSpPr>
          <p:cNvPr id="15362" name="Antraštė 1"/>
          <p:cNvSpPr>
            <a:spLocks noGrp="1"/>
          </p:cNvSpPr>
          <p:nvPr>
            <p:ph type="title"/>
          </p:nvPr>
        </p:nvSpPr>
        <p:spPr/>
        <p:txBody>
          <a:bodyPr/>
          <a:lstStyle/>
          <a:p>
            <a:r>
              <a:rPr lang="lt-LT" altLang="lt-LT" smtClean="0"/>
              <a:t>Kūrybinė užduotis</a:t>
            </a:r>
          </a:p>
        </p:txBody>
      </p:sp>
    </p:spTree>
    <p:extLst>
      <p:ext uri="{BB962C8B-B14F-4D97-AF65-F5344CB8AC3E}">
        <p14:creationId xmlns:p14="http://schemas.microsoft.com/office/powerpoint/2010/main" val="350518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3"/>
          <p:cNvSpPr>
            <a:spLocks noGrp="1"/>
          </p:cNvSpPr>
          <p:nvPr>
            <p:ph idx="1"/>
          </p:nvPr>
        </p:nvSpPr>
        <p:spPr/>
        <p:txBody>
          <a:bodyPr/>
          <a:lstStyle/>
          <a:p>
            <a:r>
              <a:rPr lang="lt-LT" altLang="lt-LT" smtClean="0"/>
              <a:t>Ar Jūsų parašytas tekstas yra nešališkas (atspindi visas konflikto puses, atskleidžia faktą apie pažeidimą, kritiškai vertina kepyklos savininko veiksmus)? </a:t>
            </a:r>
          </a:p>
          <a:p>
            <a:r>
              <a:rPr lang="lt-LT" altLang="lt-LT" smtClean="0"/>
              <a:t>Kodėl parašėte būtent tokį tekstą?</a:t>
            </a:r>
          </a:p>
          <a:p>
            <a:r>
              <a:rPr lang="lt-LT" altLang="lt-LT" smtClean="0"/>
              <a:t>Kaip manote, kokių pasekmių sulauksite už šio teksto parašymą?</a:t>
            </a:r>
          </a:p>
        </p:txBody>
      </p:sp>
      <p:sp>
        <p:nvSpPr>
          <p:cNvPr id="16386" name="Antraštė 1"/>
          <p:cNvSpPr>
            <a:spLocks noGrp="1"/>
          </p:cNvSpPr>
          <p:nvPr>
            <p:ph type="title"/>
          </p:nvPr>
        </p:nvSpPr>
        <p:spPr/>
        <p:txBody>
          <a:bodyPr/>
          <a:lstStyle/>
          <a:p>
            <a:r>
              <a:rPr lang="lt-LT" altLang="lt-LT" smtClean="0"/>
              <a:t>Kūrybinės užduoties aptarimas</a:t>
            </a:r>
          </a:p>
        </p:txBody>
      </p:sp>
    </p:spTree>
    <p:extLst>
      <p:ext uri="{BB962C8B-B14F-4D97-AF65-F5344CB8AC3E}">
        <p14:creationId xmlns:p14="http://schemas.microsoft.com/office/powerpoint/2010/main" val="2938692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lt-LT" altLang="lt-LT" smtClean="0"/>
              <a:t>Kas daro įtaką žurnalisto darbui?</a:t>
            </a:r>
          </a:p>
        </p:txBody>
      </p:sp>
      <p:sp>
        <p:nvSpPr>
          <p:cNvPr id="3075" name="Content Placeholder 2"/>
          <p:cNvSpPr>
            <a:spLocks noGrp="1"/>
          </p:cNvSpPr>
          <p:nvPr>
            <p:ph idx="1"/>
          </p:nvPr>
        </p:nvSpPr>
        <p:spPr/>
        <p:txBody>
          <a:bodyPr/>
          <a:lstStyle/>
          <a:p>
            <a:pPr eaLnBrk="1" hangingPunct="1"/>
            <a:r>
              <a:rPr lang="lt-LT" altLang="lt-LT" smtClean="0"/>
              <a:t>Įstatymai</a:t>
            </a:r>
          </a:p>
          <a:p>
            <a:pPr eaLnBrk="1" hangingPunct="1"/>
            <a:r>
              <a:rPr lang="lt-LT" altLang="lt-LT" smtClean="0"/>
              <a:t>skaitytojų nuotaikos ir poreikiai</a:t>
            </a:r>
          </a:p>
          <a:p>
            <a:pPr eaLnBrk="1" hangingPunct="1"/>
            <a:r>
              <a:rPr lang="lt-LT" altLang="lt-LT" smtClean="0"/>
              <a:t>pinigai</a:t>
            </a:r>
          </a:p>
          <a:p>
            <a:pPr eaLnBrk="1" hangingPunct="1"/>
            <a:r>
              <a:rPr lang="lt-LT" altLang="lt-LT" smtClean="0"/>
              <a:t>ir kt.</a:t>
            </a:r>
          </a:p>
        </p:txBody>
      </p:sp>
    </p:spTree>
    <p:extLst>
      <p:ext uri="{BB962C8B-B14F-4D97-AF65-F5344CB8AC3E}">
        <p14:creationId xmlns:p14="http://schemas.microsoft.com/office/powerpoint/2010/main" val="458799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pPr eaLnBrk="1" hangingPunct="1"/>
            <a:r>
              <a:rPr lang="lt-LT" altLang="lt-LT" smtClean="0"/>
              <a:t>Kas moka žurnalistui atlyginimą?</a:t>
            </a:r>
          </a:p>
        </p:txBody>
      </p:sp>
      <p:sp>
        <p:nvSpPr>
          <p:cNvPr id="4099" name="Content Placeholder 2"/>
          <p:cNvSpPr>
            <a:spLocks noGrp="1"/>
          </p:cNvSpPr>
          <p:nvPr>
            <p:ph idx="1"/>
          </p:nvPr>
        </p:nvSpPr>
        <p:spPr/>
        <p:txBody>
          <a:bodyPr>
            <a:normAutofit fontScale="92500"/>
          </a:bodyPr>
          <a:lstStyle/>
          <a:p>
            <a:pPr eaLnBrk="1" hangingPunct="1">
              <a:lnSpc>
                <a:spcPct val="80000"/>
              </a:lnSpc>
            </a:pPr>
            <a:r>
              <a:rPr lang="lt-LT" altLang="lt-LT" sz="3000" smtClean="0"/>
              <a:t>Skaitytojai, pirkdami laikraštį ar žurnalą.</a:t>
            </a:r>
          </a:p>
          <a:p>
            <a:pPr eaLnBrk="1" hangingPunct="1">
              <a:lnSpc>
                <a:spcPct val="80000"/>
              </a:lnSpc>
            </a:pPr>
            <a:r>
              <a:rPr lang="lt-LT" altLang="lt-LT" sz="3000" smtClean="0"/>
              <a:t>Žiniasklaidos priemonėje reklamą užsakančios organizacijos, verslo subjektai.</a:t>
            </a:r>
          </a:p>
          <a:p>
            <a:pPr eaLnBrk="1" hangingPunct="1">
              <a:lnSpc>
                <a:spcPct val="80000"/>
              </a:lnSpc>
            </a:pPr>
            <a:r>
              <a:rPr lang="lt-LT" altLang="lt-LT" sz="3000" smtClean="0"/>
              <a:t>Užsakomuosius straipsnius reklamoje spausdinančios organizacijos ir verslo subjektai.</a:t>
            </a:r>
          </a:p>
          <a:p>
            <a:pPr eaLnBrk="1" hangingPunct="1">
              <a:lnSpc>
                <a:spcPct val="80000"/>
              </a:lnSpc>
            </a:pPr>
            <a:r>
              <a:rPr lang="cs-CZ" altLang="lt-LT" sz="3000" smtClean="0"/>
              <a:t>„Rėmėjai“, aukojantys žiniasklaidos priemonei</a:t>
            </a:r>
            <a:r>
              <a:rPr lang="lt-LT" altLang="lt-LT" sz="3000" smtClean="0"/>
              <a:t>.</a:t>
            </a:r>
            <a:endParaRPr lang="cs-CZ" altLang="lt-LT" sz="3000" smtClean="0"/>
          </a:p>
          <a:p>
            <a:pPr eaLnBrk="1" hangingPunct="1">
              <a:lnSpc>
                <a:spcPct val="80000"/>
              </a:lnSpc>
            </a:pPr>
            <a:r>
              <a:rPr lang="lt-LT" altLang="lt-LT" sz="3000" smtClean="0"/>
              <a:t>Asmenys ir organizacijos, perkantys papildomas žiniasklaidos priemonės teikiamas paslaugas (pranešimų spaudai publikavimas, stebėsenos paslaugos ir pan.).</a:t>
            </a:r>
          </a:p>
          <a:p>
            <a:pPr eaLnBrk="1" hangingPunct="1">
              <a:lnSpc>
                <a:spcPct val="80000"/>
              </a:lnSpc>
            </a:pPr>
            <a:endParaRPr lang="lt-LT" altLang="lt-LT" sz="3000" smtClean="0"/>
          </a:p>
        </p:txBody>
      </p:sp>
    </p:spTree>
    <p:extLst>
      <p:ext uri="{BB962C8B-B14F-4D97-AF65-F5344CB8AC3E}">
        <p14:creationId xmlns:p14="http://schemas.microsoft.com/office/powerpoint/2010/main" val="691256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3568" y="692696"/>
            <a:ext cx="7776864" cy="936104"/>
          </a:xfrm>
        </p:spPr>
        <p:txBody>
          <a:bodyPr>
            <a:normAutofit fontScale="90000"/>
          </a:bodyPr>
          <a:lstStyle/>
          <a:p>
            <a:pPr eaLnBrk="1" hangingPunct="1"/>
            <a:r>
              <a:rPr lang="lt-LT" altLang="lt-LT" sz="3600" dirty="0" smtClean="0"/>
              <a:t>Kaip reklama, užsakomieji straipsniai ir rėmimas veikia turinį?</a:t>
            </a:r>
            <a:br>
              <a:rPr lang="lt-LT" altLang="lt-LT" sz="3600" dirty="0" smtClean="0"/>
            </a:br>
            <a:r>
              <a:rPr lang="lt-LT" altLang="lt-LT" sz="3600" dirty="0" smtClean="0"/>
              <a:t>(</a:t>
            </a:r>
            <a:r>
              <a:rPr lang="cs-CZ" altLang="lt-LT" sz="3600" dirty="0" smtClean="0"/>
              <a:t>„Nekąsk rankos, kuri tave maitina“</a:t>
            </a:r>
            <a:r>
              <a:rPr lang="lt-LT" altLang="lt-LT" sz="3600" dirty="0" smtClean="0"/>
              <a:t>)</a:t>
            </a:r>
          </a:p>
        </p:txBody>
      </p:sp>
      <p:sp>
        <p:nvSpPr>
          <p:cNvPr id="5123" name="Content Placeholder 2"/>
          <p:cNvSpPr>
            <a:spLocks noGrp="1"/>
          </p:cNvSpPr>
          <p:nvPr>
            <p:ph idx="1"/>
          </p:nvPr>
        </p:nvSpPr>
        <p:spPr>
          <a:xfrm>
            <a:off x="457200" y="2132856"/>
            <a:ext cx="8229600" cy="4525962"/>
          </a:xfrm>
        </p:spPr>
        <p:txBody>
          <a:bodyPr/>
          <a:lstStyle/>
          <a:p>
            <a:pPr eaLnBrk="1" hangingPunct="1"/>
            <a:r>
              <a:rPr lang="lt-LT" altLang="lt-LT" dirty="0" smtClean="0"/>
              <a:t>Žiniasklaidos priemonė gauna atlygį už reklamos transliavimą / publikavimą / rėmimą.</a:t>
            </a:r>
          </a:p>
          <a:p>
            <a:pPr eaLnBrk="1" hangingPunct="1"/>
            <a:r>
              <a:rPr lang="lt-LT" altLang="lt-LT" dirty="0" smtClean="0"/>
              <a:t>Žiniasklaidos priemonė, bijodama prarasti didelį reklamos užsakovą ir pajamas, ima jam pataikauti žurnalistiniuose tekstuose.</a:t>
            </a:r>
          </a:p>
          <a:p>
            <a:pPr eaLnBrk="1" hangingPunct="1"/>
            <a:r>
              <a:rPr lang="lt-LT" altLang="lt-LT" dirty="0" smtClean="0"/>
              <a:t>Žiniasklaidos priemonė ima vengti publikuoti kritiškus tekstus, kurie gali pakenkti reklamos užsakovo verslui.</a:t>
            </a:r>
          </a:p>
        </p:txBody>
      </p:sp>
    </p:spTree>
    <p:extLst>
      <p:ext uri="{BB962C8B-B14F-4D97-AF65-F5344CB8AC3E}">
        <p14:creationId xmlns:p14="http://schemas.microsoft.com/office/powerpoint/2010/main" val="39339223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685800" y="2492896"/>
            <a:ext cx="8782744" cy="1470025"/>
          </a:xfrm>
        </p:spPr>
        <p:txBody>
          <a:bodyPr/>
          <a:lstStyle/>
          <a:p>
            <a:pPr algn="l" eaLnBrk="1" hangingPunct="1"/>
            <a:r>
              <a:rPr lang="lt-LT" altLang="lt-LT" sz="3200" dirty="0" smtClean="0"/>
              <a:t>Didelės vieno užsakovo reklamos apimtys, užsakomųjų straipsnių skaičius ar tai, kad žiniasklaidos priemonė turi rėmėjų, nebūtinai reiškia, kad jos žurnalistinis turinys kai kuriais atvejais bus šališkas, neatitiks žurnalistiniams tekstams keliamų reikalavimų. Tačiau skaitant tekstus, į tai verta atkreipti dėmesį.  </a:t>
            </a:r>
          </a:p>
        </p:txBody>
      </p:sp>
    </p:spTree>
    <p:extLst>
      <p:ext uri="{BB962C8B-B14F-4D97-AF65-F5344CB8AC3E}">
        <p14:creationId xmlns:p14="http://schemas.microsoft.com/office/powerpoint/2010/main" val="3998666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normAutofit fontScale="90000"/>
          </a:bodyPr>
          <a:lstStyle/>
          <a:p>
            <a:pPr eaLnBrk="1" hangingPunct="1"/>
            <a:r>
              <a:rPr lang="lt-LT" altLang="lt-LT" sz="3500" smtClean="0"/>
              <a:t>Žiniasklaidos priemonės savininkas (leidėjas)</a:t>
            </a:r>
          </a:p>
        </p:txBody>
      </p:sp>
      <p:sp>
        <p:nvSpPr>
          <p:cNvPr id="7171" name="Content Placeholder 4"/>
          <p:cNvSpPr>
            <a:spLocks noGrp="1"/>
          </p:cNvSpPr>
          <p:nvPr>
            <p:ph idx="1"/>
          </p:nvPr>
        </p:nvSpPr>
        <p:spPr/>
        <p:txBody>
          <a:bodyPr/>
          <a:lstStyle/>
          <a:p>
            <a:pPr eaLnBrk="1" hangingPunct="1">
              <a:lnSpc>
                <a:spcPct val="90000"/>
              </a:lnSpc>
              <a:buFont typeface="Arial" panose="020B0604020202020204" pitchFamily="34" charset="0"/>
              <a:buNone/>
            </a:pPr>
            <a:r>
              <a:rPr lang="lt-LT" altLang="lt-LT" noProof="1" smtClean="0"/>
              <a:t>	Žmogui neturi būti kliudoma ieškoti, gauti ir skleisti informaciją bei idėjas.</a:t>
            </a:r>
          </a:p>
          <a:p>
            <a:pPr algn="r" eaLnBrk="1" hangingPunct="1">
              <a:lnSpc>
                <a:spcPct val="90000"/>
              </a:lnSpc>
              <a:buFont typeface="Arial" panose="020B0604020202020204" pitchFamily="34" charset="0"/>
              <a:buNone/>
            </a:pPr>
            <a:r>
              <a:rPr lang="lt-LT" altLang="lt-LT" noProof="1" smtClean="0"/>
              <a:t>(Lietuvos Respublikos Konstitucija, 25 str.)</a:t>
            </a:r>
          </a:p>
          <a:p>
            <a:pPr algn="r" eaLnBrk="1" hangingPunct="1">
              <a:lnSpc>
                <a:spcPct val="90000"/>
              </a:lnSpc>
              <a:buFont typeface="Arial" panose="020B0604020202020204" pitchFamily="34" charset="0"/>
              <a:buNone/>
            </a:pPr>
            <a:endParaRPr lang="lt-LT" altLang="lt-LT" noProof="1" smtClean="0"/>
          </a:p>
          <a:p>
            <a:pPr eaLnBrk="1" hangingPunct="1">
              <a:lnSpc>
                <a:spcPct val="90000"/>
              </a:lnSpc>
            </a:pPr>
            <a:r>
              <a:rPr lang="lt-LT" altLang="lt-LT" noProof="1" smtClean="0"/>
              <a:t>Žiniasklaidos savininku gali būti kiekvienas žmogus.</a:t>
            </a:r>
          </a:p>
          <a:p>
            <a:pPr eaLnBrk="1" hangingPunct="1">
              <a:lnSpc>
                <a:spcPct val="90000"/>
              </a:lnSpc>
            </a:pPr>
            <a:r>
              <a:rPr lang="lt-LT" altLang="lt-LT" noProof="1" smtClean="0"/>
              <a:t>Žiniasklaidos priemonės su šališkumo problema susiduria, kai žiniasklaidos savininkas turi verslo interesų kitose srityse.</a:t>
            </a:r>
          </a:p>
        </p:txBody>
      </p:sp>
    </p:spTree>
    <p:extLst>
      <p:ext uri="{BB962C8B-B14F-4D97-AF65-F5344CB8AC3E}">
        <p14:creationId xmlns:p14="http://schemas.microsoft.com/office/powerpoint/2010/main" val="1535244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eaLnBrk="1" hangingPunct="1"/>
            <a:r>
              <a:rPr lang="lt-LT" altLang="lt-LT" sz="3200" smtClean="0"/>
              <a:t>Kaip kitos leidėjo veiklos gali daryti įtaką žiniasklaidos priemonės turiniui?</a:t>
            </a:r>
          </a:p>
        </p:txBody>
      </p:sp>
      <p:sp>
        <p:nvSpPr>
          <p:cNvPr id="8195" name="Content Placeholder 2"/>
          <p:cNvSpPr>
            <a:spLocks noGrp="1"/>
          </p:cNvSpPr>
          <p:nvPr>
            <p:ph idx="1"/>
          </p:nvPr>
        </p:nvSpPr>
        <p:spPr/>
        <p:txBody>
          <a:bodyPr/>
          <a:lstStyle/>
          <a:p>
            <a:pPr eaLnBrk="1" hangingPunct="1">
              <a:lnSpc>
                <a:spcPct val="90000"/>
              </a:lnSpc>
            </a:pPr>
            <a:r>
              <a:rPr lang="lt-LT" altLang="lt-LT" smtClean="0"/>
              <a:t>Pateikiamos tik pozityvios naujienos apie kitas savo verslo įmones, produktus ir kt.</a:t>
            </a:r>
          </a:p>
          <a:p>
            <a:pPr eaLnBrk="1" hangingPunct="1">
              <a:lnSpc>
                <a:spcPct val="90000"/>
              </a:lnSpc>
            </a:pPr>
            <a:r>
              <a:rPr lang="lt-LT" altLang="lt-LT" smtClean="0"/>
              <a:t>Pateikiama tendencinga informacija apie verslo partnerius, jų įmones, produktus ir kt.</a:t>
            </a:r>
          </a:p>
          <a:p>
            <a:pPr eaLnBrk="1" hangingPunct="1">
              <a:lnSpc>
                <a:spcPct val="90000"/>
              </a:lnSpc>
            </a:pPr>
            <a:r>
              <a:rPr lang="lt-LT" altLang="lt-LT" smtClean="0"/>
              <a:t>Pateikiama negatyvi informacija apie konkurentus, jų įmones, produktus ir kt.</a:t>
            </a:r>
          </a:p>
          <a:p>
            <a:pPr eaLnBrk="1" hangingPunct="1">
              <a:lnSpc>
                <a:spcPct val="90000"/>
              </a:lnSpc>
            </a:pPr>
            <a:r>
              <a:rPr lang="lt-LT" altLang="lt-LT" smtClean="0"/>
              <a:t>Žiniasklaidos priemonė gali tapti spaudimo įrankiu valdžiai bandant priimti kitiems leidėjo verslams nepalankų įstatymą. </a:t>
            </a:r>
          </a:p>
        </p:txBody>
      </p:sp>
    </p:spTree>
    <p:extLst>
      <p:ext uri="{BB962C8B-B14F-4D97-AF65-F5344CB8AC3E}">
        <p14:creationId xmlns:p14="http://schemas.microsoft.com/office/powerpoint/2010/main" val="339277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pPr eaLnBrk="1" hangingPunct="1"/>
            <a:r>
              <a:rPr lang="lt-LT" altLang="lt-LT" smtClean="0"/>
              <a:t>Norint kritiškai įvertinti naujieną reikia žinoti kontekstą:</a:t>
            </a:r>
          </a:p>
        </p:txBody>
      </p:sp>
      <p:sp>
        <p:nvSpPr>
          <p:cNvPr id="9219" name="Content Placeholder 2"/>
          <p:cNvSpPr>
            <a:spLocks noGrp="1"/>
          </p:cNvSpPr>
          <p:nvPr>
            <p:ph idx="1"/>
          </p:nvPr>
        </p:nvSpPr>
        <p:spPr/>
        <p:txBody>
          <a:bodyPr/>
          <a:lstStyle/>
          <a:p>
            <a:pPr eaLnBrk="1" hangingPunct="1"/>
            <a:r>
              <a:rPr lang="lt-LT" altLang="lt-LT" smtClean="0"/>
              <a:t>Kokios organizacijos ar asmenys reklamuojasi leidinyje?</a:t>
            </a:r>
          </a:p>
          <a:p>
            <a:pPr eaLnBrk="1" hangingPunct="1"/>
            <a:r>
              <a:rPr lang="lt-LT" altLang="lt-LT" smtClean="0"/>
              <a:t>Kokios organizacijos ar asmens užsakymu spausdinami užsakomieji straipsniai?</a:t>
            </a:r>
          </a:p>
          <a:p>
            <a:pPr eaLnBrk="1" hangingPunct="1"/>
            <a:r>
              <a:rPr lang="lt-LT" altLang="lt-LT" smtClean="0"/>
              <a:t>Ką be žiniasklaidos priemonės leidybos veikia jos savininkas?</a:t>
            </a:r>
          </a:p>
          <a:p>
            <a:pPr eaLnBrk="1" hangingPunct="1"/>
            <a:r>
              <a:rPr lang="lt-LT" altLang="lt-LT" smtClean="0"/>
              <a:t>Kokia leidinio deklaruojama ideologija?</a:t>
            </a:r>
          </a:p>
        </p:txBody>
      </p:sp>
    </p:spTree>
    <p:extLst>
      <p:ext uri="{BB962C8B-B14F-4D97-AF65-F5344CB8AC3E}">
        <p14:creationId xmlns:p14="http://schemas.microsoft.com/office/powerpoint/2010/main" val="3903945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eaLnBrk="1" hangingPunct="1"/>
            <a:r>
              <a:rPr lang="lt-LT" altLang="lt-LT" smtClean="0"/>
              <a:t>Verslo interesų keliama rizika žodžio laisvei</a:t>
            </a:r>
          </a:p>
        </p:txBody>
      </p:sp>
      <p:sp>
        <p:nvSpPr>
          <p:cNvPr id="5" name="TextBox 4"/>
          <p:cNvSpPr txBox="1">
            <a:spLocks noChangeArrowheads="1"/>
          </p:cNvSpPr>
          <p:nvPr/>
        </p:nvSpPr>
        <p:spPr bwMode="auto">
          <a:xfrm>
            <a:off x="1452563" y="1752600"/>
            <a:ext cx="6934200" cy="1077913"/>
          </a:xfrm>
          <a:prstGeom prst="rect">
            <a:avLst/>
          </a:prstGeom>
          <a:gradFill rotWithShape="1">
            <a:gsLst>
              <a:gs pos="0">
                <a:srgbClr val="FF9A99"/>
              </a:gs>
              <a:gs pos="100000">
                <a:srgbClr val="D1403C"/>
              </a:gs>
            </a:gsLst>
            <a:lin ang="5400000"/>
          </a:gradFill>
          <a:ln w="9525">
            <a:solidFill>
              <a:srgbClr val="BE4B48"/>
            </a:solidFill>
            <a:miter lim="800000"/>
            <a:headEnd/>
            <a:tailEnd/>
          </a:ln>
          <a:effectLst>
            <a:outerShdw blurRad="40000" dist="23000" dir="5400000" rotWithShape="0">
              <a:srgbClr val="808080">
                <a:alpha val="34998"/>
              </a:srgbClr>
            </a:outerShdw>
          </a:effec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defRPr/>
            </a:pPr>
            <a:r>
              <a:rPr lang="lt-LT" altLang="lt-LT" sz="3200" smtClean="0">
                <a:solidFill>
                  <a:srgbClr val="FFFFFF"/>
                </a:solidFill>
                <a:latin typeface="Calibri" pitchFamily="-108" charset="0"/>
              </a:rPr>
              <a:t>Lietuvoje verslą turintis ir žiniasklaidos priemonę valdantis verslininkas</a:t>
            </a:r>
          </a:p>
        </p:txBody>
      </p:sp>
      <p:sp>
        <p:nvSpPr>
          <p:cNvPr id="6" name="TextBox 5"/>
          <p:cNvSpPr txBox="1">
            <a:spLocks noChangeArrowheads="1"/>
          </p:cNvSpPr>
          <p:nvPr/>
        </p:nvSpPr>
        <p:spPr bwMode="auto">
          <a:xfrm>
            <a:off x="1452563" y="2982913"/>
            <a:ext cx="6934200" cy="1076325"/>
          </a:xfrm>
          <a:prstGeom prst="rect">
            <a:avLst/>
          </a:prstGeom>
          <a:gradFill rotWithShape="1">
            <a:gsLst>
              <a:gs pos="0">
                <a:srgbClr val="DCFFA0"/>
              </a:gs>
              <a:gs pos="100000">
                <a:srgbClr val="A0CA4A"/>
              </a:gs>
            </a:gsLst>
            <a:lin ang="5400000"/>
          </a:gradFill>
          <a:ln w="9525">
            <a:solidFill>
              <a:srgbClr val="98B954"/>
            </a:solidFill>
            <a:miter lim="800000"/>
            <a:headEnd/>
            <a:tailEnd/>
          </a:ln>
          <a:effectLst>
            <a:outerShdw blurRad="40000" dist="23000" dir="5400000" rotWithShape="0">
              <a:srgbClr val="808080">
                <a:alpha val="34998"/>
              </a:srgbClr>
            </a:outerShdw>
          </a:effec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defRPr/>
            </a:pPr>
            <a:r>
              <a:rPr lang="lt-LT" altLang="lt-LT" sz="3200" smtClean="0">
                <a:solidFill>
                  <a:srgbClr val="FFFFFF"/>
                </a:solidFill>
                <a:latin typeface="Calibri" pitchFamily="-108" charset="0"/>
              </a:rPr>
              <a:t>Užsienio kapitalo bendrovė valdo žiniasklaidos priemonę Lietuvoje</a:t>
            </a:r>
          </a:p>
        </p:txBody>
      </p:sp>
      <p:sp>
        <p:nvSpPr>
          <p:cNvPr id="7" name="TextBox 6"/>
          <p:cNvSpPr txBox="1">
            <a:spLocks noChangeArrowheads="1"/>
          </p:cNvSpPr>
          <p:nvPr/>
        </p:nvSpPr>
        <p:spPr bwMode="auto">
          <a:xfrm>
            <a:off x="1452563" y="4211638"/>
            <a:ext cx="6934200" cy="1077912"/>
          </a:xfrm>
          <a:prstGeom prst="rect">
            <a:avLst/>
          </a:prstGeom>
          <a:gradFill rotWithShape="1">
            <a:gsLst>
              <a:gs pos="0">
                <a:srgbClr val="C8B0ED"/>
              </a:gs>
              <a:gs pos="100000">
                <a:srgbClr val="7F5BAB"/>
              </a:gs>
            </a:gsLst>
            <a:lin ang="5400000"/>
          </a:gradFill>
          <a:ln w="9525">
            <a:solidFill>
              <a:srgbClr val="7D60A0"/>
            </a:solidFill>
            <a:miter lim="800000"/>
            <a:headEnd/>
            <a:tailEnd/>
          </a:ln>
          <a:effectLst>
            <a:outerShdw blurRad="40000" dist="23000" dir="5400000" rotWithShape="0">
              <a:srgbClr val="808080">
                <a:alpha val="34998"/>
              </a:srgbClr>
            </a:outerShdw>
          </a:effec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defRPr/>
            </a:pPr>
            <a:r>
              <a:rPr lang="lt-LT" altLang="lt-LT" sz="3200" smtClean="0">
                <a:solidFill>
                  <a:srgbClr val="FFFFFF"/>
                </a:solidFill>
                <a:latin typeface="Calibri" pitchFamily="-108" charset="0"/>
              </a:rPr>
              <a:t>Žiniasklaidos priemonė – vienintelis jos savininko pragyvenimo šaltinis</a:t>
            </a:r>
          </a:p>
        </p:txBody>
      </p:sp>
      <p:sp>
        <p:nvSpPr>
          <p:cNvPr id="8" name="TextBox 7"/>
          <p:cNvSpPr txBox="1">
            <a:spLocks noChangeArrowheads="1"/>
          </p:cNvSpPr>
          <p:nvPr/>
        </p:nvSpPr>
        <p:spPr bwMode="auto">
          <a:xfrm>
            <a:off x="1452563" y="5441950"/>
            <a:ext cx="6934200" cy="1077913"/>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808080">
                <a:alpha val="34998"/>
              </a:srgbClr>
            </a:outerShdw>
          </a:effectLst>
        </p:spPr>
        <p:txBody>
          <a:bodyPr>
            <a:spAutoFit/>
          </a:bodyPr>
          <a:lstStyle>
            <a:lvl1pPr eaLnBrk="0" hangingPunct="0">
              <a:defRPr sz="2400">
                <a:solidFill>
                  <a:schemeClr val="tx1"/>
                </a:solidFill>
                <a:latin typeface="Arial" charset="0"/>
                <a:ea typeface="ＭＳ Ｐゴシック" pitchFamily="-108" charset="-128"/>
              </a:defRPr>
            </a:lvl1pPr>
            <a:lvl2pPr marL="37931725" indent="-37474525" eaLnBrk="0" hangingPunct="0">
              <a:defRPr sz="2400">
                <a:solidFill>
                  <a:schemeClr val="tx1"/>
                </a:solidFill>
                <a:latin typeface="Arial" charset="0"/>
                <a:ea typeface="ＭＳ Ｐゴシック" pitchFamily="-108" charset="-128"/>
              </a:defRPr>
            </a:lvl2pPr>
            <a:lvl3pPr eaLnBrk="0" hangingPunct="0">
              <a:defRPr sz="2400">
                <a:solidFill>
                  <a:schemeClr val="tx1"/>
                </a:solidFill>
                <a:latin typeface="Arial" charset="0"/>
                <a:ea typeface="ＭＳ Ｐゴシック" pitchFamily="-108" charset="-128"/>
              </a:defRPr>
            </a:lvl3pPr>
            <a:lvl4pPr eaLnBrk="0" hangingPunct="0">
              <a:defRPr sz="2400">
                <a:solidFill>
                  <a:schemeClr val="tx1"/>
                </a:solidFill>
                <a:latin typeface="Arial" charset="0"/>
                <a:ea typeface="ＭＳ Ｐゴシック" pitchFamily="-108" charset="-128"/>
              </a:defRPr>
            </a:lvl4pPr>
            <a:lvl5pPr eaLnBrk="0" hangingPunct="0">
              <a:defRPr sz="2400">
                <a:solidFill>
                  <a:schemeClr val="tx1"/>
                </a:solidFill>
                <a:latin typeface="Arial" charset="0"/>
                <a:ea typeface="ＭＳ Ｐゴシック" pitchFamily="-108" charset="-128"/>
              </a:defRPr>
            </a:lvl5pPr>
            <a:lvl6pPr marL="457200" eaLnBrk="0" fontAlgn="base" hangingPunct="0">
              <a:spcBef>
                <a:spcPct val="0"/>
              </a:spcBef>
              <a:spcAft>
                <a:spcPct val="0"/>
              </a:spcAft>
              <a:defRPr sz="2400">
                <a:solidFill>
                  <a:schemeClr val="tx1"/>
                </a:solidFill>
                <a:latin typeface="Arial" charset="0"/>
                <a:ea typeface="ＭＳ Ｐゴシック" pitchFamily="-108" charset="-128"/>
              </a:defRPr>
            </a:lvl6pPr>
            <a:lvl7pPr marL="914400" eaLnBrk="0" fontAlgn="base" hangingPunct="0">
              <a:spcBef>
                <a:spcPct val="0"/>
              </a:spcBef>
              <a:spcAft>
                <a:spcPct val="0"/>
              </a:spcAft>
              <a:defRPr sz="2400">
                <a:solidFill>
                  <a:schemeClr val="tx1"/>
                </a:solidFill>
                <a:latin typeface="Arial" charset="0"/>
                <a:ea typeface="ＭＳ Ｐゴシック" pitchFamily="-108" charset="-128"/>
              </a:defRPr>
            </a:lvl7pPr>
            <a:lvl8pPr marL="1371600" eaLnBrk="0" fontAlgn="base" hangingPunct="0">
              <a:spcBef>
                <a:spcPct val="0"/>
              </a:spcBef>
              <a:spcAft>
                <a:spcPct val="0"/>
              </a:spcAft>
              <a:defRPr sz="2400">
                <a:solidFill>
                  <a:schemeClr val="tx1"/>
                </a:solidFill>
                <a:latin typeface="Arial" charset="0"/>
                <a:ea typeface="ＭＳ Ｐゴシック" pitchFamily="-108" charset="-128"/>
              </a:defRPr>
            </a:lvl8pPr>
            <a:lvl9pPr marL="1828800" eaLnBrk="0" fontAlgn="base" hangingPunct="0">
              <a:spcBef>
                <a:spcPct val="0"/>
              </a:spcBef>
              <a:spcAft>
                <a:spcPct val="0"/>
              </a:spcAft>
              <a:defRPr sz="2400">
                <a:solidFill>
                  <a:schemeClr val="tx1"/>
                </a:solidFill>
                <a:latin typeface="Arial" charset="0"/>
                <a:ea typeface="ＭＳ Ｐゴシック" pitchFamily="-108" charset="-128"/>
              </a:defRPr>
            </a:lvl9pPr>
          </a:lstStyle>
          <a:p>
            <a:pPr eaLnBrk="1" hangingPunct="1">
              <a:defRPr/>
            </a:pPr>
            <a:r>
              <a:rPr lang="lt-LT" altLang="lt-LT" sz="3200" smtClean="0">
                <a:solidFill>
                  <a:srgbClr val="FFFFFF"/>
                </a:solidFill>
                <a:latin typeface="Calibri" pitchFamily="-108" charset="0"/>
              </a:rPr>
              <a:t>Visuomeninis transliuotojas, valdomas visuomenės, mokslo ir kultūros veikėjų</a:t>
            </a:r>
          </a:p>
        </p:txBody>
      </p:sp>
      <p:cxnSp>
        <p:nvCxnSpPr>
          <p:cNvPr id="10" name="Straight Arrow Connector 9"/>
          <p:cNvCxnSpPr>
            <a:cxnSpLocks noChangeShapeType="1"/>
          </p:cNvCxnSpPr>
          <p:nvPr/>
        </p:nvCxnSpPr>
        <p:spPr bwMode="auto">
          <a:xfrm rot="5400000" flipH="1" flipV="1">
            <a:off x="-1388269" y="4136232"/>
            <a:ext cx="4765675" cy="1588"/>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p:spPr>
      </p:cxnSp>
      <p:sp>
        <p:nvSpPr>
          <p:cNvPr id="11" name="TextBox 10"/>
          <p:cNvSpPr txBox="1"/>
          <p:nvPr/>
        </p:nvSpPr>
        <p:spPr>
          <a:xfrm>
            <a:off x="533400" y="2179638"/>
            <a:ext cx="461665" cy="2163762"/>
          </a:xfrm>
          <a:prstGeom prst="rect">
            <a:avLst/>
          </a:prstGeom>
          <a:noFill/>
        </p:spPr>
        <p:txBody>
          <a:bodyPr vert="vert270">
            <a:spAutoFit/>
          </a:bodyPr>
          <a:lstStyle/>
          <a:p>
            <a:pPr eaLnBrk="1" hangingPunct="1">
              <a:defRPr/>
            </a:pPr>
            <a:r>
              <a:rPr lang="lt-LT" dirty="0">
                <a:latin typeface="Arial" pitchFamily="-108" charset="0"/>
                <a:cs typeface="ＭＳ Ｐゴシック" pitchFamily="-108" charset="-128"/>
              </a:rPr>
              <a:t>Rizika</a:t>
            </a:r>
          </a:p>
        </p:txBody>
      </p:sp>
      <p:sp>
        <p:nvSpPr>
          <p:cNvPr id="9" name="TextBox 8"/>
          <p:cNvSpPr txBox="1"/>
          <p:nvPr/>
        </p:nvSpPr>
        <p:spPr>
          <a:xfrm rot="5400000">
            <a:off x="451831" y="5949427"/>
            <a:ext cx="461665" cy="718272"/>
          </a:xfrm>
          <a:prstGeom prst="rect">
            <a:avLst/>
          </a:prstGeom>
          <a:noFill/>
        </p:spPr>
        <p:txBody>
          <a:bodyPr vert="vert270">
            <a:spAutoFit/>
          </a:bodyPr>
          <a:lstStyle/>
          <a:p>
            <a:pPr eaLnBrk="1" hangingPunct="1">
              <a:defRPr/>
            </a:pPr>
            <a:r>
              <a:rPr lang="lt-LT" dirty="0">
                <a:latin typeface="Arial" pitchFamily="-108" charset="0"/>
                <a:cs typeface="ＭＳ Ｐゴシック" pitchFamily="-108" charset="-128"/>
              </a:rPr>
              <a:t>Maža</a:t>
            </a:r>
          </a:p>
        </p:txBody>
      </p:sp>
      <p:sp>
        <p:nvSpPr>
          <p:cNvPr id="12" name="TextBox 11"/>
          <p:cNvSpPr txBox="1"/>
          <p:nvPr/>
        </p:nvSpPr>
        <p:spPr>
          <a:xfrm rot="5400000">
            <a:off x="319806" y="1617588"/>
            <a:ext cx="461665" cy="886270"/>
          </a:xfrm>
          <a:prstGeom prst="rect">
            <a:avLst/>
          </a:prstGeom>
          <a:noFill/>
        </p:spPr>
        <p:txBody>
          <a:bodyPr vert="vert270">
            <a:spAutoFit/>
          </a:bodyPr>
          <a:lstStyle/>
          <a:p>
            <a:pPr eaLnBrk="1" hangingPunct="1">
              <a:defRPr/>
            </a:pPr>
            <a:r>
              <a:rPr lang="lt-LT" dirty="0">
                <a:latin typeface="Arial" pitchFamily="-108" charset="0"/>
                <a:cs typeface="ＭＳ Ｐゴシック" pitchFamily="-108" charset="-128"/>
              </a:rPr>
              <a:t>Didelė</a:t>
            </a:r>
          </a:p>
        </p:txBody>
      </p:sp>
    </p:spTree>
    <p:extLst>
      <p:ext uri="{BB962C8B-B14F-4D97-AF65-F5344CB8AC3E}">
        <p14:creationId xmlns:p14="http://schemas.microsoft.com/office/powerpoint/2010/main" val="20972383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TotalTime>
  <Words>584</Words>
  <Application>Microsoft Office PowerPoint</Application>
  <PresentationFormat>On-screen Show (4:3)</PresentationFormat>
  <Paragraphs>64</Paragraphs>
  <Slides>15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Arial</vt:lpstr>
      <vt:lpstr>Calibri</vt:lpstr>
      <vt:lpstr>Impact</vt:lpstr>
      <vt:lpstr>ＭＳ Ｐゴシック</vt:lpstr>
      <vt:lpstr>Trebuchet MS</vt:lpstr>
      <vt:lpstr>Verdana</vt:lpstr>
      <vt:lpstr>Wingdings 2</vt:lpstr>
      <vt:lpstr>Office Theme</vt:lpstr>
      <vt:lpstr>Custom Design</vt:lpstr>
      <vt:lpstr>Žodžio laisvė ir verslas</vt:lpstr>
      <vt:lpstr>Kas daro įtaką žurnalisto darbui?</vt:lpstr>
      <vt:lpstr>Kas moka žurnalistui atlyginimą?</vt:lpstr>
      <vt:lpstr>Kaip reklama, užsakomieji straipsniai ir rėmimas veikia turinį? („Nekąsk rankos, kuri tave maitina“)</vt:lpstr>
      <vt:lpstr>Didelės vieno užsakovo reklamos apimtys, užsakomųjų straipsnių skaičius ar tai, kad žiniasklaidos priemonė turi rėmėjų, nebūtinai reiškia, kad jos žurnalistinis turinys kai kuriais atvejais bus šališkas, neatitiks žurnalistiniams tekstams keliamų reikalavimų. Tačiau skaitant tekstus, į tai verta atkreipti dėmesį.  </vt:lpstr>
      <vt:lpstr>Žiniasklaidos priemonės savininkas (leidėjas)</vt:lpstr>
      <vt:lpstr>Kaip kitos leidėjo veiklos gali daryti įtaką žiniasklaidos priemonės turiniui?</vt:lpstr>
      <vt:lpstr>Norint kritiškai įvertinti naujieną reikia žinoti kontekstą:</vt:lpstr>
      <vt:lpstr>Verslo interesų keliama rizika žodžio laisvei</vt:lpstr>
      <vt:lpstr>Kaip sužinoti, kas yra žiniasklaidos priemonės savininkas?</vt:lpstr>
      <vt:lpstr>Keletas tezių, su kuriomis galima ginčytis</vt:lpstr>
      <vt:lpstr>Tyrinėjimo užduotis</vt:lpstr>
      <vt:lpstr>Kritinio mąstymo užduotis</vt:lpstr>
      <vt:lpstr>Kūrybinė užduotis</vt:lpstr>
      <vt:lpstr>Kūrybinės užduoties aptarimas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31</cp:revision>
  <dcterms:created xsi:type="dcterms:W3CDTF">2016-01-13T08:45:02Z</dcterms:created>
  <dcterms:modified xsi:type="dcterms:W3CDTF">2016-02-10T15:40:49Z</dcterms:modified>
</cp:coreProperties>
</file>