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68" r:id="rId14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71E"/>
    <a:srgbClr val="2CAF95"/>
    <a:srgbClr val="16B68C"/>
    <a:srgbClr val="70542A"/>
    <a:srgbClr val="168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667" autoAdjust="0"/>
  </p:normalViewPr>
  <p:slideViewPr>
    <p:cSldViewPr>
      <p:cViewPr varScale="1">
        <p:scale>
          <a:sx n="54" d="100"/>
          <a:sy n="54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E5074-A23D-4B2E-8335-6BA21C931894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1954F-3CDF-4E6D-90DE-D19F468D86D9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28981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56592" y="0"/>
            <a:ext cx="10476656" cy="7468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9952" y="908720"/>
            <a:ext cx="4822304" cy="3528392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4869160"/>
            <a:ext cx="4824536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 b="1" spc="0">
                <a:solidFill>
                  <a:srgbClr val="CC071E"/>
                </a:solidFill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123862"/>
            <a:ext cx="10476656" cy="746827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835696" y="3284984"/>
            <a:ext cx="1728192" cy="72008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692696"/>
            <a:ext cx="7772400" cy="5112568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56510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noFill/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637220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586814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687625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5536" y="836712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Rectangle 5"/>
          <p:cNvSpPr/>
          <p:nvPr userDrawn="1"/>
        </p:nvSpPr>
        <p:spPr>
          <a:xfrm>
            <a:off x="323528" y="764704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781128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rgbClr val="2CAF9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0" name="Isosceles Triangle 9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683568" y="1628800"/>
          <a:ext cx="7776864" cy="38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70542A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 userDrawn="1"/>
        </p:nvSpPr>
        <p:spPr>
          <a:xfrm rot="10800000">
            <a:off x="745232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694826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795637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8069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55576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3419872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6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240486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1" name="Isosceles Triangle 10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74" r:id="rId4"/>
    <p:sldLayoutId id="214748367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altLang="lt-LT" dirty="0"/>
              <a:t>Žiniasklaida ir socialinės medijos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lt-LT" altLang="lt-LT" dirty="0"/>
              <a:t>Ar socialinėse </a:t>
            </a:r>
            <a:r>
              <a:rPr lang="lt-LT" altLang="lt-LT" dirty="0" err="1"/>
              <a:t>medijose</a:t>
            </a:r>
            <a:r>
              <a:rPr lang="lt-LT" altLang="lt-LT" dirty="0"/>
              <a:t> pateikiama </a:t>
            </a:r>
            <a:r>
              <a:rPr lang="lt-LT" altLang="lt-LT" dirty="0" smtClean="0"/>
              <a:t>patikima informacija</a:t>
            </a:r>
            <a:r>
              <a:rPr lang="lt-LT" altLang="lt-LT" dirty="0"/>
              <a:t>?</a:t>
            </a:r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600200"/>
            <a:ext cx="4104456" cy="4565104"/>
          </a:xfrm>
        </p:spPr>
        <p:txBody>
          <a:bodyPr>
            <a:normAutofit lnSpcReduction="10000"/>
          </a:bodyPr>
          <a:lstStyle/>
          <a:p>
            <a:r>
              <a:rPr lang="lt-LT" altLang="lt-LT" dirty="0"/>
              <a:t>Tie, kas rašo komentarus, yra nepažįstami. Daugelis komentatorių – anonimai.</a:t>
            </a:r>
          </a:p>
          <a:p>
            <a:endParaRPr lang="lt-LT" altLang="lt-LT" dirty="0"/>
          </a:p>
          <a:p>
            <a:r>
              <a:rPr lang="lt-LT" altLang="lt-LT" dirty="0"/>
              <a:t>Komentatoriai būna šališki, kartais gauna pinigų už komentavimą užsakovo naudai.</a:t>
            </a:r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>
                <a:ea typeface="ＭＳ Ｐゴシック" panose="020B0600070205080204" pitchFamily="34" charset="-128"/>
              </a:rPr>
              <a:t>Kodėl negalima tikėti interneto komentatoriais?</a:t>
            </a:r>
            <a:endParaRPr lang="lt-LT" dirty="0"/>
          </a:p>
        </p:txBody>
      </p:sp>
      <p:grpSp>
        <p:nvGrpSpPr>
          <p:cNvPr id="4" name="Group 3"/>
          <p:cNvGrpSpPr/>
          <p:nvPr/>
        </p:nvGrpSpPr>
        <p:grpSpPr>
          <a:xfrm>
            <a:off x="5004048" y="1600200"/>
            <a:ext cx="3816424" cy="4997152"/>
            <a:chOff x="2195736" y="4005064"/>
            <a:chExt cx="6264696" cy="1800200"/>
          </a:xfrm>
        </p:grpSpPr>
        <p:sp>
          <p:nvSpPr>
            <p:cNvPr id="5" name="Rectangle 4"/>
            <p:cNvSpPr/>
            <p:nvPr/>
          </p:nvSpPr>
          <p:spPr>
            <a:xfrm>
              <a:off x="2267744" y="4077072"/>
              <a:ext cx="6192688" cy="1728192"/>
            </a:xfrm>
            <a:prstGeom prst="rect">
              <a:avLst/>
            </a:prstGeom>
            <a:solidFill>
              <a:schemeClr val="bg1"/>
            </a:solidFill>
            <a:ln w="95250" cap="sq">
              <a:solidFill>
                <a:srgbClr val="2CAF95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195736" y="4005064"/>
              <a:ext cx="6192688" cy="1728192"/>
            </a:xfrm>
            <a:prstGeom prst="rect">
              <a:avLst/>
            </a:prstGeom>
            <a:solidFill>
              <a:schemeClr val="bg1"/>
            </a:solidFill>
            <a:ln w="95250" cap="sq">
              <a:solidFill>
                <a:srgbClr val="2CAF95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 dirty="0">
                <a:solidFill>
                  <a:srgbClr val="2CAF95"/>
                </a:solidFill>
              </a:endParaRPr>
            </a:p>
          </p:txBody>
        </p:sp>
      </p:grpSp>
      <p:pic>
        <p:nvPicPr>
          <p:cNvPr id="7" name="Turinio vietos rezervavimo ženklas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53141" y="1607005"/>
            <a:ext cx="3723464" cy="479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245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lt-LT" dirty="0"/>
              <a:t>E</a:t>
            </a:r>
            <a:r>
              <a:rPr lang="cs-CZ" dirty="0"/>
              <a:t>mocinga kalba labiau nei faktai įtikinamai formuoja visuomenės nuomonę</a:t>
            </a:r>
            <a:r>
              <a:rPr lang="lt-LT" dirty="0"/>
              <a:t>;</a:t>
            </a:r>
            <a:r>
              <a:rPr lang="cs-CZ" dirty="0"/>
              <a:t> </a:t>
            </a:r>
            <a:endParaRPr lang="lt-LT" dirty="0"/>
          </a:p>
          <a:p>
            <a:pPr>
              <a:defRPr/>
            </a:pPr>
            <a:endParaRPr lang="lt-LT" dirty="0"/>
          </a:p>
          <a:p>
            <a:pPr>
              <a:defRPr/>
            </a:pPr>
            <a:r>
              <a:rPr lang="cs-CZ" dirty="0"/>
              <a:t>mobilizuoja visuomenės grupes</a:t>
            </a:r>
            <a:r>
              <a:rPr lang="lt-LT" dirty="0"/>
              <a:t>;</a:t>
            </a:r>
            <a:r>
              <a:rPr lang="cs-CZ" dirty="0"/>
              <a:t> </a:t>
            </a:r>
            <a:endParaRPr lang="lt-LT" dirty="0"/>
          </a:p>
          <a:p>
            <a:pPr>
              <a:defRPr/>
            </a:pPr>
            <a:endParaRPr lang="lt-LT" dirty="0"/>
          </a:p>
          <a:p>
            <a:pPr>
              <a:defRPr/>
            </a:pPr>
            <a:r>
              <a:rPr lang="cs-CZ" dirty="0"/>
              <a:t>gali padidinti ar sumažinti pasitikėjimą valstybe, asmenimis, organizacijomis, prekių ženklais ir t.</a:t>
            </a:r>
            <a:r>
              <a:rPr lang="lt-LT" dirty="0"/>
              <a:t> </a:t>
            </a:r>
            <a:r>
              <a:rPr lang="cs-CZ" dirty="0"/>
              <a:t>t. 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/>
              <a:t>Kuo pavojingi komentarai už pinigus?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93052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27584" y="2680757"/>
            <a:ext cx="7992888" cy="2304256"/>
            <a:chOff x="2195736" y="4005064"/>
            <a:chExt cx="6264696" cy="1800200"/>
          </a:xfrm>
        </p:grpSpPr>
        <p:sp>
          <p:nvSpPr>
            <p:cNvPr id="4" name="Rectangle 3"/>
            <p:cNvSpPr/>
            <p:nvPr/>
          </p:nvSpPr>
          <p:spPr>
            <a:xfrm>
              <a:off x="2267744" y="4077072"/>
              <a:ext cx="6192688" cy="1728192"/>
            </a:xfrm>
            <a:prstGeom prst="rect">
              <a:avLst/>
            </a:prstGeom>
            <a:solidFill>
              <a:schemeClr val="bg1"/>
            </a:solidFill>
            <a:ln w="95250" cap="sq">
              <a:solidFill>
                <a:srgbClr val="2CAF95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195736" y="4005064"/>
              <a:ext cx="6192688" cy="1728192"/>
            </a:xfrm>
            <a:prstGeom prst="rect">
              <a:avLst/>
            </a:prstGeom>
            <a:solidFill>
              <a:schemeClr val="bg1"/>
            </a:solidFill>
            <a:ln w="95250" cap="sq">
              <a:solidFill>
                <a:srgbClr val="2CAF95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 dirty="0">
                <a:solidFill>
                  <a:srgbClr val="2CAF95"/>
                </a:solidFill>
              </a:endParaRPr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600200"/>
            <a:ext cx="8208912" cy="4133056"/>
          </a:xfrm>
        </p:spPr>
        <p:txBody>
          <a:bodyPr>
            <a:normAutofit/>
          </a:bodyPr>
          <a:lstStyle/>
          <a:p>
            <a:pPr>
              <a:buNone/>
            </a:pPr>
            <a:endParaRPr lang="lt-LT" altLang="lt-LT" dirty="0"/>
          </a:p>
          <a:p>
            <a:pPr>
              <a:defRPr/>
            </a:pPr>
            <a:endParaRPr lang="lt-LT" altLang="lt-LT" sz="2800" dirty="0"/>
          </a:p>
          <a:p>
            <a:pPr marL="119062" indent="0">
              <a:buNone/>
              <a:defRPr/>
            </a:pPr>
            <a:r>
              <a:rPr lang="lt-LT" altLang="lt-LT" sz="2800" dirty="0"/>
              <a:t/>
            </a:r>
            <a:br>
              <a:rPr lang="lt-LT" altLang="lt-LT" sz="2800" dirty="0"/>
            </a:br>
            <a:r>
              <a:rPr lang="en-US" altLang="lt-LT" dirty="0" smtClean="0"/>
              <a:t>	</a:t>
            </a:r>
            <a:r>
              <a:rPr lang="lt-LT" altLang="lt-LT" dirty="0"/>
              <a:t> </a:t>
            </a:r>
            <a:endParaRPr lang="lt-LT" altLang="lt-LT" dirty="0" smtClean="0"/>
          </a:p>
        </p:txBody>
      </p:sp>
      <p:sp>
        <p:nvSpPr>
          <p:cNvPr id="7" name="Rectangle 6"/>
          <p:cNvSpPr/>
          <p:nvPr/>
        </p:nvSpPr>
        <p:spPr>
          <a:xfrm>
            <a:off x="1115616" y="2924944"/>
            <a:ext cx="73448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t-LT" altLang="lt-LT" sz="2800" b="1" dirty="0"/>
              <a:t>Atkreipkite dėmesį į tai, kad dalis skaitytojų net nepaskaitę naujienos iš karto pradeda skaityti komentarus ir susidaro nuomonę apie problemą ne iš pačios naujienos, bet iš jos vertinimo</a:t>
            </a:r>
            <a:r>
              <a:rPr lang="lt-LT" altLang="lt-LT" sz="2800" b="1" dirty="0">
                <a:latin typeface="Calibri" panose="020F0502020204030204" pitchFamily="34" charset="0"/>
              </a:rPr>
              <a:t>!</a:t>
            </a:r>
            <a:endParaRPr lang="lt-LT" altLang="lt-LT" sz="2800" b="1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5256584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lt-LT" altLang="lt-LT" b="1" dirty="0"/>
              <a:t>Internetinis turinys</a:t>
            </a:r>
            <a:r>
              <a:rPr lang="lt-LT" altLang="lt-LT" dirty="0"/>
              <a:t>, kurį žmonės sukūrė naudodamiesi lengvai prieinamomis technologijomis, leidžiančiomis paprastai sukurti ir paskleisti informaciją. </a:t>
            </a:r>
            <a:endParaRPr lang="lt-LT" altLang="lt-LT" dirty="0" smtClean="0"/>
          </a:p>
          <a:p>
            <a:pPr>
              <a:lnSpc>
                <a:spcPct val="120000"/>
              </a:lnSpc>
              <a:buFont typeface="Wingdings 2" panose="05020102010507070707" pitchFamily="18" charset="2"/>
              <a:buChar char="Ã"/>
              <a:defRPr/>
            </a:pPr>
            <a:r>
              <a:rPr lang="cs-CZ" altLang="lt-LT" dirty="0"/>
              <a:t>Tinklaraščiai (pvz.</a:t>
            </a:r>
            <a:r>
              <a:rPr lang="lt-LT" altLang="lt-LT" dirty="0"/>
              <a:t>,</a:t>
            </a:r>
            <a:r>
              <a:rPr lang="cs-CZ" altLang="lt-LT" dirty="0"/>
              <a:t> Nezinau.lt</a:t>
            </a:r>
            <a:r>
              <a:rPr lang="lt-LT" altLang="lt-LT" dirty="0"/>
              <a:t>)</a:t>
            </a:r>
          </a:p>
          <a:p>
            <a:pPr>
              <a:lnSpc>
                <a:spcPct val="120000"/>
              </a:lnSpc>
              <a:buFont typeface="Wingdings 2" panose="05020102010507070707" pitchFamily="18" charset="2"/>
              <a:buChar char="Ã"/>
              <a:defRPr/>
            </a:pPr>
            <a:r>
              <a:rPr lang="cs-CZ" altLang="lt-LT" dirty="0"/>
              <a:t>Socialinių tinklų svetainės (pvz.</a:t>
            </a:r>
            <a:r>
              <a:rPr lang="lt-LT" altLang="lt-LT" dirty="0"/>
              <a:t>,</a:t>
            </a:r>
            <a:r>
              <a:rPr lang="cs-CZ" altLang="lt-LT" dirty="0"/>
              <a:t> Facebook)</a:t>
            </a:r>
            <a:endParaRPr lang="lt-LT" altLang="lt-LT" dirty="0"/>
          </a:p>
          <a:p>
            <a:pPr>
              <a:lnSpc>
                <a:spcPct val="120000"/>
              </a:lnSpc>
              <a:buFont typeface="Wingdings 2" panose="05020102010507070707" pitchFamily="18" charset="2"/>
              <a:buChar char="Ã"/>
              <a:defRPr/>
            </a:pPr>
            <a:r>
              <a:rPr lang="cs-CZ" altLang="lt-LT" dirty="0"/>
              <a:t>Mikrotinklaraščiai (pvz.</a:t>
            </a:r>
            <a:r>
              <a:rPr lang="lt-LT" altLang="lt-LT" dirty="0"/>
              <a:t>,</a:t>
            </a:r>
            <a:r>
              <a:rPr lang="cs-CZ" altLang="lt-LT" dirty="0"/>
              <a:t> Twitter)</a:t>
            </a:r>
            <a:endParaRPr lang="lt-LT" altLang="lt-LT" dirty="0"/>
          </a:p>
          <a:p>
            <a:pPr>
              <a:lnSpc>
                <a:spcPct val="120000"/>
              </a:lnSpc>
              <a:buFont typeface="Wingdings 2" panose="05020102010507070707" pitchFamily="18" charset="2"/>
              <a:buChar char="Ã"/>
              <a:defRPr/>
            </a:pPr>
            <a:r>
              <a:rPr lang="cs-CZ" altLang="lt-LT" dirty="0"/>
              <a:t>Vaizdo dalinimosi portalai (pvz.</a:t>
            </a:r>
            <a:r>
              <a:rPr lang="lt-LT" altLang="lt-LT" dirty="0"/>
              <a:t>,</a:t>
            </a:r>
            <a:r>
              <a:rPr lang="cs-CZ" altLang="lt-LT" dirty="0"/>
              <a:t> Youtube)</a:t>
            </a:r>
            <a:endParaRPr lang="lt-LT" altLang="lt-LT" dirty="0"/>
          </a:p>
          <a:p>
            <a:pPr>
              <a:lnSpc>
                <a:spcPct val="120000"/>
              </a:lnSpc>
              <a:buFont typeface="Wingdings 2" panose="05020102010507070707" pitchFamily="18" charset="2"/>
              <a:buChar char="Ã"/>
              <a:defRPr/>
            </a:pPr>
            <a:r>
              <a:rPr lang="cs-CZ" altLang="lt-LT" dirty="0"/>
              <a:t>Nuotraukų dali</a:t>
            </a:r>
            <a:r>
              <a:rPr lang="lt-LT" altLang="lt-LT" dirty="0"/>
              <a:t>j</a:t>
            </a:r>
            <a:r>
              <a:rPr lang="cs-CZ" altLang="lt-LT" dirty="0"/>
              <a:t>imosi portalai (pvz.</a:t>
            </a:r>
            <a:r>
              <a:rPr lang="lt-LT" altLang="lt-LT" dirty="0"/>
              <a:t>,</a:t>
            </a:r>
            <a:r>
              <a:rPr lang="cs-CZ" altLang="lt-LT" dirty="0"/>
              <a:t> Instagram)</a:t>
            </a:r>
            <a:endParaRPr lang="lt-LT" altLang="lt-LT" dirty="0"/>
          </a:p>
          <a:p>
            <a:pPr>
              <a:lnSpc>
                <a:spcPct val="120000"/>
              </a:lnSpc>
              <a:buFont typeface="Wingdings 2" panose="05020102010507070707" pitchFamily="18" charset="2"/>
              <a:buChar char="Ã"/>
              <a:defRPr/>
            </a:pPr>
            <a:r>
              <a:rPr lang="cs-CZ" altLang="lt-LT" dirty="0"/>
              <a:t>Wiki puslapiai (pvz.</a:t>
            </a:r>
            <a:r>
              <a:rPr lang="lt-LT" altLang="lt-LT" dirty="0"/>
              <a:t>,</a:t>
            </a:r>
            <a:r>
              <a:rPr lang="cs-CZ" altLang="lt-LT" dirty="0"/>
              <a:t> Wikipedia)</a:t>
            </a:r>
            <a:endParaRPr lang="lt-LT" altLang="lt-LT" dirty="0"/>
          </a:p>
          <a:p>
            <a:pPr>
              <a:lnSpc>
                <a:spcPct val="120000"/>
              </a:lnSpc>
              <a:buFont typeface="Wingdings 2" panose="05020102010507070707" pitchFamily="18" charset="2"/>
              <a:buChar char="Ã"/>
              <a:defRPr/>
            </a:pPr>
            <a:r>
              <a:rPr lang="cs-CZ" altLang="lt-LT" dirty="0"/>
              <a:t>Klausimų ir atsakymų puslapiai (pvz.</a:t>
            </a:r>
            <a:r>
              <a:rPr lang="lt-LT" altLang="lt-LT" dirty="0"/>
              <a:t>,</a:t>
            </a:r>
            <a:r>
              <a:rPr lang="cs-CZ" altLang="lt-LT" dirty="0"/>
              <a:t> Yahoo Answers)</a:t>
            </a:r>
            <a:endParaRPr lang="lt-LT" altLang="lt-LT" dirty="0"/>
          </a:p>
          <a:p>
            <a:pPr>
              <a:lnSpc>
                <a:spcPct val="120000"/>
              </a:lnSpc>
              <a:buFont typeface="Wingdings 2" panose="05020102010507070707" pitchFamily="18" charset="2"/>
              <a:buChar char="Ã"/>
              <a:defRPr/>
            </a:pPr>
            <a:r>
              <a:rPr lang="cs-CZ" altLang="lt-LT" dirty="0"/>
              <a:t>Virtualūs pasauliai (pvz.</a:t>
            </a:r>
            <a:r>
              <a:rPr lang="lt-LT" altLang="lt-LT" dirty="0"/>
              <a:t>,</a:t>
            </a:r>
            <a:r>
              <a:rPr lang="cs-CZ" altLang="lt-LT" dirty="0"/>
              <a:t> Second Life)</a:t>
            </a:r>
            <a:endParaRPr lang="lt-LT" altLang="lt-LT" dirty="0"/>
          </a:p>
          <a:p>
            <a:pPr>
              <a:lnSpc>
                <a:spcPct val="120000"/>
              </a:lnSpc>
              <a:buFont typeface="Wingdings 2" panose="05020102010507070707" pitchFamily="18" charset="2"/>
              <a:buChar char="Ã"/>
              <a:defRPr/>
            </a:pPr>
            <a:r>
              <a:rPr lang="cs-CZ" altLang="lt-LT" dirty="0"/>
              <a:t>Kitos interaktyvios virtualaus bendravimo priemonės</a:t>
            </a:r>
            <a:endParaRPr lang="lt-LT" altLang="lt-LT" dirty="0"/>
          </a:p>
          <a:p>
            <a:pPr marL="0" indent="0">
              <a:lnSpc>
                <a:spcPct val="120000"/>
              </a:lnSpc>
              <a:buNone/>
              <a:defRPr/>
            </a:pP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 smtClean="0"/>
              <a:t>Kas yra socialinės </a:t>
            </a:r>
            <a:r>
              <a:rPr lang="lt-LT" altLang="lt-LT" dirty="0"/>
              <a:t>medijos?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925185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lt-LT" altLang="lt-LT" dirty="0"/>
              <a:t>Jų skirtumai yra šie: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lt-LT" altLang="lt-LT" dirty="0"/>
          </a:p>
          <a:p>
            <a:pPr>
              <a:lnSpc>
                <a:spcPct val="90000"/>
              </a:lnSpc>
              <a:defRPr/>
            </a:pPr>
            <a:r>
              <a:rPr lang="lt-LT" altLang="lt-LT" dirty="0"/>
              <a:t>įsitraukimo laipsnis;</a:t>
            </a:r>
          </a:p>
          <a:p>
            <a:pPr>
              <a:lnSpc>
                <a:spcPct val="90000"/>
              </a:lnSpc>
              <a:defRPr/>
            </a:pPr>
            <a:r>
              <a:rPr lang="lt-LT" altLang="lt-LT" dirty="0"/>
              <a:t>prieinamumo lygis;</a:t>
            </a:r>
          </a:p>
          <a:p>
            <a:pPr>
              <a:lnSpc>
                <a:spcPct val="90000"/>
              </a:lnSpc>
              <a:defRPr/>
            </a:pPr>
            <a:r>
              <a:rPr lang="lt-LT" altLang="lt-LT" dirty="0"/>
              <a:t>vaidmenų kintamumas;</a:t>
            </a:r>
          </a:p>
          <a:p>
            <a:pPr>
              <a:lnSpc>
                <a:spcPct val="90000"/>
              </a:lnSpc>
              <a:defRPr/>
            </a:pPr>
            <a:r>
              <a:rPr lang="lt-LT" altLang="lt-LT" dirty="0"/>
              <a:t>naujumas;</a:t>
            </a:r>
          </a:p>
          <a:p>
            <a:pPr>
              <a:lnSpc>
                <a:spcPct val="90000"/>
              </a:lnSpc>
              <a:defRPr/>
            </a:pPr>
            <a:r>
              <a:rPr lang="lt-LT" altLang="lt-LT" dirty="0"/>
              <a:t>turinio kintamumas;</a:t>
            </a:r>
          </a:p>
          <a:p>
            <a:pPr>
              <a:lnSpc>
                <a:spcPct val="90000"/>
              </a:lnSpc>
              <a:defRPr/>
            </a:pPr>
            <a:r>
              <a:rPr lang="lt-LT" altLang="lt-LT" dirty="0"/>
              <a:t>tarpusavio sąsajos;</a:t>
            </a:r>
          </a:p>
          <a:p>
            <a:pPr>
              <a:lnSpc>
                <a:spcPct val="90000"/>
              </a:lnSpc>
              <a:defRPr/>
            </a:pPr>
            <a:r>
              <a:rPr lang="lt-LT" altLang="lt-LT" dirty="0"/>
              <a:t>bendruomeniškumas;</a:t>
            </a:r>
          </a:p>
          <a:p>
            <a:pPr>
              <a:lnSpc>
                <a:spcPct val="90000"/>
              </a:lnSpc>
              <a:defRPr/>
            </a:pPr>
            <a:r>
              <a:rPr lang="lt-LT" altLang="lt-LT" dirty="0"/>
              <a:t>pasiekiamumas</a:t>
            </a:r>
            <a:r>
              <a:rPr lang="lt-LT" altLang="lt-LT" dirty="0" smtClean="0"/>
              <a:t>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>
                <a:ea typeface="ＭＳ Ｐゴシック" panose="020B0600070205080204" pitchFamily="34" charset="-128"/>
              </a:rPr>
              <a:t>Tradicinė žiniasklaida ir socialinės medijos 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834339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lt-LT" altLang="lt-LT" dirty="0"/>
              <a:t>Žinomi asmenys savo įrašuose pateikia įdomių minčių publikacijoms.</a:t>
            </a:r>
          </a:p>
          <a:p>
            <a:pPr>
              <a:defRPr/>
            </a:pPr>
            <a:endParaRPr lang="lt-LT" altLang="lt-LT" sz="1100" dirty="0"/>
          </a:p>
          <a:p>
            <a:pPr>
              <a:defRPr/>
            </a:pPr>
            <a:r>
              <a:rPr lang="lt-LT" altLang="lt-LT" dirty="0"/>
              <a:t>Oficialūs, patikimi šaltiniai ypatingų situacijų atveju dažnai  informaciją socialiniuose tinkluose pateikia greičiau nei žurnalistams, o šie ją kartoja.</a:t>
            </a:r>
          </a:p>
          <a:p>
            <a:pPr>
              <a:defRPr/>
            </a:pPr>
            <a:endParaRPr lang="lt-LT" altLang="lt-LT" sz="1100" dirty="0"/>
          </a:p>
          <a:p>
            <a:pPr>
              <a:defRPr/>
            </a:pPr>
            <a:r>
              <a:rPr lang="lt-LT" altLang="lt-LT" dirty="0"/>
              <a:t>Bet kurio vartotojo įdomi naujiena, pastebėta žurnalisto, gali tapti žiniasklaidos objektu</a:t>
            </a:r>
            <a:r>
              <a:rPr lang="lt-LT" altLang="lt-LT" dirty="0" smtClean="0"/>
              <a:t>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>
                <a:ea typeface="ＭＳ Ｐゴシック" panose="020B0600070205080204" pitchFamily="34" charset="-128"/>
              </a:rPr>
              <a:t>Kaip žiniasklaida naudoja socialines </a:t>
            </a:r>
            <a:r>
              <a:rPr lang="lt-LT" altLang="lt-LT" dirty="0" err="1">
                <a:ea typeface="ＭＳ Ｐゴシック" panose="020B0600070205080204" pitchFamily="34" charset="-128"/>
              </a:rPr>
              <a:t>medijas</a:t>
            </a:r>
            <a:r>
              <a:rPr lang="lt-LT" altLang="lt-LT" dirty="0">
                <a:ea typeface="ＭＳ Ｐゴシック" panose="020B0600070205080204" pitchFamily="34" charset="-128"/>
              </a:rPr>
              <a:t>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6597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15875">
              <a:buNone/>
            </a:pPr>
            <a:endParaRPr lang="lt-LT" altLang="lt-LT" dirty="0" smtClean="0"/>
          </a:p>
          <a:p>
            <a:pPr indent="15875">
              <a:buNone/>
            </a:pPr>
            <a:r>
              <a:rPr lang="lt-LT" altLang="lt-LT" dirty="0" smtClean="0"/>
              <a:t>Taigi </a:t>
            </a:r>
            <a:r>
              <a:rPr lang="lt-LT" altLang="lt-LT" dirty="0"/>
              <a:t>Jūsų paskelbta naujiena vieną dieną gali tapti didelio interneto portalo teksto turiniu. </a:t>
            </a:r>
          </a:p>
          <a:p>
            <a:pPr>
              <a:buNone/>
            </a:pPr>
            <a:endParaRPr lang="lt-LT" altLang="lt-LT" dirty="0"/>
          </a:p>
          <a:p>
            <a:pPr>
              <a:defRPr/>
            </a:pPr>
            <a:endParaRPr lang="lt-LT" altLang="lt-LT" sz="2800" dirty="0"/>
          </a:p>
          <a:p>
            <a:pPr marL="119062" indent="0">
              <a:buNone/>
              <a:defRPr/>
            </a:pPr>
            <a:r>
              <a:rPr lang="lt-LT" altLang="lt-LT" sz="2800" dirty="0"/>
              <a:t/>
            </a:r>
            <a:br>
              <a:rPr lang="lt-LT" altLang="lt-LT" sz="2800" dirty="0"/>
            </a:br>
            <a:r>
              <a:rPr lang="en-US" altLang="lt-LT" dirty="0" smtClean="0"/>
              <a:t>	</a:t>
            </a:r>
            <a:r>
              <a:rPr lang="lt-LT" altLang="lt-LT" dirty="0"/>
              <a:t> </a:t>
            </a:r>
            <a:endParaRPr lang="lt-LT" altLang="lt-LT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827584" y="4077072"/>
            <a:ext cx="7992888" cy="1915616"/>
            <a:chOff x="2195736" y="4005064"/>
            <a:chExt cx="6264696" cy="1800200"/>
          </a:xfrm>
        </p:grpSpPr>
        <p:sp>
          <p:nvSpPr>
            <p:cNvPr id="6" name="Rectangle 5"/>
            <p:cNvSpPr/>
            <p:nvPr/>
          </p:nvSpPr>
          <p:spPr>
            <a:xfrm>
              <a:off x="2267744" y="4077072"/>
              <a:ext cx="6192688" cy="1728192"/>
            </a:xfrm>
            <a:prstGeom prst="rect">
              <a:avLst/>
            </a:prstGeom>
            <a:solidFill>
              <a:schemeClr val="bg1"/>
            </a:solidFill>
            <a:ln w="95250" cap="sq">
              <a:solidFill>
                <a:srgbClr val="2CAF95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195736" y="4005064"/>
              <a:ext cx="6192688" cy="1728192"/>
            </a:xfrm>
            <a:prstGeom prst="rect">
              <a:avLst/>
            </a:prstGeom>
            <a:solidFill>
              <a:schemeClr val="bg1"/>
            </a:solidFill>
            <a:ln w="95250" cap="sq">
              <a:solidFill>
                <a:srgbClr val="2CAF95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 dirty="0">
                <a:solidFill>
                  <a:srgbClr val="2CAF95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09943" y="4340408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0">
              <a:buNone/>
              <a:tabLst>
                <a:tab pos="6992938" algn="l"/>
              </a:tabLst>
              <a:defRPr/>
            </a:pPr>
            <a:r>
              <a:rPr lang="lt-LT" altLang="lt-LT" sz="2800" b="1" i="1" dirty="0"/>
              <a:t>Tačiau ar tikrai norite, kad eilinį Jūsų įrašą „</a:t>
            </a:r>
            <a:r>
              <a:rPr lang="lt-LT" altLang="lt-LT" sz="2800" b="1" i="1" dirty="0" err="1"/>
              <a:t>Facebooke</a:t>
            </a:r>
            <a:r>
              <a:rPr lang="lt-LT" altLang="lt-LT" sz="2800" b="1" i="1" dirty="0"/>
              <a:t>“ matytų visa Lietuva?..  </a:t>
            </a:r>
            <a:endParaRPr lang="lt-LT" sz="2800" dirty="0"/>
          </a:p>
        </p:txBody>
      </p:sp>
    </p:spTree>
    <p:extLst>
      <p:ext uri="{BB962C8B-B14F-4D97-AF65-F5344CB8AC3E}">
        <p14:creationId xmlns:p14="http://schemas.microsoft.com/office/powerpoint/2010/main" val="2544862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altLang="lt-LT" dirty="0"/>
              <a:t>Įstatymai, numatantys, kokia informacija neskelbtina žinias</a:t>
            </a:r>
            <a:r>
              <a:rPr lang="lt-LT" altLang="lt-LT" dirty="0"/>
              <a:t>k</a:t>
            </a:r>
            <a:r>
              <a:rPr lang="cs-CZ" altLang="lt-LT" dirty="0"/>
              <a:t>laidos priemonėse, taikomi ir socialinėms medijoms</a:t>
            </a:r>
            <a:r>
              <a:rPr lang="lt-LT" altLang="lt-LT" dirty="0"/>
              <a:t>.</a:t>
            </a:r>
          </a:p>
          <a:p>
            <a:endParaRPr lang="lt-LT" altLang="lt-LT" sz="1600" dirty="0"/>
          </a:p>
          <a:p>
            <a:r>
              <a:rPr lang="lt-LT" altLang="lt-LT" dirty="0"/>
              <a:t>Socialinėse </a:t>
            </a:r>
            <a:r>
              <a:rPr lang="lt-LT" altLang="lt-LT" dirty="0" err="1"/>
              <a:t>medijose</a:t>
            </a:r>
            <a:r>
              <a:rPr lang="lt-LT" altLang="lt-LT" dirty="0"/>
              <a:t> skelbiama informacija taip pat aktyviai tikrinama visuomenės, pedagogų, darbdavių, vadybininkų...</a:t>
            </a:r>
          </a:p>
          <a:p>
            <a:endParaRPr lang="lt-LT" altLang="lt-LT" sz="1600" dirty="0"/>
          </a:p>
          <a:p>
            <a:r>
              <a:rPr lang="lt-LT" altLang="lt-LT" dirty="0"/>
              <a:t>Jeigu  informacija net nepažeidžia įstatymų, verta pagalvoti, ar tikrai norima, kad žmonės apie tai žinotų.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dirty="0">
                <a:ea typeface="ＭＳ Ｐゴシック" panose="020B0600070205080204" pitchFamily="34" charset="-128"/>
              </a:rPr>
              <a:t>Kokią informaciją publikuoti socialinėse </a:t>
            </a:r>
            <a:r>
              <a:rPr lang="lt-LT" altLang="lt-LT" dirty="0" err="1">
                <a:ea typeface="ＭＳ Ｐゴシック" panose="020B0600070205080204" pitchFamily="34" charset="-128"/>
              </a:rPr>
              <a:t>medijose</a:t>
            </a:r>
            <a:r>
              <a:rPr lang="lt-LT" altLang="lt-LT" dirty="0">
                <a:ea typeface="ＭＳ Ｐゴシック" panose="020B0600070205080204" pitchFamily="34" charset="-128"/>
              </a:rPr>
              <a:t>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012992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cs-CZ" dirty="0"/>
              <a:t>Informacija yra </a:t>
            </a:r>
            <a:r>
              <a:rPr lang="lt-LT" dirty="0" smtClean="0"/>
              <a:t>patikima</a:t>
            </a:r>
            <a:r>
              <a:rPr lang="cs-CZ" dirty="0" smtClean="0"/>
              <a:t> </a:t>
            </a:r>
            <a:r>
              <a:rPr lang="cs-CZ" dirty="0"/>
              <a:t>tada, kai:</a:t>
            </a:r>
            <a:endParaRPr lang="lt-LT" dirty="0"/>
          </a:p>
          <a:p>
            <a:pPr marL="0" indent="0">
              <a:buNone/>
              <a:defRPr/>
            </a:pPr>
            <a:endParaRPr lang="lt-LT" dirty="0"/>
          </a:p>
          <a:p>
            <a:pPr>
              <a:defRPr/>
            </a:pPr>
            <a:r>
              <a:rPr lang="cs-CZ" dirty="0"/>
              <a:t>ją pateikia oficialūs šaltiniai</a:t>
            </a:r>
            <a:r>
              <a:rPr lang="lt-LT" dirty="0"/>
              <a:t>;</a:t>
            </a:r>
          </a:p>
          <a:p>
            <a:pPr>
              <a:defRPr/>
            </a:pPr>
            <a:endParaRPr lang="lt-LT" dirty="0"/>
          </a:p>
          <a:p>
            <a:pPr>
              <a:defRPr/>
            </a:pPr>
            <a:r>
              <a:rPr lang="cs-CZ" dirty="0"/>
              <a:t>ją pateikia vieši asmenys, kurių reputacija lemia jų karjerą, statusą visuomenėje</a:t>
            </a:r>
            <a:r>
              <a:rPr lang="lt-LT" dirty="0"/>
              <a:t>;</a:t>
            </a:r>
          </a:p>
          <a:p>
            <a:pPr>
              <a:defRPr/>
            </a:pPr>
            <a:endParaRPr lang="lt-LT" dirty="0"/>
          </a:p>
          <a:p>
            <a:pPr>
              <a:defRPr/>
            </a:pPr>
            <a:r>
              <a:rPr lang="cs-CZ" dirty="0"/>
              <a:t>asmeniškai informuoja draugai, kuriais pasitikima</a:t>
            </a:r>
            <a:r>
              <a:rPr lang="cs-CZ" dirty="0" smtClean="0"/>
              <a:t>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92888" cy="936104"/>
          </a:xfrm>
        </p:spPr>
        <p:txBody>
          <a:bodyPr>
            <a:normAutofit fontScale="90000"/>
          </a:bodyPr>
          <a:lstStyle/>
          <a:p>
            <a:r>
              <a:rPr lang="lt-LT" altLang="lt-LT" dirty="0">
                <a:ea typeface="ＭＳ Ｐゴシック" panose="020B0600070205080204" pitchFamily="34" charset="-128"/>
              </a:rPr>
              <a:t>Kada socialinėse </a:t>
            </a:r>
            <a:r>
              <a:rPr lang="lt-LT" altLang="lt-LT" dirty="0" err="1">
                <a:ea typeface="ＭＳ Ｐゴシック" panose="020B0600070205080204" pitchFamily="34" charset="-128"/>
              </a:rPr>
              <a:t>medijose</a:t>
            </a:r>
            <a:r>
              <a:rPr lang="lt-LT" altLang="lt-LT" dirty="0">
                <a:ea typeface="ＭＳ Ｐゴシック" panose="020B0600070205080204" pitchFamily="34" charset="-128"/>
              </a:rPr>
              <a:t> skelbiama informacija yra patikima?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625219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cs-CZ" dirty="0"/>
              <a:t>Informacijos </a:t>
            </a:r>
            <a:r>
              <a:rPr lang="lt-LT" dirty="0" smtClean="0"/>
              <a:t>patikimumu </a:t>
            </a:r>
            <a:r>
              <a:rPr lang="cs-CZ" dirty="0" smtClean="0"/>
              <a:t>reikėtų </a:t>
            </a:r>
            <a:r>
              <a:rPr lang="cs-CZ" dirty="0"/>
              <a:t>suabejoti tada, kai:</a:t>
            </a:r>
            <a:endParaRPr lang="lt-LT" dirty="0"/>
          </a:p>
          <a:p>
            <a:pPr marL="0" indent="0">
              <a:buNone/>
              <a:defRPr/>
            </a:pPr>
            <a:endParaRPr lang="lt-LT" sz="1100" dirty="0"/>
          </a:p>
          <a:p>
            <a:pPr>
              <a:defRPr/>
            </a:pPr>
            <a:r>
              <a:rPr lang="cs-CZ" dirty="0"/>
              <a:t>ją skelbiantys žmonės nepateikia tikrojo savo vardo ir pavardės</a:t>
            </a:r>
            <a:r>
              <a:rPr lang="lt-LT" dirty="0"/>
              <a:t>;</a:t>
            </a:r>
          </a:p>
          <a:p>
            <a:pPr>
              <a:defRPr/>
            </a:pPr>
            <a:r>
              <a:rPr lang="cs-CZ" dirty="0"/>
              <a:t>ją skelbiantys žmonės nepateikia savo </a:t>
            </a:r>
            <a:r>
              <a:rPr lang="lt-LT" dirty="0"/>
              <a:t>nuotraukos;</a:t>
            </a:r>
          </a:p>
          <a:p>
            <a:pPr>
              <a:defRPr/>
            </a:pPr>
            <a:r>
              <a:rPr lang="cs-CZ" dirty="0"/>
              <a:t>pateikia</a:t>
            </a:r>
            <a:r>
              <a:rPr lang="lt-LT" dirty="0"/>
              <a:t>mos</a:t>
            </a:r>
            <a:r>
              <a:rPr lang="cs-CZ" dirty="0"/>
              <a:t> nuorod</a:t>
            </a:r>
            <a:r>
              <a:rPr lang="lt-LT" dirty="0" err="1"/>
              <a:t>os</a:t>
            </a:r>
            <a:r>
              <a:rPr lang="cs-CZ" dirty="0"/>
              <a:t> į neaiškaus pobūdžio puslapius</a:t>
            </a:r>
            <a:r>
              <a:rPr lang="lt-LT" dirty="0"/>
              <a:t>;</a:t>
            </a:r>
          </a:p>
          <a:p>
            <a:pPr>
              <a:defRPr/>
            </a:pPr>
            <a:r>
              <a:rPr lang="cs-CZ" dirty="0"/>
              <a:t>kiti abejoja dėl </a:t>
            </a:r>
            <a:r>
              <a:rPr lang="lt-LT" dirty="0"/>
              <a:t>asmens - </a:t>
            </a:r>
            <a:r>
              <a:rPr lang="cs-CZ" dirty="0"/>
              <a:t>informacijos šaltinio patikimumo socialiniuose tinkluose ir net viešojoje erdvėje.</a:t>
            </a:r>
            <a:endParaRPr lang="lt-LT" altLang="lt-LT" dirty="0"/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>
                <a:ea typeface="ＭＳ Ｐゴシック" panose="020B0600070205080204" pitchFamily="34" charset="-128"/>
              </a:rPr>
              <a:t>Kada informacija kelia abejonių?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672574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lt-LT" altLang="lt-LT" dirty="0"/>
              <a:t>„</a:t>
            </a:r>
            <a:r>
              <a:rPr lang="lt-LT" altLang="lt-LT" dirty="0" err="1"/>
              <a:t>Mikės</a:t>
            </a:r>
            <a:r>
              <a:rPr lang="lt-LT" altLang="lt-LT" dirty="0"/>
              <a:t> </a:t>
            </a:r>
            <a:r>
              <a:rPr lang="lt-LT" altLang="lt-LT" dirty="0" err="1"/>
              <a:t>melagėlio</a:t>
            </a:r>
            <a:r>
              <a:rPr lang="lt-LT" altLang="lt-LT" dirty="0"/>
              <a:t>“ efektas: </a:t>
            </a:r>
            <a:r>
              <a:rPr lang="cs-CZ" dirty="0"/>
              <a:t>daugybę kartų pamelavus žmonės daugiau nebetikės, o tai gali</a:t>
            </a:r>
            <a:r>
              <a:rPr lang="lt-LT" dirty="0"/>
              <a:t> turėti skaudžių pasekmių</a:t>
            </a:r>
            <a:r>
              <a:rPr lang="cs-CZ" dirty="0"/>
              <a:t>. </a:t>
            </a:r>
            <a:endParaRPr lang="lt-LT" dirty="0"/>
          </a:p>
          <a:p>
            <a:pPr>
              <a:defRPr/>
            </a:pPr>
            <a:endParaRPr lang="lt-LT" altLang="lt-LT" sz="1100" dirty="0"/>
          </a:p>
          <a:p>
            <a:pPr>
              <a:defRPr/>
            </a:pPr>
            <a:r>
              <a:rPr lang="lt-LT" altLang="lt-LT" dirty="0"/>
              <a:t>Socialinėse </a:t>
            </a:r>
            <a:r>
              <a:rPr lang="lt-LT" altLang="lt-LT" dirty="0" err="1"/>
              <a:t>medijose</a:t>
            </a:r>
            <a:r>
              <a:rPr lang="lt-LT" altLang="lt-LT" dirty="0"/>
              <a:t> visi greitai sužino, kas yra melagis: </a:t>
            </a:r>
            <a:r>
              <a:rPr lang="cs-CZ" dirty="0"/>
              <a:t>žmonės gali keistis nuomonėmis</a:t>
            </a:r>
            <a:r>
              <a:rPr lang="lt-LT" dirty="0"/>
              <a:t> ir komentarais</a:t>
            </a:r>
            <a:r>
              <a:rPr lang="cs-CZ" dirty="0"/>
              <a:t>. </a:t>
            </a:r>
            <a:endParaRPr lang="lt-LT" altLang="lt-LT" dirty="0"/>
          </a:p>
          <a:p>
            <a:pPr>
              <a:defRPr/>
            </a:pPr>
            <a:endParaRPr lang="lt-LT" altLang="lt-LT" sz="1100" dirty="0"/>
          </a:p>
          <a:p>
            <a:pPr>
              <a:defRPr/>
            </a:pPr>
            <a:r>
              <a:rPr lang="lt-LT" altLang="lt-LT" dirty="0"/>
              <a:t>Darbdaviai tikrina socialines </a:t>
            </a:r>
            <a:r>
              <a:rPr lang="lt-LT" altLang="lt-LT" dirty="0" err="1"/>
              <a:t>medijas</a:t>
            </a:r>
            <a:r>
              <a:rPr lang="lt-LT" altLang="lt-LT" dirty="0"/>
              <a:t>, todėl darbuotojų paviešintas įstatymų ir etikos normų neatitinkantis turinys gali užkirsti kelią jų karjerai</a:t>
            </a:r>
            <a:r>
              <a:rPr lang="lt-LT" altLang="lt-LT" dirty="0" smtClean="0"/>
              <a:t>.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848872" cy="936104"/>
          </a:xfrm>
        </p:spPr>
        <p:txBody>
          <a:bodyPr>
            <a:normAutofit fontScale="90000"/>
          </a:bodyPr>
          <a:lstStyle/>
          <a:p>
            <a:r>
              <a:rPr lang="lt-LT" altLang="lt-LT" dirty="0">
                <a:ea typeface="ＭＳ Ｐゴシック" panose="020B0600070205080204" pitchFamily="34" charset="-128"/>
              </a:rPr>
              <a:t>Kodėl geriau </a:t>
            </a:r>
            <a:r>
              <a:rPr lang="lt-LT" altLang="lt-LT" dirty="0" smtClean="0">
                <a:ea typeface="ＭＳ Ｐゴシック" panose="020B0600070205080204" pitchFamily="34" charset="-128"/>
              </a:rPr>
              <a:t>socialiniuose tinkluose skelbti tik patikrintą informaciją?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149627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</TotalTime>
  <Words>540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Impact</vt:lpstr>
      <vt:lpstr>ＭＳ Ｐゴシック</vt:lpstr>
      <vt:lpstr>Trebuchet MS</vt:lpstr>
      <vt:lpstr>Verdana</vt:lpstr>
      <vt:lpstr>Wingdings 2</vt:lpstr>
      <vt:lpstr>Office Theme</vt:lpstr>
      <vt:lpstr>Custom Design</vt:lpstr>
      <vt:lpstr>Žiniasklaida ir socialinės medijos</vt:lpstr>
      <vt:lpstr>Kas yra socialinės medijos?</vt:lpstr>
      <vt:lpstr>Tradicinė žiniasklaida ir socialinės medijos </vt:lpstr>
      <vt:lpstr>Kaip žiniasklaida naudoja socialines medijas?</vt:lpstr>
      <vt:lpstr>PowerPoint Presentation</vt:lpstr>
      <vt:lpstr>Kokią informaciją publikuoti socialinėse medijose?</vt:lpstr>
      <vt:lpstr>Kada socialinėse medijose skelbiama informacija yra patikima?</vt:lpstr>
      <vt:lpstr>Kada informacija kelia abejonių?</vt:lpstr>
      <vt:lpstr>Kodėl geriau socialiniuose tinkluose skelbti tik patikrintą informaciją?</vt:lpstr>
      <vt:lpstr>Kodėl negalima tikėti interneto komentatoriais?</vt:lpstr>
      <vt:lpstr>Kuo pavojingi komentarai už pinigus?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Birute</dc:creator>
  <cp:lastModifiedBy>Rasa Jančiauskaitė</cp:lastModifiedBy>
  <cp:revision>31</cp:revision>
  <dcterms:created xsi:type="dcterms:W3CDTF">2016-01-13T08:45:02Z</dcterms:created>
  <dcterms:modified xsi:type="dcterms:W3CDTF">2016-02-10T14:46:55Z</dcterms:modified>
</cp:coreProperties>
</file>