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68" r:id="rId6"/>
    <p:sldId id="267" r:id="rId7"/>
    <p:sldId id="259" r:id="rId8"/>
    <p:sldId id="260" r:id="rId9"/>
    <p:sldId id="261" r:id="rId10"/>
    <p:sldId id="262" r:id="rId11"/>
    <p:sldId id="263" r:id="rId12"/>
    <p:sldId id="264" r:id="rId13"/>
    <p:sldId id="269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9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6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92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944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0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33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18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68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6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5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6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5347-FD75-9D4E-9790-51D81ED07FD7}" type="datetimeFigureOut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ACEA0-C58A-CC4F-9938-02834EF53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2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Medijos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dirty="0" err="1" smtClean="0"/>
              <a:t>stereotipai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7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Lyčių lygybė ir kompiuteriniai žaidimai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b="0" dirty="0" smtClean="0">
                <a:effectLst/>
              </a:rPr>
              <a:t>Nors mergaičių ir moterų, žaidžiančių kompiuterinius žaidimus, skaičius yra didelis (pavyzdžiui, JAV </a:t>
            </a:r>
            <a:r>
              <a:rPr lang="lt-LT" b="0" dirty="0" smtClean="0">
                <a:effectLst/>
              </a:rPr>
              <a:t>48 % </a:t>
            </a:r>
            <a:r>
              <a:rPr lang="lt-LT" b="0" dirty="0" smtClean="0">
                <a:effectLst/>
              </a:rPr>
              <a:t>žaidžiančiųjų yra moterys), tačiau moterų, kuriančių žaidimus, yra mažuma (Švedijos žaidimų pramonėje dirba tik 16 proc. moterų).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86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Rasiniai, etniniai stereotipai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Rasiniai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etniniai</a:t>
            </a:r>
            <a:r>
              <a:rPr lang="en-US" dirty="0"/>
              <a:t> </a:t>
            </a:r>
            <a:r>
              <a:rPr lang="en-US" dirty="0" err="1"/>
              <a:t>stereotipai</a:t>
            </a:r>
            <a:r>
              <a:rPr lang="en-US" dirty="0"/>
              <a:t> </a:t>
            </a:r>
            <a:r>
              <a:rPr lang="en-US" dirty="0" err="1"/>
              <a:t>galioja</a:t>
            </a:r>
            <a:r>
              <a:rPr lang="en-US" dirty="0"/>
              <a:t> </a:t>
            </a:r>
            <a:r>
              <a:rPr lang="en-US" dirty="0" err="1"/>
              <a:t>nepaisant</a:t>
            </a:r>
            <a:r>
              <a:rPr lang="en-US" dirty="0"/>
              <a:t> </a:t>
            </a:r>
            <a:r>
              <a:rPr lang="en-US" dirty="0" err="1"/>
              <a:t>dešimtmečius</a:t>
            </a:r>
            <a:r>
              <a:rPr lang="en-US" dirty="0"/>
              <a:t> </a:t>
            </a:r>
            <a:r>
              <a:rPr lang="en-US" dirty="0" err="1"/>
              <a:t>trukusių</a:t>
            </a:r>
            <a:r>
              <a:rPr lang="en-US" dirty="0"/>
              <a:t> </a:t>
            </a:r>
            <a:r>
              <a:rPr lang="en-US" dirty="0" err="1"/>
              <a:t>pastangų</a:t>
            </a:r>
            <a:r>
              <a:rPr lang="en-US" dirty="0"/>
              <a:t> </a:t>
            </a:r>
            <a:r>
              <a:rPr lang="en-US" dirty="0" err="1"/>
              <a:t>juos</a:t>
            </a:r>
            <a:r>
              <a:rPr lang="en-US" dirty="0"/>
              <a:t> </a:t>
            </a:r>
            <a:r>
              <a:rPr lang="en-US" dirty="0" err="1"/>
              <a:t>išrauti</a:t>
            </a:r>
            <a:r>
              <a:rPr lang="en-US" dirty="0"/>
              <a:t>, </a:t>
            </a:r>
            <a:r>
              <a:rPr lang="en-US" dirty="0" err="1"/>
              <a:t>pradedant</a:t>
            </a:r>
            <a:r>
              <a:rPr lang="en-US" dirty="0"/>
              <a:t> </a:t>
            </a:r>
            <a:r>
              <a:rPr lang="en-US" dirty="0" err="1"/>
              <a:t>judėjimu</a:t>
            </a:r>
            <a:r>
              <a:rPr lang="en-US" dirty="0"/>
              <a:t> </a:t>
            </a:r>
            <a:r>
              <a:rPr lang="en-US" dirty="0" err="1"/>
              <a:t>už</a:t>
            </a:r>
            <a:r>
              <a:rPr lang="en-US" dirty="0"/>
              <a:t> </a:t>
            </a:r>
            <a:r>
              <a:rPr lang="en-US" dirty="0" err="1"/>
              <a:t>žmogaus</a:t>
            </a:r>
            <a:r>
              <a:rPr lang="en-US" dirty="0"/>
              <a:t> </a:t>
            </a:r>
            <a:r>
              <a:rPr lang="en-US" dirty="0" err="1"/>
              <a:t>teises</a:t>
            </a:r>
            <a:r>
              <a:rPr lang="en-US" dirty="0"/>
              <a:t>, </a:t>
            </a:r>
            <a:r>
              <a:rPr lang="en-US" dirty="0" err="1"/>
              <a:t>baigiant</a:t>
            </a:r>
            <a:r>
              <a:rPr lang="en-US" dirty="0"/>
              <a:t> </a:t>
            </a:r>
            <a:r>
              <a:rPr lang="en-US" dirty="0" err="1"/>
              <a:t>dabartinėmis</a:t>
            </a:r>
            <a:r>
              <a:rPr lang="en-US" dirty="0"/>
              <a:t> </a:t>
            </a:r>
            <a:r>
              <a:rPr lang="en-US" dirty="0" err="1"/>
              <a:t>iniciatyvomis</a:t>
            </a:r>
            <a:r>
              <a:rPr lang="en-US" dirty="0"/>
              <a:t> </a:t>
            </a:r>
            <a:r>
              <a:rPr lang="en-US" dirty="0" err="1"/>
              <a:t>propaguoti</a:t>
            </a:r>
            <a:r>
              <a:rPr lang="en-US" dirty="0"/>
              <a:t> </a:t>
            </a:r>
            <a:r>
              <a:rPr lang="en-US" dirty="0" err="1"/>
              <a:t>skirtingų</a:t>
            </a:r>
            <a:r>
              <a:rPr lang="en-US" dirty="0"/>
              <a:t> </a:t>
            </a:r>
            <a:r>
              <a:rPr lang="en-US" dirty="0" err="1"/>
              <a:t>kultūrų</a:t>
            </a:r>
            <a:r>
              <a:rPr lang="en-US" dirty="0"/>
              <a:t> </a:t>
            </a:r>
            <a:r>
              <a:rPr lang="en-US" dirty="0" err="1"/>
              <a:t>tarpusavio</a:t>
            </a:r>
            <a:r>
              <a:rPr lang="en-US" dirty="0"/>
              <a:t> </a:t>
            </a:r>
            <a:r>
              <a:rPr lang="en-US" dirty="0" err="1" smtClean="0"/>
              <a:t>supratimą</a:t>
            </a:r>
            <a:r>
              <a:rPr lang="lt-LT" dirty="0" smtClean="0"/>
              <a:t>.</a:t>
            </a:r>
          </a:p>
          <a:p>
            <a:r>
              <a:rPr lang="lt-LT" dirty="0"/>
              <a:t>Stereotipų išlaikymas – tai vienas iš būdų, kuriuo manipuliuoja dominuojančios grupės.</a:t>
            </a:r>
          </a:p>
          <a:p>
            <a:r>
              <a:rPr lang="lt-LT" dirty="0" smtClean="0"/>
              <a:t>M</a:t>
            </a:r>
            <a:r>
              <a:rPr lang="en-US" dirty="0" err="1" smtClean="0"/>
              <a:t>edijos</a:t>
            </a:r>
            <a:r>
              <a:rPr lang="en-US" dirty="0" smtClean="0"/>
              <a:t> </a:t>
            </a:r>
            <a:r>
              <a:rPr lang="en-US" dirty="0" err="1"/>
              <a:t>atlieka</a:t>
            </a:r>
            <a:r>
              <a:rPr lang="en-US" dirty="0"/>
              <a:t> </a:t>
            </a:r>
            <a:r>
              <a:rPr lang="en-US" dirty="0" err="1"/>
              <a:t>svarbų</a:t>
            </a:r>
            <a:r>
              <a:rPr lang="en-US" dirty="0"/>
              <a:t> </a:t>
            </a:r>
            <a:r>
              <a:rPr lang="en-US" dirty="0" err="1"/>
              <a:t>vaidmenį</a:t>
            </a:r>
            <a:r>
              <a:rPr lang="en-US" dirty="0"/>
              <a:t>, </a:t>
            </a:r>
            <a:r>
              <a:rPr lang="en-US" dirty="0" err="1"/>
              <a:t>nes</a:t>
            </a:r>
            <a:r>
              <a:rPr lang="en-US" dirty="0"/>
              <a:t> </a:t>
            </a:r>
            <a:r>
              <a:rPr lang="en-US" dirty="0" err="1"/>
              <a:t>jos</a:t>
            </a:r>
            <a:r>
              <a:rPr lang="en-US" dirty="0"/>
              <a:t> </a:t>
            </a:r>
            <a:r>
              <a:rPr lang="en-US" dirty="0" err="1"/>
              <a:t>kartoja</a:t>
            </a:r>
            <a:r>
              <a:rPr lang="en-US" dirty="0"/>
              <a:t>, </a:t>
            </a:r>
            <a:r>
              <a:rPr lang="lt-LT" dirty="0" smtClean="0"/>
              <a:t>šitaip</a:t>
            </a:r>
            <a:r>
              <a:rPr lang="en-US" dirty="0" smtClean="0"/>
              <a:t> </a:t>
            </a:r>
            <a:r>
              <a:rPr lang="en-US" dirty="0" err="1"/>
              <a:t>mūsų</a:t>
            </a:r>
            <a:r>
              <a:rPr lang="en-US" dirty="0"/>
              <a:t> </a:t>
            </a:r>
            <a:r>
              <a:rPr lang="en-US" dirty="0" err="1"/>
              <a:t>mąstyme</a:t>
            </a:r>
            <a:r>
              <a:rPr lang="en-US" dirty="0"/>
              <a:t> </a:t>
            </a:r>
            <a:r>
              <a:rPr lang="en-US" dirty="0" err="1"/>
              <a:t>įteisina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įamžina</a:t>
            </a:r>
            <a:r>
              <a:rPr lang="en-US" dirty="0"/>
              <a:t> </a:t>
            </a:r>
            <a:r>
              <a:rPr lang="en-US" dirty="0" err="1"/>
              <a:t>daugumą</a:t>
            </a:r>
            <a:r>
              <a:rPr lang="en-US" dirty="0"/>
              <a:t> </a:t>
            </a:r>
            <a:r>
              <a:rPr lang="en-US" dirty="0" err="1"/>
              <a:t>negatyvių</a:t>
            </a:r>
            <a:r>
              <a:rPr lang="en-US" dirty="0"/>
              <a:t> tam </a:t>
            </a:r>
            <a:r>
              <a:rPr lang="en-US" dirty="0" err="1"/>
              <a:t>tikrų</a:t>
            </a:r>
            <a:r>
              <a:rPr lang="en-US" dirty="0"/>
              <a:t> </a:t>
            </a:r>
            <a:r>
              <a:rPr lang="en-US" dirty="0" err="1"/>
              <a:t>grupių</a:t>
            </a:r>
            <a:r>
              <a:rPr lang="en-US" dirty="0"/>
              <a:t> </a:t>
            </a:r>
            <a:r>
              <a:rPr lang="en-US" dirty="0" err="1"/>
              <a:t>vaizdavimų</a:t>
            </a:r>
            <a:r>
              <a:rPr lang="en-US" dirty="0"/>
              <a:t>. 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77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4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Medijose beveik nėra vietos etninėms mažumoms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2665"/>
            <a:ext cx="8229600" cy="4583553"/>
          </a:xfrm>
        </p:spPr>
        <p:txBody>
          <a:bodyPr>
            <a:normAutofit/>
          </a:bodyPr>
          <a:lstStyle/>
          <a:p>
            <a:r>
              <a:rPr lang="en-US" sz="2800" dirty="0" err="1"/>
              <a:t>Yra</a:t>
            </a:r>
            <a:r>
              <a:rPr lang="en-US" sz="2800" dirty="0"/>
              <a:t> </a:t>
            </a:r>
            <a:r>
              <a:rPr lang="en-US" sz="2800" dirty="0" err="1"/>
              <a:t>socialinių</a:t>
            </a:r>
            <a:r>
              <a:rPr lang="en-US" sz="2800" dirty="0"/>
              <a:t> </a:t>
            </a:r>
            <a:r>
              <a:rPr lang="en-US" sz="2800" dirty="0" err="1"/>
              <a:t>grupių</a:t>
            </a:r>
            <a:r>
              <a:rPr lang="en-US" sz="2800" dirty="0"/>
              <a:t>, </a:t>
            </a:r>
            <a:r>
              <a:rPr lang="en-US" sz="2800" dirty="0" err="1"/>
              <a:t>kurių</a:t>
            </a:r>
            <a:r>
              <a:rPr lang="en-US" sz="2800" dirty="0"/>
              <a:t> </a:t>
            </a:r>
            <a:r>
              <a:rPr lang="en-US" sz="2800" dirty="0" smtClean="0"/>
              <a:t>medijos</a:t>
            </a:r>
            <a:r>
              <a:rPr lang="lt-LT" sz="2800" dirty="0" smtClean="0"/>
              <a:t> </a:t>
            </a:r>
            <a:r>
              <a:rPr lang="en-US" sz="2800" dirty="0" err="1" smtClean="0"/>
              <a:t>nevaizduoja</a:t>
            </a:r>
            <a:r>
              <a:rPr lang="en-US" sz="2800" dirty="0" smtClean="0"/>
              <a:t>, </a:t>
            </a:r>
            <a:r>
              <a:rPr lang="en-US" sz="2800" dirty="0" smtClean="0"/>
              <a:t>t</a:t>
            </a:r>
            <a:r>
              <a:rPr lang="lt-LT" sz="2800" dirty="0" err="1" smtClean="0"/>
              <a:t>aip</a:t>
            </a:r>
            <a:r>
              <a:rPr lang="lt-LT" sz="2800" dirty="0" smtClean="0"/>
              <a:t> jos</a:t>
            </a:r>
            <a:r>
              <a:rPr lang="en-US" sz="2800" dirty="0" smtClean="0"/>
              <a:t> </a:t>
            </a:r>
            <a:r>
              <a:rPr lang="en-US" sz="2800" dirty="0"/>
              <a:t>tarsi </a:t>
            </a:r>
            <a:r>
              <a:rPr lang="en-US" sz="2800" dirty="0" err="1"/>
              <a:t>neegzistuoja</a:t>
            </a:r>
            <a:r>
              <a:rPr lang="en-US" sz="2800" dirty="0"/>
              <a:t>; </a:t>
            </a:r>
            <a:r>
              <a:rPr lang="en-US" sz="2800" dirty="0" err="1"/>
              <a:t>nematomumas</a:t>
            </a:r>
            <a:r>
              <a:rPr lang="en-US" sz="2800" dirty="0"/>
              <a:t> </a:t>
            </a:r>
            <a:r>
              <a:rPr lang="en-US" sz="2800" dirty="0" err="1"/>
              <a:t>reiškia</a:t>
            </a:r>
            <a:r>
              <a:rPr lang="en-US" sz="2800" dirty="0"/>
              <a:t> </a:t>
            </a:r>
            <a:r>
              <a:rPr lang="en-US" sz="2800" dirty="0" err="1"/>
              <a:t>socialinės</a:t>
            </a:r>
            <a:r>
              <a:rPr lang="en-US" sz="2800" dirty="0"/>
              <a:t> </a:t>
            </a:r>
            <a:r>
              <a:rPr lang="en-US" sz="2800" dirty="0" err="1"/>
              <a:t>įtakos</a:t>
            </a:r>
            <a:r>
              <a:rPr lang="en-US" sz="2800" dirty="0"/>
              <a:t> </a:t>
            </a:r>
            <a:r>
              <a:rPr lang="en-US" sz="2800" dirty="0" err="1" smtClean="0"/>
              <a:t>neturėjimą</a:t>
            </a:r>
            <a:r>
              <a:rPr lang="lt-LT" sz="2800" dirty="0" smtClean="0"/>
              <a:t>.</a:t>
            </a:r>
            <a:endParaRPr lang="lt-LT" sz="2800" b="0" dirty="0" smtClean="0">
              <a:effectLst/>
            </a:endParaRPr>
          </a:p>
          <a:p>
            <a:r>
              <a:rPr lang="lt-LT" sz="2800" dirty="0"/>
              <a:t>K</a:t>
            </a:r>
            <a:r>
              <a:rPr lang="lt-LT" sz="2800" b="0" dirty="0" smtClean="0">
                <a:effectLst/>
              </a:rPr>
              <a:t>ai etninės mažumos galiausiai sulaukia dėmesio, jos vaizduojamos neigiamai.</a:t>
            </a:r>
          </a:p>
          <a:p>
            <a:r>
              <a:rPr lang="lt-LT" sz="2800" dirty="0"/>
              <a:t>S</a:t>
            </a:r>
            <a:r>
              <a:rPr lang="lt-LT" sz="2800" dirty="0" smtClean="0"/>
              <a:t>kirtingų </a:t>
            </a:r>
            <a:r>
              <a:rPr lang="lt-LT" sz="2800" dirty="0"/>
              <a:t>rasių vaikai retai vaizduojami žaidžiantys drauge, filmuose šeimas sukuria tos pačios rasės atstovai (išimtis – socialinės reklamos ir programos</a:t>
            </a:r>
            <a:r>
              <a:rPr lang="lt-LT" sz="2800" dirty="0" smtClean="0"/>
              <a:t>).</a:t>
            </a:r>
            <a:endParaRPr lang="lt-LT" sz="2800" dirty="0" smtClean="0">
              <a:effectLst/>
            </a:endParaRP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1137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Tai </a:t>
            </a:r>
            <a:r>
              <a:rPr lang="en-US" dirty="0" err="1"/>
              <a:t>gali</a:t>
            </a:r>
            <a:r>
              <a:rPr lang="en-US" dirty="0"/>
              <a:t> </a:t>
            </a:r>
            <a:r>
              <a:rPr lang="en-US" dirty="0" err="1"/>
              <a:t>sukelti</a:t>
            </a:r>
            <a:r>
              <a:rPr lang="en-US" dirty="0"/>
              <a:t> </a:t>
            </a:r>
            <a:r>
              <a:rPr lang="en-US" dirty="0" err="1"/>
              <a:t>įvairių</a:t>
            </a:r>
            <a:r>
              <a:rPr lang="en-US" dirty="0"/>
              <a:t> </a:t>
            </a:r>
            <a:r>
              <a:rPr lang="en-US" dirty="0" err="1"/>
              <a:t>pasekmių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143842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lt-LT" sz="2600" dirty="0" smtClean="0"/>
              <a:t>Žmogus </a:t>
            </a:r>
            <a:r>
              <a:rPr lang="lt-LT" sz="2600" dirty="0"/>
              <a:t>gali įtikėti, </a:t>
            </a:r>
            <a:r>
              <a:rPr lang="lt-LT" sz="2600" dirty="0" smtClean="0"/>
              <a:t>kad, </a:t>
            </a:r>
            <a:r>
              <a:rPr lang="lt-LT" sz="2600" dirty="0"/>
              <a:t>jei nepageidautina būti mažumos grupės nariu, jis turi tarsi neigiamą statusą, ir tai neigiamai paveikia savęs suvokimą („būti tos grupės nariu blogai, vadinasi, aš blogas</a:t>
            </a:r>
            <a:r>
              <a:rPr lang="lt-LT" sz="2600" dirty="0" smtClean="0"/>
              <a:t>“). </a:t>
            </a:r>
            <a:endParaRPr lang="lt-LT" sz="2600" dirty="0"/>
          </a:p>
          <a:p>
            <a:pPr lvl="0"/>
            <a:r>
              <a:rPr lang="lt-LT" sz="2600" dirty="0"/>
              <a:t>J</a:t>
            </a:r>
            <a:r>
              <a:rPr lang="lt-LT" sz="2600" dirty="0" smtClean="0"/>
              <a:t>ei </a:t>
            </a:r>
            <a:r>
              <a:rPr lang="lt-LT" sz="2600" dirty="0"/>
              <a:t>būti nariu nepageidautina, tada problemos sprendimas – atsiriboti nuo grupės („būti nariu yra blogai, tad aš stengsiuos atrodyti, elgtis ir galvoti lyg nebūčiau tos grupės narys“). </a:t>
            </a:r>
          </a:p>
          <a:p>
            <a:pPr lvl="0"/>
            <a:r>
              <a:rPr lang="lt-LT" sz="2600" dirty="0"/>
              <a:t>S</a:t>
            </a:r>
            <a:r>
              <a:rPr lang="lt-LT" sz="2600" dirty="0" smtClean="0"/>
              <a:t>ocialinė </a:t>
            </a:r>
            <a:r>
              <a:rPr lang="lt-LT" sz="2600" dirty="0"/>
              <a:t>nelygybė grupės atžvilgiu gali didinti nusivylimą ir daugumos kultūros atmetimą, </a:t>
            </a:r>
            <a:r>
              <a:rPr lang="lt-LT" sz="2600" dirty="0" smtClean="0"/>
              <a:t>stiprinti </a:t>
            </a:r>
            <a:r>
              <a:rPr lang="lt-LT" sz="2600" dirty="0"/>
              <a:t>ryšius su savo grupe </a:t>
            </a:r>
            <a:r>
              <a:rPr lang="lt-LT" sz="2600" dirty="0" smtClean="0"/>
              <a:t>(„likusi visuomenė </a:t>
            </a:r>
            <a:r>
              <a:rPr lang="lt-LT" sz="2600" dirty="0"/>
              <a:t>yra neteisinga ir negera“). </a:t>
            </a:r>
          </a:p>
        </p:txBody>
      </p:sp>
    </p:spTree>
    <p:extLst>
      <p:ext uri="{BB962C8B-B14F-4D97-AF65-F5344CB8AC3E}">
        <p14:creationId xmlns:p14="http://schemas.microsoft.com/office/powerpoint/2010/main" val="4028974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3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Informacijos šaltinių įvairovė griauna stereotipus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>
                <a:effectLst/>
              </a:rPr>
              <a:t>Kad sugriautų stereotipus, žmogus turi:</a:t>
            </a:r>
          </a:p>
          <a:p>
            <a:pPr lvl="1"/>
            <a:r>
              <a:rPr lang="lt-LT" dirty="0" smtClean="0">
                <a:effectLst/>
              </a:rPr>
              <a:t>susipažinti su skirtingais šaltiniais, skirtingų medijų </a:t>
            </a:r>
            <a:r>
              <a:rPr lang="lt-LT" smtClean="0">
                <a:effectLst/>
              </a:rPr>
              <a:t>teikiama </a:t>
            </a:r>
            <a:r>
              <a:rPr lang="lt-LT" smtClean="0">
                <a:effectLst/>
              </a:rPr>
              <a:t>informacija</a:t>
            </a:r>
            <a:r>
              <a:rPr lang="lt-LT" smtClean="0"/>
              <a:t>;</a:t>
            </a:r>
            <a:r>
              <a:rPr lang="lt-LT" smtClean="0">
                <a:effectLst/>
              </a:rPr>
              <a:t> </a:t>
            </a:r>
            <a:endParaRPr lang="lt-LT" dirty="0" smtClean="0">
              <a:effectLst/>
            </a:endParaRPr>
          </a:p>
          <a:p>
            <a:pPr lvl="1"/>
            <a:r>
              <a:rPr lang="lt-LT" dirty="0" smtClean="0">
                <a:effectLst/>
              </a:rPr>
              <a:t>ugdyti įgūdžius, kurie leistų vykdyti alternatyvią analizę</a:t>
            </a:r>
            <a:r>
              <a:rPr lang="lt-LT" dirty="0" smtClean="0"/>
              <a:t>;</a:t>
            </a:r>
          </a:p>
          <a:p>
            <a:pPr lvl="1"/>
            <a:r>
              <a:rPr lang="lt-LT" dirty="0" smtClean="0">
                <a:effectLst/>
              </a:rPr>
              <a:t>geriausias stereotipų laužymo būdas – gerai susipažinti su žmonėmis, priklausančiais skirtingoms visuomenės grupėms.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24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Stereotipai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Visuomenės </a:t>
            </a:r>
            <a:r>
              <a:rPr lang="lt-LT" dirty="0"/>
              <a:t>sąmonėje funkcionuojantis supaprastintas, </a:t>
            </a:r>
            <a:r>
              <a:rPr lang="lt-LT" dirty="0" err="1"/>
              <a:t>schematizuotas</a:t>
            </a:r>
            <a:r>
              <a:rPr lang="lt-LT" dirty="0"/>
              <a:t>, emociškai nuspalvintas kokio nors objekto </a:t>
            </a:r>
            <a:r>
              <a:rPr lang="lt-LT" dirty="0" smtClean="0"/>
              <a:t>vaizdinys.</a:t>
            </a:r>
          </a:p>
          <a:p>
            <a:r>
              <a:rPr lang="lt-LT" dirty="0"/>
              <a:t>T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/>
              <a:t>visuotinai</a:t>
            </a:r>
            <a:r>
              <a:rPr lang="en-US" dirty="0"/>
              <a:t> </a:t>
            </a:r>
            <a:r>
              <a:rPr lang="en-US" dirty="0" err="1"/>
              <a:t>priimta</a:t>
            </a:r>
            <a:r>
              <a:rPr lang="en-US" dirty="0"/>
              <a:t>, </a:t>
            </a:r>
            <a:r>
              <a:rPr lang="en-US" dirty="0" err="1"/>
              <a:t>šabloniška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dažnai</a:t>
            </a:r>
            <a:r>
              <a:rPr lang="en-US" dirty="0"/>
              <a:t> </a:t>
            </a:r>
            <a:r>
              <a:rPr lang="en-US" dirty="0" err="1"/>
              <a:t>supaprastinta</a:t>
            </a:r>
            <a:r>
              <a:rPr lang="en-US" dirty="0"/>
              <a:t> </a:t>
            </a:r>
            <a:r>
              <a:rPr lang="en-US" dirty="0" err="1"/>
              <a:t>nuomonė</a:t>
            </a:r>
            <a:r>
              <a:rPr lang="en-US" dirty="0"/>
              <a:t>, kai </a:t>
            </a:r>
            <a:r>
              <a:rPr lang="en-US" dirty="0" err="1"/>
              <a:t>asmuo</a:t>
            </a:r>
            <a:r>
              <a:rPr lang="en-US" dirty="0"/>
              <a:t>, </a:t>
            </a:r>
            <a:r>
              <a:rPr lang="en-US" dirty="0" err="1"/>
              <a:t>grupė</a:t>
            </a:r>
            <a:r>
              <a:rPr lang="en-US" dirty="0"/>
              <a:t>, </a:t>
            </a:r>
            <a:r>
              <a:rPr lang="en-US" dirty="0" err="1"/>
              <a:t>įvykis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dalykas</a:t>
            </a:r>
            <a:r>
              <a:rPr lang="en-US" dirty="0"/>
              <a:t> </a:t>
            </a:r>
            <a:r>
              <a:rPr lang="en-US" dirty="0" err="1"/>
              <a:t>yra</a:t>
            </a:r>
            <a:r>
              <a:rPr lang="en-US" dirty="0"/>
              <a:t> </a:t>
            </a:r>
            <a:r>
              <a:rPr lang="en-US" dirty="0" err="1"/>
              <a:t>vertinamas</a:t>
            </a:r>
            <a:r>
              <a:rPr lang="en-US" dirty="0"/>
              <a:t> </a:t>
            </a:r>
            <a:r>
              <a:rPr lang="en-US" dirty="0" err="1"/>
              <a:t>pritaikant</a:t>
            </a:r>
            <a:r>
              <a:rPr lang="en-US" dirty="0"/>
              <a:t> </a:t>
            </a:r>
            <a:r>
              <a:rPr lang="en-US" dirty="0" err="1"/>
              <a:t>nesikeičiantį</a:t>
            </a:r>
            <a:r>
              <a:rPr lang="en-US" dirty="0"/>
              <a:t> </a:t>
            </a:r>
            <a:r>
              <a:rPr lang="en-US" dirty="0" err="1" smtClean="0"/>
              <a:t>standartą</a:t>
            </a:r>
            <a:r>
              <a:rPr lang="en-US" dirty="0" smtClean="0"/>
              <a:t> </a:t>
            </a:r>
            <a:r>
              <a:rPr lang="en-US" dirty="0" err="1"/>
              <a:t>nekreipiant</a:t>
            </a:r>
            <a:r>
              <a:rPr lang="en-US" dirty="0"/>
              <a:t> </a:t>
            </a:r>
            <a:r>
              <a:rPr lang="en-US" dirty="0" err="1"/>
              <a:t>jokio</a:t>
            </a:r>
            <a:r>
              <a:rPr lang="en-US" dirty="0"/>
              <a:t> </a:t>
            </a:r>
            <a:r>
              <a:rPr lang="en-US" dirty="0" err="1"/>
              <a:t>dėmesio</a:t>
            </a:r>
            <a:r>
              <a:rPr lang="en-US" dirty="0"/>
              <a:t> į </a:t>
            </a:r>
            <a:r>
              <a:rPr lang="en-US" dirty="0" err="1"/>
              <a:t>individualumą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išskirtinumą</a:t>
            </a:r>
            <a:r>
              <a:rPr lang="en-US" dirty="0"/>
              <a:t>.</a:t>
            </a:r>
            <a:endParaRPr lang="lt-LT" b="0" dirty="0" smtClean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4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b="0" dirty="0" smtClean="0">
                <a:effectLst/>
              </a:rPr>
              <a:t>Vaidmenų modeliai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Medijos </a:t>
            </a:r>
            <a:r>
              <a:rPr lang="en-US" dirty="0" err="1"/>
              <a:t>stiprina</a:t>
            </a:r>
            <a:r>
              <a:rPr lang="en-US" dirty="0"/>
              <a:t> </a:t>
            </a:r>
            <a:r>
              <a:rPr lang="en-US" dirty="0" err="1"/>
              <a:t>dominuojančius</a:t>
            </a:r>
            <a:r>
              <a:rPr lang="en-US" dirty="0"/>
              <a:t> </a:t>
            </a:r>
            <a:r>
              <a:rPr lang="en-US" dirty="0" err="1"/>
              <a:t>stereotipus</a:t>
            </a:r>
            <a:r>
              <a:rPr lang="en-US" dirty="0"/>
              <a:t>, </a:t>
            </a:r>
            <a:r>
              <a:rPr lang="en-US" dirty="0" err="1"/>
              <a:t>dažnai</a:t>
            </a:r>
            <a:r>
              <a:rPr lang="en-US" dirty="0"/>
              <a:t> </a:t>
            </a:r>
            <a:r>
              <a:rPr lang="en-US" dirty="0" err="1"/>
              <a:t>kurdamos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 smtClean="0"/>
              <a:t>naujus</a:t>
            </a:r>
            <a:r>
              <a:rPr lang="lt-LT" dirty="0" smtClean="0"/>
              <a:t>.</a:t>
            </a:r>
          </a:p>
          <a:p>
            <a:r>
              <a:rPr lang="en-US" dirty="0" smtClean="0"/>
              <a:t>Medijos </a:t>
            </a:r>
            <a:r>
              <a:rPr lang="en-US" dirty="0" err="1"/>
              <a:t>stengiasi</a:t>
            </a:r>
            <a:r>
              <a:rPr lang="en-US" dirty="0"/>
              <a:t> </a:t>
            </a:r>
            <a:r>
              <a:rPr lang="en-US" dirty="0" err="1"/>
              <a:t>sukurti</a:t>
            </a:r>
            <a:r>
              <a:rPr lang="en-US" dirty="0"/>
              <a:t> </a:t>
            </a:r>
            <a:r>
              <a:rPr lang="en-US" dirty="0" err="1"/>
              <a:t>bendrą</a:t>
            </a:r>
            <a:r>
              <a:rPr lang="en-US" dirty="0"/>
              <a:t> </a:t>
            </a:r>
            <a:r>
              <a:rPr lang="en-US" dirty="0" err="1"/>
              <a:t>nuomonę</a:t>
            </a:r>
            <a:r>
              <a:rPr lang="en-US" dirty="0"/>
              <a:t> </a:t>
            </a:r>
            <a:r>
              <a:rPr lang="en-US" dirty="0" err="1"/>
              <a:t>apie</a:t>
            </a:r>
            <a:r>
              <a:rPr lang="en-US" dirty="0"/>
              <a:t> tai, </a:t>
            </a:r>
            <a:r>
              <a:rPr lang="en-US" dirty="0" err="1"/>
              <a:t>kaip</a:t>
            </a:r>
            <a:r>
              <a:rPr lang="en-US" dirty="0"/>
              <a:t> </a:t>
            </a:r>
            <a:r>
              <a:rPr lang="en-US" dirty="0" err="1"/>
              <a:t>reikėtų</a:t>
            </a:r>
            <a:r>
              <a:rPr lang="en-US" dirty="0"/>
              <a:t> </a:t>
            </a:r>
            <a:r>
              <a:rPr lang="en-US" dirty="0" err="1"/>
              <a:t>atrodyti</a:t>
            </a:r>
            <a:r>
              <a:rPr lang="en-US" dirty="0"/>
              <a:t>, </a:t>
            </a:r>
            <a:r>
              <a:rPr lang="en-US" dirty="0" err="1"/>
              <a:t>ką</a:t>
            </a:r>
            <a:r>
              <a:rPr lang="en-US" dirty="0"/>
              <a:t> </a:t>
            </a:r>
            <a:r>
              <a:rPr lang="en-US" dirty="0" err="1" smtClean="0"/>
              <a:t>galvoti</a:t>
            </a:r>
            <a:r>
              <a:rPr lang="lt-LT" dirty="0" smtClean="0"/>
              <a:t>,</a:t>
            </a:r>
            <a:r>
              <a:rPr lang="en-US" dirty="0" smtClean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pataria</a:t>
            </a:r>
            <a:r>
              <a:rPr lang="en-US" dirty="0"/>
              <a:t>, </a:t>
            </a:r>
            <a:r>
              <a:rPr lang="en-US" dirty="0" err="1"/>
              <a:t>kaip</a:t>
            </a:r>
            <a:r>
              <a:rPr lang="en-US" dirty="0"/>
              <a:t> to </a:t>
            </a:r>
            <a:r>
              <a:rPr lang="en-US" dirty="0" err="1"/>
              <a:t>pasiekti</a:t>
            </a:r>
            <a:r>
              <a:rPr lang="en-US" dirty="0"/>
              <a:t>, </a:t>
            </a:r>
            <a:r>
              <a:rPr lang="en-US" dirty="0" err="1"/>
              <a:t>pristatydamos</a:t>
            </a:r>
            <a:r>
              <a:rPr lang="en-US" dirty="0"/>
              <a:t> </a:t>
            </a:r>
            <a:r>
              <a:rPr lang="en-US" dirty="0" err="1"/>
              <a:t>įvairių</a:t>
            </a:r>
            <a:r>
              <a:rPr lang="en-US" dirty="0"/>
              <a:t> </a:t>
            </a:r>
            <a:r>
              <a:rPr lang="en-US" dirty="0" err="1"/>
              <a:t>vaidmenų</a:t>
            </a:r>
            <a:r>
              <a:rPr lang="en-US" dirty="0"/>
              <a:t> </a:t>
            </a:r>
            <a:r>
              <a:rPr lang="en-US" dirty="0" err="1"/>
              <a:t>modelius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8741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Tipiniai stereotipai turi kelias charakteristikas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Jie </a:t>
            </a:r>
            <a:r>
              <a:rPr lang="lt-LT" dirty="0"/>
              <a:t>leidžia numanyti, kad visi žmonės, priklausantys tai pačiai grupei, yra </a:t>
            </a:r>
            <a:r>
              <a:rPr lang="lt-LT" dirty="0" smtClean="0"/>
              <a:t>vienodi.</a:t>
            </a:r>
            <a:endParaRPr lang="lt-LT" dirty="0" smtClean="0"/>
          </a:p>
          <a:p>
            <a:r>
              <a:rPr lang="lt-LT" dirty="0" smtClean="0"/>
              <a:t>Stereotipuose </a:t>
            </a:r>
            <a:r>
              <a:rPr lang="lt-LT" dirty="0"/>
              <a:t>slypi </a:t>
            </a:r>
            <a:r>
              <a:rPr lang="lt-LT" dirty="0" smtClean="0"/>
              <a:t>nuosprendis.</a:t>
            </a:r>
            <a:endParaRPr lang="lt-LT" dirty="0"/>
          </a:p>
          <a:p>
            <a:r>
              <a:rPr lang="lt-LT" dirty="0" smtClean="0"/>
              <a:t>Stereotipai </a:t>
            </a:r>
            <a:r>
              <a:rPr lang="lt-LT" dirty="0"/>
              <a:t>yra </a:t>
            </a:r>
            <a:r>
              <a:rPr lang="lt-LT" dirty="0" smtClean="0"/>
              <a:t>nelankstūs.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545623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Kaip išreiškiami stereotipai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lt-LT" dirty="0"/>
              <a:t>juokai </a:t>
            </a:r>
            <a:endParaRPr lang="lt-LT" dirty="0" smtClean="0"/>
          </a:p>
          <a:p>
            <a:pPr lvl="0"/>
            <a:r>
              <a:rPr lang="lt-LT" dirty="0" smtClean="0"/>
              <a:t>etikečių </a:t>
            </a:r>
            <a:r>
              <a:rPr lang="lt-LT" dirty="0"/>
              <a:t>klijavimas </a:t>
            </a:r>
            <a:endParaRPr lang="lt-LT" dirty="0" smtClean="0"/>
          </a:p>
          <a:p>
            <a:pPr lvl="0"/>
            <a:r>
              <a:rPr lang="lt-LT" dirty="0" smtClean="0"/>
              <a:t>supaprastinti </a:t>
            </a:r>
            <a:r>
              <a:rPr lang="lt-LT" dirty="0"/>
              <a:t>pareiškimai, taikomi visiems grupei priklausantiems asmenims </a:t>
            </a:r>
            <a:r>
              <a:rPr lang="lt-LT" dirty="0" smtClean="0"/>
              <a:t> </a:t>
            </a:r>
            <a:endParaRPr lang="lt-LT" dirty="0"/>
          </a:p>
          <a:p>
            <a:pPr lvl="0"/>
            <a:r>
              <a:rPr lang="lt-LT" dirty="0"/>
              <a:t>stereotipinis apibūdinimas </a:t>
            </a:r>
            <a:r>
              <a:rPr lang="lt-LT" dirty="0" smtClean="0"/>
              <a:t> </a:t>
            </a:r>
            <a:endParaRPr lang="lt-LT" dirty="0"/>
          </a:p>
          <a:p>
            <a:pPr lvl="0"/>
            <a:r>
              <a:rPr lang="lt-LT" dirty="0"/>
              <a:t>asmeninis </a:t>
            </a:r>
            <a:r>
              <a:rPr lang="lt-LT" dirty="0" smtClean="0"/>
              <a:t>kitų įsivaizdavimas, </a:t>
            </a:r>
            <a:r>
              <a:rPr lang="lt-LT" dirty="0"/>
              <a:t>paremtas stereotipais apie grupę, kuriai priklauso asmuo </a:t>
            </a:r>
            <a:r>
              <a:rPr lang="lt-LT" dirty="0" smtClean="0"/>
              <a:t> </a:t>
            </a:r>
            <a:endParaRPr lang="lt-LT" dirty="0"/>
          </a:p>
          <a:p>
            <a:pPr lvl="0"/>
            <a:r>
              <a:rPr lang="lt-LT" dirty="0"/>
              <a:t>atstovo sindromas </a:t>
            </a:r>
            <a:r>
              <a:rPr lang="lt-LT" dirty="0" smtClean="0"/>
              <a:t> </a:t>
            </a:r>
            <a:endParaRPr lang="lt-LT" dirty="0"/>
          </a:p>
          <a:p>
            <a:pPr lvl="0"/>
            <a:r>
              <a:rPr lang="lt-LT" dirty="0"/>
              <a:t>apibūdinimai, kurie </a:t>
            </a:r>
            <a:r>
              <a:rPr lang="lt-LT" dirty="0" smtClean="0"/>
              <a:t>primena / sukelia </a:t>
            </a:r>
            <a:r>
              <a:rPr lang="lt-LT" dirty="0"/>
              <a:t>stereotipus, nes jie tarsi priešpastatomi egzistuojantiems stereotipams </a:t>
            </a:r>
            <a:r>
              <a:rPr lang="lt-LT" dirty="0" smtClean="0"/>
              <a:t> </a:t>
            </a:r>
            <a:endParaRPr lang="lt-LT" dirty="0"/>
          </a:p>
          <a:p>
            <a:pPr lvl="0"/>
            <a:r>
              <a:rPr lang="lt-LT" dirty="0"/>
              <a:t>statistiniai </a:t>
            </a:r>
            <a:r>
              <a:rPr lang="lt-LT" dirty="0" smtClean="0"/>
              <a:t>stereotipai </a:t>
            </a:r>
            <a:endParaRPr lang="lt-LT" dirty="0"/>
          </a:p>
          <a:p>
            <a:pPr marL="0" indent="0">
              <a:buNone/>
            </a:pPr>
            <a:r>
              <a:rPr lang="en-US" dirty="0" err="1"/>
              <a:t>Beje</a:t>
            </a:r>
            <a:r>
              <a:rPr lang="en-US" dirty="0"/>
              <a:t>, </a:t>
            </a:r>
            <a:r>
              <a:rPr lang="en-US" dirty="0" err="1"/>
              <a:t>stereotipai</a:t>
            </a:r>
            <a:r>
              <a:rPr lang="en-US" dirty="0"/>
              <a:t> </a:t>
            </a:r>
            <a:r>
              <a:rPr lang="en-US" dirty="0" err="1"/>
              <a:t>tokie</a:t>
            </a:r>
            <a:r>
              <a:rPr lang="en-US" dirty="0"/>
              <a:t> </a:t>
            </a:r>
            <a:r>
              <a:rPr lang="en-US" dirty="0" err="1"/>
              <a:t>stiprūs</a:t>
            </a:r>
            <a:r>
              <a:rPr lang="en-US" dirty="0"/>
              <a:t>, </a:t>
            </a:r>
            <a:r>
              <a:rPr lang="en-US" dirty="0" err="1"/>
              <a:t>kad</a:t>
            </a:r>
            <a:r>
              <a:rPr lang="en-US" dirty="0"/>
              <a:t> </a:t>
            </a:r>
            <a:r>
              <a:rPr lang="en-US" dirty="0" err="1"/>
              <a:t>mes</a:t>
            </a:r>
            <a:r>
              <a:rPr lang="en-US" dirty="0"/>
              <a:t> </a:t>
            </a:r>
            <a:r>
              <a:rPr lang="en-US" dirty="0" err="1"/>
              <a:t>jų</a:t>
            </a:r>
            <a:r>
              <a:rPr lang="en-US" dirty="0"/>
              <a:t> </a:t>
            </a:r>
            <a:r>
              <a:rPr lang="en-US" dirty="0" err="1"/>
              <a:t>dažnai</a:t>
            </a:r>
            <a:r>
              <a:rPr lang="en-US" dirty="0"/>
              <a:t> </a:t>
            </a:r>
            <a:r>
              <a:rPr lang="en-US" dirty="0" err="1" smtClean="0"/>
              <a:t>laikomės</a:t>
            </a:r>
            <a:r>
              <a:rPr lang="lt-LT" dirty="0" smtClean="0"/>
              <a:t>,</a:t>
            </a:r>
            <a:r>
              <a:rPr lang="en-US" dirty="0" smtClean="0"/>
              <a:t> </a:t>
            </a:r>
            <a:r>
              <a:rPr lang="en-US" dirty="0"/>
              <a:t>net </a:t>
            </a:r>
            <a:r>
              <a:rPr lang="en-US" dirty="0" err="1"/>
              <a:t>jei</a:t>
            </a:r>
            <a:r>
              <a:rPr lang="en-US" dirty="0"/>
              <a:t> </a:t>
            </a:r>
            <a:r>
              <a:rPr lang="lt-LT" dirty="0" smtClean="0"/>
              <a:t>norime pabrėžti, </a:t>
            </a:r>
            <a:r>
              <a:rPr lang="lt-LT" dirty="0" smtClean="0"/>
              <a:t>jog </a:t>
            </a:r>
            <a:r>
              <a:rPr lang="lt-LT" dirty="0" smtClean="0"/>
              <a:t>situacija nėra </a:t>
            </a:r>
            <a:r>
              <a:rPr lang="lt-LT" dirty="0" smtClean="0"/>
              <a:t>stereotipinė.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72678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Kaip atpažinti stereotipus medijose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lt-LT" dirty="0"/>
              <a:t>Kas? Koks vaidmuo priskiriamas </a:t>
            </a:r>
            <a:r>
              <a:rPr lang="lt-LT" dirty="0" smtClean="0"/>
              <a:t>asmeniui?</a:t>
            </a:r>
            <a:endParaRPr lang="lt-LT" dirty="0"/>
          </a:p>
          <a:p>
            <a:pPr lvl="0"/>
            <a:r>
              <a:rPr lang="lt-LT" dirty="0"/>
              <a:t>Kur? Kokioje aplinkoje asmuo vaizduojamas, aprašomas ar fotografuojamas? </a:t>
            </a:r>
          </a:p>
          <a:p>
            <a:pPr lvl="0"/>
            <a:r>
              <a:rPr lang="lt-LT" dirty="0"/>
              <a:t>Kaip? </a:t>
            </a:r>
            <a:r>
              <a:rPr lang="lt-LT" dirty="0" smtClean="0"/>
              <a:t>Koks asmens vaidmuo,</a:t>
            </a:r>
            <a:r>
              <a:rPr lang="lt-LT" dirty="0"/>
              <a:t> pasirinktas</a:t>
            </a:r>
            <a:r>
              <a:rPr lang="lt-LT" dirty="0" smtClean="0"/>
              <a:t> fotografavimo</a:t>
            </a:r>
            <a:r>
              <a:rPr lang="lt-LT" dirty="0"/>
              <a:t>, filmavimo </a:t>
            </a:r>
            <a:r>
              <a:rPr lang="lt-LT" dirty="0" smtClean="0"/>
              <a:t>kampas, planas, veido išraiška?</a:t>
            </a:r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9318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Moterų ir vyrų vaidmenų stereotipai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lt-LT" sz="2800" dirty="0" smtClean="0">
                <a:effectLst/>
              </a:rPr>
              <a:t>Medijos yra nuolatinis informacijos apie lyčių skirtumus šaltinis ir pateikia abiejų lyčių elgesio modelių.</a:t>
            </a:r>
          </a:p>
          <a:p>
            <a:r>
              <a:rPr lang="lt-LT" sz="2800" dirty="0" smtClean="0">
                <a:effectLst/>
              </a:rPr>
              <a:t>Ilgą laiką vyravo stereotipai, </a:t>
            </a:r>
            <a:r>
              <a:rPr lang="en-US" sz="2800" dirty="0" err="1" smtClean="0"/>
              <a:t>formav</a:t>
            </a:r>
            <a:r>
              <a:rPr lang="lt-LT" sz="2800" dirty="0" smtClean="0"/>
              <a:t>ę n</a:t>
            </a:r>
            <a:r>
              <a:rPr lang="en-US" sz="2800" dirty="0" err="1" smtClean="0"/>
              <a:t>eigiamą</a:t>
            </a:r>
            <a:r>
              <a:rPr lang="en-US" sz="2800" dirty="0" smtClean="0"/>
              <a:t> </a:t>
            </a:r>
            <a:r>
              <a:rPr lang="en-US" sz="2800" dirty="0" err="1"/>
              <a:t>moters</a:t>
            </a:r>
            <a:r>
              <a:rPr lang="en-US" sz="2800" dirty="0"/>
              <a:t> </a:t>
            </a:r>
            <a:r>
              <a:rPr lang="en-US" sz="2800" dirty="0" err="1"/>
              <a:t>įvaizdį</a:t>
            </a:r>
            <a:r>
              <a:rPr lang="en-US" sz="2800" dirty="0"/>
              <a:t> </a:t>
            </a:r>
            <a:r>
              <a:rPr lang="en-US" sz="2800" dirty="0" err="1"/>
              <a:t>visuomenėje</a:t>
            </a:r>
            <a:r>
              <a:rPr lang="en-US" sz="2800" dirty="0"/>
              <a:t>: </a:t>
            </a:r>
            <a:r>
              <a:rPr lang="en-US" sz="2800" dirty="0" err="1"/>
              <a:t>moters</a:t>
            </a:r>
            <a:r>
              <a:rPr lang="en-US" sz="2800" dirty="0"/>
              <a:t> </a:t>
            </a:r>
            <a:r>
              <a:rPr lang="en-US" sz="2800" dirty="0" err="1"/>
              <a:t>vieta</a:t>
            </a:r>
            <a:r>
              <a:rPr lang="en-US" sz="2800" dirty="0"/>
              <a:t> – </a:t>
            </a:r>
            <a:r>
              <a:rPr lang="en-US" sz="2800" dirty="0" err="1"/>
              <a:t>namuose</a:t>
            </a:r>
            <a:r>
              <a:rPr lang="en-US" sz="2800" dirty="0"/>
              <a:t> </a:t>
            </a:r>
            <a:r>
              <a:rPr lang="en-US" sz="2800" dirty="0" err="1"/>
              <a:t>arba</a:t>
            </a:r>
            <a:r>
              <a:rPr lang="en-US" sz="2800" dirty="0"/>
              <a:t> </a:t>
            </a:r>
            <a:r>
              <a:rPr lang="en-US" sz="2800" dirty="0" err="1"/>
              <a:t>ji</a:t>
            </a:r>
            <a:r>
              <a:rPr lang="en-US" sz="2800" dirty="0"/>
              <a:t> </a:t>
            </a:r>
            <a:r>
              <a:rPr lang="en-US" sz="2800" dirty="0" err="1"/>
              <a:t>užsiima</a:t>
            </a:r>
            <a:r>
              <a:rPr lang="en-US" sz="2800" dirty="0"/>
              <a:t> </a:t>
            </a:r>
            <a:r>
              <a:rPr lang="en-US" sz="2800" dirty="0" err="1"/>
              <a:t>žemesnio</a:t>
            </a:r>
            <a:r>
              <a:rPr lang="en-US" sz="2800" dirty="0"/>
              <a:t> </a:t>
            </a:r>
            <a:r>
              <a:rPr lang="en-US" sz="2800" dirty="0" err="1"/>
              <a:t>statuso</a:t>
            </a:r>
            <a:r>
              <a:rPr lang="en-US" sz="2800" dirty="0"/>
              <a:t> </a:t>
            </a:r>
            <a:r>
              <a:rPr lang="en-US" sz="2800" dirty="0" err="1"/>
              <a:t>veikla</a:t>
            </a:r>
            <a:r>
              <a:rPr lang="en-US" sz="2800" dirty="0"/>
              <a:t>; </a:t>
            </a:r>
            <a:r>
              <a:rPr lang="en-US" sz="2800" dirty="0" err="1"/>
              <a:t>ji</a:t>
            </a:r>
            <a:r>
              <a:rPr lang="en-US" sz="2800" dirty="0"/>
              <a:t> </a:t>
            </a:r>
            <a:r>
              <a:rPr lang="en-US" sz="2800" dirty="0" err="1"/>
              <a:t>nepriima</a:t>
            </a:r>
            <a:r>
              <a:rPr lang="en-US" sz="2800" dirty="0"/>
              <a:t> </a:t>
            </a:r>
            <a:r>
              <a:rPr lang="en-US" sz="2800" dirty="0" err="1"/>
              <a:t>svarbių</a:t>
            </a:r>
            <a:r>
              <a:rPr lang="en-US" sz="2800" dirty="0"/>
              <a:t> </a:t>
            </a:r>
            <a:r>
              <a:rPr lang="en-US" sz="2800" dirty="0" err="1"/>
              <a:t>sprendimų</a:t>
            </a:r>
            <a:r>
              <a:rPr lang="en-US" sz="2800" dirty="0"/>
              <a:t>, </a:t>
            </a:r>
            <a:r>
              <a:rPr lang="en-US" sz="2800" dirty="0" err="1"/>
              <a:t>neturi</a:t>
            </a:r>
            <a:r>
              <a:rPr lang="en-US" sz="2800" dirty="0"/>
              <a:t> </a:t>
            </a:r>
            <a:r>
              <a:rPr lang="en-US" sz="2800" dirty="0" err="1"/>
              <a:t>autoriteto</a:t>
            </a:r>
            <a:r>
              <a:rPr lang="en-US" sz="2800" dirty="0"/>
              <a:t>, </a:t>
            </a:r>
            <a:r>
              <a:rPr lang="en-US" sz="2800" dirty="0" err="1"/>
              <a:t>yra</a:t>
            </a:r>
            <a:r>
              <a:rPr lang="en-US" sz="2800" dirty="0"/>
              <a:t> </a:t>
            </a:r>
            <a:r>
              <a:rPr lang="en-US" sz="2800" dirty="0" err="1"/>
              <a:t>neracionali</a:t>
            </a:r>
            <a:r>
              <a:rPr lang="en-US" sz="2800" dirty="0"/>
              <a:t>, </a:t>
            </a:r>
            <a:r>
              <a:rPr lang="en-US" sz="2800" dirty="0" err="1"/>
              <a:t>priklausoma</a:t>
            </a:r>
            <a:r>
              <a:rPr lang="en-US" sz="2800" dirty="0"/>
              <a:t>, </a:t>
            </a:r>
            <a:r>
              <a:rPr lang="en-US" sz="2800" dirty="0" err="1"/>
              <a:t>pažeidžiama</a:t>
            </a:r>
            <a:r>
              <a:rPr lang="en-US" sz="2800" dirty="0"/>
              <a:t>, jai </a:t>
            </a:r>
            <a:r>
              <a:rPr lang="en-US" sz="2800" dirty="0" err="1"/>
              <a:t>reikia</a:t>
            </a:r>
            <a:r>
              <a:rPr lang="en-US" sz="2800" dirty="0"/>
              <a:t> </a:t>
            </a:r>
            <a:r>
              <a:rPr lang="en-US" sz="2800" dirty="0" err="1"/>
              <a:t>vyro</a:t>
            </a:r>
            <a:r>
              <a:rPr lang="en-US" sz="2800" dirty="0"/>
              <a:t> </a:t>
            </a:r>
            <a:r>
              <a:rPr lang="en-US" sz="2800" dirty="0" err="1" smtClean="0"/>
              <a:t>apsaugos</a:t>
            </a:r>
            <a:r>
              <a:rPr lang="lt-LT" sz="2800" dirty="0" smtClean="0"/>
              <a:t>.</a:t>
            </a:r>
          </a:p>
          <a:p>
            <a:r>
              <a:rPr lang="lt-LT" sz="2800" dirty="0" smtClean="0"/>
              <a:t>V</a:t>
            </a:r>
            <a:r>
              <a:rPr lang="en-US" sz="2800" dirty="0" err="1" smtClean="0"/>
              <a:t>yro</a:t>
            </a:r>
            <a:r>
              <a:rPr lang="en-US" sz="2800" dirty="0" smtClean="0"/>
              <a:t> </a:t>
            </a:r>
            <a:r>
              <a:rPr lang="en-US" sz="2800" dirty="0" err="1"/>
              <a:t>vaidmeniui</a:t>
            </a:r>
            <a:r>
              <a:rPr lang="en-US" sz="2800" dirty="0"/>
              <a:t> </a:t>
            </a:r>
            <a:r>
              <a:rPr lang="en-US" sz="2800" dirty="0" err="1"/>
              <a:t>priskiriama</a:t>
            </a:r>
            <a:r>
              <a:rPr lang="en-US" sz="2800" dirty="0"/>
              <a:t> </a:t>
            </a:r>
            <a:r>
              <a:rPr lang="en-US" sz="2800" dirty="0" err="1"/>
              <a:t>nepriklausomybė</a:t>
            </a:r>
            <a:r>
              <a:rPr lang="en-US" sz="2800" dirty="0"/>
              <a:t>, </a:t>
            </a:r>
            <a:r>
              <a:rPr lang="en-US" sz="2800" dirty="0" err="1"/>
              <a:t>stiprybė</a:t>
            </a:r>
            <a:r>
              <a:rPr lang="en-US" sz="2800" dirty="0"/>
              <a:t>, </a:t>
            </a:r>
            <a:r>
              <a:rPr lang="en-US" sz="2800" dirty="0" err="1"/>
              <a:t>pasitikėjimas</a:t>
            </a:r>
            <a:r>
              <a:rPr lang="en-US" sz="2800" dirty="0"/>
              <a:t> </a:t>
            </a:r>
            <a:r>
              <a:rPr lang="en-US" sz="2800" dirty="0" err="1"/>
              <a:t>savimi</a:t>
            </a:r>
            <a:r>
              <a:rPr lang="en-US" sz="2800" dirty="0"/>
              <a:t>, </a:t>
            </a:r>
            <a:r>
              <a:rPr lang="en-US" sz="2800" dirty="0" err="1"/>
              <a:t>protas</a:t>
            </a:r>
            <a:r>
              <a:rPr lang="en-US" sz="2800" dirty="0"/>
              <a:t>, </a:t>
            </a:r>
            <a:r>
              <a:rPr lang="en-US" sz="2800" dirty="0" err="1"/>
              <a:t>įdomi</a:t>
            </a:r>
            <a:r>
              <a:rPr lang="en-US" sz="2800" dirty="0"/>
              <a:t> </a:t>
            </a:r>
            <a:r>
              <a:rPr lang="en-US" sz="2800" dirty="0" err="1"/>
              <a:t>laisvalaikio</a:t>
            </a:r>
            <a:r>
              <a:rPr lang="en-US" sz="2800" dirty="0"/>
              <a:t> </a:t>
            </a:r>
            <a:r>
              <a:rPr lang="en-US" sz="2800" dirty="0" err="1" smtClean="0"/>
              <a:t>veikla</a:t>
            </a:r>
            <a:r>
              <a:rPr lang="lt-LT" sz="2800" dirty="0" smtClean="0"/>
              <a:t>.</a:t>
            </a:r>
            <a:endParaRPr lang="lt-LT" sz="2800" dirty="0" smtClean="0">
              <a:effectLst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5846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893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Lyčių lygybės siekis Šiaurės šalių medijose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893" y="1989138"/>
            <a:ext cx="8229600" cy="4525963"/>
          </a:xfrm>
        </p:spPr>
        <p:txBody>
          <a:bodyPr/>
          <a:lstStyle/>
          <a:p>
            <a:r>
              <a:rPr lang="lt-LT" dirty="0" smtClean="0">
                <a:effectLst/>
              </a:rPr>
              <a:t>Skandinavijos šalyse itin daug dėmesio skiriama lyčių lygybei užtikrinti.</a:t>
            </a:r>
          </a:p>
          <a:p>
            <a:r>
              <a:rPr lang="lt-LT" dirty="0" smtClean="0">
                <a:effectLst/>
              </a:rPr>
              <a:t>Yra politinis konsensusas, kad visuomenė turi užtikrinti tiek vyrams, tiek moterims vienodas teises, pareigas, galimybes.</a:t>
            </a:r>
          </a:p>
          <a:p>
            <a:r>
              <a:rPr lang="lt-LT" dirty="0" smtClean="0">
                <a:effectLst/>
              </a:rPr>
              <a:t>Suomijoje yra didžiausias </a:t>
            </a:r>
            <a:r>
              <a:rPr lang="lt-LT" dirty="0" smtClean="0"/>
              <a:t>moterų žurnalisčių </a:t>
            </a:r>
            <a:r>
              <a:rPr lang="lt-LT" dirty="0"/>
              <a:t>skaičius </a:t>
            </a:r>
            <a:r>
              <a:rPr lang="lt-LT" dirty="0" smtClean="0">
                <a:effectLst/>
              </a:rPr>
              <a:t>– </a:t>
            </a:r>
            <a:r>
              <a:rPr lang="lt-LT" dirty="0" smtClean="0">
                <a:effectLst/>
              </a:rPr>
              <a:t>57 %, </a:t>
            </a:r>
            <a:r>
              <a:rPr lang="lt-LT" dirty="0" smtClean="0">
                <a:effectLst/>
              </a:rPr>
              <a:t>Islandijoje – </a:t>
            </a:r>
            <a:r>
              <a:rPr lang="lt-LT" dirty="0" smtClean="0">
                <a:effectLst/>
              </a:rPr>
              <a:t>44 %.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393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b="0" dirty="0" smtClean="0">
                <a:effectLst/>
              </a:rPr>
              <a:t>Naujienų turinys</a:t>
            </a:r>
            <a:r>
              <a:rPr lang="lt-LT" dirty="0" smtClean="0">
                <a:effectLst/>
              </a:rPr>
              <a:t/>
            </a:r>
            <a:br>
              <a:rPr lang="lt-LT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t-LT" b="0" dirty="0" smtClean="0">
                <a:effectLst/>
              </a:rPr>
              <a:t>Tačiau naujienų turinyje vis tiek dominuoja vyrai: žinios dažnai būna apie vyrus.</a:t>
            </a:r>
          </a:p>
          <a:p>
            <a:r>
              <a:rPr lang="lt-LT" dirty="0" smtClean="0">
                <a:effectLst/>
              </a:rPr>
              <a:t>Tik </a:t>
            </a:r>
            <a:r>
              <a:rPr lang="lt-LT" dirty="0" smtClean="0">
                <a:effectLst/>
              </a:rPr>
              <a:t>24 % </a:t>
            </a:r>
            <a:r>
              <a:rPr lang="lt-LT" dirty="0" smtClean="0">
                <a:effectLst/>
              </a:rPr>
              <a:t>žinių subjektų būna moterys.</a:t>
            </a:r>
          </a:p>
          <a:p>
            <a:r>
              <a:rPr lang="en-US" dirty="0" err="1" smtClean="0"/>
              <a:t>Žurnalist</a:t>
            </a:r>
            <a:r>
              <a:rPr lang="lt-LT" dirty="0" smtClean="0"/>
              <a:t>ės</a:t>
            </a:r>
            <a:r>
              <a:rPr lang="en-US" dirty="0" smtClean="0"/>
              <a:t> </a:t>
            </a:r>
            <a:r>
              <a:rPr lang="en-US" dirty="0" err="1" smtClean="0"/>
              <a:t>moterys</a:t>
            </a:r>
            <a:r>
              <a:rPr lang="en-US" dirty="0" smtClean="0"/>
              <a:t> </a:t>
            </a:r>
            <a:r>
              <a:rPr lang="en-US" dirty="0" err="1"/>
              <a:t>dažniau</a:t>
            </a:r>
            <a:r>
              <a:rPr lang="en-US" dirty="0"/>
              <a:t> </a:t>
            </a:r>
            <a:r>
              <a:rPr lang="en-US" dirty="0" err="1"/>
              <a:t>analizuoja</a:t>
            </a:r>
            <a:r>
              <a:rPr lang="en-US" dirty="0"/>
              <a:t> </a:t>
            </a:r>
            <a:r>
              <a:rPr lang="en-US" dirty="0" err="1"/>
              <a:t>socialines</a:t>
            </a:r>
            <a:r>
              <a:rPr lang="en-US" dirty="0"/>
              <a:t> </a:t>
            </a:r>
            <a:r>
              <a:rPr lang="en-US" dirty="0" err="1"/>
              <a:t>temas</a:t>
            </a:r>
            <a:r>
              <a:rPr lang="en-US" dirty="0"/>
              <a:t>, </a:t>
            </a:r>
            <a:r>
              <a:rPr lang="en-US" dirty="0" err="1"/>
              <a:t>kultūros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gyvenimo</a:t>
            </a:r>
            <a:r>
              <a:rPr lang="en-US" dirty="0"/>
              <a:t> </a:t>
            </a:r>
            <a:r>
              <a:rPr lang="en-US" dirty="0" err="1"/>
              <a:t>būdo</a:t>
            </a:r>
            <a:r>
              <a:rPr lang="en-US" dirty="0"/>
              <a:t> </a:t>
            </a:r>
            <a:r>
              <a:rPr lang="en-US" dirty="0" err="1"/>
              <a:t>temas</a:t>
            </a:r>
            <a:r>
              <a:rPr lang="en-US" dirty="0"/>
              <a:t>, </a:t>
            </a:r>
            <a:r>
              <a:rPr lang="en-US" dirty="0" smtClean="0"/>
              <a:t>o </a:t>
            </a:r>
            <a:r>
              <a:rPr lang="en-US" dirty="0" err="1" smtClean="0"/>
              <a:t>vyrai</a:t>
            </a:r>
            <a:r>
              <a:rPr lang="en-US" dirty="0" smtClean="0"/>
              <a:t> </a:t>
            </a:r>
            <a:r>
              <a:rPr lang="en-US" dirty="0" err="1"/>
              <a:t>būna</a:t>
            </a:r>
            <a:r>
              <a:rPr lang="en-US" dirty="0"/>
              <a:t> </a:t>
            </a:r>
            <a:r>
              <a:rPr lang="en-US" dirty="0" err="1"/>
              <a:t>politikos</a:t>
            </a:r>
            <a:r>
              <a:rPr lang="en-US" dirty="0"/>
              <a:t>, </a:t>
            </a:r>
            <a:r>
              <a:rPr lang="en-US" dirty="0" err="1"/>
              <a:t>verslo</a:t>
            </a:r>
            <a:r>
              <a:rPr lang="en-US" dirty="0"/>
              <a:t> </a:t>
            </a:r>
            <a:r>
              <a:rPr lang="en-US" dirty="0" err="1"/>
              <a:t>apžvalgininkai</a:t>
            </a:r>
            <a:r>
              <a:rPr lang="en-US" dirty="0"/>
              <a:t>, </a:t>
            </a:r>
            <a:r>
              <a:rPr lang="en-US" dirty="0" err="1"/>
              <a:t>sporto</a:t>
            </a:r>
            <a:r>
              <a:rPr lang="en-US" dirty="0"/>
              <a:t> </a:t>
            </a:r>
            <a:r>
              <a:rPr lang="en-US" dirty="0" err="1"/>
              <a:t>komentatoriai</a:t>
            </a:r>
            <a:r>
              <a:rPr lang="en-US" dirty="0"/>
              <a:t>. </a:t>
            </a:r>
            <a:r>
              <a:rPr lang="en-US" dirty="0" err="1"/>
              <a:t>Vyrams</a:t>
            </a:r>
            <a:r>
              <a:rPr lang="en-US" dirty="0"/>
              <a:t> </a:t>
            </a:r>
            <a:r>
              <a:rPr lang="en-US" dirty="0" err="1"/>
              <a:t>priskiriamas</a:t>
            </a:r>
            <a:r>
              <a:rPr lang="en-US" dirty="0"/>
              <a:t> </a:t>
            </a:r>
            <a:r>
              <a:rPr lang="en-US" dirty="0" err="1"/>
              <a:t>aktyvesnis</a:t>
            </a:r>
            <a:r>
              <a:rPr lang="en-US" dirty="0"/>
              <a:t> </a:t>
            </a:r>
            <a:r>
              <a:rPr lang="en-US" dirty="0" err="1" smtClean="0"/>
              <a:t>vaidmuo</a:t>
            </a:r>
            <a:r>
              <a:rPr lang="lt-LT" dirty="0" smtClean="0"/>
              <a:t>.</a:t>
            </a:r>
          </a:p>
          <a:p>
            <a:r>
              <a:rPr lang="lt-LT" dirty="0" smtClean="0"/>
              <a:t>Vyrai ir moterys skirtingai vaizduojami netgi</a:t>
            </a:r>
            <a:r>
              <a:rPr lang="en-US" dirty="0" smtClean="0"/>
              <a:t> </a:t>
            </a:r>
            <a:r>
              <a:rPr lang="en-US" dirty="0" err="1" smtClean="0"/>
              <a:t>nuotraukose</a:t>
            </a:r>
            <a:r>
              <a:rPr lang="lt-LT" dirty="0"/>
              <a:t>.</a:t>
            </a:r>
            <a:endParaRPr lang="lt-LT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96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735</Words>
  <Application>Microsoft Office PowerPoint</Application>
  <PresentationFormat>On-screen Show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Medijos ir stereotipai</vt:lpstr>
      <vt:lpstr>Stereotipai</vt:lpstr>
      <vt:lpstr>Vaidmenų modeliai</vt:lpstr>
      <vt:lpstr>Tipiniai stereotipai turi kelias charakteristikas</vt:lpstr>
      <vt:lpstr>Kaip išreiškiami stereotipai</vt:lpstr>
      <vt:lpstr>Kaip atpažinti stereotipus medijose</vt:lpstr>
      <vt:lpstr>Moterų ir vyrų vaidmenų stereotipai </vt:lpstr>
      <vt:lpstr>Lyčių lygybės siekis Šiaurės šalių medijose </vt:lpstr>
      <vt:lpstr>Naujienų turinys </vt:lpstr>
      <vt:lpstr>Lyčių lygybė ir kompiuteriniai žaidimai </vt:lpstr>
      <vt:lpstr>Rasiniai, etniniai stereotipai </vt:lpstr>
      <vt:lpstr>Medijose beveik nėra vietos etninėms mažumoms </vt:lpstr>
      <vt:lpstr>Tai gali sukelti įvairių pasekmių</vt:lpstr>
      <vt:lpstr>Informacijos šaltinių įvairovė griauna stereotipus </vt:lpstr>
    </vt:vector>
  </TitlesOfParts>
  <Company>SMC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Medijos ir stereotipai</dc:title>
  <dc:creator>Dalia Zemaityte</dc:creator>
  <cp:lastModifiedBy>Grazina</cp:lastModifiedBy>
  <cp:revision>20</cp:revision>
  <dcterms:created xsi:type="dcterms:W3CDTF">2015-04-07T04:48:26Z</dcterms:created>
  <dcterms:modified xsi:type="dcterms:W3CDTF">2015-12-31T06:38:17Z</dcterms:modified>
</cp:coreProperties>
</file>