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71" r:id="rId14"/>
    <p:sldId id="272" r:id="rId1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1" d="100"/>
          <a:sy n="71" d="100"/>
        </p:scale>
        <p:origin x="108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94F5A4BD-9580-4FD3-B78D-01FB934FF0FC}" type="datetimeFigureOut">
              <a:rPr lang="en-US"/>
              <a:pPr>
                <a:defRPr/>
              </a:pPr>
              <a:t>12/30/2015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lt-LT" noProof="0" smtClean="0"/>
              <a:t>Click to edit Master text styles</a:t>
            </a:r>
          </a:p>
          <a:p>
            <a:pPr lvl="1"/>
            <a:r>
              <a:rPr lang="lt-LT" noProof="0" smtClean="0"/>
              <a:t>Second level</a:t>
            </a:r>
          </a:p>
          <a:p>
            <a:pPr lvl="2"/>
            <a:r>
              <a:rPr lang="lt-LT" noProof="0" smtClean="0"/>
              <a:t>Third level</a:t>
            </a:r>
          </a:p>
          <a:p>
            <a:pPr lvl="3"/>
            <a:r>
              <a:rPr lang="lt-LT" noProof="0" smtClean="0"/>
              <a:t>Fourth level</a:t>
            </a:r>
          </a:p>
          <a:p>
            <a:pPr lvl="4"/>
            <a:r>
              <a:rPr lang="lt-LT"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A819F0CE-5499-4B51-8FE1-046900990850}" type="slidenum">
              <a:rPr lang="en-US"/>
              <a:pPr>
                <a:defRPr/>
              </a:pPr>
              <a:t>‹#›</a:t>
            </a:fld>
            <a:endParaRPr lang="en-US"/>
          </a:p>
        </p:txBody>
      </p:sp>
    </p:spTree>
    <p:extLst>
      <p:ext uri="{BB962C8B-B14F-4D97-AF65-F5344CB8AC3E}">
        <p14:creationId xmlns:p14="http://schemas.microsoft.com/office/powerpoint/2010/main" val="1888577987"/>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lt-L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A6E32CD-1B3D-4DD2-B80D-A726B90ADB96}" type="datetimeFigureOut">
              <a:rPr lang="en-US"/>
              <a:pPr>
                <a:defRPr/>
              </a:pPr>
              <a:t>12/30/2015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4CC646C-DF8E-439B-86B1-0D663F80B3F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04F131-4269-4CE6-AA3D-E8B3E04ECF08}" type="datetimeFigureOut">
              <a:rPr lang="en-US"/>
              <a:pPr>
                <a:defRPr/>
              </a:pPr>
              <a:t>12/30/2015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0E20458-A456-47E9-9CA0-67816D858A1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lt-L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36A6895-D9BF-4EB6-975A-E0A750E80AE7}" type="datetimeFigureOut">
              <a:rPr lang="en-US"/>
              <a:pPr>
                <a:defRPr/>
              </a:pPr>
              <a:t>12/30/2015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DB6C8D-3C1B-4C93-B44A-324613A333F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idx="1"/>
          </p:nvPr>
        </p:nvSpPr>
        <p:spPr/>
        <p:txBody>
          <a:body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8382AEB-AE30-4B57-88CF-C0969B0F8352}" type="datetimeFigureOut">
              <a:rPr lang="en-US"/>
              <a:pPr>
                <a:defRPr/>
              </a:pPr>
              <a:t>12/30/2015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6B8377C-1953-4E2F-88C0-71B29D5E269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lt-L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8600B3F-A815-4C8E-AE9D-E0EF8A0B5DA3}" type="datetimeFigureOut">
              <a:rPr lang="en-US"/>
              <a:pPr>
                <a:defRPr/>
              </a:pPr>
              <a:t>12/30/2015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EEC9FC-B672-4AD8-90AE-244EB82DDCD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2E71841-894D-4458-961F-E6AF98C4B35C}" type="datetimeFigureOut">
              <a:rPr lang="en-US"/>
              <a:pPr>
                <a:defRPr/>
              </a:pPr>
              <a:t>12/30/2015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0D272D5-660F-454D-8311-62085C7E62F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987E797-595E-49D6-A724-B2081379FD21}" type="datetimeFigureOut">
              <a:rPr lang="en-US"/>
              <a:pPr>
                <a:defRPr/>
              </a:pPr>
              <a:t>12/30/2015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536F00D-9697-401C-9168-F2F385BE8A1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705BB7B-CA17-4D0C-A30A-C616A93C87A0}" type="datetimeFigureOut">
              <a:rPr lang="en-US"/>
              <a:pPr>
                <a:defRPr/>
              </a:pPr>
              <a:t>12/30/2015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A9B1364-DCA5-4215-889B-EE46B0CC7CE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CF7F8A3-5F82-426C-97AA-B2FA5291A946}" type="datetimeFigureOut">
              <a:rPr lang="en-US"/>
              <a:pPr>
                <a:defRPr/>
              </a:pPr>
              <a:t>12/30/2015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AFB0575-368F-4C7E-8001-4DA3A18F0FF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lt-L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F9B3FF-FCCD-43A7-9300-5B759410E067}" type="datetimeFigureOut">
              <a:rPr lang="en-US"/>
              <a:pPr>
                <a:defRPr/>
              </a:pPr>
              <a:t>12/30/2015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6CA339D-E700-4192-84EC-E85358AD3EC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lt-L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6136C45-0060-436F-86DE-4CA93CF1A8CB}" type="datetimeFigureOut">
              <a:rPr lang="en-US"/>
              <a:pPr>
                <a:defRPr/>
              </a:pPr>
              <a:t>12/30/2015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995A2D6-E08A-4942-B125-78ADCBEA180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t-LT"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D415488-FF81-434E-ABDF-63625BE4C378}" type="datetimeFigureOut">
              <a:rPr lang="en-US"/>
              <a:pPr>
                <a:defRPr/>
              </a:pPr>
              <a:t>12/30/2015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7432DB9-BAD0-4059-AF01-415776BD589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r>
              <a:rPr lang="en-US" smtClean="0"/>
              <a:t>Internetas ir etika</a:t>
            </a:r>
          </a:p>
        </p:txBody>
      </p:sp>
      <p:sp>
        <p:nvSpPr>
          <p:cNvPr id="3" name="Subtitle 2"/>
          <p:cNvSpPr>
            <a:spLocks noGrp="1"/>
          </p:cNvSpPr>
          <p:nvPr>
            <p:ph type="subTitle" idx="1"/>
          </p:nvPr>
        </p:nvSpPr>
        <p:spPr/>
        <p:txBody>
          <a:bodyPr rtlCol="0">
            <a:normAutofit/>
          </a:bodyPr>
          <a:lstStyle/>
          <a:p>
            <a:pPr fontAlgn="auto">
              <a:spcAft>
                <a:spcPts val="0"/>
              </a:spcAft>
              <a:buFont typeface="Arial"/>
              <a:buNone/>
              <a:defRPr/>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lt-LT" b="1" smtClean="0"/>
              <a:t>Kitų žmonių asmeninė informacija</a:t>
            </a:r>
            <a:r>
              <a:rPr lang="en-US" smtClean="0"/>
              <a:t> </a:t>
            </a:r>
          </a:p>
        </p:txBody>
      </p:sp>
      <p:sp>
        <p:nvSpPr>
          <p:cNvPr id="23554" name="Content Placeholder 2"/>
          <p:cNvSpPr>
            <a:spLocks noGrp="1"/>
          </p:cNvSpPr>
          <p:nvPr>
            <p:ph idx="1"/>
          </p:nvPr>
        </p:nvSpPr>
        <p:spPr/>
        <p:txBody>
          <a:bodyPr/>
          <a:lstStyle/>
          <a:p>
            <a:r>
              <a:rPr lang="lt-LT" dirty="0" smtClean="0"/>
              <a:t>Gerbti kitų asmenų privatumą internete – tai vienas svarbiausių etikos sprendimų, kuriuos turi priimti kiekvienas žmogus:</a:t>
            </a:r>
          </a:p>
          <a:p>
            <a:pPr lvl="1"/>
            <a:r>
              <a:rPr lang="lt-LT" dirty="0" smtClean="0"/>
              <a:t>A</a:t>
            </a:r>
            <a:r>
              <a:rPr lang="en-US" dirty="0" smtClean="0"/>
              <a:t>r </a:t>
            </a:r>
            <a:r>
              <a:rPr lang="en-US" dirty="0" err="1"/>
              <a:t>etiška</a:t>
            </a:r>
            <a:r>
              <a:rPr lang="en-US" dirty="0"/>
              <a:t> </a:t>
            </a:r>
            <a:r>
              <a:rPr lang="en-US" dirty="0" err="1"/>
              <a:t>publikuoti</a:t>
            </a:r>
            <a:r>
              <a:rPr lang="en-US" dirty="0"/>
              <a:t> </a:t>
            </a:r>
            <a:r>
              <a:rPr lang="en-US" dirty="0" err="1"/>
              <a:t>nuotrauką</a:t>
            </a:r>
            <a:r>
              <a:rPr lang="en-US" dirty="0"/>
              <a:t>, </a:t>
            </a:r>
            <a:r>
              <a:rPr lang="en-US" dirty="0" err="1"/>
              <a:t>vaizdo</a:t>
            </a:r>
            <a:r>
              <a:rPr lang="en-US" dirty="0"/>
              <a:t> </a:t>
            </a:r>
            <a:r>
              <a:rPr lang="en-US" dirty="0" err="1"/>
              <a:t>įrašą</a:t>
            </a:r>
            <a:r>
              <a:rPr lang="en-US" dirty="0"/>
              <a:t>, </a:t>
            </a:r>
            <a:r>
              <a:rPr lang="en-US" dirty="0" err="1"/>
              <a:t>kuriame</a:t>
            </a:r>
            <a:r>
              <a:rPr lang="en-US" dirty="0"/>
              <a:t> </a:t>
            </a:r>
            <a:r>
              <a:rPr lang="en-US" dirty="0" err="1"/>
              <a:t>yra</a:t>
            </a:r>
            <a:r>
              <a:rPr lang="en-US" dirty="0"/>
              <a:t> ir </a:t>
            </a:r>
            <a:r>
              <a:rPr lang="en-US" dirty="0" smtClean="0"/>
              <a:t>kit</a:t>
            </a:r>
            <a:r>
              <a:rPr lang="lt-LT" dirty="0" smtClean="0"/>
              <a:t>ų</a:t>
            </a:r>
            <a:r>
              <a:rPr lang="en-US" dirty="0" smtClean="0"/>
              <a:t> </a:t>
            </a:r>
            <a:r>
              <a:rPr lang="en-US" dirty="0" err="1" smtClean="0"/>
              <a:t>žmon</a:t>
            </a:r>
            <a:r>
              <a:rPr lang="lt-LT" dirty="0" err="1" smtClean="0"/>
              <a:t>ių</a:t>
            </a:r>
            <a:r>
              <a:rPr lang="en-US" dirty="0" smtClean="0"/>
              <a:t>? </a:t>
            </a:r>
            <a:endParaRPr lang="lt-LT" dirty="0" smtClean="0"/>
          </a:p>
          <a:p>
            <a:pPr lvl="1"/>
            <a:r>
              <a:rPr lang="en-US" dirty="0" err="1" smtClean="0"/>
              <a:t>Ar</a:t>
            </a:r>
            <a:r>
              <a:rPr lang="en-US" dirty="0" smtClean="0"/>
              <a:t> </a:t>
            </a:r>
            <a:r>
              <a:rPr lang="en-US" dirty="0" err="1"/>
              <a:t>socialiniuose</a:t>
            </a:r>
            <a:r>
              <a:rPr lang="en-US" dirty="0"/>
              <a:t> </a:t>
            </a:r>
            <a:r>
              <a:rPr lang="en-US" dirty="0" err="1"/>
              <a:t>tinkluose</a:t>
            </a:r>
            <a:r>
              <a:rPr lang="en-US" dirty="0"/>
              <a:t> </a:t>
            </a:r>
            <a:r>
              <a:rPr lang="en-US" dirty="0" err="1"/>
              <a:t>įkeltose</a:t>
            </a:r>
            <a:r>
              <a:rPr lang="en-US" dirty="0"/>
              <a:t> </a:t>
            </a:r>
            <a:r>
              <a:rPr lang="en-US" dirty="0" err="1"/>
              <a:t>nuotraukose</a:t>
            </a:r>
            <a:r>
              <a:rPr lang="en-US" dirty="0"/>
              <a:t> </a:t>
            </a:r>
            <a:r>
              <a:rPr lang="en-US" dirty="0" err="1"/>
              <a:t>galima</a:t>
            </a:r>
            <a:r>
              <a:rPr lang="en-US" dirty="0"/>
              <a:t> </a:t>
            </a:r>
            <a:r>
              <a:rPr lang="en-US" dirty="0" err="1"/>
              <a:t>pažymėti</a:t>
            </a:r>
            <a:r>
              <a:rPr lang="en-US" dirty="0"/>
              <a:t> </a:t>
            </a:r>
            <a:r>
              <a:rPr lang="en-US" dirty="0" err="1" smtClean="0"/>
              <a:t>kitus</a:t>
            </a:r>
            <a:r>
              <a:rPr lang="en-US" dirty="0" smtClean="0"/>
              <a:t> </a:t>
            </a:r>
            <a:r>
              <a:rPr lang="en-US" dirty="0" err="1"/>
              <a:t>asmenis</a:t>
            </a:r>
            <a:r>
              <a:rPr lang="en-US" dirty="0"/>
              <a:t> be </a:t>
            </a:r>
            <a:r>
              <a:rPr lang="en-US" dirty="0" err="1"/>
              <a:t>jų</a:t>
            </a:r>
            <a:r>
              <a:rPr lang="en-US" dirty="0"/>
              <a:t> </a:t>
            </a:r>
            <a:r>
              <a:rPr lang="en-US" dirty="0" err="1"/>
              <a:t>sutikimo</a:t>
            </a:r>
            <a:r>
              <a:rPr lang="en-US" dirty="0"/>
              <a:t>? </a:t>
            </a:r>
            <a:endParaRPr lang="lt-LT" dirty="0" smtClean="0"/>
          </a:p>
          <a:p>
            <a:pPr lvl="1"/>
            <a:r>
              <a:rPr lang="en-US" dirty="0" err="1" smtClean="0"/>
              <a:t>Ar</a:t>
            </a:r>
            <a:r>
              <a:rPr lang="en-US" dirty="0" smtClean="0"/>
              <a:t> </a:t>
            </a:r>
            <a:r>
              <a:rPr lang="en-US" dirty="0" err="1"/>
              <a:t>galima</a:t>
            </a:r>
            <a:r>
              <a:rPr lang="en-US" dirty="0"/>
              <a:t> </a:t>
            </a:r>
            <a:r>
              <a:rPr lang="en-US" dirty="0" smtClean="0"/>
              <a:t>dal</a:t>
            </a:r>
            <a:r>
              <a:rPr lang="lt-LT" dirty="0" smtClean="0"/>
              <a:t>y</a:t>
            </a:r>
            <a:r>
              <a:rPr lang="en-US" dirty="0" smtClean="0"/>
              <a:t>tis </a:t>
            </a:r>
            <a:r>
              <a:rPr lang="en-US" dirty="0" err="1"/>
              <a:t>informacija</a:t>
            </a:r>
            <a:r>
              <a:rPr lang="en-US" dirty="0"/>
              <a:t>, </a:t>
            </a:r>
            <a:r>
              <a:rPr lang="en-US" dirty="0" err="1"/>
              <a:t>kurią</a:t>
            </a:r>
            <a:r>
              <a:rPr lang="en-US" dirty="0"/>
              <a:t> </a:t>
            </a:r>
            <a:r>
              <a:rPr lang="en-US" dirty="0" err="1"/>
              <a:t>gauname</a:t>
            </a:r>
            <a:r>
              <a:rPr lang="en-US" dirty="0"/>
              <a:t> </a:t>
            </a:r>
            <a:r>
              <a:rPr lang="en-US" dirty="0" err="1"/>
              <a:t>iš</a:t>
            </a:r>
            <a:r>
              <a:rPr lang="en-US" dirty="0"/>
              <a:t> </a:t>
            </a:r>
            <a:r>
              <a:rPr lang="en-US" dirty="0" err="1"/>
              <a:t>kitų</a:t>
            </a:r>
            <a:r>
              <a:rPr lang="en-US" dirty="0"/>
              <a:t>, ir </a:t>
            </a:r>
            <a:r>
              <a:rPr lang="en-US" dirty="0" err="1"/>
              <a:t>persiųsti</a:t>
            </a:r>
            <a:r>
              <a:rPr lang="en-US" dirty="0"/>
              <a:t> </a:t>
            </a:r>
            <a:r>
              <a:rPr lang="en-US" dirty="0" err="1"/>
              <a:t>ją</a:t>
            </a:r>
            <a:r>
              <a:rPr lang="en-US" dirty="0"/>
              <a:t> </a:t>
            </a:r>
            <a:r>
              <a:rPr lang="en-US" dirty="0" err="1"/>
              <a:t>savo</a:t>
            </a:r>
            <a:r>
              <a:rPr lang="en-US" dirty="0"/>
              <a:t> </a:t>
            </a:r>
            <a:r>
              <a:rPr lang="en-US" dirty="0" err="1"/>
              <a:t>draugų</a:t>
            </a:r>
            <a:r>
              <a:rPr lang="en-US" dirty="0"/>
              <a:t> </a:t>
            </a:r>
            <a:r>
              <a:rPr lang="en-US" dirty="0" err="1"/>
              <a:t>ratui</a:t>
            </a:r>
            <a:r>
              <a:rPr lang="en-US" dirty="0"/>
              <a:t>? </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lt-LT" b="1" smtClean="0"/>
              <a:t>Patyčios elektroninėje erdvėje </a:t>
            </a:r>
            <a:endParaRPr lang="en-US" smtClean="0"/>
          </a:p>
        </p:txBody>
      </p:sp>
      <p:sp>
        <p:nvSpPr>
          <p:cNvPr id="24578" name="Content Placeholder 2"/>
          <p:cNvSpPr>
            <a:spLocks noGrp="1"/>
          </p:cNvSpPr>
          <p:nvPr>
            <p:ph idx="1"/>
          </p:nvPr>
        </p:nvSpPr>
        <p:spPr/>
        <p:txBody>
          <a:bodyPr/>
          <a:lstStyle/>
          <a:p>
            <a:r>
              <a:rPr lang="lt-LT" dirty="0" smtClean="0"/>
              <a:t>Elektronines </a:t>
            </a:r>
            <a:r>
              <a:rPr lang="en-US" dirty="0" err="1" smtClean="0"/>
              <a:t>patyčias</a:t>
            </a:r>
            <a:r>
              <a:rPr lang="en-US" dirty="0" smtClean="0"/>
              <a:t> </a:t>
            </a:r>
            <a:r>
              <a:rPr lang="en-US" dirty="0" err="1"/>
              <a:t>galima</a:t>
            </a:r>
            <a:r>
              <a:rPr lang="en-US" dirty="0"/>
              <a:t> </a:t>
            </a:r>
            <a:r>
              <a:rPr lang="en-US" dirty="0" err="1"/>
              <a:t>įvardyti</a:t>
            </a:r>
            <a:r>
              <a:rPr lang="en-US" dirty="0"/>
              <a:t> </a:t>
            </a:r>
            <a:r>
              <a:rPr lang="en-US" dirty="0" err="1"/>
              <a:t>kaip</a:t>
            </a:r>
            <a:r>
              <a:rPr lang="en-US" dirty="0"/>
              <a:t> </a:t>
            </a:r>
            <a:r>
              <a:rPr lang="en-US" dirty="0" err="1"/>
              <a:t>siekį</a:t>
            </a:r>
            <a:r>
              <a:rPr lang="en-US" dirty="0"/>
              <a:t> </a:t>
            </a:r>
            <a:r>
              <a:rPr lang="en-US" dirty="0" err="1"/>
              <a:t>įskaudinti</a:t>
            </a:r>
            <a:r>
              <a:rPr lang="en-US" dirty="0"/>
              <a:t>, </a:t>
            </a:r>
            <a:r>
              <a:rPr lang="en-US" dirty="0" err="1"/>
              <a:t>nuvilti</a:t>
            </a:r>
            <a:r>
              <a:rPr lang="en-US" dirty="0"/>
              <a:t>, </a:t>
            </a:r>
            <a:r>
              <a:rPr lang="en-US" dirty="0" err="1"/>
              <a:t>pulti</a:t>
            </a:r>
            <a:r>
              <a:rPr lang="en-US" dirty="0"/>
              <a:t> </a:t>
            </a:r>
            <a:r>
              <a:rPr lang="en-US" dirty="0" err="1"/>
              <a:t>ar</a:t>
            </a:r>
            <a:r>
              <a:rPr lang="en-US" dirty="0"/>
              <a:t> </a:t>
            </a:r>
            <a:r>
              <a:rPr lang="en-US" dirty="0" err="1"/>
              <a:t>sugėdinti</a:t>
            </a:r>
            <a:r>
              <a:rPr lang="en-US" dirty="0"/>
              <a:t> </a:t>
            </a:r>
            <a:r>
              <a:rPr lang="en-US" dirty="0" err="1"/>
              <a:t>kita</a:t>
            </a:r>
            <a:r>
              <a:rPr lang="en-US" dirty="0"/>
              <a:t>̨ </a:t>
            </a:r>
            <a:r>
              <a:rPr lang="en-US" dirty="0" err="1" smtClean="0"/>
              <a:t>žmogų</a:t>
            </a:r>
            <a:r>
              <a:rPr lang="lt-LT" dirty="0"/>
              <a:t>:</a:t>
            </a:r>
            <a:r>
              <a:rPr lang="lt-LT" dirty="0" smtClean="0"/>
              <a:t> </a:t>
            </a:r>
          </a:p>
          <a:p>
            <a:pPr lvl="1"/>
            <a:r>
              <a:rPr lang="en-US" dirty="0" err="1" smtClean="0"/>
              <a:t>įžeidžiančiomis</a:t>
            </a:r>
            <a:r>
              <a:rPr lang="en-US" dirty="0" smtClean="0"/>
              <a:t> </a:t>
            </a:r>
            <a:r>
              <a:rPr lang="en-US" dirty="0" err="1"/>
              <a:t>telefoninėmis</a:t>
            </a:r>
            <a:r>
              <a:rPr lang="en-US" dirty="0"/>
              <a:t> </a:t>
            </a:r>
            <a:r>
              <a:rPr lang="en-US" dirty="0" err="1"/>
              <a:t>žinutėmis</a:t>
            </a:r>
            <a:r>
              <a:rPr lang="en-US" dirty="0" smtClean="0"/>
              <a:t>,</a:t>
            </a:r>
            <a:endParaRPr lang="lt-LT" dirty="0" smtClean="0"/>
          </a:p>
          <a:p>
            <a:pPr lvl="1"/>
            <a:r>
              <a:rPr lang="en-US" dirty="0" err="1" smtClean="0"/>
              <a:t>paliekant</a:t>
            </a:r>
            <a:r>
              <a:rPr lang="en-US" dirty="0" smtClean="0"/>
              <a:t> </a:t>
            </a:r>
            <a:r>
              <a:rPr lang="en-US" dirty="0" err="1"/>
              <a:t>nemalonius</a:t>
            </a:r>
            <a:r>
              <a:rPr lang="en-US" dirty="0"/>
              <a:t> </a:t>
            </a:r>
            <a:r>
              <a:rPr lang="en-US" dirty="0" err="1"/>
              <a:t>įrašus</a:t>
            </a:r>
            <a:r>
              <a:rPr lang="en-US" dirty="0"/>
              <a:t> </a:t>
            </a:r>
            <a:r>
              <a:rPr lang="en-US" dirty="0" err="1"/>
              <a:t>socialiniuose</a:t>
            </a:r>
            <a:r>
              <a:rPr lang="en-US" dirty="0"/>
              <a:t> </a:t>
            </a:r>
            <a:r>
              <a:rPr lang="en-US" dirty="0" err="1"/>
              <a:t>tinkluose</a:t>
            </a:r>
            <a:r>
              <a:rPr lang="en-US" dirty="0"/>
              <a:t>, </a:t>
            </a:r>
            <a:endParaRPr lang="lt-LT" dirty="0" smtClean="0"/>
          </a:p>
          <a:p>
            <a:pPr lvl="1"/>
            <a:r>
              <a:rPr lang="en-US" dirty="0" err="1" smtClean="0"/>
              <a:t>elektroniniais</a:t>
            </a:r>
            <a:r>
              <a:rPr lang="en-US" dirty="0" smtClean="0"/>
              <a:t> </a:t>
            </a:r>
            <a:r>
              <a:rPr lang="en-US" dirty="0" err="1" smtClean="0"/>
              <a:t>laiškais</a:t>
            </a:r>
            <a:r>
              <a:rPr lang="lt-LT" dirty="0" smtClean="0"/>
              <a:t>,</a:t>
            </a:r>
            <a:r>
              <a:rPr lang="en-US" dirty="0" smtClean="0"/>
              <a:t> </a:t>
            </a:r>
            <a:endParaRPr lang="lt-LT" dirty="0" smtClean="0"/>
          </a:p>
          <a:p>
            <a:pPr lvl="1"/>
            <a:r>
              <a:rPr lang="en-US" dirty="0" err="1" smtClean="0"/>
              <a:t>žinutėmis</a:t>
            </a:r>
            <a:r>
              <a:rPr lang="en-US" dirty="0" smtClean="0"/>
              <a:t> </a:t>
            </a:r>
            <a:r>
              <a:rPr lang="en-US" dirty="0" err="1"/>
              <a:t>pokalbių</a:t>
            </a:r>
            <a:r>
              <a:rPr lang="en-US" dirty="0"/>
              <a:t> </a:t>
            </a:r>
            <a:r>
              <a:rPr lang="en-US" dirty="0" err="1"/>
              <a:t>svetainėse</a:t>
            </a:r>
            <a:r>
              <a:rPr lang="en-US" dirty="0"/>
              <a:t> </a:t>
            </a:r>
            <a:r>
              <a:rPr lang="en-US" dirty="0" err="1"/>
              <a:t>ar</a:t>
            </a:r>
            <a:r>
              <a:rPr lang="en-US" dirty="0"/>
              <a:t> </a:t>
            </a:r>
            <a:r>
              <a:rPr lang="en-US" dirty="0" err="1" smtClean="0"/>
              <a:t>tinklalapiuose</a:t>
            </a:r>
            <a:r>
              <a:rPr lang="lt-LT" dirty="0" smtClean="0"/>
              <a:t>.</a:t>
            </a: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p:txBody>
          <a:bodyPr/>
          <a:lstStyle/>
          <a:p>
            <a:r>
              <a:rPr lang="lt-LT" sz="4000" b="1" smtClean="0"/>
              <a:t>Rekomendacijos patyčias patiriančiam vaikui</a:t>
            </a:r>
            <a:endParaRPr lang="it-IT" sz="4000" b="1" smtClean="0"/>
          </a:p>
        </p:txBody>
      </p:sp>
      <p:sp>
        <p:nvSpPr>
          <p:cNvPr id="28675" name="Rectangle 3"/>
          <p:cNvSpPr>
            <a:spLocks noGrp="1"/>
          </p:cNvSpPr>
          <p:nvPr>
            <p:ph type="body" idx="1"/>
          </p:nvPr>
        </p:nvSpPr>
        <p:spPr/>
        <p:txBody>
          <a:bodyPr/>
          <a:lstStyle/>
          <a:p>
            <a:r>
              <a:rPr lang="lt-LT" dirty="0" smtClean="0"/>
              <a:t>Neatsakinėk į jokius bandymus </a:t>
            </a:r>
            <a:r>
              <a:rPr lang="it-IT" dirty="0" smtClean="0"/>
              <a:t>susisiekti, kuriais siekiama trukdyti ar reikalaujama atkreipti dėme</a:t>
            </a:r>
            <a:r>
              <a:rPr lang="lt-LT" dirty="0" err="1" smtClean="0"/>
              <a:t>sį</a:t>
            </a:r>
            <a:r>
              <a:rPr lang="it-IT" dirty="0" smtClean="0"/>
              <a:t>; </a:t>
            </a:r>
          </a:p>
          <a:p>
            <a:r>
              <a:rPr lang="it-IT" dirty="0" smtClean="0"/>
              <a:t>Nepanaikink žinučių;</a:t>
            </a:r>
            <a:endParaRPr lang="lt-LT" dirty="0" smtClean="0"/>
          </a:p>
          <a:p>
            <a:r>
              <a:rPr lang="lt-LT" dirty="0" smtClean="0"/>
              <a:t>Blokuok siuntėją;</a:t>
            </a:r>
            <a:endParaRPr lang="it-IT" dirty="0" smtClean="0"/>
          </a:p>
          <a:p>
            <a:r>
              <a:rPr lang="it-IT" dirty="0" smtClean="0"/>
              <a:t>Pranešk apie netinkamą </a:t>
            </a:r>
            <a:r>
              <a:rPr lang="lt-LT" dirty="0" smtClean="0"/>
              <a:t>elgesį</a:t>
            </a:r>
            <a:r>
              <a:rPr lang="it-IT" dirty="0" smtClean="0"/>
              <a:t> žmonėms ar organizacijoms, kurios gali padėti.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lt-LT" dirty="0"/>
              <a:t>Pagarba kito kūrybinei veiklai</a:t>
            </a:r>
            <a:r>
              <a:rPr lang="lt-LT" b="1" dirty="0" smtClean="0"/>
              <a:t>:</a:t>
            </a:r>
            <a:endParaRPr lang="lt-LT" dirty="0"/>
          </a:p>
        </p:txBody>
      </p:sp>
      <p:sp>
        <p:nvSpPr>
          <p:cNvPr id="25602" name="Content Placeholder 2"/>
          <p:cNvSpPr>
            <a:spLocks noGrp="1"/>
          </p:cNvSpPr>
          <p:nvPr>
            <p:ph idx="1"/>
          </p:nvPr>
        </p:nvSpPr>
        <p:spPr/>
        <p:txBody>
          <a:bodyPr/>
          <a:lstStyle/>
          <a:p>
            <a:r>
              <a:rPr lang="lt-LT" dirty="0" smtClean="0"/>
              <a:t>N</a:t>
            </a:r>
            <a:r>
              <a:rPr lang="en-US" dirty="0" err="1" smtClean="0"/>
              <a:t>urodyti</a:t>
            </a:r>
            <a:r>
              <a:rPr lang="en-US" dirty="0" smtClean="0"/>
              <a:t> </a:t>
            </a:r>
            <a:r>
              <a:rPr lang="en-US" dirty="0" err="1"/>
              <a:t>šaltinius</a:t>
            </a:r>
            <a:r>
              <a:rPr lang="en-US" dirty="0"/>
              <a:t> </a:t>
            </a:r>
            <a:r>
              <a:rPr lang="en-US" dirty="0" smtClean="0"/>
              <a:t>ir</a:t>
            </a:r>
            <a:r>
              <a:rPr lang="lt-LT" dirty="0" smtClean="0"/>
              <a:t> </a:t>
            </a:r>
            <a:r>
              <a:rPr lang="en-US" dirty="0" smtClean="0"/>
              <a:t>/ </a:t>
            </a:r>
            <a:r>
              <a:rPr lang="en-US" dirty="0" err="1"/>
              <a:t>arba</a:t>
            </a:r>
            <a:r>
              <a:rPr lang="en-US" dirty="0"/>
              <a:t> </a:t>
            </a:r>
            <a:r>
              <a:rPr lang="en-US" dirty="0" err="1"/>
              <a:t>atsiklausti</a:t>
            </a:r>
            <a:r>
              <a:rPr lang="en-US" dirty="0"/>
              <a:t> </a:t>
            </a:r>
            <a:r>
              <a:rPr lang="en-US" dirty="0" err="1" smtClean="0"/>
              <a:t>leidimo</a:t>
            </a:r>
            <a:r>
              <a:rPr lang="en-US" dirty="0" smtClean="0"/>
              <a:t> </a:t>
            </a:r>
            <a:r>
              <a:rPr lang="en-US" dirty="0" err="1"/>
              <a:t>norint</a:t>
            </a:r>
            <a:r>
              <a:rPr lang="en-US" dirty="0"/>
              <a:t> </a:t>
            </a:r>
            <a:r>
              <a:rPr lang="en-US" dirty="0" err="1"/>
              <a:t>savo</a:t>
            </a:r>
            <a:r>
              <a:rPr lang="en-US" dirty="0"/>
              <a:t> </a:t>
            </a:r>
            <a:r>
              <a:rPr lang="en-US" dirty="0" err="1"/>
              <a:t>darbe</a:t>
            </a:r>
            <a:r>
              <a:rPr lang="en-US" dirty="0"/>
              <a:t> </a:t>
            </a:r>
            <a:r>
              <a:rPr lang="en-US" dirty="0" err="1"/>
              <a:t>pasinaudoti</a:t>
            </a:r>
            <a:r>
              <a:rPr lang="en-US" dirty="0"/>
              <a:t> </a:t>
            </a:r>
            <a:r>
              <a:rPr lang="en-US" dirty="0" err="1"/>
              <a:t>kitų</a:t>
            </a:r>
            <a:r>
              <a:rPr lang="en-US" dirty="0"/>
              <a:t> </a:t>
            </a:r>
            <a:r>
              <a:rPr lang="en-US" dirty="0" err="1"/>
              <a:t>veiklos</a:t>
            </a:r>
            <a:r>
              <a:rPr lang="en-US" dirty="0"/>
              <a:t> </a:t>
            </a:r>
            <a:r>
              <a:rPr lang="en-US" dirty="0" err="1" smtClean="0"/>
              <a:t>rezultatais</a:t>
            </a:r>
            <a:r>
              <a:rPr lang="lt-LT" dirty="0" smtClean="0"/>
              <a:t>.</a:t>
            </a:r>
            <a:endParaRPr lang="en-US" dirty="0" smtClean="0"/>
          </a:p>
        </p:txBody>
      </p:sp>
    </p:spTree>
    <p:extLst>
      <p:ext uri="{BB962C8B-B14F-4D97-AF65-F5344CB8AC3E}">
        <p14:creationId xmlns:p14="http://schemas.microsoft.com/office/powerpoint/2010/main" val="23233822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lt-LT" dirty="0" smtClean="0"/>
              <a:t>Skaitmeninis pilietiškumas:</a:t>
            </a:r>
            <a:endParaRPr lang="en-US" dirty="0" smtClean="0"/>
          </a:p>
        </p:txBody>
      </p:sp>
      <p:sp>
        <p:nvSpPr>
          <p:cNvPr id="25602" name="Content Placeholder 2"/>
          <p:cNvSpPr>
            <a:spLocks noGrp="1"/>
          </p:cNvSpPr>
          <p:nvPr>
            <p:ph idx="1"/>
          </p:nvPr>
        </p:nvSpPr>
        <p:spPr/>
        <p:txBody>
          <a:bodyPr/>
          <a:lstStyle/>
          <a:p>
            <a:r>
              <a:rPr lang="lt-LT" dirty="0" smtClean="0"/>
              <a:t>Tai </a:t>
            </a:r>
            <a:r>
              <a:rPr lang="lt-LT" dirty="0" smtClean="0"/>
              <a:t>saugiai, atsakingai ir etiškai dalyvauti skaitmeninio pasaulio gyvenime: </a:t>
            </a:r>
          </a:p>
          <a:p>
            <a:pPr lvl="1"/>
            <a:r>
              <a:rPr lang="lt-LT" dirty="0"/>
              <a:t>gerbti save, </a:t>
            </a:r>
            <a:r>
              <a:rPr lang="lt-LT" dirty="0" smtClean="0"/>
              <a:t>kitus asmenis </a:t>
            </a:r>
            <a:r>
              <a:rPr lang="lt-LT" dirty="0"/>
              <a:t>ir </a:t>
            </a:r>
            <a:r>
              <a:rPr lang="lt-LT" dirty="0" smtClean="0"/>
              <a:t>įstatymus, </a:t>
            </a:r>
            <a:endParaRPr lang="lt-LT" dirty="0"/>
          </a:p>
          <a:p>
            <a:pPr lvl="1"/>
            <a:r>
              <a:rPr lang="lt-LT" dirty="0"/>
              <a:t>ugdyti save, bendradarbiauti su </a:t>
            </a:r>
            <a:r>
              <a:rPr lang="lt-LT" dirty="0" smtClean="0"/>
              <a:t>kitais, </a:t>
            </a:r>
            <a:endParaRPr lang="lt-LT" dirty="0"/>
          </a:p>
          <a:p>
            <a:pPr lvl="1"/>
            <a:r>
              <a:rPr lang="lt-LT" dirty="0"/>
              <a:t>saugoti save ir savo privatumą, vertybes, bendruomenę.</a:t>
            </a:r>
          </a:p>
          <a:p>
            <a:endParaRPr lang="en-US" dirty="0" smtClean="0"/>
          </a:p>
        </p:txBody>
      </p:sp>
    </p:spTree>
    <p:extLst>
      <p:ext uri="{BB962C8B-B14F-4D97-AF65-F5344CB8AC3E}">
        <p14:creationId xmlns:p14="http://schemas.microsoft.com/office/powerpoint/2010/main" val="491919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Etika</a:t>
            </a:r>
          </a:p>
        </p:txBody>
      </p:sp>
      <p:sp>
        <p:nvSpPr>
          <p:cNvPr id="3" name="Content Placeholder 2"/>
          <p:cNvSpPr>
            <a:spLocks noGrp="1"/>
          </p:cNvSpPr>
          <p:nvPr>
            <p:ph idx="1"/>
          </p:nvPr>
        </p:nvSpPr>
        <p:spPr/>
        <p:txBody>
          <a:bodyPr rtlCol="0">
            <a:normAutofit/>
          </a:bodyPr>
          <a:lstStyle/>
          <a:p>
            <a:pPr marL="0" indent="0" fontAlgn="auto">
              <a:spcAft>
                <a:spcPts val="0"/>
              </a:spcAft>
              <a:buFont typeface="Arial"/>
              <a:buNone/>
              <a:defRPr/>
            </a:pPr>
            <a:endParaRPr lang="en-US" dirty="0"/>
          </a:p>
          <a:p>
            <a:pPr fontAlgn="auto">
              <a:spcAft>
                <a:spcPts val="0"/>
              </a:spcAft>
              <a:buFont typeface="Arial"/>
              <a:buChar char="•"/>
              <a:defRPr/>
            </a:pPr>
            <a:r>
              <a:rPr lang="en-US" dirty="0" err="1"/>
              <a:t>Etika</a:t>
            </a:r>
            <a:r>
              <a:rPr lang="en-US" dirty="0"/>
              <a:t> – tai </a:t>
            </a:r>
            <a:r>
              <a:rPr lang="en-US" dirty="0" err="1"/>
              <a:t>žmonių</a:t>
            </a:r>
            <a:r>
              <a:rPr lang="en-US" dirty="0"/>
              <a:t> </a:t>
            </a:r>
            <a:r>
              <a:rPr lang="en-US" dirty="0" err="1"/>
              <a:t>elgesio</a:t>
            </a:r>
            <a:r>
              <a:rPr lang="en-US" dirty="0"/>
              <a:t> </a:t>
            </a:r>
            <a:r>
              <a:rPr lang="en-US" dirty="0" err="1"/>
              <a:t>normų</a:t>
            </a:r>
            <a:r>
              <a:rPr lang="en-US" dirty="0"/>
              <a:t> </a:t>
            </a:r>
            <a:r>
              <a:rPr lang="en-US" dirty="0" err="1"/>
              <a:t>visuma</a:t>
            </a:r>
            <a:r>
              <a:rPr lang="en-US" dirty="0"/>
              <a:t>, </a:t>
            </a:r>
            <a:r>
              <a:rPr lang="en-US" dirty="0" err="1"/>
              <a:t>daranti</a:t>
            </a:r>
            <a:r>
              <a:rPr lang="en-US" dirty="0"/>
              <a:t> </a:t>
            </a:r>
            <a:r>
              <a:rPr lang="en-US" dirty="0" err="1"/>
              <a:t>įtaką</a:t>
            </a:r>
            <a:r>
              <a:rPr lang="en-US" dirty="0"/>
              <a:t> </a:t>
            </a:r>
            <a:r>
              <a:rPr lang="en-US" dirty="0" err="1"/>
              <a:t>asmens</a:t>
            </a:r>
            <a:r>
              <a:rPr lang="en-US" dirty="0"/>
              <a:t> </a:t>
            </a:r>
            <a:r>
              <a:rPr lang="en-US" dirty="0" err="1"/>
              <a:t>elgesiui</a:t>
            </a:r>
            <a:r>
              <a:rPr lang="en-US" dirty="0"/>
              <a:t>. </a:t>
            </a:r>
            <a:r>
              <a:rPr lang="en-US" dirty="0" err="1"/>
              <a:t>Etika</a:t>
            </a:r>
            <a:r>
              <a:rPr lang="en-US" dirty="0"/>
              <a:t> </a:t>
            </a:r>
            <a:r>
              <a:rPr lang="en-US" dirty="0" err="1"/>
              <a:t>yra</a:t>
            </a:r>
            <a:r>
              <a:rPr lang="en-US" dirty="0"/>
              <a:t> </a:t>
            </a:r>
            <a:r>
              <a:rPr lang="en-US" dirty="0" err="1"/>
              <a:t>bendra</a:t>
            </a:r>
            <a:r>
              <a:rPr lang="en-US" dirty="0"/>
              <a:t> </a:t>
            </a:r>
            <a:r>
              <a:rPr lang="en-US" dirty="0" err="1"/>
              <a:t>sąvoka</a:t>
            </a:r>
            <a:r>
              <a:rPr lang="en-US" dirty="0"/>
              <a:t>, </a:t>
            </a:r>
            <a:r>
              <a:rPr lang="en-US" dirty="0" err="1"/>
              <a:t>kuria</a:t>
            </a:r>
            <a:r>
              <a:rPr lang="en-US" dirty="0"/>
              <a:t> </a:t>
            </a:r>
            <a:r>
              <a:rPr lang="en-US" dirty="0" err="1"/>
              <a:t>dažniausiai</a:t>
            </a:r>
            <a:r>
              <a:rPr lang="en-US" dirty="0"/>
              <a:t> </a:t>
            </a:r>
            <a:r>
              <a:rPr lang="en-US" dirty="0" err="1"/>
              <a:t>apibūdinama</a:t>
            </a:r>
            <a:r>
              <a:rPr lang="en-US" dirty="0"/>
              <a:t> </a:t>
            </a:r>
            <a:r>
              <a:rPr lang="en-US" dirty="0" err="1"/>
              <a:t>moralės</a:t>
            </a:r>
            <a:r>
              <a:rPr lang="en-US" dirty="0"/>
              <a:t> </a:t>
            </a:r>
            <a:r>
              <a:rPr lang="en-US" dirty="0" err="1"/>
              <a:t>teorija</a:t>
            </a:r>
            <a:r>
              <a:rPr lang="en-US" dirty="0"/>
              <a:t>. </a:t>
            </a:r>
            <a:r>
              <a:rPr lang="en-US" dirty="0" err="1"/>
              <a:t>Filosofijoje</a:t>
            </a:r>
            <a:r>
              <a:rPr lang="en-US" dirty="0"/>
              <a:t> </a:t>
            </a:r>
            <a:r>
              <a:rPr lang="en-US" dirty="0" err="1"/>
              <a:t>etiškas</a:t>
            </a:r>
            <a:r>
              <a:rPr lang="en-US" dirty="0"/>
              <a:t> </a:t>
            </a:r>
            <a:r>
              <a:rPr lang="en-US" dirty="0" err="1"/>
              <a:t>elgesys</a:t>
            </a:r>
            <a:r>
              <a:rPr lang="en-US" dirty="0"/>
              <a:t> </a:t>
            </a:r>
            <a:r>
              <a:rPr lang="en-US" dirty="0" err="1"/>
              <a:t>yra</a:t>
            </a:r>
            <a:r>
              <a:rPr lang="en-US" dirty="0"/>
              <a:t> </a:t>
            </a:r>
            <a:r>
              <a:rPr lang="en-US" dirty="0" err="1"/>
              <a:t>tas</a:t>
            </a:r>
            <a:r>
              <a:rPr lang="en-US" dirty="0"/>
              <a:t>, kuris </a:t>
            </a:r>
            <a:r>
              <a:rPr lang="en-US" dirty="0" err="1"/>
              <a:t>laikomas</a:t>
            </a:r>
            <a:r>
              <a:rPr lang="en-US" dirty="0"/>
              <a:t> „</a:t>
            </a:r>
            <a:r>
              <a:rPr lang="en-US" dirty="0" err="1"/>
              <a:t>geru</a:t>
            </a:r>
            <a:r>
              <a:rPr lang="en-US" dirty="0"/>
              <a:t>“ </a:t>
            </a:r>
            <a:r>
              <a:rPr lang="en-US" dirty="0" err="1"/>
              <a:t>arba</a:t>
            </a:r>
            <a:r>
              <a:rPr lang="en-US" dirty="0"/>
              <a:t> „</a:t>
            </a:r>
            <a:r>
              <a:rPr lang="en-US" dirty="0" err="1"/>
              <a:t>teisingu</a:t>
            </a:r>
            <a:r>
              <a:rPr lang="en-US" dirty="0"/>
              <a:t>“.</a:t>
            </a:r>
            <a:r>
              <a:rPr lang="lt-LT" dirty="0" smtClean="0"/>
              <a:t> </a:t>
            </a:r>
            <a:endParaRPr lang="en-US" dirty="0"/>
          </a:p>
          <a:p>
            <a:pPr fontAlgn="auto">
              <a:spcAft>
                <a:spcPts val="0"/>
              </a:spcAft>
              <a:buFont typeface="Arial"/>
              <a:buChar char="•"/>
              <a:defRP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lt-LT" b="1" smtClean="0"/>
              <a:t>Kokie yra etiško elgesio bruožai</a:t>
            </a:r>
            <a:r>
              <a:rPr lang="en-US" smtClean="0"/>
              <a:t> ?</a:t>
            </a:r>
          </a:p>
        </p:txBody>
      </p:sp>
      <p:sp>
        <p:nvSpPr>
          <p:cNvPr id="16386" name="Content Placeholder 2"/>
          <p:cNvSpPr>
            <a:spLocks noGrp="1"/>
          </p:cNvSpPr>
          <p:nvPr>
            <p:ph idx="1"/>
          </p:nvPr>
        </p:nvSpPr>
        <p:spPr/>
        <p:txBody>
          <a:bodyPr/>
          <a:lstStyle/>
          <a:p>
            <a:r>
              <a:rPr lang="lt-LT" smtClean="0"/>
              <a:t>Sąžiningumas</a:t>
            </a:r>
            <a:endParaRPr lang="en-US" smtClean="0"/>
          </a:p>
          <a:p>
            <a:r>
              <a:rPr lang="lt-LT" smtClean="0"/>
              <a:t>Pagarba kitų atžvilgiu</a:t>
            </a:r>
            <a:endParaRPr lang="en-US" smtClean="0"/>
          </a:p>
          <a:p>
            <a:r>
              <a:rPr lang="lt-LT" smtClean="0"/>
              <a:t>Žodžio laikymasis...</a:t>
            </a:r>
            <a:endParaRPr lang="en-US" smtClean="0"/>
          </a:p>
          <a:p>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lt-LT" b="1" smtClean="0"/>
              <a:t>Koks elgesys neetiškas? </a:t>
            </a:r>
            <a:endParaRPr lang="en-US" smtClean="0"/>
          </a:p>
        </p:txBody>
      </p:sp>
      <p:sp>
        <p:nvSpPr>
          <p:cNvPr id="17410" name="Content Placeholder 2"/>
          <p:cNvSpPr>
            <a:spLocks noGrp="1"/>
          </p:cNvSpPr>
          <p:nvPr>
            <p:ph idx="1"/>
          </p:nvPr>
        </p:nvSpPr>
        <p:spPr/>
        <p:txBody>
          <a:bodyPr/>
          <a:lstStyle/>
          <a:p>
            <a:r>
              <a:rPr lang="lt-LT" dirty="0" smtClean="0"/>
              <a:t>Meluoti žmogui, kuris tavimi pasitiki. Tai nesąžininga ir nepagarbu.</a:t>
            </a:r>
            <a:endParaRPr lang="en-US" dirty="0" smtClean="0"/>
          </a:p>
          <a:p>
            <a:r>
              <a:rPr lang="lt-LT" dirty="0" smtClean="0"/>
              <a:t>Skleisti gandus apie kitą asmenį. Tai rodo abejingumą kitų asmenų jausmams.</a:t>
            </a:r>
            <a:endParaRPr lang="en-US" dirty="0" smtClean="0"/>
          </a:p>
          <a:p>
            <a:r>
              <a:rPr lang="lt-LT" dirty="0" smtClean="0"/>
              <a:t>Prisidėti prie patyčių skleidimo, net jei žinai, kad elgiesi nederamai. Tai nesąžininga ir žeidžia kitus.</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lt-LT" b="1" smtClean="0"/>
              <a:t>Internetinė etika</a:t>
            </a:r>
            <a:r>
              <a:rPr lang="en-US" smtClean="0"/>
              <a:t> </a:t>
            </a:r>
          </a:p>
        </p:txBody>
      </p:sp>
      <p:sp>
        <p:nvSpPr>
          <p:cNvPr id="18434" name="Content Placeholder 2"/>
          <p:cNvSpPr>
            <a:spLocks noGrp="1"/>
          </p:cNvSpPr>
          <p:nvPr>
            <p:ph idx="1"/>
          </p:nvPr>
        </p:nvSpPr>
        <p:spPr/>
        <p:txBody>
          <a:bodyPr/>
          <a:lstStyle/>
          <a:p>
            <a:r>
              <a:rPr lang="lt-LT" dirty="0" smtClean="0"/>
              <a:t>Internetinė etika: žmonių elgesio normų visuma, lemianti žmonių elgesį naršant, bendraujant, dirbant internete ir naudojantis skaitmeniniais įrenginiais.</a:t>
            </a:r>
            <a:r>
              <a:rPr lang="en-US" dirty="0"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lt-LT" b="1" dirty="0" smtClean="0"/>
              <a:t>Pagrindinės etikos </a:t>
            </a:r>
            <a:r>
              <a:rPr lang="lt-LT" b="1" dirty="0" smtClean="0"/>
              <a:t>ašys internete</a:t>
            </a:r>
            <a:endParaRPr lang="en-US" dirty="0" smtClean="0"/>
          </a:p>
        </p:txBody>
      </p:sp>
      <p:sp>
        <p:nvSpPr>
          <p:cNvPr id="3" name="Content Placeholder 2"/>
          <p:cNvSpPr>
            <a:spLocks noGrp="1"/>
          </p:cNvSpPr>
          <p:nvPr>
            <p:ph idx="1"/>
          </p:nvPr>
        </p:nvSpPr>
        <p:spPr/>
        <p:txBody>
          <a:bodyPr rtlCol="0">
            <a:normAutofit fontScale="92500" lnSpcReduction="20000"/>
          </a:bodyPr>
          <a:lstStyle/>
          <a:p>
            <a:r>
              <a:rPr lang="lt-LT" dirty="0"/>
              <a:t>1. Privatumas. Asmeninė informacija. Gerbti savo ir kitų asmenų privatumą </a:t>
            </a:r>
            <a:r>
              <a:rPr lang="lt-LT" dirty="0" smtClean="0"/>
              <a:t>internete.</a:t>
            </a:r>
            <a:endParaRPr lang="lt-LT" dirty="0"/>
          </a:p>
          <a:p>
            <a:r>
              <a:rPr lang="lt-LT" dirty="0"/>
              <a:t>2. Asmens saviraiška ir tapatybė. Skaitmeniniame pasaulyje sąžiningai prisistatyti tuo, kas esi iš tikrųjų, </a:t>
            </a:r>
            <a:r>
              <a:rPr lang="lt-LT" dirty="0" smtClean="0"/>
              <a:t>neklastoti </a:t>
            </a:r>
            <a:r>
              <a:rPr lang="lt-LT" dirty="0"/>
              <a:t>duomenų, atsakingai </a:t>
            </a:r>
            <a:r>
              <a:rPr lang="lt-LT" dirty="0" smtClean="0"/>
              <a:t>galvoti, </a:t>
            </a:r>
            <a:r>
              <a:rPr lang="lt-LT" dirty="0"/>
              <a:t>kokią informaciją ir kaip </a:t>
            </a:r>
            <a:r>
              <a:rPr lang="lt-LT" dirty="0" smtClean="0"/>
              <a:t>pateikti.</a:t>
            </a:r>
            <a:endParaRPr lang="lt-LT" dirty="0"/>
          </a:p>
          <a:p>
            <a:r>
              <a:rPr lang="lt-LT" dirty="0"/>
              <a:t>3. „Prisijungusiųjų kultūra“: elgtis su kitais maloniai ir pagarbiai, </a:t>
            </a:r>
            <a:r>
              <a:rPr lang="lt-LT"/>
              <a:t>vengti </a:t>
            </a:r>
            <a:r>
              <a:rPr lang="lt-LT" smtClean="0"/>
              <a:t>patyčių.</a:t>
            </a:r>
            <a:endParaRPr lang="lt-LT" dirty="0"/>
          </a:p>
          <a:p>
            <a:r>
              <a:rPr lang="en-US" dirty="0"/>
              <a:t>4. </a:t>
            </a:r>
            <a:r>
              <a:rPr lang="en-US" dirty="0" err="1"/>
              <a:t>Pagarba</a:t>
            </a:r>
            <a:r>
              <a:rPr lang="en-US" dirty="0"/>
              <a:t> </a:t>
            </a:r>
            <a:r>
              <a:rPr lang="en-US" dirty="0" err="1"/>
              <a:t>kito</a:t>
            </a:r>
            <a:r>
              <a:rPr lang="en-US" dirty="0"/>
              <a:t> </a:t>
            </a:r>
            <a:r>
              <a:rPr lang="en-US" dirty="0" err="1"/>
              <a:t>kūrybinei</a:t>
            </a:r>
            <a:r>
              <a:rPr lang="en-US" dirty="0"/>
              <a:t> </a:t>
            </a:r>
            <a:r>
              <a:rPr lang="en-US" dirty="0" err="1"/>
              <a:t>veiklai</a:t>
            </a:r>
            <a:r>
              <a:rPr lang="en-US" dirty="0"/>
              <a:t>: </a:t>
            </a:r>
            <a:r>
              <a:rPr lang="en-US" dirty="0" err="1"/>
              <a:t>nurodyti</a:t>
            </a:r>
            <a:r>
              <a:rPr lang="en-US" dirty="0"/>
              <a:t> </a:t>
            </a:r>
            <a:r>
              <a:rPr lang="en-US" dirty="0" err="1"/>
              <a:t>šaltinius</a:t>
            </a:r>
            <a:r>
              <a:rPr lang="en-US" dirty="0"/>
              <a:t> </a:t>
            </a:r>
            <a:r>
              <a:rPr lang="en-US" dirty="0" smtClean="0"/>
              <a:t>ir</a:t>
            </a:r>
            <a:r>
              <a:rPr lang="lt-LT" dirty="0" smtClean="0"/>
              <a:t> </a:t>
            </a:r>
            <a:r>
              <a:rPr lang="en-US" dirty="0" smtClean="0"/>
              <a:t>/ </a:t>
            </a:r>
            <a:r>
              <a:rPr lang="en-US" dirty="0" err="1"/>
              <a:t>arba</a:t>
            </a:r>
            <a:r>
              <a:rPr lang="en-US" dirty="0"/>
              <a:t> </a:t>
            </a:r>
            <a:r>
              <a:rPr lang="en-US" dirty="0" err="1"/>
              <a:t>atsiklausti</a:t>
            </a:r>
            <a:r>
              <a:rPr lang="en-US" dirty="0"/>
              <a:t> </a:t>
            </a:r>
            <a:r>
              <a:rPr lang="en-US" dirty="0" err="1" smtClean="0"/>
              <a:t>leidimo</a:t>
            </a:r>
            <a:r>
              <a:rPr lang="en-US" dirty="0" smtClean="0"/>
              <a:t> </a:t>
            </a:r>
            <a:r>
              <a:rPr lang="en-US" dirty="0" err="1"/>
              <a:t>norint</a:t>
            </a:r>
            <a:r>
              <a:rPr lang="en-US" dirty="0"/>
              <a:t> </a:t>
            </a:r>
            <a:r>
              <a:rPr lang="en-US" dirty="0" err="1"/>
              <a:t>savo</a:t>
            </a:r>
            <a:r>
              <a:rPr lang="en-US" dirty="0"/>
              <a:t> </a:t>
            </a:r>
            <a:r>
              <a:rPr lang="en-US" dirty="0" err="1"/>
              <a:t>darbe</a:t>
            </a:r>
            <a:r>
              <a:rPr lang="en-US" dirty="0"/>
              <a:t> </a:t>
            </a:r>
            <a:r>
              <a:rPr lang="en-US" dirty="0" err="1"/>
              <a:t>pasinaudoti</a:t>
            </a:r>
            <a:r>
              <a:rPr lang="en-US" dirty="0"/>
              <a:t> </a:t>
            </a:r>
            <a:r>
              <a:rPr lang="en-US" dirty="0" err="1"/>
              <a:t>kitų</a:t>
            </a:r>
            <a:r>
              <a:rPr lang="en-US" dirty="0"/>
              <a:t> </a:t>
            </a:r>
            <a:r>
              <a:rPr lang="en-US" dirty="0" err="1"/>
              <a:t>veiklos</a:t>
            </a:r>
            <a:r>
              <a:rPr lang="en-US" dirty="0"/>
              <a:t> </a:t>
            </a:r>
            <a:r>
              <a:rPr lang="en-US" dirty="0" err="1"/>
              <a:t>rezultatais</a:t>
            </a:r>
            <a:r>
              <a:rPr lang="en-US" dirty="0"/>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lt-LT" dirty="0"/>
              <a:t>Ką vadiname asmens duomenimis?</a:t>
            </a:r>
            <a:r>
              <a:rPr lang="en-US" dirty="0"/>
              <a:t/>
            </a:r>
            <a:br>
              <a:rPr lang="en-US" dirty="0"/>
            </a:br>
            <a:endParaRPr lang="en-US" dirty="0"/>
          </a:p>
        </p:txBody>
      </p:sp>
      <p:sp>
        <p:nvSpPr>
          <p:cNvPr id="20482" name="Content Placeholder 2"/>
          <p:cNvSpPr>
            <a:spLocks noGrp="1"/>
          </p:cNvSpPr>
          <p:nvPr>
            <p:ph idx="1"/>
          </p:nvPr>
        </p:nvSpPr>
        <p:spPr/>
        <p:txBody>
          <a:bodyPr/>
          <a:lstStyle/>
          <a:p>
            <a:r>
              <a:rPr lang="lt-LT" i="1" dirty="0" smtClean="0"/>
              <a:t>Tai </a:t>
            </a:r>
            <a:r>
              <a:rPr lang="lt-LT" i="1" dirty="0" smtClean="0"/>
              <a:t>bet kuri informacija, susijusi su fiziniu asmeniu – duomenų subjektu, kurio tapatybė yra žinoma arba gali būti tiesiogiai ar netiesiogiai nustatyta pasinaudojant tokiais duomenimis kaip asmens kodas, vienas arba keli asmeniui būdingi fizinio, fiziologinio, psichologinio, ekonominio, kultūrinio ar socialinio pobūdžio požymiai.</a:t>
            </a:r>
            <a:endParaRPr lang="lt-LT" dirty="0"/>
          </a:p>
          <a:p>
            <a:pPr marL="0" indent="0">
              <a:buNone/>
            </a:pPr>
            <a:r>
              <a:rPr lang="en-US" sz="2400" dirty="0" err="1"/>
              <a:t>Lietuvos</a:t>
            </a:r>
            <a:r>
              <a:rPr lang="en-US" sz="2400" dirty="0"/>
              <a:t> </a:t>
            </a:r>
            <a:r>
              <a:rPr lang="en-US" sz="2400" dirty="0" err="1"/>
              <a:t>Respublikos</a:t>
            </a:r>
            <a:r>
              <a:rPr lang="en-US" sz="2400" dirty="0"/>
              <a:t> </a:t>
            </a:r>
            <a:r>
              <a:rPr lang="en-US" sz="2400" dirty="0" err="1"/>
              <a:t>asmens</a:t>
            </a:r>
            <a:r>
              <a:rPr lang="en-US" sz="2400" dirty="0"/>
              <a:t> </a:t>
            </a:r>
            <a:r>
              <a:rPr lang="en-US" sz="2400" dirty="0" err="1"/>
              <a:t>duomenų</a:t>
            </a:r>
            <a:r>
              <a:rPr lang="en-US" sz="2400" dirty="0"/>
              <a:t> </a:t>
            </a:r>
            <a:r>
              <a:rPr lang="en-US" sz="2400" dirty="0" err="1"/>
              <a:t>teisinės</a:t>
            </a:r>
            <a:r>
              <a:rPr lang="en-US" sz="2400" dirty="0"/>
              <a:t> </a:t>
            </a:r>
            <a:r>
              <a:rPr lang="en-US" sz="2400" dirty="0" err="1"/>
              <a:t>apsaugos</a:t>
            </a:r>
            <a:r>
              <a:rPr lang="en-US" sz="2400" dirty="0"/>
              <a:t> </a:t>
            </a:r>
            <a:r>
              <a:rPr lang="en-US" sz="2400" dirty="0" err="1"/>
              <a:t>įstatymas</a:t>
            </a:r>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lt-LT" b="1" smtClean="0"/>
              <a:t>Ypatingi asmens duomenys</a:t>
            </a:r>
            <a:r>
              <a:rPr lang="en-US" smtClean="0"/>
              <a:t> </a:t>
            </a:r>
          </a:p>
        </p:txBody>
      </p:sp>
      <p:sp>
        <p:nvSpPr>
          <p:cNvPr id="21506" name="Content Placeholder 2"/>
          <p:cNvSpPr>
            <a:spLocks noGrp="1"/>
          </p:cNvSpPr>
          <p:nvPr>
            <p:ph idx="1"/>
          </p:nvPr>
        </p:nvSpPr>
        <p:spPr>
          <a:xfrm>
            <a:off x="457200" y="1417638"/>
            <a:ext cx="8229600" cy="4525963"/>
          </a:xfrm>
        </p:spPr>
        <p:txBody>
          <a:bodyPr/>
          <a:lstStyle/>
          <a:p>
            <a:r>
              <a:rPr lang="lt-LT" dirty="0" smtClean="0"/>
              <a:t>Tai duomenys, susiję su fizinio asmens rasine ar etnine kilme, politiniais, religiniais, filosofiniais ar kitais įsitikinimais, naryste profesinėse sąjungose, sveikata, lytiniu gyvenimu, taip pat informacija apie asmens teistumą.</a:t>
            </a:r>
          </a:p>
          <a:p>
            <a:r>
              <a:rPr lang="lt-LT" dirty="0" smtClean="0"/>
              <a:t>Jie </a:t>
            </a:r>
            <a:r>
              <a:rPr lang="en-US" dirty="0" err="1" smtClean="0"/>
              <a:t>negali</a:t>
            </a:r>
            <a:r>
              <a:rPr lang="en-US" dirty="0" smtClean="0"/>
              <a:t> </a:t>
            </a:r>
            <a:r>
              <a:rPr lang="en-US" dirty="0" err="1"/>
              <a:t>būti</a:t>
            </a:r>
            <a:r>
              <a:rPr lang="en-US" dirty="0"/>
              <a:t> </a:t>
            </a:r>
            <a:r>
              <a:rPr lang="en-US" dirty="0" err="1"/>
              <a:t>naudojami</a:t>
            </a:r>
            <a:r>
              <a:rPr lang="en-US" dirty="0"/>
              <a:t> be </a:t>
            </a:r>
            <a:r>
              <a:rPr lang="en-US" dirty="0" err="1"/>
              <a:t>asmens</a:t>
            </a:r>
            <a:r>
              <a:rPr lang="en-US" dirty="0"/>
              <a:t> </a:t>
            </a:r>
            <a:r>
              <a:rPr lang="en-US" dirty="0" err="1"/>
              <a:t>sutikimo</a:t>
            </a:r>
            <a:r>
              <a:rPr lang="en-US" dirty="0"/>
              <a:t> </a:t>
            </a:r>
            <a:r>
              <a:rPr lang="en-US" dirty="0" err="1"/>
              <a:t>ar</a:t>
            </a:r>
            <a:r>
              <a:rPr lang="en-US" dirty="0"/>
              <a:t> </a:t>
            </a:r>
            <a:r>
              <a:rPr lang="en-US" dirty="0" err="1"/>
              <a:t>jo</a:t>
            </a:r>
            <a:r>
              <a:rPr lang="en-US" dirty="0"/>
              <a:t> </a:t>
            </a:r>
            <a:r>
              <a:rPr lang="en-US" dirty="0" err="1"/>
              <a:t>žinios</a:t>
            </a:r>
            <a:r>
              <a:rPr lang="en-US" dirty="0"/>
              <a:t>. </a:t>
            </a:r>
            <a:r>
              <a:rPr lang="en-US" dirty="0" err="1"/>
              <a:t>Naudodamasis</a:t>
            </a:r>
            <a:r>
              <a:rPr lang="en-US" dirty="0"/>
              <a:t> </a:t>
            </a:r>
            <a:r>
              <a:rPr lang="en-US" dirty="0" err="1"/>
              <a:t>žodžio</a:t>
            </a:r>
            <a:r>
              <a:rPr lang="en-US" dirty="0"/>
              <a:t> </a:t>
            </a:r>
            <a:r>
              <a:rPr lang="en-US" dirty="0" err="1"/>
              <a:t>ir</a:t>
            </a:r>
            <a:r>
              <a:rPr lang="en-US" dirty="0"/>
              <a:t> </a:t>
            </a:r>
            <a:r>
              <a:rPr lang="en-US" dirty="0" err="1"/>
              <a:t>spaudos</a:t>
            </a:r>
            <a:r>
              <a:rPr lang="en-US" dirty="0"/>
              <a:t> </a:t>
            </a:r>
            <a:r>
              <a:rPr lang="en-US" dirty="0" err="1"/>
              <a:t>laisve</a:t>
            </a:r>
            <a:r>
              <a:rPr lang="en-US" dirty="0"/>
              <a:t> </a:t>
            </a:r>
            <a:r>
              <a:rPr lang="en-US" dirty="0" err="1"/>
              <a:t>žmogus</a:t>
            </a:r>
            <a:r>
              <a:rPr lang="en-US" dirty="0"/>
              <a:t> </a:t>
            </a:r>
            <a:r>
              <a:rPr lang="en-US" dirty="0" err="1"/>
              <a:t>gali</a:t>
            </a:r>
            <a:r>
              <a:rPr lang="en-US" dirty="0"/>
              <a:t> pats </a:t>
            </a:r>
            <a:r>
              <a:rPr lang="en-US" dirty="0" err="1"/>
              <a:t>skelbti</a:t>
            </a:r>
            <a:r>
              <a:rPr lang="en-US" dirty="0"/>
              <a:t> </a:t>
            </a:r>
            <a:r>
              <a:rPr lang="en-US" dirty="0" err="1"/>
              <a:t>tokią</a:t>
            </a:r>
            <a:r>
              <a:rPr lang="en-US" dirty="0"/>
              <a:t> </a:t>
            </a:r>
            <a:r>
              <a:rPr lang="en-US" dirty="0" err="1"/>
              <a:t>informaciją</a:t>
            </a:r>
            <a:r>
              <a:rPr lang="en-US" dirty="0"/>
              <a:t>, bet </a:t>
            </a:r>
            <a:r>
              <a:rPr lang="en-US" dirty="0" err="1"/>
              <a:t>gali</a:t>
            </a:r>
            <a:r>
              <a:rPr lang="en-US" dirty="0"/>
              <a:t> </a:t>
            </a:r>
            <a:r>
              <a:rPr lang="en-US" dirty="0" err="1"/>
              <a:t>reikalauti</a:t>
            </a:r>
            <a:r>
              <a:rPr lang="en-US" dirty="0"/>
              <a:t> </a:t>
            </a:r>
            <a:r>
              <a:rPr lang="en-US" dirty="0" err="1"/>
              <a:t>jos</a:t>
            </a:r>
            <a:r>
              <a:rPr lang="en-US" dirty="0"/>
              <a:t> </a:t>
            </a:r>
            <a:r>
              <a:rPr lang="en-US" dirty="0" err="1"/>
              <a:t>neplatinti</a:t>
            </a:r>
            <a:r>
              <a:rPr lang="en-US" dirty="0"/>
              <a:t>.</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lt-LT" b="1" smtClean="0"/>
              <a:t>Asmens saviraiška ir tapatybė</a:t>
            </a:r>
            <a:r>
              <a:rPr lang="en-US" smtClean="0"/>
              <a:t> </a:t>
            </a:r>
          </a:p>
        </p:txBody>
      </p:sp>
      <p:sp>
        <p:nvSpPr>
          <p:cNvPr id="22530" name="Content Placeholder 2"/>
          <p:cNvSpPr>
            <a:spLocks noGrp="1"/>
          </p:cNvSpPr>
          <p:nvPr>
            <p:ph idx="1"/>
          </p:nvPr>
        </p:nvSpPr>
        <p:spPr/>
        <p:txBody>
          <a:bodyPr/>
          <a:lstStyle/>
          <a:p>
            <a:r>
              <a:rPr lang="lt-LT" dirty="0" smtClean="0"/>
              <a:t>Bet kokia informacija, </a:t>
            </a:r>
            <a:r>
              <a:rPr lang="lt-LT" dirty="0" smtClean="0"/>
              <a:t>kurią </a:t>
            </a:r>
            <a:r>
              <a:rPr lang="lt-LT" dirty="0" smtClean="0"/>
              <a:t>paskelbiame internete, lieka visam laikui ir yra visiems prieinama. </a:t>
            </a:r>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1271</TotalTime>
  <Words>549</Words>
  <Application>Microsoft Office PowerPoint</Application>
  <PresentationFormat>Demonstracija ekrane (4:3)</PresentationFormat>
  <Paragraphs>50</Paragraphs>
  <Slides>14</Slides>
  <Notes>0</Notes>
  <HiddenSlides>0</HiddenSlides>
  <MMClips>0</MMClips>
  <ScaleCrop>false</ScaleCrop>
  <HeadingPairs>
    <vt:vector size="6" baseType="variant">
      <vt:variant>
        <vt:lpstr>Naudojami šriftai</vt:lpstr>
      </vt:variant>
      <vt:variant>
        <vt:i4>2</vt:i4>
      </vt:variant>
      <vt:variant>
        <vt:lpstr>Tema</vt:lpstr>
      </vt:variant>
      <vt:variant>
        <vt:i4>1</vt:i4>
      </vt:variant>
      <vt:variant>
        <vt:lpstr>Skaidrių pavadinimai</vt:lpstr>
      </vt:variant>
      <vt:variant>
        <vt:i4>14</vt:i4>
      </vt:variant>
    </vt:vector>
  </HeadingPairs>
  <TitlesOfParts>
    <vt:vector size="17" baseType="lpstr">
      <vt:lpstr>Arial</vt:lpstr>
      <vt:lpstr>Calibri</vt:lpstr>
      <vt:lpstr>Office Theme</vt:lpstr>
      <vt:lpstr>Internetas ir etika</vt:lpstr>
      <vt:lpstr>Etika</vt:lpstr>
      <vt:lpstr>Kokie yra etiško elgesio bruožai ?</vt:lpstr>
      <vt:lpstr>Koks elgesys neetiškas? </vt:lpstr>
      <vt:lpstr>Internetinė etika </vt:lpstr>
      <vt:lpstr>Pagrindinės etikos ašys internete</vt:lpstr>
      <vt:lpstr>Ką vadiname asmens duomenimis? </vt:lpstr>
      <vt:lpstr>Ypatingi asmens duomenys </vt:lpstr>
      <vt:lpstr>Asmens saviraiška ir tapatybė </vt:lpstr>
      <vt:lpstr>Kitų žmonių asmeninė informacija </vt:lpstr>
      <vt:lpstr>Patyčios elektroninėje erdvėje </vt:lpstr>
      <vt:lpstr>Rekomendacijos patyčias patiriančiam vaikui</vt:lpstr>
      <vt:lpstr>Pagarba kito kūrybinei veiklai:</vt:lpstr>
      <vt:lpstr>Skaitmeninis pilietiškumas:</vt:lpstr>
    </vt:vector>
  </TitlesOfParts>
  <Company>SMC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Internetas ir etika</dc:title>
  <dc:creator>Dalia Zemaityte</dc:creator>
  <cp:lastModifiedBy>Gražina Jurgutavičiūtė</cp:lastModifiedBy>
  <cp:revision>19</cp:revision>
  <dcterms:created xsi:type="dcterms:W3CDTF">2014-12-16T00:00:06Z</dcterms:created>
  <dcterms:modified xsi:type="dcterms:W3CDTF">2015-12-30T15:00:58Z</dcterms:modified>
</cp:coreProperties>
</file>