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64" r:id="rId4"/>
    <p:sldId id="265" r:id="rId5"/>
    <p:sldId id="266" r:id="rId6"/>
    <p:sldId id="281" r:id="rId7"/>
    <p:sldId id="282" r:id="rId8"/>
    <p:sldId id="268" r:id="rId9"/>
    <p:sldId id="283" r:id="rId10"/>
    <p:sldId id="284" r:id="rId11"/>
    <p:sldId id="285" r:id="rId12"/>
    <p:sldId id="270" r:id="rId13"/>
    <p:sldId id="271" r:id="rId14"/>
    <p:sldId id="272" r:id="rId15"/>
    <p:sldId id="273" r:id="rId16"/>
    <p:sldId id="269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F95"/>
    <a:srgbClr val="CC071E"/>
    <a:srgbClr val="16B68C"/>
    <a:srgbClr val="70542A"/>
    <a:srgbClr val="168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667" autoAdjust="0"/>
  </p:normalViewPr>
  <p:slideViewPr>
    <p:cSldViewPr>
      <p:cViewPr varScale="1">
        <p:scale>
          <a:sx n="54" d="100"/>
          <a:sy n="54" d="100"/>
        </p:scale>
        <p:origin x="15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5074-A23D-4B2E-8335-6BA21C931894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1954F-3CDF-4E6D-90DE-D19F468D86D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856101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6592" y="0"/>
            <a:ext cx="10476656" cy="7468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39952" y="908720"/>
            <a:ext cx="4822304" cy="3528392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4869160"/>
            <a:ext cx="4824536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 b="1" spc="0">
                <a:solidFill>
                  <a:srgbClr val="CC071E"/>
                </a:solidFill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icture 4" descr="paveiksliukas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3123862"/>
            <a:ext cx="10476656" cy="746827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1835696" y="3284984"/>
            <a:ext cx="1728192" cy="720080"/>
          </a:xfrm>
          <a:prstGeom prst="rect">
            <a:avLst/>
          </a:prstGeom>
          <a:solidFill>
            <a:srgbClr val="2CA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692696"/>
            <a:ext cx="7772400" cy="5112568"/>
          </a:xfrm>
          <a:noFill/>
        </p:spPr>
        <p:txBody>
          <a:bodyPr>
            <a:noAutofit/>
          </a:bodyPr>
          <a:lstStyle>
            <a:lvl1pPr algn="l">
              <a:spcAft>
                <a:spcPts val="0"/>
              </a:spcAft>
              <a:defRPr sz="4800" spc="100" baseline="0"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56510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noFill/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637220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586814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687625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95536" y="836712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6" name="Rectangle 5"/>
          <p:cNvSpPr/>
          <p:nvPr userDrawn="1"/>
        </p:nvSpPr>
        <p:spPr>
          <a:xfrm>
            <a:off x="323528" y="764704"/>
            <a:ext cx="8496944" cy="5400600"/>
          </a:xfrm>
          <a:prstGeom prst="rect">
            <a:avLst/>
          </a:prstGeom>
          <a:solidFill>
            <a:schemeClr val="bg1"/>
          </a:solidFill>
          <a:ln w="98425" cap="sq">
            <a:solidFill>
              <a:srgbClr val="2CAF9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4781128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rgbClr val="2CAF95"/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0" name="Isosceles Triangle 9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683568" y="1628800"/>
          <a:ext cx="7776864" cy="38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rgbClr val="168E2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  <a:tr h="638700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168E21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70542A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 userDrawn="1"/>
        </p:nvSpPr>
        <p:spPr>
          <a:xfrm rot="10800000">
            <a:off x="7452320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3" name="Isosceles Triangle 2"/>
          <p:cNvSpPr/>
          <p:nvPr userDrawn="1"/>
        </p:nvSpPr>
        <p:spPr>
          <a:xfrm rot="10800000">
            <a:off x="6948264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4" name="Isosceles Triangle 3"/>
          <p:cNvSpPr/>
          <p:nvPr userDrawn="1"/>
        </p:nvSpPr>
        <p:spPr>
          <a:xfrm rot="10800000">
            <a:off x="7956376" y="0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>
            <a:spLocks noGrp="1"/>
          </p:cNvSpPr>
          <p:nvPr>
            <p:ph type="title" hasCustomPrompt="1"/>
          </p:nvPr>
        </p:nvSpPr>
        <p:spPr>
          <a:xfrm>
            <a:off x="683568" y="404664"/>
            <a:ext cx="7776864" cy="936104"/>
          </a:xfrm>
          <a:solidFill>
            <a:schemeClr val="bg1"/>
          </a:solidFill>
        </p:spPr>
        <p:txBody>
          <a:bodyPr/>
          <a:lstStyle>
            <a:lvl1pPr algn="l">
              <a:defRPr>
                <a:solidFill>
                  <a:srgbClr val="2CAF95"/>
                </a:solidFill>
                <a:latin typeface="Impac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068069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55576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419872" y="4293096"/>
            <a:ext cx="2376264" cy="1800225"/>
          </a:xfrm>
          <a:solidFill>
            <a:schemeClr val="bg1"/>
          </a:solidFill>
          <a:ln w="76200" cap="sq">
            <a:solidFill>
              <a:srgbClr val="2CAF95"/>
            </a:solidFill>
            <a:miter lim="800000"/>
          </a:ln>
          <a:effectLst>
            <a:outerShdw dist="38100" dir="2700000" sx="101000" sy="101000" algn="tl" rotWithShape="0">
              <a:srgbClr val="2CAF95"/>
            </a:outerShdw>
          </a:effectLst>
        </p:spPr>
        <p:txBody>
          <a:bodyPr/>
          <a:lstStyle/>
          <a:p>
            <a:endParaRPr lang="lt-LT"/>
          </a:p>
        </p:txBody>
      </p:sp>
      <p:sp>
        <p:nvSpPr>
          <p:cNvPr id="16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1560" y="1600200"/>
            <a:ext cx="7920880" cy="2404864"/>
          </a:xfrm>
        </p:spPr>
        <p:txBody>
          <a:bodyPr/>
          <a:lstStyle>
            <a:lvl1pPr>
              <a:buClr>
                <a:srgbClr val="CC071E"/>
              </a:buClr>
              <a:buSzPct val="90000"/>
              <a:buFont typeface="Wingdings 2" pitchFamily="18" charset="2"/>
              <a:buChar char=""/>
              <a:defRPr sz="2800">
                <a:latin typeface="Trebuchet MS" pitchFamily="34" charset="0"/>
                <a:ea typeface="Verdana" pitchFamily="34" charset="0"/>
                <a:cs typeface="Verdana" pitchFamily="34" charset="0"/>
              </a:defRPr>
            </a:lvl1pPr>
            <a:lvl2pPr marL="971550" indent="-514350">
              <a:buClr>
                <a:srgbClr val="CC071E"/>
              </a:buClr>
              <a:buSzPct val="100000"/>
              <a:buFont typeface="Arial" pitchFamily="34" charset="0"/>
              <a:buChar char="•"/>
              <a:defRPr sz="2800">
                <a:latin typeface="Trebuchet MS" pitchFamily="34" charset="0"/>
              </a:defRPr>
            </a:lvl2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Isosceles Triangle 6"/>
          <p:cNvSpPr/>
          <p:nvPr userDrawn="1"/>
        </p:nvSpPr>
        <p:spPr>
          <a:xfrm>
            <a:off x="1259632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9" name="Isosceles Triangle 8"/>
          <p:cNvSpPr/>
          <p:nvPr userDrawn="1"/>
        </p:nvSpPr>
        <p:spPr>
          <a:xfrm>
            <a:off x="755576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11" name="Isosceles Triangle 10"/>
          <p:cNvSpPr/>
          <p:nvPr userDrawn="1"/>
        </p:nvSpPr>
        <p:spPr>
          <a:xfrm>
            <a:off x="1763688" y="6440912"/>
            <a:ext cx="504056" cy="417088"/>
          </a:xfrm>
          <a:prstGeom prst="triangle">
            <a:avLst/>
          </a:prstGeom>
          <a:solidFill>
            <a:srgbClr val="CC0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DB0A46-3047-4082-8C9E-7A30A81DEEAB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FAA4DB-3B7A-459B-806D-E9047064D66B}" type="slidenum">
              <a:rPr lang="lt-LT" smtClean="0"/>
              <a:pPr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74" r:id="rId4"/>
    <p:sldLayoutId id="214748367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2BB8-A9B0-4C87-AC42-EE32A9FB5572}" type="datetimeFigureOut">
              <a:rPr lang="lt-LT" smtClean="0"/>
              <a:pPr/>
              <a:t>2016-02-10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88C6-47A5-4AB5-A26F-E476CFDFFCC3}" type="slidenum">
              <a:rPr lang="lt-LT" smtClean="0"/>
              <a:pPr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altLang="lt-LT" dirty="0" smtClean="0"/>
              <a:t>KINAS IR IDEOLOGIJA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t-LT" dirty="0"/>
              <a:t>Kino montažo technikos virtuozas.</a:t>
            </a:r>
          </a:p>
          <a:p>
            <a:endParaRPr lang="lt-LT" dirty="0"/>
          </a:p>
          <a:p>
            <a:r>
              <a:rPr lang="lt-LT" dirty="0"/>
              <a:t>Tarptautinio pripažinimo sulaukė sukurtas filmas Šarvuotis „</a:t>
            </a:r>
            <a:r>
              <a:rPr lang="lt-LT" dirty="0" err="1"/>
              <a:t>Potiomkinas</a:t>
            </a:r>
            <a:r>
              <a:rPr lang="lt-LT" dirty="0"/>
              <a:t>“ (1925).</a:t>
            </a:r>
          </a:p>
          <a:p>
            <a:endParaRPr lang="lt-LT" dirty="0"/>
          </a:p>
          <a:p>
            <a:r>
              <a:rPr lang="lt-LT" dirty="0"/>
              <a:t>Tai - 1905–1907 metų darbininkų, valstiečių ir karių </a:t>
            </a:r>
            <a:r>
              <a:rPr lang="lt-LT" dirty="0" smtClean="0"/>
              <a:t>sukilimo prieš </a:t>
            </a:r>
            <a:r>
              <a:rPr lang="lt-LT" dirty="0"/>
              <a:t>caro </a:t>
            </a:r>
            <a:r>
              <a:rPr lang="lt-LT" dirty="0" smtClean="0"/>
              <a:t>valdžią ekranizacija.</a:t>
            </a:r>
            <a:endParaRPr lang="lt-LT" dirty="0"/>
          </a:p>
          <a:p>
            <a:endParaRPr lang="lt-LT" dirty="0"/>
          </a:p>
          <a:p>
            <a:r>
              <a:rPr lang="lt-LT" dirty="0"/>
              <a:t>Masinė </a:t>
            </a:r>
            <a:r>
              <a:rPr lang="lt-LT" dirty="0">
                <a:solidFill>
                  <a:srgbClr val="2CAF95"/>
                </a:solidFill>
              </a:rPr>
              <a:t>Odesos laiptų scena </a:t>
            </a:r>
            <a:r>
              <a:rPr lang="lt-LT" dirty="0"/>
              <a:t>iki šiol laikoma viena įspūdingiausių kino istorijoje.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Sergejus </a:t>
            </a:r>
            <a:r>
              <a:rPr lang="lt-LT" dirty="0" err="1"/>
              <a:t>Eizenšteinas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655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 smtClean="0"/>
              <a:t>Kokie veikėjai vaidina šioje scenoje?</a:t>
            </a:r>
          </a:p>
          <a:p>
            <a:r>
              <a:rPr lang="lt-LT" altLang="lt-LT" dirty="0" smtClean="0"/>
              <a:t>Kaip vaizduojamas </a:t>
            </a:r>
            <a:r>
              <a:rPr lang="lt-LT" altLang="lt-LT" i="1" dirty="0" smtClean="0"/>
              <a:t>aukos – agresoriaus </a:t>
            </a:r>
            <a:r>
              <a:rPr lang="lt-LT" altLang="lt-LT" dirty="0" smtClean="0"/>
              <a:t>konfliktas? Kurią pusę palaikytumėte Jūs?</a:t>
            </a:r>
          </a:p>
          <a:p>
            <a:r>
              <a:rPr lang="lt-LT" altLang="lt-LT" dirty="0" smtClean="0"/>
              <a:t>Kaip filmo ištraukoje panaudojama </a:t>
            </a:r>
            <a:r>
              <a:rPr lang="lt-LT" altLang="lt-LT" i="1" dirty="0" smtClean="0"/>
              <a:t>metonimija</a:t>
            </a:r>
            <a:r>
              <a:rPr lang="lt-LT" altLang="lt-LT" dirty="0" smtClean="0"/>
              <a:t>?</a:t>
            </a:r>
          </a:p>
          <a:p>
            <a:r>
              <a:rPr lang="lt-LT" altLang="lt-LT" dirty="0" smtClean="0"/>
              <a:t>Prisiminkite vėlesnį istorinį laikotarpį –  bolševikų revoliuciją, Sovietų Sąjungos ideologiją: kodėl šį filmą teigiamai priėmė Sovietų Sąjungos valdžia?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1368152"/>
          </a:xfrm>
        </p:spPr>
        <p:txBody>
          <a:bodyPr>
            <a:normAutofit/>
          </a:bodyPr>
          <a:lstStyle/>
          <a:p>
            <a:r>
              <a:rPr lang="lt-LT" altLang="lt-LT" i="1" dirty="0" smtClean="0"/>
              <a:t>Šarvuotis </a:t>
            </a:r>
            <a:r>
              <a:rPr lang="cs-CZ" altLang="lt-LT" i="1" dirty="0" smtClean="0"/>
              <a:t>„</a:t>
            </a:r>
            <a:r>
              <a:rPr lang="cs-CZ" altLang="lt-LT" i="1" dirty="0" smtClean="0"/>
              <a:t>P</a:t>
            </a:r>
            <a:r>
              <a:rPr lang="lt-LT" altLang="lt-LT" i="1" dirty="0" err="1" smtClean="0"/>
              <a:t>otiomkinas</a:t>
            </a:r>
            <a:r>
              <a:rPr lang="cs-CZ" altLang="lt-LT" i="1" dirty="0" smtClean="0"/>
              <a:t>“</a:t>
            </a:r>
            <a:r>
              <a:rPr lang="lt-LT" altLang="lt-LT" i="1" dirty="0" smtClean="0"/>
              <a:t> </a:t>
            </a:r>
            <a:r>
              <a:rPr lang="en-US" altLang="lt-LT" i="1" dirty="0" smtClean="0"/>
              <a:t/>
            </a:r>
            <a:br>
              <a:rPr lang="en-US" altLang="lt-LT" i="1" dirty="0" smtClean="0"/>
            </a:br>
            <a:r>
              <a:rPr lang="lt-LT" sz="2200" dirty="0" smtClean="0"/>
              <a:t>(0:47:50–0:55:23)</a:t>
            </a:r>
            <a:r>
              <a:rPr lang="lt-LT" altLang="lt-LT" sz="2200" dirty="0" smtClean="0"/>
              <a:t> </a:t>
            </a:r>
            <a:endParaRPr lang="lt-L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38912" indent="-320040">
              <a:spcBef>
                <a:spcPts val="0"/>
              </a:spcBef>
              <a:defRPr/>
            </a:pPr>
            <a:r>
              <a:rPr lang="lt-LT" altLang="lt-LT" dirty="0" smtClean="0"/>
              <a:t>Viena </a:t>
            </a:r>
            <a:r>
              <a:rPr lang="lt-LT" altLang="lt-LT" dirty="0" smtClean="0"/>
              <a:t>iš Trečiojo Reicho veikėjų ir artimos Adolfo Hitlerio aplinkos žmonių.</a:t>
            </a:r>
          </a:p>
          <a:p>
            <a:pPr marL="438912" indent="-320040">
              <a:spcBef>
                <a:spcPts val="0"/>
              </a:spcBef>
              <a:defRPr/>
            </a:pPr>
            <a:endParaRPr lang="lt-LT" altLang="lt-LT" dirty="0" smtClean="0"/>
          </a:p>
          <a:p>
            <a:pPr marL="438912" indent="-320040">
              <a:spcBef>
                <a:spcPts val="0"/>
              </a:spcBef>
              <a:defRPr/>
            </a:pPr>
            <a:r>
              <a:rPr lang="lt-LT" altLang="lt-LT" dirty="0" smtClean="0"/>
              <a:t>Garsiausiu jos kūriniu laikomas filmas </a:t>
            </a:r>
            <a:r>
              <a:rPr lang="lt-LT" altLang="lt-LT" i="1" dirty="0" smtClean="0"/>
              <a:t>Valios triumfas </a:t>
            </a:r>
            <a:r>
              <a:rPr lang="lt-LT" altLang="lt-LT" dirty="0" smtClean="0"/>
              <a:t>(1935).</a:t>
            </a:r>
          </a:p>
          <a:p>
            <a:pPr marL="438912" indent="-320040">
              <a:spcBef>
                <a:spcPts val="0"/>
              </a:spcBef>
              <a:defRPr/>
            </a:pPr>
            <a:endParaRPr lang="lt-LT" altLang="lt-LT" dirty="0" smtClean="0"/>
          </a:p>
          <a:p>
            <a:pPr marL="438912" indent="-320040">
              <a:spcBef>
                <a:spcPts val="0"/>
              </a:spcBef>
              <a:defRPr/>
            </a:pPr>
            <a:r>
              <a:rPr lang="lt-LT" altLang="lt-LT" dirty="0" smtClean="0"/>
              <a:t>Adolfas Hitleris buvo ne tik filmo rėmėjas, bet ir neoficialus vykdomasis prodiuseris.</a:t>
            </a:r>
          </a:p>
          <a:p>
            <a:pPr marL="438912" indent="-320040">
              <a:spcBef>
                <a:spcPts val="0"/>
              </a:spcBef>
              <a:defRPr/>
            </a:pPr>
            <a:endParaRPr lang="lt-LT" altLang="lt-LT" dirty="0" smtClean="0"/>
          </a:p>
          <a:p>
            <a:pPr marL="438912" indent="-320040">
              <a:spcBef>
                <a:spcPts val="0"/>
              </a:spcBef>
              <a:defRPr/>
            </a:pPr>
            <a:r>
              <a:rPr lang="lt-LT" altLang="lt-LT" dirty="0" smtClean="0"/>
              <a:t>Filmas iki šių dienų laikomas ngiausių </a:t>
            </a:r>
            <a:r>
              <a:rPr lang="lt-LT" altLang="lt-LT" dirty="0"/>
              <a:t>propagandinių filmų.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noProof="1" smtClean="0"/>
              <a:t>Leni Riefenstahl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 smtClean="0"/>
              <a:t>Kas žiūrovui atskleidžiama šio filmo vaizdiniais?</a:t>
            </a:r>
          </a:p>
          <a:p>
            <a:pPr>
              <a:buNone/>
            </a:pPr>
            <a:endParaRPr lang="lt-LT" altLang="lt-LT" dirty="0" smtClean="0"/>
          </a:p>
          <a:p>
            <a:r>
              <a:rPr lang="lt-LT" altLang="lt-LT" dirty="0" smtClean="0"/>
              <a:t>Kokias Reicho kariuomenės ypatybes norima perteikti?</a:t>
            </a:r>
          </a:p>
          <a:p>
            <a:pPr>
              <a:buNone/>
            </a:pPr>
            <a:endParaRPr lang="lt-LT" altLang="lt-LT" dirty="0" smtClean="0"/>
          </a:p>
          <a:p>
            <a:r>
              <a:rPr lang="lt-LT" altLang="lt-LT" dirty="0" smtClean="0"/>
              <a:t>Kokio tikslo siekiama šiuo filmu? </a:t>
            </a:r>
          </a:p>
          <a:p>
            <a:pPr>
              <a:buNone/>
            </a:pPr>
            <a:endParaRPr lang="lt-LT" altLang="lt-LT" dirty="0" smtClean="0"/>
          </a:p>
          <a:p>
            <a:r>
              <a:rPr lang="lt-LT" altLang="lt-LT" dirty="0" smtClean="0"/>
              <a:t>Kokiai auditorijai skiriamas šis kinas?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altLang="lt-LT" i="1" dirty="0" smtClean="0"/>
              <a:t>Valios triumfas</a:t>
            </a:r>
            <a:br>
              <a:rPr lang="lt-LT" altLang="lt-LT" i="1" dirty="0" smtClean="0"/>
            </a:br>
            <a:r>
              <a:rPr lang="lt-LT" sz="2200" dirty="0" smtClean="0"/>
              <a:t>(1:25:40–1:42:30</a:t>
            </a:r>
            <a:r>
              <a:rPr lang="lt-LT" sz="2200" dirty="0" smtClean="0"/>
              <a:t>)</a:t>
            </a:r>
            <a:endParaRPr lang="lt-L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38912" indent="-320040">
              <a:spcBef>
                <a:spcPts val="0"/>
              </a:spcBef>
              <a:defRPr/>
            </a:pPr>
            <a:r>
              <a:rPr lang="lt-LT" altLang="lt-LT" dirty="0"/>
              <a:t>Pažiūrėkite V. Žalakevičiaus filmo </a:t>
            </a:r>
            <a:r>
              <a:rPr lang="lt-LT" altLang="lt-LT" i="1" dirty="0"/>
              <a:t>Niekas nenorėjo mirti</a:t>
            </a:r>
            <a:r>
              <a:rPr lang="lt-LT" altLang="lt-LT" dirty="0"/>
              <a:t> (1965) ištrauką: 34:00-43:58.</a:t>
            </a:r>
            <a:endParaRPr lang="lt-LT" altLang="lt-LT" dirty="0">
              <a:solidFill>
                <a:srgbClr val="FF0000"/>
              </a:solidFill>
            </a:endParaRPr>
          </a:p>
          <a:p>
            <a:pPr marL="438912" indent="-320040">
              <a:spcBef>
                <a:spcPts val="0"/>
              </a:spcBef>
              <a:defRPr/>
            </a:pPr>
            <a:endParaRPr lang="lt-LT" altLang="lt-LT" dirty="0">
              <a:solidFill>
                <a:srgbClr val="FF0000"/>
              </a:solidFill>
            </a:endParaRPr>
          </a:p>
          <a:p>
            <a:pPr marL="438912" indent="-320040">
              <a:spcBef>
                <a:spcPts val="0"/>
              </a:spcBef>
              <a:defRPr/>
            </a:pPr>
            <a:r>
              <a:rPr lang="lt-LT" dirty="0"/>
              <a:t>Pagalvokite, kodėl šio</a:t>
            </a:r>
            <a:r>
              <a:rPr lang="cs-CZ" dirty="0"/>
              <a:t> filmo cenzoriai Lietuvoje nepraleido kaip „ideologiškai neteisingo“, tačiau cenzoriai Maskvoje ne tik leido jį rodyti, bet ir skyrė autoriui apdovanojimų?</a:t>
            </a:r>
            <a:endParaRPr lang="lt-LT" dirty="0"/>
          </a:p>
          <a:p>
            <a:pPr marL="438912" indent="-320040">
              <a:spcBef>
                <a:spcPts val="0"/>
              </a:spcBef>
              <a:defRPr/>
            </a:pPr>
            <a:endParaRPr lang="lt-LT" altLang="lt-LT" dirty="0">
              <a:solidFill>
                <a:srgbClr val="FF0000"/>
              </a:solidFill>
            </a:endParaRPr>
          </a:p>
          <a:p>
            <a:pPr marL="438912" indent="-320040">
              <a:spcBef>
                <a:spcPts val="0"/>
              </a:spcBef>
              <a:defRPr/>
            </a:pPr>
            <a:r>
              <a:rPr lang="cs-CZ" dirty="0"/>
              <a:t>Ar šis filmas, jūsų nuomone, palaiko sovietinę ideologiją? Kodėl?</a:t>
            </a:r>
            <a:endParaRPr lang="lt-LT" altLang="lt-LT" dirty="0">
              <a:solidFill>
                <a:srgbClr val="FF0000"/>
              </a:solidFill>
            </a:endParaRP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VYTAUTAS ŽALAKEVIČIUS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8566720" cy="5112568"/>
          </a:xfrm>
        </p:spPr>
        <p:txBody>
          <a:bodyPr/>
          <a:lstStyle/>
          <a:p>
            <a:r>
              <a:rPr lang="lt-LT" altLang="lt-LT" sz="3600" dirty="0" smtClean="0"/>
              <a:t> VERTINANT KINO FILMĄ </a:t>
            </a:r>
            <a:r>
              <a:rPr lang="lt-LT" altLang="lt-LT" sz="3600" dirty="0" smtClean="0"/>
              <a:t>REIKĖTŲ ATSKIRAI KALBĖTI APIE </a:t>
            </a:r>
            <a:r>
              <a:rPr lang="lt-LT" altLang="lt-LT" sz="3600" i="1" dirty="0" smtClean="0"/>
              <a:t>IDEOLOGIJĄ </a:t>
            </a:r>
            <a:r>
              <a:rPr lang="lt-LT" altLang="lt-LT" sz="3600" dirty="0" smtClean="0"/>
              <a:t> IR APIE </a:t>
            </a:r>
            <a:r>
              <a:rPr lang="lt-LT" altLang="lt-LT" sz="3600" i="1" dirty="0" smtClean="0"/>
              <a:t>JŲ MENINĘ VERTĘ. </a:t>
            </a:r>
            <a:r>
              <a:rPr lang="lt-LT" altLang="lt-LT" sz="3600" dirty="0" smtClean="0"/>
              <a:t/>
            </a:r>
            <a:br>
              <a:rPr lang="lt-LT" altLang="lt-LT" sz="3600" dirty="0" smtClean="0"/>
            </a:br>
            <a:r>
              <a:rPr lang="lt-LT" altLang="lt-LT" sz="3600" dirty="0" smtClean="0"/>
              <a:t>NET </a:t>
            </a:r>
            <a:r>
              <a:rPr lang="lt-LT" altLang="lt-LT" sz="3600" dirty="0" smtClean="0"/>
              <a:t>IR FILMAI, PROPAGUOJANTYS </a:t>
            </a:r>
            <a:br>
              <a:rPr lang="lt-LT" altLang="lt-LT" sz="3600" dirty="0" smtClean="0"/>
            </a:br>
            <a:r>
              <a:rPr lang="lt-LT" altLang="lt-LT" sz="3600" dirty="0" smtClean="0"/>
              <a:t>SU ETINĖMIS NORMOMIS PRASILENKIANČIAS IDEOLOGIJAS, GALI TURĖTI NEMENKĄ ESTETINĘ VERTĘ</a:t>
            </a:r>
            <a:endParaRPr lang="lt-LT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t-LT" altLang="lt-LT" dirty="0" smtClean="0"/>
              <a:t>Visa klasė aptarkite:</a:t>
            </a:r>
          </a:p>
          <a:p>
            <a:pPr>
              <a:buNone/>
            </a:pPr>
            <a:endParaRPr lang="lt-LT" altLang="lt-LT" dirty="0" smtClean="0"/>
          </a:p>
          <a:p>
            <a:r>
              <a:rPr lang="lt-LT" altLang="lt-LT" b="1" dirty="0" smtClean="0"/>
              <a:t>A</a:t>
            </a:r>
            <a:r>
              <a:rPr lang="cs-CZ" altLang="lt-LT" b="1" dirty="0" smtClean="0"/>
              <a:t>r menui reikalinga ideologinė funkcija? </a:t>
            </a:r>
            <a:endParaRPr lang="lt-LT" altLang="lt-LT" b="1" dirty="0" smtClean="0"/>
          </a:p>
          <a:p>
            <a:pPr>
              <a:buFont typeface="Wingdings" pitchFamily="2" charset="2"/>
              <a:buChar char="§"/>
            </a:pPr>
            <a:endParaRPr lang="lt-LT" altLang="lt-LT" b="1" dirty="0" smtClean="0"/>
          </a:p>
          <a:p>
            <a:r>
              <a:rPr lang="cs-CZ" altLang="lt-LT" b="1" dirty="0" smtClean="0"/>
              <a:t>Kodėl kinas suvokiamas kaip geriausias kanalas ideologijai skleisti? </a:t>
            </a:r>
            <a:endParaRPr lang="lt-LT" altLang="lt-LT" b="1" dirty="0" smtClean="0"/>
          </a:p>
          <a:p>
            <a:endParaRPr lang="lt-LT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DISKUSIJOS APIBENDRINIMAS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 smtClean="0"/>
              <a:t>K</a:t>
            </a:r>
            <a:r>
              <a:rPr lang="cs-CZ" altLang="lt-LT" dirty="0" smtClean="0"/>
              <a:t>iekvienai grupei p</a:t>
            </a:r>
            <a:r>
              <a:rPr lang="lt-LT" altLang="lt-LT" dirty="0" smtClean="0"/>
              <a:t>a</a:t>
            </a:r>
            <a:r>
              <a:rPr lang="cs-CZ" altLang="lt-LT" dirty="0" smtClean="0"/>
              <a:t>skiriama (arba duodama ištraukti ant lapelių parašytą) po vieną </a:t>
            </a:r>
            <a:r>
              <a:rPr lang="cs-CZ" altLang="lt-LT" dirty="0" smtClean="0"/>
              <a:t>žodį</a:t>
            </a:r>
            <a:r>
              <a:rPr lang="lt-LT" altLang="lt-LT" dirty="0" smtClean="0"/>
              <a:t> </a:t>
            </a:r>
            <a:r>
              <a:rPr lang="cs-CZ" altLang="lt-LT" dirty="0" smtClean="0"/>
              <a:t>–</a:t>
            </a:r>
            <a:r>
              <a:rPr lang="lt-LT" altLang="lt-LT" dirty="0" smtClean="0"/>
              <a:t> </a:t>
            </a:r>
            <a:r>
              <a:rPr lang="cs-CZ" altLang="lt-LT" dirty="0" smtClean="0"/>
              <a:t>idėją, pvz.</a:t>
            </a:r>
            <a:r>
              <a:rPr lang="lt-LT" altLang="lt-LT" dirty="0" smtClean="0"/>
              <a:t>:</a:t>
            </a:r>
            <a:r>
              <a:rPr lang="cs-CZ" altLang="lt-LT" dirty="0" smtClean="0"/>
              <a:t> </a:t>
            </a:r>
            <a:r>
              <a:rPr lang="cs-CZ" altLang="lt-LT" i="1" dirty="0" smtClean="0"/>
              <a:t>jėga, tauta, pareiga, vienybė, laimė</a:t>
            </a:r>
            <a:r>
              <a:rPr lang="cs-CZ" altLang="lt-LT" dirty="0" smtClean="0"/>
              <a:t> ir pan. </a:t>
            </a:r>
            <a:endParaRPr lang="lt-LT" altLang="lt-LT" dirty="0" smtClean="0"/>
          </a:p>
          <a:p>
            <a:r>
              <a:rPr lang="cs-CZ" altLang="lt-LT" dirty="0" smtClean="0"/>
              <a:t>Grupės sugalvoja bent po tris vaizdinius, kuriais atskleistų savo idėją</a:t>
            </a:r>
            <a:r>
              <a:rPr lang="lt-LT" altLang="lt-LT" dirty="0" smtClean="0"/>
              <a:t>,</a:t>
            </a:r>
            <a:r>
              <a:rPr lang="cs-CZ" altLang="lt-LT" dirty="0" smtClean="0"/>
              <a:t> ir juos pristato</a:t>
            </a:r>
            <a:r>
              <a:rPr lang="lt-LT" altLang="lt-LT" dirty="0" smtClean="0"/>
              <a:t>.</a:t>
            </a:r>
          </a:p>
          <a:p>
            <a:r>
              <a:rPr lang="lt-LT" altLang="lt-LT" dirty="0" smtClean="0"/>
              <a:t>K</a:t>
            </a:r>
            <a:r>
              <a:rPr lang="cs-CZ" altLang="lt-LT" dirty="0" smtClean="0"/>
              <a:t>it</a:t>
            </a:r>
            <a:r>
              <a:rPr lang="lt-LT" altLang="lt-LT" dirty="0" smtClean="0"/>
              <a:t>ų grupių</a:t>
            </a:r>
            <a:r>
              <a:rPr lang="cs-CZ" altLang="lt-LT" dirty="0" smtClean="0"/>
              <a:t> </a:t>
            </a:r>
            <a:r>
              <a:rPr lang="lt-LT" altLang="lt-LT" dirty="0" smtClean="0"/>
              <a:t>mokiniai </a:t>
            </a:r>
            <a:r>
              <a:rPr lang="cs-CZ" altLang="lt-LT" dirty="0" smtClean="0"/>
              <a:t>turi </a:t>
            </a:r>
            <a:r>
              <a:rPr lang="cs-CZ" altLang="lt-LT" i="1" dirty="0" smtClean="0"/>
              <a:t>atspėti</a:t>
            </a:r>
            <a:r>
              <a:rPr lang="cs-CZ" altLang="lt-LT" dirty="0" smtClean="0"/>
              <a:t> tą įsivaizduojamą žodį</a:t>
            </a:r>
            <a:r>
              <a:rPr lang="lt-LT" altLang="lt-LT" dirty="0" smtClean="0"/>
              <a:t> – idėją. 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KŪRYBINĖ UŽDUOTIS (1)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8912" indent="-320040">
              <a:spcBef>
                <a:spcPts val="0"/>
              </a:spcBef>
              <a:defRPr/>
            </a:pPr>
            <a:r>
              <a:rPr lang="lt-LT" sz="2400" dirty="0"/>
              <a:t>N</a:t>
            </a:r>
            <a:r>
              <a:rPr lang="cs-CZ" sz="2400" dirty="0"/>
              <a:t>audodamiesi fotoaparatu ar mobiliuoju telefonu nufilmuo</a:t>
            </a:r>
            <a:r>
              <a:rPr lang="lt-LT" sz="2400" dirty="0"/>
              <a:t>kite</a:t>
            </a:r>
            <a:r>
              <a:rPr lang="cs-CZ" sz="2400" dirty="0"/>
              <a:t> trumpą v</a:t>
            </a:r>
            <a:r>
              <a:rPr lang="lt-LT" sz="2400" dirty="0"/>
              <a:t>aizdo filmuką</a:t>
            </a:r>
            <a:r>
              <a:rPr lang="cs-CZ" sz="2400" dirty="0"/>
              <a:t>, kuris atspindėtų j</a:t>
            </a:r>
            <a:r>
              <a:rPr lang="lt-LT" sz="2400" dirty="0"/>
              <a:t>ūsų</a:t>
            </a:r>
            <a:r>
              <a:rPr lang="cs-CZ" sz="2400" dirty="0"/>
              <a:t> grupei p</a:t>
            </a:r>
            <a:r>
              <a:rPr lang="lt-LT" sz="2400" dirty="0"/>
              <a:t>a</a:t>
            </a:r>
            <a:r>
              <a:rPr lang="cs-CZ" sz="2400" dirty="0"/>
              <a:t>skirtą (ištraukt</a:t>
            </a:r>
            <a:r>
              <a:rPr lang="lt-LT" sz="2400" dirty="0"/>
              <a:t>ame</a:t>
            </a:r>
            <a:r>
              <a:rPr lang="cs-CZ" sz="2400" dirty="0"/>
              <a:t> lapelyje</a:t>
            </a:r>
            <a:r>
              <a:rPr lang="lt-LT" sz="2400" dirty="0"/>
              <a:t> parašytą</a:t>
            </a:r>
            <a:r>
              <a:rPr lang="cs-CZ" sz="2400" dirty="0"/>
              <a:t>) </a:t>
            </a:r>
            <a:r>
              <a:rPr lang="cs-CZ" sz="2400" i="1" u="sng" dirty="0"/>
              <a:t>žodį</a:t>
            </a:r>
            <a:r>
              <a:rPr lang="lt-LT" sz="2400" i="1" u="sng" dirty="0"/>
              <a:t> </a:t>
            </a:r>
            <a:r>
              <a:rPr lang="cs-CZ" sz="2400" i="1" u="sng" dirty="0"/>
              <a:t>–</a:t>
            </a:r>
            <a:r>
              <a:rPr lang="lt-LT" sz="2400" i="1" u="sng" dirty="0"/>
              <a:t> </a:t>
            </a:r>
            <a:r>
              <a:rPr lang="cs-CZ" sz="2400" i="1" u="sng" dirty="0"/>
              <a:t>idėją</a:t>
            </a:r>
            <a:r>
              <a:rPr lang="cs-CZ" sz="2400" dirty="0" smtClean="0"/>
              <a:t>. </a:t>
            </a:r>
            <a:endParaRPr lang="lt-LT" sz="2400" dirty="0"/>
          </a:p>
          <a:p>
            <a:pPr marL="438912" indent="-320040">
              <a:spcBef>
                <a:spcPts val="0"/>
              </a:spcBef>
              <a:defRPr/>
            </a:pPr>
            <a:r>
              <a:rPr lang="cs-CZ" sz="2400" dirty="0"/>
              <a:t>Grupės nariai susitaria, koks vaizdas būtų įdomiausias, kuris atskleistų tą idėją ir pademosntruoja su</a:t>
            </a:r>
            <a:r>
              <a:rPr lang="lt-LT" sz="2400" dirty="0"/>
              <a:t>kurtą </a:t>
            </a:r>
            <a:r>
              <a:rPr lang="cs-CZ" sz="2400" dirty="0"/>
              <a:t>filmuką kitiems</a:t>
            </a:r>
            <a:r>
              <a:rPr lang="lt-LT" sz="2400" dirty="0"/>
              <a:t>.</a:t>
            </a:r>
          </a:p>
          <a:p>
            <a:pPr marL="438912" indent="-320040">
              <a:spcBef>
                <a:spcPts val="0"/>
              </a:spcBef>
              <a:defRPr/>
            </a:pPr>
            <a:r>
              <a:rPr lang="lt-LT" sz="2400" dirty="0"/>
              <a:t>Visi kiti</a:t>
            </a:r>
            <a:r>
              <a:rPr lang="cs-CZ" sz="2400" dirty="0"/>
              <a:t> taip pat bando atspėti tą įsivaizduojamą žodį</a:t>
            </a:r>
            <a:r>
              <a:rPr lang="lt-LT" sz="2400" dirty="0"/>
              <a:t> – simbolį. </a:t>
            </a:r>
            <a:r>
              <a:rPr lang="cs-CZ" sz="2400" dirty="0"/>
              <a:t> </a:t>
            </a:r>
            <a:endParaRPr lang="lt-LT" sz="2400" dirty="0"/>
          </a:p>
          <a:p>
            <a:pPr marL="438912" indent="-320040">
              <a:spcBef>
                <a:spcPts val="0"/>
              </a:spcBef>
              <a:defRPr/>
            </a:pPr>
            <a:r>
              <a:rPr lang="cs-CZ" sz="2400" dirty="0"/>
              <a:t>Apibendrinama, kokia vaizdinių simbolinė</a:t>
            </a:r>
            <a:r>
              <a:rPr lang="lt-LT" sz="2400" dirty="0"/>
              <a:t> </a:t>
            </a:r>
            <a:r>
              <a:rPr lang="cs-CZ" sz="2400" dirty="0"/>
              <a:t>–</a:t>
            </a:r>
            <a:r>
              <a:rPr lang="lt-LT" sz="2400" dirty="0"/>
              <a:t> </a:t>
            </a:r>
            <a:r>
              <a:rPr lang="cs-CZ" sz="2400" dirty="0"/>
              <a:t>idėjinė prasmė ir emocinis poveikis auditorijai</a:t>
            </a:r>
            <a:r>
              <a:rPr lang="cs-CZ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KŪRYBINĖ UŽDUOTIS (2)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11188" y="1600200"/>
          <a:ext cx="7922938" cy="4808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1469"/>
                <a:gridCol w="3961469"/>
              </a:tblGrid>
              <a:tr h="5029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800" b="0" dirty="0" smtClean="0">
                          <a:solidFill>
                            <a:srgbClr val="CC071E"/>
                          </a:solidFill>
                          <a:latin typeface="Trebuchet MS" pitchFamily="34" charset="0"/>
                        </a:rPr>
                        <a:t>Kino meno pavyzdžiai</a:t>
                      </a:r>
                      <a:endParaRPr lang="en-US" sz="2800" b="0" dirty="0" smtClean="0">
                        <a:solidFill>
                          <a:srgbClr val="CC071E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800" b="0" dirty="0" smtClean="0">
                          <a:solidFill>
                            <a:srgbClr val="CC071E"/>
                          </a:solidFill>
                          <a:latin typeface="Trebuchet MS" pitchFamily="34" charset="0"/>
                        </a:rPr>
                        <a:t>Ideologijos pavyzdžiai</a:t>
                      </a:r>
                      <a:endParaRPr lang="en-US" sz="2800" b="0" dirty="0" smtClean="0">
                        <a:solidFill>
                          <a:srgbClr val="CC071E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438773"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</a:tr>
              <a:tr h="1183379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lt-LT" sz="2800" b="1" kern="1200" dirty="0" smtClean="0">
                          <a:solidFill>
                            <a:schemeClr val="dk1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Išvada: </a:t>
                      </a:r>
                      <a:r>
                        <a:rPr kumimoji="0" lang="lt-LT" sz="2800" i="1" kern="1200" dirty="0" smtClean="0">
                          <a:solidFill>
                            <a:schemeClr val="dk1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Kinas ir ideologija susiję / iš dalies susiję / nesusiję, nes...</a:t>
                      </a:r>
                      <a:r>
                        <a:rPr kumimoji="0" lang="lt-LT" sz="2800" kern="1200" dirty="0" smtClean="0">
                          <a:solidFill>
                            <a:schemeClr val="dk1"/>
                          </a:solidFill>
                          <a:latin typeface="Trebuchet MS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marL="93158" marR="93158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71E">
                        <a:alpha val="13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t-LT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68E21">
                        <a:alpha val="22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lt-LT" dirty="0" smtClean="0"/>
              <a:t>Sąvokų įsisavinimas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sz="2800" noProof="1" smtClean="0"/>
              <a:t>Tai klasių, socialinių grupių pažiūrų, idėjų sistema.</a:t>
            </a:r>
            <a:endParaRPr lang="en-US" altLang="lt-LT" sz="2800" noProof="1" smtClean="0"/>
          </a:p>
          <a:p>
            <a:endParaRPr lang="lt-LT" altLang="lt-LT" sz="2800" noProof="1" smtClean="0"/>
          </a:p>
          <a:p>
            <a:r>
              <a:rPr lang="lt-LT" altLang="lt-LT" sz="2800" noProof="1" smtClean="0"/>
              <a:t>Atspindys visuomenės santykių, jų socialinių principų pagrindimo teorija, skleidžiama įvairiomis visuomeninės sąmonės formomis (filosofija, politika, teise, menu, religija, žiniasklaida).</a:t>
            </a:r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Kas yra ideologija?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lt-LT" sz="2800" dirty="0" smtClean="0">
                <a:solidFill>
                  <a:srgbClr val="CC071E"/>
                </a:solidFill>
              </a:rPr>
              <a:t>„</a:t>
            </a:r>
            <a:r>
              <a:rPr lang="lt-LT" altLang="lt-LT" sz="2800" dirty="0" smtClean="0">
                <a:solidFill>
                  <a:srgbClr val="CC071E"/>
                </a:solidFill>
              </a:rPr>
              <a:t>Komunikacija istorijoje ilgą laiką buvo suvokiama kaip potencijos sukurti ar sugriauti politinę santvarką turinti galia</a:t>
            </a:r>
            <a:r>
              <a:rPr lang="en-US" altLang="lt-LT" sz="2800" dirty="0" smtClean="0">
                <a:solidFill>
                  <a:srgbClr val="CC071E"/>
                </a:solidFill>
              </a:rPr>
              <a:t>”</a:t>
            </a:r>
            <a:r>
              <a:rPr lang="cs-CZ" altLang="lt-LT" sz="2800" dirty="0" smtClean="0">
                <a:solidFill>
                  <a:srgbClr val="CC071E"/>
                </a:solidFill>
              </a:rPr>
              <a:t> </a:t>
            </a:r>
            <a:endParaRPr lang="en-US" altLang="lt-LT" sz="2800" dirty="0" smtClean="0">
              <a:solidFill>
                <a:srgbClr val="CC071E"/>
              </a:solidFill>
            </a:endParaRPr>
          </a:p>
          <a:p>
            <a:pPr algn="r">
              <a:buNone/>
            </a:pPr>
            <a:r>
              <a:rPr lang="cs-CZ" altLang="lt-LT" sz="2800" dirty="0" smtClean="0"/>
              <a:t>(</a:t>
            </a:r>
            <a:r>
              <a:rPr lang="lt-LT" altLang="lt-LT" sz="2800" dirty="0" smtClean="0"/>
              <a:t>John Durham Peters</a:t>
            </a:r>
            <a:r>
              <a:rPr lang="cs-CZ" altLang="lt-LT" sz="2800" dirty="0" smtClean="0"/>
              <a:t>)</a:t>
            </a:r>
            <a:r>
              <a:rPr lang="lt-LT" altLang="lt-LT" sz="2800" dirty="0" smtClean="0"/>
              <a:t>.</a:t>
            </a:r>
            <a:endParaRPr lang="en-US" altLang="lt-LT" sz="2800" dirty="0" smtClean="0"/>
          </a:p>
          <a:p>
            <a:pPr>
              <a:buNone/>
            </a:pPr>
            <a:endParaRPr lang="cs-CZ" altLang="lt-LT" sz="2800" dirty="0" smtClean="0"/>
          </a:p>
          <a:p>
            <a:pPr>
              <a:buNone/>
            </a:pPr>
            <a:r>
              <a:rPr lang="en-US" altLang="lt-LT" sz="2800" dirty="0" smtClean="0">
                <a:solidFill>
                  <a:srgbClr val="CC071E"/>
                </a:solidFill>
              </a:rPr>
              <a:t>„</a:t>
            </a:r>
            <a:r>
              <a:rPr lang="lt-LT" altLang="lt-LT" sz="2800" dirty="0" smtClean="0">
                <a:solidFill>
                  <a:srgbClr val="CC071E"/>
                </a:solidFill>
              </a:rPr>
              <a:t>Pagrindinis manipuliavimo visuomenės vertybių sistema tikslas yra paveikti individų motyvaciją ir priversti imtis atitinkamų veiksmų</a:t>
            </a:r>
            <a:r>
              <a:rPr lang="en-US" altLang="lt-LT" sz="2800" dirty="0" smtClean="0">
                <a:solidFill>
                  <a:srgbClr val="CC071E"/>
                </a:solidFill>
              </a:rPr>
              <a:t>“</a:t>
            </a:r>
            <a:r>
              <a:rPr lang="lt-LT" altLang="lt-LT" sz="2800" dirty="0" smtClean="0">
                <a:solidFill>
                  <a:srgbClr val="CC071E"/>
                </a:solidFill>
              </a:rPr>
              <a:t> </a:t>
            </a:r>
            <a:endParaRPr lang="en-US" altLang="lt-LT" sz="2800" dirty="0" smtClean="0">
              <a:solidFill>
                <a:srgbClr val="CC071E"/>
              </a:solidFill>
            </a:endParaRPr>
          </a:p>
          <a:p>
            <a:pPr algn="r">
              <a:buNone/>
            </a:pPr>
            <a:r>
              <a:rPr lang="lt-LT" altLang="lt-LT" sz="2800" dirty="0" smtClean="0"/>
              <a:t>(Denis McQuail).</a:t>
            </a:r>
            <a:r>
              <a:rPr lang="cs-CZ" altLang="lt-LT" sz="2800" dirty="0" smtClean="0"/>
              <a:t> </a:t>
            </a:r>
            <a:endParaRPr lang="lt-LT" altLang="lt-LT" sz="2800" dirty="0" smtClean="0"/>
          </a:p>
          <a:p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altLang="lt-LT" dirty="0" smtClean="0"/>
              <a:t>Medijos ir ideologija</a:t>
            </a:r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Kinas – tai </a:t>
            </a:r>
            <a:r>
              <a:rPr lang="lt-LT" dirty="0" err="1"/>
              <a:t>masiškiausias</a:t>
            </a:r>
            <a:r>
              <a:rPr lang="lt-LT" dirty="0"/>
              <a:t> menas.</a:t>
            </a:r>
          </a:p>
          <a:p>
            <a:endParaRPr lang="lt-LT" dirty="0"/>
          </a:p>
          <a:p>
            <a:r>
              <a:rPr lang="lt-LT" dirty="0"/>
              <a:t>Dėl vizualumo: „Geriau vieną kartą pamatyti nei šimtą kartų išgirsti“. </a:t>
            </a:r>
          </a:p>
          <a:p>
            <a:endParaRPr lang="lt-LT" dirty="0"/>
          </a:p>
          <a:p>
            <a:r>
              <a:rPr lang="lt-LT" dirty="0"/>
              <a:t>Dėl paveikumo (estetinio, emocinio</a:t>
            </a:r>
            <a:r>
              <a:rPr lang="lt-LT" dirty="0" smtClean="0"/>
              <a:t>).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/>
              <a:t>Kodėl ideologai renkasi kiną?</a:t>
            </a:r>
          </a:p>
        </p:txBody>
      </p:sp>
    </p:spTree>
    <p:extLst>
      <p:ext uri="{BB962C8B-B14F-4D97-AF65-F5344CB8AC3E}">
        <p14:creationId xmlns:p14="http://schemas.microsoft.com/office/powerpoint/2010/main" val="22385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/>
              <a:t>Konkreti žmonių grupė: pakeisti jų požiūrį į reiškinius, vertybes, idėjas.</a:t>
            </a:r>
          </a:p>
          <a:p>
            <a:endParaRPr lang="lt-LT" dirty="0"/>
          </a:p>
          <a:p>
            <a:r>
              <a:rPr lang="lt-LT" dirty="0"/>
              <a:t>Visi šalies gyventojai: mobilizuoti, sukurti pasitikėjimą šalimi, geopolitine padėtimi.</a:t>
            </a:r>
          </a:p>
          <a:p>
            <a:endParaRPr lang="lt-LT" dirty="0"/>
          </a:p>
          <a:p>
            <a:r>
              <a:rPr lang="lt-LT" dirty="0"/>
              <a:t>Priešiškos grupės / valstybės: parodyti galią, įbauginti, sumenkinti kitų pasitikėjimą</a:t>
            </a:r>
            <a:r>
              <a:rPr lang="lt-LT" dirty="0" smtClean="0"/>
              <a:t>.</a:t>
            </a:r>
            <a:endParaRPr 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Kino filmo auditorija ir tikslas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2591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27584" y="4077072"/>
            <a:ext cx="7488832" cy="1800200"/>
            <a:chOff x="2195736" y="4005064"/>
            <a:chExt cx="6264696" cy="1800200"/>
          </a:xfrm>
        </p:grpSpPr>
        <p:sp>
          <p:nvSpPr>
            <p:cNvPr id="4" name="Rectangle 3"/>
            <p:cNvSpPr/>
            <p:nvPr/>
          </p:nvSpPr>
          <p:spPr>
            <a:xfrm>
              <a:off x="2267744" y="4077072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195736" y="4005064"/>
              <a:ext cx="6192688" cy="1728192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rgbClr val="2CAF9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 dirty="0">
                <a:solidFill>
                  <a:srgbClr val="2CAF95"/>
                </a:solidFill>
              </a:endParaRPr>
            </a:p>
          </p:txBody>
        </p:sp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600200"/>
            <a:ext cx="7920880" cy="413305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lt-LT" altLang="lt-LT" sz="2800" dirty="0"/>
              <a:t>Kinas ideologiniais, propagandiniais tikslais gali būti naudojamas ne tik totalitarinių režimų, bet ir demokratinėse visuomenėse siekiant keisti visuomenės požiūrį, skiepyti naujas vertybes.</a:t>
            </a:r>
          </a:p>
          <a:p>
            <a:pPr marL="119062" indent="0">
              <a:buNone/>
              <a:defRPr/>
            </a:pPr>
            <a:r>
              <a:rPr lang="lt-LT" altLang="lt-LT" sz="2800" dirty="0"/>
              <a:t/>
            </a:r>
            <a:br>
              <a:rPr lang="lt-LT" altLang="lt-LT" sz="2800" dirty="0"/>
            </a:br>
            <a:r>
              <a:rPr lang="en-US" altLang="lt-LT" dirty="0"/>
              <a:t>	</a:t>
            </a:r>
            <a:r>
              <a:rPr lang="lt-LT" altLang="lt-LT" sz="2800" dirty="0" smtClean="0"/>
              <a:t>* </a:t>
            </a:r>
            <a:r>
              <a:rPr lang="lt-LT" altLang="lt-LT" sz="2800" i="1" dirty="0"/>
              <a:t>Ar jums yra buvę taip, kad filmas </a:t>
            </a:r>
            <a:r>
              <a:rPr lang="en-US" altLang="lt-LT" sz="2800" i="1" dirty="0" smtClean="0"/>
              <a:t>	</a:t>
            </a:r>
            <a:r>
              <a:rPr lang="lt-LT" altLang="lt-LT" sz="2800" i="1" dirty="0" smtClean="0"/>
              <a:t>pakeistų </a:t>
            </a:r>
            <a:r>
              <a:rPr lang="lt-LT" altLang="lt-LT" sz="2800" i="1" dirty="0"/>
              <a:t>jūsų nusistatymą kieno </a:t>
            </a:r>
            <a:r>
              <a:rPr lang="en-US" altLang="lt-LT" sz="2800" i="1" dirty="0" smtClean="0"/>
              <a:t>			</a:t>
            </a:r>
            <a:r>
              <a:rPr lang="lt-LT" altLang="lt-LT" sz="2800" i="1" dirty="0" smtClean="0"/>
              <a:t>nors </a:t>
            </a:r>
            <a:r>
              <a:rPr lang="en-US" altLang="lt-LT" sz="2800" i="1" dirty="0" smtClean="0"/>
              <a:t>	</a:t>
            </a:r>
            <a:r>
              <a:rPr lang="lt-LT" altLang="lt-LT" sz="2800" i="1" dirty="0" smtClean="0"/>
              <a:t>atžvilgiu</a:t>
            </a:r>
            <a:r>
              <a:rPr lang="lt-LT" altLang="lt-LT" sz="2800" i="1" dirty="0"/>
              <a:t>?</a:t>
            </a:r>
            <a:endParaRPr lang="lt-LT" sz="2800" i="1" dirty="0"/>
          </a:p>
          <a:p>
            <a:endParaRPr lang="lt-LT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600200"/>
            <a:ext cx="7920880" cy="4997152"/>
          </a:xfrm>
        </p:spPr>
        <p:txBody>
          <a:bodyPr>
            <a:normAutofit fontScale="85000" lnSpcReduction="20000"/>
          </a:bodyPr>
          <a:lstStyle/>
          <a:p>
            <a:r>
              <a:rPr lang="lt-LT" sz="3500" dirty="0"/>
              <a:t>Vienas iš </a:t>
            </a:r>
            <a:r>
              <a:rPr lang="lt-LT" sz="3500" dirty="0" err="1"/>
              <a:t>holivudinio</a:t>
            </a:r>
            <a:r>
              <a:rPr lang="lt-LT" sz="3500" dirty="0"/>
              <a:t> kino kūrėjų, Jungtinių Amerikos Valstijų socialinis ideologas.</a:t>
            </a:r>
          </a:p>
          <a:p>
            <a:r>
              <a:rPr lang="lt-LT" sz="3500" dirty="0"/>
              <a:t>Garsiausias kūrinys Nacijos gimimas (1915) – pirmasis kino istorijoje propagandinis filmas.</a:t>
            </a:r>
          </a:p>
          <a:p>
            <a:r>
              <a:rPr lang="lt-LT" sz="3500" dirty="0"/>
              <a:t>Filmas buvo naudojamas verbuojant naujus </a:t>
            </a:r>
            <a:r>
              <a:rPr lang="lt-LT" sz="3500" dirty="0" err="1"/>
              <a:t>kukluksklano</a:t>
            </a:r>
            <a:r>
              <a:rPr lang="lt-LT" sz="3500" dirty="0"/>
              <a:t>* narius.</a:t>
            </a:r>
          </a:p>
          <a:p>
            <a:r>
              <a:rPr lang="lt-LT" sz="3500" dirty="0"/>
              <a:t>Filme juodaodžius vaidino perdažyti baltaodžiai aktoriai. </a:t>
            </a:r>
            <a:endParaRPr lang="lt-LT" sz="3500" dirty="0" smtClean="0"/>
          </a:p>
          <a:p>
            <a:endParaRPr lang="lt-LT" dirty="0"/>
          </a:p>
          <a:p>
            <a:pPr marL="0" indent="0">
              <a:buNone/>
            </a:pPr>
            <a:r>
              <a:rPr lang="lt-LT" altLang="lt-LT" dirty="0">
                <a:solidFill>
                  <a:srgbClr val="2CAF95"/>
                </a:solidFill>
                <a:latin typeface="Calibri" panose="020F0502020204030204" pitchFamily="34" charset="0"/>
              </a:rPr>
              <a:t>*</a:t>
            </a:r>
            <a:r>
              <a:rPr lang="lt-LT" altLang="lt-LT" dirty="0" err="1">
                <a:solidFill>
                  <a:srgbClr val="2CAF95"/>
                </a:solidFill>
                <a:latin typeface="Calibri" panose="020F0502020204030204" pitchFamily="34" charset="0"/>
              </a:rPr>
              <a:t>Kukluksklanas</a:t>
            </a:r>
            <a:r>
              <a:rPr lang="lt-LT" altLang="lt-LT" dirty="0">
                <a:solidFill>
                  <a:srgbClr val="2CAF95"/>
                </a:solidFill>
                <a:latin typeface="Calibri" panose="020F0502020204030204" pitchFamily="34" charset="0"/>
              </a:rPr>
              <a:t> – JAV organizacija, pasisakanti už baltųjų rasės viršenybę prieš kitas rases. JAV ši organizacija dažniausiai siejama su judėjimais prieš juodaodžių rasę</a:t>
            </a:r>
            <a:r>
              <a:rPr lang="lt-LT" altLang="lt-LT" dirty="0" smtClean="0">
                <a:solidFill>
                  <a:srgbClr val="2CAF95"/>
                </a:solidFill>
                <a:latin typeface="Calibri" panose="020F0502020204030204" pitchFamily="34" charset="0"/>
              </a:rPr>
              <a:t>.</a:t>
            </a:r>
            <a:endParaRPr lang="lt-LT" altLang="lt-LT" dirty="0">
              <a:solidFill>
                <a:srgbClr val="2CAF95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err="1"/>
              <a:t>David</a:t>
            </a:r>
            <a:r>
              <a:rPr lang="lt-LT" dirty="0"/>
              <a:t> </a:t>
            </a:r>
            <a:r>
              <a:rPr lang="lt-LT" dirty="0" err="1"/>
              <a:t>Llewelyn</a:t>
            </a:r>
            <a:r>
              <a:rPr lang="lt-LT" dirty="0"/>
              <a:t> </a:t>
            </a:r>
            <a:r>
              <a:rPr lang="lt-LT" dirty="0" err="1"/>
              <a:t>Wark</a:t>
            </a:r>
            <a:r>
              <a:rPr lang="lt-LT" dirty="0"/>
              <a:t> </a:t>
            </a:r>
            <a:r>
              <a:rPr lang="lt-LT" dirty="0" err="1"/>
              <a:t>Griffith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02554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altLang="lt-LT" dirty="0"/>
              <a:t>Kokios vertybės perteikiamos šioje scenoje?</a:t>
            </a:r>
          </a:p>
          <a:p>
            <a:pPr>
              <a:buNone/>
            </a:pPr>
            <a:endParaRPr lang="lt-LT" altLang="lt-LT" dirty="0"/>
          </a:p>
          <a:p>
            <a:r>
              <a:rPr lang="lt-LT" altLang="lt-LT" dirty="0"/>
              <a:t>Kaip kuriamas juodaodžio personažo portretas?</a:t>
            </a:r>
          </a:p>
          <a:p>
            <a:pPr>
              <a:buNone/>
            </a:pPr>
            <a:endParaRPr lang="lt-LT" altLang="lt-LT" dirty="0"/>
          </a:p>
          <a:p>
            <a:r>
              <a:rPr lang="lt-LT" altLang="lt-LT" dirty="0"/>
              <a:t>Kokiais kinematografiniais būdais bandoma įtikinti žiūrovą propaguojama ideologija?</a:t>
            </a:r>
          </a:p>
          <a:p>
            <a:endParaRPr lang="lt-LT" altLang="lt-LT" dirty="0"/>
          </a:p>
          <a:p>
            <a:r>
              <a:rPr lang="lt-LT" altLang="lt-LT" dirty="0"/>
              <a:t>Kaip manote, ar šis filmas paveikus šiandien</a:t>
            </a:r>
            <a:r>
              <a:rPr lang="lt-LT" altLang="lt-LT" dirty="0" smtClean="0"/>
              <a:t>?</a:t>
            </a:r>
            <a:endParaRPr lang="lt-LT" altLang="lt-LT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t-LT" i="1" dirty="0" smtClean="0"/>
              <a:t>Nacijos </a:t>
            </a:r>
            <a:r>
              <a:rPr lang="lt-LT" i="1" dirty="0"/>
              <a:t>gimimas </a:t>
            </a:r>
            <a:r>
              <a:rPr lang="lt-LT" dirty="0" smtClean="0"/>
              <a:t/>
            </a:r>
            <a:br>
              <a:rPr lang="lt-LT" dirty="0" smtClean="0"/>
            </a:br>
            <a:r>
              <a:rPr lang="lt-LT" sz="2700" dirty="0" smtClean="0"/>
              <a:t>(</a:t>
            </a:r>
            <a:r>
              <a:rPr lang="lt-LT" sz="2700" dirty="0"/>
              <a:t>2:06:22–2:14:54)</a:t>
            </a:r>
          </a:p>
        </p:txBody>
      </p:sp>
    </p:spTree>
    <p:extLst>
      <p:ext uri="{BB962C8B-B14F-4D97-AF65-F5344CB8AC3E}">
        <p14:creationId xmlns:p14="http://schemas.microsoft.com/office/powerpoint/2010/main" val="8678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737</Words>
  <Application>Microsoft Office PowerPoint</Application>
  <PresentationFormat>On-screen Show (4:3)</PresentationFormat>
  <Paragraphs>95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Impact</vt:lpstr>
      <vt:lpstr>Trebuchet MS</vt:lpstr>
      <vt:lpstr>Verdana</vt:lpstr>
      <vt:lpstr>Wingdings</vt:lpstr>
      <vt:lpstr>Wingdings 2</vt:lpstr>
      <vt:lpstr>Office Theme</vt:lpstr>
      <vt:lpstr>Custom Design</vt:lpstr>
      <vt:lpstr>KINAS IR IDEOLOGIJA</vt:lpstr>
      <vt:lpstr>Sąvokų įsisavinimas</vt:lpstr>
      <vt:lpstr>Kas yra ideologija?</vt:lpstr>
      <vt:lpstr>Medijos ir ideologija</vt:lpstr>
      <vt:lpstr>Kodėl ideologai renkasi kiną?</vt:lpstr>
      <vt:lpstr>Kino filmo auditorija ir tikslas</vt:lpstr>
      <vt:lpstr>PowerPoint Presentation</vt:lpstr>
      <vt:lpstr>David Llewelyn Wark Griffith</vt:lpstr>
      <vt:lpstr>Nacijos gimimas  (2:06:22–2:14:54)</vt:lpstr>
      <vt:lpstr>Sergejus Eizenšteinas</vt:lpstr>
      <vt:lpstr>Šarvuotis „Potiomkinas“  (0:47:50–0:55:23) </vt:lpstr>
      <vt:lpstr>Leni Riefenstahl</vt:lpstr>
      <vt:lpstr>Valios triumfas (1:25:40–1:42:30)</vt:lpstr>
      <vt:lpstr>VYTAUTAS ŽALAKEVIČIUS</vt:lpstr>
      <vt:lpstr> VERTINANT KINO FILMĄ REIKĖTŲ ATSKIRAI KALBĖTI APIE IDEOLOGIJĄ  IR APIE JŲ MENINĘ VERTĘ.  NET IR FILMAI, PROPAGUOJANTYS  SU ETINĖMIS NORMOMIS PRASILENKIANČIAS IDEOLOGIJAS, GALI TURĖTI NEMENKĄ ESTETINĘ VERTĘ</vt:lpstr>
      <vt:lpstr>DISKUSIJOS APIBENDRINIMAS</vt:lpstr>
      <vt:lpstr>KŪRYBINĖ UŽDUOTIS (1)</vt:lpstr>
      <vt:lpstr>KŪRYBINĖ UŽDUOTIS (2)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Birute</dc:creator>
  <cp:lastModifiedBy>Rasa Jančiauskaitė</cp:lastModifiedBy>
  <cp:revision>30</cp:revision>
  <dcterms:created xsi:type="dcterms:W3CDTF">2016-01-13T08:45:02Z</dcterms:created>
  <dcterms:modified xsi:type="dcterms:W3CDTF">2016-02-10T15:27:13Z</dcterms:modified>
</cp:coreProperties>
</file>