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sldIdLst>
    <p:sldId id="256" r:id="rId2"/>
    <p:sldId id="257" r:id="rId3"/>
    <p:sldId id="258" r:id="rId4"/>
    <p:sldId id="264" r:id="rId5"/>
    <p:sldId id="260" r:id="rId6"/>
    <p:sldId id="261" r:id="rId7"/>
    <p:sldId id="262" r:id="rId8"/>
    <p:sldId id="26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B48F7C-6F73-4EAD-8268-67C3858220C5}" type="datetimeFigureOut">
              <a:rPr lang="lt-LT" smtClean="0"/>
              <a:t>2015.12.31</a:t>
            </a:fld>
            <a:endParaRPr lang="lt-LT"/>
          </a:p>
        </p:txBody>
      </p:sp>
      <p:sp>
        <p:nvSpPr>
          <p:cNvPr id="4" name="Skaidrės vaizdo vietos rezervavimo ženkla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C206A1-4825-42F3-8333-3F5143E2D721}" type="slidenum">
              <a:rPr lang="lt-LT" smtClean="0"/>
              <a:t>‹#›</a:t>
            </a:fld>
            <a:endParaRPr lang="lt-LT"/>
          </a:p>
        </p:txBody>
      </p:sp>
    </p:spTree>
    <p:extLst>
      <p:ext uri="{BB962C8B-B14F-4D97-AF65-F5344CB8AC3E}">
        <p14:creationId xmlns:p14="http://schemas.microsoft.com/office/powerpoint/2010/main" val="2468533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1AC206A1-4825-42F3-8333-3F5143E2D721}" type="slidenum">
              <a:rPr lang="lt-LT" smtClean="0"/>
              <a:t>8</a:t>
            </a:fld>
            <a:endParaRPr lang="lt-LT"/>
          </a:p>
        </p:txBody>
      </p:sp>
    </p:spTree>
    <p:extLst>
      <p:ext uri="{BB962C8B-B14F-4D97-AF65-F5344CB8AC3E}">
        <p14:creationId xmlns:p14="http://schemas.microsoft.com/office/powerpoint/2010/main" val="2603593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lt-L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Click to edit Master subtitle style</a:t>
            </a:r>
            <a:endParaRPr lang="en-US"/>
          </a:p>
        </p:txBody>
      </p:sp>
      <p:sp>
        <p:nvSpPr>
          <p:cNvPr id="4" name="Date Placeholder 3"/>
          <p:cNvSpPr>
            <a:spLocks noGrp="1"/>
          </p:cNvSpPr>
          <p:nvPr>
            <p:ph type="dt" sz="half" idx="10"/>
          </p:nvPr>
        </p:nvSpPr>
        <p:spPr/>
        <p:txBody>
          <a:bodyPr/>
          <a:lstStyle/>
          <a:p>
            <a:fld id="{FC67F475-BEBC-4DAE-99B5-7149EE0B20DC}" type="datetime1">
              <a:rPr lang="en-US" smtClean="0"/>
              <a:t>12/31/2015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28077166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479DD123-DD91-43F4-BE1B-D8E92BA7B154}" type="datetime1">
              <a:rPr lang="en-US" smtClean="0"/>
              <a:t>12/31/2015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1641777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lt-L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D9BD6911-EF2D-4BA8-8615-27437BCD5E69}" type="datetime1">
              <a:rPr lang="en-US" smtClean="0"/>
              <a:t>12/31/2015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33134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idx="1"/>
          </p:nvPr>
        </p:nvSpPr>
        <p:spPr/>
        <p:txBody>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10"/>
          </p:nvPr>
        </p:nvSpPr>
        <p:spPr/>
        <p:txBody>
          <a:bodyPr/>
          <a:lstStyle/>
          <a:p>
            <a:fld id="{F05B80BF-6C6C-4FBF-8A08-8FFAD566B0E1}" type="datetime1">
              <a:rPr lang="en-US" smtClean="0"/>
              <a:t>12/31/2015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2083245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lt-L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Click to edit Master text styles</a:t>
            </a:r>
          </a:p>
        </p:txBody>
      </p:sp>
      <p:sp>
        <p:nvSpPr>
          <p:cNvPr id="4" name="Date Placeholder 3"/>
          <p:cNvSpPr>
            <a:spLocks noGrp="1"/>
          </p:cNvSpPr>
          <p:nvPr>
            <p:ph type="dt" sz="half" idx="10"/>
          </p:nvPr>
        </p:nvSpPr>
        <p:spPr/>
        <p:txBody>
          <a:bodyPr/>
          <a:lstStyle/>
          <a:p>
            <a:fld id="{179495BF-A847-4C04-96BF-AD18397BDDCC}" type="datetime1">
              <a:rPr lang="en-US" smtClean="0"/>
              <a:t>12/31/2015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1461888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Date Placeholder 4"/>
          <p:cNvSpPr>
            <a:spLocks noGrp="1"/>
          </p:cNvSpPr>
          <p:nvPr>
            <p:ph type="dt" sz="half" idx="10"/>
          </p:nvPr>
        </p:nvSpPr>
        <p:spPr/>
        <p:txBody>
          <a:bodyPr/>
          <a:lstStyle/>
          <a:p>
            <a:fld id="{164143D9-3900-4330-B52E-6D76C832408E}" type="datetime1">
              <a:rPr lang="en-US" smtClean="0"/>
              <a:t>12/31/2015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997789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7" name="Date Placeholder 6"/>
          <p:cNvSpPr>
            <a:spLocks noGrp="1"/>
          </p:cNvSpPr>
          <p:nvPr>
            <p:ph type="dt" sz="half" idx="10"/>
          </p:nvPr>
        </p:nvSpPr>
        <p:spPr/>
        <p:txBody>
          <a:bodyPr/>
          <a:lstStyle/>
          <a:p>
            <a:fld id="{BF683F9A-6451-417C-98B4-062ACF65C668}" type="datetime1">
              <a:rPr lang="en-US" smtClean="0"/>
              <a:t>12/31/2015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307185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Click to edit Master title style</a:t>
            </a:r>
            <a:endParaRPr lang="en-US"/>
          </a:p>
        </p:txBody>
      </p:sp>
      <p:sp>
        <p:nvSpPr>
          <p:cNvPr id="3" name="Date Placeholder 2"/>
          <p:cNvSpPr>
            <a:spLocks noGrp="1"/>
          </p:cNvSpPr>
          <p:nvPr>
            <p:ph type="dt" sz="half" idx="10"/>
          </p:nvPr>
        </p:nvSpPr>
        <p:spPr/>
        <p:txBody>
          <a:bodyPr/>
          <a:lstStyle/>
          <a:p>
            <a:fld id="{300DF11A-C7B1-4BE0-8AE0-8D6A83D568CA}" type="datetime1">
              <a:rPr lang="en-US" smtClean="0"/>
              <a:t>12/31/2015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2606615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7E03D-904B-4559-A846-47F562A6C1F5}" type="datetime1">
              <a:rPr lang="en-US" smtClean="0"/>
              <a:t>12/31/2015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4037713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lt-L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69BAC5C6-AC84-4CE1-97D7-9BB1E6B5A9AA}" type="datetime1">
              <a:rPr lang="en-US" smtClean="0"/>
              <a:t>12/31/2015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4022058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lt-L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Click to edit Master text styles</a:t>
            </a:r>
          </a:p>
        </p:txBody>
      </p:sp>
      <p:sp>
        <p:nvSpPr>
          <p:cNvPr id="5" name="Date Placeholder 4"/>
          <p:cNvSpPr>
            <a:spLocks noGrp="1"/>
          </p:cNvSpPr>
          <p:nvPr>
            <p:ph type="dt" sz="half" idx="10"/>
          </p:nvPr>
        </p:nvSpPr>
        <p:spPr/>
        <p:txBody>
          <a:bodyPr/>
          <a:lstStyle/>
          <a:p>
            <a:fld id="{20F83996-483D-46BB-A679-E5E81580160F}" type="datetime1">
              <a:rPr lang="en-US" smtClean="0"/>
              <a:t>12/31/2015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219642-7C50-444E-B31E-6052E3320560}" type="slidenum">
              <a:rPr lang="en-US" smtClean="0"/>
              <a:t>‹#›</a:t>
            </a:fld>
            <a:endParaRPr lang="en-US"/>
          </a:p>
        </p:txBody>
      </p:sp>
    </p:spTree>
    <p:extLst>
      <p:ext uri="{BB962C8B-B14F-4D97-AF65-F5344CB8AC3E}">
        <p14:creationId xmlns:p14="http://schemas.microsoft.com/office/powerpoint/2010/main" val="3059679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Click to edit Master text styles</a:t>
            </a:r>
          </a:p>
          <a:p>
            <a:pPr lvl="1"/>
            <a:r>
              <a:rPr lang="lt-LT" smtClean="0"/>
              <a:t>Second level</a:t>
            </a:r>
          </a:p>
          <a:p>
            <a:pPr lvl="2"/>
            <a:r>
              <a:rPr lang="lt-LT" smtClean="0"/>
              <a:t>Third level</a:t>
            </a:r>
          </a:p>
          <a:p>
            <a:pPr lvl="3"/>
            <a:r>
              <a:rPr lang="lt-LT" smtClean="0"/>
              <a:t>Fourth level</a:t>
            </a:r>
          </a:p>
          <a:p>
            <a:pPr lvl="4"/>
            <a:r>
              <a:rPr lang="lt-L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0A7C6-ADF8-44E0-A08B-6C8957E67F04}" type="datetime1">
              <a:rPr lang="en-US" smtClean="0"/>
              <a:t>12/31/2015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219642-7C50-444E-B31E-6052E3320560}" type="slidenum">
              <a:rPr lang="en-US" smtClean="0"/>
              <a:t>‹#›</a:t>
            </a:fld>
            <a:endParaRPr lang="en-US"/>
          </a:p>
        </p:txBody>
      </p:sp>
    </p:spTree>
    <p:extLst>
      <p:ext uri="{BB962C8B-B14F-4D97-AF65-F5344CB8AC3E}">
        <p14:creationId xmlns:p14="http://schemas.microsoft.com/office/powerpoint/2010/main" val="249414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bernardinai.lt/tv/laidu-ciklas/mediju-rastinguma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dirty="0" smtClean="0">
                <a:effectLst/>
              </a:rPr>
              <a:t>Medijų įtaka visuomenei</a:t>
            </a:r>
            <a:br>
              <a:rPr lang="lt-LT" dirty="0" smtClean="0">
                <a:effectLst/>
              </a:rPr>
            </a:br>
            <a:endParaRPr lang="en-US" dirty="0"/>
          </a:p>
        </p:txBody>
      </p:sp>
    </p:spTree>
    <p:extLst>
      <p:ext uri="{BB962C8B-B14F-4D97-AF65-F5344CB8AC3E}">
        <p14:creationId xmlns:p14="http://schemas.microsoft.com/office/powerpoint/2010/main" val="275491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smtClean="0">
                <a:effectLst/>
              </a:rPr>
              <a:t>Tradicinės ir naujosios medijos</a:t>
            </a:r>
            <a:br>
              <a:rPr lang="lt-LT" b="1" dirty="0" smtClean="0">
                <a:effectLst/>
              </a:rPr>
            </a:br>
            <a:endParaRPr lang="en-US" b="1" dirty="0"/>
          </a:p>
        </p:txBody>
      </p:sp>
      <p:sp>
        <p:nvSpPr>
          <p:cNvPr id="3" name="Content Placeholder 2"/>
          <p:cNvSpPr>
            <a:spLocks noGrp="1"/>
          </p:cNvSpPr>
          <p:nvPr>
            <p:ph idx="1"/>
          </p:nvPr>
        </p:nvSpPr>
        <p:spPr/>
        <p:txBody>
          <a:bodyPr/>
          <a:lstStyle/>
          <a:p>
            <a:r>
              <a:rPr lang="lt-LT" dirty="0"/>
              <a:t>Plačiąja prasme medijos – tai komunikacijos priemonės informacijai perduoti. </a:t>
            </a:r>
            <a:endParaRPr lang="lt-LT" dirty="0" smtClean="0"/>
          </a:p>
          <a:p>
            <a:r>
              <a:rPr lang="lt-LT" dirty="0" smtClean="0"/>
              <a:t>Medijoms </a:t>
            </a:r>
            <a:r>
              <a:rPr lang="lt-LT" dirty="0"/>
              <a:t>priskiriama </a:t>
            </a:r>
            <a:r>
              <a:rPr lang="lt-LT" dirty="0" smtClean="0"/>
              <a:t>televizija</a:t>
            </a:r>
            <a:r>
              <a:rPr lang="lt-LT" dirty="0"/>
              <a:t>, radijas, kinas, laikraščiai, žurnalai, knygos, </a:t>
            </a:r>
            <a:r>
              <a:rPr lang="lt-LT" dirty="0" smtClean="0"/>
              <a:t>skelbimų </a:t>
            </a:r>
            <a:r>
              <a:rPr lang="lt-LT" dirty="0"/>
              <a:t>lentos, internetas ir kt.</a:t>
            </a:r>
            <a:endParaRPr lang="lt-LT" dirty="0" smtClean="0"/>
          </a:p>
          <a:p>
            <a:r>
              <a:rPr lang="lt-LT" dirty="0" smtClean="0"/>
              <a:t>Tai</a:t>
            </a:r>
            <a:r>
              <a:rPr lang="lt-LT" i="1" dirty="0" smtClean="0"/>
              <a:t> masinės </a:t>
            </a:r>
            <a:r>
              <a:rPr lang="lt-LT" i="1" dirty="0"/>
              <a:t>komunikacijos</a:t>
            </a:r>
            <a:r>
              <a:rPr lang="lt-LT" dirty="0"/>
              <a:t> priemonės, t</a:t>
            </a:r>
            <a:r>
              <a:rPr lang="lt-LT" dirty="0" smtClean="0"/>
              <a:t>. y</a:t>
            </a:r>
            <a:r>
              <a:rPr lang="lt-LT" dirty="0"/>
              <a:t>. jos sukurtos pasiekti </a:t>
            </a:r>
            <a:r>
              <a:rPr lang="lt-LT" dirty="0" smtClean="0"/>
              <a:t>kuo </a:t>
            </a:r>
            <a:r>
              <a:rPr lang="lt-LT" dirty="0"/>
              <a:t>platesnę </a:t>
            </a:r>
            <a:r>
              <a:rPr lang="lt-LT" dirty="0" smtClean="0"/>
              <a:t>auditoriją.</a:t>
            </a:r>
            <a:endParaRPr lang="en-US"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mtClean="0"/>
              <a:t>2</a:t>
            </a:fld>
            <a:endParaRPr lang="en-US"/>
          </a:p>
        </p:txBody>
      </p:sp>
    </p:spTree>
    <p:extLst>
      <p:ext uri="{BB962C8B-B14F-4D97-AF65-F5344CB8AC3E}">
        <p14:creationId xmlns:p14="http://schemas.microsoft.com/office/powerpoint/2010/main" val="71598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smtClean="0">
                <a:effectLst/>
              </a:rPr>
              <a:t>Medijos atlieka skirtingus vaidmenis</a:t>
            </a:r>
            <a:br>
              <a:rPr lang="lt-LT" b="1" dirty="0" smtClean="0">
                <a:effectLst/>
              </a:rPr>
            </a:br>
            <a:endParaRPr lang="en-US" b="1" dirty="0"/>
          </a:p>
        </p:txBody>
      </p:sp>
      <p:sp>
        <p:nvSpPr>
          <p:cNvPr id="3" name="Content Placeholder 2"/>
          <p:cNvSpPr>
            <a:spLocks noGrp="1"/>
          </p:cNvSpPr>
          <p:nvPr>
            <p:ph idx="1"/>
          </p:nvPr>
        </p:nvSpPr>
        <p:spPr>
          <a:xfrm>
            <a:off x="457200" y="871539"/>
            <a:ext cx="8229600" cy="5011738"/>
          </a:xfrm>
        </p:spPr>
        <p:txBody>
          <a:bodyPr>
            <a:noAutofit/>
          </a:bodyPr>
          <a:lstStyle/>
          <a:p>
            <a:pPr lvl="0"/>
            <a:r>
              <a:rPr lang="en-US" sz="2000" dirty="0" err="1"/>
              <a:t>renka</a:t>
            </a:r>
            <a:r>
              <a:rPr lang="en-US" sz="2000" dirty="0"/>
              <a:t> </a:t>
            </a:r>
            <a:r>
              <a:rPr lang="en-US" sz="2000" dirty="0" err="1"/>
              <a:t>informaciją</a:t>
            </a:r>
            <a:r>
              <a:rPr lang="en-US" sz="2000" dirty="0"/>
              <a:t>, </a:t>
            </a:r>
            <a:r>
              <a:rPr lang="en-US" sz="2000" dirty="0" err="1"/>
              <a:t>apdoroja</a:t>
            </a:r>
            <a:r>
              <a:rPr lang="en-US" sz="2000" dirty="0"/>
              <a:t> </a:t>
            </a:r>
            <a:r>
              <a:rPr lang="en-US" sz="2000" dirty="0" err="1"/>
              <a:t>ją</a:t>
            </a:r>
            <a:r>
              <a:rPr lang="en-US" sz="2000" dirty="0"/>
              <a:t>, </a:t>
            </a:r>
            <a:r>
              <a:rPr lang="en-US" sz="2000" dirty="0" err="1"/>
              <a:t>sistemina</a:t>
            </a:r>
            <a:r>
              <a:rPr lang="en-US" sz="2000" dirty="0"/>
              <a:t>, </a:t>
            </a:r>
            <a:r>
              <a:rPr lang="en-US" sz="2000" dirty="0" err="1"/>
              <a:t>pateikia</a:t>
            </a:r>
            <a:r>
              <a:rPr lang="en-US" sz="2000" dirty="0"/>
              <a:t> </a:t>
            </a:r>
            <a:r>
              <a:rPr lang="en-US" sz="2000" dirty="0" err="1"/>
              <a:t>laikydamosi</a:t>
            </a:r>
            <a:r>
              <a:rPr lang="en-US" sz="2000" dirty="0"/>
              <a:t> </a:t>
            </a:r>
            <a:r>
              <a:rPr lang="en-US" sz="2000" dirty="0" err="1"/>
              <a:t>etikos</a:t>
            </a:r>
            <a:r>
              <a:rPr lang="en-US" sz="2000" dirty="0"/>
              <a:t> </a:t>
            </a:r>
            <a:r>
              <a:rPr lang="en-US" sz="2000" dirty="0" err="1" smtClean="0"/>
              <a:t>normų</a:t>
            </a:r>
            <a:r>
              <a:rPr lang="lt-LT" sz="2000" dirty="0" smtClean="0"/>
              <a:t> </a:t>
            </a:r>
            <a:endParaRPr lang="lt-LT" sz="2000" dirty="0"/>
          </a:p>
          <a:p>
            <a:pPr lvl="0"/>
            <a:r>
              <a:rPr lang="en-US" sz="2000" dirty="0" err="1"/>
              <a:t>užtikrina</a:t>
            </a:r>
            <a:r>
              <a:rPr lang="en-US" sz="2000" dirty="0"/>
              <a:t> </a:t>
            </a:r>
            <a:r>
              <a:rPr lang="en-US" sz="2000" dirty="0" err="1"/>
              <a:t>nuomonių</a:t>
            </a:r>
            <a:r>
              <a:rPr lang="en-US" sz="2000" dirty="0"/>
              <a:t> </a:t>
            </a:r>
            <a:r>
              <a:rPr lang="en-US" sz="2000" dirty="0" err="1" smtClean="0"/>
              <a:t>įvairovę</a:t>
            </a:r>
            <a:endParaRPr lang="lt-LT" sz="2000" dirty="0"/>
          </a:p>
          <a:p>
            <a:pPr lvl="0"/>
            <a:r>
              <a:rPr lang="en-US" sz="2000" dirty="0" err="1"/>
              <a:t>puoselėja</a:t>
            </a:r>
            <a:r>
              <a:rPr lang="en-US" sz="2000" dirty="0"/>
              <a:t> </a:t>
            </a:r>
            <a:r>
              <a:rPr lang="en-US" sz="2000" dirty="0" err="1"/>
              <a:t>bendražmogiškas</a:t>
            </a:r>
            <a:r>
              <a:rPr lang="en-US" sz="2000" dirty="0"/>
              <a:t> </a:t>
            </a:r>
            <a:r>
              <a:rPr lang="en-US" sz="2000" dirty="0" err="1"/>
              <a:t>vertybes</a:t>
            </a:r>
            <a:r>
              <a:rPr lang="en-US" sz="2000" dirty="0"/>
              <a:t>, </a:t>
            </a:r>
            <a:r>
              <a:rPr lang="lt-LT" sz="2000" dirty="0"/>
              <a:t>formuoja socialinius </a:t>
            </a:r>
            <a:r>
              <a:rPr lang="lt-LT" sz="2000" dirty="0" smtClean="0"/>
              <a:t>įpročius</a:t>
            </a:r>
            <a:endParaRPr lang="lt-LT" sz="2000" dirty="0"/>
          </a:p>
          <a:p>
            <a:pPr lvl="0"/>
            <a:r>
              <a:rPr lang="lt-LT" sz="2000" dirty="0"/>
              <a:t>padeda visuomenės nariams bendrauti </a:t>
            </a:r>
            <a:r>
              <a:rPr lang="lt-LT" sz="2000" dirty="0" smtClean="0"/>
              <a:t>vieniems </a:t>
            </a:r>
            <a:r>
              <a:rPr lang="lt-LT" sz="2000" dirty="0"/>
              <a:t>su </a:t>
            </a:r>
            <a:r>
              <a:rPr lang="lt-LT" sz="2000" dirty="0" smtClean="0"/>
              <a:t>kitais</a:t>
            </a:r>
            <a:endParaRPr lang="lt-LT" sz="2000" dirty="0"/>
          </a:p>
          <a:p>
            <a:pPr lvl="0"/>
            <a:r>
              <a:rPr lang="lt-LT" sz="2000" dirty="0"/>
              <a:t>prisideda prie brandžios visuomenės </a:t>
            </a:r>
            <a:r>
              <a:rPr lang="lt-LT" sz="2000" dirty="0" smtClean="0"/>
              <a:t>kūrimo</a:t>
            </a:r>
            <a:endParaRPr lang="lt-LT" sz="2000" dirty="0"/>
          </a:p>
          <a:p>
            <a:pPr lvl="0"/>
            <a:r>
              <a:rPr lang="en-US" sz="2000" dirty="0" err="1"/>
              <a:t>prižiūri</a:t>
            </a:r>
            <a:r>
              <a:rPr lang="en-US" sz="2000" dirty="0"/>
              <a:t>, </a:t>
            </a:r>
            <a:r>
              <a:rPr lang="en-US" sz="2000" dirty="0" err="1"/>
              <a:t>kad</a:t>
            </a:r>
            <a:r>
              <a:rPr lang="en-US" sz="2000" dirty="0"/>
              <a:t> </a:t>
            </a:r>
            <a:r>
              <a:rPr lang="en-US" sz="2000" dirty="0" err="1" smtClean="0"/>
              <a:t>turint</a:t>
            </a:r>
            <a:r>
              <a:rPr lang="lt-LT" sz="2000" dirty="0" err="1" smtClean="0"/>
              <a:t>ieji</a:t>
            </a:r>
            <a:r>
              <a:rPr lang="en-US" sz="2000" dirty="0" smtClean="0"/>
              <a:t> </a:t>
            </a:r>
            <a:r>
              <a:rPr lang="en-US" sz="2000" dirty="0" err="1"/>
              <a:t>galią</a:t>
            </a:r>
            <a:r>
              <a:rPr lang="en-US" sz="2000" dirty="0"/>
              <a:t> – </a:t>
            </a:r>
            <a:r>
              <a:rPr lang="en-US" sz="2000" dirty="0" err="1"/>
              <a:t>valdantieji</a:t>
            </a:r>
            <a:r>
              <a:rPr lang="en-US" sz="2000" dirty="0"/>
              <a:t>, </a:t>
            </a:r>
            <a:r>
              <a:rPr lang="en-US" sz="2000" dirty="0" err="1"/>
              <a:t>įvairios</a:t>
            </a:r>
            <a:r>
              <a:rPr lang="en-US" sz="2000" dirty="0"/>
              <a:t> </a:t>
            </a:r>
            <a:r>
              <a:rPr lang="en-US" sz="2000" dirty="0" err="1" smtClean="0"/>
              <a:t>viešos</a:t>
            </a:r>
            <a:r>
              <a:rPr lang="lt-LT" sz="2000" dirty="0" err="1" smtClean="0"/>
              <a:t>ios</a:t>
            </a:r>
            <a:r>
              <a:rPr lang="en-US" sz="2000" dirty="0" smtClean="0"/>
              <a:t> </a:t>
            </a:r>
            <a:r>
              <a:rPr lang="en-US" sz="2000" dirty="0" err="1"/>
              <a:t>ir</a:t>
            </a:r>
            <a:r>
              <a:rPr lang="en-US" sz="2000" dirty="0"/>
              <a:t> </a:t>
            </a:r>
            <a:r>
              <a:rPr lang="en-US" sz="2000" dirty="0" err="1"/>
              <a:t>privačios</a:t>
            </a:r>
            <a:r>
              <a:rPr lang="en-US" sz="2000" dirty="0"/>
              <a:t> </a:t>
            </a:r>
            <a:r>
              <a:rPr lang="en-US" sz="2000" dirty="0" err="1"/>
              <a:t>organizacijos</a:t>
            </a:r>
            <a:r>
              <a:rPr lang="en-US" sz="2000" dirty="0"/>
              <a:t>, </a:t>
            </a:r>
            <a:r>
              <a:rPr lang="en-US" sz="2000" dirty="0" err="1"/>
              <a:t>politinės</a:t>
            </a:r>
            <a:r>
              <a:rPr lang="en-US" sz="2000" dirty="0"/>
              <a:t>, </a:t>
            </a:r>
            <a:r>
              <a:rPr lang="en-US" sz="2000" dirty="0" err="1"/>
              <a:t>ekonominės</a:t>
            </a:r>
            <a:r>
              <a:rPr lang="en-US" sz="2000" dirty="0"/>
              <a:t> </a:t>
            </a:r>
            <a:r>
              <a:rPr lang="en-US" sz="2000" dirty="0" err="1"/>
              <a:t>struktūros</a:t>
            </a:r>
            <a:r>
              <a:rPr lang="en-US" sz="2000" dirty="0"/>
              <a:t> – </a:t>
            </a:r>
            <a:r>
              <a:rPr lang="en-US" sz="2000" dirty="0" err="1"/>
              <a:t>atsakingai</a:t>
            </a:r>
            <a:r>
              <a:rPr lang="en-US" sz="2000" dirty="0"/>
              <a:t> </a:t>
            </a:r>
            <a:r>
              <a:rPr lang="en-US" sz="2000" dirty="0" err="1"/>
              <a:t>naudotųsi</a:t>
            </a:r>
            <a:r>
              <a:rPr lang="en-US" sz="2000" dirty="0"/>
              <a:t> </a:t>
            </a:r>
            <a:r>
              <a:rPr lang="en-US" sz="2000" dirty="0" err="1" smtClean="0"/>
              <a:t>įtaka</a:t>
            </a:r>
            <a:endParaRPr lang="lt-LT" sz="2000" dirty="0" smtClean="0"/>
          </a:p>
          <a:p>
            <a:pPr lvl="0"/>
            <a:r>
              <a:rPr lang="en-US" sz="2000" dirty="0" err="1" smtClean="0"/>
              <a:t>suteikia</a:t>
            </a:r>
            <a:r>
              <a:rPr lang="en-US" sz="2000" dirty="0" smtClean="0"/>
              <a:t> </a:t>
            </a:r>
            <a:r>
              <a:rPr lang="en-US" sz="2000" dirty="0" err="1"/>
              <a:t>platformą</a:t>
            </a:r>
            <a:r>
              <a:rPr lang="en-US" sz="2000" dirty="0"/>
              <a:t> </a:t>
            </a:r>
            <a:r>
              <a:rPr lang="en-US" sz="2000" dirty="0" err="1"/>
              <a:t>viešiems</a:t>
            </a:r>
            <a:r>
              <a:rPr lang="en-US" sz="2000" dirty="0"/>
              <a:t> </a:t>
            </a:r>
            <a:r>
              <a:rPr lang="en-US" sz="2000" dirty="0" err="1"/>
              <a:t>debatams</a:t>
            </a:r>
            <a:r>
              <a:rPr lang="en-US" sz="2000" dirty="0"/>
              <a:t>, </a:t>
            </a:r>
            <a:r>
              <a:rPr lang="en-US" sz="2000" dirty="0" err="1"/>
              <a:t>pilietinėms</a:t>
            </a:r>
            <a:r>
              <a:rPr lang="en-US" sz="2000" dirty="0"/>
              <a:t> </a:t>
            </a:r>
            <a:r>
              <a:rPr lang="en-US" sz="2000" dirty="0" err="1"/>
              <a:t>diskusijoms</a:t>
            </a:r>
            <a:r>
              <a:rPr lang="en-US" sz="2000" dirty="0"/>
              <a:t>, </a:t>
            </a:r>
            <a:r>
              <a:rPr lang="en-US" sz="2000" dirty="0" err="1"/>
              <a:t>iniciatyvoms</a:t>
            </a:r>
            <a:r>
              <a:rPr lang="en-US" sz="2000" dirty="0"/>
              <a:t> </a:t>
            </a:r>
            <a:r>
              <a:rPr lang="en-US" sz="2000" dirty="0" err="1"/>
              <a:t>ir</a:t>
            </a:r>
            <a:r>
              <a:rPr lang="en-US" sz="2000" dirty="0"/>
              <a:t> </a:t>
            </a:r>
            <a:r>
              <a:rPr lang="lt-LT" sz="2000" dirty="0"/>
              <a:t>palaiko demokratinius </a:t>
            </a:r>
            <a:r>
              <a:rPr lang="lt-LT" sz="2000" dirty="0" smtClean="0"/>
              <a:t>procesus</a:t>
            </a:r>
            <a:endParaRPr lang="lt-LT" sz="2000" dirty="0"/>
          </a:p>
          <a:p>
            <a:pPr lvl="0"/>
            <a:r>
              <a:rPr lang="lt-LT" sz="2000" dirty="0"/>
              <a:t>skatina kultūrinius </a:t>
            </a:r>
            <a:r>
              <a:rPr lang="lt-LT" sz="2000" dirty="0" smtClean="0"/>
              <a:t>mainus</a:t>
            </a:r>
            <a:endParaRPr lang="lt-LT" sz="2000" dirty="0"/>
          </a:p>
          <a:p>
            <a:pPr lvl="0"/>
            <a:r>
              <a:rPr lang="lt-LT" sz="2000" dirty="0"/>
              <a:t>padeda saugoti kolektyvinę atmintį, kultūros </a:t>
            </a:r>
            <a:r>
              <a:rPr lang="lt-LT" sz="2000" dirty="0" smtClean="0"/>
              <a:t>paveldą</a:t>
            </a:r>
            <a:endParaRPr lang="lt-LT" sz="2000" dirty="0"/>
          </a:p>
          <a:p>
            <a:pPr lvl="0"/>
            <a:r>
              <a:rPr lang="en-US" sz="2000" dirty="0" err="1"/>
              <a:t>išlaiko</a:t>
            </a:r>
            <a:r>
              <a:rPr lang="en-US" sz="2000" dirty="0"/>
              <a:t> </a:t>
            </a:r>
            <a:r>
              <a:rPr lang="en-US" sz="2000" dirty="0" err="1"/>
              <a:t>pusiausvyrą</a:t>
            </a:r>
            <a:r>
              <a:rPr lang="en-US" sz="2000" dirty="0"/>
              <a:t> tarp </a:t>
            </a:r>
            <a:r>
              <a:rPr lang="en-US" sz="2000" dirty="0" err="1"/>
              <a:t>piliečių</a:t>
            </a:r>
            <a:r>
              <a:rPr lang="en-US" sz="2000" dirty="0"/>
              <a:t> </a:t>
            </a:r>
            <a:r>
              <a:rPr lang="en-US" sz="2000" dirty="0" err="1"/>
              <a:t>teisės</a:t>
            </a:r>
            <a:r>
              <a:rPr lang="en-US" sz="2000" dirty="0"/>
              <a:t> į </a:t>
            </a:r>
            <a:r>
              <a:rPr lang="en-US" sz="2000" dirty="0" err="1"/>
              <a:t>privatumą</a:t>
            </a:r>
            <a:r>
              <a:rPr lang="en-US" sz="2000" dirty="0"/>
              <a:t> </a:t>
            </a:r>
            <a:r>
              <a:rPr lang="en-US" sz="2000" dirty="0" err="1"/>
              <a:t>ir</a:t>
            </a:r>
            <a:r>
              <a:rPr lang="en-US" sz="2000" dirty="0"/>
              <a:t> </a:t>
            </a:r>
            <a:r>
              <a:rPr lang="en-US" sz="2000" dirty="0" err="1"/>
              <a:t>visuomenės</a:t>
            </a:r>
            <a:r>
              <a:rPr lang="en-US" sz="2000" dirty="0"/>
              <a:t> </a:t>
            </a:r>
            <a:r>
              <a:rPr lang="en-US" sz="2000" dirty="0" err="1"/>
              <a:t>teisės</a:t>
            </a:r>
            <a:r>
              <a:rPr lang="en-US" sz="2000" dirty="0"/>
              <a:t> </a:t>
            </a:r>
            <a:r>
              <a:rPr lang="en-US" sz="2000" dirty="0" err="1" smtClean="0"/>
              <a:t>žinoti</a:t>
            </a:r>
            <a:endParaRPr lang="lt-LT" sz="2000" dirty="0"/>
          </a:p>
          <a:p>
            <a:pPr lvl="0"/>
            <a:r>
              <a:rPr lang="lt-LT" sz="2000" dirty="0"/>
              <a:t>prisideda formuojant asmeninį ir nacionalinį </a:t>
            </a:r>
            <a:r>
              <a:rPr lang="lt-LT" sz="2000" dirty="0" smtClean="0"/>
              <a:t>tapatumą</a:t>
            </a:r>
            <a:endParaRPr lang="lt-LT" sz="2000" dirty="0"/>
          </a:p>
          <a:p>
            <a:pPr lvl="0"/>
            <a:r>
              <a:rPr lang="en-US" sz="2000" dirty="0" err="1"/>
              <a:t>užtikrina</a:t>
            </a:r>
            <a:r>
              <a:rPr lang="en-US" sz="2000" dirty="0"/>
              <a:t> </a:t>
            </a:r>
            <a:r>
              <a:rPr lang="en-US" sz="2000" dirty="0" err="1"/>
              <a:t>piliečių</a:t>
            </a:r>
            <a:r>
              <a:rPr lang="en-US" sz="2000" dirty="0"/>
              <a:t> </a:t>
            </a:r>
            <a:r>
              <a:rPr lang="en-US" sz="2000" dirty="0" err="1"/>
              <a:t>teisę</a:t>
            </a:r>
            <a:r>
              <a:rPr lang="en-US" sz="2000" dirty="0"/>
              <a:t> į </a:t>
            </a:r>
            <a:r>
              <a:rPr lang="en-US" sz="2000" dirty="0" err="1"/>
              <a:t>saviraiškos</a:t>
            </a:r>
            <a:r>
              <a:rPr lang="en-US" sz="2000" dirty="0"/>
              <a:t> </a:t>
            </a:r>
            <a:r>
              <a:rPr lang="en-US" sz="2000" dirty="0" err="1"/>
              <a:t>laisvę</a:t>
            </a:r>
            <a:r>
              <a:rPr lang="en-US" sz="2000" dirty="0"/>
              <a:t>, </a:t>
            </a:r>
            <a:r>
              <a:rPr lang="en-US" sz="2000" dirty="0" err="1"/>
              <a:t>žodžio</a:t>
            </a:r>
            <a:r>
              <a:rPr lang="en-US" sz="2000" dirty="0"/>
              <a:t> </a:t>
            </a:r>
            <a:r>
              <a:rPr lang="en-US" sz="2000" dirty="0" err="1" smtClean="0"/>
              <a:t>laisvę</a:t>
            </a:r>
            <a:endParaRPr lang="lt-LT" sz="2000"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mtClean="0"/>
              <a:t>3</a:t>
            </a:fld>
            <a:endParaRPr lang="en-US"/>
          </a:p>
        </p:txBody>
      </p:sp>
    </p:spTree>
    <p:extLst>
      <p:ext uri="{BB962C8B-B14F-4D97-AF65-F5344CB8AC3E}">
        <p14:creationId xmlns:p14="http://schemas.microsoft.com/office/powerpoint/2010/main" val="2384751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smtClean="0">
                <a:effectLst/>
              </a:rPr>
              <a:t>Medijos ir populiarioji kultūra</a:t>
            </a:r>
            <a:r>
              <a:rPr lang="lt-LT" b="0" dirty="0" smtClean="0">
                <a:effectLst/>
              </a:rPr>
              <a:t> </a:t>
            </a:r>
            <a:br>
              <a:rPr lang="lt-LT" b="0" dirty="0" smtClean="0">
                <a:effectLst/>
              </a:rPr>
            </a:br>
            <a:endParaRPr lang="en-US" dirty="0"/>
          </a:p>
        </p:txBody>
      </p:sp>
      <p:sp>
        <p:nvSpPr>
          <p:cNvPr id="3" name="Content Placeholder 2"/>
          <p:cNvSpPr>
            <a:spLocks noGrp="1"/>
          </p:cNvSpPr>
          <p:nvPr>
            <p:ph idx="1"/>
          </p:nvPr>
        </p:nvSpPr>
        <p:spPr/>
        <p:txBody>
          <a:bodyPr/>
          <a:lstStyle/>
          <a:p>
            <a:r>
              <a:rPr lang="lt-LT" dirty="0"/>
              <a:t>Populiariosios kultūros atstovai bei jų prisiimti vaidmenys siunčia daugybę skirtingų žinių apie kultūros vertybes. Jie gali skatinti sakyti tiesą, užtušuoti ar išryškinti socialines problemas, pateikti konkretų pavyzdį apie tai, kas turėtų būti laikoma vertinga. </a:t>
            </a:r>
            <a:endParaRPr lang="en-US"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mtClean="0"/>
              <a:t>4</a:t>
            </a:fld>
            <a:endParaRPr lang="en-US"/>
          </a:p>
        </p:txBody>
      </p:sp>
    </p:spTree>
    <p:extLst>
      <p:ext uri="{BB962C8B-B14F-4D97-AF65-F5344CB8AC3E}">
        <p14:creationId xmlns:p14="http://schemas.microsoft.com/office/powerpoint/2010/main" val="1842637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a:t>Medijos ir stereotipai</a:t>
            </a:r>
            <a:r>
              <a:rPr lang="lt-LT" dirty="0" smtClean="0">
                <a:effectLst/>
              </a:rPr>
              <a:t/>
            </a:r>
            <a:br>
              <a:rPr lang="lt-LT" dirty="0" smtClean="0">
                <a:effectLst/>
              </a:rPr>
            </a:br>
            <a:endParaRPr lang="en-US" dirty="0"/>
          </a:p>
        </p:txBody>
      </p:sp>
      <p:sp>
        <p:nvSpPr>
          <p:cNvPr id="3" name="Content Placeholder 2"/>
          <p:cNvSpPr>
            <a:spLocks noGrp="1"/>
          </p:cNvSpPr>
          <p:nvPr>
            <p:ph idx="1"/>
          </p:nvPr>
        </p:nvSpPr>
        <p:spPr/>
        <p:txBody>
          <a:bodyPr/>
          <a:lstStyle/>
          <a:p>
            <a:endParaRPr lang="en-US" b="1" dirty="0" smtClean="0"/>
          </a:p>
          <a:p>
            <a:r>
              <a:rPr lang="en-US" dirty="0" err="1" smtClean="0"/>
              <a:t>Medijos</a:t>
            </a:r>
            <a:r>
              <a:rPr lang="en-US" dirty="0"/>
              <a:t>, </a:t>
            </a:r>
            <a:r>
              <a:rPr lang="en-US" dirty="0" err="1"/>
              <a:t>atspindėdamos</a:t>
            </a:r>
            <a:r>
              <a:rPr lang="en-US" dirty="0"/>
              <a:t> </a:t>
            </a:r>
            <a:r>
              <a:rPr lang="en-US" dirty="0" err="1"/>
              <a:t>pasaulį</a:t>
            </a:r>
            <a:r>
              <a:rPr lang="en-US" dirty="0"/>
              <a:t>, </a:t>
            </a:r>
            <a:r>
              <a:rPr lang="en-US" dirty="0" err="1"/>
              <a:t>neišvengiamai</a:t>
            </a:r>
            <a:r>
              <a:rPr lang="en-US" dirty="0"/>
              <a:t> </a:t>
            </a:r>
            <a:r>
              <a:rPr lang="en-US" dirty="0" err="1"/>
              <a:t>jį</a:t>
            </a:r>
            <a:r>
              <a:rPr lang="en-US" dirty="0"/>
              <a:t> </a:t>
            </a:r>
            <a:r>
              <a:rPr lang="en-US" dirty="0" err="1"/>
              <a:t>supaprastina</a:t>
            </a:r>
            <a:r>
              <a:rPr lang="en-US" dirty="0"/>
              <a:t>. </a:t>
            </a:r>
            <a:r>
              <a:rPr lang="en-US" dirty="0" err="1"/>
              <a:t>Žiniasklaida</a:t>
            </a:r>
            <a:r>
              <a:rPr lang="en-US" dirty="0"/>
              <a:t> </a:t>
            </a:r>
            <a:r>
              <a:rPr lang="en-US" dirty="0" err="1"/>
              <a:t>negali</a:t>
            </a:r>
            <a:r>
              <a:rPr lang="en-US" dirty="0"/>
              <a:t> </a:t>
            </a:r>
            <a:r>
              <a:rPr lang="en-US" dirty="0" err="1"/>
              <a:t>perteikti</a:t>
            </a:r>
            <a:r>
              <a:rPr lang="en-US" dirty="0"/>
              <a:t> </a:t>
            </a:r>
            <a:r>
              <a:rPr lang="en-US" dirty="0" err="1"/>
              <a:t>viso</a:t>
            </a:r>
            <a:r>
              <a:rPr lang="en-US" dirty="0"/>
              <a:t> </a:t>
            </a:r>
            <a:r>
              <a:rPr lang="en-US" dirty="0" err="1"/>
              <a:t>situacijos</a:t>
            </a:r>
            <a:r>
              <a:rPr lang="en-US" dirty="0"/>
              <a:t> </a:t>
            </a:r>
            <a:r>
              <a:rPr lang="en-US" dirty="0" err="1"/>
              <a:t>konteksto</a:t>
            </a:r>
            <a:r>
              <a:rPr lang="en-US" dirty="0"/>
              <a:t>, </a:t>
            </a:r>
            <a:r>
              <a:rPr lang="en-US" dirty="0" err="1"/>
              <a:t>todėl</a:t>
            </a:r>
            <a:r>
              <a:rPr lang="en-US" dirty="0"/>
              <a:t> </a:t>
            </a:r>
            <a:r>
              <a:rPr lang="en-US" dirty="0" err="1"/>
              <a:t>naudoja</a:t>
            </a:r>
            <a:r>
              <a:rPr lang="en-US" dirty="0"/>
              <a:t> </a:t>
            </a:r>
            <a:r>
              <a:rPr lang="en-US" dirty="0" err="1"/>
              <a:t>atrankos</a:t>
            </a:r>
            <a:r>
              <a:rPr lang="en-US" dirty="0"/>
              <a:t> </a:t>
            </a:r>
            <a:r>
              <a:rPr lang="en-US" dirty="0" err="1"/>
              <a:t>metodą</a:t>
            </a:r>
            <a:r>
              <a:rPr lang="en-US" dirty="0"/>
              <a:t>. Tai </a:t>
            </a:r>
            <a:r>
              <a:rPr lang="en-US" dirty="0" err="1"/>
              <a:t>ir</a:t>
            </a:r>
            <a:r>
              <a:rPr lang="en-US" dirty="0"/>
              <a:t> </a:t>
            </a:r>
            <a:r>
              <a:rPr lang="en-US" dirty="0" err="1"/>
              <a:t>atveria</a:t>
            </a:r>
            <a:r>
              <a:rPr lang="en-US" dirty="0"/>
              <a:t> </a:t>
            </a:r>
            <a:r>
              <a:rPr lang="en-US" dirty="0" err="1"/>
              <a:t>kelią</a:t>
            </a:r>
            <a:r>
              <a:rPr lang="en-US" dirty="0"/>
              <a:t> </a:t>
            </a:r>
            <a:r>
              <a:rPr lang="en-US" dirty="0" err="1" smtClean="0"/>
              <a:t>stereotipams</a:t>
            </a:r>
            <a:r>
              <a:rPr lang="lt-LT" dirty="0" smtClean="0"/>
              <a:t> </a:t>
            </a:r>
            <a:r>
              <a:rPr lang="en-US" dirty="0" err="1" smtClean="0"/>
              <a:t>formuotis</a:t>
            </a:r>
            <a:r>
              <a:rPr lang="lt-LT" dirty="0" smtClean="0"/>
              <a:t>.</a:t>
            </a:r>
            <a:endParaRPr lang="en-US"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mtClean="0"/>
              <a:t>5</a:t>
            </a:fld>
            <a:endParaRPr lang="en-US"/>
          </a:p>
        </p:txBody>
      </p:sp>
    </p:spTree>
    <p:extLst>
      <p:ext uri="{BB962C8B-B14F-4D97-AF65-F5344CB8AC3E}">
        <p14:creationId xmlns:p14="http://schemas.microsoft.com/office/powerpoint/2010/main" val="1204890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t-LT" b="1" dirty="0" smtClean="0">
                <a:effectLst/>
              </a:rPr>
              <a:t>Žiniasklaida, saviraiškos laisvė ir demokratija</a:t>
            </a:r>
            <a:endParaRPr lang="lt-LT" dirty="0">
              <a:effectLst/>
            </a:endParaRPr>
          </a:p>
        </p:txBody>
      </p:sp>
      <p:sp>
        <p:nvSpPr>
          <p:cNvPr id="3" name="Content Placeholder 2"/>
          <p:cNvSpPr>
            <a:spLocks noGrp="1"/>
          </p:cNvSpPr>
          <p:nvPr>
            <p:ph idx="1"/>
          </p:nvPr>
        </p:nvSpPr>
        <p:spPr/>
        <p:txBody>
          <a:bodyPr/>
          <a:lstStyle/>
          <a:p>
            <a:r>
              <a:rPr lang="lt-LT" dirty="0"/>
              <a:t>Žiniasklaida suteikia žmonėms informaciją, kad jie laisvai ir savarankiškai galėtų susidaryti savo nuomonę įvairiais klausimais. </a:t>
            </a:r>
            <a:endParaRPr lang="lt-LT" dirty="0" smtClean="0"/>
          </a:p>
          <a:p>
            <a:pPr marL="0" indent="0">
              <a:buNone/>
            </a:pPr>
            <a:endParaRPr lang="lt-LT" dirty="0" smtClean="0">
              <a:effectLst/>
            </a:endParaRPr>
          </a:p>
          <a:p>
            <a:r>
              <a:rPr lang="lt-LT" i="1" dirty="0" smtClean="0">
                <a:effectLst/>
              </a:rPr>
              <a:t>WikiLeaks fenomenas</a:t>
            </a:r>
          </a:p>
          <a:p>
            <a:r>
              <a:rPr lang="lt-LT" i="1" dirty="0"/>
              <a:t>E. Snowdeno </a:t>
            </a:r>
            <a:r>
              <a:rPr lang="lt-LT" i="1" dirty="0" smtClean="0"/>
              <a:t>atvejis</a:t>
            </a:r>
            <a:endParaRPr lang="lt-LT" i="1" dirty="0" smtClean="0">
              <a:effectLst/>
            </a:endParaRPr>
          </a:p>
          <a:p>
            <a:endParaRPr lang="lt-LT" dirty="0">
              <a:effectLst/>
            </a:endParaRPr>
          </a:p>
        </p:txBody>
      </p:sp>
      <p:sp>
        <p:nvSpPr>
          <p:cNvPr id="4" name="TextBox 3"/>
          <p:cNvSpPr txBox="1"/>
          <p:nvPr/>
        </p:nvSpPr>
        <p:spPr>
          <a:xfrm>
            <a:off x="5137132" y="1990574"/>
            <a:ext cx="184666" cy="369332"/>
          </a:xfrm>
          <a:prstGeom prst="rect">
            <a:avLst/>
          </a:prstGeom>
          <a:noFill/>
        </p:spPr>
        <p:txBody>
          <a:bodyPr wrap="none" rtlCol="0">
            <a:spAutoFit/>
          </a:bodyPr>
          <a:lstStyle/>
          <a:p>
            <a:endParaRPr lang="en-US" dirty="0"/>
          </a:p>
        </p:txBody>
      </p:sp>
      <p:sp>
        <p:nvSpPr>
          <p:cNvPr id="5" name="Skaidrės numerio vietos rezervavimo ženklas 4"/>
          <p:cNvSpPr>
            <a:spLocks noGrp="1"/>
          </p:cNvSpPr>
          <p:nvPr>
            <p:ph type="sldNum" sz="quarter" idx="12"/>
          </p:nvPr>
        </p:nvSpPr>
        <p:spPr/>
        <p:txBody>
          <a:bodyPr/>
          <a:lstStyle/>
          <a:p>
            <a:fld id="{CC219642-7C50-444E-B31E-6052E3320560}" type="slidenum">
              <a:rPr lang="en-US" smtClean="0"/>
              <a:t>6</a:t>
            </a:fld>
            <a:endParaRPr lang="en-US"/>
          </a:p>
        </p:txBody>
      </p:sp>
    </p:spTree>
    <p:extLst>
      <p:ext uri="{BB962C8B-B14F-4D97-AF65-F5344CB8AC3E}">
        <p14:creationId xmlns:p14="http://schemas.microsoft.com/office/powerpoint/2010/main" val="2742164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5386"/>
            <a:ext cx="8229600" cy="1143000"/>
          </a:xfrm>
        </p:spPr>
        <p:txBody>
          <a:bodyPr>
            <a:normAutofit fontScale="90000"/>
          </a:bodyPr>
          <a:lstStyle/>
          <a:p>
            <a:r>
              <a:rPr lang="lt-LT" b="1" dirty="0"/>
              <a:t>Socialiniai tinklai - pilietiškumo ugdymo platforma </a:t>
            </a:r>
            <a:r>
              <a:rPr lang="lt-LT" dirty="0" smtClean="0">
                <a:effectLst/>
              </a:rPr>
              <a:t/>
            </a:r>
            <a:br>
              <a:rPr lang="lt-LT" dirty="0" smtClean="0">
                <a:effectLst/>
              </a:rPr>
            </a:br>
            <a:endParaRPr lang="en-US" dirty="0"/>
          </a:p>
        </p:txBody>
      </p:sp>
      <p:sp>
        <p:nvSpPr>
          <p:cNvPr id="3" name="Content Placeholder 2"/>
          <p:cNvSpPr>
            <a:spLocks noGrp="1"/>
          </p:cNvSpPr>
          <p:nvPr>
            <p:ph idx="1"/>
          </p:nvPr>
        </p:nvSpPr>
        <p:spPr>
          <a:xfrm>
            <a:off x="457200" y="2332037"/>
            <a:ext cx="8229600" cy="4525963"/>
          </a:xfrm>
        </p:spPr>
        <p:txBody>
          <a:bodyPr/>
          <a:lstStyle/>
          <a:p>
            <a:r>
              <a:rPr lang="lt-LT" dirty="0"/>
              <a:t>Pastaraisiais metais sparčiai išpopuliarėję </a:t>
            </a:r>
            <a:r>
              <a:rPr lang="lt-LT" dirty="0" smtClean="0"/>
              <a:t>socialiniai </a:t>
            </a:r>
            <a:r>
              <a:rPr lang="lt-LT" dirty="0"/>
              <a:t>tinklai traktuojami kaip naudingas ir nepakeičiamas naujienų šaltinis, bendravimo priemonė, kur galima greitai gauti </a:t>
            </a:r>
            <a:r>
              <a:rPr lang="lt-LT" dirty="0" smtClean="0"/>
              <a:t>įvairios </a:t>
            </a:r>
            <a:r>
              <a:rPr lang="lt-LT" dirty="0"/>
              <a:t>informacijos, auginti pilietinį sąmoningumą, diskusijas, plėsti akiratį. </a:t>
            </a:r>
            <a:endParaRPr lang="lt-LT" dirty="0" smtClean="0"/>
          </a:p>
          <a:p>
            <a:pPr marL="0" indent="0">
              <a:buNone/>
            </a:pPr>
            <a:r>
              <a:rPr lang="lt-LT" dirty="0" smtClean="0"/>
              <a:t>  ...tačiau jie gali tapti ir propagandos </a:t>
            </a:r>
            <a:r>
              <a:rPr lang="lt-LT" dirty="0" smtClean="0"/>
              <a:t>įrankiu.</a:t>
            </a:r>
            <a:r>
              <a:rPr lang="lt-LT" dirty="0" smtClean="0">
                <a:effectLst/>
              </a:rPr>
              <a:t/>
            </a:r>
            <a:br>
              <a:rPr lang="lt-LT" dirty="0" smtClean="0">
                <a:effectLst/>
              </a:rPr>
            </a:br>
            <a:endParaRPr lang="lt-LT" dirty="0" smtClean="0">
              <a:effectLst/>
            </a:endParaRPr>
          </a:p>
          <a:p>
            <a:endParaRPr lang="lt-LT"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mtClean="0"/>
              <a:t>7</a:t>
            </a:fld>
            <a:endParaRPr lang="en-US"/>
          </a:p>
        </p:txBody>
      </p:sp>
    </p:spTree>
    <p:extLst>
      <p:ext uri="{BB962C8B-B14F-4D97-AF65-F5344CB8AC3E}">
        <p14:creationId xmlns:p14="http://schemas.microsoft.com/office/powerpoint/2010/main" val="2987919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1711"/>
            <a:ext cx="8229600" cy="1143000"/>
          </a:xfrm>
        </p:spPr>
        <p:txBody>
          <a:bodyPr>
            <a:normAutofit fontScale="90000"/>
          </a:bodyPr>
          <a:lstStyle/>
          <a:p>
            <a:r>
              <a:rPr lang="lt-LT" b="1" dirty="0" smtClean="0">
                <a:effectLst/>
              </a:rPr>
              <a:t>Medijos – istorinio paveldo ir nacionalinio tapatumo saugotojos</a:t>
            </a:r>
            <a:r>
              <a:rPr lang="lt-LT" dirty="0" smtClean="0">
                <a:effectLst/>
              </a:rPr>
              <a:t/>
            </a:r>
            <a:br>
              <a:rPr lang="lt-LT" dirty="0" smtClean="0">
                <a:effectLst/>
              </a:rPr>
            </a:br>
            <a:endParaRPr lang="en-US" dirty="0"/>
          </a:p>
        </p:txBody>
      </p:sp>
      <p:sp>
        <p:nvSpPr>
          <p:cNvPr id="3" name="Content Placeholder 2"/>
          <p:cNvSpPr>
            <a:spLocks noGrp="1"/>
          </p:cNvSpPr>
          <p:nvPr>
            <p:ph idx="1"/>
          </p:nvPr>
        </p:nvSpPr>
        <p:spPr>
          <a:xfrm>
            <a:off x="457200" y="2055188"/>
            <a:ext cx="8229600" cy="4525963"/>
          </a:xfrm>
        </p:spPr>
        <p:txBody>
          <a:bodyPr/>
          <a:lstStyle/>
          <a:p>
            <a:r>
              <a:rPr lang="lt-LT" dirty="0"/>
              <a:t>Medijos vaidina svarbų vaidmenį formuojant tautinę tapatybę, kuriant nacionalinį naratyvą, stiprinant </a:t>
            </a:r>
            <a:r>
              <a:rPr lang="lt-LT"/>
              <a:t>nacionalinę </a:t>
            </a:r>
            <a:r>
              <a:rPr lang="lt-LT" smtClean="0"/>
              <a:t>vienybę.</a:t>
            </a:r>
            <a:endParaRPr lang="lt-LT" dirty="0" smtClean="0"/>
          </a:p>
          <a:p>
            <a:pPr marL="0" indent="0">
              <a:buNone/>
            </a:pPr>
            <a:endParaRPr lang="lt-LT" dirty="0" smtClean="0">
              <a:effectLst/>
            </a:endParaRPr>
          </a:p>
          <a:p>
            <a:r>
              <a:rPr lang="lt-LT" dirty="0" smtClean="0">
                <a:effectLst/>
                <a:hlinkClick r:id="rId3"/>
              </a:rPr>
              <a:t>http://www.bernardinai.lt/tv/laidu-ciklas/mediju-rastingumas</a:t>
            </a:r>
            <a:endParaRPr lang="lt-LT" dirty="0" smtClean="0">
              <a:effectLst/>
            </a:endParaRPr>
          </a:p>
          <a:p>
            <a:endParaRPr lang="en-US" dirty="0"/>
          </a:p>
        </p:txBody>
      </p:sp>
      <p:sp>
        <p:nvSpPr>
          <p:cNvPr id="4" name="Skaidrės numerio vietos rezervavimo ženklas 3"/>
          <p:cNvSpPr>
            <a:spLocks noGrp="1"/>
          </p:cNvSpPr>
          <p:nvPr>
            <p:ph type="sldNum" sz="quarter" idx="12"/>
          </p:nvPr>
        </p:nvSpPr>
        <p:spPr/>
        <p:txBody>
          <a:bodyPr/>
          <a:lstStyle/>
          <a:p>
            <a:fld id="{CC219642-7C50-444E-B31E-6052E3320560}" type="slidenum">
              <a:rPr lang="en-US" sz="1400" smtClean="0"/>
              <a:t>8</a:t>
            </a:fld>
            <a:endParaRPr lang="en-US" sz="1400" dirty="0"/>
          </a:p>
        </p:txBody>
      </p:sp>
    </p:spTree>
    <p:extLst>
      <p:ext uri="{BB962C8B-B14F-4D97-AF65-F5344CB8AC3E}">
        <p14:creationId xmlns:p14="http://schemas.microsoft.com/office/powerpoint/2010/main" val="3088538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346</Words>
  <Application>Microsoft Office PowerPoint</Application>
  <PresentationFormat>On-screen Show (4:3)</PresentationFormat>
  <Paragraphs>43</Paragraphs>
  <Slides>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Medijų įtaka visuomenei </vt:lpstr>
      <vt:lpstr>Tradicinės ir naujosios medijos </vt:lpstr>
      <vt:lpstr>Medijos atlieka skirtingus vaidmenis </vt:lpstr>
      <vt:lpstr>Medijos ir populiarioji kultūra  </vt:lpstr>
      <vt:lpstr>Medijos ir stereotipai </vt:lpstr>
      <vt:lpstr>Žiniasklaida, saviraiškos laisvė ir demokratija</vt:lpstr>
      <vt:lpstr>Socialiniai tinklai - pilietiškumo ugdymo platforma  </vt:lpstr>
      <vt:lpstr>Medijos – istorinio paveldo ir nacionalinio tapatumo saugotojos </vt:lpstr>
    </vt:vector>
  </TitlesOfParts>
  <Company>SMC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Medijų įtaka visuomenei </dc:title>
  <dc:creator>Dalia Zemaityte</dc:creator>
  <cp:lastModifiedBy>Grazina</cp:lastModifiedBy>
  <cp:revision>12</cp:revision>
  <dcterms:created xsi:type="dcterms:W3CDTF">2015-03-19T10:42:48Z</dcterms:created>
  <dcterms:modified xsi:type="dcterms:W3CDTF">2015-12-31T06:45:51Z</dcterms:modified>
</cp:coreProperties>
</file>