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8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AF95"/>
    <a:srgbClr val="CC071E"/>
    <a:srgbClr val="16B68C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6256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Medijų</a:t>
            </a:r>
            <a:r>
              <a:rPr lang="en-US" dirty="0"/>
              <a:t> </a:t>
            </a:r>
            <a:r>
              <a:rPr lang="en-US" dirty="0" err="1"/>
              <a:t>įtaka</a:t>
            </a:r>
            <a:r>
              <a:rPr lang="en-US" dirty="0"/>
              <a:t> </a:t>
            </a:r>
            <a:r>
              <a:rPr lang="en-US" dirty="0" err="1"/>
              <a:t>tapatybės</a:t>
            </a:r>
            <a:r>
              <a:rPr lang="en-US" dirty="0"/>
              <a:t> </a:t>
            </a:r>
            <a:r>
              <a:rPr lang="en-US" dirty="0" err="1"/>
              <a:t>konstravimui</a:t>
            </a:r>
            <a:endParaRPr lang="lt-LT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32342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i="1" dirty="0">
                <a:solidFill>
                  <a:srgbClr val="2CAF95"/>
                </a:solidFill>
              </a:rPr>
              <a:t>Tapatybė – tai žmogaus arba daikto savybių visuma, pagal kurią jis yra atpažįstamas, atskiriamas nuo kitų; tai subjektyvus savęs, kaip individo, derinančio įvairius socialinius vaidmenis, supratimas</a:t>
            </a:r>
            <a:r>
              <a:rPr lang="lt-LT" i="1" dirty="0" smtClean="0">
                <a:solidFill>
                  <a:srgbClr val="2CAF95"/>
                </a:solidFill>
              </a:rPr>
              <a:t>.</a:t>
            </a:r>
          </a:p>
          <a:p>
            <a:pPr marL="0" indent="0">
              <a:buNone/>
            </a:pPr>
            <a:endParaRPr lang="lt-LT" i="1" dirty="0">
              <a:solidFill>
                <a:srgbClr val="2CAF95"/>
              </a:solidFill>
            </a:endParaRPr>
          </a:p>
          <a:p>
            <a:r>
              <a:rPr lang="lt-LT" dirty="0"/>
              <a:t>Tapatybės formavimasis yra gana dinamiškas, besitęsiantis, besikeičiantis procesas, kuriam įtaką daro įvairios aplinkybės.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Tapatybė</a:t>
            </a:r>
          </a:p>
        </p:txBody>
      </p:sp>
    </p:spTree>
    <p:extLst>
      <p:ext uri="{BB962C8B-B14F-4D97-AF65-F5344CB8AC3E}">
        <p14:creationId xmlns:p14="http://schemas.microsoft.com/office/powerpoint/2010/main" val="100239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/>
              <a:t>Mus veikia: </a:t>
            </a:r>
          </a:p>
          <a:p>
            <a:r>
              <a:rPr lang="lt-LT" dirty="0"/>
              <a:t>bendravimas su kitais asmenimis (santykiai su tėvais, pedagogais, draugais),</a:t>
            </a:r>
          </a:p>
          <a:p>
            <a:r>
              <a:rPr lang="lt-LT" dirty="0"/>
              <a:t>netiesioginiai santykiai su asmenimis, kuriuos pažįstame per </a:t>
            </a:r>
            <a:r>
              <a:rPr lang="lt-LT" dirty="0" err="1"/>
              <a:t>medijas</a:t>
            </a:r>
            <a:r>
              <a:rPr lang="lt-LT" dirty="0"/>
              <a:t>, </a:t>
            </a:r>
          </a:p>
          <a:p>
            <a:r>
              <a:rPr lang="lt-LT" dirty="0"/>
              <a:t>savęs suvokimas formuojamas pagal senąsias vertybes (pvz., orumas, laisvė), taip pat naująsias (pvz., pagarba žmogaus teisėms, </a:t>
            </a:r>
            <a:r>
              <a:rPr lang="lt-LT" dirty="0" err="1"/>
              <a:t>antirasizmas</a:t>
            </a:r>
            <a:r>
              <a:rPr lang="lt-LT" dirty="0"/>
              <a:t>).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Tapatybės konstravimas</a:t>
            </a:r>
          </a:p>
        </p:txBody>
      </p:sp>
    </p:spTree>
    <p:extLst>
      <p:ext uri="{BB962C8B-B14F-4D97-AF65-F5344CB8AC3E}">
        <p14:creationId xmlns:p14="http://schemas.microsoft.com/office/powerpoint/2010/main" val="1857035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lt-LT" dirty="0" err="1"/>
              <a:t>Medijų</a:t>
            </a:r>
            <a:r>
              <a:rPr lang="lt-LT" dirty="0"/>
              <a:t> pateikti pavyzdžiai gali paskatinti pagalvoti: „Štai toks aš norėčiau būti“ ar „Su tokiais žmonėmis nenorėčiau bendrauti“. </a:t>
            </a:r>
          </a:p>
          <a:p>
            <a:r>
              <a:rPr lang="lt-LT" dirty="0"/>
              <a:t>Medijos pristato daugybę įvairiausių tipų veikėjų, kurie skirtingose situacijose elgiasi savaip, šitaip jos siūlo aplinką, kurioje įmanoma rasti įvairių vaidmenų, eksperimentuoti siekiant susikurti norimą tapatybę. </a:t>
            </a:r>
          </a:p>
          <a:p>
            <a:r>
              <a:rPr lang="lt-LT" dirty="0" err="1"/>
              <a:t>Medijų</a:t>
            </a:r>
            <a:r>
              <a:rPr lang="lt-LT" dirty="0"/>
              <a:t> vaizduojamos situacijos sukuria lūkesčius, ko mes norėtume iš panašių situacijų realiame gyvenime.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Medijos suteikia „statybinę medžiagą“ tapatybės kūrimui</a:t>
            </a:r>
          </a:p>
        </p:txBody>
      </p:sp>
    </p:spTree>
    <p:extLst>
      <p:ext uri="{BB962C8B-B14F-4D97-AF65-F5344CB8AC3E}">
        <p14:creationId xmlns:p14="http://schemas.microsoft.com/office/powerpoint/2010/main" val="55481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Susižavėję vienu ar kitu įdomiu asmeniu ar personažu, neretai perimame ir jo manieras, kalbėseną, aprangos stilių.</a:t>
            </a:r>
          </a:p>
          <a:p>
            <a:r>
              <a:rPr lang="lt-LT" dirty="0"/>
              <a:t>Galime perimti tiek visuomenei priimtinų, tiek neigiamų veikėjų bruožus.</a:t>
            </a:r>
          </a:p>
          <a:p>
            <a:r>
              <a:rPr lang="lt-LT" dirty="0"/>
              <a:t>Tapatinimasis su  </a:t>
            </a:r>
            <a:r>
              <a:rPr lang="lt-LT" dirty="0" err="1"/>
              <a:t>medijų</a:t>
            </a:r>
            <a:r>
              <a:rPr lang="lt-LT" dirty="0"/>
              <a:t> „herojais“ yra svarbi asmenybės raidos dalis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„Žvaigždžių“ pavyzdys</a:t>
            </a:r>
          </a:p>
        </p:txBody>
      </p:sp>
    </p:spTree>
    <p:extLst>
      <p:ext uri="{BB962C8B-B14F-4D97-AF65-F5344CB8AC3E}">
        <p14:creationId xmlns:p14="http://schemas.microsoft.com/office/powerpoint/2010/main" val="227808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5256584"/>
          </a:xfrm>
        </p:spPr>
        <p:txBody>
          <a:bodyPr>
            <a:normAutofit fontScale="92500" lnSpcReduction="20000"/>
          </a:bodyPr>
          <a:lstStyle/>
          <a:p>
            <a:r>
              <a:rPr lang="lt-LT" dirty="0"/>
              <a:t>Psichologinis ryšys su personažais, </a:t>
            </a:r>
            <a:r>
              <a:rPr lang="lt-LT" dirty="0" err="1"/>
              <a:t>empatija</a:t>
            </a:r>
            <a:r>
              <a:rPr lang="lt-LT" dirty="0"/>
              <a:t> labiau įtraukia į vaizduojamą įvykį. Kai susitapatinama emociškai, labiau įsitraukiama, kartu ir – personažai gali turėti didesnės įtakos. </a:t>
            </a:r>
          </a:p>
          <a:p>
            <a:r>
              <a:rPr lang="lt-LT" dirty="0"/>
              <a:t>Mums labiau patinka personažai, kurie panašūs į mus amžiumi, lytimi, etnine kilme ar interesais, dėl to kuriamos laidos ir filmai, skirti tam tikrai tikslinei auditorijai – amžiaus ar socialinei grupei. </a:t>
            </a:r>
          </a:p>
          <a:p>
            <a:r>
              <a:rPr lang="lt-LT" dirty="0"/>
              <a:t>Įtampa, nerimas, laukimas, konfliktinė situacija ir jos sprendimo būdai įtraukia mus emociškai.</a:t>
            </a:r>
          </a:p>
          <a:p>
            <a:r>
              <a:rPr lang="lt-LT" dirty="0"/>
              <a:t>Stebėdami, kaip filmo ar laidos personažai stengiasi atrasti vienas kitą, susidraugauja, susipyksta, mėgina taikytis, mokosi iš klaidų, mes mokomės įvairių patirčių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Medijos sukuria emocinių patirčių</a:t>
            </a:r>
          </a:p>
        </p:txBody>
      </p:sp>
    </p:spTree>
    <p:extLst>
      <p:ext uri="{BB962C8B-B14F-4D97-AF65-F5344CB8AC3E}">
        <p14:creationId xmlns:p14="http://schemas.microsoft.com/office/powerpoint/2010/main" val="2019449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Tiek teigiami, tiek neigiami </a:t>
            </a:r>
            <a:r>
              <a:rPr lang="lt-LT" dirty="0" err="1"/>
              <a:t>medijų</a:t>
            </a:r>
            <a:r>
              <a:rPr lang="lt-LT" dirty="0"/>
              <a:t> vaizduojami personažai imasi smurto.</a:t>
            </a:r>
          </a:p>
          <a:p>
            <a:r>
              <a:rPr lang="lt-LT" dirty="0"/>
              <a:t>Jei herojus yra teigiamas personažas, jo smurtavimas bus pateikiamas kaip priemonė konfliktui išspręsti, poelgiai bus pateisinami, teigiami personažai už tai dažnai bus ne baudžiami, o apdovanojami.</a:t>
            </a:r>
          </a:p>
          <a:p>
            <a:r>
              <a:rPr lang="lt-LT" dirty="0"/>
              <a:t>Tai sukelia smurto „pateisinimo“ problemą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Smurto vaizdavimo </a:t>
            </a:r>
            <a:r>
              <a:rPr lang="lt-LT" dirty="0" err="1"/>
              <a:t>medijose</a:t>
            </a:r>
            <a:r>
              <a:rPr lang="lt-LT" dirty="0"/>
              <a:t> problema</a:t>
            </a:r>
          </a:p>
        </p:txBody>
      </p:sp>
    </p:spTree>
    <p:extLst>
      <p:ext uri="{BB962C8B-B14F-4D97-AF65-F5344CB8AC3E}">
        <p14:creationId xmlns:p14="http://schemas.microsoft.com/office/powerpoint/2010/main" val="890009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Jei asmuo mano, kad niekada negalės būti toks </a:t>
            </a:r>
            <a:r>
              <a:rPr lang="lt-LT" dirty="0" smtClean="0"/>
              <a:t>turtingas</a:t>
            </a:r>
            <a:r>
              <a:rPr lang="lt-LT" dirty="0"/>
              <a:t> / gražus / lieknas / sėkmingas“ kaip jo mėgstamas </a:t>
            </a:r>
            <a:r>
              <a:rPr lang="lt-LT" dirty="0" err="1"/>
              <a:t>medijų</a:t>
            </a:r>
            <a:r>
              <a:rPr lang="lt-LT" dirty="0"/>
              <a:t> personažas, tai daro neigiamą įtaką jo </a:t>
            </a:r>
            <a:r>
              <a:rPr lang="lt-LT" dirty="0" err="1"/>
              <a:t>savivertei</a:t>
            </a:r>
            <a:r>
              <a:rPr lang="lt-LT" dirty="0"/>
              <a:t>, gali sukelti nusivylimą, depresiją;</a:t>
            </a:r>
          </a:p>
          <a:p>
            <a:r>
              <a:rPr lang="lt-LT" dirty="0"/>
              <a:t>Svarbu kritiškai žvelgti į </a:t>
            </a:r>
            <a:r>
              <a:rPr lang="lt-LT" dirty="0" err="1"/>
              <a:t>medijų</a:t>
            </a:r>
            <a:r>
              <a:rPr lang="lt-LT" dirty="0"/>
              <a:t> pateikiamus pavyzdžius;</a:t>
            </a:r>
          </a:p>
          <a:p>
            <a:r>
              <a:rPr lang="lt-LT" dirty="0"/>
              <a:t>Adekvatus savęs supratimas padeda žmogui išlaikyti </a:t>
            </a:r>
            <a:r>
              <a:rPr lang="lt-LT" dirty="0" err="1"/>
              <a:t>medijų</a:t>
            </a:r>
            <a:r>
              <a:rPr lang="lt-LT" dirty="0"/>
              <a:t> spaudimą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dirty="0"/>
              <a:t>Nepasiekiamos „herojų“ savybės daro neigiamą įtaką </a:t>
            </a:r>
            <a:r>
              <a:rPr lang="lt-LT" dirty="0" err="1"/>
              <a:t>savivertei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382812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5184576"/>
          </a:xfrm>
        </p:spPr>
        <p:txBody>
          <a:bodyPr/>
          <a:lstStyle/>
          <a:p>
            <a:r>
              <a:rPr lang="lt-LT" dirty="0"/>
              <a:t>Kartais žmogus, bandydamas pabėgti nuo tikrovės, virtualiame </a:t>
            </a:r>
            <a:r>
              <a:rPr lang="lt-LT" dirty="0" err="1"/>
              <a:t>medijų</a:t>
            </a:r>
            <a:r>
              <a:rPr lang="lt-LT" dirty="0"/>
              <a:t> pasaulyje susikuria kitą tapatybę, socialiniuose tinkluose save pristato tokį, koks nori </a:t>
            </a:r>
            <a:r>
              <a:rPr lang="lt-LT" dirty="0" err="1"/>
              <a:t>būti</a:t>
            </a:r>
            <a:r>
              <a:rPr lang="lt-LT" dirty="0"/>
              <a:t>, susikuria tarsi alternatyvų pasaulį.</a:t>
            </a:r>
          </a:p>
          <a:p>
            <a:r>
              <a:rPr lang="lt-LT" dirty="0"/>
              <a:t>Ypač tai būdinga uždaresniems žmonėms. </a:t>
            </a:r>
          </a:p>
          <a:p>
            <a:r>
              <a:rPr lang="lt-LT" dirty="0"/>
              <a:t>Nors susidaro bendravimo įspūdis, per didelis pasinėrimas į socialinę internetinę erdvę gali didinti atskirtį, nes sukurta bendravimo iliuzija visiškai neatstos gyvo bendravimo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Virtuali antroji tapatybė</a:t>
            </a:r>
          </a:p>
        </p:txBody>
      </p:sp>
    </p:spTree>
    <p:extLst>
      <p:ext uri="{BB962C8B-B14F-4D97-AF65-F5344CB8AC3E}">
        <p14:creationId xmlns:p14="http://schemas.microsoft.com/office/powerpoint/2010/main" val="3166025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Words>481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Impact</vt:lpstr>
      <vt:lpstr>Trebuchet MS</vt:lpstr>
      <vt:lpstr>Verdana</vt:lpstr>
      <vt:lpstr>Wingdings 2</vt:lpstr>
      <vt:lpstr>Office Theme</vt:lpstr>
      <vt:lpstr>Custom Design</vt:lpstr>
      <vt:lpstr>Medijų įtaka tapatybės konstravimui</vt:lpstr>
      <vt:lpstr>Tapatybė</vt:lpstr>
      <vt:lpstr>Tapatybės konstravimas</vt:lpstr>
      <vt:lpstr>Medijos suteikia „statybinę medžiagą“ tapatybės kūrimui</vt:lpstr>
      <vt:lpstr>„Žvaigždžių“ pavyzdys</vt:lpstr>
      <vt:lpstr>Medijos sukuria emocinių patirčių</vt:lpstr>
      <vt:lpstr>Smurto vaizdavimo medijose problema</vt:lpstr>
      <vt:lpstr>Nepasiekiamos „herojų“ savybės daro neigiamą įtaką savivertei</vt:lpstr>
      <vt:lpstr>Virtuali antroji tapatybė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29</cp:revision>
  <dcterms:created xsi:type="dcterms:W3CDTF">2016-01-13T08:45:02Z</dcterms:created>
  <dcterms:modified xsi:type="dcterms:W3CDTF">2016-02-10T15:33:13Z</dcterms:modified>
</cp:coreProperties>
</file>